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9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2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6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1E81-1D68-4626-9ECC-923EDADFDCD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7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1E81-1D68-4626-9ECC-923EDADFDCD3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7D8EF-65A9-4C6E-941A-6D85EC9C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393" y="541648"/>
            <a:ext cx="3762980" cy="29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2221" y="172316"/>
            <a:ext cx="376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Precipitation-Runoff Modeling (PRMS)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5148" y="541648"/>
            <a:ext cx="3686175" cy="291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025901" y="172316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Streamflow Routing Package (SFR)</a:t>
            </a:r>
          </a:p>
        </p:txBody>
      </p:sp>
      <p:cxnSp>
        <p:nvCxnSpPr>
          <p:cNvPr id="7" name="Straight Arrow Connector 6"/>
          <p:cNvCxnSpPr>
            <a:stCxn id="22" idx="3"/>
            <a:endCxn id="23" idx="1"/>
          </p:cNvCxnSpPr>
          <p:nvPr/>
        </p:nvCxnSpPr>
        <p:spPr>
          <a:xfrm>
            <a:off x="4566373" y="1996486"/>
            <a:ext cx="1428775" cy="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8169" y="3946780"/>
            <a:ext cx="3845181" cy="302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289090" y="3582067"/>
            <a:ext cx="387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Irrigation on to PRMS HRUs or UZF cells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056179" y="3451324"/>
            <a:ext cx="31531" cy="18537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84507" y="1350155"/>
            <a:ext cx="1192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Drainage</a:t>
            </a:r>
          </a:p>
          <a:p>
            <a:r>
              <a:rPr lang="en-US" dirty="0"/>
              <a:t>to streams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203350" y="5305097"/>
            <a:ext cx="88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71944" y="3979607"/>
            <a:ext cx="2817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 diversions/GW pumping</a:t>
            </a:r>
          </a:p>
          <a:p>
            <a:r>
              <a:rPr lang="en-US" dirty="0"/>
              <a:t>For irrigation</a:t>
            </a:r>
          </a:p>
        </p:txBody>
      </p:sp>
    </p:spTree>
    <p:extLst>
      <p:ext uri="{BB962C8B-B14F-4D97-AF65-F5344CB8AC3E}">
        <p14:creationId xmlns:p14="http://schemas.microsoft.com/office/powerpoint/2010/main" val="344890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8841" y="732178"/>
            <a:ext cx="1632857" cy="662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54123" y="772799"/>
            <a:ext cx="2286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NIWR set using specified diversions in SFR input</a:t>
            </a:r>
          </a:p>
          <a:p>
            <a:pPr algn="ctr"/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9960" y="175264"/>
            <a:ext cx="3851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A) Surface water (SW) irrigation using IRRIGATION_DIVERSION Option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522081" y="1390526"/>
            <a:ext cx="0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22081" y="1592640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841556" y="1595856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4134" y="2286274"/>
            <a:ext cx="1723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ET</a:t>
            </a:r>
            <a:r>
              <a:rPr lang="en-US" sz="1200" baseline="-25000" dirty="0" err="1"/>
              <a:t>a</a:t>
            </a:r>
            <a:r>
              <a:rPr lang="en-US" sz="1200" dirty="0"/>
              <a:t> calculated by UZF/PRMS using soil-water balance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091" y="2361585"/>
            <a:ext cx="166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ET</a:t>
            </a:r>
            <a:r>
              <a:rPr lang="en-US" sz="1200" baseline="-25000" dirty="0" err="1"/>
              <a:t>a</a:t>
            </a:r>
            <a:r>
              <a:rPr lang="en-US" sz="1200" dirty="0"/>
              <a:t> calculated in AG using efficiency factor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6453" y="2267315"/>
            <a:ext cx="1570981" cy="655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41991" y="4003107"/>
            <a:ext cx="248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Return flows (SW+GW) calculated by UZF/PRMS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77784" y="2250735"/>
            <a:ext cx="1524679" cy="681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44109" y="2858363"/>
            <a:ext cx="605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Return</a:t>
            </a:r>
          </a:p>
          <a:p>
            <a:pPr algn="ctr"/>
            <a:r>
              <a:rPr lang="en-US" sz="1200" dirty="0"/>
              <a:t>flows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878879" y="2941198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32100" y="2929723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531909" y="3602280"/>
            <a:ext cx="3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427587" y="3833173"/>
            <a:ext cx="2332649" cy="638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104005" y="1826372"/>
            <a:ext cx="802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Diversion </a:t>
            </a:r>
          </a:p>
          <a:p>
            <a:pPr algn="ctr"/>
            <a:r>
              <a:rPr lang="en-US" sz="1200" dirty="0"/>
              <a:t>flows</a:t>
            </a:r>
          </a:p>
        </p:txBody>
      </p:sp>
    </p:spTree>
    <p:extLst>
      <p:ext uri="{BB962C8B-B14F-4D97-AF65-F5344CB8AC3E}">
        <p14:creationId xmlns:p14="http://schemas.microsoft.com/office/powerpoint/2010/main" val="71810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4785" y="938713"/>
            <a:ext cx="2237876" cy="453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57409" y="927561"/>
            <a:ext cx="248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NIWR set using specified diversions in SFR 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4001" y="330462"/>
            <a:ext cx="457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B) Surface water (SW) and groundwater (GW) irrigation using IRRIGATION_DIVERSION and IRRIGATION_WELL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27785" y="1388762"/>
            <a:ext cx="0" cy="2377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10516" y="2452823"/>
            <a:ext cx="655869" cy="6555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929991" y="2456039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472365" y="3102511"/>
            <a:ext cx="172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ET</a:t>
            </a:r>
            <a:r>
              <a:rPr lang="en-US" sz="1200" baseline="-25000" dirty="0" err="1"/>
              <a:t>a</a:t>
            </a:r>
            <a:r>
              <a:rPr lang="en-US" sz="1200" dirty="0"/>
              <a:t> calculated by UZF/PRMS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76395" y="3098536"/>
            <a:ext cx="166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ET</a:t>
            </a:r>
            <a:r>
              <a:rPr lang="en-US" sz="1200" baseline="-25000" dirty="0" err="1"/>
              <a:t>a</a:t>
            </a:r>
            <a:r>
              <a:rPr lang="en-US" sz="1200" dirty="0"/>
              <a:t> calculated by AG using efficiency factor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76393" y="3108397"/>
            <a:ext cx="1553597" cy="424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66385" y="3108397"/>
            <a:ext cx="1429913" cy="428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4921774" y="3523456"/>
            <a:ext cx="656457" cy="67586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578231" y="4204261"/>
            <a:ext cx="3" cy="2253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539318" y="4435399"/>
            <a:ext cx="2081315" cy="461665"/>
            <a:chOff x="1383236" y="5725378"/>
            <a:chExt cx="2801196" cy="955089"/>
          </a:xfrm>
        </p:grpSpPr>
        <p:sp>
          <p:nvSpPr>
            <p:cNvPr id="20" name="TextBox 19"/>
            <p:cNvSpPr txBox="1"/>
            <p:nvPr/>
          </p:nvSpPr>
          <p:spPr>
            <a:xfrm>
              <a:off x="1593916" y="5740069"/>
              <a:ext cx="2488999" cy="559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Return flows (SW+GW) calculated by UZF/PRMS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83236" y="5725378"/>
              <a:ext cx="2801196" cy="955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254610" y="2720752"/>
            <a:ext cx="754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SW/GW </a:t>
            </a:r>
          </a:p>
          <a:p>
            <a:pPr algn="ctr"/>
            <a:r>
              <a:rPr lang="en-US" sz="1200" dirty="0"/>
              <a:t>Irrigation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503727" y="939660"/>
            <a:ext cx="2593537" cy="449566"/>
            <a:chOff x="3065545" y="659686"/>
            <a:chExt cx="2593537" cy="625876"/>
          </a:xfrm>
        </p:grpSpPr>
        <p:sp>
          <p:nvSpPr>
            <p:cNvPr id="22" name="Rectangle 21"/>
            <p:cNvSpPr/>
            <p:nvPr/>
          </p:nvSpPr>
          <p:spPr>
            <a:xfrm>
              <a:off x="3242276" y="694857"/>
              <a:ext cx="2286000" cy="5907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65545" y="659686"/>
              <a:ext cx="2593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NIWR set using specified pumping rates in AG input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55241" y="1615388"/>
            <a:ext cx="2300558" cy="478003"/>
            <a:chOff x="7060097" y="1890798"/>
            <a:chExt cx="2300558" cy="828057"/>
          </a:xfrm>
        </p:grpSpPr>
        <p:sp>
          <p:nvSpPr>
            <p:cNvPr id="25" name="Rectangle 24"/>
            <p:cNvSpPr/>
            <p:nvPr/>
          </p:nvSpPr>
          <p:spPr>
            <a:xfrm>
              <a:off x="7067376" y="1890798"/>
              <a:ext cx="2286000" cy="8280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60097" y="1895480"/>
              <a:ext cx="2300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GW Demand set as SW shortfall</a:t>
              </a:r>
            </a:p>
            <a:p>
              <a:pPr algn="ctr"/>
              <a:r>
                <a:rPr lang="en-US" sz="1200" dirty="0"/>
                <a:t>(SUPPLEMENTALWELL)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621196" y="2462195"/>
            <a:ext cx="1234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862600" y="2056102"/>
            <a:ext cx="0" cy="423229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898308" y="1657660"/>
            <a:ext cx="1914656" cy="39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478646" y="1606324"/>
            <a:ext cx="2735317" cy="523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GW irrigation</a:t>
            </a:r>
          </a:p>
          <a:p>
            <a:pPr algn="ctr"/>
            <a:r>
              <a:rPr lang="en-US" sz="1200" dirty="0"/>
              <a:t>(IRRIGATIONWELL)</a:t>
            </a:r>
          </a:p>
          <a:p>
            <a:pPr algn="ctr"/>
            <a:endParaRPr lang="en-US" sz="1400" dirty="0"/>
          </a:p>
        </p:txBody>
      </p:sp>
      <p:cxnSp>
        <p:nvCxnSpPr>
          <p:cNvPr id="59" name="Straight Arrow Connector 58"/>
          <p:cNvCxnSpPr>
            <a:cxnSpLocks/>
            <a:endCxn id="53" idx="1"/>
          </p:cNvCxnSpPr>
          <p:nvPr/>
        </p:nvCxnSpPr>
        <p:spPr>
          <a:xfrm>
            <a:off x="5455799" y="1854389"/>
            <a:ext cx="442509" cy="24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</p:cNvCxnSpPr>
          <p:nvPr/>
        </p:nvCxnSpPr>
        <p:spPr>
          <a:xfrm>
            <a:off x="6846305" y="1388762"/>
            <a:ext cx="0" cy="28038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 flipV="1">
            <a:off x="5582045" y="3532269"/>
            <a:ext cx="680526" cy="6670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1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9B84497-0B26-42E7-8691-9E2BAA3E5A37}"/>
              </a:ext>
            </a:extLst>
          </p:cNvPr>
          <p:cNvGrpSpPr/>
          <p:nvPr/>
        </p:nvGrpSpPr>
        <p:grpSpPr>
          <a:xfrm>
            <a:off x="277319" y="162113"/>
            <a:ext cx="6951072" cy="5857629"/>
            <a:chOff x="277319" y="162113"/>
            <a:chExt cx="6951072" cy="5857629"/>
          </a:xfrm>
        </p:grpSpPr>
        <p:sp>
          <p:nvSpPr>
            <p:cNvPr id="4" name="Rectangle 3"/>
            <p:cNvSpPr/>
            <p:nvPr/>
          </p:nvSpPr>
          <p:spPr>
            <a:xfrm>
              <a:off x="2202207" y="3474438"/>
              <a:ext cx="2495871" cy="859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136654" y="3481324"/>
              <a:ext cx="2561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SW diversion set as Irrigation demand, and limited by available flow and water right</a:t>
              </a:r>
            </a:p>
            <a:p>
              <a:pPr algn="ctr"/>
              <a:r>
                <a:rPr lang="en-US" sz="1200" dirty="0"/>
                <a:t>(IRRIGATIONDIVERSION)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7319" y="162113"/>
              <a:ext cx="4572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C) Surface water (SW) and groundwater (GW) irrigation using IRRIGATION_SFR and IRRIGATION_WELL; demand calculated as ET deficit using ETDEMAND.</a:t>
              </a:r>
            </a:p>
          </p:txBody>
        </p:sp>
        <p:cxnSp>
          <p:nvCxnSpPr>
            <p:cNvPr id="8" name="Straight Arrow Connector 7"/>
            <p:cNvCxnSpPr>
              <a:cxnSpLocks/>
              <a:endCxn id="70" idx="0"/>
            </p:cNvCxnSpPr>
            <p:nvPr/>
          </p:nvCxnSpPr>
          <p:spPr>
            <a:xfrm>
              <a:off x="3441639" y="4333658"/>
              <a:ext cx="0" cy="33043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353070" y="2393321"/>
              <a:ext cx="2203857" cy="618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11395" y="2375039"/>
              <a:ext cx="2292933" cy="605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Irrigation demand calculated using f(</a:t>
              </a:r>
              <a:r>
                <a:rPr lang="en-US" sz="1200" dirty="0" err="1"/>
                <a:t>ET</a:t>
              </a:r>
              <a:r>
                <a:rPr lang="en-US" sz="1200" baseline="-25000" dirty="0" err="1"/>
                <a:t>d</a:t>
              </a:r>
              <a:r>
                <a:rPr lang="en-US" sz="1200" dirty="0" err="1"/>
                <a:t>-ET</a:t>
              </a:r>
              <a:r>
                <a:rPr lang="en-US" sz="1200" baseline="-25000" dirty="0" err="1"/>
                <a:t>a</a:t>
              </a:r>
              <a:r>
                <a:rPr lang="en-US" sz="1200" dirty="0"/>
                <a:t>)</a:t>
              </a:r>
              <a:endParaRPr lang="en-US" sz="1200" baseline="-25000" dirty="0"/>
            </a:p>
            <a:p>
              <a:pPr algn="ctr"/>
              <a:r>
                <a:rPr lang="en-US" sz="1200" dirty="0"/>
                <a:t>(ETDEMAND)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51020" y="1761129"/>
              <a:ext cx="1332693" cy="419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94378" y="1746044"/>
              <a:ext cx="1723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ETa</a:t>
              </a:r>
              <a:r>
                <a:rPr lang="en-US" sz="1200" dirty="0"/>
                <a:t> is calculated by UZF/PRMS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3417366" y="2194294"/>
              <a:ext cx="0" cy="22538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>
              <a:off x="3441297" y="3011361"/>
              <a:ext cx="0" cy="4539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467297" y="4356541"/>
              <a:ext cx="3761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Diversion less than demand with supplemental GW rights</a:t>
              </a:r>
            </a:p>
          </p:txBody>
        </p:sp>
        <p:cxnSp>
          <p:nvCxnSpPr>
            <p:cNvPr id="29" name="Straight Connector 28"/>
            <p:cNvCxnSpPr>
              <a:cxnSpLocks/>
              <a:endCxn id="49" idx="3"/>
            </p:cNvCxnSpPr>
            <p:nvPr/>
          </p:nvCxnSpPr>
          <p:spPr>
            <a:xfrm flipH="1" flipV="1">
              <a:off x="1766654" y="5616793"/>
              <a:ext cx="5332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1772816" y="3198350"/>
              <a:ext cx="0" cy="2423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  <a:endCxn id="53" idx="3"/>
            </p:cNvCxnSpPr>
            <p:nvPr/>
          </p:nvCxnSpPr>
          <p:spPr>
            <a:xfrm flipH="1">
              <a:off x="1759249" y="3897619"/>
              <a:ext cx="450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22858" y="1657670"/>
              <a:ext cx="1919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Apply SW and GW irrigation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92413" y="5478293"/>
              <a:ext cx="974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Pumped GW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3417668" y="1478574"/>
              <a:ext cx="0" cy="3043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2165414" y="1009750"/>
              <a:ext cx="255176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Externally (UZF) or internally (PRMS) calculated </a:t>
              </a:r>
              <a:r>
                <a:rPr lang="en-US" sz="1200" dirty="0" err="1"/>
                <a:t>ET</a:t>
              </a:r>
              <a:r>
                <a:rPr lang="en-US" sz="1200" baseline="-25000" dirty="0" err="1"/>
                <a:t>d</a:t>
              </a:r>
              <a:endParaRPr lang="en-US" sz="1200" baseline="-250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49760" y="992347"/>
              <a:ext cx="2354568" cy="4790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99819" y="3768699"/>
              <a:ext cx="9594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Diverted SW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02044" y="2712376"/>
              <a:ext cx="940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Nonlinear iterations</a:t>
              </a:r>
            </a:p>
          </p:txBody>
        </p:sp>
        <p:cxnSp>
          <p:nvCxnSpPr>
            <p:cNvPr id="57" name="Straight Connector 56"/>
            <p:cNvCxnSpPr>
              <a:cxnSpLocks/>
            </p:cNvCxnSpPr>
            <p:nvPr/>
          </p:nvCxnSpPr>
          <p:spPr>
            <a:xfrm flipH="1" flipV="1">
              <a:off x="1782147" y="1966846"/>
              <a:ext cx="0" cy="772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294522" y="1752258"/>
              <a:ext cx="2397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Return flows (SW+GW) calculated by UZF/PRMS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373934" y="1755206"/>
              <a:ext cx="2217264" cy="423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083713" y="1970941"/>
              <a:ext cx="2966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083713" y="3069759"/>
              <a:ext cx="218050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40436" y="3085776"/>
              <a:ext cx="26630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GW pumping rate set in AG input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292931" y="5361300"/>
              <a:ext cx="2286000" cy="393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36471" y="5342634"/>
              <a:ext cx="266165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GW irrigation</a:t>
              </a:r>
            </a:p>
            <a:p>
              <a:pPr algn="ctr"/>
              <a:r>
                <a:rPr lang="en-US" sz="1200" dirty="0"/>
                <a:t>(IRRIGATIONWELL</a:t>
              </a:r>
              <a:r>
                <a:rPr lang="en-US" sz="1000" dirty="0"/>
                <a:t>)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283600" y="4654877"/>
              <a:ext cx="2286000" cy="432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99863" y="4664092"/>
              <a:ext cx="23005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GW Demand set as SW shortfall</a:t>
              </a:r>
            </a:p>
            <a:p>
              <a:pPr algn="ctr"/>
              <a:r>
                <a:rPr lang="en-US" sz="1200" dirty="0"/>
                <a:t>(SUPPLEMENTALWELL)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3441639" y="5087391"/>
              <a:ext cx="0" cy="3043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cxnSpLocks/>
              <a:endCxn id="63" idx="1"/>
            </p:cNvCxnSpPr>
            <p:nvPr/>
          </p:nvCxnSpPr>
          <p:spPr>
            <a:xfrm flipV="1">
              <a:off x="3441297" y="3208259"/>
              <a:ext cx="642416" cy="2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441297" y="2958604"/>
              <a:ext cx="10987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No SW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08382" y="3186580"/>
              <a:ext cx="1060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GW right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2E85642-8101-4372-8CE3-707908B4B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2147" y="1970941"/>
              <a:ext cx="968873" cy="59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FC906BE-548D-4EA4-B5FD-2CB4322D7307}"/>
              </a:ext>
            </a:extLst>
          </p:cNvPr>
          <p:cNvSpPr/>
          <p:nvPr/>
        </p:nvSpPr>
        <p:spPr>
          <a:xfrm>
            <a:off x="2202207" y="3474438"/>
            <a:ext cx="2495871" cy="859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CCA8D3-B94A-45C8-989B-CCE30FD6C04F}"/>
              </a:ext>
            </a:extLst>
          </p:cNvPr>
          <p:cNvSpPr txBox="1"/>
          <p:nvPr/>
        </p:nvSpPr>
        <p:spPr>
          <a:xfrm>
            <a:off x="2136654" y="3481324"/>
            <a:ext cx="2561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SW diversion set as Irrigation demand, and limited by available flow and water right</a:t>
            </a:r>
          </a:p>
          <a:p>
            <a:pPr algn="ctr"/>
            <a:r>
              <a:rPr lang="en-US" sz="1200" dirty="0"/>
              <a:t>(IRRIGATIONDIVERSION)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9AE967-289F-4341-B168-0B0B6D19F56F}"/>
              </a:ext>
            </a:extLst>
          </p:cNvPr>
          <p:cNvSpPr txBox="1"/>
          <p:nvPr/>
        </p:nvSpPr>
        <p:spPr>
          <a:xfrm>
            <a:off x="277319" y="162113"/>
            <a:ext cx="45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C) Surface water (SW) and groundwater (GW) irrigation using IRRIGATION_SFR and IRRIGATION_WELL; demand calculated as ET deficit using ETDEMAND.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73F82D-AA51-430F-8540-09F1FA55B55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3441639" y="4333658"/>
            <a:ext cx="0" cy="3304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832A55A-C009-4499-AE86-5AD0E0E98968}"/>
              </a:ext>
            </a:extLst>
          </p:cNvPr>
          <p:cNvSpPr/>
          <p:nvPr/>
        </p:nvSpPr>
        <p:spPr>
          <a:xfrm>
            <a:off x="2353070" y="2393321"/>
            <a:ext cx="2203857" cy="618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ADE92-A41C-46EE-B137-83D4F045B8CA}"/>
              </a:ext>
            </a:extLst>
          </p:cNvPr>
          <p:cNvSpPr txBox="1"/>
          <p:nvPr/>
        </p:nvSpPr>
        <p:spPr>
          <a:xfrm>
            <a:off x="2311395" y="2375039"/>
            <a:ext cx="2292933" cy="605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Irrigation demand calculated using f(</a:t>
            </a:r>
            <a:r>
              <a:rPr lang="en-US" sz="1200" dirty="0" err="1"/>
              <a:t>ET</a:t>
            </a:r>
            <a:r>
              <a:rPr lang="en-US" sz="1200" baseline="-25000" dirty="0" err="1"/>
              <a:t>d</a:t>
            </a:r>
            <a:r>
              <a:rPr lang="en-US" sz="1200" dirty="0" err="1"/>
              <a:t>-ET</a:t>
            </a:r>
            <a:r>
              <a:rPr lang="en-US" sz="1200" baseline="-25000" dirty="0" err="1"/>
              <a:t>a</a:t>
            </a:r>
            <a:r>
              <a:rPr lang="en-US" sz="1200" dirty="0"/>
              <a:t>)</a:t>
            </a:r>
            <a:endParaRPr lang="en-US" sz="1200" baseline="-25000" dirty="0"/>
          </a:p>
          <a:p>
            <a:pPr algn="ctr"/>
            <a:r>
              <a:rPr lang="en-US" sz="1200" dirty="0"/>
              <a:t>(ETDEMAND)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A5B190-770F-45A0-A102-DC08902A3FF9}"/>
              </a:ext>
            </a:extLst>
          </p:cNvPr>
          <p:cNvSpPr/>
          <p:nvPr/>
        </p:nvSpPr>
        <p:spPr>
          <a:xfrm>
            <a:off x="2751020" y="1761129"/>
            <a:ext cx="1332693" cy="419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14A193-A0A5-4228-BEF9-6BFF4833D903}"/>
              </a:ext>
            </a:extLst>
          </p:cNvPr>
          <p:cNvSpPr txBox="1"/>
          <p:nvPr/>
        </p:nvSpPr>
        <p:spPr>
          <a:xfrm>
            <a:off x="2594378" y="1746044"/>
            <a:ext cx="172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ETa</a:t>
            </a:r>
            <a:r>
              <a:rPr lang="en-US" sz="1200" dirty="0"/>
              <a:t> is calculated by UZF/PRMS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36B4FD-8F26-4B2E-BB36-85BC0ADFDE7B}"/>
              </a:ext>
            </a:extLst>
          </p:cNvPr>
          <p:cNvCxnSpPr/>
          <p:nvPr/>
        </p:nvCxnSpPr>
        <p:spPr>
          <a:xfrm>
            <a:off x="3417366" y="2194294"/>
            <a:ext cx="0" cy="2253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51AE92-DB56-421B-BE37-0276AD554201}"/>
              </a:ext>
            </a:extLst>
          </p:cNvPr>
          <p:cNvCxnSpPr>
            <a:cxnSpLocks/>
          </p:cNvCxnSpPr>
          <p:nvPr/>
        </p:nvCxnSpPr>
        <p:spPr>
          <a:xfrm>
            <a:off x="3441297" y="3011361"/>
            <a:ext cx="0" cy="4539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72C1E1-41C6-48B1-9F37-5812F3454183}"/>
              </a:ext>
            </a:extLst>
          </p:cNvPr>
          <p:cNvSpPr txBox="1"/>
          <p:nvPr/>
        </p:nvSpPr>
        <p:spPr>
          <a:xfrm>
            <a:off x="3467297" y="4356541"/>
            <a:ext cx="3761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Diversion less than demand with supplemental GW rights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8B5C975-C527-4A2C-B322-2C4432A7A932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1766654" y="5616793"/>
            <a:ext cx="5332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B39BF77-DC62-49EA-8999-506EA02221A2}"/>
              </a:ext>
            </a:extLst>
          </p:cNvPr>
          <p:cNvCxnSpPr/>
          <p:nvPr/>
        </p:nvCxnSpPr>
        <p:spPr>
          <a:xfrm flipH="1" flipV="1">
            <a:off x="1772816" y="3198350"/>
            <a:ext cx="0" cy="2423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822334-9969-4462-8B1F-5823D38F772A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1759249" y="3897619"/>
            <a:ext cx="4504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590F2EB-75C1-4D54-9532-CB378105419A}"/>
              </a:ext>
            </a:extLst>
          </p:cNvPr>
          <p:cNvSpPr txBox="1"/>
          <p:nvPr/>
        </p:nvSpPr>
        <p:spPr>
          <a:xfrm>
            <a:off x="322858" y="1657670"/>
            <a:ext cx="1919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Apply SW and GW irrigation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B5BC83-52F6-48C0-8740-989145CC39C3}"/>
              </a:ext>
            </a:extLst>
          </p:cNvPr>
          <p:cNvSpPr txBox="1"/>
          <p:nvPr/>
        </p:nvSpPr>
        <p:spPr>
          <a:xfrm>
            <a:off x="792413" y="5478293"/>
            <a:ext cx="974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Pumped GW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9AAF65-8F25-4B46-B2F5-9AD101B5473D}"/>
              </a:ext>
            </a:extLst>
          </p:cNvPr>
          <p:cNvCxnSpPr/>
          <p:nvPr/>
        </p:nvCxnSpPr>
        <p:spPr>
          <a:xfrm>
            <a:off x="3417668" y="1478574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B945BB3-6CF2-4907-BE41-11B16B1D292D}"/>
              </a:ext>
            </a:extLst>
          </p:cNvPr>
          <p:cNvSpPr/>
          <p:nvPr/>
        </p:nvSpPr>
        <p:spPr>
          <a:xfrm>
            <a:off x="2165414" y="1009750"/>
            <a:ext cx="25517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Externally (UZF) or internally (PRMS) calculated </a:t>
            </a:r>
            <a:r>
              <a:rPr lang="en-US" sz="1200" dirty="0" err="1"/>
              <a:t>ET</a:t>
            </a:r>
            <a:r>
              <a:rPr lang="en-US" sz="1200" baseline="-25000" dirty="0" err="1"/>
              <a:t>d</a:t>
            </a:r>
            <a:endParaRPr lang="en-US" sz="1200" baseline="-25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238FE9-A73C-4F0F-8F63-16B711744247}"/>
              </a:ext>
            </a:extLst>
          </p:cNvPr>
          <p:cNvSpPr/>
          <p:nvPr/>
        </p:nvSpPr>
        <p:spPr>
          <a:xfrm>
            <a:off x="2249760" y="992347"/>
            <a:ext cx="2354568" cy="479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10EA7B-837C-4929-95C9-90F859B1ABD5}"/>
              </a:ext>
            </a:extLst>
          </p:cNvPr>
          <p:cNvSpPr txBox="1"/>
          <p:nvPr/>
        </p:nvSpPr>
        <p:spPr>
          <a:xfrm>
            <a:off x="799819" y="3768699"/>
            <a:ext cx="959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Diverted SW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9B3E0A-6F29-49D0-A05F-4BD94C925CC6}"/>
              </a:ext>
            </a:extLst>
          </p:cNvPr>
          <p:cNvSpPr txBox="1"/>
          <p:nvPr/>
        </p:nvSpPr>
        <p:spPr>
          <a:xfrm>
            <a:off x="1402044" y="2712376"/>
            <a:ext cx="94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Nonlinear iterations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28EE28-15DC-4E87-A8A3-86FC9CA76EBA}"/>
              </a:ext>
            </a:extLst>
          </p:cNvPr>
          <p:cNvCxnSpPr>
            <a:cxnSpLocks/>
          </p:cNvCxnSpPr>
          <p:nvPr/>
        </p:nvCxnSpPr>
        <p:spPr>
          <a:xfrm flipH="1" flipV="1">
            <a:off x="1782147" y="1966846"/>
            <a:ext cx="0" cy="7723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524C7A-4202-40B2-B210-AF7259741220}"/>
              </a:ext>
            </a:extLst>
          </p:cNvPr>
          <p:cNvSpPr txBox="1"/>
          <p:nvPr/>
        </p:nvSpPr>
        <p:spPr>
          <a:xfrm>
            <a:off x="4294522" y="1752258"/>
            <a:ext cx="23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Return flows (SW+GW) calculated by UZF/PRMS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3F91603-BA55-4D57-A43B-A6CC234583BB}"/>
              </a:ext>
            </a:extLst>
          </p:cNvPr>
          <p:cNvSpPr/>
          <p:nvPr/>
        </p:nvSpPr>
        <p:spPr>
          <a:xfrm>
            <a:off x="4373934" y="1755206"/>
            <a:ext cx="2217264" cy="423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47AE83E-1C85-451B-8585-3C97478C6916}"/>
              </a:ext>
            </a:extLst>
          </p:cNvPr>
          <p:cNvCxnSpPr/>
          <p:nvPr/>
        </p:nvCxnSpPr>
        <p:spPr>
          <a:xfrm>
            <a:off x="4083713" y="1970941"/>
            <a:ext cx="29662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ABF2492-D3CF-4BE4-8018-91F1FEF5FA87}"/>
              </a:ext>
            </a:extLst>
          </p:cNvPr>
          <p:cNvSpPr/>
          <p:nvPr/>
        </p:nvSpPr>
        <p:spPr>
          <a:xfrm>
            <a:off x="4083713" y="3069759"/>
            <a:ext cx="21805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A0BDE9-0BB9-41F0-B64E-5263BA0D4BAD}"/>
              </a:ext>
            </a:extLst>
          </p:cNvPr>
          <p:cNvSpPr txBox="1"/>
          <p:nvPr/>
        </p:nvSpPr>
        <p:spPr>
          <a:xfrm>
            <a:off x="3840436" y="3085776"/>
            <a:ext cx="2663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GW pumping rate set in AG input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C7F452A-AF5E-4511-8892-5AB32EEA7924}"/>
              </a:ext>
            </a:extLst>
          </p:cNvPr>
          <p:cNvSpPr/>
          <p:nvPr/>
        </p:nvSpPr>
        <p:spPr>
          <a:xfrm>
            <a:off x="2292931" y="5361300"/>
            <a:ext cx="2286000" cy="393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471588-69B3-48B0-BA9F-1D6878D82D7B}"/>
              </a:ext>
            </a:extLst>
          </p:cNvPr>
          <p:cNvSpPr txBox="1"/>
          <p:nvPr/>
        </p:nvSpPr>
        <p:spPr>
          <a:xfrm>
            <a:off x="2136471" y="5342634"/>
            <a:ext cx="26616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GW irrigation</a:t>
            </a:r>
          </a:p>
          <a:p>
            <a:pPr algn="ctr"/>
            <a:r>
              <a:rPr lang="en-US" sz="1200" dirty="0"/>
              <a:t>(IRRIGATIONWELL</a:t>
            </a:r>
            <a:r>
              <a:rPr lang="en-US" sz="1000" dirty="0"/>
              <a:t>)</a:t>
            </a:r>
          </a:p>
          <a:p>
            <a:pPr algn="ctr"/>
            <a:endParaRPr lang="en-US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4FA20A0-C317-4676-843A-C24E971E68A1}"/>
              </a:ext>
            </a:extLst>
          </p:cNvPr>
          <p:cNvSpPr/>
          <p:nvPr/>
        </p:nvSpPr>
        <p:spPr>
          <a:xfrm>
            <a:off x="2283600" y="4654877"/>
            <a:ext cx="2286000" cy="432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939890-9C7F-4E1F-9C7A-41998E8AB7B9}"/>
              </a:ext>
            </a:extLst>
          </p:cNvPr>
          <p:cNvSpPr txBox="1"/>
          <p:nvPr/>
        </p:nvSpPr>
        <p:spPr>
          <a:xfrm>
            <a:off x="2299863" y="4664092"/>
            <a:ext cx="230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GW Demand set as SW shortfall</a:t>
            </a:r>
          </a:p>
          <a:p>
            <a:pPr algn="ctr"/>
            <a:r>
              <a:rPr lang="en-US" sz="1200" dirty="0"/>
              <a:t>(SUPPLEMENTALWELL)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454031C-36BC-4F24-857E-B2A0A53D38DF}"/>
              </a:ext>
            </a:extLst>
          </p:cNvPr>
          <p:cNvCxnSpPr/>
          <p:nvPr/>
        </p:nvCxnSpPr>
        <p:spPr>
          <a:xfrm>
            <a:off x="3441639" y="5087391"/>
            <a:ext cx="0" cy="3043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2B6AF2F-C4E4-4645-9628-17EAE7B7AF6B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441297" y="3208259"/>
            <a:ext cx="642416" cy="2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0860A6D-C5D1-4450-8C31-C0736BFD9934}"/>
              </a:ext>
            </a:extLst>
          </p:cNvPr>
          <p:cNvSpPr txBox="1"/>
          <p:nvPr/>
        </p:nvSpPr>
        <p:spPr>
          <a:xfrm>
            <a:off x="3441297" y="2958604"/>
            <a:ext cx="109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SW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84D51DF-8ACA-4FD5-A753-A9875D143354}"/>
              </a:ext>
            </a:extLst>
          </p:cNvPr>
          <p:cNvSpPr txBox="1"/>
          <p:nvPr/>
        </p:nvSpPr>
        <p:spPr>
          <a:xfrm>
            <a:off x="3408382" y="3186580"/>
            <a:ext cx="1060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GW right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97BDBC1-9DB2-4CC6-9A70-4A2878889F50}"/>
              </a:ext>
            </a:extLst>
          </p:cNvPr>
          <p:cNvCxnSpPr>
            <a:cxnSpLocks/>
          </p:cNvCxnSpPr>
          <p:nvPr/>
        </p:nvCxnSpPr>
        <p:spPr>
          <a:xfrm flipV="1">
            <a:off x="1782147" y="1970941"/>
            <a:ext cx="968873" cy="5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28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7416</TotalTime>
  <Words>429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Niswonger, Richard</dc:creator>
  <cp:lastModifiedBy>Niswonger, Richard</cp:lastModifiedBy>
  <cp:revision>67</cp:revision>
  <dcterms:created xsi:type="dcterms:W3CDTF">2017-10-02T16:45:19Z</dcterms:created>
  <dcterms:modified xsi:type="dcterms:W3CDTF">2019-02-06T20:30:15Z</dcterms:modified>
</cp:coreProperties>
</file>