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0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9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9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9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2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6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1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4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7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F1E81-1D68-4626-9ECC-923EDADFDC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393" y="541648"/>
            <a:ext cx="3762980" cy="290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82221" y="172316"/>
            <a:ext cx="376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Precipitation-Runoff Modeling (PRMS)</a:t>
            </a: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95148" y="541648"/>
            <a:ext cx="3686175" cy="291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025901" y="172316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Streamflow Routing Package (SFR)</a:t>
            </a:r>
          </a:p>
        </p:txBody>
      </p:sp>
      <p:cxnSp>
        <p:nvCxnSpPr>
          <p:cNvPr id="7" name="Straight Arrow Connector 6"/>
          <p:cNvCxnSpPr>
            <a:stCxn id="22" idx="3"/>
            <a:endCxn id="23" idx="1"/>
          </p:cNvCxnSpPr>
          <p:nvPr/>
        </p:nvCxnSpPr>
        <p:spPr>
          <a:xfrm>
            <a:off x="4566373" y="1996486"/>
            <a:ext cx="1428775" cy="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8169" y="3946780"/>
            <a:ext cx="3845181" cy="302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289090" y="3582067"/>
            <a:ext cx="387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Irrigation on to PRMS HRUs or UZF cells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056179" y="3451324"/>
            <a:ext cx="31531" cy="18537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84507" y="1350155"/>
            <a:ext cx="1192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Drainage</a:t>
            </a:r>
          </a:p>
          <a:p>
            <a:r>
              <a:rPr lang="en-US" dirty="0"/>
              <a:t>to streams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203350" y="5305097"/>
            <a:ext cx="884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71944" y="3979607"/>
            <a:ext cx="2817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 diversions/GW pumping</a:t>
            </a:r>
          </a:p>
          <a:p>
            <a:r>
              <a:rPr lang="en-US" dirty="0"/>
              <a:t>For irrigation</a:t>
            </a:r>
          </a:p>
        </p:txBody>
      </p:sp>
    </p:spTree>
    <p:extLst>
      <p:ext uri="{BB962C8B-B14F-4D97-AF65-F5344CB8AC3E}">
        <p14:creationId xmlns:p14="http://schemas.microsoft.com/office/powerpoint/2010/main" val="344890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9614" y="1086742"/>
            <a:ext cx="2286000" cy="99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43372" y="1127363"/>
            <a:ext cx="2286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SW diversion</a:t>
            </a:r>
          </a:p>
          <a:p>
            <a:pPr algn="ctr"/>
            <a:r>
              <a:rPr lang="en-US" sz="1400" dirty="0"/>
              <a:t>NIWR set using specified diversions in SFR input</a:t>
            </a:r>
            <a:endParaRPr lang="en-US" sz="1000" dirty="0"/>
          </a:p>
          <a:p>
            <a:pPr algn="ctr"/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53813" y="266967"/>
            <a:ext cx="3851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Surface water (SW) irrigation using IRRIGATION_DIVERSION Option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06263" y="2081048"/>
            <a:ext cx="0" cy="22538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11330" y="2301762"/>
            <a:ext cx="655869" cy="6555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30805" y="2304978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83549" y="3221583"/>
            <a:ext cx="1723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ET</a:t>
            </a:r>
            <a:r>
              <a:rPr lang="en-US" sz="1400" baseline="-25000" dirty="0" err="1"/>
              <a:t>a</a:t>
            </a:r>
            <a:r>
              <a:rPr lang="en-US" sz="1400" dirty="0"/>
              <a:t> calculated by UZF/PRMS using soil-water balance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0207" y="3116498"/>
            <a:ext cx="1666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ET</a:t>
            </a:r>
            <a:r>
              <a:rPr lang="en-US" sz="1400" baseline="-25000" dirty="0" err="1"/>
              <a:t>a</a:t>
            </a:r>
            <a:r>
              <a:rPr lang="en-US" sz="1400" dirty="0"/>
              <a:t> calculated in AG using efficiency factor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109" y="2957336"/>
            <a:ext cx="1723696" cy="1215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93916" y="5225425"/>
            <a:ext cx="2488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Return flows (SW+GW) calculated by UZF/PRMS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67199" y="2957336"/>
            <a:ext cx="1723696" cy="1215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458652" y="4080681"/>
            <a:ext cx="680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Return</a:t>
            </a:r>
          </a:p>
          <a:p>
            <a:pPr algn="ctr"/>
            <a:r>
              <a:rPr lang="en-US" sz="1400" dirty="0"/>
              <a:t>flows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2130804" y="4163516"/>
            <a:ext cx="655869" cy="6555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784025" y="4152041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783834" y="4824598"/>
            <a:ext cx="3" cy="22538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383236" y="5055490"/>
            <a:ext cx="2801196" cy="955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384606" y="2638219"/>
            <a:ext cx="907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Diversion </a:t>
            </a:r>
          </a:p>
          <a:p>
            <a:pPr algn="ctr"/>
            <a:r>
              <a:rPr lang="en-US" sz="1400" dirty="0"/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71810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310" y="109673"/>
            <a:ext cx="2506700" cy="1160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540" y="377055"/>
            <a:ext cx="248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NIWR set using specified diversions in SFR input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293157" y="276302"/>
            <a:ext cx="457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Surface water (SW) and groundwater (GW) irrigation using IRRIGATION_DIVERSION and IRRIGATION_WELL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08939" y="1269908"/>
            <a:ext cx="0" cy="2377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11330" y="2583460"/>
            <a:ext cx="655869" cy="6555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30805" y="2586676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73179" y="3233148"/>
            <a:ext cx="172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ET</a:t>
            </a:r>
            <a:r>
              <a:rPr lang="en-US" sz="1400" baseline="-25000" dirty="0" err="1"/>
              <a:t>a</a:t>
            </a:r>
            <a:r>
              <a:rPr lang="en-US" sz="1400" dirty="0"/>
              <a:t> calculated by UZF/PRMS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7209" y="3229173"/>
            <a:ext cx="1666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ET</a:t>
            </a:r>
            <a:r>
              <a:rPr lang="en-US" sz="1400" baseline="-25000" dirty="0" err="1"/>
              <a:t>a</a:t>
            </a:r>
            <a:r>
              <a:rPr lang="en-US" sz="1400" dirty="0"/>
              <a:t> calculated in AGO using efficiency factor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109" y="3239034"/>
            <a:ext cx="1723696" cy="955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67199" y="3239034"/>
            <a:ext cx="1723696" cy="963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2122588" y="4185942"/>
            <a:ext cx="656457" cy="67586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779045" y="4876078"/>
            <a:ext cx="3" cy="22538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740132" y="5107216"/>
            <a:ext cx="2081315" cy="787562"/>
            <a:chOff x="1383236" y="5725378"/>
            <a:chExt cx="2801196" cy="955089"/>
          </a:xfrm>
        </p:grpSpPr>
        <p:sp>
          <p:nvSpPr>
            <p:cNvPr id="20" name="TextBox 19"/>
            <p:cNvSpPr txBox="1"/>
            <p:nvPr/>
          </p:nvSpPr>
          <p:spPr>
            <a:xfrm>
              <a:off x="1593916" y="5740069"/>
              <a:ext cx="2488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Return flows (SW+GW) calculated by UZF/PRMS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83236" y="5725378"/>
              <a:ext cx="2801196" cy="955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405282" y="2851389"/>
            <a:ext cx="854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SW/GW </a:t>
            </a:r>
          </a:p>
          <a:p>
            <a:pPr algn="ctr"/>
            <a:r>
              <a:rPr lang="en-US" sz="1400" dirty="0"/>
              <a:t>Irrigation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721930" y="424325"/>
            <a:ext cx="2593537" cy="590705"/>
            <a:chOff x="3017617" y="694857"/>
            <a:chExt cx="2593537" cy="590705"/>
          </a:xfrm>
        </p:grpSpPr>
        <p:sp>
          <p:nvSpPr>
            <p:cNvPr id="22" name="Rectangle 21"/>
            <p:cNvSpPr/>
            <p:nvPr/>
          </p:nvSpPr>
          <p:spPr>
            <a:xfrm>
              <a:off x="3242276" y="694857"/>
              <a:ext cx="2286000" cy="5907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17617" y="762342"/>
              <a:ext cx="25935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NIWR set using specified pumping rates in AG input</a:t>
              </a:r>
              <a:endParaRPr lang="en-US" sz="1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0916" y="1491685"/>
            <a:ext cx="2332918" cy="828057"/>
            <a:chOff x="7067376" y="1890798"/>
            <a:chExt cx="2332918" cy="828057"/>
          </a:xfrm>
        </p:grpSpPr>
        <p:sp>
          <p:nvSpPr>
            <p:cNvPr id="25" name="Rectangle 24"/>
            <p:cNvSpPr/>
            <p:nvPr/>
          </p:nvSpPr>
          <p:spPr>
            <a:xfrm>
              <a:off x="7067376" y="1890798"/>
              <a:ext cx="2286000" cy="8280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99736" y="1958010"/>
              <a:ext cx="230055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GW Demand set as SW shortfall</a:t>
              </a:r>
            </a:p>
            <a:p>
              <a:pPr algn="ctr"/>
              <a:r>
                <a:rPr lang="en-US" sz="1000" dirty="0"/>
                <a:t>(SUPPLEMENTALWELL)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2822010" y="2592832"/>
            <a:ext cx="12344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056450" y="2164696"/>
            <a:ext cx="0" cy="423229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688792" y="1635808"/>
            <a:ext cx="2735317" cy="677108"/>
            <a:chOff x="6432170" y="2284479"/>
            <a:chExt cx="2735317" cy="677108"/>
          </a:xfrm>
        </p:grpSpPr>
        <p:sp>
          <p:nvSpPr>
            <p:cNvPr id="53" name="Rectangle 52"/>
            <p:cNvSpPr/>
            <p:nvPr/>
          </p:nvSpPr>
          <p:spPr>
            <a:xfrm>
              <a:off x="6689967" y="2287869"/>
              <a:ext cx="2286000" cy="5157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32170" y="2284479"/>
              <a:ext cx="27353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GW irrigation</a:t>
              </a:r>
            </a:p>
            <a:p>
              <a:pPr algn="ctr"/>
              <a:r>
                <a:rPr lang="en-US" sz="1000" dirty="0"/>
                <a:t>(IRRIGATIONWELL)</a:t>
              </a:r>
            </a:p>
            <a:p>
              <a:pPr algn="ctr"/>
              <a:endParaRPr lang="en-US" sz="1400" dirty="0"/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2721930" y="1887000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4" idx="0"/>
          </p:cNvCxnSpPr>
          <p:nvPr/>
        </p:nvCxnSpPr>
        <p:spPr>
          <a:xfrm flipH="1">
            <a:off x="4056451" y="1015030"/>
            <a:ext cx="10176" cy="6207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2782859" y="4194755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1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2230" y="3959154"/>
            <a:ext cx="2495871" cy="859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76677" y="3966040"/>
            <a:ext cx="25614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SW diversion set as Irrigation demand, and limited by the lesser of “FLOW” and </a:t>
            </a:r>
            <a:r>
              <a:rPr lang="en-US" sz="1400" dirty="0" err="1"/>
              <a:t>Qseg</a:t>
            </a:r>
            <a:endParaRPr lang="en-US" sz="1400" dirty="0"/>
          </a:p>
          <a:p>
            <a:pPr algn="ctr"/>
            <a:r>
              <a:rPr lang="en-US" sz="1000" dirty="0"/>
              <a:t>(IRRIGATIONSEGMENT)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0410" y="105386"/>
            <a:ext cx="4572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 Surface water (SW) and groundwater (GW) irrigation using IRRIGATION_SFR and IRRIGATION_WELL; demand calculated as ET deficit using ETDEMAND.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81662" y="4818374"/>
            <a:ext cx="0" cy="3043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283264" y="2866831"/>
            <a:ext cx="2292933" cy="859220"/>
            <a:chOff x="3001270" y="964346"/>
            <a:chExt cx="2378396" cy="859220"/>
          </a:xfrm>
        </p:grpSpPr>
        <p:sp>
          <p:nvSpPr>
            <p:cNvPr id="25" name="Rectangle 24"/>
            <p:cNvSpPr/>
            <p:nvPr/>
          </p:nvSpPr>
          <p:spPr>
            <a:xfrm>
              <a:off x="3034956" y="964346"/>
              <a:ext cx="2286000" cy="859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01270" y="1091212"/>
              <a:ext cx="237839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Irrigation demand calculated using f(</a:t>
              </a:r>
              <a:r>
                <a:rPr lang="en-US" sz="1400" dirty="0" err="1"/>
                <a:t>ET</a:t>
              </a:r>
              <a:r>
                <a:rPr lang="en-US" sz="1400" baseline="-25000" dirty="0" err="1"/>
                <a:t>d</a:t>
              </a:r>
              <a:r>
                <a:rPr lang="en-US" sz="1400" dirty="0" err="1"/>
                <a:t>-ET</a:t>
              </a:r>
              <a:r>
                <a:rPr lang="en-US" sz="1400" baseline="-25000" dirty="0" err="1"/>
                <a:t>a</a:t>
              </a:r>
              <a:r>
                <a:rPr lang="en-US" sz="1400" dirty="0"/>
                <a:t>)</a:t>
              </a:r>
              <a:endParaRPr lang="en-US" sz="1400" baseline="-25000" dirty="0"/>
            </a:p>
            <a:p>
              <a:pPr algn="ctr"/>
              <a:r>
                <a:rPr lang="en-US" sz="1000" dirty="0"/>
                <a:t>(ETDEMAND)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2584009" y="1856334"/>
            <a:ext cx="1723696" cy="76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594378" y="1971528"/>
            <a:ext cx="172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ETa</a:t>
            </a:r>
            <a:r>
              <a:rPr lang="en-US" sz="1400" dirty="0"/>
              <a:t> is calculated by UZF/PRMS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41299" y="2632014"/>
            <a:ext cx="0" cy="2253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456226" y="3726051"/>
            <a:ext cx="0" cy="2253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90165" y="4805747"/>
            <a:ext cx="3761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Diversion less than demand with supplemental GW rights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941388" y="6383792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933644" y="3465307"/>
            <a:ext cx="0" cy="2926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7" idx="1"/>
          </p:cNvCxnSpPr>
          <p:nvPr/>
        </p:nvCxnSpPr>
        <p:spPr>
          <a:xfrm>
            <a:off x="1915510" y="2239040"/>
            <a:ext cx="668499" cy="1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1933738" y="4382335"/>
            <a:ext cx="3160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2507" y="1972532"/>
            <a:ext cx="1919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Apply SW and GW irrigation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1006" y="5383814"/>
            <a:ext cx="974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Pumped GW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17668" y="1534560"/>
            <a:ext cx="0" cy="3043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165414" y="1009750"/>
            <a:ext cx="2551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Externally (UZF) or internally (PRMS) calculated </a:t>
            </a:r>
            <a:r>
              <a:rPr lang="en-US" sz="1400" dirty="0" err="1"/>
              <a:t>ET</a:t>
            </a:r>
            <a:r>
              <a:rPr lang="en-US" sz="1400" baseline="-25000" dirty="0" err="1"/>
              <a:t>d</a:t>
            </a:r>
            <a:endParaRPr lang="en-US" sz="1400" baseline="-25000" dirty="0"/>
          </a:p>
        </p:txBody>
      </p:sp>
      <p:sp>
        <p:nvSpPr>
          <p:cNvPr id="52" name="Rectangle 51"/>
          <p:cNvSpPr/>
          <p:nvPr/>
        </p:nvSpPr>
        <p:spPr>
          <a:xfrm>
            <a:off x="2165181" y="992347"/>
            <a:ext cx="2495871" cy="545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74214" y="4250264"/>
            <a:ext cx="959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Diverted SW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455532" y="3011361"/>
            <a:ext cx="95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Nonlinear iterations</a:t>
            </a:r>
          </a:p>
        </p:txBody>
      </p:sp>
      <p:cxnSp>
        <p:nvCxnSpPr>
          <p:cNvPr id="57" name="Straight Connector 56"/>
          <p:cNvCxnSpPr>
            <a:stCxn id="56" idx="0"/>
          </p:cNvCxnSpPr>
          <p:nvPr/>
        </p:nvCxnSpPr>
        <p:spPr>
          <a:xfrm flipH="1" flipV="1">
            <a:off x="1915510" y="2239040"/>
            <a:ext cx="0" cy="7723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364931" y="2013177"/>
            <a:ext cx="2397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Return flows (SW+GW) calculated by UZF/PRMS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592504" y="1894997"/>
            <a:ext cx="1931010" cy="715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07705" y="2239040"/>
            <a:ext cx="2966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070756" y="2947134"/>
            <a:ext cx="2659417" cy="725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045053" y="2949655"/>
            <a:ext cx="2735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GW pumping rate set as Irrigation demand, and limited by AGO input “Q”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23623" y="6125934"/>
            <a:ext cx="2286000" cy="515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114003" y="6124729"/>
            <a:ext cx="27353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GW irrigation</a:t>
            </a:r>
          </a:p>
          <a:p>
            <a:pPr algn="ctr"/>
            <a:r>
              <a:rPr lang="en-US" sz="1000" dirty="0"/>
              <a:t>(IRRIGATIONWELL)</a:t>
            </a:r>
          </a:p>
          <a:p>
            <a:pPr algn="ctr"/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2323623" y="5139593"/>
            <a:ext cx="2286000" cy="686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339886" y="5148808"/>
            <a:ext cx="23005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GW Demand set as SW shortfall</a:t>
            </a:r>
          </a:p>
          <a:p>
            <a:pPr algn="ctr"/>
            <a:r>
              <a:rPr lang="en-US" sz="1000" dirty="0"/>
              <a:t>(SUPPLEMENTALWELL)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490165" y="5825916"/>
            <a:ext cx="0" cy="3043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531904" y="3318987"/>
            <a:ext cx="5476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488970" y="3002777"/>
            <a:ext cx="1098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SW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75439" y="3329944"/>
            <a:ext cx="626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GW right</a:t>
            </a:r>
          </a:p>
        </p:txBody>
      </p:sp>
    </p:spTree>
    <p:extLst>
      <p:ext uri="{BB962C8B-B14F-4D97-AF65-F5344CB8AC3E}">
        <p14:creationId xmlns:p14="http://schemas.microsoft.com/office/powerpoint/2010/main" val="197070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6157</TotalTime>
  <Words>310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Niswonger, Richard</dc:creator>
  <cp:lastModifiedBy>Niswonger, Richard</cp:lastModifiedBy>
  <cp:revision>53</cp:revision>
  <dcterms:created xsi:type="dcterms:W3CDTF">2017-10-02T16:45:19Z</dcterms:created>
  <dcterms:modified xsi:type="dcterms:W3CDTF">2018-12-20T00:29:41Z</dcterms:modified>
</cp:coreProperties>
</file>