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embeddedFontLst>
    <p:embeddedFont>
      <p:font typeface="Anton"/>
      <p:regular r:id="rId22"/>
    </p:embeddedFont>
    <p:embeddedFont>
      <p:font typeface="Michroma"/>
      <p:regular r:id="rId23"/>
    </p:embeddedFont>
    <p:embeddedFont>
      <p:font typeface="Rasa"/>
      <p:regular r:id="rId24"/>
      <p:bold r:id="rId25"/>
      <p:italic r:id="rId26"/>
      <p:boldItalic r:id="rId27"/>
    </p:embeddedFont>
    <p:embeddedFont>
      <p:font typeface="DM Serif Display"/>
      <p:regular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iTyeUVtT00/E56xHAz26ND1qDH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3A7B43-447D-48BD-9601-27273EEA12CE}">
  <a:tblStyle styleId="{643A7B43-447D-48BD-9601-27273EEA12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nton-regular.fntdata"/><Relationship Id="rId21" Type="http://schemas.openxmlformats.org/officeDocument/2006/relationships/slide" Target="slides/slide15.xml"/><Relationship Id="rId24" Type="http://schemas.openxmlformats.org/officeDocument/2006/relationships/font" Target="fonts/Rasa-regular.fntdata"/><Relationship Id="rId23" Type="http://schemas.openxmlformats.org/officeDocument/2006/relationships/font" Target="fonts/Michr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sa-italic.fntdata"/><Relationship Id="rId25" Type="http://schemas.openxmlformats.org/officeDocument/2006/relationships/font" Target="fonts/Rasa-bold.fntdata"/><Relationship Id="rId28" Type="http://schemas.openxmlformats.org/officeDocument/2006/relationships/font" Target="fonts/DMSerifDisplay-regular.fntdata"/><Relationship Id="rId27" Type="http://schemas.openxmlformats.org/officeDocument/2006/relationships/font" Target="fonts/Ras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erif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31b78c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2b31b78c1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31b78c1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2b31b78c15f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b31b78c15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7" name="Google Shape;437;g2b31b78c15f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31b78c1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g2b31b78c15f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5" name="Google Shape;5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0" name="Google Shape;61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1.png"/><Relationship Id="rId5" Type="http://schemas.openxmlformats.org/officeDocument/2006/relationships/image" Target="../media/image6.png"/><Relationship Id="rId6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Relationship Id="rId4" Type="http://schemas.openxmlformats.org/officeDocument/2006/relationships/image" Target="../media/image24.png"/><Relationship Id="rId5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Relationship Id="rId4" Type="http://schemas.openxmlformats.org/officeDocument/2006/relationships/image" Target="../media/image24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jpg"/><Relationship Id="rId4" Type="http://schemas.openxmlformats.org/officeDocument/2006/relationships/image" Target="../media/image17.png"/><Relationship Id="rId5" Type="http://schemas.openxmlformats.org/officeDocument/2006/relationships/image" Target="../media/image39.png"/><Relationship Id="rId6" Type="http://schemas.openxmlformats.org/officeDocument/2006/relationships/hyperlink" Target="https://github.com/DeepIgnorance/deep_learning/tree/main/G15%20LLM%20-%20Detect%20AI%20Generated%20Text" TargetMode="External"/><Relationship Id="rId7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mpetitions/llm-detect-ai-generated-text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9.jp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9.jp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9.jpg"/><Relationship Id="rId5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jp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0" y="514350"/>
            <a:ext cx="18288000" cy="9258300"/>
          </a:xfrm>
          <a:custGeom>
            <a:rect b="b" l="l" r="r" t="t"/>
            <a:pathLst>
              <a:path extrusionOk="0" h="9258300" w="182880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-8446" l="0" r="0" t="-26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0968625" y="0"/>
            <a:ext cx="9362157" cy="9978390"/>
          </a:xfrm>
          <a:custGeom>
            <a:rect b="b" l="l" r="r" t="t"/>
            <a:pathLst>
              <a:path extrusionOk="0" h="10287000" w="9676648">
                <a:moveTo>
                  <a:pt x="0" y="0"/>
                </a:moveTo>
                <a:lnTo>
                  <a:pt x="9676648" y="0"/>
                </a:lnTo>
                <a:lnTo>
                  <a:pt x="96766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9754" r="-2975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rot="-5400000">
            <a:off x="5327350" y="2911759"/>
            <a:ext cx="1409463" cy="9590220"/>
          </a:xfrm>
          <a:custGeom>
            <a:rect b="b" l="l" r="r" t="t"/>
            <a:pathLst>
              <a:path extrusionOk="0" h="9590220" w="1409463">
                <a:moveTo>
                  <a:pt x="0" y="0"/>
                </a:moveTo>
                <a:lnTo>
                  <a:pt x="1409463" y="0"/>
                </a:lnTo>
                <a:lnTo>
                  <a:pt x="1409463" y="9590220"/>
                </a:lnTo>
                <a:lnTo>
                  <a:pt x="0" y="95902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01309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68710" y="3793048"/>
            <a:ext cx="11326761" cy="362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b="0" i="0" lang="en-US" sz="110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LLM – DETECT AI GENERATED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042116" y="7953499"/>
            <a:ext cx="892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CRISTIAN CIRIACO CAMPAGNA 	242604</a:t>
            </a:r>
            <a:endParaRPr b="0" i="0" sz="2000" u="none" cap="none" strike="noStrike">
              <a:solidFill>
                <a:srgbClr val="FFFFFF"/>
              </a:solidFill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GIOVANNI IANNUZZI 					214900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PIERPAOLO SESTITO					242707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" y="2473322"/>
            <a:ext cx="11624477" cy="12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31b78c15f_0_0"/>
          <p:cNvSpPr/>
          <p:nvPr/>
        </p:nvSpPr>
        <p:spPr>
          <a:xfrm>
            <a:off x="-1025351" y="-204599"/>
            <a:ext cx="19396234" cy="10278106"/>
          </a:xfrm>
          <a:custGeom>
            <a:rect b="b" l="l" r="r" t="t"/>
            <a:pathLst>
              <a:path extrusionOk="0" h="9259555" w="18605500">
                <a:moveTo>
                  <a:pt x="0" y="0"/>
                </a:moveTo>
                <a:lnTo>
                  <a:pt x="18605501" y="0"/>
                </a:lnTo>
                <a:lnTo>
                  <a:pt x="18605501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 b="-11999" l="0" r="0" t="-8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g2b31b78c15f_0_0"/>
          <p:cNvCxnSpPr/>
          <p:nvPr/>
        </p:nvCxnSpPr>
        <p:spPr>
          <a:xfrm>
            <a:off x="5574500" y="8832221"/>
            <a:ext cx="7137900" cy="0"/>
          </a:xfrm>
          <a:prstGeom prst="straightConnector1">
            <a:avLst/>
          </a:prstGeom>
          <a:noFill/>
          <a:ln cap="flat" cmpd="sng" w="57150">
            <a:solidFill>
              <a:srgbClr val="2224F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4" name="Google Shape;364;g2b31b78c15f_0_0"/>
          <p:cNvGrpSpPr/>
          <p:nvPr/>
        </p:nvGrpSpPr>
        <p:grpSpPr>
          <a:xfrm>
            <a:off x="8699880" y="9717751"/>
            <a:ext cx="9467498" cy="468898"/>
            <a:chOff x="0" y="40"/>
            <a:chExt cx="12623331" cy="1136172"/>
          </a:xfrm>
        </p:grpSpPr>
        <p:cxnSp>
          <p:nvCxnSpPr>
            <p:cNvPr id="365" name="Google Shape;365;g2b31b78c15f_0_0"/>
            <p:cNvCxnSpPr/>
            <p:nvPr/>
          </p:nvCxnSpPr>
          <p:spPr>
            <a:xfrm>
              <a:off x="503678" y="852158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6" name="Google Shape;366;g2b31b78c15f_0_0"/>
            <p:cNvGrpSpPr/>
            <p:nvPr/>
          </p:nvGrpSpPr>
          <p:grpSpPr>
            <a:xfrm rot="-5400000">
              <a:off x="0" y="568146"/>
              <a:ext cx="568066" cy="568066"/>
              <a:chOff x="0" y="0"/>
              <a:chExt cx="812800" cy="812800"/>
            </a:xfrm>
          </p:grpSpPr>
          <p:sp>
            <p:nvSpPr>
              <p:cNvPr id="367" name="Google Shape;367;g2b31b78c15f_0_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g2b31b78c15f_0_0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9" name="Google Shape;369;g2b31b78c15f_0_0"/>
            <p:cNvCxnSpPr/>
            <p:nvPr/>
          </p:nvCxnSpPr>
          <p:spPr>
            <a:xfrm>
              <a:off x="503678" y="852158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0" name="Google Shape;370;g2b31b78c15f_0_0"/>
            <p:cNvGrpSpPr/>
            <p:nvPr/>
          </p:nvGrpSpPr>
          <p:grpSpPr>
            <a:xfrm rot="-5400000">
              <a:off x="0" y="568146"/>
              <a:ext cx="568066" cy="568066"/>
              <a:chOff x="0" y="0"/>
              <a:chExt cx="812800" cy="812800"/>
            </a:xfrm>
          </p:grpSpPr>
          <p:sp>
            <p:nvSpPr>
              <p:cNvPr id="371" name="Google Shape;371;g2b31b78c15f_0_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g2b31b78c15f_0_0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3" name="Google Shape;373;g2b31b78c15f_0_0"/>
            <p:cNvCxnSpPr/>
            <p:nvPr/>
          </p:nvCxnSpPr>
          <p:spPr>
            <a:xfrm>
              <a:off x="3106131" y="284053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g2b31b78c15f_0_0"/>
            <p:cNvGrpSpPr/>
            <p:nvPr/>
          </p:nvGrpSpPr>
          <p:grpSpPr>
            <a:xfrm rot="-5400000">
              <a:off x="2602452" y="40"/>
              <a:ext cx="568066" cy="568066"/>
              <a:chOff x="0" y="0"/>
              <a:chExt cx="812800" cy="812800"/>
            </a:xfrm>
          </p:grpSpPr>
          <p:sp>
            <p:nvSpPr>
              <p:cNvPr id="375" name="Google Shape;375;g2b31b78c15f_0_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g2b31b78c15f_0_0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g2b31b78c15f_0_0"/>
            <p:cNvGrpSpPr/>
            <p:nvPr/>
          </p:nvGrpSpPr>
          <p:grpSpPr>
            <a:xfrm rot="-5400000">
              <a:off x="2602452" y="40"/>
              <a:ext cx="568066" cy="568066"/>
              <a:chOff x="0" y="0"/>
              <a:chExt cx="812800" cy="812800"/>
            </a:xfrm>
          </p:grpSpPr>
          <p:sp>
            <p:nvSpPr>
              <p:cNvPr id="378" name="Google Shape;378;g2b31b78c15f_0_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g2b31b78c15f_0_0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" name="Google Shape;380;g2b31b78c15f_0_0"/>
          <p:cNvGrpSpPr/>
          <p:nvPr/>
        </p:nvGrpSpPr>
        <p:grpSpPr>
          <a:xfrm>
            <a:off x="308774" y="5535456"/>
            <a:ext cx="2596896" cy="7871767"/>
            <a:chOff x="0" y="0"/>
            <a:chExt cx="3462528" cy="10495690"/>
          </a:xfrm>
        </p:grpSpPr>
        <p:grpSp>
          <p:nvGrpSpPr>
            <p:cNvPr id="381" name="Google Shape;381;g2b31b78c15f_0_0"/>
            <p:cNvGrpSpPr/>
            <p:nvPr/>
          </p:nvGrpSpPr>
          <p:grpSpPr>
            <a:xfrm>
              <a:off x="1643868" y="0"/>
              <a:ext cx="568066" cy="568066"/>
              <a:chOff x="0" y="0"/>
              <a:chExt cx="812800" cy="812800"/>
            </a:xfrm>
          </p:grpSpPr>
          <p:sp>
            <p:nvSpPr>
              <p:cNvPr id="382" name="Google Shape;382;g2b31b78c15f_0_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g2b31b78c15f_0_0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4" name="Google Shape;384;g2b31b78c15f_0_0"/>
            <p:cNvSpPr/>
            <p:nvPr/>
          </p:nvSpPr>
          <p:spPr>
            <a:xfrm rot="-5400000">
              <a:off x="-3145536" y="3887626"/>
              <a:ext cx="9753600" cy="3462528"/>
            </a:xfrm>
            <a:custGeom>
              <a:rect b="b" l="l" r="r" t="t"/>
              <a:pathLst>
                <a:path extrusionOk="0" h="3462528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3462528"/>
                  </a:lnTo>
                  <a:lnTo>
                    <a:pt x="0" y="3462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g2b31b78c15f_0_0"/>
            <p:cNvGrpSpPr/>
            <p:nvPr/>
          </p:nvGrpSpPr>
          <p:grpSpPr>
            <a:xfrm>
              <a:off x="791397" y="504606"/>
              <a:ext cx="568066" cy="568066"/>
              <a:chOff x="0" y="0"/>
              <a:chExt cx="812800" cy="812800"/>
            </a:xfrm>
          </p:grpSpPr>
          <p:sp>
            <p:nvSpPr>
              <p:cNvPr id="386" name="Google Shape;386;g2b31b78c15f_0_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g2b31b78c15f_0_0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8" name="Google Shape;388;g2b31b78c15f_0_0"/>
          <p:cNvGrpSpPr/>
          <p:nvPr/>
        </p:nvGrpSpPr>
        <p:grpSpPr>
          <a:xfrm>
            <a:off x="0" y="-695177"/>
            <a:ext cx="18288118" cy="1209692"/>
            <a:chOff x="0" y="-47625"/>
            <a:chExt cx="4816592" cy="318600"/>
          </a:xfrm>
        </p:grpSpPr>
        <p:sp>
          <p:nvSpPr>
            <p:cNvPr id="389" name="Google Shape;389;g2b31b78c15f_0_0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2b31b78c15f_0_0"/>
            <p:cNvSpPr txBox="1"/>
            <p:nvPr/>
          </p:nvSpPr>
          <p:spPr>
            <a:xfrm>
              <a:off x="0" y="-47625"/>
              <a:ext cx="4816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g2b31b78c15f_0_0"/>
          <p:cNvGrpSpPr/>
          <p:nvPr/>
        </p:nvGrpSpPr>
        <p:grpSpPr>
          <a:xfrm>
            <a:off x="0" y="10135753"/>
            <a:ext cx="18288118" cy="665683"/>
            <a:chOff x="0" y="-47625"/>
            <a:chExt cx="4816592" cy="318600"/>
          </a:xfrm>
        </p:grpSpPr>
        <p:sp>
          <p:nvSpPr>
            <p:cNvPr id="392" name="Google Shape;392;g2b31b78c15f_0_0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2b31b78c15f_0_0"/>
            <p:cNvSpPr txBox="1"/>
            <p:nvPr/>
          </p:nvSpPr>
          <p:spPr>
            <a:xfrm>
              <a:off x="0" y="-47625"/>
              <a:ext cx="4816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g2b31b78c15f_0_0"/>
          <p:cNvSpPr txBox="1"/>
          <p:nvPr/>
        </p:nvSpPr>
        <p:spPr>
          <a:xfrm>
            <a:off x="903601" y="672200"/>
            <a:ext cx="1119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Final Model - Code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2b31b78c15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300" y="1893438"/>
            <a:ext cx="11190300" cy="732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31b78c15f_0_38"/>
          <p:cNvSpPr/>
          <p:nvPr/>
        </p:nvSpPr>
        <p:spPr>
          <a:xfrm>
            <a:off x="-1025351" y="-204599"/>
            <a:ext cx="19396234" cy="10278106"/>
          </a:xfrm>
          <a:custGeom>
            <a:rect b="b" l="l" r="r" t="t"/>
            <a:pathLst>
              <a:path extrusionOk="0" h="9259555" w="18605500">
                <a:moveTo>
                  <a:pt x="0" y="0"/>
                </a:moveTo>
                <a:lnTo>
                  <a:pt x="18605501" y="0"/>
                </a:lnTo>
                <a:lnTo>
                  <a:pt x="18605501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 b="-11999" l="0" r="0" t="-8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g2b31b78c15f_0_38"/>
          <p:cNvCxnSpPr/>
          <p:nvPr/>
        </p:nvCxnSpPr>
        <p:spPr>
          <a:xfrm>
            <a:off x="5574500" y="8832221"/>
            <a:ext cx="7137900" cy="0"/>
          </a:xfrm>
          <a:prstGeom prst="straightConnector1">
            <a:avLst/>
          </a:prstGeom>
          <a:noFill/>
          <a:ln cap="flat" cmpd="sng" w="57150">
            <a:solidFill>
              <a:srgbClr val="2224F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2" name="Google Shape;402;g2b31b78c15f_0_38"/>
          <p:cNvGrpSpPr/>
          <p:nvPr/>
        </p:nvGrpSpPr>
        <p:grpSpPr>
          <a:xfrm>
            <a:off x="-802476" y="5535456"/>
            <a:ext cx="2596896" cy="7871767"/>
            <a:chOff x="0" y="0"/>
            <a:chExt cx="3462528" cy="10495690"/>
          </a:xfrm>
        </p:grpSpPr>
        <p:grpSp>
          <p:nvGrpSpPr>
            <p:cNvPr id="403" name="Google Shape;403;g2b31b78c15f_0_38"/>
            <p:cNvGrpSpPr/>
            <p:nvPr/>
          </p:nvGrpSpPr>
          <p:grpSpPr>
            <a:xfrm>
              <a:off x="1643868" y="0"/>
              <a:ext cx="568066" cy="568066"/>
              <a:chOff x="0" y="0"/>
              <a:chExt cx="812800" cy="812800"/>
            </a:xfrm>
          </p:grpSpPr>
          <p:sp>
            <p:nvSpPr>
              <p:cNvPr id="404" name="Google Shape;404;g2b31b78c15f_0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g2b31b78c15f_0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6" name="Google Shape;406;g2b31b78c15f_0_38"/>
            <p:cNvSpPr/>
            <p:nvPr/>
          </p:nvSpPr>
          <p:spPr>
            <a:xfrm rot="-5400000">
              <a:off x="-3145536" y="3887626"/>
              <a:ext cx="9753600" cy="3462528"/>
            </a:xfrm>
            <a:custGeom>
              <a:rect b="b" l="l" r="r" t="t"/>
              <a:pathLst>
                <a:path extrusionOk="0" h="3462528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3462528"/>
                  </a:lnTo>
                  <a:lnTo>
                    <a:pt x="0" y="3462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g2b31b78c15f_0_38"/>
            <p:cNvGrpSpPr/>
            <p:nvPr/>
          </p:nvGrpSpPr>
          <p:grpSpPr>
            <a:xfrm>
              <a:off x="791397" y="504606"/>
              <a:ext cx="568066" cy="568066"/>
              <a:chOff x="0" y="0"/>
              <a:chExt cx="812800" cy="812800"/>
            </a:xfrm>
          </p:grpSpPr>
          <p:sp>
            <p:nvSpPr>
              <p:cNvPr id="408" name="Google Shape;408;g2b31b78c15f_0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g2b31b78c15f_0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g2b31b78c15f_0_38"/>
          <p:cNvGrpSpPr/>
          <p:nvPr/>
        </p:nvGrpSpPr>
        <p:grpSpPr>
          <a:xfrm>
            <a:off x="0" y="-695177"/>
            <a:ext cx="18288118" cy="1209692"/>
            <a:chOff x="0" y="-47625"/>
            <a:chExt cx="4816592" cy="318600"/>
          </a:xfrm>
        </p:grpSpPr>
        <p:sp>
          <p:nvSpPr>
            <p:cNvPr id="411" name="Google Shape;411;g2b31b78c15f_0_38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2b31b78c15f_0_38"/>
            <p:cNvSpPr txBox="1"/>
            <p:nvPr/>
          </p:nvSpPr>
          <p:spPr>
            <a:xfrm>
              <a:off x="0" y="-47625"/>
              <a:ext cx="4816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g2b31b78c15f_0_38"/>
          <p:cNvGrpSpPr/>
          <p:nvPr/>
        </p:nvGrpSpPr>
        <p:grpSpPr>
          <a:xfrm>
            <a:off x="0" y="10135753"/>
            <a:ext cx="18288118" cy="665683"/>
            <a:chOff x="0" y="-47625"/>
            <a:chExt cx="4816592" cy="318600"/>
          </a:xfrm>
        </p:grpSpPr>
        <p:sp>
          <p:nvSpPr>
            <p:cNvPr id="414" name="Google Shape;414;g2b31b78c15f_0_38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2b31b78c15f_0_38"/>
            <p:cNvSpPr txBox="1"/>
            <p:nvPr/>
          </p:nvSpPr>
          <p:spPr>
            <a:xfrm>
              <a:off x="0" y="-47625"/>
              <a:ext cx="4816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g2b31b78c15f_0_38"/>
          <p:cNvSpPr txBox="1"/>
          <p:nvPr/>
        </p:nvSpPr>
        <p:spPr>
          <a:xfrm>
            <a:off x="903599" y="672200"/>
            <a:ext cx="1726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Final Model - Visual representation and description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g2b31b78c15f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600" y="1595600"/>
            <a:ext cx="4336100" cy="77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2b31b78c15f_0_38"/>
          <p:cNvSpPr txBox="1"/>
          <p:nvPr/>
        </p:nvSpPr>
        <p:spPr>
          <a:xfrm>
            <a:off x="5239700" y="1595600"/>
            <a:ext cx="12927900" cy="9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●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Text Vectorization Layer: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1" marL="9144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○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Tokenizes and vectorizes the input text.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1" marL="9144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○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Maps text into token sequences (appropriately applying truncation/padding techniques)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●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Embedding Layer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1" marL="9144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○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Converts generated tokens into dense vectors.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2" marL="13716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■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Basically each token is represented by a long-vector.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●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1st Bidirectional LSTM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1" marL="9144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○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Returns the complete sequences instead of just the final output for each sequence.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2" marL="13716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■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It will provide an output of each time step in the input sequence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●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Dropout Layer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●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2nd Bidirectional LSTM.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1" marL="9144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○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Does not return the complete sequences, but the final outputs.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●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Dense Layer with ReLu Activation Function with L1 Regularization.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1" marL="9144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○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Adds a term to the loss function - It has property of making many weights of the model exactly to zero. 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1" marL="9144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○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Prevents overfitting and improve model generalization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10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sa"/>
              <a:buChar char="●"/>
            </a:pPr>
            <a:r>
              <a:rPr lang="en-US" sz="24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Output Layer </a:t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g2b31b78c15f_0_38"/>
          <p:cNvGrpSpPr/>
          <p:nvPr/>
        </p:nvGrpSpPr>
        <p:grpSpPr>
          <a:xfrm>
            <a:off x="11661501" y="9717750"/>
            <a:ext cx="6506065" cy="468898"/>
            <a:chOff x="0" y="40"/>
            <a:chExt cx="12623331" cy="1136172"/>
          </a:xfrm>
        </p:grpSpPr>
        <p:cxnSp>
          <p:nvCxnSpPr>
            <p:cNvPr id="420" name="Google Shape;420;g2b31b78c15f_0_38"/>
            <p:cNvCxnSpPr/>
            <p:nvPr/>
          </p:nvCxnSpPr>
          <p:spPr>
            <a:xfrm>
              <a:off x="503678" y="852158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1" name="Google Shape;421;g2b31b78c15f_0_38"/>
            <p:cNvGrpSpPr/>
            <p:nvPr/>
          </p:nvGrpSpPr>
          <p:grpSpPr>
            <a:xfrm rot="-5400000">
              <a:off x="0" y="568146"/>
              <a:ext cx="568066" cy="568066"/>
              <a:chOff x="0" y="0"/>
              <a:chExt cx="812800" cy="812800"/>
            </a:xfrm>
          </p:grpSpPr>
          <p:sp>
            <p:nvSpPr>
              <p:cNvPr id="422" name="Google Shape;422;g2b31b78c15f_0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g2b31b78c15f_0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24" name="Google Shape;424;g2b31b78c15f_0_38"/>
            <p:cNvCxnSpPr/>
            <p:nvPr/>
          </p:nvCxnSpPr>
          <p:spPr>
            <a:xfrm>
              <a:off x="503678" y="852158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5" name="Google Shape;425;g2b31b78c15f_0_38"/>
            <p:cNvGrpSpPr/>
            <p:nvPr/>
          </p:nvGrpSpPr>
          <p:grpSpPr>
            <a:xfrm rot="-5400000">
              <a:off x="0" y="568146"/>
              <a:ext cx="568066" cy="568066"/>
              <a:chOff x="0" y="0"/>
              <a:chExt cx="812800" cy="812800"/>
            </a:xfrm>
          </p:grpSpPr>
          <p:sp>
            <p:nvSpPr>
              <p:cNvPr id="426" name="Google Shape;426;g2b31b78c15f_0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g2b31b78c15f_0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28" name="Google Shape;428;g2b31b78c15f_0_38"/>
            <p:cNvCxnSpPr/>
            <p:nvPr/>
          </p:nvCxnSpPr>
          <p:spPr>
            <a:xfrm>
              <a:off x="3106131" y="284053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429" name="Google Shape;429;g2b31b78c15f_0_38"/>
            <p:cNvGrpSpPr/>
            <p:nvPr/>
          </p:nvGrpSpPr>
          <p:grpSpPr>
            <a:xfrm rot="-5400000">
              <a:off x="2602452" y="40"/>
              <a:ext cx="568066" cy="568066"/>
              <a:chOff x="0" y="0"/>
              <a:chExt cx="812800" cy="812800"/>
            </a:xfrm>
          </p:grpSpPr>
          <p:sp>
            <p:nvSpPr>
              <p:cNvPr id="430" name="Google Shape;430;g2b31b78c15f_0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g2b31b78c15f_0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g2b31b78c15f_0_38"/>
            <p:cNvGrpSpPr/>
            <p:nvPr/>
          </p:nvGrpSpPr>
          <p:grpSpPr>
            <a:xfrm rot="-5400000">
              <a:off x="2602452" y="40"/>
              <a:ext cx="568066" cy="568066"/>
              <a:chOff x="0" y="0"/>
              <a:chExt cx="812800" cy="812800"/>
            </a:xfrm>
          </p:grpSpPr>
          <p:sp>
            <p:nvSpPr>
              <p:cNvPr id="433" name="Google Shape;433;g2b31b78c15f_0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g2b31b78c15f_0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b31b78c15f_0_116"/>
          <p:cNvSpPr/>
          <p:nvPr/>
        </p:nvSpPr>
        <p:spPr>
          <a:xfrm>
            <a:off x="-1025351" y="-204599"/>
            <a:ext cx="19396234" cy="10278106"/>
          </a:xfrm>
          <a:custGeom>
            <a:rect b="b" l="l" r="r" t="t"/>
            <a:pathLst>
              <a:path extrusionOk="0" h="9259555" w="18605500">
                <a:moveTo>
                  <a:pt x="0" y="0"/>
                </a:moveTo>
                <a:lnTo>
                  <a:pt x="18605501" y="0"/>
                </a:lnTo>
                <a:lnTo>
                  <a:pt x="18605501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 b="-11999" l="0" r="0" t="-8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g2b31b78c15f_0_116"/>
          <p:cNvCxnSpPr/>
          <p:nvPr/>
        </p:nvCxnSpPr>
        <p:spPr>
          <a:xfrm>
            <a:off x="5574500" y="8832221"/>
            <a:ext cx="7137900" cy="0"/>
          </a:xfrm>
          <a:prstGeom prst="straightConnector1">
            <a:avLst/>
          </a:prstGeom>
          <a:noFill/>
          <a:ln cap="flat" cmpd="sng" w="57150">
            <a:solidFill>
              <a:srgbClr val="2224F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1" name="Google Shape;441;g2b31b78c15f_0_116"/>
          <p:cNvGrpSpPr/>
          <p:nvPr/>
        </p:nvGrpSpPr>
        <p:grpSpPr>
          <a:xfrm>
            <a:off x="-802476" y="5535456"/>
            <a:ext cx="2596896" cy="7871767"/>
            <a:chOff x="0" y="0"/>
            <a:chExt cx="3462528" cy="10495690"/>
          </a:xfrm>
        </p:grpSpPr>
        <p:grpSp>
          <p:nvGrpSpPr>
            <p:cNvPr id="442" name="Google Shape;442;g2b31b78c15f_0_116"/>
            <p:cNvGrpSpPr/>
            <p:nvPr/>
          </p:nvGrpSpPr>
          <p:grpSpPr>
            <a:xfrm>
              <a:off x="1643868" y="0"/>
              <a:ext cx="568066" cy="568066"/>
              <a:chOff x="0" y="0"/>
              <a:chExt cx="812800" cy="812800"/>
            </a:xfrm>
          </p:grpSpPr>
          <p:sp>
            <p:nvSpPr>
              <p:cNvPr id="443" name="Google Shape;443;g2b31b78c15f_0_1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g2b31b78c15f_0_116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5" name="Google Shape;445;g2b31b78c15f_0_116"/>
            <p:cNvSpPr/>
            <p:nvPr/>
          </p:nvSpPr>
          <p:spPr>
            <a:xfrm rot="-5400000">
              <a:off x="-3145536" y="3887626"/>
              <a:ext cx="9753600" cy="3462528"/>
            </a:xfrm>
            <a:custGeom>
              <a:rect b="b" l="l" r="r" t="t"/>
              <a:pathLst>
                <a:path extrusionOk="0" h="3462528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3462528"/>
                  </a:lnTo>
                  <a:lnTo>
                    <a:pt x="0" y="3462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" name="Google Shape;446;g2b31b78c15f_0_116"/>
            <p:cNvGrpSpPr/>
            <p:nvPr/>
          </p:nvGrpSpPr>
          <p:grpSpPr>
            <a:xfrm>
              <a:off x="791397" y="504606"/>
              <a:ext cx="568066" cy="568066"/>
              <a:chOff x="0" y="0"/>
              <a:chExt cx="812800" cy="812800"/>
            </a:xfrm>
          </p:grpSpPr>
          <p:sp>
            <p:nvSpPr>
              <p:cNvPr id="447" name="Google Shape;447;g2b31b78c15f_0_1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g2b31b78c15f_0_116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" name="Google Shape;449;g2b31b78c15f_0_116"/>
          <p:cNvGrpSpPr/>
          <p:nvPr/>
        </p:nvGrpSpPr>
        <p:grpSpPr>
          <a:xfrm>
            <a:off x="0" y="-695177"/>
            <a:ext cx="18288118" cy="1209692"/>
            <a:chOff x="0" y="-47625"/>
            <a:chExt cx="4816592" cy="318600"/>
          </a:xfrm>
        </p:grpSpPr>
        <p:sp>
          <p:nvSpPr>
            <p:cNvPr id="450" name="Google Shape;450;g2b31b78c15f_0_116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2b31b78c15f_0_116"/>
            <p:cNvSpPr txBox="1"/>
            <p:nvPr/>
          </p:nvSpPr>
          <p:spPr>
            <a:xfrm>
              <a:off x="0" y="-47625"/>
              <a:ext cx="4816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g2b31b78c15f_0_116"/>
          <p:cNvGrpSpPr/>
          <p:nvPr/>
        </p:nvGrpSpPr>
        <p:grpSpPr>
          <a:xfrm>
            <a:off x="0" y="10135753"/>
            <a:ext cx="18288118" cy="665683"/>
            <a:chOff x="0" y="-47625"/>
            <a:chExt cx="4816592" cy="318600"/>
          </a:xfrm>
        </p:grpSpPr>
        <p:sp>
          <p:nvSpPr>
            <p:cNvPr id="453" name="Google Shape;453;g2b31b78c15f_0_116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2b31b78c15f_0_116"/>
            <p:cNvSpPr txBox="1"/>
            <p:nvPr/>
          </p:nvSpPr>
          <p:spPr>
            <a:xfrm>
              <a:off x="0" y="-47625"/>
              <a:ext cx="4816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g2b31b78c15f_0_116"/>
          <p:cNvSpPr txBox="1"/>
          <p:nvPr/>
        </p:nvSpPr>
        <p:spPr>
          <a:xfrm>
            <a:off x="903599" y="672200"/>
            <a:ext cx="1726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Evaluation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g2b31b78c15f_0_116"/>
          <p:cNvGrpSpPr/>
          <p:nvPr/>
        </p:nvGrpSpPr>
        <p:grpSpPr>
          <a:xfrm>
            <a:off x="11661501" y="9717750"/>
            <a:ext cx="6506065" cy="468898"/>
            <a:chOff x="0" y="40"/>
            <a:chExt cx="12623331" cy="1136172"/>
          </a:xfrm>
        </p:grpSpPr>
        <p:cxnSp>
          <p:nvCxnSpPr>
            <p:cNvPr id="457" name="Google Shape;457;g2b31b78c15f_0_116"/>
            <p:cNvCxnSpPr/>
            <p:nvPr/>
          </p:nvCxnSpPr>
          <p:spPr>
            <a:xfrm>
              <a:off x="503678" y="852158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8" name="Google Shape;458;g2b31b78c15f_0_116"/>
            <p:cNvGrpSpPr/>
            <p:nvPr/>
          </p:nvGrpSpPr>
          <p:grpSpPr>
            <a:xfrm rot="-5400000">
              <a:off x="0" y="568146"/>
              <a:ext cx="568066" cy="568066"/>
              <a:chOff x="0" y="0"/>
              <a:chExt cx="812800" cy="812800"/>
            </a:xfrm>
          </p:grpSpPr>
          <p:sp>
            <p:nvSpPr>
              <p:cNvPr id="459" name="Google Shape;459;g2b31b78c15f_0_1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2b31b78c15f_0_116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61" name="Google Shape;461;g2b31b78c15f_0_116"/>
            <p:cNvCxnSpPr/>
            <p:nvPr/>
          </p:nvCxnSpPr>
          <p:spPr>
            <a:xfrm>
              <a:off x="503678" y="852158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62" name="Google Shape;462;g2b31b78c15f_0_116"/>
            <p:cNvGrpSpPr/>
            <p:nvPr/>
          </p:nvGrpSpPr>
          <p:grpSpPr>
            <a:xfrm rot="-5400000">
              <a:off x="0" y="568146"/>
              <a:ext cx="568066" cy="568066"/>
              <a:chOff x="0" y="0"/>
              <a:chExt cx="812800" cy="812800"/>
            </a:xfrm>
          </p:grpSpPr>
          <p:sp>
            <p:nvSpPr>
              <p:cNvPr id="463" name="Google Shape;463;g2b31b78c15f_0_1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g2b31b78c15f_0_116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65" name="Google Shape;465;g2b31b78c15f_0_116"/>
            <p:cNvCxnSpPr/>
            <p:nvPr/>
          </p:nvCxnSpPr>
          <p:spPr>
            <a:xfrm>
              <a:off x="3106131" y="284053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466" name="Google Shape;466;g2b31b78c15f_0_116"/>
            <p:cNvGrpSpPr/>
            <p:nvPr/>
          </p:nvGrpSpPr>
          <p:grpSpPr>
            <a:xfrm rot="-5400000">
              <a:off x="2602452" y="40"/>
              <a:ext cx="568066" cy="568066"/>
              <a:chOff x="0" y="0"/>
              <a:chExt cx="812800" cy="812800"/>
            </a:xfrm>
          </p:grpSpPr>
          <p:sp>
            <p:nvSpPr>
              <p:cNvPr id="467" name="Google Shape;467;g2b31b78c15f_0_1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2b31b78c15f_0_116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g2b31b78c15f_0_116"/>
            <p:cNvGrpSpPr/>
            <p:nvPr/>
          </p:nvGrpSpPr>
          <p:grpSpPr>
            <a:xfrm rot="-5400000">
              <a:off x="2602452" y="40"/>
              <a:ext cx="568066" cy="568066"/>
              <a:chOff x="0" y="0"/>
              <a:chExt cx="812800" cy="812800"/>
            </a:xfrm>
          </p:grpSpPr>
          <p:sp>
            <p:nvSpPr>
              <p:cNvPr id="470" name="Google Shape;470;g2b31b78c15f_0_1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g2b31b78c15f_0_116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72" name="Google Shape;472;g2b31b78c15f_0_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4488" y="7399725"/>
            <a:ext cx="4455025" cy="10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2b31b78c15f_0_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5925" y="6650375"/>
            <a:ext cx="7137901" cy="2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b31b78c15f_0_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8200" y="1476700"/>
            <a:ext cx="15635626" cy="49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31b78c15f_0_77"/>
          <p:cNvSpPr/>
          <p:nvPr/>
        </p:nvSpPr>
        <p:spPr>
          <a:xfrm>
            <a:off x="-1025351" y="-204599"/>
            <a:ext cx="19396234" cy="10278106"/>
          </a:xfrm>
          <a:custGeom>
            <a:rect b="b" l="l" r="r" t="t"/>
            <a:pathLst>
              <a:path extrusionOk="0" h="9259555" w="18605500">
                <a:moveTo>
                  <a:pt x="0" y="0"/>
                </a:moveTo>
                <a:lnTo>
                  <a:pt x="18605501" y="0"/>
                </a:lnTo>
                <a:lnTo>
                  <a:pt x="18605501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 b="-11999" l="0" r="0" t="-8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g2b31b78c15f_0_77"/>
          <p:cNvCxnSpPr/>
          <p:nvPr/>
        </p:nvCxnSpPr>
        <p:spPr>
          <a:xfrm>
            <a:off x="5574500" y="8832221"/>
            <a:ext cx="7137900" cy="0"/>
          </a:xfrm>
          <a:prstGeom prst="straightConnector1">
            <a:avLst/>
          </a:prstGeom>
          <a:noFill/>
          <a:ln cap="flat" cmpd="sng" w="57150">
            <a:solidFill>
              <a:srgbClr val="2224F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1" name="Google Shape;481;g2b31b78c15f_0_77"/>
          <p:cNvGrpSpPr/>
          <p:nvPr/>
        </p:nvGrpSpPr>
        <p:grpSpPr>
          <a:xfrm>
            <a:off x="-802476" y="5535456"/>
            <a:ext cx="2596896" cy="7871767"/>
            <a:chOff x="0" y="0"/>
            <a:chExt cx="3462528" cy="10495690"/>
          </a:xfrm>
        </p:grpSpPr>
        <p:grpSp>
          <p:nvGrpSpPr>
            <p:cNvPr id="482" name="Google Shape;482;g2b31b78c15f_0_77"/>
            <p:cNvGrpSpPr/>
            <p:nvPr/>
          </p:nvGrpSpPr>
          <p:grpSpPr>
            <a:xfrm>
              <a:off x="1643868" y="0"/>
              <a:ext cx="568066" cy="568066"/>
              <a:chOff x="0" y="0"/>
              <a:chExt cx="812800" cy="812800"/>
            </a:xfrm>
          </p:grpSpPr>
          <p:sp>
            <p:nvSpPr>
              <p:cNvPr id="483" name="Google Shape;483;g2b31b78c15f_0_7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g2b31b78c15f_0_77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5" name="Google Shape;485;g2b31b78c15f_0_77"/>
            <p:cNvSpPr/>
            <p:nvPr/>
          </p:nvSpPr>
          <p:spPr>
            <a:xfrm rot="-5400000">
              <a:off x="-3145536" y="3887626"/>
              <a:ext cx="9753600" cy="3462528"/>
            </a:xfrm>
            <a:custGeom>
              <a:rect b="b" l="l" r="r" t="t"/>
              <a:pathLst>
                <a:path extrusionOk="0" h="3462528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3462528"/>
                  </a:lnTo>
                  <a:lnTo>
                    <a:pt x="0" y="3462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6" name="Google Shape;486;g2b31b78c15f_0_77"/>
            <p:cNvGrpSpPr/>
            <p:nvPr/>
          </p:nvGrpSpPr>
          <p:grpSpPr>
            <a:xfrm>
              <a:off x="791397" y="504606"/>
              <a:ext cx="568066" cy="568066"/>
              <a:chOff x="0" y="0"/>
              <a:chExt cx="812800" cy="812800"/>
            </a:xfrm>
          </p:grpSpPr>
          <p:sp>
            <p:nvSpPr>
              <p:cNvPr id="487" name="Google Shape;487;g2b31b78c15f_0_7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g2b31b78c15f_0_77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9" name="Google Shape;489;g2b31b78c15f_0_77"/>
          <p:cNvGrpSpPr/>
          <p:nvPr/>
        </p:nvGrpSpPr>
        <p:grpSpPr>
          <a:xfrm>
            <a:off x="0" y="-695177"/>
            <a:ext cx="18288118" cy="1209692"/>
            <a:chOff x="0" y="-47625"/>
            <a:chExt cx="4816592" cy="318600"/>
          </a:xfrm>
        </p:grpSpPr>
        <p:sp>
          <p:nvSpPr>
            <p:cNvPr id="490" name="Google Shape;490;g2b31b78c15f_0_77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2b31b78c15f_0_77"/>
            <p:cNvSpPr txBox="1"/>
            <p:nvPr/>
          </p:nvSpPr>
          <p:spPr>
            <a:xfrm>
              <a:off x="0" y="-47625"/>
              <a:ext cx="4816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g2b31b78c15f_0_77"/>
          <p:cNvGrpSpPr/>
          <p:nvPr/>
        </p:nvGrpSpPr>
        <p:grpSpPr>
          <a:xfrm>
            <a:off x="0" y="10135753"/>
            <a:ext cx="18288118" cy="665683"/>
            <a:chOff x="0" y="-47625"/>
            <a:chExt cx="4816592" cy="318600"/>
          </a:xfrm>
        </p:grpSpPr>
        <p:sp>
          <p:nvSpPr>
            <p:cNvPr id="493" name="Google Shape;493;g2b31b78c15f_0_77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2b31b78c15f_0_77"/>
            <p:cNvSpPr txBox="1"/>
            <p:nvPr/>
          </p:nvSpPr>
          <p:spPr>
            <a:xfrm>
              <a:off x="0" y="-47625"/>
              <a:ext cx="4816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g2b31b78c15f_0_77"/>
          <p:cNvSpPr txBox="1"/>
          <p:nvPr/>
        </p:nvSpPr>
        <p:spPr>
          <a:xfrm>
            <a:off x="903599" y="672200"/>
            <a:ext cx="1726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Final considerations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31b78c15f_0_77"/>
          <p:cNvSpPr txBox="1"/>
          <p:nvPr/>
        </p:nvSpPr>
        <p:spPr>
          <a:xfrm>
            <a:off x="903600" y="1900400"/>
            <a:ext cx="17146200" cy="8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Problem:</a:t>
            </a: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In the light of the results obtained, some considerations emerged on how the various technologies and resources obtained during the work could be used, in order to obtain a more larger, consistent, balanced and general dataset.</a:t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Possible solutions:</a:t>
            </a:r>
            <a:endParaRPr b="1"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41910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sa"/>
              <a:buAutoNum type="arabicPeriod"/>
            </a:pP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Use the found models for the text generation to generate a number of different prompts (~1000) and then use the same models to generate a number of records (~100) labeled with 1 (AI). After several considerations, we realized that we could use some generative models (pre-trained on datasets containing only texts written by humans)  to generate the remaining records (~100), for each prompt, labeled with 0 (Human). </a:t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41910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sa"/>
              <a:buAutoNum type="arabicPeriod"/>
            </a:pP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Generate more AI records with other generative models to balance at all (maybe with others models that respect our computational resources limitation).</a:t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g2b31b78c15f_0_77"/>
          <p:cNvGrpSpPr/>
          <p:nvPr/>
        </p:nvGrpSpPr>
        <p:grpSpPr>
          <a:xfrm>
            <a:off x="11661501" y="9717750"/>
            <a:ext cx="6506065" cy="468898"/>
            <a:chOff x="0" y="40"/>
            <a:chExt cx="12623331" cy="1136172"/>
          </a:xfrm>
        </p:grpSpPr>
        <p:cxnSp>
          <p:nvCxnSpPr>
            <p:cNvPr id="498" name="Google Shape;498;g2b31b78c15f_0_77"/>
            <p:cNvCxnSpPr/>
            <p:nvPr/>
          </p:nvCxnSpPr>
          <p:spPr>
            <a:xfrm>
              <a:off x="503678" y="852158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99" name="Google Shape;499;g2b31b78c15f_0_77"/>
            <p:cNvGrpSpPr/>
            <p:nvPr/>
          </p:nvGrpSpPr>
          <p:grpSpPr>
            <a:xfrm rot="-5400000">
              <a:off x="0" y="568146"/>
              <a:ext cx="568066" cy="568066"/>
              <a:chOff x="0" y="0"/>
              <a:chExt cx="812800" cy="812800"/>
            </a:xfrm>
          </p:grpSpPr>
          <p:sp>
            <p:nvSpPr>
              <p:cNvPr id="500" name="Google Shape;500;g2b31b78c15f_0_7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g2b31b78c15f_0_77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02" name="Google Shape;502;g2b31b78c15f_0_77"/>
            <p:cNvCxnSpPr/>
            <p:nvPr/>
          </p:nvCxnSpPr>
          <p:spPr>
            <a:xfrm>
              <a:off x="503678" y="852158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03" name="Google Shape;503;g2b31b78c15f_0_77"/>
            <p:cNvGrpSpPr/>
            <p:nvPr/>
          </p:nvGrpSpPr>
          <p:grpSpPr>
            <a:xfrm rot="-5400000">
              <a:off x="0" y="568146"/>
              <a:ext cx="568066" cy="568066"/>
              <a:chOff x="0" y="0"/>
              <a:chExt cx="812800" cy="812800"/>
            </a:xfrm>
          </p:grpSpPr>
          <p:sp>
            <p:nvSpPr>
              <p:cNvPr id="504" name="Google Shape;504;g2b31b78c15f_0_7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g2b31b78c15f_0_77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06" name="Google Shape;506;g2b31b78c15f_0_77"/>
            <p:cNvCxnSpPr/>
            <p:nvPr/>
          </p:nvCxnSpPr>
          <p:spPr>
            <a:xfrm>
              <a:off x="3106131" y="284053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507" name="Google Shape;507;g2b31b78c15f_0_77"/>
            <p:cNvGrpSpPr/>
            <p:nvPr/>
          </p:nvGrpSpPr>
          <p:grpSpPr>
            <a:xfrm rot="-5400000">
              <a:off x="2602452" y="40"/>
              <a:ext cx="568066" cy="568066"/>
              <a:chOff x="0" y="0"/>
              <a:chExt cx="812800" cy="812800"/>
            </a:xfrm>
          </p:grpSpPr>
          <p:sp>
            <p:nvSpPr>
              <p:cNvPr id="508" name="Google Shape;508;g2b31b78c15f_0_7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g2b31b78c15f_0_77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g2b31b78c15f_0_77"/>
            <p:cNvGrpSpPr/>
            <p:nvPr/>
          </p:nvGrpSpPr>
          <p:grpSpPr>
            <a:xfrm rot="-5400000">
              <a:off x="2602452" y="40"/>
              <a:ext cx="568066" cy="568066"/>
              <a:chOff x="0" y="0"/>
              <a:chExt cx="812800" cy="812800"/>
            </a:xfrm>
          </p:grpSpPr>
          <p:sp>
            <p:nvSpPr>
              <p:cNvPr id="511" name="Google Shape;511;g2b31b78c15f_0_7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g2b31b78c15f_0_77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16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518" name="Google Shape;518;p16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16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521" name="Google Shape;521;p16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Google Shape;523;p16"/>
          <p:cNvGrpSpPr/>
          <p:nvPr/>
        </p:nvGrpSpPr>
        <p:grpSpPr>
          <a:xfrm rot="5400000">
            <a:off x="-3753530" y="10540281"/>
            <a:ext cx="9802463" cy="2245793"/>
            <a:chOff x="0" y="0"/>
            <a:chExt cx="13069951" cy="2994390"/>
          </a:xfrm>
        </p:grpSpPr>
        <p:sp>
          <p:nvSpPr>
            <p:cNvPr id="524" name="Google Shape;524;p16"/>
            <p:cNvSpPr/>
            <p:nvPr/>
          </p:nvSpPr>
          <p:spPr>
            <a:xfrm>
              <a:off x="2811745" y="0"/>
              <a:ext cx="9753600" cy="1844317"/>
            </a:xfrm>
            <a:custGeom>
              <a:rect b="b" l="l" r="r" t="t"/>
              <a:pathLst>
                <a:path extrusionOk="0" h="184431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844317"/>
                  </a:lnTo>
                  <a:lnTo>
                    <a:pt x="0" y="18443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" name="Google Shape;525;p16"/>
            <p:cNvGrpSpPr/>
            <p:nvPr/>
          </p:nvGrpSpPr>
          <p:grpSpPr>
            <a:xfrm>
              <a:off x="11775151" y="354053"/>
              <a:ext cx="568106" cy="568106"/>
              <a:chOff x="0" y="0"/>
              <a:chExt cx="812800" cy="812800"/>
            </a:xfrm>
          </p:grpSpPr>
          <p:sp>
            <p:nvSpPr>
              <p:cNvPr id="526" name="Google Shape;52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16"/>
            <p:cNvGrpSpPr/>
            <p:nvPr/>
          </p:nvGrpSpPr>
          <p:grpSpPr>
            <a:xfrm>
              <a:off x="12501845" y="0"/>
              <a:ext cx="568106" cy="568106"/>
              <a:chOff x="0" y="0"/>
              <a:chExt cx="812800" cy="812800"/>
            </a:xfrm>
          </p:grpSpPr>
          <p:sp>
            <p:nvSpPr>
              <p:cNvPr id="529" name="Google Shape;529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1" name="Google Shape;531;p16"/>
            <p:cNvSpPr/>
            <p:nvPr/>
          </p:nvSpPr>
          <p:spPr>
            <a:xfrm>
              <a:off x="423753" y="922159"/>
              <a:ext cx="9753600" cy="1844317"/>
            </a:xfrm>
            <a:custGeom>
              <a:rect b="b" l="l" r="r" t="t"/>
              <a:pathLst>
                <a:path extrusionOk="0" h="184431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844317"/>
                  </a:lnTo>
                  <a:lnTo>
                    <a:pt x="0" y="18443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" name="Google Shape;532;p16"/>
            <p:cNvGrpSpPr/>
            <p:nvPr/>
          </p:nvGrpSpPr>
          <p:grpSpPr>
            <a:xfrm>
              <a:off x="9387159" y="1276211"/>
              <a:ext cx="568106" cy="568106"/>
              <a:chOff x="0" y="0"/>
              <a:chExt cx="812800" cy="812800"/>
            </a:xfrm>
          </p:grpSpPr>
          <p:sp>
            <p:nvSpPr>
              <p:cNvPr id="533" name="Google Shape;53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5" name="Google Shape;535;p16"/>
            <p:cNvGrpSpPr/>
            <p:nvPr/>
          </p:nvGrpSpPr>
          <p:grpSpPr>
            <a:xfrm>
              <a:off x="10113853" y="922159"/>
              <a:ext cx="568106" cy="568106"/>
              <a:chOff x="0" y="0"/>
              <a:chExt cx="812800" cy="812800"/>
            </a:xfrm>
          </p:grpSpPr>
          <p:sp>
            <p:nvSpPr>
              <p:cNvPr id="536" name="Google Shape;53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8" name="Google Shape;538;p16"/>
            <p:cNvGrpSpPr/>
            <p:nvPr/>
          </p:nvGrpSpPr>
          <p:grpSpPr>
            <a:xfrm>
              <a:off x="0" y="878632"/>
              <a:ext cx="568106" cy="568106"/>
              <a:chOff x="0" y="0"/>
              <a:chExt cx="812800" cy="812800"/>
            </a:xfrm>
          </p:grpSpPr>
          <p:sp>
            <p:nvSpPr>
              <p:cNvPr id="539" name="Google Shape;539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1" name="Google Shape;541;p16"/>
            <p:cNvGrpSpPr/>
            <p:nvPr/>
          </p:nvGrpSpPr>
          <p:grpSpPr>
            <a:xfrm>
              <a:off x="2394985" y="0"/>
              <a:ext cx="568106" cy="568106"/>
              <a:chOff x="0" y="0"/>
              <a:chExt cx="812800" cy="812800"/>
            </a:xfrm>
          </p:grpSpPr>
          <p:sp>
            <p:nvSpPr>
              <p:cNvPr id="542" name="Google Shape;54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6"/>
            <p:cNvGrpSpPr/>
            <p:nvPr/>
          </p:nvGrpSpPr>
          <p:grpSpPr>
            <a:xfrm>
              <a:off x="0" y="2426284"/>
              <a:ext cx="568106" cy="568106"/>
              <a:chOff x="0" y="0"/>
              <a:chExt cx="812800" cy="812800"/>
            </a:xfrm>
          </p:grpSpPr>
          <p:sp>
            <p:nvSpPr>
              <p:cNvPr id="545" name="Google Shape;545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7" name="Google Shape;547;p16"/>
            <p:cNvGrpSpPr/>
            <p:nvPr/>
          </p:nvGrpSpPr>
          <p:grpSpPr>
            <a:xfrm>
              <a:off x="568106" y="2104131"/>
              <a:ext cx="568106" cy="568106"/>
              <a:chOff x="0" y="0"/>
              <a:chExt cx="812800" cy="812800"/>
            </a:xfrm>
          </p:grpSpPr>
          <p:sp>
            <p:nvSpPr>
              <p:cNvPr id="548" name="Google Shape;548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0" name="Google Shape;550;p16"/>
          <p:cNvGrpSpPr/>
          <p:nvPr/>
        </p:nvGrpSpPr>
        <p:grpSpPr>
          <a:xfrm rot="10800000">
            <a:off x="13743795" y="0"/>
            <a:ext cx="9802463" cy="2245792"/>
            <a:chOff x="0" y="0"/>
            <a:chExt cx="13069951" cy="2994390"/>
          </a:xfrm>
        </p:grpSpPr>
        <p:sp>
          <p:nvSpPr>
            <p:cNvPr id="551" name="Google Shape;551;p16"/>
            <p:cNvSpPr/>
            <p:nvPr/>
          </p:nvSpPr>
          <p:spPr>
            <a:xfrm>
              <a:off x="2811745" y="0"/>
              <a:ext cx="9753600" cy="1844317"/>
            </a:xfrm>
            <a:custGeom>
              <a:rect b="b" l="l" r="r" t="t"/>
              <a:pathLst>
                <a:path extrusionOk="0" h="184431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844317"/>
                  </a:lnTo>
                  <a:lnTo>
                    <a:pt x="0" y="18443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2" name="Google Shape;552;p16"/>
            <p:cNvGrpSpPr/>
            <p:nvPr/>
          </p:nvGrpSpPr>
          <p:grpSpPr>
            <a:xfrm>
              <a:off x="11775151" y="354053"/>
              <a:ext cx="568106" cy="568106"/>
              <a:chOff x="0" y="0"/>
              <a:chExt cx="812800" cy="812800"/>
            </a:xfrm>
          </p:grpSpPr>
          <p:sp>
            <p:nvSpPr>
              <p:cNvPr id="553" name="Google Shape;55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6"/>
            <p:cNvGrpSpPr/>
            <p:nvPr/>
          </p:nvGrpSpPr>
          <p:grpSpPr>
            <a:xfrm>
              <a:off x="12501845" y="0"/>
              <a:ext cx="568106" cy="568106"/>
              <a:chOff x="0" y="0"/>
              <a:chExt cx="812800" cy="812800"/>
            </a:xfrm>
          </p:grpSpPr>
          <p:sp>
            <p:nvSpPr>
              <p:cNvPr id="556" name="Google Shape;55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8" name="Google Shape;558;p16"/>
            <p:cNvSpPr/>
            <p:nvPr/>
          </p:nvSpPr>
          <p:spPr>
            <a:xfrm>
              <a:off x="423753" y="922159"/>
              <a:ext cx="9753600" cy="1844317"/>
            </a:xfrm>
            <a:custGeom>
              <a:rect b="b" l="l" r="r" t="t"/>
              <a:pathLst>
                <a:path extrusionOk="0" h="184431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844317"/>
                  </a:lnTo>
                  <a:lnTo>
                    <a:pt x="0" y="18443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9" name="Google Shape;559;p16"/>
            <p:cNvGrpSpPr/>
            <p:nvPr/>
          </p:nvGrpSpPr>
          <p:grpSpPr>
            <a:xfrm>
              <a:off x="9387159" y="1276211"/>
              <a:ext cx="568106" cy="568106"/>
              <a:chOff x="0" y="0"/>
              <a:chExt cx="812800" cy="812800"/>
            </a:xfrm>
          </p:grpSpPr>
          <p:sp>
            <p:nvSpPr>
              <p:cNvPr id="560" name="Google Shape;56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16"/>
            <p:cNvGrpSpPr/>
            <p:nvPr/>
          </p:nvGrpSpPr>
          <p:grpSpPr>
            <a:xfrm>
              <a:off x="10113853" y="922159"/>
              <a:ext cx="568106" cy="568106"/>
              <a:chOff x="0" y="0"/>
              <a:chExt cx="812800" cy="812800"/>
            </a:xfrm>
          </p:grpSpPr>
          <p:sp>
            <p:nvSpPr>
              <p:cNvPr id="563" name="Google Shape;56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6"/>
            <p:cNvGrpSpPr/>
            <p:nvPr/>
          </p:nvGrpSpPr>
          <p:grpSpPr>
            <a:xfrm>
              <a:off x="0" y="878632"/>
              <a:ext cx="568106" cy="568106"/>
              <a:chOff x="0" y="0"/>
              <a:chExt cx="812800" cy="812800"/>
            </a:xfrm>
          </p:grpSpPr>
          <p:sp>
            <p:nvSpPr>
              <p:cNvPr id="566" name="Google Shape;56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16"/>
            <p:cNvGrpSpPr/>
            <p:nvPr/>
          </p:nvGrpSpPr>
          <p:grpSpPr>
            <a:xfrm>
              <a:off x="2394985" y="0"/>
              <a:ext cx="568106" cy="568106"/>
              <a:chOff x="0" y="0"/>
              <a:chExt cx="812800" cy="812800"/>
            </a:xfrm>
          </p:grpSpPr>
          <p:sp>
            <p:nvSpPr>
              <p:cNvPr id="569" name="Google Shape;569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571;p16"/>
            <p:cNvGrpSpPr/>
            <p:nvPr/>
          </p:nvGrpSpPr>
          <p:grpSpPr>
            <a:xfrm>
              <a:off x="0" y="2426284"/>
              <a:ext cx="568106" cy="568106"/>
              <a:chOff x="0" y="0"/>
              <a:chExt cx="812800" cy="812800"/>
            </a:xfrm>
          </p:grpSpPr>
          <p:sp>
            <p:nvSpPr>
              <p:cNvPr id="572" name="Google Shape;57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574;p16"/>
            <p:cNvGrpSpPr/>
            <p:nvPr/>
          </p:nvGrpSpPr>
          <p:grpSpPr>
            <a:xfrm>
              <a:off x="568106" y="2104131"/>
              <a:ext cx="568106" cy="568106"/>
              <a:chOff x="0" y="0"/>
              <a:chExt cx="812800" cy="812800"/>
            </a:xfrm>
          </p:grpSpPr>
          <p:sp>
            <p:nvSpPr>
              <p:cNvPr id="575" name="Google Shape;575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7" name="Google Shape;577;p16"/>
          <p:cNvGrpSpPr/>
          <p:nvPr/>
        </p:nvGrpSpPr>
        <p:grpSpPr>
          <a:xfrm rot="-5400000">
            <a:off x="12945173" y="10101825"/>
            <a:ext cx="9802463" cy="2245792"/>
            <a:chOff x="0" y="0"/>
            <a:chExt cx="13069951" cy="2994390"/>
          </a:xfrm>
        </p:grpSpPr>
        <p:sp>
          <p:nvSpPr>
            <p:cNvPr id="578" name="Google Shape;578;p16"/>
            <p:cNvSpPr/>
            <p:nvPr/>
          </p:nvSpPr>
          <p:spPr>
            <a:xfrm>
              <a:off x="2811745" y="0"/>
              <a:ext cx="9753600" cy="1844317"/>
            </a:xfrm>
            <a:custGeom>
              <a:rect b="b" l="l" r="r" t="t"/>
              <a:pathLst>
                <a:path extrusionOk="0" h="184431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844317"/>
                  </a:lnTo>
                  <a:lnTo>
                    <a:pt x="0" y="18443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9" name="Google Shape;579;p16"/>
            <p:cNvGrpSpPr/>
            <p:nvPr/>
          </p:nvGrpSpPr>
          <p:grpSpPr>
            <a:xfrm>
              <a:off x="11775151" y="354053"/>
              <a:ext cx="568106" cy="568106"/>
              <a:chOff x="0" y="0"/>
              <a:chExt cx="812800" cy="812800"/>
            </a:xfrm>
          </p:grpSpPr>
          <p:sp>
            <p:nvSpPr>
              <p:cNvPr id="580" name="Google Shape;58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6"/>
            <p:cNvGrpSpPr/>
            <p:nvPr/>
          </p:nvGrpSpPr>
          <p:grpSpPr>
            <a:xfrm>
              <a:off x="12501845" y="0"/>
              <a:ext cx="568106" cy="568106"/>
              <a:chOff x="0" y="0"/>
              <a:chExt cx="812800" cy="812800"/>
            </a:xfrm>
          </p:grpSpPr>
          <p:sp>
            <p:nvSpPr>
              <p:cNvPr id="583" name="Google Shape;58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5" name="Google Shape;585;p16"/>
            <p:cNvSpPr/>
            <p:nvPr/>
          </p:nvSpPr>
          <p:spPr>
            <a:xfrm>
              <a:off x="423753" y="922159"/>
              <a:ext cx="9753600" cy="1844317"/>
            </a:xfrm>
            <a:custGeom>
              <a:rect b="b" l="l" r="r" t="t"/>
              <a:pathLst>
                <a:path extrusionOk="0" h="184431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844317"/>
                  </a:lnTo>
                  <a:lnTo>
                    <a:pt x="0" y="18443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6" name="Google Shape;586;p16"/>
            <p:cNvGrpSpPr/>
            <p:nvPr/>
          </p:nvGrpSpPr>
          <p:grpSpPr>
            <a:xfrm>
              <a:off x="9387159" y="1276211"/>
              <a:ext cx="568106" cy="568106"/>
              <a:chOff x="0" y="0"/>
              <a:chExt cx="812800" cy="812800"/>
            </a:xfrm>
          </p:grpSpPr>
          <p:sp>
            <p:nvSpPr>
              <p:cNvPr id="587" name="Google Shape;587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10113853" y="922159"/>
              <a:ext cx="568106" cy="568106"/>
              <a:chOff x="0" y="0"/>
              <a:chExt cx="812800" cy="812800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2" name="Google Shape;592;p16"/>
            <p:cNvGrpSpPr/>
            <p:nvPr/>
          </p:nvGrpSpPr>
          <p:grpSpPr>
            <a:xfrm>
              <a:off x="0" y="878632"/>
              <a:ext cx="568106" cy="568106"/>
              <a:chOff x="0" y="0"/>
              <a:chExt cx="812800" cy="812800"/>
            </a:xfrm>
          </p:grpSpPr>
          <p:sp>
            <p:nvSpPr>
              <p:cNvPr id="593" name="Google Shape;59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Google Shape;595;p16"/>
            <p:cNvGrpSpPr/>
            <p:nvPr/>
          </p:nvGrpSpPr>
          <p:grpSpPr>
            <a:xfrm>
              <a:off x="2394985" y="0"/>
              <a:ext cx="568106" cy="568106"/>
              <a:chOff x="0" y="0"/>
              <a:chExt cx="812800" cy="812800"/>
            </a:xfrm>
          </p:grpSpPr>
          <p:sp>
            <p:nvSpPr>
              <p:cNvPr id="596" name="Google Shape;59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" name="Google Shape;598;p16"/>
            <p:cNvGrpSpPr/>
            <p:nvPr/>
          </p:nvGrpSpPr>
          <p:grpSpPr>
            <a:xfrm>
              <a:off x="0" y="2426284"/>
              <a:ext cx="568106" cy="568106"/>
              <a:chOff x="0" y="0"/>
              <a:chExt cx="812800" cy="812800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1" name="Google Shape;601;p16"/>
            <p:cNvGrpSpPr/>
            <p:nvPr/>
          </p:nvGrpSpPr>
          <p:grpSpPr>
            <a:xfrm>
              <a:off x="568106" y="2104131"/>
              <a:ext cx="568106" cy="568106"/>
              <a:chOff x="0" y="0"/>
              <a:chExt cx="812800" cy="812800"/>
            </a:xfrm>
          </p:grpSpPr>
          <p:sp>
            <p:nvSpPr>
              <p:cNvPr id="602" name="Google Shape;60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4" name="Google Shape;604;p16"/>
          <p:cNvSpPr txBox="1"/>
          <p:nvPr/>
        </p:nvSpPr>
        <p:spPr>
          <a:xfrm>
            <a:off x="4575007" y="687457"/>
            <a:ext cx="8813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Our</a:t>
            </a:r>
            <a:r>
              <a:rPr lang="en-US" sz="9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results: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16"/>
          <p:cNvPicPr preferRelativeResize="0"/>
          <p:nvPr/>
        </p:nvPicPr>
        <p:blipFill rotWithShape="1">
          <a:blip r:embed="rId4">
            <a:alphaModFix/>
          </a:blip>
          <a:srcRect b="89" l="0" r="0" t="99"/>
          <a:stretch/>
        </p:blipFill>
        <p:spPr>
          <a:xfrm>
            <a:off x="8276688" y="2245950"/>
            <a:ext cx="1734600" cy="1731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06" name="Google Shape;6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375" y="6323525"/>
            <a:ext cx="14573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312" y="4249575"/>
            <a:ext cx="17577076" cy="12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5"/>
          <p:cNvSpPr/>
          <p:nvPr/>
        </p:nvSpPr>
        <p:spPr>
          <a:xfrm>
            <a:off x="0" y="0"/>
            <a:ext cx="18288000" cy="11795010"/>
          </a:xfrm>
          <a:custGeom>
            <a:rect b="b" l="l" r="r" t="t"/>
            <a:pathLst>
              <a:path extrusionOk="0" h="11795010" w="18288000">
                <a:moveTo>
                  <a:pt x="0" y="0"/>
                </a:moveTo>
                <a:lnTo>
                  <a:pt x="18288000" y="0"/>
                </a:lnTo>
                <a:lnTo>
                  <a:pt x="18288000" y="11795010"/>
                </a:lnTo>
                <a:lnTo>
                  <a:pt x="0" y="11795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000"/>
            </a:blip>
            <a:stretch>
              <a:fillRect b="-2484" l="0" r="0" t="-24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3" name="Google Shape;613;p15"/>
          <p:cNvGrpSpPr/>
          <p:nvPr/>
        </p:nvGrpSpPr>
        <p:grpSpPr>
          <a:xfrm>
            <a:off x="5652006" y="811708"/>
            <a:ext cx="11865343" cy="8446648"/>
            <a:chOff x="0" y="-57150"/>
            <a:chExt cx="3125008" cy="2224617"/>
          </a:xfrm>
        </p:grpSpPr>
        <p:sp>
          <p:nvSpPr>
            <p:cNvPr id="614" name="Google Shape;614;p15"/>
            <p:cNvSpPr/>
            <p:nvPr/>
          </p:nvSpPr>
          <p:spPr>
            <a:xfrm>
              <a:off x="0" y="0"/>
              <a:ext cx="3125008" cy="2167467"/>
            </a:xfrm>
            <a:custGeom>
              <a:rect b="b" l="l" r="r" t="t"/>
              <a:pathLst>
                <a:path extrusionOk="0" h="2167467" w="3125008">
                  <a:moveTo>
                    <a:pt x="0" y="0"/>
                  </a:moveTo>
                  <a:lnTo>
                    <a:pt x="3125008" y="0"/>
                  </a:lnTo>
                  <a:lnTo>
                    <a:pt x="3125008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">
              <a:solidFill>
                <a:srgbClr val="00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5"/>
            <p:cNvSpPr txBox="1"/>
            <p:nvPr/>
          </p:nvSpPr>
          <p:spPr>
            <a:xfrm>
              <a:off x="0" y="-57150"/>
              <a:ext cx="3125007" cy="2224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6" name="Google Shape;616;p15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617" name="Google Shape;617;p15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224F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5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15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620" name="Google Shape;620;p15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224F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5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p15"/>
          <p:cNvSpPr/>
          <p:nvPr/>
        </p:nvSpPr>
        <p:spPr>
          <a:xfrm rot="-2991871">
            <a:off x="16129005" y="1243396"/>
            <a:ext cx="1071903" cy="1328814"/>
          </a:xfrm>
          <a:custGeom>
            <a:rect b="b" l="l" r="r" t="t"/>
            <a:pathLst>
              <a:path extrusionOk="0" h="1327984" w="1071234">
                <a:moveTo>
                  <a:pt x="0" y="0"/>
                </a:moveTo>
                <a:lnTo>
                  <a:pt x="1071233" y="0"/>
                </a:lnTo>
                <a:lnTo>
                  <a:pt x="1071233" y="1327983"/>
                </a:lnTo>
                <a:lnTo>
                  <a:pt x="0" y="1327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7068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5"/>
          <p:cNvSpPr txBox="1"/>
          <p:nvPr/>
        </p:nvSpPr>
        <p:spPr>
          <a:xfrm>
            <a:off x="8735656" y="3299563"/>
            <a:ext cx="8374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>
                <a:solidFill>
                  <a:srgbClr val="00FFFF"/>
                </a:solidFill>
                <a:latin typeface="Anton"/>
                <a:ea typeface="Anton"/>
                <a:cs typeface="Anton"/>
                <a:sym typeface="Anton"/>
              </a:rPr>
              <a:t>Thanks for your attention!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5"/>
          <p:cNvSpPr/>
          <p:nvPr/>
        </p:nvSpPr>
        <p:spPr>
          <a:xfrm rot="-2995208">
            <a:off x="1723117" y="4575451"/>
            <a:ext cx="3341316" cy="4142153"/>
          </a:xfrm>
          <a:custGeom>
            <a:rect b="b" l="l" r="r" t="t"/>
            <a:pathLst>
              <a:path extrusionOk="0" h="4142153" w="3341316">
                <a:moveTo>
                  <a:pt x="0" y="0"/>
                </a:moveTo>
                <a:lnTo>
                  <a:pt x="3341317" y="0"/>
                </a:lnTo>
                <a:lnTo>
                  <a:pt x="3341317" y="4142153"/>
                </a:lnTo>
                <a:lnTo>
                  <a:pt x="0" y="4142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7068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15"/>
          <p:cNvPicPr preferRelativeResize="0"/>
          <p:nvPr/>
        </p:nvPicPr>
        <p:blipFill rotWithShape="1">
          <a:blip r:embed="rId5">
            <a:alphaModFix/>
          </a:blip>
          <a:srcRect b="89" l="0" r="0" t="99"/>
          <a:stretch/>
        </p:blipFill>
        <p:spPr>
          <a:xfrm>
            <a:off x="10906242" y="6219175"/>
            <a:ext cx="713100" cy="71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6" name="Google Shape;626;p15"/>
          <p:cNvSpPr txBox="1"/>
          <p:nvPr/>
        </p:nvSpPr>
        <p:spPr>
          <a:xfrm>
            <a:off x="11752139" y="6344277"/>
            <a:ext cx="47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28575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•"/>
            </a:pPr>
            <a:r>
              <a:rPr b="1" lang="en-US" sz="3000" u="sng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 </a:t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627" name="Google Shape;627;p15"/>
          <p:cNvSpPr/>
          <p:nvPr/>
        </p:nvSpPr>
        <p:spPr>
          <a:xfrm flipH="1">
            <a:off x="-383772" y="308600"/>
            <a:ext cx="10112097" cy="10184130"/>
          </a:xfrm>
          <a:custGeom>
            <a:rect b="b" l="l" r="r" t="t"/>
            <a:pathLst>
              <a:path extrusionOk="0" h="10287000" w="9676648">
                <a:moveTo>
                  <a:pt x="0" y="0"/>
                </a:moveTo>
                <a:lnTo>
                  <a:pt x="9676648" y="0"/>
                </a:lnTo>
                <a:lnTo>
                  <a:pt x="96766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29748" r="-29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10046996" y="3993240"/>
            <a:ext cx="6029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8289" lvl="1" marL="4749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C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onstruct a machine learning model that excels in classifying text as either human-authored (labeled with 0) or generated by a </a:t>
            </a: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l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anguage </a:t>
            </a: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m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odel (labele</a:t>
            </a: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d with 1)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028700" y="1364919"/>
            <a:ext cx="1787591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81302" y="3993240"/>
            <a:ext cx="6761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8288" lvl="1" marL="4749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D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istinguish between human-generated and language model generated text</a:t>
            </a: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i="0" sz="3000" u="none" cap="none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8289" lvl="1" marL="4749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The Kaggle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C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ompetition, "</a:t>
            </a:r>
            <a:r>
              <a:rPr b="0" i="0" lang="en-US" sz="3000" u="sng" cap="none" strike="noStrike">
                <a:solidFill>
                  <a:schemeClr val="lt1"/>
                </a:solidFill>
                <a:latin typeface="Rasa"/>
                <a:ea typeface="Rasa"/>
                <a:cs typeface="Rasa"/>
                <a:sym typeface="Ras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LLM Detect AI Generated Text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" provides </a:t>
            </a: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us an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opportunity to explore and address this task.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126054" y="2839049"/>
            <a:ext cx="745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4200" u="none" cap="none" strike="noStrike">
                <a:solidFill>
                  <a:srgbClr val="00FFFF"/>
                </a:solidFill>
                <a:latin typeface="Michroma"/>
                <a:ea typeface="Michroma"/>
                <a:cs typeface="Michroma"/>
                <a:sym typeface="Michroma"/>
              </a:rPr>
              <a:t>Problem description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0364328" y="2839049"/>
            <a:ext cx="65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4200" u="none" cap="none" strike="noStrike">
                <a:solidFill>
                  <a:srgbClr val="00FFFF"/>
                </a:solidFill>
                <a:latin typeface="Michroma"/>
                <a:ea typeface="Michroma"/>
                <a:cs typeface="Michroma"/>
                <a:sym typeface="Michroma"/>
              </a:rPr>
              <a:t>The goal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3002904" y="3798675"/>
            <a:ext cx="370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 rot="-2995208">
            <a:off x="15741467" y="1026997"/>
            <a:ext cx="1071234" cy="1327984"/>
          </a:xfrm>
          <a:custGeom>
            <a:rect b="b" l="l" r="r" t="t"/>
            <a:pathLst>
              <a:path extrusionOk="0" h="1327984" w="1071234">
                <a:moveTo>
                  <a:pt x="0" y="0"/>
                </a:moveTo>
                <a:lnTo>
                  <a:pt x="1071234" y="0"/>
                </a:lnTo>
                <a:lnTo>
                  <a:pt x="1071234" y="1327984"/>
                </a:lnTo>
                <a:lnTo>
                  <a:pt x="0" y="132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7068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 rot="-2991871">
            <a:off x="14381632" y="7013127"/>
            <a:ext cx="1980126" cy="2454717"/>
          </a:xfrm>
          <a:custGeom>
            <a:rect b="b" l="l" r="r" t="t"/>
            <a:pathLst>
              <a:path extrusionOk="0" h="2453184" w="1978890">
                <a:moveTo>
                  <a:pt x="0" y="0"/>
                </a:moveTo>
                <a:lnTo>
                  <a:pt x="1978890" y="0"/>
                </a:lnTo>
                <a:lnTo>
                  <a:pt x="1978890" y="2453184"/>
                </a:lnTo>
                <a:lnTo>
                  <a:pt x="0" y="2453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7068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30678" y="514350"/>
            <a:ext cx="18242997" cy="10247433"/>
          </a:xfrm>
          <a:custGeom>
            <a:rect b="b" l="l" r="r" t="t"/>
            <a:pathLst>
              <a:path extrusionOk="0" h="10247433" w="18242997">
                <a:moveTo>
                  <a:pt x="0" y="0"/>
                </a:moveTo>
                <a:lnTo>
                  <a:pt x="18242996" y="0"/>
                </a:lnTo>
                <a:lnTo>
                  <a:pt x="18242996" y="10247433"/>
                </a:lnTo>
                <a:lnTo>
                  <a:pt x="0" y="10247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0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30676" y="1680215"/>
            <a:ext cx="729182" cy="729182"/>
          </a:xfrm>
          <a:custGeom>
            <a:rect b="b" l="l" r="r" t="t"/>
            <a:pathLst>
              <a:path extrusionOk="0" h="729182" w="729182">
                <a:moveTo>
                  <a:pt x="0" y="0"/>
                </a:moveTo>
                <a:lnTo>
                  <a:pt x="729182" y="0"/>
                </a:lnTo>
                <a:lnTo>
                  <a:pt x="729182" y="729182"/>
                </a:lnTo>
                <a:lnTo>
                  <a:pt x="0" y="7291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995423" y="1680215"/>
            <a:ext cx="46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train_essays.csv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3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122" name="Google Shape;122;p3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2432023" y="8085352"/>
            <a:ext cx="9802463" cy="2245793"/>
            <a:chOff x="0" y="0"/>
            <a:chExt cx="13069951" cy="2994390"/>
          </a:xfrm>
        </p:grpSpPr>
        <p:sp>
          <p:nvSpPr>
            <p:cNvPr id="128" name="Google Shape;128;p3"/>
            <p:cNvSpPr/>
            <p:nvPr/>
          </p:nvSpPr>
          <p:spPr>
            <a:xfrm>
              <a:off x="2811745" y="0"/>
              <a:ext cx="9753600" cy="1844317"/>
            </a:xfrm>
            <a:custGeom>
              <a:rect b="b" l="l" r="r" t="t"/>
              <a:pathLst>
                <a:path extrusionOk="0" h="184431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844317"/>
                  </a:lnTo>
                  <a:lnTo>
                    <a:pt x="0" y="18443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3"/>
            <p:cNvGrpSpPr/>
            <p:nvPr/>
          </p:nvGrpSpPr>
          <p:grpSpPr>
            <a:xfrm>
              <a:off x="11775151" y="354053"/>
              <a:ext cx="568106" cy="568106"/>
              <a:chOff x="0" y="0"/>
              <a:chExt cx="812800" cy="812800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p3"/>
            <p:cNvGrpSpPr/>
            <p:nvPr/>
          </p:nvGrpSpPr>
          <p:grpSpPr>
            <a:xfrm>
              <a:off x="12501845" y="0"/>
              <a:ext cx="568106" cy="568106"/>
              <a:chOff x="0" y="0"/>
              <a:chExt cx="812800" cy="812800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p3"/>
            <p:cNvSpPr/>
            <p:nvPr/>
          </p:nvSpPr>
          <p:spPr>
            <a:xfrm>
              <a:off x="423753" y="922159"/>
              <a:ext cx="9753600" cy="1844317"/>
            </a:xfrm>
            <a:custGeom>
              <a:rect b="b" l="l" r="r" t="t"/>
              <a:pathLst>
                <a:path extrusionOk="0" h="184431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844317"/>
                  </a:lnTo>
                  <a:lnTo>
                    <a:pt x="0" y="18443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3"/>
            <p:cNvGrpSpPr/>
            <p:nvPr/>
          </p:nvGrpSpPr>
          <p:grpSpPr>
            <a:xfrm>
              <a:off x="9387159" y="1276211"/>
              <a:ext cx="568106" cy="568106"/>
              <a:chOff x="0" y="0"/>
              <a:chExt cx="812800" cy="812800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3"/>
            <p:cNvGrpSpPr/>
            <p:nvPr/>
          </p:nvGrpSpPr>
          <p:grpSpPr>
            <a:xfrm>
              <a:off x="10113853" y="922159"/>
              <a:ext cx="568106" cy="568106"/>
              <a:chOff x="0" y="0"/>
              <a:chExt cx="812800" cy="812800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3"/>
            <p:cNvGrpSpPr/>
            <p:nvPr/>
          </p:nvGrpSpPr>
          <p:grpSpPr>
            <a:xfrm>
              <a:off x="0" y="878632"/>
              <a:ext cx="568106" cy="568106"/>
              <a:chOff x="0" y="0"/>
              <a:chExt cx="812800" cy="812800"/>
            </a:xfrm>
          </p:grpSpPr>
          <p:sp>
            <p:nvSpPr>
              <p:cNvPr id="143" name="Google Shape;143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3"/>
            <p:cNvGrpSpPr/>
            <p:nvPr/>
          </p:nvGrpSpPr>
          <p:grpSpPr>
            <a:xfrm>
              <a:off x="2394985" y="0"/>
              <a:ext cx="568106" cy="568106"/>
              <a:chOff x="0" y="0"/>
              <a:chExt cx="812800" cy="812800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3"/>
            <p:cNvGrpSpPr/>
            <p:nvPr/>
          </p:nvGrpSpPr>
          <p:grpSpPr>
            <a:xfrm>
              <a:off x="0" y="2426284"/>
              <a:ext cx="568106" cy="568106"/>
              <a:chOff x="0" y="0"/>
              <a:chExt cx="812800" cy="812800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3"/>
            <p:cNvGrpSpPr/>
            <p:nvPr/>
          </p:nvGrpSpPr>
          <p:grpSpPr>
            <a:xfrm>
              <a:off x="568106" y="2104131"/>
              <a:ext cx="568106" cy="568106"/>
              <a:chOff x="0" y="0"/>
              <a:chExt cx="812800" cy="812800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" name="Google Shape;154;p3"/>
          <p:cNvSpPr/>
          <p:nvPr/>
        </p:nvSpPr>
        <p:spPr>
          <a:xfrm>
            <a:off x="9232854" y="1687690"/>
            <a:ext cx="729182" cy="729182"/>
          </a:xfrm>
          <a:custGeom>
            <a:rect b="b" l="l" r="r" t="t"/>
            <a:pathLst>
              <a:path extrusionOk="0" h="729182" w="729182">
                <a:moveTo>
                  <a:pt x="0" y="0"/>
                </a:moveTo>
                <a:lnTo>
                  <a:pt x="729182" y="0"/>
                </a:lnTo>
                <a:lnTo>
                  <a:pt x="729182" y="729182"/>
                </a:lnTo>
                <a:lnTo>
                  <a:pt x="0" y="7291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30675" y="639320"/>
            <a:ext cx="99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Dataset description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10230418" y="1687690"/>
            <a:ext cx="40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train_prompt.csv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3"/>
          <p:cNvGraphicFramePr/>
          <p:nvPr/>
        </p:nvGraphicFramePr>
        <p:xfrm>
          <a:off x="546675" y="239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{643A7B43-447D-48BD-9601-27273EEA12CE}</a:tableStyleId>
              </a:tblPr>
              <a:tblGrid>
                <a:gridCol w="3804300"/>
                <a:gridCol w="3804300"/>
              </a:tblGrid>
              <a:tr h="140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lt1"/>
                          </a:solidFill>
                        </a:rPr>
                        <a:t>A unique identifier for each essay</a:t>
                      </a:r>
                      <a:endParaRPr b="1"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0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prompt_id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Identifies the prompt the essay was written in response to.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5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text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The essay text itself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generated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Whether the essay was written by a student (0) or generated by a LSSM (1).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8" name="Google Shape;158;p3"/>
          <p:cNvGraphicFramePr/>
          <p:nvPr/>
        </p:nvGraphicFramePr>
        <p:xfrm>
          <a:off x="9023963" y="240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{643A7B43-447D-48BD-9601-27273EEA12CE}</a:tableStyleId>
              </a:tblPr>
              <a:tblGrid>
                <a:gridCol w="4234900"/>
                <a:gridCol w="4234900"/>
              </a:tblGrid>
              <a:tr h="140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lt1"/>
                          </a:solidFill>
                        </a:rPr>
                        <a:t>prompt_id</a:t>
                      </a:r>
                      <a:endParaRPr b="1"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lt1"/>
                          </a:solidFill>
                        </a:rPr>
                        <a:t>A unique identifier for each prompt</a:t>
                      </a:r>
                      <a:endParaRPr b="1"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0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prompt_name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The title of the prompt.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5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instructions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The instructions given to students.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source_text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lt1"/>
                          </a:solidFill>
                        </a:rPr>
                        <a:t>The text of the article(s) the essays were written in response to.</a:t>
                      </a:r>
                      <a:endParaRPr sz="2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3"/>
          <p:cNvSpPr/>
          <p:nvPr/>
        </p:nvSpPr>
        <p:spPr>
          <a:xfrm rot="2012496">
            <a:off x="8303542" y="3148196"/>
            <a:ext cx="449558" cy="110970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/>
        </p:nvSpPr>
        <p:spPr>
          <a:xfrm>
            <a:off x="16426736" y="309731"/>
            <a:ext cx="12573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7"/>
              <a:buFont typeface="Arial"/>
              <a:buNone/>
            </a:pPr>
            <a:r>
              <a:rPr b="1" i="0" lang="en-US" sz="1457" u="none" cap="none" strike="noStrike">
                <a:solidFill>
                  <a:srgbClr val="C85103"/>
                </a:solidFill>
                <a:latin typeface="Anton"/>
                <a:ea typeface="Anton"/>
                <a:cs typeface="Anton"/>
                <a:sym typeface="Anton"/>
              </a:rPr>
              <a:t>MANDATORY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4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166" name="Google Shape;166;p4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169" name="Google Shape;169;p4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4"/>
          <p:cNvSpPr/>
          <p:nvPr/>
        </p:nvSpPr>
        <p:spPr>
          <a:xfrm rot="-5400000">
            <a:off x="12265461" y="-1762283"/>
            <a:ext cx="1409463" cy="8170387"/>
          </a:xfrm>
          <a:custGeom>
            <a:rect b="b" l="l" r="r" t="t"/>
            <a:pathLst>
              <a:path extrusionOk="0" h="8170387" w="1409463">
                <a:moveTo>
                  <a:pt x="0" y="0"/>
                </a:moveTo>
                <a:lnTo>
                  <a:pt x="1409463" y="0"/>
                </a:lnTo>
                <a:lnTo>
                  <a:pt x="1409463" y="8170386"/>
                </a:lnTo>
                <a:lnTo>
                  <a:pt x="0" y="8170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13090" r="0" t="-173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0" y="513095"/>
            <a:ext cx="18288000" cy="9259555"/>
          </a:xfrm>
          <a:custGeom>
            <a:rect b="b" l="l" r="r" t="t"/>
            <a:pathLst>
              <a:path extrusionOk="0" h="9259555" w="18288000">
                <a:moveTo>
                  <a:pt x="0" y="0"/>
                </a:moveTo>
                <a:lnTo>
                  <a:pt x="18288000" y="0"/>
                </a:lnTo>
                <a:lnTo>
                  <a:pt x="18288000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5000"/>
            </a:blip>
            <a:stretch>
              <a:fillRect b="-11992" l="-1082" r="-645" t="-8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1344665" y="1484828"/>
            <a:ext cx="7088743" cy="7088743"/>
          </a:xfrm>
          <a:custGeom>
            <a:rect b="b" l="l" r="r" t="t"/>
            <a:pathLst>
              <a:path extrusionOk="0" h="7088743" w="7088743">
                <a:moveTo>
                  <a:pt x="0" y="0"/>
                </a:moveTo>
                <a:lnTo>
                  <a:pt x="7088743" y="0"/>
                </a:lnTo>
                <a:lnTo>
                  <a:pt x="7088743" y="7088744"/>
                </a:lnTo>
                <a:lnTo>
                  <a:pt x="0" y="7088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9044421" y="2845852"/>
            <a:ext cx="8010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86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TRAIN_ESSAYS.CSV</a:t>
            </a:r>
            <a:endParaRPr b="0" i="0" sz="8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9044421" y="4755544"/>
            <a:ext cx="6826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CLASS IMBALANCE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70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1375 labeled as 0 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70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3 labeled as 1  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 flipH="1" rot="-5400000">
            <a:off x="12265461" y="3650297"/>
            <a:ext cx="1409463" cy="8170387"/>
          </a:xfrm>
          <a:custGeom>
            <a:rect b="b" l="l" r="r" t="t"/>
            <a:pathLst>
              <a:path extrusionOk="0" h="8170387" w="1409463">
                <a:moveTo>
                  <a:pt x="1409463" y="0"/>
                </a:moveTo>
                <a:lnTo>
                  <a:pt x="0" y="0"/>
                </a:lnTo>
                <a:lnTo>
                  <a:pt x="0" y="8170386"/>
                </a:lnTo>
                <a:lnTo>
                  <a:pt x="1409463" y="8170386"/>
                </a:lnTo>
                <a:lnTo>
                  <a:pt x="140946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13090" r="0" t="-173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/>
        </p:nvSpPr>
        <p:spPr>
          <a:xfrm>
            <a:off x="16426736" y="309731"/>
            <a:ext cx="12573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7"/>
              <a:buFont typeface="Arial"/>
              <a:buNone/>
            </a:pPr>
            <a:r>
              <a:rPr b="1" i="0" lang="en-US" sz="1457" u="none" cap="none" strike="noStrike">
                <a:solidFill>
                  <a:srgbClr val="C85103"/>
                </a:solidFill>
                <a:latin typeface="Anton"/>
                <a:ea typeface="Anton"/>
                <a:cs typeface="Anton"/>
                <a:sym typeface="Anton"/>
              </a:rPr>
              <a:t>MANDATORY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5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183" name="Google Shape;183;p5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5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186" name="Google Shape;186;p5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5"/>
          <p:cNvSpPr/>
          <p:nvPr/>
        </p:nvSpPr>
        <p:spPr>
          <a:xfrm rot="-5400000">
            <a:off x="12265461" y="-1762283"/>
            <a:ext cx="1409463" cy="8170387"/>
          </a:xfrm>
          <a:custGeom>
            <a:rect b="b" l="l" r="r" t="t"/>
            <a:pathLst>
              <a:path extrusionOk="0" h="8170387" w="1409463">
                <a:moveTo>
                  <a:pt x="0" y="0"/>
                </a:moveTo>
                <a:lnTo>
                  <a:pt x="1409463" y="0"/>
                </a:lnTo>
                <a:lnTo>
                  <a:pt x="1409463" y="8170386"/>
                </a:lnTo>
                <a:lnTo>
                  <a:pt x="0" y="8170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13090" r="0" t="-173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0" y="513095"/>
            <a:ext cx="18288000" cy="9259555"/>
          </a:xfrm>
          <a:custGeom>
            <a:rect b="b" l="l" r="r" t="t"/>
            <a:pathLst>
              <a:path extrusionOk="0" h="9259555" w="18288000">
                <a:moveTo>
                  <a:pt x="0" y="0"/>
                </a:moveTo>
                <a:lnTo>
                  <a:pt x="18288000" y="0"/>
                </a:lnTo>
                <a:lnTo>
                  <a:pt x="18288000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5000"/>
            </a:blip>
            <a:stretch>
              <a:fillRect b="-11992" l="-1082" r="-645" t="-8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344665" y="1484828"/>
            <a:ext cx="7088743" cy="7088743"/>
          </a:xfrm>
          <a:custGeom>
            <a:rect b="b" l="l" r="r" t="t"/>
            <a:pathLst>
              <a:path extrusionOk="0" h="7088743" w="7088743">
                <a:moveTo>
                  <a:pt x="0" y="0"/>
                </a:moveTo>
                <a:lnTo>
                  <a:pt x="7088743" y="0"/>
                </a:lnTo>
                <a:lnTo>
                  <a:pt x="7088743" y="7088744"/>
                </a:lnTo>
                <a:lnTo>
                  <a:pt x="0" y="7088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9044421" y="2845852"/>
            <a:ext cx="8010964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DAIGT-V2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9044420" y="4755544"/>
            <a:ext cx="863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DATASET PROVIDED BY THE KAGGLE COMMUNITY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27371 labeled as 0 </a:t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495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17497 labeled as 1</a:t>
            </a:r>
            <a:r>
              <a:rPr b="1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1" i="0" sz="3000" u="none" cap="none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More equitable distribution but not at all!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93" name="Google Shape;193;p5"/>
          <p:cNvSpPr/>
          <p:nvPr/>
        </p:nvSpPr>
        <p:spPr>
          <a:xfrm flipH="1" rot="-5400000">
            <a:off x="12265461" y="3650297"/>
            <a:ext cx="1409463" cy="8170387"/>
          </a:xfrm>
          <a:custGeom>
            <a:rect b="b" l="l" r="r" t="t"/>
            <a:pathLst>
              <a:path extrusionOk="0" h="8170387" w="1409463">
                <a:moveTo>
                  <a:pt x="1409463" y="0"/>
                </a:moveTo>
                <a:lnTo>
                  <a:pt x="0" y="0"/>
                </a:lnTo>
                <a:lnTo>
                  <a:pt x="0" y="8170386"/>
                </a:lnTo>
                <a:lnTo>
                  <a:pt x="1409463" y="8170386"/>
                </a:lnTo>
                <a:lnTo>
                  <a:pt x="140946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13090" r="0" t="-173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-198438" y="513095"/>
            <a:ext cx="18605500" cy="9259555"/>
          </a:xfrm>
          <a:custGeom>
            <a:rect b="b" l="l" r="r" t="t"/>
            <a:pathLst>
              <a:path extrusionOk="0" h="9259555" w="18605500">
                <a:moveTo>
                  <a:pt x="0" y="0"/>
                </a:moveTo>
                <a:lnTo>
                  <a:pt x="18605501" y="0"/>
                </a:lnTo>
                <a:lnTo>
                  <a:pt x="18605501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 b="-11992" l="0" r="0" t="-8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16426736" y="309731"/>
            <a:ext cx="12573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7"/>
              <a:buFont typeface="Arial"/>
              <a:buNone/>
            </a:pPr>
            <a:r>
              <a:rPr b="1" i="0" lang="en-US" sz="1457" u="none" cap="none" strike="noStrike">
                <a:solidFill>
                  <a:srgbClr val="C85103"/>
                </a:solidFill>
                <a:latin typeface="Anton"/>
                <a:ea typeface="Anton"/>
                <a:cs typeface="Anton"/>
                <a:sym typeface="Anton"/>
              </a:rPr>
              <a:t>MANDATORY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6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201" name="Google Shape;201;p6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6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204" name="Google Shape;204;p6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6" name="Google Shape;206;p6"/>
          <p:cNvCxnSpPr/>
          <p:nvPr/>
        </p:nvCxnSpPr>
        <p:spPr>
          <a:xfrm rot="10800000">
            <a:off x="-5808470" y="2512168"/>
            <a:ext cx="6724341" cy="0"/>
          </a:xfrm>
          <a:prstGeom prst="straightConnector1">
            <a:avLst/>
          </a:prstGeom>
          <a:noFill/>
          <a:ln cap="flat" cmpd="sng" w="571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7" name="Google Shape;207;p6"/>
          <p:cNvGrpSpPr/>
          <p:nvPr/>
        </p:nvGrpSpPr>
        <p:grpSpPr>
          <a:xfrm rot="5400000">
            <a:off x="906346" y="2299128"/>
            <a:ext cx="426079" cy="426079"/>
            <a:chOff x="0" y="0"/>
            <a:chExt cx="812800" cy="812800"/>
          </a:xfrm>
        </p:grpSpPr>
        <p:sp>
          <p:nvSpPr>
            <p:cNvPr id="208" name="Google Shape;208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00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-5010234" y="1587278"/>
            <a:ext cx="6342659" cy="4114800"/>
          </a:xfrm>
          <a:custGeom>
            <a:rect b="b" l="l" r="r" t="t"/>
            <a:pathLst>
              <a:path extrusionOk="0" h="4114800" w="6342659">
                <a:moveTo>
                  <a:pt x="0" y="0"/>
                </a:moveTo>
                <a:lnTo>
                  <a:pt x="6342659" y="0"/>
                </a:lnTo>
                <a:lnTo>
                  <a:pt x="63426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6"/>
          <p:cNvGrpSpPr/>
          <p:nvPr/>
        </p:nvGrpSpPr>
        <p:grpSpPr>
          <a:xfrm>
            <a:off x="1313375" y="1374239"/>
            <a:ext cx="426079" cy="426079"/>
            <a:chOff x="0" y="0"/>
            <a:chExt cx="812800" cy="812800"/>
          </a:xfrm>
        </p:grpSpPr>
        <p:sp>
          <p:nvSpPr>
            <p:cNvPr id="212" name="Google Shape;212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00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6"/>
          <p:cNvGrpSpPr/>
          <p:nvPr/>
        </p:nvGrpSpPr>
        <p:grpSpPr>
          <a:xfrm>
            <a:off x="1313375" y="5445587"/>
            <a:ext cx="426079" cy="426079"/>
            <a:chOff x="0" y="0"/>
            <a:chExt cx="812800" cy="812800"/>
          </a:xfrm>
        </p:grpSpPr>
        <p:sp>
          <p:nvSpPr>
            <p:cNvPr id="215" name="Google Shape;215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00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7" name="Google Shape;217;p6"/>
          <p:cNvCxnSpPr/>
          <p:nvPr/>
        </p:nvCxnSpPr>
        <p:spPr>
          <a:xfrm rot="10800000">
            <a:off x="-5010234" y="3246464"/>
            <a:ext cx="6724341" cy="0"/>
          </a:xfrm>
          <a:prstGeom prst="straightConnector1">
            <a:avLst/>
          </a:prstGeom>
          <a:noFill/>
          <a:ln cap="flat" cmpd="sng" w="571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8" name="Google Shape;218;p6"/>
          <p:cNvGrpSpPr/>
          <p:nvPr/>
        </p:nvGrpSpPr>
        <p:grpSpPr>
          <a:xfrm rot="5400000">
            <a:off x="1704582" y="3033425"/>
            <a:ext cx="426079" cy="426079"/>
            <a:chOff x="0" y="0"/>
            <a:chExt cx="812800" cy="812800"/>
          </a:xfrm>
        </p:grpSpPr>
        <p:sp>
          <p:nvSpPr>
            <p:cNvPr id="219" name="Google Shape;219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00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1" name="Google Shape;221;p6"/>
          <p:cNvCxnSpPr/>
          <p:nvPr/>
        </p:nvCxnSpPr>
        <p:spPr>
          <a:xfrm rot="10800000">
            <a:off x="-6270763" y="4346026"/>
            <a:ext cx="6724341" cy="0"/>
          </a:xfrm>
          <a:prstGeom prst="straightConnector1">
            <a:avLst/>
          </a:prstGeom>
          <a:noFill/>
          <a:ln cap="flat" cmpd="sng" w="571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2" name="Google Shape;222;p6"/>
          <p:cNvGrpSpPr/>
          <p:nvPr/>
        </p:nvGrpSpPr>
        <p:grpSpPr>
          <a:xfrm rot="5400000">
            <a:off x="444053" y="4132986"/>
            <a:ext cx="426079" cy="426079"/>
            <a:chOff x="0" y="0"/>
            <a:chExt cx="812800" cy="8128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00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6"/>
          <p:cNvGrpSpPr/>
          <p:nvPr/>
        </p:nvGrpSpPr>
        <p:grpSpPr>
          <a:xfrm rot="10800000">
            <a:off x="15021664" y="1405027"/>
            <a:ext cx="7096898" cy="838200"/>
            <a:chOff x="0" y="0"/>
            <a:chExt cx="9462530" cy="1117600"/>
          </a:xfrm>
        </p:grpSpPr>
        <p:cxnSp>
          <p:nvCxnSpPr>
            <p:cNvPr id="226" name="Google Shape;226;p6"/>
            <p:cNvCxnSpPr/>
            <p:nvPr/>
          </p:nvCxnSpPr>
          <p:spPr>
            <a:xfrm>
              <a:off x="0" y="595614"/>
              <a:ext cx="865632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7" name="Google Shape;227;p6"/>
            <p:cNvGrpSpPr/>
            <p:nvPr/>
          </p:nvGrpSpPr>
          <p:grpSpPr>
            <a:xfrm>
              <a:off x="8562767" y="311561"/>
              <a:ext cx="568106" cy="568106"/>
              <a:chOff x="0" y="0"/>
              <a:chExt cx="812800" cy="81280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0" name="Google Shape;230;p6"/>
            <p:cNvSpPr/>
            <p:nvPr/>
          </p:nvSpPr>
          <p:spPr>
            <a:xfrm rot="10800000">
              <a:off x="8344930" y="0"/>
              <a:ext cx="1117600" cy="1117600"/>
            </a:xfrm>
            <a:custGeom>
              <a:rect b="b" l="l" r="r" t="t"/>
              <a:pathLst>
                <a:path extrusionOk="0" h="1117600" w="1117600">
                  <a:moveTo>
                    <a:pt x="0" y="0"/>
                  </a:moveTo>
                  <a:lnTo>
                    <a:pt x="1117600" y="0"/>
                  </a:lnTo>
                  <a:lnTo>
                    <a:pt x="1117600" y="1117600"/>
                  </a:lnTo>
                  <a:lnTo>
                    <a:pt x="0" y="1117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6"/>
          <p:cNvSpPr txBox="1"/>
          <p:nvPr/>
        </p:nvSpPr>
        <p:spPr>
          <a:xfrm>
            <a:off x="1028700" y="1131043"/>
            <a:ext cx="16507551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Extended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1194199" y="1168178"/>
            <a:ext cx="838200" cy="838200"/>
          </a:xfrm>
          <a:custGeom>
            <a:rect b="b" l="l" r="r" t="t"/>
            <a:pathLst>
              <a:path extrusionOk="0" h="838200" w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281186" y="3951314"/>
            <a:ext cx="838200" cy="838200"/>
          </a:xfrm>
          <a:custGeom>
            <a:rect b="b" l="l" r="r" t="t"/>
            <a:pathLst>
              <a:path extrusionOk="0" h="838200" w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5121182" y="2606491"/>
            <a:ext cx="2016396" cy="2016396"/>
            <a:chOff x="111685" y="0"/>
            <a:chExt cx="2688528" cy="2688528"/>
          </a:xfrm>
        </p:grpSpPr>
        <p:grpSp>
          <p:nvGrpSpPr>
            <p:cNvPr id="235" name="Google Shape;235;p6"/>
            <p:cNvGrpSpPr/>
            <p:nvPr/>
          </p:nvGrpSpPr>
          <p:grpSpPr>
            <a:xfrm>
              <a:off x="111685" y="0"/>
              <a:ext cx="2688528" cy="2688528"/>
              <a:chOff x="33765" y="0"/>
              <a:chExt cx="812800" cy="812800"/>
            </a:xfrm>
          </p:grpSpPr>
          <p:sp>
            <p:nvSpPr>
              <p:cNvPr id="236" name="Google Shape;236;p6"/>
              <p:cNvSpPr/>
              <p:nvPr/>
            </p:nvSpPr>
            <p:spPr>
              <a:xfrm>
                <a:off x="33765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6"/>
            <p:cNvSpPr txBox="1"/>
            <p:nvPr/>
          </p:nvSpPr>
          <p:spPr>
            <a:xfrm>
              <a:off x="1100267" y="67732"/>
              <a:ext cx="711300" cy="24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1"/>
                <a:buFont typeface="Arial"/>
                <a:buNone/>
              </a:pPr>
              <a:r>
                <a:rPr b="0" i="0" lang="en-US" sz="12001" u="none" cap="none" strike="noStrike">
                  <a:solidFill>
                    <a:srgbClr val="1A33AB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10544645" y="2651461"/>
            <a:ext cx="2016396" cy="2011913"/>
            <a:chOff x="0" y="0"/>
            <a:chExt cx="2688528" cy="2682551"/>
          </a:xfrm>
        </p:grpSpPr>
        <p:grpSp>
          <p:nvGrpSpPr>
            <p:cNvPr id="240" name="Google Shape;240;p6"/>
            <p:cNvGrpSpPr/>
            <p:nvPr/>
          </p:nvGrpSpPr>
          <p:grpSpPr>
            <a:xfrm>
              <a:off x="0" y="0"/>
              <a:ext cx="2688528" cy="2682551"/>
              <a:chOff x="0" y="0"/>
              <a:chExt cx="812800" cy="810993"/>
            </a:xfrm>
          </p:grpSpPr>
          <p:sp>
            <p:nvSpPr>
              <p:cNvPr id="241" name="Google Shape;241;p6"/>
              <p:cNvSpPr/>
              <p:nvPr/>
            </p:nvSpPr>
            <p:spPr>
              <a:xfrm>
                <a:off x="0" y="0"/>
                <a:ext cx="812800" cy="810993"/>
              </a:xfrm>
              <a:custGeom>
                <a:rect b="b" l="l" r="r" t="t"/>
                <a:pathLst>
                  <a:path extrusionOk="0" h="810993" w="812800">
                    <a:moveTo>
                      <a:pt x="406400" y="0"/>
                    </a:moveTo>
                    <a:cubicBezTo>
                      <a:pt x="181951" y="0"/>
                      <a:pt x="0" y="181547"/>
                      <a:pt x="0" y="405497"/>
                    </a:cubicBezTo>
                    <a:cubicBezTo>
                      <a:pt x="0" y="629446"/>
                      <a:pt x="181951" y="810993"/>
                      <a:pt x="406400" y="810993"/>
                    </a:cubicBezTo>
                    <a:cubicBezTo>
                      <a:pt x="630849" y="810993"/>
                      <a:pt x="812800" y="629446"/>
                      <a:pt x="812800" y="405497"/>
                    </a:cubicBezTo>
                    <a:cubicBezTo>
                      <a:pt x="812800" y="181547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6"/>
              <p:cNvSpPr txBox="1"/>
              <p:nvPr/>
            </p:nvSpPr>
            <p:spPr>
              <a:xfrm>
                <a:off x="76200" y="28406"/>
                <a:ext cx="660400" cy="7065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243;p6"/>
            <p:cNvSpPr txBox="1"/>
            <p:nvPr/>
          </p:nvSpPr>
          <p:spPr>
            <a:xfrm>
              <a:off x="846099" y="1038"/>
              <a:ext cx="711300" cy="24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1"/>
                <a:buFont typeface="Arial"/>
                <a:buNone/>
              </a:pPr>
              <a:r>
                <a:rPr b="0" i="0" lang="en-US" sz="12001" u="none" cap="none" strike="noStrike">
                  <a:solidFill>
                    <a:srgbClr val="1A33AB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6"/>
          <p:cNvGrpSpPr/>
          <p:nvPr/>
        </p:nvGrpSpPr>
        <p:grpSpPr>
          <a:xfrm rot="10800000">
            <a:off x="13976823" y="8731223"/>
            <a:ext cx="7140896" cy="426079"/>
            <a:chOff x="0" y="0"/>
            <a:chExt cx="9521194" cy="568106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0" y="284053"/>
              <a:ext cx="8965788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 rot="5400000">
              <a:off x="8953088" y="0"/>
              <a:ext cx="568106" cy="568106"/>
              <a:chOff x="0" y="0"/>
              <a:chExt cx="812800" cy="81280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9" name="Google Shape;249;p6"/>
          <p:cNvGrpSpPr/>
          <p:nvPr/>
        </p:nvGrpSpPr>
        <p:grpSpPr>
          <a:xfrm rot="10800000">
            <a:off x="17105789" y="8338476"/>
            <a:ext cx="7140895" cy="426079"/>
            <a:chOff x="0" y="0"/>
            <a:chExt cx="9521194" cy="568106"/>
          </a:xfrm>
        </p:grpSpPr>
        <p:cxnSp>
          <p:nvCxnSpPr>
            <p:cNvPr id="250" name="Google Shape;250;p6"/>
            <p:cNvCxnSpPr/>
            <p:nvPr/>
          </p:nvCxnSpPr>
          <p:spPr>
            <a:xfrm rot="10800000">
              <a:off x="0" y="284053"/>
              <a:ext cx="8965788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1" name="Google Shape;251;p6"/>
            <p:cNvGrpSpPr/>
            <p:nvPr/>
          </p:nvGrpSpPr>
          <p:grpSpPr>
            <a:xfrm rot="5400000">
              <a:off x="8953088" y="0"/>
              <a:ext cx="568106" cy="568106"/>
              <a:chOff x="0" y="0"/>
              <a:chExt cx="812800" cy="812800"/>
            </a:xfrm>
          </p:grpSpPr>
          <p:sp>
            <p:nvSpPr>
              <p:cNvPr id="252" name="Google Shape;252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6"/>
          <p:cNvGrpSpPr/>
          <p:nvPr/>
        </p:nvGrpSpPr>
        <p:grpSpPr>
          <a:xfrm>
            <a:off x="9562409" y="5030583"/>
            <a:ext cx="5423941" cy="4173827"/>
            <a:chOff x="0" y="0"/>
            <a:chExt cx="4408200" cy="5565101"/>
          </a:xfrm>
        </p:grpSpPr>
        <p:sp>
          <p:nvSpPr>
            <p:cNvPr id="255" name="Google Shape;255;p6"/>
            <p:cNvSpPr txBox="1"/>
            <p:nvPr/>
          </p:nvSpPr>
          <p:spPr>
            <a:xfrm>
              <a:off x="0" y="0"/>
              <a:ext cx="44082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FFFFFF"/>
                  </a:solidFill>
                  <a:latin typeface="Michroma"/>
                  <a:ea typeface="Michroma"/>
                  <a:cs typeface="Michroma"/>
                  <a:sym typeface="Michroma"/>
                </a:rPr>
                <a:t>Record generation</a:t>
              </a:r>
              <a:endParaRPr b="1" i="0" sz="12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6" name="Google Shape;256;p6"/>
            <p:cNvSpPr txBox="1"/>
            <p:nvPr/>
          </p:nvSpPr>
          <p:spPr>
            <a:xfrm>
              <a:off x="0" y="1051301"/>
              <a:ext cx="4408200" cy="45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06400" lvl="0" marL="45720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asa"/>
                <a:buChar char="●"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Rasa"/>
                  <a:ea typeface="Rasa"/>
                  <a:cs typeface="Rasa"/>
                  <a:sym typeface="Rasa"/>
                </a:rPr>
                <a:t>Introduc</a:t>
              </a:r>
              <a:r>
                <a:rPr lang="en-US" sz="2800">
                  <a:solidFill>
                    <a:srgbClr val="FFFFFF"/>
                  </a:solidFill>
                  <a:latin typeface="Rasa"/>
                  <a:ea typeface="Rasa"/>
                  <a:cs typeface="Rasa"/>
                  <a:sym typeface="Rasa"/>
                </a:rPr>
                <a:t>ing</a:t>
              </a:r>
              <a:r>
                <a:rPr b="0" i="0" lang="en-US" sz="2800" u="none" cap="none" strike="noStrike">
                  <a:solidFill>
                    <a:srgbClr val="FFFFFF"/>
                  </a:solidFill>
                  <a:latin typeface="Rasa"/>
                  <a:ea typeface="Rasa"/>
                  <a:cs typeface="Rasa"/>
                  <a:sym typeface="Rasa"/>
                </a:rPr>
                <a:t> new record to decrease the unbalance.</a:t>
              </a:r>
              <a:endParaRPr b="0" i="0" sz="28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endParaRPr>
            </a:p>
            <a:p>
              <a:pPr indent="-406400" lvl="0" marL="45720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asa"/>
                <a:buChar char="●"/>
              </a:pPr>
              <a:r>
                <a:rPr lang="en-US" sz="2800">
                  <a:solidFill>
                    <a:srgbClr val="FFFFFF"/>
                  </a:solidFill>
                  <a:latin typeface="Rasa"/>
                  <a:ea typeface="Rasa"/>
                  <a:cs typeface="Rasa"/>
                  <a:sym typeface="Rasa"/>
                </a:rPr>
                <a:t>Cohere and Mistral-7b-v0.1 as generative models for text-generation.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endParaRPr>
            </a:p>
          </p:txBody>
        </p:sp>
      </p:grpSp>
      <p:grpSp>
        <p:nvGrpSpPr>
          <p:cNvPr id="257" name="Google Shape;257;p6"/>
          <p:cNvGrpSpPr/>
          <p:nvPr/>
        </p:nvGrpSpPr>
        <p:grpSpPr>
          <a:xfrm>
            <a:off x="3449745" y="5007930"/>
            <a:ext cx="5423708" cy="5204639"/>
            <a:chOff x="0" y="0"/>
            <a:chExt cx="5603100" cy="6939516"/>
          </a:xfrm>
        </p:grpSpPr>
        <p:sp>
          <p:nvSpPr>
            <p:cNvPr id="258" name="Google Shape;258;p6"/>
            <p:cNvSpPr txBox="1"/>
            <p:nvPr/>
          </p:nvSpPr>
          <p:spPr>
            <a:xfrm>
              <a:off x="0" y="0"/>
              <a:ext cx="5603100" cy="7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500" u="none" cap="none" strike="noStrike">
                  <a:solidFill>
                    <a:srgbClr val="FFFFFF"/>
                  </a:solidFill>
                  <a:latin typeface="Michroma"/>
                  <a:ea typeface="Michroma"/>
                  <a:cs typeface="Michroma"/>
                  <a:sym typeface="Michroma"/>
                </a:rPr>
                <a:t>Cosine similarity</a:t>
              </a:r>
              <a:endParaRPr b="1" i="0" sz="35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0" y="1079616"/>
              <a:ext cx="5603100" cy="58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419100" lvl="0" marL="45720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asa"/>
                <a:buChar char="●"/>
              </a:pPr>
              <a:r>
                <a:rPr lang="en-US" sz="3000">
                  <a:solidFill>
                    <a:srgbClr val="FFFFFF"/>
                  </a:solidFill>
                  <a:latin typeface="Rasa"/>
                  <a:ea typeface="Rasa"/>
                  <a:cs typeface="Rasa"/>
                  <a:sym typeface="Rasa"/>
                </a:rPr>
                <a:t>Calculated for pairs of textual records attributed to human authors.</a:t>
              </a:r>
              <a:endParaRPr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endParaRPr>
            </a:p>
            <a:p>
              <a:pPr indent="-419100" lvl="0" marL="45720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Rasa"/>
                <a:buChar char="●"/>
              </a:pPr>
              <a:r>
                <a:rPr lang="en-US" sz="3000">
                  <a:solidFill>
                    <a:srgbClr val="FFFFFF"/>
                  </a:solidFill>
                  <a:latin typeface="Rasa"/>
                  <a:ea typeface="Rasa"/>
                  <a:cs typeface="Rasa"/>
                  <a:sym typeface="Rasa"/>
                </a:rPr>
                <a:t>Entries with similarity &gt;= 0.9 were pruned to reduce </a:t>
              </a:r>
              <a:r>
                <a:rPr lang="en-US" sz="3000">
                  <a:solidFill>
                    <a:srgbClr val="FFFFFF"/>
                  </a:solidFill>
                  <a:latin typeface="Rasa"/>
                  <a:ea typeface="Rasa"/>
                  <a:cs typeface="Rasa"/>
                  <a:sym typeface="Rasa"/>
                </a:rPr>
                <a:t>redundancy.</a:t>
              </a:r>
              <a:endParaRPr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0" name="Google Shape;260;p6"/>
          <p:cNvCxnSpPr/>
          <p:nvPr/>
        </p:nvCxnSpPr>
        <p:spPr>
          <a:xfrm rot="10800000">
            <a:off x="-5198629" y="8747894"/>
            <a:ext cx="6724341" cy="0"/>
          </a:xfrm>
          <a:prstGeom prst="straightConnector1">
            <a:avLst/>
          </a:prstGeom>
          <a:noFill/>
          <a:ln cap="flat" cmpd="sng" w="571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6"/>
          <p:cNvSpPr/>
          <p:nvPr/>
        </p:nvSpPr>
        <p:spPr>
          <a:xfrm>
            <a:off x="1353320" y="8353182"/>
            <a:ext cx="838200" cy="838200"/>
          </a:xfrm>
          <a:custGeom>
            <a:rect b="b" l="l" r="r" t="t"/>
            <a:pathLst>
              <a:path extrusionOk="0" h="838200" w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87821" y="9127902"/>
            <a:ext cx="3453829" cy="609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Carattere, simbolo, Elementi grafici, schermata&#10;&#10;Descrizione generata automaticamente" id="263" name="Google Shape;26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69019" y="9073808"/>
            <a:ext cx="2240568" cy="71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/>
        </p:nvSpPr>
        <p:spPr>
          <a:xfrm>
            <a:off x="16426736" y="309731"/>
            <a:ext cx="12573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7"/>
              <a:buFont typeface="Arial"/>
              <a:buNone/>
            </a:pPr>
            <a:r>
              <a:rPr b="1" i="0" lang="en-US" sz="1457" u="none" cap="none" strike="noStrike">
                <a:solidFill>
                  <a:srgbClr val="C85103"/>
                </a:solidFill>
                <a:latin typeface="Anton"/>
                <a:ea typeface="Anton"/>
                <a:cs typeface="Anton"/>
                <a:sym typeface="Anton"/>
              </a:rPr>
              <a:t>MANDATORY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7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270" name="Google Shape;270;p7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7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273" name="Google Shape;273;p7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7"/>
          <p:cNvSpPr/>
          <p:nvPr/>
        </p:nvSpPr>
        <p:spPr>
          <a:xfrm rot="-5400000">
            <a:off x="12265461" y="-1762283"/>
            <a:ext cx="1409463" cy="8170387"/>
          </a:xfrm>
          <a:custGeom>
            <a:rect b="b" l="l" r="r" t="t"/>
            <a:pathLst>
              <a:path extrusionOk="0" h="8170387" w="1409463">
                <a:moveTo>
                  <a:pt x="0" y="0"/>
                </a:moveTo>
                <a:lnTo>
                  <a:pt x="1409463" y="0"/>
                </a:lnTo>
                <a:lnTo>
                  <a:pt x="1409463" y="8170386"/>
                </a:lnTo>
                <a:lnTo>
                  <a:pt x="0" y="8170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13090" r="0" t="-173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0" y="513095"/>
            <a:ext cx="18288000" cy="9259555"/>
          </a:xfrm>
          <a:custGeom>
            <a:rect b="b" l="l" r="r" t="t"/>
            <a:pathLst>
              <a:path extrusionOk="0" h="9259555" w="18288000">
                <a:moveTo>
                  <a:pt x="0" y="0"/>
                </a:moveTo>
                <a:lnTo>
                  <a:pt x="18288000" y="0"/>
                </a:lnTo>
                <a:lnTo>
                  <a:pt x="18288000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5000"/>
            </a:blip>
            <a:stretch>
              <a:fillRect b="-11992" l="-1082" r="-645" t="-8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9044421" y="2845852"/>
            <a:ext cx="8010964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DAIGT-V3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 txBox="1"/>
          <p:nvPr/>
        </p:nvSpPr>
        <p:spPr>
          <a:xfrm>
            <a:off x="9044420" y="4755544"/>
            <a:ext cx="86397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OUR NEW EXTENDED DATASET</a:t>
            </a:r>
            <a:endParaRPr b="1" i="0" sz="3500" u="none" cap="none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5270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26105</a:t>
            </a:r>
            <a:r>
              <a:rPr b="0" i="0" lang="en-US" sz="35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labeled as 0 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70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21397</a:t>
            </a:r>
            <a:r>
              <a:rPr b="0" i="0" lang="en-US" sz="35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 labeled as 1 </a:t>
            </a:r>
            <a:endParaRPr b="0" i="0" sz="3500" u="none" cap="none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79" name="Google Shape;279;p7"/>
          <p:cNvSpPr/>
          <p:nvPr/>
        </p:nvSpPr>
        <p:spPr>
          <a:xfrm flipH="1" rot="-5400000">
            <a:off x="12265461" y="3650297"/>
            <a:ext cx="1409463" cy="8170387"/>
          </a:xfrm>
          <a:custGeom>
            <a:rect b="b" l="l" r="r" t="t"/>
            <a:pathLst>
              <a:path extrusionOk="0" h="8170387" w="1409463">
                <a:moveTo>
                  <a:pt x="1409463" y="0"/>
                </a:moveTo>
                <a:lnTo>
                  <a:pt x="0" y="0"/>
                </a:lnTo>
                <a:lnTo>
                  <a:pt x="0" y="8170386"/>
                </a:lnTo>
                <a:lnTo>
                  <a:pt x="1409463" y="8170386"/>
                </a:lnTo>
                <a:lnTo>
                  <a:pt x="140946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13090" r="0" t="-173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9413" y="1600200"/>
            <a:ext cx="7086600" cy="7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/>
          <p:nvPr/>
        </p:nvSpPr>
        <p:spPr>
          <a:xfrm>
            <a:off x="0" y="514350"/>
            <a:ext cx="18288000" cy="9258300"/>
          </a:xfrm>
          <a:custGeom>
            <a:rect b="b" l="l" r="r" t="t"/>
            <a:pathLst>
              <a:path extrusionOk="0" h="9258300" w="182880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-8446" l="0" r="0" t="-26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8"/>
          <p:cNvCxnSpPr/>
          <p:nvPr/>
        </p:nvCxnSpPr>
        <p:spPr>
          <a:xfrm>
            <a:off x="1123529" y="6129161"/>
            <a:ext cx="15889054" cy="0"/>
          </a:xfrm>
          <a:prstGeom prst="straightConnector1">
            <a:avLst/>
          </a:prstGeom>
          <a:noFill/>
          <a:ln cap="flat" cmpd="sng" w="47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8"/>
          <p:cNvSpPr/>
          <p:nvPr/>
        </p:nvSpPr>
        <p:spPr>
          <a:xfrm>
            <a:off x="2357547" y="5953405"/>
            <a:ext cx="353616" cy="35361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6385055" y="5942170"/>
            <a:ext cx="353616" cy="35361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10934664" y="5942170"/>
            <a:ext cx="353616" cy="35361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15127184" y="5928541"/>
            <a:ext cx="353616" cy="353616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14171872" y="3515996"/>
            <a:ext cx="2264586" cy="2264586"/>
          </a:xfrm>
          <a:custGeom>
            <a:rect b="b" l="l" r="r" t="t"/>
            <a:pathLst>
              <a:path extrusionOk="0" h="2264586" w="2264586">
                <a:moveTo>
                  <a:pt x="0" y="0"/>
                </a:moveTo>
                <a:lnTo>
                  <a:pt x="2264586" y="0"/>
                </a:lnTo>
                <a:lnTo>
                  <a:pt x="2264586" y="2264585"/>
                </a:lnTo>
                <a:lnTo>
                  <a:pt x="0" y="2264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8"/>
          <p:cNvGrpSpPr/>
          <p:nvPr/>
        </p:nvGrpSpPr>
        <p:grpSpPr>
          <a:xfrm>
            <a:off x="0" y="9591824"/>
            <a:ext cx="18288000" cy="1209526"/>
            <a:chOff x="0" y="-47625"/>
            <a:chExt cx="4816593" cy="318558"/>
          </a:xfrm>
        </p:grpSpPr>
        <p:sp>
          <p:nvSpPr>
            <p:cNvPr id="293" name="Google Shape;293;p8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8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296" name="Google Shape;296;p8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8"/>
          <p:cNvSpPr txBox="1"/>
          <p:nvPr/>
        </p:nvSpPr>
        <p:spPr>
          <a:xfrm>
            <a:off x="1028700" y="1019175"/>
            <a:ext cx="162306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710842" y="6622933"/>
            <a:ext cx="3647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I</a:t>
            </a:r>
            <a:r>
              <a:rPr b="1" i="0" lang="en-US" sz="23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rrelevant columns</a:t>
            </a:r>
            <a:endParaRPr b="1" i="0" sz="2300" u="none" cap="none" strike="noStrike">
              <a:solidFill>
                <a:srgbClr val="FFFFFF"/>
              </a:solidFill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Removal</a:t>
            </a:r>
            <a:endParaRPr b="1" sz="2300">
              <a:solidFill>
                <a:srgbClr val="FFFFFF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829986" y="7436444"/>
            <a:ext cx="3055122" cy="103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(prompt_name, source, RDizzl3_seven, 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4738351" y="6622933"/>
            <a:ext cx="364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Stop word removal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4866969" y="7140753"/>
            <a:ext cx="37635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0936" lvl="0" marL="45720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Rasa"/>
              <a:buChar char="●"/>
            </a:pPr>
            <a:r>
              <a:rPr b="0" i="0" lang="en-US" sz="2399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Removed commonly occurring words that contribute little semantic value to the text.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9287959" y="6622933"/>
            <a:ext cx="43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 Lowercase Conversion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9424219" y="7140753"/>
            <a:ext cx="41880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0936" lvl="0" marL="45720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Rasa"/>
              <a:buChar char="●"/>
            </a:pPr>
            <a:r>
              <a:rPr lang="en-US" sz="2399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A</a:t>
            </a:r>
            <a:r>
              <a:rPr b="0" i="0" lang="en-US" sz="2399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ll sentences were converted to lowercase.</a:t>
            </a:r>
            <a:endParaRPr b="0" i="0" sz="2399" u="none" cap="none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0936" lvl="0" marL="45720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Rasa"/>
              <a:buChar char="●"/>
            </a:pPr>
            <a:r>
              <a:rPr lang="en-US" sz="2399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To standardize text and reduce dataset’s dimensionality.</a:t>
            </a:r>
            <a:endParaRPr sz="2399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305" name="Google Shape;305;p8"/>
          <p:cNvSpPr txBox="1"/>
          <p:nvPr/>
        </p:nvSpPr>
        <p:spPr>
          <a:xfrm>
            <a:off x="13612275" y="6622933"/>
            <a:ext cx="364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 Other attempts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6" name="Google Shape;306;p8"/>
          <p:cNvSpPr txBox="1"/>
          <p:nvPr/>
        </p:nvSpPr>
        <p:spPr>
          <a:xfrm>
            <a:off x="13908226" y="7140753"/>
            <a:ext cx="36690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0936" lvl="0" marL="45720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Rasa"/>
              <a:buChar char="●"/>
            </a:pPr>
            <a:r>
              <a:rPr b="0" i="0" lang="en-US" sz="2399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Strip punctuation and lemmatization</a:t>
            </a:r>
            <a:r>
              <a:rPr lang="en-US" sz="2399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 sz="2399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-380936" lvl="0" marL="45720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99"/>
              <a:buFont typeface="Rasa"/>
              <a:buChar char="●"/>
            </a:pPr>
            <a:r>
              <a:rPr lang="en-US" sz="2399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D</a:t>
            </a:r>
            <a:r>
              <a:rPr b="0" i="0" lang="en-US" sz="2399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uring the training phase they were removed as they achieved poor results.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iudi con riempimento a tinta unita" id="307" name="Google Shape;3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46792" y="56474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mma contorno" id="308" name="Google Shape;30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9588" y="3770902"/>
            <a:ext cx="2082067" cy="2082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io della casella di archiviazione contorno" id="309" name="Google Shape;30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7131" y="3757071"/>
            <a:ext cx="2082068" cy="2082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na con piuma contorno" id="310" name="Google Shape;310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67213" y="3965031"/>
            <a:ext cx="1791430" cy="179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07F4"/>
            </a:gs>
            <a:gs pos="50000">
              <a:srgbClr val="1307F4"/>
            </a:gs>
            <a:gs pos="100000">
              <a:srgbClr val="141414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/>
          <p:nvPr/>
        </p:nvSpPr>
        <p:spPr>
          <a:xfrm>
            <a:off x="-1025351" y="-204599"/>
            <a:ext cx="19396234" cy="10278106"/>
          </a:xfrm>
          <a:custGeom>
            <a:rect b="b" l="l" r="r" t="t"/>
            <a:pathLst>
              <a:path extrusionOk="0" h="9259555" w="18605500">
                <a:moveTo>
                  <a:pt x="0" y="0"/>
                </a:moveTo>
                <a:lnTo>
                  <a:pt x="18605501" y="0"/>
                </a:lnTo>
                <a:lnTo>
                  <a:pt x="18605501" y="9259555"/>
                </a:lnTo>
                <a:lnTo>
                  <a:pt x="0" y="925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 b="-11992" l="0" r="0" t="-8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11"/>
          <p:cNvCxnSpPr/>
          <p:nvPr/>
        </p:nvCxnSpPr>
        <p:spPr>
          <a:xfrm>
            <a:off x="5574500" y="8832221"/>
            <a:ext cx="7137869" cy="0"/>
          </a:xfrm>
          <a:prstGeom prst="straightConnector1">
            <a:avLst/>
          </a:prstGeom>
          <a:noFill/>
          <a:ln cap="flat" cmpd="sng" w="57150">
            <a:solidFill>
              <a:srgbClr val="2224F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7" name="Google Shape;317;p11"/>
          <p:cNvGrpSpPr/>
          <p:nvPr/>
        </p:nvGrpSpPr>
        <p:grpSpPr>
          <a:xfrm>
            <a:off x="8699880" y="9717735"/>
            <a:ext cx="9467498" cy="468915"/>
            <a:chOff x="0" y="0"/>
            <a:chExt cx="12623331" cy="1136212"/>
          </a:xfrm>
        </p:grpSpPr>
        <p:cxnSp>
          <p:nvCxnSpPr>
            <p:cNvPr id="318" name="Google Shape;318;p11"/>
            <p:cNvCxnSpPr/>
            <p:nvPr/>
          </p:nvCxnSpPr>
          <p:spPr>
            <a:xfrm>
              <a:off x="503678" y="852158"/>
              <a:ext cx="9517159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9" name="Google Shape;319;p11"/>
            <p:cNvGrpSpPr/>
            <p:nvPr/>
          </p:nvGrpSpPr>
          <p:grpSpPr>
            <a:xfrm rot="-5400000">
              <a:off x="0" y="568106"/>
              <a:ext cx="568106" cy="568106"/>
              <a:chOff x="0" y="0"/>
              <a:chExt cx="812800" cy="8128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22" name="Google Shape;322;p11"/>
            <p:cNvCxnSpPr/>
            <p:nvPr/>
          </p:nvCxnSpPr>
          <p:spPr>
            <a:xfrm>
              <a:off x="503678" y="852158"/>
              <a:ext cx="9517159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3" name="Google Shape;323;p11"/>
            <p:cNvGrpSpPr/>
            <p:nvPr/>
          </p:nvGrpSpPr>
          <p:grpSpPr>
            <a:xfrm rot="-5400000">
              <a:off x="0" y="568106"/>
              <a:ext cx="568106" cy="568106"/>
              <a:chOff x="0" y="0"/>
              <a:chExt cx="812800" cy="8128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26" name="Google Shape;326;p11"/>
            <p:cNvCxnSpPr/>
            <p:nvPr/>
          </p:nvCxnSpPr>
          <p:spPr>
            <a:xfrm>
              <a:off x="3106131" y="284053"/>
              <a:ext cx="9517200" cy="0"/>
            </a:xfrm>
            <a:prstGeom prst="straightConnector1">
              <a:avLst/>
            </a:prstGeom>
            <a:noFill/>
            <a:ln cap="flat" cmpd="sng" w="76200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327" name="Google Shape;327;p11"/>
            <p:cNvGrpSpPr/>
            <p:nvPr/>
          </p:nvGrpSpPr>
          <p:grpSpPr>
            <a:xfrm rot="-5400000">
              <a:off x="2602452" y="0"/>
              <a:ext cx="568106" cy="568106"/>
              <a:chOff x="0" y="0"/>
              <a:chExt cx="812800" cy="8128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1"/>
            <p:cNvGrpSpPr/>
            <p:nvPr/>
          </p:nvGrpSpPr>
          <p:grpSpPr>
            <a:xfrm rot="-5400000">
              <a:off x="2602452" y="0"/>
              <a:ext cx="568106" cy="568106"/>
              <a:chOff x="0" y="0"/>
              <a:chExt cx="812800" cy="812800"/>
            </a:xfrm>
          </p:grpSpPr>
          <p:sp>
            <p:nvSpPr>
              <p:cNvPr id="331" name="Google Shape;331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3" name="Google Shape;333;p11"/>
          <p:cNvGrpSpPr/>
          <p:nvPr/>
        </p:nvGrpSpPr>
        <p:grpSpPr>
          <a:xfrm>
            <a:off x="308774" y="5535456"/>
            <a:ext cx="2596896" cy="7871767"/>
            <a:chOff x="0" y="0"/>
            <a:chExt cx="3462528" cy="10495690"/>
          </a:xfrm>
        </p:grpSpPr>
        <p:grpSp>
          <p:nvGrpSpPr>
            <p:cNvPr id="334" name="Google Shape;334;p11"/>
            <p:cNvGrpSpPr/>
            <p:nvPr/>
          </p:nvGrpSpPr>
          <p:grpSpPr>
            <a:xfrm>
              <a:off x="1643868" y="0"/>
              <a:ext cx="568106" cy="568106"/>
              <a:chOff x="0" y="0"/>
              <a:chExt cx="812800" cy="812800"/>
            </a:xfrm>
          </p:grpSpPr>
          <p:sp>
            <p:nvSpPr>
              <p:cNvPr id="335" name="Google Shape;335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Google Shape;337;p11"/>
            <p:cNvSpPr/>
            <p:nvPr/>
          </p:nvSpPr>
          <p:spPr>
            <a:xfrm rot="-5400000">
              <a:off x="-3145536" y="3887626"/>
              <a:ext cx="9753600" cy="3462528"/>
            </a:xfrm>
            <a:custGeom>
              <a:rect b="b" l="l" r="r" t="t"/>
              <a:pathLst>
                <a:path extrusionOk="0" h="3462528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3462528"/>
                  </a:lnTo>
                  <a:lnTo>
                    <a:pt x="0" y="3462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8" name="Google Shape;338;p11"/>
            <p:cNvGrpSpPr/>
            <p:nvPr/>
          </p:nvGrpSpPr>
          <p:grpSpPr>
            <a:xfrm>
              <a:off x="791397" y="504606"/>
              <a:ext cx="568106" cy="568106"/>
              <a:chOff x="0" y="0"/>
              <a:chExt cx="812800" cy="812800"/>
            </a:xfrm>
          </p:grpSpPr>
          <p:sp>
            <p:nvSpPr>
              <p:cNvPr id="339" name="Google Shape;339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57150">
                <a:solidFill>
                  <a:srgbClr val="00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1" name="Google Shape;341;p11"/>
          <p:cNvSpPr/>
          <p:nvPr/>
        </p:nvSpPr>
        <p:spPr>
          <a:xfrm>
            <a:off x="1670303" y="2234983"/>
            <a:ext cx="1142841" cy="1290766"/>
          </a:xfrm>
          <a:custGeom>
            <a:rect b="b" l="l" r="r" t="t"/>
            <a:pathLst>
              <a:path extrusionOk="0" h="954356" w="954356">
                <a:moveTo>
                  <a:pt x="0" y="0"/>
                </a:moveTo>
                <a:lnTo>
                  <a:pt x="954356" y="0"/>
                </a:lnTo>
                <a:lnTo>
                  <a:pt x="954356" y="954355"/>
                </a:lnTo>
                <a:lnTo>
                  <a:pt x="0" y="954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1"/>
          <p:cNvGrpSpPr/>
          <p:nvPr/>
        </p:nvGrpSpPr>
        <p:grpSpPr>
          <a:xfrm>
            <a:off x="0" y="-695176"/>
            <a:ext cx="18288000" cy="1209526"/>
            <a:chOff x="0" y="-47625"/>
            <a:chExt cx="4816593" cy="318558"/>
          </a:xfrm>
        </p:grpSpPr>
        <p:sp>
          <p:nvSpPr>
            <p:cNvPr id="343" name="Google Shape;343;p11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11"/>
          <p:cNvGrpSpPr/>
          <p:nvPr/>
        </p:nvGrpSpPr>
        <p:grpSpPr>
          <a:xfrm>
            <a:off x="0" y="10135753"/>
            <a:ext cx="18288122" cy="665595"/>
            <a:chOff x="0" y="-47625"/>
            <a:chExt cx="4816593" cy="318558"/>
          </a:xfrm>
        </p:grpSpPr>
        <p:sp>
          <p:nvSpPr>
            <p:cNvPr id="346" name="Google Shape;346;p11"/>
            <p:cNvSpPr/>
            <p:nvPr/>
          </p:nvSpPr>
          <p:spPr>
            <a:xfrm>
              <a:off x="0" y="0"/>
              <a:ext cx="4816592" cy="270933"/>
            </a:xfrm>
            <a:custGeom>
              <a:rect b="b" l="l" r="r" t="t"/>
              <a:pathLst>
                <a:path extrusionOk="0"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1"/>
          <p:cNvSpPr/>
          <p:nvPr/>
        </p:nvSpPr>
        <p:spPr>
          <a:xfrm>
            <a:off x="1670303" y="6489267"/>
            <a:ext cx="1142841" cy="1290766"/>
          </a:xfrm>
          <a:custGeom>
            <a:rect b="b" l="l" r="r" t="t"/>
            <a:pathLst>
              <a:path extrusionOk="0" h="954356" w="954356">
                <a:moveTo>
                  <a:pt x="0" y="0"/>
                </a:moveTo>
                <a:lnTo>
                  <a:pt x="954356" y="0"/>
                </a:lnTo>
                <a:lnTo>
                  <a:pt x="954356" y="954356"/>
                </a:lnTo>
                <a:lnTo>
                  <a:pt x="0" y="9543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 txBox="1"/>
          <p:nvPr/>
        </p:nvSpPr>
        <p:spPr>
          <a:xfrm>
            <a:off x="903597" y="672200"/>
            <a:ext cx="740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Attempted architecture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 txBox="1"/>
          <p:nvPr/>
        </p:nvSpPr>
        <p:spPr>
          <a:xfrm>
            <a:off x="3003939" y="6656748"/>
            <a:ext cx="618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LongFormer model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51" name="Google Shape;351;p11"/>
          <p:cNvSpPr txBox="1"/>
          <p:nvPr/>
        </p:nvSpPr>
        <p:spPr>
          <a:xfrm>
            <a:off x="3003939" y="2234983"/>
            <a:ext cx="548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BERT-model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3003950" y="2771750"/>
            <a:ext cx="67644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Why yes: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28575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Renowned for its contextual language understanding.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28575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Promising candidate for our task.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Why not: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28575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512-token limit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3003952" y="7273100"/>
            <a:ext cx="5695800" cy="3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Why yes:</a:t>
            </a:r>
            <a:endParaRPr sz="2800"/>
          </a:p>
          <a:p>
            <a:pPr indent="-349250" lvl="0" marL="28575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It exceed the BERT model token limit, offering a max range of 4096 token.</a:t>
            </a:r>
            <a:endParaRPr sz="2800"/>
          </a:p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Why not:</a:t>
            </a:r>
            <a:endParaRPr sz="2800"/>
          </a:p>
          <a:p>
            <a:pPr indent="-349250" lvl="0" marL="28575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Computational resource saturation</a:t>
            </a:r>
            <a:endParaRPr sz="2800"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354" name="Google Shape;354;p11"/>
          <p:cNvSpPr/>
          <p:nvPr/>
        </p:nvSpPr>
        <p:spPr>
          <a:xfrm>
            <a:off x="9181373" y="2234409"/>
            <a:ext cx="1142841" cy="1290766"/>
          </a:xfrm>
          <a:custGeom>
            <a:rect b="b" l="l" r="r" t="t"/>
            <a:pathLst>
              <a:path extrusionOk="0" h="954356" w="954356">
                <a:moveTo>
                  <a:pt x="0" y="0"/>
                </a:moveTo>
                <a:lnTo>
                  <a:pt x="954356" y="0"/>
                </a:lnTo>
                <a:lnTo>
                  <a:pt x="954356" y="954355"/>
                </a:lnTo>
                <a:lnTo>
                  <a:pt x="0" y="954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 txBox="1"/>
          <p:nvPr/>
        </p:nvSpPr>
        <p:spPr>
          <a:xfrm>
            <a:off x="10515008" y="2234409"/>
            <a:ext cx="54813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Recurrent Neural Network variant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56" name="Google Shape;356;p11"/>
          <p:cNvSpPr txBox="1"/>
          <p:nvPr/>
        </p:nvSpPr>
        <p:spPr>
          <a:xfrm>
            <a:off x="10515000" y="3599475"/>
            <a:ext cx="7217700" cy="60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Faced with the challenges posed by pre-trained models, we turned our</a:t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attention to building a custom solution. </a:t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Why yes:</a:t>
            </a:r>
            <a:endParaRPr b="1"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Well-suited for sequential data and exhibit the ability to capture dependencies over time. This approach offers more flexibility in handling datasets with varying lengths of text sequences</a:t>
            </a:r>
            <a:endParaRPr sz="3000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99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sz="2399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357" name="Google Shape;357;p11"/>
          <p:cNvSpPr txBox="1"/>
          <p:nvPr/>
        </p:nvSpPr>
        <p:spPr>
          <a:xfrm>
            <a:off x="10324222" y="672200"/>
            <a:ext cx="740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Final architecture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