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Black"/>
      <p:bold r:id="rId16"/>
      <p:boldItalic r:id="rId17"/>
    </p:embeddedFont>
    <p:embeddedFont>
      <p:font typeface="Proxima Nova"/>
      <p:regular r:id="rId18"/>
      <p:bold r:id="rId19"/>
      <p:italic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22e1c4e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22e1c4e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22e1c4e6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22e1c4e6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22e1c4e6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22e1c4e6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HR today is at a turning point. Companies are recognizing the need for data-driven strategies to stay competitive. With a proven 25% boost in employee performance and up to 30% in cost savings, an optimized HR framework is no longer a luxury but a necessity. Our consultancy is dedicated to transforming HR with strategic, analytics-driven solutions, ensuring measurable success.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Tara Sharma brings 15+ years of HR expertise, driving strategic transformation across industries. With over 20 successful client engagements and an outstanding 98% satisfaction rating, her approach blends analytical insights with practical HR solutions. Whether it's performance management, training, or strategic HR alignment, Tara’s track record speaks for itself.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Our consultancy specializes in data-driven HR solutions designed to transform businesses. From HR audits that identify key inefficiencies to training programs that enhance workforce productivity, our services are built for measurable impact. Performance management with real-time analytics ensures employees align with business goals, while comprehensive HR services scale with organizational growth.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Our execution roadmap ensures a structured and measurable HR transformation. The initial phase focuses on diagnosing and strategizing, followed by streamlined recruitment powered by analytics. Performance management frameworks enhance productivity, and ongoing support guarantees continuous HR optimization. Each phase is designed for maximum efficiency and measurable impact.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Our transparent pricing structure ensures cost-effectiveness while delivering high-impact HR solutions. We offer one-time fees for foundational HR services and flexible retainer options for ongoing support. Our data-driven approach guarantees measurable ROI, with clear financial benefits from optimized HR systems.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Our clients trust us to deliver measurable HR transformations. From boosting employee engagement to optimizing cost efficiency, our track record demonstrates proven success. Whether it’s a startup or an established business, our strategic HR solutions create tangible 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Thank you for considering our HR consultancy services. We’re committed to helping you build a more efficient, performance-driven HR function. Let’s connect to discuss your specific needs and explore how our data-driven approach can drive success for your business. Reach out today to schedule a consultation and take the next step toward HR transformation.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9" name="Shape 9"/>
        <p:cNvGrpSpPr/>
        <p:nvPr/>
      </p:nvGrpSpPr>
      <p:grpSpPr>
        <a:xfrm>
          <a:off x="0" y="0"/>
          <a:ext cx="0" cy="0"/>
          <a:chOff x="0" y="0"/>
          <a:chExt cx="0" cy="0"/>
        </a:xfrm>
      </p:grpSpPr>
      <p:sp>
        <p:nvSpPr>
          <p:cNvPr id="10" name="Google Shape;10;p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
          <p:cNvSpPr txBox="1"/>
          <p:nvPr>
            <p:ph idx="1" type="body"/>
          </p:nvPr>
        </p:nvSpPr>
        <p:spPr>
          <a:xfrm>
            <a:off x="311700" y="1194734"/>
            <a:ext cx="8520600" cy="3850965"/>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2"/>
          <p:cNvSpPr txBox="1"/>
          <p:nvPr>
            <p:ph idx="12" type="sldNum"/>
          </p:nvPr>
        </p:nvSpPr>
        <p:spPr>
          <a:xfrm>
            <a:off x="8832297" y="4863993"/>
            <a:ext cx="311411" cy="192824"/>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lvl1pPr lvl="0" algn="l">
              <a:lnSpc>
                <a:spcPct val="100000"/>
              </a:lnSpc>
              <a:spcBef>
                <a:spcPts val="0"/>
              </a:spcBef>
              <a:spcAft>
                <a:spcPts val="0"/>
              </a:spcAft>
              <a:buSzPts val="18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1" name="Google Shape;61;p1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cxnSp>
        <p:nvCxnSpPr>
          <p:cNvPr id="16" name="Google Shape;16;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5"/>
          <p:cNvSpPr txBox="1"/>
          <p:nvPr>
            <p:ph idx="2" type="subTitle"/>
          </p:nvPr>
        </p:nvSpPr>
        <p:spPr>
          <a:xfrm>
            <a:off x="387975" y="789025"/>
            <a:ext cx="8520600" cy="833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500"/>
              <a:buNone/>
              <a:defRPr sz="15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6"/>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6"/>
          <p:cNvSpPr txBox="1"/>
          <p:nvPr>
            <p:ph idx="3" type="subTitle"/>
          </p:nvPr>
        </p:nvSpPr>
        <p:spPr>
          <a:xfrm>
            <a:off x="386975" y="8640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5" name="Google Shape;35;p6"/>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cxnSp>
        <p:nvCxnSpPr>
          <p:cNvPr id="47" name="Google Shape;47;p10"/>
          <p:cNvCxnSpPr/>
          <p:nvPr/>
        </p:nvCxnSpPr>
        <p:spPr>
          <a:xfrm>
            <a:off x="5029675" y="4495500"/>
            <a:ext cx="468300" cy="0"/>
          </a:xfrm>
          <a:prstGeom prst="straightConnector1">
            <a:avLst/>
          </a:prstGeom>
          <a:noFill/>
          <a:ln cap="flat" cmpd="sng" w="19050">
            <a:solidFill>
              <a:schemeClr val="dk1"/>
            </a:solidFill>
            <a:prstDash val="solid"/>
            <a:round/>
            <a:headEnd len="sm" w="sm" type="none"/>
            <a:tailEnd len="sm" w="sm" type="none"/>
          </a:ln>
        </p:spPr>
      </p:cxn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0"/>
          <p:cNvSpPr txBox="1"/>
          <p:nvPr>
            <p:ph idx="1" type="body"/>
          </p:nvPr>
        </p:nvSpPr>
        <p:spPr>
          <a:xfrm>
            <a:off x="3117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10"/>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10"/>
          <p:cNvSpPr txBox="1"/>
          <p:nvPr>
            <p:ph idx="3" type="subTitle"/>
          </p:nvPr>
        </p:nvSpPr>
        <p:spPr>
          <a:xfrm>
            <a:off x="386975" y="7878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3" name="Google Shape;53;p10"/>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
        <p:nvSpPr>
          <p:cNvPr id="54" name="Google Shape;54;p10"/>
          <p:cNvSpPr txBox="1"/>
          <p:nvPr>
            <p:ph idx="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8" name="Shape 68"/>
        <p:cNvGrpSpPr/>
        <p:nvPr/>
      </p:nvGrpSpPr>
      <p:grpSpPr>
        <a:xfrm>
          <a:off x="0" y="0"/>
          <a:ext cx="0" cy="0"/>
          <a:chOff x="0" y="0"/>
          <a:chExt cx="0" cy="0"/>
        </a:xfrm>
      </p:grpSpPr>
      <p:sp>
        <p:nvSpPr>
          <p:cNvPr id="69" name="Google Shape;69;p14"/>
          <p:cNvSpPr txBox="1"/>
          <p:nvPr>
            <p:ph idx="12" type="sldNum"/>
          </p:nvPr>
        </p:nvSpPr>
        <p:spPr>
          <a:xfrm>
            <a:off x="8832297" y="4863993"/>
            <a:ext cx="311400" cy="1929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US"/>
              <a:t>‹#›</a:t>
            </a:fld>
            <a:endParaRPr/>
          </a:p>
        </p:txBody>
      </p:sp>
      <p:sp>
        <p:nvSpPr>
          <p:cNvPr id="70" name="Google Shape;70;p14"/>
          <p:cNvSpPr txBox="1"/>
          <p:nvPr>
            <p:ph idx="2" type="subTitle"/>
          </p:nvPr>
        </p:nvSpPr>
        <p:spPr>
          <a:xfrm>
            <a:off x="0" y="777850"/>
            <a:ext cx="5126700" cy="1720500"/>
          </a:xfrm>
          <a:prstGeom prst="rect">
            <a:avLst/>
          </a:prstGeom>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800"/>
              <a:buFont typeface="Arial"/>
              <a:buNone/>
            </a:pPr>
            <a:r>
              <a:rPr lang="en-US" sz="3100">
                <a:solidFill>
                  <a:schemeClr val="dk1"/>
                </a:solidFill>
                <a:latin typeface="Roboto Black"/>
                <a:ea typeface="Roboto Black"/>
                <a:cs typeface="Roboto Black"/>
                <a:sym typeface="Roboto Black"/>
              </a:rPr>
              <a:t>Comprehensive HR Services for Your Business Needs</a:t>
            </a:r>
            <a:endParaRPr sz="3100">
              <a:solidFill>
                <a:schemeClr val="dk1"/>
              </a:solidFill>
              <a:latin typeface="Roboto"/>
              <a:ea typeface="Roboto"/>
              <a:cs typeface="Roboto"/>
              <a:sym typeface="Roboto"/>
            </a:endParaRPr>
          </a:p>
        </p:txBody>
      </p:sp>
      <p:sp>
        <p:nvSpPr>
          <p:cNvPr id="71" name="Google Shape;71;p14"/>
          <p:cNvSpPr txBox="1"/>
          <p:nvPr>
            <p:ph type="title"/>
          </p:nvPr>
        </p:nvSpPr>
        <p:spPr>
          <a:xfrm>
            <a:off x="142525" y="3321175"/>
            <a:ext cx="4883400" cy="896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SzPts val="990"/>
              <a:buNone/>
            </a:pPr>
            <a:r>
              <a:rPr lang="en-US" sz="2240">
                <a:latin typeface="Roboto Black"/>
                <a:ea typeface="Roboto Black"/>
                <a:cs typeface="Roboto Black"/>
                <a:sym typeface="Roboto Black"/>
              </a:rPr>
              <a:t>Empowering organizations through effective HR solutions</a:t>
            </a:r>
            <a:endParaRPr sz="2240">
              <a:latin typeface="Roboto Black"/>
              <a:ea typeface="Roboto Black"/>
              <a:cs typeface="Roboto Black"/>
              <a:sym typeface="Roboto Black"/>
            </a:endParaRPr>
          </a:p>
        </p:txBody>
      </p:sp>
      <p:sp>
        <p:nvSpPr>
          <p:cNvPr id="72" name="Google Shape;72;p14"/>
          <p:cNvSpPr/>
          <p:nvPr/>
        </p:nvSpPr>
        <p:spPr>
          <a:xfrm>
            <a:off x="5126575" y="197681"/>
            <a:ext cx="3836416" cy="4115552"/>
          </a:xfrm>
          <a:custGeom>
            <a:rect b="b" l="l" r="r" t="t"/>
            <a:pathLst>
              <a:path extrusionOk="0" h="871939" w="812800">
                <a:moveTo>
                  <a:pt x="0" y="0"/>
                </a:moveTo>
                <a:lnTo>
                  <a:pt x="812800" y="0"/>
                </a:lnTo>
                <a:lnTo>
                  <a:pt x="812800" y="871939"/>
                </a:lnTo>
                <a:lnTo>
                  <a:pt x="0" y="871939"/>
                </a:lnTo>
                <a:close/>
              </a:path>
            </a:pathLst>
          </a:custGeom>
          <a:blipFill rotWithShape="1">
            <a:blip r:embed="rId3">
              <a:alphaModFix/>
            </a:blip>
            <a:stretch>
              <a:fillRect b="0" l="-30497" r="-30509"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7" name="Shape 277"/>
        <p:cNvGrpSpPr/>
        <p:nvPr/>
      </p:nvGrpSpPr>
      <p:grpSpPr>
        <a:xfrm>
          <a:off x="0" y="0"/>
          <a:ext cx="0" cy="0"/>
          <a:chOff x="0" y="0"/>
          <a:chExt cx="0" cy="0"/>
        </a:xfrm>
      </p:grpSpPr>
      <p:sp>
        <p:nvSpPr>
          <p:cNvPr id="278" name="Google Shape;278;p23"/>
          <p:cNvSpPr txBox="1"/>
          <p:nvPr>
            <p:ph idx="1" type="body"/>
          </p:nvPr>
        </p:nvSpPr>
        <p:spPr>
          <a:xfrm>
            <a:off x="311700" y="646209"/>
            <a:ext cx="8520600" cy="3851100"/>
          </a:xfrm>
          <a:prstGeom prst="rect">
            <a:avLst/>
          </a:prstGeom>
        </p:spPr>
        <p:txBody>
          <a:bodyPr anchorCtr="0" anchor="t" bIns="91425" lIns="91425" spcFirstLastPara="1" rIns="91425" wrap="square" tIns="91425">
            <a:normAutofit/>
          </a:bodyPr>
          <a:lstStyle/>
          <a:p>
            <a:pPr indent="0" lvl="0" marL="0" marR="0" rtl="0" algn="just">
              <a:lnSpc>
                <a:spcPct val="120000"/>
              </a:lnSpc>
              <a:spcBef>
                <a:spcPts val="0"/>
              </a:spcBef>
              <a:spcAft>
                <a:spcPts val="0"/>
              </a:spcAft>
              <a:buClr>
                <a:srgbClr val="000000"/>
              </a:buClr>
              <a:buFont typeface="Arial"/>
              <a:buNone/>
            </a:pPr>
            <a:r>
              <a:rPr lang="en-US" sz="2283">
                <a:solidFill>
                  <a:srgbClr val="111111"/>
                </a:solidFill>
                <a:latin typeface="Roboto Medium"/>
                <a:ea typeface="Roboto Medium"/>
                <a:cs typeface="Roboto Medium"/>
                <a:sym typeface="Roboto Medium"/>
              </a:rPr>
              <a:t>“The best way to predict the future is to create it. In the world of HR, our ability to nurture talent and foster growth shapes the organizations of tomorrow. Let's lead with purpose and vision.”</a:t>
            </a:r>
            <a:endParaRPr sz="2283">
              <a:solidFill>
                <a:srgbClr val="111111"/>
              </a:solidFill>
              <a:latin typeface="Roboto Medium"/>
              <a:ea typeface="Roboto Medium"/>
              <a:cs typeface="Roboto Medium"/>
              <a:sym typeface="Roboto Medium"/>
            </a:endParaRPr>
          </a:p>
          <a:p>
            <a:pPr indent="0" lvl="0" marL="0" rtl="0" algn="just">
              <a:lnSpc>
                <a:spcPct val="114000"/>
              </a:lnSpc>
              <a:spcBef>
                <a:spcPts val="600"/>
              </a:spcBef>
              <a:spcAft>
                <a:spcPts val="0"/>
              </a:spcAft>
              <a:buNone/>
            </a:pPr>
            <a:r>
              <a:rPr b="1" lang="en-US" sz="1700">
                <a:solidFill>
                  <a:srgbClr val="000000"/>
                </a:solidFill>
                <a:latin typeface="Arial"/>
                <a:ea typeface="Arial"/>
                <a:cs typeface="Arial"/>
                <a:sym typeface="Arial"/>
              </a:rPr>
              <a:t>                                                                                        —- </a:t>
            </a:r>
            <a:r>
              <a:rPr lang="en-US" sz="1900">
                <a:solidFill>
                  <a:srgbClr val="111111"/>
                </a:solidFill>
                <a:latin typeface="Roboto Black"/>
                <a:ea typeface="Roboto Black"/>
                <a:cs typeface="Roboto Black"/>
                <a:sym typeface="Roboto Black"/>
              </a:rPr>
              <a:t>Peter Drucker </a:t>
            </a:r>
            <a:endParaRPr b="1" sz="1700">
              <a:solidFill>
                <a:srgbClr val="000000"/>
              </a:solidFill>
              <a:latin typeface="Arial"/>
              <a:ea typeface="Arial"/>
              <a:cs typeface="Arial"/>
              <a:sym typeface="Arial"/>
            </a:endParaRPr>
          </a:p>
          <a:p>
            <a:pPr indent="0" lvl="0" marL="0" rtl="0" algn="just">
              <a:lnSpc>
                <a:spcPct val="114000"/>
              </a:lnSpc>
              <a:spcBef>
                <a:spcPts val="1200"/>
              </a:spcBef>
              <a:spcAft>
                <a:spcPts val="0"/>
              </a:spcAft>
              <a:buNone/>
            </a:pPr>
            <a:r>
              <a:rPr b="1" lang="en-US" sz="1700">
                <a:solidFill>
                  <a:srgbClr val="000000"/>
                </a:solidFill>
                <a:latin typeface="Arial"/>
                <a:ea typeface="Arial"/>
                <a:cs typeface="Arial"/>
                <a:sym typeface="Arial"/>
              </a:rPr>
              <a:t>“One should enjoy the work and place where you work Life becomes Joyful”!!!!</a:t>
            </a:r>
            <a:r>
              <a:rPr b="1" lang="en-US" sz="4400">
                <a:solidFill>
                  <a:srgbClr val="111111"/>
                </a:solidFill>
                <a:latin typeface="Roboto"/>
                <a:ea typeface="Roboto"/>
                <a:cs typeface="Roboto"/>
                <a:sym typeface="Roboto"/>
              </a:rPr>
              <a:t> </a:t>
            </a:r>
            <a:endParaRPr b="1" sz="4400">
              <a:solidFill>
                <a:srgbClr val="111111"/>
              </a:solidFill>
              <a:latin typeface="Roboto"/>
              <a:ea typeface="Roboto"/>
              <a:cs typeface="Roboto"/>
              <a:sym typeface="Roboto"/>
            </a:endParaRPr>
          </a:p>
          <a:p>
            <a:pPr indent="0" lvl="0" marL="0" rtl="0" algn="just">
              <a:lnSpc>
                <a:spcPct val="114000"/>
              </a:lnSpc>
              <a:spcBef>
                <a:spcPts val="1200"/>
              </a:spcBef>
              <a:spcAft>
                <a:spcPts val="1200"/>
              </a:spcAft>
              <a:buNone/>
            </a:pPr>
            <a:r>
              <a:rPr b="1" lang="en-US" sz="2100">
                <a:solidFill>
                  <a:srgbClr val="111111"/>
                </a:solidFill>
                <a:latin typeface="Roboto"/>
                <a:ea typeface="Roboto"/>
                <a:cs typeface="Roboto"/>
                <a:sym typeface="Roboto"/>
              </a:rPr>
              <a:t>                                                                               </a:t>
            </a:r>
            <a:r>
              <a:rPr lang="en-US" sz="1900">
                <a:solidFill>
                  <a:srgbClr val="111111"/>
                </a:solidFill>
                <a:latin typeface="Roboto Black"/>
                <a:ea typeface="Roboto Black"/>
                <a:cs typeface="Roboto Black"/>
                <a:sym typeface="Roboto Black"/>
              </a:rPr>
              <a:t>Thank you - </a:t>
            </a:r>
            <a:r>
              <a:rPr lang="en-US" sz="1900">
                <a:solidFill>
                  <a:srgbClr val="111111"/>
                </a:solidFill>
                <a:latin typeface="Roboto"/>
                <a:ea typeface="Roboto"/>
                <a:cs typeface="Roboto"/>
                <a:sym typeface="Roboto"/>
              </a:rPr>
              <a:t>Tara Sharma</a:t>
            </a:r>
            <a:endParaRPr sz="2100">
              <a:solidFill>
                <a:srgbClr val="111111"/>
              </a:solidFill>
              <a:latin typeface="Roboto"/>
              <a:ea typeface="Roboto"/>
              <a:cs typeface="Roboto"/>
              <a:sym typeface="Roboto"/>
            </a:endParaRPr>
          </a:p>
        </p:txBody>
      </p:sp>
      <p:sp>
        <p:nvSpPr>
          <p:cNvPr id="279" name="Google Shape;279;p23"/>
          <p:cNvSpPr txBox="1"/>
          <p:nvPr>
            <p:ph idx="12" type="sldNum"/>
          </p:nvPr>
        </p:nvSpPr>
        <p:spPr>
          <a:xfrm>
            <a:off x="8832297" y="4863993"/>
            <a:ext cx="311400" cy="1929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US"/>
              <a:t>‹#›</a:t>
            </a:fld>
            <a:endParaRPr/>
          </a:p>
        </p:txBody>
      </p:sp>
      <p:sp>
        <p:nvSpPr>
          <p:cNvPr id="280" name="Google Shape;280;p23"/>
          <p:cNvSpPr txBox="1"/>
          <p:nvPr/>
        </p:nvSpPr>
        <p:spPr>
          <a:xfrm>
            <a:off x="690700" y="3960200"/>
            <a:ext cx="8453100" cy="2472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1900">
                <a:solidFill>
                  <a:srgbClr val="111111"/>
                </a:solidFill>
                <a:latin typeface="Roboto Black"/>
                <a:ea typeface="Roboto Black"/>
                <a:cs typeface="Roboto Black"/>
                <a:sym typeface="Roboto Black"/>
              </a:rPr>
              <a:t>                                                                                    M - 7984348404</a:t>
            </a:r>
            <a:endParaRPr sz="1900">
              <a:solidFill>
                <a:srgbClr val="111111"/>
              </a:solidFill>
              <a:latin typeface="Roboto Black"/>
              <a:ea typeface="Roboto Black"/>
              <a:cs typeface="Roboto Black"/>
              <a:sym typeface="Roboto Black"/>
            </a:endParaRPr>
          </a:p>
          <a:p>
            <a:pPr indent="0" lvl="0" marL="0" marR="0" rtl="0" algn="l">
              <a:lnSpc>
                <a:spcPct val="120000"/>
              </a:lnSpc>
              <a:spcBef>
                <a:spcPts val="0"/>
              </a:spcBef>
              <a:spcAft>
                <a:spcPts val="0"/>
              </a:spcAft>
              <a:buNone/>
            </a:pPr>
            <a:r>
              <a:rPr lang="en-US" sz="1900">
                <a:solidFill>
                  <a:srgbClr val="111111"/>
                </a:solidFill>
                <a:latin typeface="Roboto Black"/>
                <a:ea typeface="Roboto Black"/>
                <a:cs typeface="Roboto Black"/>
                <a:sym typeface="Roboto Black"/>
              </a:rPr>
              <a:t>                                                                                     l -</a:t>
            </a:r>
            <a:r>
              <a:rPr lang="en-US" sz="1050">
                <a:highlight>
                  <a:srgbClr val="FFFFFF"/>
                </a:highlight>
                <a:latin typeface="Roboto"/>
                <a:ea typeface="Roboto"/>
                <a:cs typeface="Roboto"/>
                <a:sym typeface="Roboto"/>
              </a:rPr>
              <a:t>www.linkedin.com/in/sharmatara</a:t>
            </a:r>
            <a:endParaRPr sz="1050">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t/>
            </a:r>
            <a:endParaRPr sz="1050">
              <a:highlight>
                <a:srgbClr val="FFFFFF"/>
              </a:highlight>
              <a:latin typeface="Roboto"/>
              <a:ea typeface="Roboto"/>
              <a:cs typeface="Roboto"/>
              <a:sym typeface="Roboto"/>
            </a:endParaRPr>
          </a:p>
          <a:p>
            <a:pPr indent="0" lvl="0" marL="0" marR="0" rtl="0" algn="l">
              <a:lnSpc>
                <a:spcPct val="120000"/>
              </a:lnSpc>
              <a:spcBef>
                <a:spcPts val="0"/>
              </a:spcBef>
              <a:spcAft>
                <a:spcPts val="0"/>
              </a:spcAft>
              <a:buNone/>
            </a:pPr>
            <a:r>
              <a:t/>
            </a:r>
            <a:endParaRPr sz="1900">
              <a:solidFill>
                <a:srgbClr val="111111"/>
              </a:solidFill>
              <a:latin typeface="Roboto Black"/>
              <a:ea typeface="Roboto Black"/>
              <a:cs typeface="Roboto Black"/>
              <a:sym typeface="Roboto Black"/>
            </a:endParaRPr>
          </a:p>
          <a:p>
            <a:pPr indent="0" lvl="0" marL="0" rtl="0" algn="l">
              <a:lnSpc>
                <a:spcPct val="115000"/>
              </a:lnSpc>
              <a:spcBef>
                <a:spcPts val="900"/>
              </a:spcBef>
              <a:spcAft>
                <a:spcPts val="0"/>
              </a:spcAft>
              <a:buNone/>
            </a:pPr>
            <a:r>
              <a:t/>
            </a:r>
            <a:endParaRPr sz="1200">
              <a:highlight>
                <a:srgbClr val="FFFFFF"/>
              </a:highlight>
              <a:latin typeface="Roboto"/>
              <a:ea typeface="Roboto"/>
              <a:cs typeface="Roboto"/>
              <a:sym typeface="Roboto"/>
            </a:endParaRPr>
          </a:p>
          <a:p>
            <a:pPr indent="0" lvl="0" marL="0" marR="0" rtl="0" algn="l">
              <a:lnSpc>
                <a:spcPct val="120000"/>
              </a:lnSpc>
              <a:spcBef>
                <a:spcPts val="1700"/>
              </a:spcBef>
              <a:spcAft>
                <a:spcPts val="0"/>
              </a:spcAft>
              <a:buNone/>
            </a:pPr>
            <a:r>
              <a:t/>
            </a:r>
            <a:endParaRPr sz="1050">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t/>
            </a:r>
            <a:endParaRPr sz="1050">
              <a:highlight>
                <a:srgbClr val="FFFFFF"/>
              </a:highlight>
              <a:latin typeface="Roboto"/>
              <a:ea typeface="Roboto"/>
              <a:cs typeface="Roboto"/>
              <a:sym typeface="Roboto"/>
            </a:endParaRPr>
          </a:p>
          <a:p>
            <a:pPr indent="0" lvl="0" marL="0" marR="0" rtl="0" algn="l">
              <a:lnSpc>
                <a:spcPct val="120000"/>
              </a:lnSpc>
              <a:spcBef>
                <a:spcPts val="0"/>
              </a:spcBef>
              <a:spcAft>
                <a:spcPts val="0"/>
              </a:spcAft>
              <a:buNone/>
            </a:pPr>
            <a:r>
              <a:t/>
            </a:r>
            <a:endParaRPr sz="1900">
              <a:solidFill>
                <a:srgbClr val="111111"/>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0" y="-124975"/>
            <a:ext cx="8520600" cy="7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sz="3000">
                <a:latin typeface="Roboto Black"/>
                <a:ea typeface="Roboto Black"/>
                <a:cs typeface="Roboto Black"/>
                <a:sym typeface="Roboto Black"/>
              </a:rPr>
              <a:t>Founder Profile</a:t>
            </a:r>
            <a:r>
              <a:rPr lang="en-US" sz="2100"/>
              <a:t> </a:t>
            </a:r>
            <a:endParaRPr sz="2100"/>
          </a:p>
        </p:txBody>
      </p:sp>
      <p:sp>
        <p:nvSpPr>
          <p:cNvPr id="78" name="Google Shape;78;p15"/>
          <p:cNvSpPr txBox="1"/>
          <p:nvPr>
            <p:ph idx="12" type="sldNum"/>
          </p:nvPr>
        </p:nvSpPr>
        <p:spPr>
          <a:xfrm>
            <a:off x="8832297" y="4863993"/>
            <a:ext cx="311400" cy="1929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US"/>
              <a:t>‹#›</a:t>
            </a:fld>
            <a:endParaRPr/>
          </a:p>
        </p:txBody>
      </p:sp>
      <p:sp>
        <p:nvSpPr>
          <p:cNvPr id="79" name="Google Shape;79;p15"/>
          <p:cNvSpPr txBox="1"/>
          <p:nvPr>
            <p:ph idx="2" type="subTitle"/>
          </p:nvPr>
        </p:nvSpPr>
        <p:spPr>
          <a:xfrm>
            <a:off x="2880350" y="490000"/>
            <a:ext cx="6186900" cy="4566900"/>
          </a:xfrm>
          <a:prstGeom prst="rect">
            <a:avLst/>
          </a:prstGeom>
        </p:spPr>
        <p:txBody>
          <a:bodyPr anchorCtr="0" anchor="t" bIns="91425" lIns="91425" spcFirstLastPara="1" rIns="91425" wrap="square" tIns="0">
            <a:noAutofit/>
          </a:bodyPr>
          <a:lstStyle/>
          <a:p>
            <a:pPr indent="-323850" lvl="0" marL="457200" rtl="0" algn="just">
              <a:lnSpc>
                <a:spcPct val="115000"/>
              </a:lnSpc>
              <a:spcBef>
                <a:spcPts val="1200"/>
              </a:spcBef>
              <a:spcAft>
                <a:spcPts val="0"/>
              </a:spcAft>
              <a:buClr>
                <a:srgbClr val="000000"/>
              </a:buClr>
              <a:buSzPts val="1500"/>
              <a:buFont typeface="Arial"/>
              <a:buChar char="●"/>
            </a:pPr>
            <a:r>
              <a:rPr b="1" lang="en-US" sz="1500">
                <a:solidFill>
                  <a:srgbClr val="000000"/>
                </a:solidFill>
                <a:latin typeface="Arial"/>
                <a:ea typeface="Arial"/>
                <a:cs typeface="Arial"/>
                <a:sym typeface="Arial"/>
              </a:rPr>
              <a:t>Started my </a:t>
            </a:r>
            <a:r>
              <a:rPr b="1" lang="en-US" sz="1500">
                <a:solidFill>
                  <a:srgbClr val="000000"/>
                </a:solidFill>
                <a:latin typeface="Arial"/>
                <a:ea typeface="Arial"/>
                <a:cs typeface="Arial"/>
                <a:sym typeface="Arial"/>
              </a:rPr>
              <a:t>career</a:t>
            </a:r>
            <a:r>
              <a:rPr b="1" lang="en-US" sz="1500">
                <a:solidFill>
                  <a:srgbClr val="000000"/>
                </a:solidFill>
                <a:latin typeface="Arial"/>
                <a:ea typeface="Arial"/>
                <a:cs typeface="Arial"/>
                <a:sym typeface="Arial"/>
              </a:rPr>
              <a:t> with Jakson Ltd. </a:t>
            </a:r>
            <a:r>
              <a:rPr lang="en-US" sz="1500">
                <a:solidFill>
                  <a:srgbClr val="000000"/>
                </a:solidFill>
                <a:latin typeface="Arial"/>
                <a:ea typeface="Arial"/>
                <a:cs typeface="Arial"/>
                <a:sym typeface="Arial"/>
              </a:rPr>
              <a:t>and set up entire Eastern region handling near about 300 + employees.</a:t>
            </a:r>
            <a:endParaRPr b="1"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b="1" lang="en-US" sz="1500">
                <a:solidFill>
                  <a:srgbClr val="000000"/>
                </a:solidFill>
                <a:latin typeface="Arial"/>
                <a:ea typeface="Arial"/>
                <a:cs typeface="Arial"/>
                <a:sym typeface="Arial"/>
              </a:rPr>
              <a:t>Extensive expertise</a:t>
            </a:r>
            <a:r>
              <a:rPr lang="en-US" sz="1500">
                <a:solidFill>
                  <a:srgbClr val="000000"/>
                </a:solidFill>
                <a:latin typeface="Arial"/>
                <a:ea typeface="Arial"/>
                <a:cs typeface="Arial"/>
                <a:sym typeface="Arial"/>
              </a:rPr>
              <a:t> in HR strategy, talent optimization, and regulatory compliance across IT and non-IT industries.</a:t>
            </a:r>
            <a:endParaRPr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b="1" lang="en-US" sz="1500">
                <a:solidFill>
                  <a:srgbClr val="000000"/>
                </a:solidFill>
                <a:latin typeface="Arial"/>
                <a:ea typeface="Arial"/>
                <a:cs typeface="Arial"/>
                <a:sym typeface="Arial"/>
              </a:rPr>
              <a:t>Proven track record</a:t>
            </a:r>
            <a:r>
              <a:rPr lang="en-US" sz="1500">
                <a:solidFill>
                  <a:srgbClr val="000000"/>
                </a:solidFill>
                <a:latin typeface="Arial"/>
                <a:ea typeface="Arial"/>
                <a:cs typeface="Arial"/>
                <a:sym typeface="Arial"/>
              </a:rPr>
              <a:t> in HR operations,performance management, and employee engagement to drive workforce efficiency.</a:t>
            </a:r>
            <a:endParaRPr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b="1" lang="en-US" sz="1500">
                <a:solidFill>
                  <a:srgbClr val="000000"/>
                </a:solidFill>
                <a:latin typeface="Arial"/>
                <a:ea typeface="Arial"/>
                <a:cs typeface="Arial"/>
                <a:sym typeface="Arial"/>
              </a:rPr>
              <a:t>Data-driven approach</a:t>
            </a:r>
            <a:r>
              <a:rPr lang="en-US" sz="1500">
                <a:solidFill>
                  <a:srgbClr val="000000"/>
                </a:solidFill>
                <a:latin typeface="Arial"/>
                <a:ea typeface="Arial"/>
                <a:cs typeface="Arial"/>
                <a:sym typeface="Arial"/>
              </a:rPr>
              <a:t> to aligning HR initiatives and master in various HR software </a:t>
            </a:r>
            <a:r>
              <a:rPr lang="en-US" sz="1500">
                <a:solidFill>
                  <a:srgbClr val="000000"/>
                </a:solidFill>
                <a:latin typeface="Arial"/>
                <a:ea typeface="Arial"/>
                <a:cs typeface="Arial"/>
                <a:sym typeface="Arial"/>
              </a:rPr>
              <a:t>implementation</a:t>
            </a:r>
            <a:r>
              <a:rPr lang="en-US" sz="1500">
                <a:solidFill>
                  <a:srgbClr val="000000"/>
                </a:solidFill>
                <a:latin typeface="Arial"/>
                <a:ea typeface="Arial"/>
                <a:cs typeface="Arial"/>
                <a:sym typeface="Arial"/>
              </a:rPr>
              <a:t> and it use.</a:t>
            </a:r>
            <a:endParaRPr sz="1500">
              <a:solidFill>
                <a:srgbClr val="000000"/>
              </a:solidFill>
              <a:latin typeface="Arial"/>
              <a:ea typeface="Arial"/>
              <a:cs typeface="Arial"/>
              <a:sym typeface="Arial"/>
            </a:endParaRPr>
          </a:p>
          <a:p>
            <a:pPr indent="-323850" lvl="0" marL="457200" rtl="0" algn="just">
              <a:lnSpc>
                <a:spcPct val="115000"/>
              </a:lnSpc>
              <a:spcBef>
                <a:spcPts val="0"/>
              </a:spcBef>
              <a:spcAft>
                <a:spcPts val="0"/>
              </a:spcAft>
              <a:buClr>
                <a:srgbClr val="000000"/>
              </a:buClr>
              <a:buSzPts val="1500"/>
              <a:buFont typeface="Arial"/>
              <a:buChar char="●"/>
            </a:pPr>
            <a:r>
              <a:rPr b="1" lang="en-US" sz="1500">
                <a:solidFill>
                  <a:srgbClr val="000000"/>
                </a:solidFill>
                <a:latin typeface="Arial"/>
                <a:ea typeface="Arial"/>
                <a:cs typeface="Arial"/>
                <a:sym typeface="Arial"/>
              </a:rPr>
              <a:t>Leader in transformation</a:t>
            </a:r>
            <a:r>
              <a:rPr lang="en-US" sz="1500">
                <a:solidFill>
                  <a:srgbClr val="000000"/>
                </a:solidFill>
                <a:latin typeface="Arial"/>
                <a:ea typeface="Arial"/>
                <a:cs typeface="Arial"/>
                <a:sym typeface="Arial"/>
              </a:rPr>
              <a:t>, driving cultural development, analytics-based decision-making, and workforce compliance.</a:t>
            </a:r>
            <a:endParaRPr sz="15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b="1" lang="en-US" sz="1500">
                <a:solidFill>
                  <a:srgbClr val="000000"/>
                </a:solidFill>
                <a:latin typeface="Arial"/>
                <a:ea typeface="Arial"/>
                <a:cs typeface="Arial"/>
                <a:sym typeface="Arial"/>
              </a:rPr>
              <a:t>Certified Digital Trailblazer</a:t>
            </a:r>
            <a:r>
              <a:rPr lang="en-US" sz="1500">
                <a:solidFill>
                  <a:srgbClr val="000000"/>
                </a:solidFill>
                <a:latin typeface="Arial"/>
                <a:ea typeface="Arial"/>
                <a:cs typeface="Arial"/>
                <a:sym typeface="Arial"/>
              </a:rPr>
              <a:t>, integrating modern HR technology to optimize talent strategies through social media and various other platform.</a:t>
            </a:r>
            <a:endParaRPr>
              <a:solidFill>
                <a:srgbClr val="000000"/>
              </a:solidFill>
              <a:latin typeface="Arial"/>
              <a:ea typeface="Arial"/>
              <a:cs typeface="Arial"/>
              <a:sym typeface="Arial"/>
            </a:endParaRPr>
          </a:p>
          <a:p>
            <a:pPr indent="0" lvl="0" marL="457200" rtl="0" algn="just">
              <a:lnSpc>
                <a:spcPct val="115000"/>
              </a:lnSpc>
              <a:spcBef>
                <a:spcPts val="1200"/>
              </a:spcBef>
              <a:spcAft>
                <a:spcPts val="0"/>
              </a:spcAft>
              <a:buNone/>
            </a:pPr>
            <a:r>
              <a:t/>
            </a:r>
            <a:endParaRPr>
              <a:solidFill>
                <a:srgbClr val="000000"/>
              </a:solidFill>
              <a:latin typeface="Arial"/>
              <a:ea typeface="Arial"/>
              <a:cs typeface="Arial"/>
              <a:sym typeface="Arial"/>
            </a:endParaRPr>
          </a:p>
          <a:p>
            <a:pPr indent="0" lvl="0" marL="914400" marR="0" rtl="0" algn="just">
              <a:lnSpc>
                <a:spcPct val="100000"/>
              </a:lnSpc>
              <a:spcBef>
                <a:spcPts val="1200"/>
              </a:spcBef>
              <a:spcAft>
                <a:spcPts val="0"/>
              </a:spcAft>
              <a:buNone/>
            </a:pPr>
            <a:r>
              <a:t/>
            </a:r>
            <a:endParaRPr>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a:solidFill>
                <a:srgbClr val="000000"/>
              </a:solidFill>
              <a:latin typeface="Arial"/>
              <a:ea typeface="Arial"/>
              <a:cs typeface="Arial"/>
              <a:sym typeface="Arial"/>
            </a:endParaRPr>
          </a:p>
        </p:txBody>
      </p:sp>
      <p:pic>
        <p:nvPicPr>
          <p:cNvPr id="80" name="Google Shape;80;p15"/>
          <p:cNvPicPr preferRelativeResize="0"/>
          <p:nvPr/>
        </p:nvPicPr>
        <p:blipFill rotWithShape="1">
          <a:blip r:embed="rId3">
            <a:alphaModFix/>
          </a:blip>
          <a:srcRect b="41283" l="20454" r="18394" t="0"/>
          <a:stretch/>
        </p:blipFill>
        <p:spPr>
          <a:xfrm>
            <a:off x="223850" y="490000"/>
            <a:ext cx="2130875" cy="2081750"/>
          </a:xfrm>
          <a:prstGeom prst="rect">
            <a:avLst/>
          </a:prstGeom>
          <a:noFill/>
          <a:ln>
            <a:noFill/>
          </a:ln>
        </p:spPr>
      </p:pic>
      <p:sp>
        <p:nvSpPr>
          <p:cNvPr id="81" name="Google Shape;81;p15"/>
          <p:cNvSpPr txBox="1"/>
          <p:nvPr/>
        </p:nvSpPr>
        <p:spPr>
          <a:xfrm>
            <a:off x="120975" y="2571750"/>
            <a:ext cx="30000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u="sng">
                <a:solidFill>
                  <a:schemeClr val="dk1"/>
                </a:solidFill>
              </a:rPr>
              <a:t>Core Expertise</a:t>
            </a:r>
            <a:endParaRPr/>
          </a:p>
          <a:p>
            <a:pPr indent="-317500" lvl="0" marL="285750" marR="0" rtl="0" algn="just">
              <a:lnSpc>
                <a:spcPct val="100000"/>
              </a:lnSpc>
              <a:spcBef>
                <a:spcPts val="0"/>
              </a:spcBef>
              <a:spcAft>
                <a:spcPts val="0"/>
              </a:spcAft>
              <a:buClr>
                <a:srgbClr val="000000"/>
              </a:buClr>
              <a:buSzPts val="1400"/>
              <a:buFont typeface="Arial"/>
              <a:buChar char="●"/>
            </a:pPr>
            <a:r>
              <a:rPr lang="en-US"/>
              <a:t>Talent Acquisitions </a:t>
            </a:r>
            <a:endParaRPr/>
          </a:p>
          <a:p>
            <a:pPr indent="-317500" lvl="0" marL="285750" marR="0" rtl="0" algn="just">
              <a:lnSpc>
                <a:spcPct val="100000"/>
              </a:lnSpc>
              <a:spcBef>
                <a:spcPts val="0"/>
              </a:spcBef>
              <a:spcAft>
                <a:spcPts val="0"/>
              </a:spcAft>
              <a:buClr>
                <a:srgbClr val="000000"/>
              </a:buClr>
              <a:buSzPts val="1400"/>
              <a:buFont typeface="Arial"/>
              <a:buChar char="●"/>
            </a:pPr>
            <a:r>
              <a:rPr lang="en-US"/>
              <a:t>Payroll </a:t>
            </a:r>
            <a:endParaRPr/>
          </a:p>
          <a:p>
            <a:pPr indent="-317500" lvl="0" marL="285750" marR="0" rtl="0" algn="just">
              <a:lnSpc>
                <a:spcPct val="100000"/>
              </a:lnSpc>
              <a:spcBef>
                <a:spcPts val="0"/>
              </a:spcBef>
              <a:spcAft>
                <a:spcPts val="0"/>
              </a:spcAft>
              <a:buClr>
                <a:srgbClr val="000000"/>
              </a:buClr>
              <a:buSzPts val="1400"/>
              <a:buFont typeface="Arial"/>
              <a:buChar char="●"/>
            </a:pPr>
            <a:r>
              <a:rPr lang="en-US"/>
              <a:t>Statutory Compliance</a:t>
            </a:r>
            <a:endParaRPr/>
          </a:p>
          <a:p>
            <a:pPr indent="-317500" lvl="0" marL="285750" marR="0" rtl="0" algn="just">
              <a:lnSpc>
                <a:spcPct val="100000"/>
              </a:lnSpc>
              <a:spcBef>
                <a:spcPts val="0"/>
              </a:spcBef>
              <a:spcAft>
                <a:spcPts val="0"/>
              </a:spcAft>
              <a:buClr>
                <a:srgbClr val="000000"/>
              </a:buClr>
              <a:buSzPts val="1400"/>
              <a:buFont typeface="Arial"/>
              <a:buChar char="●"/>
            </a:pPr>
            <a:r>
              <a:rPr lang="en-US"/>
              <a:t>Contract Labour Management</a:t>
            </a:r>
            <a:endParaRPr/>
          </a:p>
          <a:p>
            <a:pPr indent="-317500" lvl="0" marL="285750" marR="0" rtl="0" algn="just">
              <a:lnSpc>
                <a:spcPct val="100000"/>
              </a:lnSpc>
              <a:spcBef>
                <a:spcPts val="0"/>
              </a:spcBef>
              <a:spcAft>
                <a:spcPts val="0"/>
              </a:spcAft>
              <a:buClr>
                <a:srgbClr val="000000"/>
              </a:buClr>
              <a:buSzPts val="1400"/>
              <a:buFont typeface="Arial"/>
              <a:buChar char="●"/>
            </a:pPr>
            <a:r>
              <a:rPr lang="en-US"/>
              <a:t>Factory Compliance</a:t>
            </a:r>
            <a:endParaRPr/>
          </a:p>
          <a:p>
            <a:pPr indent="-317500" lvl="0" marL="285750" marR="0" rtl="0" algn="just">
              <a:lnSpc>
                <a:spcPct val="100000"/>
              </a:lnSpc>
              <a:spcBef>
                <a:spcPts val="0"/>
              </a:spcBef>
              <a:spcAft>
                <a:spcPts val="0"/>
              </a:spcAft>
              <a:buClr>
                <a:srgbClr val="000000"/>
              </a:buClr>
              <a:buSzPts val="1400"/>
              <a:buFont typeface="Arial"/>
              <a:buChar char="●"/>
            </a:pPr>
            <a:r>
              <a:rPr lang="en-US"/>
              <a:t>PMS and Appraisals</a:t>
            </a:r>
            <a:endParaRPr/>
          </a:p>
          <a:p>
            <a:pPr indent="-317500" lvl="0" marL="285750" marR="0" rtl="0" algn="just">
              <a:lnSpc>
                <a:spcPct val="100000"/>
              </a:lnSpc>
              <a:spcBef>
                <a:spcPts val="0"/>
              </a:spcBef>
              <a:spcAft>
                <a:spcPts val="0"/>
              </a:spcAft>
              <a:buClr>
                <a:srgbClr val="000000"/>
              </a:buClr>
              <a:buSzPts val="1400"/>
              <a:buFont typeface="Arial"/>
              <a:buChar char="●"/>
            </a:pPr>
            <a:r>
              <a:rPr lang="en-US"/>
              <a:t>Training </a:t>
            </a:r>
            <a:endParaRPr/>
          </a:p>
          <a:p>
            <a:pPr indent="-317500" lvl="0" marL="285750" marR="0" rtl="0" algn="just">
              <a:lnSpc>
                <a:spcPct val="100000"/>
              </a:lnSpc>
              <a:spcBef>
                <a:spcPts val="0"/>
              </a:spcBef>
              <a:spcAft>
                <a:spcPts val="0"/>
              </a:spcAft>
              <a:buClr>
                <a:srgbClr val="000000"/>
              </a:buClr>
              <a:buSzPts val="1400"/>
              <a:buFont typeface="Arial"/>
              <a:buChar char="●"/>
            </a:pPr>
            <a:r>
              <a:rPr lang="en-US"/>
              <a:t>Employee Engagement</a:t>
            </a:r>
            <a:endParaRPr/>
          </a:p>
          <a:p>
            <a:pPr indent="0" lvl="0" marL="914400" marR="0" rtl="0" algn="just">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3100">
                <a:latin typeface="Roboto Black"/>
                <a:ea typeface="Roboto Black"/>
                <a:cs typeface="Roboto Black"/>
                <a:sym typeface="Roboto Black"/>
              </a:rPr>
              <a:t>Challenges </a:t>
            </a:r>
            <a:endParaRPr/>
          </a:p>
        </p:txBody>
      </p:sp>
      <p:sp>
        <p:nvSpPr>
          <p:cNvPr id="87" name="Google Shape;87;p16"/>
          <p:cNvSpPr txBox="1"/>
          <p:nvPr>
            <p:ph idx="2" type="subTitle"/>
          </p:nvPr>
        </p:nvSpPr>
        <p:spPr>
          <a:xfrm>
            <a:off x="311699" y="712926"/>
            <a:ext cx="8520600" cy="48180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solidFill>
                  <a:schemeClr val="dk1"/>
                </a:solidFill>
                <a:highlight>
                  <a:schemeClr val="lt1"/>
                </a:highlight>
                <a:latin typeface="Arial"/>
                <a:ea typeface="Arial"/>
                <a:cs typeface="Arial"/>
                <a:sym typeface="Arial"/>
              </a:rPr>
              <a:t>Transforming HR for Competitive Edge &amp; Sustainable Growth</a:t>
            </a:r>
            <a:endParaRPr>
              <a:solidFill>
                <a:schemeClr val="dk1"/>
              </a:solidFill>
              <a:highlight>
                <a:schemeClr val="lt1"/>
              </a:highlight>
              <a:latin typeface="Arial"/>
              <a:ea typeface="Arial"/>
              <a:cs typeface="Arial"/>
              <a:sym typeface="Arial"/>
            </a:endParaRPr>
          </a:p>
        </p:txBody>
      </p:sp>
      <p:sp>
        <p:nvSpPr>
          <p:cNvPr id="88" name="Google Shape;88;p16"/>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90" name="Google Shape;90;p16"/>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228600" y="1508670"/>
            <a:ext cx="86868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22860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16"/>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bfre4yca.png" id="95" name="Google Shape;95;p16"/>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96" name="Google Shape;96;p16"/>
          <p:cNvSpPr txBox="1"/>
          <p:nvPr/>
        </p:nvSpPr>
        <p:spPr>
          <a:xfrm>
            <a:off x="228600" y="1965870"/>
            <a:ext cx="2692200" cy="1723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u="none" cap="none" strike="noStrike">
                <a:solidFill>
                  <a:srgbClr val="616161"/>
                </a:solidFill>
              </a:rPr>
              <a:t>Industry Challenges vs Solutions</a:t>
            </a:r>
            <a:endParaRPr/>
          </a:p>
          <a:p>
            <a:pPr indent="0" lvl="0" marL="0" marR="0" rtl="0" algn="ctr">
              <a:lnSpc>
                <a:spcPct val="100000"/>
              </a:lnSpc>
              <a:spcBef>
                <a:spcPts val="0"/>
              </a:spcBef>
              <a:spcAft>
                <a:spcPts val="0"/>
              </a:spcAft>
              <a:buNone/>
            </a:pPr>
            <a:r>
              <a:rPr i="0" lang="en-US" u="none" cap="none" strike="noStrike">
                <a:solidFill>
                  <a:srgbClr val="616161"/>
                </a:solidFill>
              </a:rPr>
              <a:t>I</a:t>
            </a:r>
            <a:r>
              <a:rPr b="1" lang="en-US">
                <a:solidFill>
                  <a:srgbClr val="616161"/>
                </a:solidFill>
              </a:rPr>
              <a:t>llustrating key HR challenges and strategic solutions with industry data like implementing software, </a:t>
            </a:r>
            <a:r>
              <a:rPr b="1" lang="en-US">
                <a:solidFill>
                  <a:srgbClr val="616161"/>
                </a:solidFill>
              </a:rPr>
              <a:t>defining</a:t>
            </a:r>
            <a:r>
              <a:rPr b="1" lang="en-US">
                <a:solidFill>
                  <a:srgbClr val="616161"/>
                </a:solidFill>
              </a:rPr>
              <a:t> rules &amp; regulations and design as per industry types</a:t>
            </a:r>
            <a:endParaRPr b="1">
              <a:solidFill>
                <a:srgbClr val="616161"/>
              </a:solidFill>
            </a:endParaRPr>
          </a:p>
        </p:txBody>
      </p:sp>
      <p:sp>
        <p:nvSpPr>
          <p:cNvPr id="97" name="Google Shape;97;p16"/>
          <p:cNvSpPr/>
          <p:nvPr/>
        </p:nvSpPr>
        <p:spPr>
          <a:xfrm>
            <a:off x="3225700" y="1508670"/>
            <a:ext cx="2692500" cy="1279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16"/>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pwnzj23l.png" id="100" name="Google Shape;100;p16"/>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01" name="Google Shape;101;p16"/>
          <p:cNvSpPr txBox="1"/>
          <p:nvPr/>
        </p:nvSpPr>
        <p:spPr>
          <a:xfrm>
            <a:off x="3225700" y="1965870"/>
            <a:ext cx="2692500" cy="150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Performance &amp; Cost Metrics</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improvement in employee performance, HR cost savings with optimized processes like defining </a:t>
            </a:r>
            <a:r>
              <a:rPr b="1" lang="en-US">
                <a:solidFill>
                  <a:srgbClr val="616161"/>
                </a:solidFill>
              </a:rPr>
              <a:t>specific</a:t>
            </a:r>
            <a:r>
              <a:rPr b="1" lang="en-US">
                <a:solidFill>
                  <a:srgbClr val="616161"/>
                </a:solidFill>
              </a:rPr>
              <a:t> roles through skill matrix and identifying gap to bridge through training</a:t>
            </a:r>
            <a:endParaRPr b="1">
              <a:solidFill>
                <a:srgbClr val="616161"/>
              </a:solidFill>
            </a:endParaRPr>
          </a:p>
        </p:txBody>
      </p:sp>
      <p:sp>
        <p:nvSpPr>
          <p:cNvPr id="102" name="Google Shape;102;p16"/>
          <p:cNvSpPr/>
          <p:nvPr/>
        </p:nvSpPr>
        <p:spPr>
          <a:xfrm>
            <a:off x="622295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16"/>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yoai3jc6.png" id="105" name="Google Shape;105;p16"/>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06" name="Google Shape;106;p16"/>
          <p:cNvSpPr txBox="1"/>
          <p:nvPr/>
        </p:nvSpPr>
        <p:spPr>
          <a:xfrm>
            <a:off x="6222950" y="1965870"/>
            <a:ext cx="2692200" cy="150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Data-Driven Decision Making</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Leveraging analytics by formulation policies and their effectiveness to reduce grievances for better efficiency, innovation, and measurable business outcomes.</a:t>
            </a:r>
            <a:endParaRPr b="1">
              <a:solidFill>
                <a:srgbClr val="61616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3100">
                <a:latin typeface="Roboto Black"/>
                <a:ea typeface="Roboto Black"/>
                <a:cs typeface="Roboto Black"/>
                <a:sym typeface="Roboto Black"/>
              </a:rPr>
              <a:t>Your HR Strategy Partner</a:t>
            </a:r>
            <a:endParaRPr sz="3100">
              <a:latin typeface="Roboto Black"/>
              <a:ea typeface="Roboto Black"/>
              <a:cs typeface="Roboto Black"/>
              <a:sym typeface="Roboto Black"/>
            </a:endParaRPr>
          </a:p>
        </p:txBody>
      </p:sp>
      <p:sp>
        <p:nvSpPr>
          <p:cNvPr id="112" name="Google Shape;112;p17"/>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14" name="Google Shape;114;p17"/>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228600" y="1508670"/>
            <a:ext cx="86868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a:off x="22860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5os0zdgv.png" id="119" name="Google Shape;119;p17"/>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20" name="Google Shape;120;p17"/>
          <p:cNvSpPr txBox="1"/>
          <p:nvPr/>
        </p:nvSpPr>
        <p:spPr>
          <a:xfrm>
            <a:off x="228600" y="1965870"/>
            <a:ext cx="26922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HR Expertise</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15+ years of experience in HR strategy, training, and performance management.</a:t>
            </a:r>
            <a:endParaRPr/>
          </a:p>
        </p:txBody>
      </p:sp>
      <p:sp>
        <p:nvSpPr>
          <p:cNvPr id="121" name="Google Shape;121;p17"/>
          <p:cNvSpPr/>
          <p:nvPr/>
        </p:nvSpPr>
        <p:spPr>
          <a:xfrm>
            <a:off x="3225700" y="1356270"/>
            <a:ext cx="2692500" cy="1279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p17"/>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w59qudkx.png" id="124" name="Google Shape;124;p17"/>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25" name="Google Shape;125;p17"/>
          <p:cNvSpPr txBox="1"/>
          <p:nvPr/>
        </p:nvSpPr>
        <p:spPr>
          <a:xfrm>
            <a:off x="3225700" y="1965870"/>
            <a:ext cx="26925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Successful Client Engagements</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Over 10 companies transformed with strategic HR solutions</a:t>
            </a:r>
            <a:r>
              <a:rPr b="0" i="0" lang="en-US" sz="1300" u="none" cap="none" strike="noStrike">
                <a:solidFill>
                  <a:srgbClr val="616161"/>
                </a:solidFill>
                <a:latin typeface="Proxima Nova"/>
                <a:ea typeface="Proxima Nova"/>
                <a:cs typeface="Proxima Nova"/>
                <a:sym typeface="Proxima Nova"/>
              </a:rPr>
              <a:t>.</a:t>
            </a:r>
            <a:endParaRPr/>
          </a:p>
        </p:txBody>
      </p:sp>
      <p:sp>
        <p:nvSpPr>
          <p:cNvPr id="126" name="Google Shape;126;p17"/>
          <p:cNvSpPr/>
          <p:nvPr/>
        </p:nvSpPr>
        <p:spPr>
          <a:xfrm>
            <a:off x="622295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 name="Google Shape;128;p17"/>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w78tx7lb.png" id="129" name="Google Shape;129;p17"/>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30" name="Google Shape;130;p17"/>
          <p:cNvSpPr txBox="1"/>
          <p:nvPr/>
        </p:nvSpPr>
        <p:spPr>
          <a:xfrm>
            <a:off x="6222950" y="1965870"/>
            <a:ext cx="26922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High Client Satisfaction</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client satisfaction rating, showcasing proven results.</a:t>
            </a:r>
            <a:endParaRPr b="1">
              <a:solidFill>
                <a:srgbClr val="61616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SzPts val="2200"/>
              <a:buNone/>
            </a:pPr>
            <a:r>
              <a:rPr lang="en-US" sz="3100">
                <a:latin typeface="Roboto Black"/>
                <a:ea typeface="Roboto Black"/>
                <a:cs typeface="Roboto Black"/>
                <a:sym typeface="Roboto Black"/>
              </a:rPr>
              <a:t>Our Strategic HR Services</a:t>
            </a:r>
            <a:endParaRPr sz="3100">
              <a:latin typeface="Roboto Black"/>
              <a:ea typeface="Roboto Black"/>
              <a:cs typeface="Roboto Black"/>
              <a:sym typeface="Roboto Black"/>
            </a:endParaRPr>
          </a:p>
        </p:txBody>
      </p:sp>
      <p:sp>
        <p:nvSpPr>
          <p:cNvPr id="136" name="Google Shape;136;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38" name="Google Shape;138;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28600" y="1508670"/>
            <a:ext cx="8686800" cy="2453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286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171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18"/>
          <p:cNvSpPr txBox="1"/>
          <p:nvPr/>
        </p:nvSpPr>
        <p:spPr>
          <a:xfrm>
            <a:off x="2171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iznxskyf.png" id="143" name="Google Shape;143;p18"/>
          <p:cNvPicPr preferRelativeResize="0"/>
          <p:nvPr/>
        </p:nvPicPr>
        <p:blipFill rotWithShape="1">
          <a:blip r:embed="rId3">
            <a:alphaModFix/>
          </a:blip>
          <a:srcRect b="0" l="0" r="0" t="0"/>
          <a:stretch/>
        </p:blipFill>
        <p:spPr>
          <a:xfrm>
            <a:off x="2171700" y="1508670"/>
            <a:ext cx="304800" cy="304800"/>
          </a:xfrm>
          <a:prstGeom prst="rect">
            <a:avLst/>
          </a:prstGeom>
          <a:noFill/>
          <a:ln>
            <a:noFill/>
          </a:ln>
        </p:spPr>
      </p:pic>
      <p:sp>
        <p:nvSpPr>
          <p:cNvPr id="144" name="Google Shape;144;p18"/>
          <p:cNvSpPr txBox="1"/>
          <p:nvPr/>
        </p:nvSpPr>
        <p:spPr>
          <a:xfrm>
            <a:off x="228600" y="1965870"/>
            <a:ext cx="4191000" cy="129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a:solidFill>
                  <a:schemeClr val="accent3"/>
                </a:solidFill>
              </a:rPr>
              <a:t>Recruitment &amp; Onboarding </a:t>
            </a:r>
            <a:endParaRPr b="1">
              <a:solidFill>
                <a:schemeClr val="accent3"/>
              </a:solidFill>
            </a:endParaRPr>
          </a:p>
          <a:p>
            <a:pPr indent="0" lvl="0" marL="0" rtl="0" algn="ctr">
              <a:spcBef>
                <a:spcPts val="0"/>
              </a:spcBef>
              <a:spcAft>
                <a:spcPts val="0"/>
              </a:spcAft>
              <a:buNone/>
            </a:pPr>
            <a:r>
              <a:rPr b="1" lang="en-US">
                <a:solidFill>
                  <a:schemeClr val="accent3"/>
                </a:solidFill>
              </a:rPr>
              <a:t> </a:t>
            </a:r>
            <a:r>
              <a:rPr lang="en-US">
                <a:solidFill>
                  <a:schemeClr val="accent3"/>
                </a:solidFill>
              </a:rPr>
              <a:t>Customized programs with design induction planning,training and inculcating culture of the company for smooth and effective performance which leads to less retention</a:t>
            </a:r>
            <a:endParaRPr>
              <a:solidFill>
                <a:schemeClr val="accent3"/>
              </a:solidFill>
            </a:endParaRPr>
          </a:p>
          <a:p>
            <a:pPr indent="0" lvl="0" marL="0" marR="0" rtl="0" algn="ctr">
              <a:lnSpc>
                <a:spcPct val="100000"/>
              </a:lnSpc>
              <a:spcBef>
                <a:spcPts val="0"/>
              </a:spcBef>
              <a:spcAft>
                <a:spcPts val="0"/>
              </a:spcAft>
              <a:buNone/>
            </a:pPr>
            <a:r>
              <a:t/>
            </a:r>
            <a:endParaRPr>
              <a:solidFill>
                <a:srgbClr val="616161"/>
              </a:solidFill>
            </a:endParaRPr>
          </a:p>
        </p:txBody>
      </p:sp>
      <p:sp>
        <p:nvSpPr>
          <p:cNvPr id="145" name="Google Shape;145;p18"/>
          <p:cNvSpPr/>
          <p:nvPr/>
        </p:nvSpPr>
        <p:spPr>
          <a:xfrm>
            <a:off x="457200" y="3607370"/>
            <a:ext cx="4191000" cy="10743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3"/>
                </a:solidFill>
              </a:rPr>
              <a:t>HR Audit &amp; Strategy Development </a:t>
            </a:r>
            <a:endParaRPr b="1">
              <a:solidFill>
                <a:schemeClr val="accent3"/>
              </a:solidFill>
            </a:endParaRPr>
          </a:p>
          <a:p>
            <a:pPr indent="0" lvl="0" marL="0" rtl="0" algn="ctr">
              <a:spcBef>
                <a:spcPts val="0"/>
              </a:spcBef>
              <a:spcAft>
                <a:spcPts val="0"/>
              </a:spcAft>
              <a:buNone/>
            </a:pPr>
            <a:r>
              <a:rPr lang="en-US">
                <a:solidFill>
                  <a:schemeClr val="accent3"/>
                </a:solidFill>
              </a:rPr>
              <a:t>Leverage diagnostics to identify gaps and opportunities like implementing proper work flow and SOP for smooth &amp; ongoing </a:t>
            </a:r>
            <a:endParaRPr>
              <a:solidFill>
                <a:schemeClr val="accent3"/>
              </a:solidFill>
            </a:endParaRPr>
          </a:p>
          <a:p>
            <a:pPr indent="0" lvl="0" marL="0" marR="0" rtl="0" algn="ctr">
              <a:lnSpc>
                <a:spcPct val="100000"/>
              </a:lnSpc>
              <a:spcBef>
                <a:spcPts val="0"/>
              </a:spcBef>
              <a:spcAft>
                <a:spcPts val="0"/>
              </a:spcAft>
              <a:buNone/>
            </a:pPr>
            <a:r>
              <a:t/>
            </a:r>
            <a:endParaRPr/>
          </a:p>
        </p:txBody>
      </p:sp>
      <p:sp>
        <p:nvSpPr>
          <p:cNvPr id="146" name="Google Shape;146;p18"/>
          <p:cNvSpPr/>
          <p:nvPr/>
        </p:nvSpPr>
        <p:spPr>
          <a:xfrm>
            <a:off x="66675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7" name="Google Shape;147;p18"/>
          <p:cNvSpPr txBox="1"/>
          <p:nvPr/>
        </p:nvSpPr>
        <p:spPr>
          <a:xfrm>
            <a:off x="66675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1_7lmdw9.png" id="148" name="Google Shape;148;p18"/>
          <p:cNvPicPr preferRelativeResize="0"/>
          <p:nvPr/>
        </p:nvPicPr>
        <p:blipFill rotWithShape="1">
          <a:blip r:embed="rId4">
            <a:alphaModFix/>
          </a:blip>
          <a:srcRect b="0" l="0" r="0" t="0"/>
          <a:stretch/>
        </p:blipFill>
        <p:spPr>
          <a:xfrm>
            <a:off x="2066450" y="3268695"/>
            <a:ext cx="304800" cy="304800"/>
          </a:xfrm>
          <a:prstGeom prst="rect">
            <a:avLst/>
          </a:prstGeom>
          <a:noFill/>
          <a:ln>
            <a:noFill/>
          </a:ln>
        </p:spPr>
      </p:pic>
      <p:sp>
        <p:nvSpPr>
          <p:cNvPr id="149" name="Google Shape;149;p18"/>
          <p:cNvSpPr txBox="1"/>
          <p:nvPr/>
        </p:nvSpPr>
        <p:spPr>
          <a:xfrm>
            <a:off x="381000" y="3237195"/>
            <a:ext cx="4191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a:solidFill>
                <a:srgbClr val="616161"/>
              </a:solidFill>
            </a:endParaRPr>
          </a:p>
        </p:txBody>
      </p:sp>
      <p:sp>
        <p:nvSpPr>
          <p:cNvPr id="150" name="Google Shape;150;p18"/>
          <p:cNvSpPr/>
          <p:nvPr/>
        </p:nvSpPr>
        <p:spPr>
          <a:xfrm>
            <a:off x="2171700" y="30401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18"/>
          <p:cNvSpPr txBox="1"/>
          <p:nvPr/>
        </p:nvSpPr>
        <p:spPr>
          <a:xfrm>
            <a:off x="6667500" y="304662"/>
            <a:ext cx="3048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37ios2uq.png" id="152" name="Google Shape;152;p18"/>
          <p:cNvPicPr preferRelativeResize="0"/>
          <p:nvPr/>
        </p:nvPicPr>
        <p:blipFill rotWithShape="1">
          <a:blip r:embed="rId5">
            <a:alphaModFix/>
          </a:blip>
          <a:srcRect b="0" l="0" r="0" t="0"/>
          <a:stretch/>
        </p:blipFill>
        <p:spPr>
          <a:xfrm>
            <a:off x="6546725" y="1438487"/>
            <a:ext cx="304800" cy="304800"/>
          </a:xfrm>
          <a:prstGeom prst="rect">
            <a:avLst/>
          </a:prstGeom>
          <a:noFill/>
          <a:ln>
            <a:noFill/>
          </a:ln>
        </p:spPr>
      </p:pic>
      <p:sp>
        <p:nvSpPr>
          <p:cNvPr id="153" name="Google Shape;153;p18"/>
          <p:cNvSpPr txBox="1"/>
          <p:nvPr/>
        </p:nvSpPr>
        <p:spPr>
          <a:xfrm>
            <a:off x="4724400" y="1951150"/>
            <a:ext cx="41910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Performance Management &amp; </a:t>
            </a:r>
            <a:r>
              <a:rPr b="1" lang="en-US">
                <a:solidFill>
                  <a:srgbClr val="616161"/>
                </a:solidFill>
              </a:rPr>
              <a:t>Compliance</a:t>
            </a:r>
            <a:endParaRPr b="1">
              <a:solidFill>
                <a:srgbClr val="616161"/>
              </a:solidFill>
            </a:endParaRPr>
          </a:p>
          <a:p>
            <a:pPr indent="0" lvl="0" marL="0" marR="0" rtl="0" algn="ctr">
              <a:lnSpc>
                <a:spcPct val="100000"/>
              </a:lnSpc>
              <a:spcBef>
                <a:spcPts val="0"/>
              </a:spcBef>
              <a:spcAft>
                <a:spcPts val="0"/>
              </a:spcAft>
              <a:buNone/>
            </a:pPr>
            <a:r>
              <a:rPr lang="en-US">
                <a:solidFill>
                  <a:srgbClr val="616161"/>
                </a:solidFill>
              </a:rPr>
              <a:t>Introduce system centric approach for transparent SMART KRA, KPI frameworks with real-time analytics while evaluation of </a:t>
            </a:r>
            <a:r>
              <a:rPr lang="en-US">
                <a:solidFill>
                  <a:srgbClr val="616161"/>
                </a:solidFill>
              </a:rPr>
              <a:t>performance</a:t>
            </a:r>
            <a:endParaRPr>
              <a:solidFill>
                <a:srgbClr val="616161"/>
              </a:solidFill>
            </a:endParaRPr>
          </a:p>
        </p:txBody>
      </p:sp>
      <p:sp>
        <p:nvSpPr>
          <p:cNvPr id="154" name="Google Shape;154;p18"/>
          <p:cNvSpPr/>
          <p:nvPr/>
        </p:nvSpPr>
        <p:spPr>
          <a:xfrm>
            <a:off x="4724400" y="3192500"/>
            <a:ext cx="4191000" cy="13791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3"/>
                </a:solidFill>
              </a:rPr>
              <a:t>Organizational HR Services &amp; Support</a:t>
            </a:r>
            <a:endParaRPr b="1">
              <a:solidFill>
                <a:schemeClr val="accent3"/>
              </a:solidFill>
            </a:endParaRPr>
          </a:p>
          <a:p>
            <a:pPr indent="0" lvl="0" marL="0" rtl="0" algn="ctr">
              <a:spcBef>
                <a:spcPts val="0"/>
              </a:spcBef>
              <a:spcAft>
                <a:spcPts val="0"/>
              </a:spcAft>
              <a:buNone/>
            </a:pPr>
            <a:r>
              <a:rPr lang="en-US">
                <a:solidFill>
                  <a:schemeClr val="accent3"/>
                </a:solidFill>
              </a:rPr>
              <a:t>End-to-end HR support for better utilization of resources and to keep them motivating through employee engagement activities and give them scope of creativity and innovation </a:t>
            </a:r>
            <a:endParaRPr/>
          </a:p>
        </p:txBody>
      </p:sp>
      <p:sp>
        <p:nvSpPr>
          <p:cNvPr id="155" name="Google Shape;155;p18"/>
          <p:cNvSpPr/>
          <p:nvPr/>
        </p:nvSpPr>
        <p:spPr>
          <a:xfrm>
            <a:off x="66675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18"/>
          <p:cNvSpPr txBox="1"/>
          <p:nvPr/>
        </p:nvSpPr>
        <p:spPr>
          <a:xfrm>
            <a:off x="66675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s6xw45nb.png" id="157" name="Google Shape;157;p18"/>
          <p:cNvPicPr preferRelativeResize="0"/>
          <p:nvPr/>
        </p:nvPicPr>
        <p:blipFill rotWithShape="1">
          <a:blip r:embed="rId6">
            <a:alphaModFix/>
          </a:blip>
          <a:srcRect b="0" l="0" r="0" t="0"/>
          <a:stretch/>
        </p:blipFill>
        <p:spPr>
          <a:xfrm>
            <a:off x="6667500" y="3040112"/>
            <a:ext cx="304800" cy="304800"/>
          </a:xfrm>
          <a:prstGeom prst="rect">
            <a:avLst/>
          </a:prstGeom>
          <a:noFill/>
          <a:ln>
            <a:noFill/>
          </a:ln>
        </p:spPr>
      </p:pic>
      <p:sp>
        <p:nvSpPr>
          <p:cNvPr id="158" name="Google Shape;158;p18"/>
          <p:cNvSpPr txBox="1"/>
          <p:nvPr/>
        </p:nvSpPr>
        <p:spPr>
          <a:xfrm>
            <a:off x="4724400" y="3636497"/>
            <a:ext cx="4191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a:solidFill>
                  <a:srgbClr val="616161"/>
                </a:solidFill>
              </a:rPr>
              <a:t> </a:t>
            </a:r>
            <a:endParaRPr>
              <a:solidFill>
                <a:srgbClr val="61616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SzPts val="2200"/>
              <a:buNone/>
            </a:pPr>
            <a:r>
              <a:rPr lang="en-US" sz="3100">
                <a:latin typeface="Roboto Black"/>
                <a:ea typeface="Roboto Black"/>
                <a:cs typeface="Roboto Black"/>
                <a:sym typeface="Roboto Black"/>
              </a:rPr>
              <a:t>Our Approach &amp; Execution Timeline</a:t>
            </a:r>
            <a:endParaRPr sz="3100">
              <a:latin typeface="Roboto Black"/>
              <a:ea typeface="Roboto Black"/>
              <a:cs typeface="Roboto Black"/>
              <a:sym typeface="Roboto Black"/>
            </a:endParaRPr>
          </a:p>
        </p:txBody>
      </p:sp>
      <p:sp>
        <p:nvSpPr>
          <p:cNvPr id="164" name="Google Shape;164;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66" name="Google Shape;166;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228600" y="1508670"/>
            <a:ext cx="8686800" cy="2453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2286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2171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 name="Google Shape;170;p19"/>
          <p:cNvSpPr txBox="1"/>
          <p:nvPr/>
        </p:nvSpPr>
        <p:spPr>
          <a:xfrm>
            <a:off x="2171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iznxskyf.png" id="171" name="Google Shape;171;p19"/>
          <p:cNvPicPr preferRelativeResize="0"/>
          <p:nvPr/>
        </p:nvPicPr>
        <p:blipFill rotWithShape="1">
          <a:blip r:embed="rId3">
            <a:alphaModFix/>
          </a:blip>
          <a:srcRect b="0" l="0" r="0" t="0"/>
          <a:stretch/>
        </p:blipFill>
        <p:spPr>
          <a:xfrm>
            <a:off x="2171700" y="1508670"/>
            <a:ext cx="304800" cy="304800"/>
          </a:xfrm>
          <a:prstGeom prst="rect">
            <a:avLst/>
          </a:prstGeom>
          <a:noFill/>
          <a:ln>
            <a:noFill/>
          </a:ln>
        </p:spPr>
      </p:pic>
      <p:sp>
        <p:nvSpPr>
          <p:cNvPr id="172" name="Google Shape;172;p19"/>
          <p:cNvSpPr txBox="1"/>
          <p:nvPr/>
        </p:nvSpPr>
        <p:spPr>
          <a:xfrm>
            <a:off x="228600" y="1965870"/>
            <a:ext cx="4191000" cy="646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a:solidFill>
                  <a:schemeClr val="accent3"/>
                </a:solidFill>
              </a:rPr>
              <a:t>Phase 1: Recruitment,Onboarding &amp; Induction</a:t>
            </a:r>
            <a:endParaRPr b="1">
              <a:solidFill>
                <a:schemeClr val="accent3"/>
              </a:solidFill>
            </a:endParaRPr>
          </a:p>
          <a:p>
            <a:pPr indent="0" lvl="0" marL="0" rtl="0" algn="ctr">
              <a:spcBef>
                <a:spcPts val="0"/>
              </a:spcBef>
              <a:spcAft>
                <a:spcPts val="0"/>
              </a:spcAft>
              <a:buNone/>
            </a:pPr>
            <a:r>
              <a:rPr b="1" lang="en-US">
                <a:solidFill>
                  <a:schemeClr val="accent3"/>
                </a:solidFill>
              </a:rPr>
              <a:t>Analytics-driven candidate selection and onboarding (Weeks 3-4).</a:t>
            </a:r>
            <a:endParaRPr b="1">
              <a:solidFill>
                <a:srgbClr val="616161"/>
              </a:solidFill>
            </a:endParaRPr>
          </a:p>
        </p:txBody>
      </p:sp>
      <p:sp>
        <p:nvSpPr>
          <p:cNvPr id="173" name="Google Shape;173;p19"/>
          <p:cNvSpPr/>
          <p:nvPr/>
        </p:nvSpPr>
        <p:spPr>
          <a:xfrm>
            <a:off x="47244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66675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19"/>
          <p:cNvSpPr txBox="1"/>
          <p:nvPr/>
        </p:nvSpPr>
        <p:spPr>
          <a:xfrm>
            <a:off x="66675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vh_1l56g.png" id="176" name="Google Shape;176;p19"/>
          <p:cNvPicPr preferRelativeResize="0"/>
          <p:nvPr/>
        </p:nvPicPr>
        <p:blipFill rotWithShape="1">
          <a:blip r:embed="rId4">
            <a:alphaModFix/>
          </a:blip>
          <a:srcRect b="0" l="0" r="0" t="0"/>
          <a:stretch/>
        </p:blipFill>
        <p:spPr>
          <a:xfrm>
            <a:off x="6667500" y="1508670"/>
            <a:ext cx="304800" cy="304800"/>
          </a:xfrm>
          <a:prstGeom prst="rect">
            <a:avLst/>
          </a:prstGeom>
          <a:noFill/>
          <a:ln>
            <a:noFill/>
          </a:ln>
        </p:spPr>
      </p:pic>
      <p:sp>
        <p:nvSpPr>
          <p:cNvPr id="177" name="Google Shape;177;p19"/>
          <p:cNvSpPr txBox="1"/>
          <p:nvPr/>
        </p:nvSpPr>
        <p:spPr>
          <a:xfrm>
            <a:off x="4724400" y="1965870"/>
            <a:ext cx="41910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chemeClr val="accent3"/>
                </a:solidFill>
              </a:rPr>
              <a:t>Phase 2: HR Audit &amp; Strategy</a:t>
            </a:r>
            <a:endParaRPr b="1">
              <a:solidFill>
                <a:schemeClr val="accent3"/>
              </a:solidFill>
            </a:endParaRPr>
          </a:p>
          <a:p>
            <a:pPr indent="0" lvl="0" marL="0" rtl="0" algn="ctr">
              <a:spcBef>
                <a:spcPts val="0"/>
              </a:spcBef>
              <a:spcAft>
                <a:spcPts val="0"/>
              </a:spcAft>
              <a:buNone/>
            </a:pPr>
            <a:r>
              <a:rPr b="1" lang="en-US">
                <a:solidFill>
                  <a:schemeClr val="accent3"/>
                </a:solidFill>
              </a:rPr>
              <a:t>All statutory certificates,Implementing HR software for payroll and trainings purpose(Within 3 - 4 weeks based on employees counts)</a:t>
            </a:r>
            <a:endParaRPr b="1">
              <a:solidFill>
                <a:srgbClr val="616161"/>
              </a:solidFill>
            </a:endParaRPr>
          </a:p>
        </p:txBody>
      </p:sp>
      <p:sp>
        <p:nvSpPr>
          <p:cNvPr id="178" name="Google Shape;178;p19"/>
          <p:cNvSpPr/>
          <p:nvPr/>
        </p:nvSpPr>
        <p:spPr>
          <a:xfrm>
            <a:off x="228600" y="2887712"/>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21717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19"/>
          <p:cNvSpPr txBox="1"/>
          <p:nvPr/>
        </p:nvSpPr>
        <p:spPr>
          <a:xfrm>
            <a:off x="21717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bfre4yca.png" id="181" name="Google Shape;181;p19"/>
          <p:cNvPicPr preferRelativeResize="0"/>
          <p:nvPr/>
        </p:nvPicPr>
        <p:blipFill rotWithShape="1">
          <a:blip r:embed="rId5">
            <a:alphaModFix/>
          </a:blip>
          <a:srcRect b="0" l="0" r="0" t="0"/>
          <a:stretch/>
        </p:blipFill>
        <p:spPr>
          <a:xfrm>
            <a:off x="2171700" y="2887712"/>
            <a:ext cx="304800" cy="304800"/>
          </a:xfrm>
          <a:prstGeom prst="rect">
            <a:avLst/>
          </a:prstGeom>
          <a:noFill/>
          <a:ln>
            <a:noFill/>
          </a:ln>
        </p:spPr>
      </p:pic>
      <p:sp>
        <p:nvSpPr>
          <p:cNvPr id="182" name="Google Shape;182;p19"/>
          <p:cNvSpPr txBox="1"/>
          <p:nvPr/>
        </p:nvSpPr>
        <p:spPr>
          <a:xfrm>
            <a:off x="228600" y="3344912"/>
            <a:ext cx="41910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Phase 3: Performance Management</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Deploy KRA ,KPI,SOP  frameworks to monitor and review which help in enhancing the productivity</a:t>
            </a:r>
            <a:r>
              <a:rPr b="1" lang="en-US">
                <a:solidFill>
                  <a:srgbClr val="616161"/>
                </a:solidFill>
              </a:rPr>
              <a:t> (Weeks 5-6).</a:t>
            </a:r>
            <a:endParaRPr b="1">
              <a:solidFill>
                <a:srgbClr val="616161"/>
              </a:solidFill>
            </a:endParaRPr>
          </a:p>
        </p:txBody>
      </p:sp>
      <p:sp>
        <p:nvSpPr>
          <p:cNvPr id="183" name="Google Shape;183;p19"/>
          <p:cNvSpPr/>
          <p:nvPr/>
        </p:nvSpPr>
        <p:spPr>
          <a:xfrm>
            <a:off x="4724400" y="2887712"/>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a:off x="66675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19"/>
          <p:cNvSpPr txBox="1"/>
          <p:nvPr/>
        </p:nvSpPr>
        <p:spPr>
          <a:xfrm>
            <a:off x="66675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m_2156u4.png" id="186" name="Google Shape;186;p19"/>
          <p:cNvPicPr preferRelativeResize="0"/>
          <p:nvPr/>
        </p:nvPicPr>
        <p:blipFill rotWithShape="1">
          <a:blip r:embed="rId6">
            <a:alphaModFix/>
          </a:blip>
          <a:srcRect b="0" l="0" r="0" t="0"/>
          <a:stretch/>
        </p:blipFill>
        <p:spPr>
          <a:xfrm>
            <a:off x="6667500" y="2887712"/>
            <a:ext cx="304800" cy="304800"/>
          </a:xfrm>
          <a:prstGeom prst="rect">
            <a:avLst/>
          </a:prstGeom>
          <a:noFill/>
          <a:ln>
            <a:noFill/>
          </a:ln>
        </p:spPr>
      </p:pic>
      <p:sp>
        <p:nvSpPr>
          <p:cNvPr id="187" name="Google Shape;187;p19"/>
          <p:cNvSpPr txBox="1"/>
          <p:nvPr/>
        </p:nvSpPr>
        <p:spPr>
          <a:xfrm>
            <a:off x="4724400" y="3344912"/>
            <a:ext cx="41910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Phase 4: Ongoing HR Support</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Continuous improvement via quarterly analytics reviews </a:t>
            </a:r>
            <a:r>
              <a:rPr b="1" lang="en-US">
                <a:solidFill>
                  <a:srgbClr val="616161"/>
                </a:solidFill>
              </a:rPr>
              <a:t>(Review on implementation every 6 month with Reporting Head and submit report to management).</a:t>
            </a:r>
            <a:endParaRPr b="1">
              <a:solidFill>
                <a:srgbClr val="61616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1" name="Shape 191"/>
        <p:cNvGrpSpPr/>
        <p:nvPr/>
      </p:nvGrpSpPr>
      <p:grpSpPr>
        <a:xfrm>
          <a:off x="0" y="0"/>
          <a:ext cx="0" cy="0"/>
          <a:chOff x="0" y="0"/>
          <a:chExt cx="0" cy="0"/>
        </a:xfrm>
      </p:grpSpPr>
      <p:sp>
        <p:nvSpPr>
          <p:cNvPr id="192" name="Google Shape;192;p20"/>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SzPts val="2200"/>
              <a:buNone/>
            </a:pPr>
            <a:r>
              <a:rPr lang="en-US" sz="3100">
                <a:latin typeface="Roboto Black"/>
                <a:ea typeface="Roboto Black"/>
                <a:cs typeface="Roboto Black"/>
                <a:sym typeface="Roboto Black"/>
              </a:rPr>
              <a:t>Pricing &amp; Payment Terms</a:t>
            </a:r>
            <a:endParaRPr sz="3100">
              <a:latin typeface="Roboto Black"/>
              <a:ea typeface="Roboto Black"/>
              <a:cs typeface="Roboto Black"/>
              <a:sym typeface="Roboto Black"/>
            </a:endParaRPr>
          </a:p>
        </p:txBody>
      </p:sp>
      <p:sp>
        <p:nvSpPr>
          <p:cNvPr id="193" name="Google Shape;193;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95" name="Google Shape;195;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a:off x="228600" y="1508670"/>
            <a:ext cx="8686800" cy="2453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a:off x="2286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2171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20"/>
          <p:cNvSpPr txBox="1"/>
          <p:nvPr/>
        </p:nvSpPr>
        <p:spPr>
          <a:xfrm>
            <a:off x="2171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3hr1qqno.png" id="200" name="Google Shape;200;p20"/>
          <p:cNvPicPr preferRelativeResize="0"/>
          <p:nvPr/>
        </p:nvPicPr>
        <p:blipFill rotWithShape="1">
          <a:blip r:embed="rId3">
            <a:alphaModFix/>
          </a:blip>
          <a:srcRect b="0" l="0" r="0" t="0"/>
          <a:stretch/>
        </p:blipFill>
        <p:spPr>
          <a:xfrm>
            <a:off x="2171700" y="1508670"/>
            <a:ext cx="304800" cy="304800"/>
          </a:xfrm>
          <a:prstGeom prst="rect">
            <a:avLst/>
          </a:prstGeom>
          <a:noFill/>
          <a:ln>
            <a:noFill/>
          </a:ln>
        </p:spPr>
      </p:pic>
      <p:sp>
        <p:nvSpPr>
          <p:cNvPr id="201" name="Google Shape;201;p20"/>
          <p:cNvSpPr txBox="1"/>
          <p:nvPr/>
        </p:nvSpPr>
        <p:spPr>
          <a:xfrm>
            <a:off x="228600" y="1965870"/>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HR Audit &amp; Strategy Development</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One-time fee covering diagnostics and strategic blueprinting.</a:t>
            </a:r>
            <a:endParaRPr b="1">
              <a:solidFill>
                <a:srgbClr val="616161"/>
              </a:solidFill>
            </a:endParaRPr>
          </a:p>
        </p:txBody>
      </p:sp>
      <p:sp>
        <p:nvSpPr>
          <p:cNvPr id="202" name="Google Shape;202;p20"/>
          <p:cNvSpPr/>
          <p:nvPr/>
        </p:nvSpPr>
        <p:spPr>
          <a:xfrm>
            <a:off x="47244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a:off x="66675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20"/>
          <p:cNvSpPr txBox="1"/>
          <p:nvPr/>
        </p:nvSpPr>
        <p:spPr>
          <a:xfrm>
            <a:off x="66675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labm9eih.png" id="205" name="Google Shape;205;p20"/>
          <p:cNvPicPr preferRelativeResize="0"/>
          <p:nvPr/>
        </p:nvPicPr>
        <p:blipFill rotWithShape="1">
          <a:blip r:embed="rId4">
            <a:alphaModFix/>
          </a:blip>
          <a:srcRect b="0" l="0" r="0" t="0"/>
          <a:stretch/>
        </p:blipFill>
        <p:spPr>
          <a:xfrm>
            <a:off x="6667500" y="1508670"/>
            <a:ext cx="304800" cy="304800"/>
          </a:xfrm>
          <a:prstGeom prst="rect">
            <a:avLst/>
          </a:prstGeom>
          <a:noFill/>
          <a:ln>
            <a:noFill/>
          </a:ln>
        </p:spPr>
      </p:pic>
      <p:sp>
        <p:nvSpPr>
          <p:cNvPr id="206" name="Google Shape;206;p20"/>
          <p:cNvSpPr txBox="1"/>
          <p:nvPr/>
        </p:nvSpPr>
        <p:spPr>
          <a:xfrm>
            <a:off x="4724400" y="1965870"/>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Recruitment &amp; Onboarding</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Fee per hire or monthly retainer model for scalability.</a:t>
            </a:r>
            <a:endParaRPr/>
          </a:p>
        </p:txBody>
      </p:sp>
      <p:sp>
        <p:nvSpPr>
          <p:cNvPr id="207" name="Google Shape;207;p20"/>
          <p:cNvSpPr/>
          <p:nvPr/>
        </p:nvSpPr>
        <p:spPr>
          <a:xfrm>
            <a:off x="228600" y="2887712"/>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a:off x="21717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20"/>
          <p:cNvSpPr txBox="1"/>
          <p:nvPr/>
        </p:nvSpPr>
        <p:spPr>
          <a:xfrm>
            <a:off x="21717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41v0_wvd.png" id="210" name="Google Shape;210;p20"/>
          <p:cNvPicPr preferRelativeResize="0"/>
          <p:nvPr/>
        </p:nvPicPr>
        <p:blipFill rotWithShape="1">
          <a:blip r:embed="rId5">
            <a:alphaModFix/>
          </a:blip>
          <a:srcRect b="0" l="0" r="0" t="0"/>
          <a:stretch/>
        </p:blipFill>
        <p:spPr>
          <a:xfrm>
            <a:off x="2171700" y="2887712"/>
            <a:ext cx="304800" cy="304800"/>
          </a:xfrm>
          <a:prstGeom prst="rect">
            <a:avLst/>
          </a:prstGeom>
          <a:noFill/>
          <a:ln>
            <a:noFill/>
          </a:ln>
        </p:spPr>
      </p:pic>
      <p:sp>
        <p:nvSpPr>
          <p:cNvPr id="211" name="Google Shape;211;p20"/>
          <p:cNvSpPr txBox="1"/>
          <p:nvPr/>
        </p:nvSpPr>
        <p:spPr>
          <a:xfrm>
            <a:off x="228600" y="3344912"/>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Performance Management &amp; Compliance</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One-time fee for KPI frameworks and compliance solutions.</a:t>
            </a:r>
            <a:endParaRPr b="1">
              <a:solidFill>
                <a:srgbClr val="616161"/>
              </a:solidFill>
            </a:endParaRPr>
          </a:p>
        </p:txBody>
      </p:sp>
      <p:sp>
        <p:nvSpPr>
          <p:cNvPr id="212" name="Google Shape;212;p20"/>
          <p:cNvSpPr/>
          <p:nvPr/>
        </p:nvSpPr>
        <p:spPr>
          <a:xfrm>
            <a:off x="4724400" y="2887712"/>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66675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0"/>
          <p:cNvSpPr txBox="1"/>
          <p:nvPr/>
        </p:nvSpPr>
        <p:spPr>
          <a:xfrm>
            <a:off x="66675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xhoqmt8o.png" id="215" name="Google Shape;215;p20"/>
          <p:cNvPicPr preferRelativeResize="0"/>
          <p:nvPr/>
        </p:nvPicPr>
        <p:blipFill rotWithShape="1">
          <a:blip r:embed="rId6">
            <a:alphaModFix/>
          </a:blip>
          <a:srcRect b="0" l="0" r="0" t="0"/>
          <a:stretch/>
        </p:blipFill>
        <p:spPr>
          <a:xfrm>
            <a:off x="6667500" y="2887712"/>
            <a:ext cx="304800" cy="304800"/>
          </a:xfrm>
          <a:prstGeom prst="rect">
            <a:avLst/>
          </a:prstGeom>
          <a:noFill/>
          <a:ln>
            <a:noFill/>
          </a:ln>
        </p:spPr>
      </p:pic>
      <p:sp>
        <p:nvSpPr>
          <p:cNvPr id="216" name="Google Shape;216;p20"/>
          <p:cNvSpPr txBox="1"/>
          <p:nvPr/>
        </p:nvSpPr>
        <p:spPr>
          <a:xfrm>
            <a:off x="4724400" y="3344912"/>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Ongoing HR Support</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Flexible monthly retainer based on business needs.</a:t>
            </a:r>
            <a:endParaRPr b="1">
              <a:solidFill>
                <a:srgbClr val="61616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0" name="Shape 220"/>
        <p:cNvGrpSpPr/>
        <p:nvPr/>
      </p:nvGrpSpPr>
      <p:grpSpPr>
        <a:xfrm>
          <a:off x="0" y="0"/>
          <a:ext cx="0" cy="0"/>
          <a:chOff x="0" y="0"/>
          <a:chExt cx="0" cy="0"/>
        </a:xfrm>
      </p:grpSpPr>
      <p:sp>
        <p:nvSpPr>
          <p:cNvPr id="221" name="Google Shape;221;p21"/>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SzPts val="2200"/>
              <a:buNone/>
            </a:pPr>
            <a:r>
              <a:rPr lang="en-US" sz="3100">
                <a:latin typeface="Roboto Black"/>
                <a:ea typeface="Roboto Black"/>
                <a:cs typeface="Roboto Black"/>
                <a:sym typeface="Roboto Black"/>
              </a:rPr>
              <a:t>Esteemed Clients &amp; Success Stories</a:t>
            </a:r>
            <a:endParaRPr sz="3100">
              <a:latin typeface="Roboto Black"/>
              <a:ea typeface="Roboto Black"/>
              <a:cs typeface="Roboto Black"/>
              <a:sym typeface="Roboto Black"/>
            </a:endParaRPr>
          </a:p>
        </p:txBody>
      </p:sp>
      <p:sp>
        <p:nvSpPr>
          <p:cNvPr id="222" name="Google Shape;222;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224" name="Google Shape;224;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228600" y="1508670"/>
            <a:ext cx="8686800" cy="245328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228600" y="1508670"/>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2171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21"/>
          <p:cNvSpPr txBox="1"/>
          <p:nvPr/>
        </p:nvSpPr>
        <p:spPr>
          <a:xfrm>
            <a:off x="2171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21"/>
          <p:cNvSpPr txBox="1"/>
          <p:nvPr/>
        </p:nvSpPr>
        <p:spPr>
          <a:xfrm>
            <a:off x="311700" y="1584708"/>
            <a:ext cx="4191000" cy="431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Design and </a:t>
            </a:r>
            <a:r>
              <a:rPr b="1" lang="en-US">
                <a:solidFill>
                  <a:srgbClr val="616161"/>
                </a:solidFill>
              </a:rPr>
              <a:t>Implementation</a:t>
            </a:r>
            <a:r>
              <a:rPr b="1" lang="en-US">
                <a:solidFill>
                  <a:srgbClr val="616161"/>
                </a:solidFill>
              </a:rPr>
              <a:t> Entire HR Operation from Scratch </a:t>
            </a:r>
            <a:endParaRPr/>
          </a:p>
        </p:txBody>
      </p:sp>
      <p:sp>
        <p:nvSpPr>
          <p:cNvPr id="230" name="Google Shape;230;p21"/>
          <p:cNvSpPr/>
          <p:nvPr/>
        </p:nvSpPr>
        <p:spPr>
          <a:xfrm>
            <a:off x="4821275" y="891620"/>
            <a:ext cx="4191000" cy="10743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66675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21"/>
          <p:cNvSpPr txBox="1"/>
          <p:nvPr/>
        </p:nvSpPr>
        <p:spPr>
          <a:xfrm>
            <a:off x="6667500" y="1508675"/>
            <a:ext cx="3048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33" name="Google Shape;233;p21"/>
          <p:cNvPicPr preferRelativeResize="0"/>
          <p:nvPr/>
        </p:nvPicPr>
        <p:blipFill rotWithShape="1">
          <a:blip r:embed="rId3">
            <a:alphaModFix/>
          </a:blip>
          <a:srcRect b="-16468" l="-6837" r="0" t="0"/>
          <a:stretch/>
        </p:blipFill>
        <p:spPr>
          <a:xfrm>
            <a:off x="6122125" y="1030800"/>
            <a:ext cx="1328050" cy="355000"/>
          </a:xfrm>
          <a:prstGeom prst="rect">
            <a:avLst/>
          </a:prstGeom>
          <a:noFill/>
          <a:ln>
            <a:noFill/>
          </a:ln>
        </p:spPr>
      </p:pic>
      <p:sp>
        <p:nvSpPr>
          <p:cNvPr id="234" name="Google Shape;234;p21"/>
          <p:cNvSpPr txBox="1"/>
          <p:nvPr/>
        </p:nvSpPr>
        <p:spPr>
          <a:xfrm>
            <a:off x="4821275" y="1415533"/>
            <a:ext cx="4191000" cy="846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300">
                <a:solidFill>
                  <a:srgbClr val="616161"/>
                </a:solidFill>
                <a:latin typeface="Proxima Nova"/>
                <a:ea typeface="Proxima Nova"/>
                <a:cs typeface="Proxima Nova"/>
                <a:sym typeface="Proxima Nova"/>
              </a:rPr>
              <a:t> </a:t>
            </a:r>
            <a:endParaRPr/>
          </a:p>
          <a:p>
            <a:pPr indent="0" lvl="0" marL="0" marR="0" rtl="0" algn="ctr">
              <a:lnSpc>
                <a:spcPct val="100000"/>
              </a:lnSpc>
              <a:spcBef>
                <a:spcPts val="0"/>
              </a:spcBef>
              <a:spcAft>
                <a:spcPts val="0"/>
              </a:spcAft>
              <a:buNone/>
            </a:pPr>
            <a:r>
              <a:rPr b="1" lang="en-US" sz="1300">
                <a:solidFill>
                  <a:srgbClr val="616161"/>
                </a:solidFill>
                <a:latin typeface="Proxima Nova"/>
                <a:ea typeface="Proxima Nova"/>
                <a:cs typeface="Proxima Nova"/>
                <a:sym typeface="Proxima Nova"/>
              </a:rPr>
              <a:t>S</a:t>
            </a:r>
            <a:r>
              <a:rPr b="1" lang="en-US">
                <a:solidFill>
                  <a:srgbClr val="616161"/>
                </a:solidFill>
              </a:rPr>
              <a:t>treamlined HR operations, define all policies, formulate induction and training calendar as per </a:t>
            </a:r>
            <a:r>
              <a:rPr b="1" lang="en-US">
                <a:solidFill>
                  <a:srgbClr val="616161"/>
                </a:solidFill>
              </a:rPr>
              <a:t>guideline</a:t>
            </a:r>
            <a:r>
              <a:rPr b="1" lang="en-US">
                <a:solidFill>
                  <a:srgbClr val="616161"/>
                </a:solidFill>
              </a:rPr>
              <a:t> and set up PMS system.</a:t>
            </a:r>
            <a:endParaRPr/>
          </a:p>
        </p:txBody>
      </p:sp>
      <p:sp>
        <p:nvSpPr>
          <p:cNvPr id="235" name="Google Shape;235;p21"/>
          <p:cNvSpPr/>
          <p:nvPr/>
        </p:nvSpPr>
        <p:spPr>
          <a:xfrm>
            <a:off x="228600" y="2887712"/>
            <a:ext cx="419099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21717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1"/>
          <p:cNvSpPr txBox="1"/>
          <p:nvPr/>
        </p:nvSpPr>
        <p:spPr>
          <a:xfrm>
            <a:off x="21717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38" name="Google Shape;238;p21"/>
          <p:cNvPicPr preferRelativeResize="0"/>
          <p:nvPr/>
        </p:nvPicPr>
        <p:blipFill rotWithShape="1">
          <a:blip r:embed="rId4">
            <a:alphaModFix/>
          </a:blip>
          <a:srcRect b="-16468" l="0" r="872" t="0"/>
          <a:stretch/>
        </p:blipFill>
        <p:spPr>
          <a:xfrm>
            <a:off x="6310100" y="3552112"/>
            <a:ext cx="1213350" cy="355000"/>
          </a:xfrm>
          <a:prstGeom prst="rect">
            <a:avLst/>
          </a:prstGeom>
          <a:noFill/>
          <a:ln>
            <a:noFill/>
          </a:ln>
        </p:spPr>
      </p:pic>
      <p:sp>
        <p:nvSpPr>
          <p:cNvPr id="239" name="Google Shape;239;p21"/>
          <p:cNvSpPr txBox="1"/>
          <p:nvPr/>
        </p:nvSpPr>
        <p:spPr>
          <a:xfrm>
            <a:off x="4953000" y="4033487"/>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T</a:t>
            </a:r>
            <a:r>
              <a:rPr b="1" lang="en-US">
                <a:solidFill>
                  <a:srgbClr val="616161"/>
                </a:solidFill>
              </a:rPr>
              <a:t>rue North Projects and </a:t>
            </a:r>
            <a:r>
              <a:rPr b="1" lang="en-US">
                <a:solidFill>
                  <a:srgbClr val="0000FF"/>
                </a:solidFill>
              </a:rPr>
              <a:t>More…</a:t>
            </a:r>
            <a:endParaRPr b="1">
              <a:solidFill>
                <a:srgbClr val="0000FF"/>
              </a:solidFill>
            </a:endParaRPr>
          </a:p>
          <a:p>
            <a:pPr indent="0" lvl="0" marL="0" marR="0" rtl="0" algn="ctr">
              <a:lnSpc>
                <a:spcPct val="100000"/>
              </a:lnSpc>
              <a:spcBef>
                <a:spcPts val="0"/>
              </a:spcBef>
              <a:spcAft>
                <a:spcPts val="0"/>
              </a:spcAft>
              <a:buNone/>
            </a:pPr>
            <a:r>
              <a:rPr b="1" lang="en-US">
                <a:solidFill>
                  <a:srgbClr val="616161"/>
                </a:solidFill>
              </a:rPr>
              <a:t>Formulate &amp; design HR set up,increasing team productivity and discipline</a:t>
            </a:r>
            <a:endParaRPr b="1">
              <a:solidFill>
                <a:srgbClr val="616161"/>
              </a:solidFill>
            </a:endParaRPr>
          </a:p>
        </p:txBody>
      </p:sp>
      <p:sp>
        <p:nvSpPr>
          <p:cNvPr id="240" name="Google Shape;240;p21"/>
          <p:cNvSpPr/>
          <p:nvPr/>
        </p:nvSpPr>
        <p:spPr>
          <a:xfrm>
            <a:off x="6667500" y="2887712"/>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21"/>
          <p:cNvSpPr txBox="1"/>
          <p:nvPr/>
        </p:nvSpPr>
        <p:spPr>
          <a:xfrm>
            <a:off x="6667500" y="2887712"/>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42" name="Google Shape;242;p21"/>
          <p:cNvPicPr preferRelativeResize="0"/>
          <p:nvPr/>
        </p:nvPicPr>
        <p:blipFill rotWithShape="1">
          <a:blip r:embed="rId5">
            <a:alphaModFix/>
          </a:blip>
          <a:srcRect b="-16457" l="0" r="-6224" t="-11"/>
          <a:stretch/>
        </p:blipFill>
        <p:spPr>
          <a:xfrm>
            <a:off x="6316038" y="2325493"/>
            <a:ext cx="1007725" cy="355000"/>
          </a:xfrm>
          <a:prstGeom prst="rect">
            <a:avLst/>
          </a:prstGeom>
          <a:noFill/>
          <a:ln>
            <a:noFill/>
          </a:ln>
        </p:spPr>
      </p:pic>
      <p:sp>
        <p:nvSpPr>
          <p:cNvPr id="243" name="Google Shape;243;p21"/>
          <p:cNvSpPr txBox="1"/>
          <p:nvPr/>
        </p:nvSpPr>
        <p:spPr>
          <a:xfrm>
            <a:off x="5063650" y="2780779"/>
            <a:ext cx="4080300" cy="431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Siddhi Ceramics  &amp; Flexstone</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 Strategic workforce planning.</a:t>
            </a:r>
            <a:endParaRPr b="1">
              <a:solidFill>
                <a:srgbClr val="616161"/>
              </a:solidFill>
            </a:endParaRPr>
          </a:p>
        </p:txBody>
      </p:sp>
      <p:pic>
        <p:nvPicPr>
          <p:cNvPr id="244" name="Google Shape;244;p21"/>
          <p:cNvPicPr preferRelativeResize="0"/>
          <p:nvPr/>
        </p:nvPicPr>
        <p:blipFill rotWithShape="1">
          <a:blip r:embed="rId6">
            <a:alphaModFix/>
          </a:blip>
          <a:srcRect b="0" l="-5110" r="5110" t="0"/>
          <a:stretch/>
        </p:blipFill>
        <p:spPr>
          <a:xfrm>
            <a:off x="1539300" y="1049325"/>
            <a:ext cx="1479200" cy="355008"/>
          </a:xfrm>
          <a:prstGeom prst="rect">
            <a:avLst/>
          </a:prstGeom>
          <a:noFill/>
          <a:ln>
            <a:noFill/>
          </a:ln>
        </p:spPr>
      </p:pic>
      <p:sp>
        <p:nvSpPr>
          <p:cNvPr id="245" name="Google Shape;245;p21"/>
          <p:cNvSpPr txBox="1"/>
          <p:nvPr/>
        </p:nvSpPr>
        <p:spPr>
          <a:xfrm>
            <a:off x="381000" y="4066308"/>
            <a:ext cx="41910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Achieved improvement in employee retention &amp; productivity, Design HR Policy, Implement Hr software, PMS system, ISO audit</a:t>
            </a:r>
            <a:endParaRPr/>
          </a:p>
        </p:txBody>
      </p:sp>
      <p:pic>
        <p:nvPicPr>
          <p:cNvPr id="246" name="Google Shape;246;p21"/>
          <p:cNvPicPr preferRelativeResize="0"/>
          <p:nvPr/>
        </p:nvPicPr>
        <p:blipFill>
          <a:blip r:embed="rId7">
            <a:alphaModFix/>
          </a:blip>
          <a:stretch>
            <a:fillRect/>
          </a:stretch>
        </p:blipFill>
        <p:spPr>
          <a:xfrm>
            <a:off x="1660075" y="3497300"/>
            <a:ext cx="1328050" cy="355000"/>
          </a:xfrm>
          <a:prstGeom prst="rect">
            <a:avLst/>
          </a:prstGeom>
          <a:noFill/>
          <a:ln>
            <a:noFill/>
          </a:ln>
        </p:spPr>
      </p:pic>
      <p:sp>
        <p:nvSpPr>
          <p:cNvPr id="247" name="Google Shape;247;p21"/>
          <p:cNvSpPr txBox="1"/>
          <p:nvPr/>
        </p:nvSpPr>
        <p:spPr>
          <a:xfrm>
            <a:off x="544825" y="2724345"/>
            <a:ext cx="4191000" cy="431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Design and Implementation Recruitment policies &amp; HR Operation </a:t>
            </a:r>
            <a:endParaRPr/>
          </a:p>
        </p:txBody>
      </p:sp>
      <p:pic>
        <p:nvPicPr>
          <p:cNvPr id="248" name="Google Shape;248;p21"/>
          <p:cNvPicPr preferRelativeResize="0"/>
          <p:nvPr/>
        </p:nvPicPr>
        <p:blipFill rotWithShape="1">
          <a:blip r:embed="rId8">
            <a:alphaModFix/>
          </a:blip>
          <a:srcRect b="-10472" l="-8021" r="-6565" t="0"/>
          <a:stretch/>
        </p:blipFill>
        <p:spPr>
          <a:xfrm>
            <a:off x="1420675" y="2175000"/>
            <a:ext cx="1695125" cy="43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2" name="Shape 252"/>
        <p:cNvGrpSpPr/>
        <p:nvPr/>
      </p:nvGrpSpPr>
      <p:grpSpPr>
        <a:xfrm>
          <a:off x="0" y="0"/>
          <a:ext cx="0" cy="0"/>
          <a:chOff x="0" y="0"/>
          <a:chExt cx="0" cy="0"/>
        </a:xfrm>
      </p:grpSpPr>
      <p:sp>
        <p:nvSpPr>
          <p:cNvPr id="253" name="Google Shape;253;p22"/>
          <p:cNvSpPr txBox="1"/>
          <p:nvPr>
            <p:ph type="title"/>
          </p:nvPr>
        </p:nvSpPr>
        <p:spPr>
          <a:xfrm>
            <a:off x="311700" y="0"/>
            <a:ext cx="8520600" cy="712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SzPts val="2200"/>
              <a:buNone/>
            </a:pPr>
            <a:r>
              <a:rPr lang="en-US" sz="3100">
                <a:latin typeface="Roboto Black"/>
                <a:ea typeface="Roboto Black"/>
                <a:cs typeface="Roboto Black"/>
                <a:sym typeface="Roboto Black"/>
              </a:rPr>
              <a:t>Let’s Transform HR Together</a:t>
            </a:r>
            <a:endParaRPr sz="3100">
              <a:latin typeface="Roboto Black"/>
              <a:ea typeface="Roboto Black"/>
              <a:cs typeface="Roboto Black"/>
              <a:sym typeface="Roboto Black"/>
            </a:endParaRPr>
          </a:p>
        </p:txBody>
      </p:sp>
      <p:sp>
        <p:nvSpPr>
          <p:cNvPr id="254" name="Google Shape;254;p22"/>
          <p:cNvSpPr txBox="1"/>
          <p:nvPr>
            <p:ph idx="2" type="subTitle"/>
          </p:nvPr>
        </p:nvSpPr>
        <p:spPr>
          <a:xfrm>
            <a:off x="311699" y="712926"/>
            <a:ext cx="8520600" cy="48180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t/>
            </a:r>
            <a:endParaRPr sz="1600"/>
          </a:p>
        </p:txBody>
      </p:sp>
      <p:sp>
        <p:nvSpPr>
          <p:cNvPr id="255" name="Google Shape;255;p2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257" name="Google Shape;257;p22"/>
          <p:cNvSpPr/>
          <p:nvPr/>
        </p:nvSpPr>
        <p:spPr>
          <a:xfrm>
            <a:off x="3048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a:off x="228600" y="1508670"/>
            <a:ext cx="8686800"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22"/>
          <p:cNvSpPr/>
          <p:nvPr/>
        </p:nvSpPr>
        <p:spPr>
          <a:xfrm>
            <a:off x="228600" y="1508670"/>
            <a:ext cx="2692300"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22"/>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22"/>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cpg7ohby.png" id="262" name="Google Shape;262;p22"/>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263" name="Google Shape;263;p22"/>
          <p:cNvSpPr txBox="1"/>
          <p:nvPr/>
        </p:nvSpPr>
        <p:spPr>
          <a:xfrm>
            <a:off x="228600" y="1965870"/>
            <a:ext cx="26922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Schedule a Consultation</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Let’s discuss your HR needs and create a tailored strategy.</a:t>
            </a:r>
            <a:endParaRPr/>
          </a:p>
        </p:txBody>
      </p:sp>
      <p:sp>
        <p:nvSpPr>
          <p:cNvPr id="264" name="Google Shape;264;p22"/>
          <p:cNvSpPr/>
          <p:nvPr/>
        </p:nvSpPr>
        <p:spPr>
          <a:xfrm>
            <a:off x="3225700" y="1508670"/>
            <a:ext cx="2692449"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22"/>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22"/>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mjim7ghy.png" id="267" name="Google Shape;267;p22"/>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268" name="Google Shape;268;p22"/>
          <p:cNvSpPr txBox="1"/>
          <p:nvPr/>
        </p:nvSpPr>
        <p:spPr>
          <a:xfrm>
            <a:off x="3225700" y="1965870"/>
            <a:ext cx="26925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Proven, Data-Driven Approach</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Our analytics-backed solutions drive measurable business success.</a:t>
            </a:r>
            <a:endParaRPr b="1">
              <a:solidFill>
                <a:srgbClr val="616161"/>
              </a:solidFill>
            </a:endParaRPr>
          </a:p>
        </p:txBody>
      </p:sp>
      <p:sp>
        <p:nvSpPr>
          <p:cNvPr id="269" name="Google Shape;269;p22"/>
          <p:cNvSpPr/>
          <p:nvPr/>
        </p:nvSpPr>
        <p:spPr>
          <a:xfrm>
            <a:off x="6222950" y="1508670"/>
            <a:ext cx="2692300" cy="107424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2"/>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2"/>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41v0_wvd.png" id="272" name="Google Shape;272;p22"/>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273" name="Google Shape;273;p22"/>
          <p:cNvSpPr txBox="1"/>
          <p:nvPr/>
        </p:nvSpPr>
        <p:spPr>
          <a:xfrm>
            <a:off x="6222950" y="1965870"/>
            <a:ext cx="26922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a:solidFill>
                  <a:srgbClr val="616161"/>
                </a:solidFill>
              </a:rPr>
              <a:t>Next Steps</a:t>
            </a:r>
            <a:endParaRPr b="1">
              <a:solidFill>
                <a:srgbClr val="616161"/>
              </a:solidFill>
            </a:endParaRPr>
          </a:p>
          <a:p>
            <a:pPr indent="0" lvl="0" marL="0" marR="0" rtl="0" algn="ctr">
              <a:lnSpc>
                <a:spcPct val="100000"/>
              </a:lnSpc>
              <a:spcBef>
                <a:spcPts val="0"/>
              </a:spcBef>
              <a:spcAft>
                <a:spcPts val="0"/>
              </a:spcAft>
              <a:buNone/>
            </a:pPr>
            <a:r>
              <a:rPr b="1" lang="en-US">
                <a:solidFill>
                  <a:srgbClr val="616161"/>
                </a:solidFill>
              </a:rPr>
              <a:t>We’ll provide a detailed proposal and execution plan.</a:t>
            </a:r>
            <a:endParaRPr b="1">
              <a:solidFill>
                <a:srgbClr val="61616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