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73" r:id="rId3"/>
    <p:sldId id="296" r:id="rId4"/>
    <p:sldId id="285" r:id="rId5"/>
    <p:sldId id="288" r:id="rId6"/>
    <p:sldId id="290" r:id="rId7"/>
    <p:sldId id="291" r:id="rId8"/>
    <p:sldId id="292" r:id="rId9"/>
    <p:sldId id="294" r:id="rId10"/>
    <p:sldId id="297" r:id="rId11"/>
    <p:sldId id="295" r:id="rId12"/>
    <p:sldId id="298" r:id="rId13"/>
    <p:sldId id="286" r:id="rId14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96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7/15/2025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DeepKondal/Eternit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on laser lights aligned to form a triangle">
            <a:extLst>
              <a:ext uri="{FF2B5EF4-FFF2-40B4-BE49-F238E27FC236}">
                <a16:creationId xmlns:a16="http://schemas.microsoft.com/office/drawing/2014/main" id="{16C39F00-345B-D575-269E-9FE3053B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62" r="9091" b="4420"/>
          <a:stretch>
            <a:fillRect/>
          </a:stretch>
        </p:blipFill>
        <p:spPr>
          <a:xfrm>
            <a:off x="3880348" y="1350335"/>
            <a:ext cx="4976572" cy="3412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4124332" y="5635823"/>
            <a:ext cx="2691366" cy="30777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Monday, 14 July 2025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Eternity Calculator for </a:t>
            </a:r>
            <a:r>
              <a:rPr lang="en-US" sz="36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</a:t>
            </a: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(x) Support</a:t>
            </a:r>
            <a:endParaRPr lang="en-US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3F0A728-147D-1F17-A5CD-0941DEA0155F}"/>
              </a:ext>
            </a:extLst>
          </p:cNvPr>
          <p:cNvSpPr txBox="1">
            <a:spLocks/>
          </p:cNvSpPr>
          <p:nvPr/>
        </p:nvSpPr>
        <p:spPr>
          <a:xfrm>
            <a:off x="412493" y="2901631"/>
            <a:ext cx="3380846" cy="26638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Prepared by:- </a:t>
            </a:r>
          </a:p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Abideep Singh Kondal</a:t>
            </a:r>
          </a:p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40241215</a:t>
            </a:r>
          </a:p>
          <a:p>
            <a:pPr algn="r">
              <a:buFontTx/>
            </a:pPr>
            <a:endParaRPr lang="en-CA" sz="2000" kern="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CA" sz="2000" kern="0" dirty="0">
                <a:solidFill>
                  <a:schemeClr val="tx1"/>
                </a:solidFill>
              </a:rPr>
              <a:t>&lt;&lt;D1 deliverable&gt;&gt;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CB20-3141-CD2A-C7D8-7722B201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CE2411DE-D251-A80A-57B8-F1DC34E1CE0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012EBA75-2426-F98B-5600-7EA81F16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Conclusion and What’s Next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9206-506E-A066-3C40-A45D5670574C}"/>
              </a:ext>
            </a:extLst>
          </p:cNvPr>
          <p:cNvSpPr txBox="1">
            <a:spLocks/>
          </p:cNvSpPr>
          <p:nvPr/>
        </p:nvSpPr>
        <p:spPr>
          <a:xfrm>
            <a:off x="193513" y="1369474"/>
            <a:ext cx="10890928" cy="491436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What's Completed?:</a:t>
            </a:r>
          </a:p>
          <a:p>
            <a:pPr lvl="1"/>
            <a:r>
              <a:rPr lang="en-US" kern="0" dirty="0"/>
              <a:t>Context of use model</a:t>
            </a:r>
          </a:p>
          <a:p>
            <a:pPr lvl="1"/>
            <a:r>
              <a:rPr lang="en-US" kern="0" dirty="0"/>
              <a:t>ISO-standard requirements</a:t>
            </a:r>
          </a:p>
          <a:p>
            <a:pPr lvl="1"/>
            <a:r>
              <a:rPr lang="en-US" kern="0" dirty="0"/>
              <a:t>Java implementation (CLI)</a:t>
            </a:r>
          </a:p>
          <a:p>
            <a:pPr>
              <a:buFontTx/>
            </a:pPr>
            <a:r>
              <a:rPr lang="en-US" kern="0" dirty="0"/>
              <a:t>Upcoming in D2/D3:</a:t>
            </a:r>
          </a:p>
          <a:p>
            <a:pPr lvl="1"/>
            <a:r>
              <a:rPr lang="en-US" kern="0" dirty="0"/>
              <a:t>Full GUI with Swing/JavaFX</a:t>
            </a:r>
          </a:p>
          <a:p>
            <a:pPr lvl="1"/>
            <a:r>
              <a:rPr lang="en-US" kern="0" dirty="0"/>
              <a:t>Custom implementation without using any external Libraries</a:t>
            </a:r>
          </a:p>
          <a:p>
            <a:pPr lvl="1"/>
            <a:r>
              <a:rPr lang="en-US" kern="0" dirty="0"/>
              <a:t>Exception handling, testing tools, static analysis</a:t>
            </a:r>
          </a:p>
          <a:p>
            <a:pPr lvl="1"/>
            <a:r>
              <a:rPr lang="en-CA" kern="0" dirty="0"/>
              <a:t>Accessibility and styling validation</a:t>
            </a:r>
          </a:p>
          <a:p>
            <a:pPr lvl="1"/>
            <a:r>
              <a:rPr lang="en-CA" kern="0" dirty="0"/>
              <a:t>Updated requirements</a:t>
            </a:r>
          </a:p>
          <a:p>
            <a:pPr lvl="1"/>
            <a:endParaRPr lang="en-US" kern="0" dirty="0"/>
          </a:p>
          <a:p>
            <a:pPr>
              <a:buFontTx/>
            </a:pP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336021490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EF35-A560-2F5C-6492-F109C9F4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E06C5BFA-013C-6EE7-AA10-E45857AD8DA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877F96D-87B1-D801-5C93-DB96F1F7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References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B5F-67DF-EFBA-7990-8E173FAD6697}"/>
              </a:ext>
            </a:extLst>
          </p:cNvPr>
          <p:cNvSpPr txBox="1">
            <a:spLocks/>
          </p:cNvSpPr>
          <p:nvPr/>
        </p:nvSpPr>
        <p:spPr>
          <a:xfrm>
            <a:off x="119085" y="1050924"/>
            <a:ext cx="8662987" cy="538177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CA" sz="2000" kern="0" dirty="0"/>
              <a:t>[1]Brainstorming and Beyond: A User-Centered Design </a:t>
            </a:r>
            <a:r>
              <a:rPr lang="en-CA" sz="2000" kern="0" dirty="0" err="1"/>
              <a:t>Method.By</a:t>
            </a:r>
            <a:r>
              <a:rPr lang="en-CA" sz="2000" kern="0" dirty="0"/>
              <a:t> C. Wilson. Morgan Kaufmann, 2013.</a:t>
            </a:r>
          </a:p>
          <a:p>
            <a:pPr>
              <a:buFontTx/>
            </a:pPr>
            <a:r>
              <a:rPr lang="en-CA" sz="2000" kern="0" dirty="0"/>
              <a:t>[2]Supporting Brainstorming Activities with Bots in Software Engineering </a:t>
            </a:r>
            <a:r>
              <a:rPr lang="en-CA" sz="2000" kern="0" dirty="0" err="1"/>
              <a:t>Education.By</a:t>
            </a:r>
            <a:r>
              <a:rPr lang="en-CA" sz="2000" kern="0" dirty="0"/>
              <a:t> J. C. Farah, J. L. Scala, S. Ingram, D. Gillet. 2019.</a:t>
            </a:r>
          </a:p>
          <a:p>
            <a:pPr>
              <a:buFontTx/>
            </a:pPr>
            <a:r>
              <a:rPr lang="en-CA" sz="2000" kern="0" dirty="0"/>
              <a:t>[3]Mind Mapping For </a:t>
            </a:r>
            <a:r>
              <a:rPr lang="en-CA" sz="2000" kern="0" dirty="0" err="1"/>
              <a:t>Dummies.By</a:t>
            </a:r>
            <a:r>
              <a:rPr lang="en-CA" sz="2000" kern="0" dirty="0"/>
              <a:t> F. Rustler. John Wiley and Sons, 2012.Developing a Glossary for Software </a:t>
            </a:r>
            <a:r>
              <a:rPr lang="en-CA" sz="2000" kern="0" dirty="0" err="1"/>
              <a:t>Projects.By</a:t>
            </a:r>
            <a:r>
              <a:rPr lang="en-CA" sz="2000" kern="0" dirty="0"/>
              <a:t> T. Abdou, P. </a:t>
            </a:r>
            <a:r>
              <a:rPr lang="en-CA" sz="2000" kern="0" dirty="0" err="1"/>
              <a:t>Kamthan</a:t>
            </a:r>
            <a:r>
              <a:rPr lang="en-CA" sz="2000" kern="0" dirty="0"/>
              <a:t>, N. Shahmir. 2021.</a:t>
            </a:r>
          </a:p>
          <a:p>
            <a:pPr>
              <a:buFontTx/>
            </a:pPr>
            <a:r>
              <a:rPr lang="en-CA" sz="2000" kern="0" dirty="0"/>
              <a:t>[4]Towards an Understanding of Collaborations in Agile Course </a:t>
            </a:r>
            <a:r>
              <a:rPr lang="en-CA" sz="2000" kern="0" dirty="0" err="1"/>
              <a:t>Projects.By</a:t>
            </a:r>
            <a:r>
              <a:rPr lang="en-CA" sz="2000" kern="0" dirty="0"/>
              <a:t> P. </a:t>
            </a:r>
            <a:r>
              <a:rPr lang="en-CA" sz="2000" kern="0" dirty="0" err="1"/>
              <a:t>Kamthan</a:t>
            </a:r>
            <a:r>
              <a:rPr lang="en-CA" sz="2000" kern="0" dirty="0"/>
              <a:t>. 2021.</a:t>
            </a:r>
          </a:p>
          <a:p>
            <a:pPr>
              <a:buFontTx/>
            </a:pPr>
            <a:r>
              <a:rPr lang="en-CA" sz="2000" kern="0" dirty="0"/>
              <a:t>[5]Introduction to Software Processes (Course Handout).By P. </a:t>
            </a:r>
            <a:r>
              <a:rPr lang="en-CA" sz="2000" kern="0" dirty="0" err="1"/>
              <a:t>Kamthan</a:t>
            </a:r>
            <a:r>
              <a:rPr lang="en-CA" sz="2000" kern="0" dirty="0"/>
              <a:t>. Concordia University, 2025.</a:t>
            </a:r>
          </a:p>
          <a:p>
            <a:pPr>
              <a:buFontTx/>
            </a:pPr>
            <a:r>
              <a:rPr lang="en-CA" sz="2000" kern="0" dirty="0"/>
              <a:t>[6]Introduction to User Modeling (Course Handout).By P. </a:t>
            </a:r>
            <a:r>
              <a:rPr lang="en-CA" sz="2000" kern="0" dirty="0" err="1"/>
              <a:t>Kamthan</a:t>
            </a:r>
            <a:r>
              <a:rPr lang="en-CA" sz="2000" kern="0" dirty="0"/>
              <a:t>. Concordia University, 2025.</a:t>
            </a:r>
          </a:p>
          <a:p>
            <a:pPr>
              <a:buFontTx/>
            </a:pPr>
            <a:r>
              <a:rPr lang="en-CA" sz="2000" dirty="0"/>
              <a:t>[7]ISO/IEC/IEEE. </a:t>
            </a:r>
            <a:r>
              <a:rPr lang="en-CA" sz="2000" i="1" dirty="0"/>
              <a:t>Systems and software engineering — Life cycle processes — Requirements engineering (ISO/IEC/IEEE 29148:2018)</a:t>
            </a:r>
            <a:r>
              <a:rPr lang="en-CA" sz="2000" dirty="0"/>
              <a:t>. Geneva: International Organization for Standardization, 2018.</a:t>
            </a:r>
            <a:endParaRPr lang="en-CA" sz="2000" kern="0" dirty="0"/>
          </a:p>
          <a:p>
            <a:pPr>
              <a:buFontTx/>
            </a:pPr>
            <a:r>
              <a:rPr lang="en-CA" sz="2000" kern="0" dirty="0"/>
              <a:t>[8]Java Documentation https://docs.oracle.com/en/java/javase/21/</a:t>
            </a:r>
          </a:p>
          <a:p>
            <a:pPr>
              <a:buFontTx/>
            </a:pPr>
            <a:r>
              <a:rPr lang="en-CA" sz="2000" kern="0" dirty="0"/>
              <a:t>[9]IntelliJ Accessibility Support https://www.jetbrains.com/help/idea/accessibility.html</a:t>
            </a:r>
          </a:p>
          <a:p>
            <a:pPr>
              <a:buFontTx/>
            </a:pPr>
            <a:r>
              <a:rPr lang="en-CA" sz="2000" kern="0" dirty="0"/>
              <a:t>[10]Draw.io Diagram Tool https://www.drawio.com/doc/</a:t>
            </a:r>
          </a:p>
          <a:p>
            <a:pPr>
              <a:buFontTx/>
            </a:pPr>
            <a:r>
              <a:rPr lang="en-CA" sz="2000" kern="0" dirty="0"/>
              <a:t>[11] https://confluence.atlassian.com/jira</a:t>
            </a:r>
          </a:p>
        </p:txBody>
      </p:sp>
    </p:spTree>
    <p:extLst>
      <p:ext uri="{BB962C8B-B14F-4D97-AF65-F5344CB8AC3E}">
        <p14:creationId xmlns:p14="http://schemas.microsoft.com/office/powerpoint/2010/main" val="2608022829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26256" y="2518279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en-US" alt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82F7-A353-7FB0-52D0-1E819A14E1DA}"/>
              </a:ext>
            </a:extLst>
          </p:cNvPr>
          <p:cNvSpPr txBox="1">
            <a:spLocks/>
          </p:cNvSpPr>
          <p:nvPr/>
        </p:nvSpPr>
        <p:spPr>
          <a:xfrm>
            <a:off x="4914367" y="3072277"/>
            <a:ext cx="2422098" cy="71344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9pPr>
          </a:lstStyle>
          <a:p>
            <a:pPr>
              <a:buFontTx/>
            </a:pPr>
            <a:r>
              <a:rPr lang="en-CA" kern="0"/>
              <a:t>Thank you</a:t>
            </a:r>
            <a:endParaRPr lang="en-CA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BB7EE-3178-5825-CFED-1BCFA757B55A}"/>
              </a:ext>
            </a:extLst>
          </p:cNvPr>
          <p:cNvSpPr txBox="1">
            <a:spLocks/>
          </p:cNvSpPr>
          <p:nvPr/>
        </p:nvSpPr>
        <p:spPr>
          <a:xfrm>
            <a:off x="3536386" y="3282590"/>
            <a:ext cx="2071225" cy="5031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CA" kern="0" dirty="0"/>
              <a:t>Any questions?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C396-8DFC-06BA-3068-B7634920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5EDFBE3-4EBF-3C7B-5B27-322105A9F6BD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6FC189C9-F167-E65B-828C-545893C7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Deliverable 1 – Problems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2778FE-E090-50F5-C3FF-798DA47CD6EC}"/>
              </a:ext>
            </a:extLst>
          </p:cNvPr>
          <p:cNvSpPr txBox="1">
            <a:spLocks/>
          </p:cNvSpPr>
          <p:nvPr/>
        </p:nvSpPr>
        <p:spPr>
          <a:xfrm>
            <a:off x="303213" y="1316310"/>
            <a:ext cx="8518835" cy="46060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1800" b="1" kern="0" dirty="0"/>
              <a:t>Problem 1</a:t>
            </a:r>
            <a:r>
              <a:rPr lang="en-US" sz="1800" kern="0" dirty="0"/>
              <a:t> – Context of Use Model</a:t>
            </a:r>
          </a:p>
          <a:p>
            <a:pPr marL="400050" lvl="1" indent="0">
              <a:buNone/>
            </a:pPr>
            <a:r>
              <a:rPr lang="en-US" sz="1800" kern="0" dirty="0"/>
              <a:t>Construct a context of use model for your function using the knowledge of the technical as well as non-technical environment of a calculator.</a:t>
            </a:r>
          </a:p>
          <a:p>
            <a:r>
              <a:rPr lang="en-US" sz="1800" b="1" kern="0" dirty="0"/>
              <a:t>Problem 2</a:t>
            </a:r>
            <a:r>
              <a:rPr lang="en-US" sz="1800" kern="0" dirty="0"/>
              <a:t> – Requirements Specification</a:t>
            </a:r>
          </a:p>
          <a:p>
            <a:pPr marL="400050" lvl="1" indent="0">
              <a:buNone/>
            </a:pPr>
            <a:r>
              <a:rPr lang="en-US" sz="1800" kern="0" dirty="0"/>
              <a:t>Express requirements of your function based on the ISO/IEC/IEEE 29148 Standard.</a:t>
            </a:r>
          </a:p>
          <a:p>
            <a:pPr marL="400050" lvl="1" indent="0">
              <a:buNone/>
            </a:pPr>
            <a:r>
              <a:rPr lang="en-US" sz="1800" kern="0" dirty="0"/>
              <a:t>Associate each requirement with a unique identifier.</a:t>
            </a:r>
          </a:p>
          <a:p>
            <a:pPr marL="400050" lvl="1" indent="0">
              <a:buNone/>
            </a:pPr>
            <a:r>
              <a:rPr lang="en-US" sz="1800" kern="0" dirty="0"/>
              <a:t>Use of a requirements tool is encouraged.</a:t>
            </a:r>
          </a:p>
          <a:p>
            <a:r>
              <a:rPr lang="en-US" sz="1800" b="1" kern="0" dirty="0"/>
              <a:t>Problem 3</a:t>
            </a:r>
            <a:r>
              <a:rPr lang="en-US" sz="1800" kern="0" dirty="0"/>
              <a:t> – Java CLI Implementation</a:t>
            </a:r>
          </a:p>
          <a:p>
            <a:pPr marL="400050" lvl="1" indent="0">
              <a:buNone/>
            </a:pPr>
            <a:r>
              <a:rPr lang="en-US" sz="1800" kern="0" dirty="0"/>
              <a:t>Implement your function in Java.</a:t>
            </a:r>
          </a:p>
          <a:p>
            <a:pPr marL="400050" lvl="1" indent="0">
              <a:buNone/>
            </a:pPr>
            <a:r>
              <a:rPr lang="en-US" sz="1800" kern="0" dirty="0"/>
              <a:t>The implementation must include a textual user interface (e.g., command-line interface) for both input and output.</a:t>
            </a: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42145231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ACA3C0-2B70-56FA-4AFF-5856CA308D36}"/>
              </a:ext>
            </a:extLst>
          </p:cNvPr>
          <p:cNvSpPr txBox="1">
            <a:spLocks/>
          </p:cNvSpPr>
          <p:nvPr/>
        </p:nvSpPr>
        <p:spPr>
          <a:xfrm>
            <a:off x="303213" y="1645920"/>
            <a:ext cx="8518835" cy="42633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This project so far implements the scientific function </a:t>
            </a:r>
            <a:r>
              <a:rPr lang="en-US" kern="0" dirty="0" err="1"/>
              <a:t>sinh</a:t>
            </a:r>
            <a:r>
              <a:rPr lang="en-US" kern="0" dirty="0"/>
              <a:t>(x) using first-principles Java programming[8]. The function is embedded within a console-based calculator called Eternity Calculator (for </a:t>
            </a:r>
            <a:r>
              <a:rPr lang="en-US" kern="0" dirty="0" err="1"/>
              <a:t>sinh</a:t>
            </a:r>
            <a:r>
              <a:rPr lang="en-US" kern="0" dirty="0"/>
              <a:t>(x) Support).</a:t>
            </a:r>
          </a:p>
          <a:p>
            <a:pPr>
              <a:buFontTx/>
            </a:pPr>
            <a:r>
              <a:rPr lang="en-US" kern="0" dirty="0"/>
              <a:t>This implementation follows ISO/IEC/IEEE 29148[7] standards for requirements and includes a contextual model. </a:t>
            </a:r>
          </a:p>
          <a:p>
            <a:pPr>
              <a:buFontTx/>
            </a:pPr>
            <a:r>
              <a:rPr lang="en-US" kern="0" dirty="0"/>
              <a:t>The system is designed for both iterative and incremental development[5], with future enhancements (GUI, testing frameworks, accessibility) planned in D2 and D3.</a:t>
            </a:r>
            <a:endParaRPr lang="en-CA" kern="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621C-9AFF-AF15-1654-29A58E8C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3B738DE1-041D-9559-32F2-1B326D9E3088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B7818421-F4E9-B3DB-8B4F-E23EF00A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Context of Use Model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6">
            <a:extLst>
              <a:ext uri="{FF2B5EF4-FFF2-40B4-BE49-F238E27FC236}">
                <a16:creationId xmlns:a16="http://schemas.microsoft.com/office/drawing/2014/main" id="{325C784A-1116-A26C-8D9F-0BF81253DE19}"/>
              </a:ext>
            </a:extLst>
          </p:cNvPr>
          <p:cNvSpPr txBox="1">
            <a:spLocks/>
          </p:cNvSpPr>
          <p:nvPr/>
        </p:nvSpPr>
        <p:spPr>
          <a:xfrm>
            <a:off x="4834890" y="1467292"/>
            <a:ext cx="4397055" cy="42352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1800" kern="0" dirty="0"/>
              <a:t>Users[6] include students, researchers, and engineers solving scientific problems.</a:t>
            </a:r>
          </a:p>
          <a:p>
            <a:pPr>
              <a:buFontTx/>
            </a:pPr>
            <a:r>
              <a:rPr lang="en-US" sz="1800" kern="0" dirty="0"/>
              <a:t>Inputs are given via a CLI (keyboard), and outputs are shown on a console.</a:t>
            </a:r>
          </a:p>
          <a:p>
            <a:pPr>
              <a:buFontTx/>
            </a:pPr>
            <a:r>
              <a:rPr lang="en-US" sz="1800" kern="0" dirty="0" err="1"/>
              <a:t>Math.exp</a:t>
            </a:r>
            <a:r>
              <a:rPr lang="en-US" sz="1800" kern="0" dirty="0"/>
              <a:t>() is used for calculation using Java’s Math Engine.</a:t>
            </a:r>
          </a:p>
          <a:p>
            <a:pPr>
              <a:buFontTx/>
            </a:pPr>
            <a:r>
              <a:rPr lang="en-US" sz="1800" kern="0" dirty="0"/>
              <a:t>Testing and debugging are supported in a standalone Java runtime.</a:t>
            </a:r>
          </a:p>
          <a:p>
            <a:pPr>
              <a:buFontTx/>
            </a:pPr>
            <a:r>
              <a:rPr lang="en-US" sz="1800" kern="0" dirty="0"/>
              <a:t>The context ensures the program is portable, testable, and suitable for demos and scripting.</a:t>
            </a:r>
          </a:p>
        </p:txBody>
      </p:sp>
      <p:pic>
        <p:nvPicPr>
          <p:cNvPr id="4" name="Content Placeholder 4" descr="A diagram of an entity calculator&#10;&#10;AI-generated content may be incorrect.">
            <a:extLst>
              <a:ext uri="{FF2B5EF4-FFF2-40B4-BE49-F238E27FC236}">
                <a16:creationId xmlns:a16="http://schemas.microsoft.com/office/drawing/2014/main" id="{DD520CB7-02AF-B393-FEE0-21EEC8F4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" y="1737361"/>
            <a:ext cx="4775725" cy="3726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0BB39C-B192-8C7C-4B40-577E5C29DE0F}"/>
              </a:ext>
            </a:extLst>
          </p:cNvPr>
          <p:cNvSpPr txBox="1"/>
          <p:nvPr/>
        </p:nvSpPr>
        <p:spPr>
          <a:xfrm>
            <a:off x="0" y="6283327"/>
            <a:ext cx="21515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Diagram made using – draw.io[10]</a:t>
            </a:r>
          </a:p>
        </p:txBody>
      </p:sp>
    </p:spTree>
    <p:extLst>
      <p:ext uri="{BB962C8B-B14F-4D97-AF65-F5344CB8AC3E}">
        <p14:creationId xmlns:p14="http://schemas.microsoft.com/office/powerpoint/2010/main" val="24469128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30168-C291-8AFF-84BB-5D30AC17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19BDE593-CB4A-AA30-7970-ACEF2B1AC267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B06A29A-E4F3-19F5-DC08-05DE9DF0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Requirements – Functional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0DF2119A-4EEE-0893-B531-2754E6D0A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2515503"/>
              </p:ext>
            </p:extLst>
          </p:nvPr>
        </p:nvGraphicFramePr>
        <p:xfrm>
          <a:off x="0" y="1329070"/>
          <a:ext cx="8966200" cy="4805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814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8067386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961199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accept a real number input x via the keyboard.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961199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compute sinh(x) using the formula 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(e</a:t>
                      </a:r>
                      <a:r>
                        <a:rPr lang="en-CA" sz="1800" kern="1200" baseline="300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−e</a:t>
                      </a:r>
                      <a:r>
                        <a:rPr lang="en-CA" sz="1800" kern="1200" baseline="30000" dirty="0">
                          <a:solidFill>
                            <a:schemeClr val="tx1"/>
                          </a:solidFill>
                          <a:effectLst/>
                        </a:rPr>
                        <a:t>−x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effectLst/>
                        </a:rPr>
                        <a:t>)/2.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961199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round and display the result of sinh(x) to 6 decimal places.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961199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restrict input values to the range [−100,100] and display an appropriate warning if out of bounds.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89559"/>
                  </a:ext>
                </a:extLst>
              </a:tr>
              <a:tr h="961199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REQ-5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support repeated computations until the user chooses to exit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447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AFB6-D988-E683-9810-733B2D74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D70547FD-E38C-E568-C25D-A8B8CAE60700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DA48B73-18D8-62A8-8E05-82F97ADA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Requirements – Non-Functional 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F1AE9B00-5033-602A-0DD4-6C99F0B82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586776"/>
              </p:ext>
            </p:extLst>
          </p:nvPr>
        </p:nvGraphicFramePr>
        <p:xfrm>
          <a:off x="0" y="1382233"/>
          <a:ext cx="8966200" cy="4412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814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8067386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1103128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REQ-6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return the result within 100 milliseconds for valid inputs in the allowed range.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1103128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REQ-7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system shall run on any platform that supports Java SE 8 or higher[9].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1103128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/>
                        <a:t> </a:t>
                      </a:r>
                      <a:r>
                        <a:rPr lang="en-US" sz="2000" dirty="0"/>
                        <a:t>The system shall handle malformed input (e.g., non-numeric input) gracefully and prompt the user to retry.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1103128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implementation shall support unit testing using standard Java test frameworks (e.g., JUnit).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6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0456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9F73-111F-ABFD-AD76-E54DF7D11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6D6BBFCC-F4E1-341B-8449-350BBAA9F4E0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AEF41EC-4409-62DF-3F32-6DAA7AF0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Java Implementation Overview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Content Placeholder 4" descr="A computer screen with white and green text&#10;&#10;AI-generated content may be incorrect.">
            <a:extLst>
              <a:ext uri="{FF2B5EF4-FFF2-40B4-BE49-F238E27FC236}">
                <a16:creationId xmlns:a16="http://schemas.microsoft.com/office/drawing/2014/main" id="{C6F7B9E3-6BEB-8E8E-2242-A189E74C0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8" y="2082440"/>
            <a:ext cx="5648193" cy="3104025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0530C95-CD60-8F18-FDD5-B1F84AAC2C2B}"/>
              </a:ext>
            </a:extLst>
          </p:cNvPr>
          <p:cNvSpPr txBox="1">
            <a:spLocks/>
          </p:cNvSpPr>
          <p:nvPr/>
        </p:nvSpPr>
        <p:spPr>
          <a:xfrm>
            <a:off x="5916824" y="2082440"/>
            <a:ext cx="3049376" cy="3366084"/>
          </a:xfrm>
          <a:prstGeom prst="rect">
            <a:avLst/>
          </a:prstGeom>
        </p:spPr>
        <p:txBody>
          <a:bodyPr anchor="t"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Developed in Java[8][9] using standard I/O and </a:t>
            </a:r>
            <a:r>
              <a:rPr lang="en-US" kern="0" dirty="0" err="1"/>
              <a:t>Math.exp</a:t>
            </a:r>
            <a:r>
              <a:rPr lang="en-US" kern="0" dirty="0"/>
              <a:t>().</a:t>
            </a:r>
          </a:p>
          <a:p>
            <a:pPr>
              <a:buFontTx/>
            </a:pPr>
            <a:r>
              <a:rPr lang="en-US" kern="0" dirty="0"/>
              <a:t>Console-based interaction, no dependencies.</a:t>
            </a:r>
          </a:p>
          <a:p>
            <a:pPr>
              <a:buFontTx/>
            </a:pPr>
            <a:r>
              <a:rPr lang="en-US" kern="0" dirty="0"/>
              <a:t>Loop continues until user exits with “no”.</a:t>
            </a:r>
          </a:p>
          <a:p>
            <a:pPr>
              <a:buFontTx/>
            </a:pPr>
            <a:r>
              <a:rPr lang="en-US" kern="0" dirty="0"/>
              <a:t>Input validation included for range and type.</a:t>
            </a:r>
          </a:p>
          <a:p>
            <a:pPr>
              <a:buFontTx/>
            </a:pPr>
            <a:endParaRPr lang="en-US" kern="0" dirty="0"/>
          </a:p>
          <a:p>
            <a:pPr>
              <a:buFontTx/>
            </a:pPr>
            <a:endParaRPr lang="en-US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24A0D-42AF-211C-73CF-395ECA431C4B}"/>
              </a:ext>
            </a:extLst>
          </p:cNvPr>
          <p:cNvSpPr txBox="1"/>
          <p:nvPr/>
        </p:nvSpPr>
        <p:spPr>
          <a:xfrm>
            <a:off x="5092996" y="5618819"/>
            <a:ext cx="414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Link to repository : </a:t>
            </a:r>
            <a:r>
              <a:rPr lang="en-CA" sz="1200" dirty="0">
                <a:hlinkClick r:id="rId4"/>
              </a:rPr>
              <a:t>https://github.com/DeepKondal/Eternity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7532685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79D7-639D-0FFE-E043-832FD7F9C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F2177E23-E8CD-8BF4-DEE0-4EACC7EC0D9D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D93641CE-8385-6FDF-7A83-2DA523FD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Agile Planning with Jira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0201B3C-DB20-352D-8F50-50C3D64F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249"/>
            <a:ext cx="6145619" cy="3157014"/>
          </a:xfrm>
          <a:prstGeom prst="rect">
            <a:avLst/>
          </a:prstGeom>
        </p:spPr>
      </p:pic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80C165F-C82E-7E4B-0385-FD3FC73B88EC}"/>
              </a:ext>
            </a:extLst>
          </p:cNvPr>
          <p:cNvSpPr txBox="1">
            <a:spLocks/>
          </p:cNvSpPr>
          <p:nvPr/>
        </p:nvSpPr>
        <p:spPr>
          <a:xfrm>
            <a:off x="6145619" y="2338737"/>
            <a:ext cx="2998381" cy="2690037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The Eternity Calculator project is managed using Jira[11] to align with the agile and DevOps-inspired[4] structure of the course.</a:t>
            </a:r>
          </a:p>
          <a:p>
            <a:pPr>
              <a:buFontTx/>
            </a:pPr>
            <a:r>
              <a:rPr lang="en-US" kern="0" dirty="0"/>
              <a:t>Tasks for Deliverable 1 are grouped under Epic-D1 and are individually tracked with progress status.</a:t>
            </a:r>
          </a:p>
          <a:p>
            <a:pPr>
              <a:buFontTx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3832365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37D83-1B24-4431-1FFF-D5C5E3B857A9}"/>
              </a:ext>
            </a:extLst>
          </p:cNvPr>
          <p:cNvSpPr txBox="1"/>
          <p:nvPr/>
        </p:nvSpPr>
        <p:spPr>
          <a:xfrm>
            <a:off x="584790" y="1752186"/>
            <a:ext cx="7974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deliverable, I applied several software engineering techniques[5] emphasized in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used </a:t>
            </a:r>
            <a:r>
              <a:rPr lang="en-US" b="1" dirty="0"/>
              <a:t>brainstorming</a:t>
            </a:r>
            <a:r>
              <a:rPr lang="en-US" dirty="0"/>
              <a:t>[1][2] to identify technical and non-technical factors influencing the calculator's usage, which guided the creation of the Context of Use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employed </a:t>
            </a:r>
            <a:r>
              <a:rPr lang="en-US" b="1" dirty="0"/>
              <a:t>mind mapping</a:t>
            </a:r>
            <a:r>
              <a:rPr lang="en-US" dirty="0"/>
              <a:t>[3]</a:t>
            </a:r>
            <a:r>
              <a:rPr lang="en-US" b="1" dirty="0"/>
              <a:t> </a:t>
            </a:r>
            <a:r>
              <a:rPr lang="en-US" dirty="0"/>
              <a:t>to visually represent system interactions and dependencies between components such as the user[6], input/output interfaces, and the math engine.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was developed using an </a:t>
            </a:r>
            <a:r>
              <a:rPr lang="en-US" b="1" dirty="0"/>
              <a:t>iterative and incremental</a:t>
            </a:r>
            <a:r>
              <a:rPr lang="en-US" dirty="0"/>
              <a:t>[5]</a:t>
            </a:r>
            <a:r>
              <a:rPr lang="en-US" b="1" dirty="0"/>
              <a:t> </a:t>
            </a:r>
            <a:r>
              <a:rPr lang="en-US" dirty="0"/>
              <a:t>approach, where context modeling informed the requirements, which then shaped the implementation.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Additionally, I used Jira for </a:t>
            </a:r>
            <a:r>
              <a:rPr lang="en-US" b="1" dirty="0"/>
              <a:t>task organization</a:t>
            </a:r>
            <a:r>
              <a:rPr lang="en-US" dirty="0"/>
              <a:t>[4] and sprint planning</a:t>
            </a:r>
            <a:endParaRPr lang="en-CA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504E875-1AF7-C3E0-FE39-8C99EB73B382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392701B-FC78-9ADB-D307-ED3679A13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Relevance to coursework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51232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Pages>0</Pages>
  <Words>1039</Words>
  <Characters>0</Characters>
  <Application>Microsoft Office PowerPoint</Application>
  <DocSecurity>0</DocSecurity>
  <PresentationFormat>On-screen Show (4:3)</PresentationFormat>
  <Lines>0</Lines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Abideep Singh Kondal</cp:lastModifiedBy>
  <cp:revision>63</cp:revision>
  <dcterms:created xsi:type="dcterms:W3CDTF">2016-04-06T04:18:14Z</dcterms:created>
  <dcterms:modified xsi:type="dcterms:W3CDTF">2025-07-16T03:15:40Z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