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73" r:id="rId3"/>
    <p:sldId id="296" r:id="rId4"/>
    <p:sldId id="285" r:id="rId5"/>
    <p:sldId id="288" r:id="rId6"/>
    <p:sldId id="292" r:id="rId7"/>
    <p:sldId id="300" r:id="rId8"/>
    <p:sldId id="299" r:id="rId9"/>
    <p:sldId id="290" r:id="rId10"/>
    <p:sldId id="291" r:id="rId11"/>
    <p:sldId id="294" r:id="rId12"/>
    <p:sldId id="297" r:id="rId13"/>
    <p:sldId id="295" r:id="rId14"/>
    <p:sldId id="298" r:id="rId15"/>
    <p:sldId id="286" r:id="rId16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144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4D175-F3B0-4107-B202-FEF209F2F612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256B1-25D9-4EC8-AE9C-BDD969ABD0C8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EB17A-E4F0-4369-8985-4923262F2095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D6C8AB-2AA8-4634-9135-ABC39AA9885C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D1EE8-EB56-46EF-8475-A0084E2BD22D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5AEE45-9D8C-46BF-B9D2-BC9A36369B05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B0014D-39EA-492F-A4A9-B594EAE6C631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02C6E-6AFC-4735-B769-2444056DD15D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31B25-FBBC-451D-89D2-F574D7298FA3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FD884-FFA9-4E59-B234-8A69036847B9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A0F32-791C-46C2-9AA5-4D2A1ECA0CC1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F75ECD-EA29-4C60-BB97-7FA329FBBD53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A694AE-51CE-4ECF-BFE1-EC1F4BA5DFB3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6AA8E4-0407-4E83-A964-DAB31FC3F3F5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E9C831-E3EA-484E-83F8-BFF26F94BE77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2E358-C0C2-4C3E-B03F-5094527661D3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DB78C-F225-4086-9256-525EC88C048A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8D7825-0402-4C3C-90A2-2BB53533249F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5770A-9C07-4AC8-B19B-4480ABB8E987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AB8A4E-9462-4B59-A32B-FF14B49364BC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C9B00-0154-4BE1-B64F-3C4F67AB34DB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7BB4C9-B0F8-4E30-840A-89C90BB046F8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FD35C-62BE-4183-AF61-A3E5D9A53C1A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2AEAF448-DE4D-4BFD-BBC9-509FB8951B1C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0BAF1658-3439-4F7F-B621-CB94387D049C}" type="datetime1">
              <a:rPr lang="en-US" altLang="en-US"/>
              <a:pPr>
                <a:defRPr/>
              </a:pPr>
              <a:t>7/28/2025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freepik.com/free-photo/girl-standing-holding-notebook-pencil-smiling_1267975.htm#fromView=search&amp;page=1&amp;position=0&amp;uuid=8922bff5-0618-4fe8-ad45-12530c8afe91&amp;query=College+Gir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epKondal/Eternit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Neon laser lights aligned to form a triangle">
            <a:extLst>
              <a:ext uri="{FF2B5EF4-FFF2-40B4-BE49-F238E27FC236}">
                <a16:creationId xmlns:a16="http://schemas.microsoft.com/office/drawing/2014/main" id="{16C39F00-345B-D575-269E-9FE3053B4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762" r="9091" b="4420"/>
          <a:stretch>
            <a:fillRect/>
          </a:stretch>
        </p:blipFill>
        <p:spPr>
          <a:xfrm>
            <a:off x="3880348" y="1350335"/>
            <a:ext cx="4976572" cy="3412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4124332" y="5635823"/>
            <a:ext cx="2691366" cy="30777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Monday, 28 July 2025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sz="36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Eternity Calculator for sinh(x) Support</a:t>
            </a:r>
            <a:endParaRPr lang="en-US" altLang="en-US"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3F0A728-147D-1F17-A5CD-0941DEA0155F}"/>
              </a:ext>
            </a:extLst>
          </p:cNvPr>
          <p:cNvSpPr txBox="1">
            <a:spLocks/>
          </p:cNvSpPr>
          <p:nvPr/>
        </p:nvSpPr>
        <p:spPr>
          <a:xfrm>
            <a:off x="412493" y="2901631"/>
            <a:ext cx="3380846" cy="26638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CA" sz="2800" kern="0" dirty="0">
                <a:solidFill>
                  <a:schemeClr val="tx1"/>
                </a:solidFill>
              </a:rPr>
              <a:t>Prepared by:- </a:t>
            </a:r>
          </a:p>
          <a:p>
            <a:pPr marL="0" indent="0">
              <a:buNone/>
            </a:pPr>
            <a:r>
              <a:rPr lang="en-CA" sz="2800" kern="0" dirty="0">
                <a:solidFill>
                  <a:schemeClr val="tx1"/>
                </a:solidFill>
              </a:rPr>
              <a:t>Abideep Singh Kondal</a:t>
            </a:r>
          </a:p>
          <a:p>
            <a:pPr marL="0" indent="0">
              <a:buNone/>
            </a:pPr>
            <a:r>
              <a:rPr lang="en-CA" sz="2800" kern="0" dirty="0">
                <a:solidFill>
                  <a:schemeClr val="tx1"/>
                </a:solidFill>
              </a:rPr>
              <a:t>40241215</a:t>
            </a:r>
          </a:p>
          <a:p>
            <a:pPr algn="r">
              <a:buFontTx/>
            </a:pPr>
            <a:endParaRPr lang="en-CA" sz="2000" kern="0" dirty="0">
              <a:solidFill>
                <a:schemeClr val="tx1"/>
              </a:solidFill>
            </a:endParaRPr>
          </a:p>
          <a:p>
            <a:pPr marL="0" indent="0" algn="r">
              <a:buNone/>
            </a:pPr>
            <a:r>
              <a:rPr lang="en-CA" sz="2000" kern="0" dirty="0">
                <a:solidFill>
                  <a:schemeClr val="tx1"/>
                </a:solidFill>
              </a:rPr>
              <a:t>&lt;&lt;D2 deliverable&gt;&gt;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579D7-639D-0FFE-E043-832FD7F9C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F2177E23-E8CD-8BF4-DEE0-4EACC7EC0D9D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D93641CE-8385-6FDF-7A83-2DA523FDC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Agile Planning with Jira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180C165F-C82E-7E4B-0385-FD3FC73B88EC}"/>
              </a:ext>
            </a:extLst>
          </p:cNvPr>
          <p:cNvSpPr txBox="1">
            <a:spLocks/>
          </p:cNvSpPr>
          <p:nvPr/>
        </p:nvSpPr>
        <p:spPr>
          <a:xfrm>
            <a:off x="6400800" y="1881962"/>
            <a:ext cx="2743200" cy="3838353"/>
          </a:xfrm>
          <a:prstGeom prst="rect">
            <a:avLst/>
          </a:prstGeom>
        </p:spPr>
        <p:txBody>
          <a:bodyPr anchor="t"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kern="0" dirty="0"/>
              <a:t>The Eternity Calculator project is managed using Jira[11] to align with the agile and DevOps-inspired[4] structure of the course.</a:t>
            </a:r>
          </a:p>
          <a:p>
            <a:pPr>
              <a:buFontTx/>
            </a:pPr>
            <a:r>
              <a:rPr lang="en-US" kern="0" dirty="0"/>
              <a:t>Tasks for Deliverable 2 are grouped under Epic-D2 and are individually tracked with progress status.</a:t>
            </a:r>
          </a:p>
          <a:p>
            <a:pPr>
              <a:buFontTx/>
            </a:pPr>
            <a:endParaRPr lang="en-US" kern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22E02B-D606-CFBD-81FA-26A50924B0E4}"/>
              </a:ext>
            </a:extLst>
          </p:cNvPr>
          <p:cNvSpPr txBox="1"/>
          <p:nvPr/>
        </p:nvSpPr>
        <p:spPr>
          <a:xfrm>
            <a:off x="2590402" y="5514385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Sprint 2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21B62-1B32-E2DB-EF1C-EB2FF036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2340"/>
            <a:ext cx="6496493" cy="291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23650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37D83-1B24-4431-1FFF-D5C5E3B857A9}"/>
              </a:ext>
            </a:extLst>
          </p:cNvPr>
          <p:cNvSpPr txBox="1"/>
          <p:nvPr/>
        </p:nvSpPr>
        <p:spPr>
          <a:xfrm>
            <a:off x="151606" y="1274208"/>
            <a:ext cx="884078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deliverable, I applied several software engineering techniques[5] emphasized in the course.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 employed mind mapping[3]</a:t>
            </a:r>
            <a:r>
              <a:rPr lang="en-US" sz="2000" b="1" dirty="0"/>
              <a:t> </a:t>
            </a:r>
            <a:r>
              <a:rPr lang="en-US" sz="2000" dirty="0"/>
              <a:t>to visually represent system interactions and dependencies between components such as the user[6] and the Java Swing GUI.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</a:t>
            </a:r>
            <a:r>
              <a:rPr lang="en-US" sz="2000" b="1" dirty="0"/>
              <a:t>User Modeling</a:t>
            </a:r>
            <a:r>
              <a:rPr lang="en-US" sz="2000" dirty="0"/>
              <a:t>[6] techniques to create a realistic and goal-driven persona, aligning user needs with functional expectations of the calculator.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first-principles programming and modular design, aligning with the fundamentals taught in Software Engineering Principles[12].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a Java Swing GUI prototype from scratch, applying lessons from Introduction to </a:t>
            </a:r>
            <a:r>
              <a:rPr lang="en-US" sz="2000" b="1" dirty="0"/>
              <a:t>Software Prototyping</a:t>
            </a:r>
            <a:r>
              <a:rPr lang="en-US" sz="2000" dirty="0"/>
              <a:t>[13].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Ensured clean organization and updated versioning of the project codebase on GitHub repository, reflecting topics in Building, </a:t>
            </a:r>
            <a:r>
              <a:rPr lang="en-US" sz="2000" b="1" dirty="0"/>
              <a:t>Versioning</a:t>
            </a:r>
            <a:r>
              <a:rPr lang="en-US" sz="2000" dirty="0"/>
              <a:t>, and Releasing[14].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Used an </a:t>
            </a:r>
            <a:r>
              <a:rPr lang="en-US" sz="2000" b="1" dirty="0"/>
              <a:t>iterative and incremental process</a:t>
            </a:r>
            <a:r>
              <a:rPr lang="en-US" sz="2000" dirty="0"/>
              <a:t> [5] where requirement updates guided UI and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Additionally, I used Jira for </a:t>
            </a:r>
            <a:r>
              <a:rPr lang="en-US" sz="2000" b="1" dirty="0"/>
              <a:t>task organization</a:t>
            </a:r>
            <a:r>
              <a:rPr lang="en-US" sz="2000" dirty="0"/>
              <a:t>[4] and sprint planning</a:t>
            </a:r>
            <a:endParaRPr lang="en-CA" sz="200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504E875-1AF7-C3E0-FE39-8C99EB73B382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392701B-FC78-9ADB-D307-ED3679A13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Relevance to coursework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151232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6CB20-3141-CD2A-C7D8-7722B2010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CE2411DE-D251-A80A-57B8-F1DC34E1CE01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012EBA75-2426-F98B-5600-7EA81F1611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Conclusion and What’s Next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E9206-506E-A066-3C40-A45D5670574C}"/>
              </a:ext>
            </a:extLst>
          </p:cNvPr>
          <p:cNvSpPr txBox="1">
            <a:spLocks/>
          </p:cNvSpPr>
          <p:nvPr/>
        </p:nvSpPr>
        <p:spPr>
          <a:xfrm>
            <a:off x="95693" y="1142410"/>
            <a:ext cx="8680450" cy="5339242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kern="0" dirty="0"/>
              <a:t>What's Completed?:</a:t>
            </a:r>
          </a:p>
          <a:p>
            <a:pPr lvl="1"/>
            <a:r>
              <a:rPr lang="en-US" kern="0" dirty="0"/>
              <a:t>User persona developed for target demographic</a:t>
            </a:r>
          </a:p>
          <a:p>
            <a:pPr lvl="1"/>
            <a:r>
              <a:rPr lang="en-US" kern="0" dirty="0"/>
              <a:t>Fully working GUI with Java Swing and scratch implementation of </a:t>
            </a:r>
            <a:r>
              <a:rPr lang="en-US" kern="0" dirty="0" err="1"/>
              <a:t>sinh</a:t>
            </a:r>
            <a:r>
              <a:rPr lang="en-US" kern="0" dirty="0"/>
              <a:t>(x)</a:t>
            </a:r>
          </a:p>
          <a:p>
            <a:pPr lvl="1"/>
            <a:r>
              <a:rPr lang="en-US" kern="0" dirty="0"/>
              <a:t>Exception handling with helpful error messages</a:t>
            </a:r>
          </a:p>
          <a:p>
            <a:pPr lvl="1"/>
            <a:r>
              <a:rPr lang="en-US" kern="0" dirty="0"/>
              <a:t>Updated functional and non-functional requirements</a:t>
            </a:r>
          </a:p>
          <a:p>
            <a:pPr>
              <a:buFontTx/>
            </a:pPr>
            <a:r>
              <a:rPr lang="en-US" kern="0" dirty="0"/>
              <a:t>Upcoming in D3:</a:t>
            </a:r>
          </a:p>
          <a:p>
            <a:pPr lvl="1"/>
            <a:r>
              <a:rPr lang="en-US" kern="0" dirty="0"/>
              <a:t>Full GUI with Swing/JavaFX</a:t>
            </a:r>
          </a:p>
          <a:p>
            <a:pPr lvl="1"/>
            <a:r>
              <a:rPr lang="en-US" kern="0" dirty="0"/>
              <a:t>Refine GUI with proper design and accessibility principles.</a:t>
            </a:r>
          </a:p>
          <a:p>
            <a:pPr lvl="1"/>
            <a:r>
              <a:rPr lang="en-US" kern="0" dirty="0"/>
              <a:t>Use </a:t>
            </a:r>
            <a:r>
              <a:rPr lang="en-US" kern="0" dirty="0" err="1"/>
              <a:t>Checkstyle</a:t>
            </a:r>
            <a:r>
              <a:rPr lang="en-US" kern="0" dirty="0"/>
              <a:t>, JDB, and </a:t>
            </a:r>
            <a:r>
              <a:rPr lang="en-US" kern="0" dirty="0" err="1"/>
              <a:t>SonarLint</a:t>
            </a:r>
            <a:r>
              <a:rPr lang="en-US" kern="0" dirty="0"/>
              <a:t> to ensure code quality.</a:t>
            </a:r>
          </a:p>
          <a:p>
            <a:pPr lvl="1"/>
            <a:r>
              <a:rPr lang="en-US" kern="0" dirty="0"/>
              <a:t>Apply semantic versioning across source files.</a:t>
            </a:r>
          </a:p>
          <a:p>
            <a:pPr lvl="1"/>
            <a:r>
              <a:rPr lang="en-US" kern="0" dirty="0"/>
              <a:t>Publish project on GitHub with a clear README and quality commits.</a:t>
            </a:r>
            <a:endParaRPr lang="en-CA" kern="0" dirty="0"/>
          </a:p>
          <a:p>
            <a:pPr lvl="1"/>
            <a:endParaRPr lang="en-US" kern="0" dirty="0"/>
          </a:p>
          <a:p>
            <a:pPr>
              <a:buFontTx/>
            </a:pPr>
            <a:endParaRPr lang="en-CA" kern="0" dirty="0"/>
          </a:p>
        </p:txBody>
      </p:sp>
    </p:spTree>
    <p:extLst>
      <p:ext uri="{BB962C8B-B14F-4D97-AF65-F5344CB8AC3E}">
        <p14:creationId xmlns:p14="http://schemas.microsoft.com/office/powerpoint/2010/main" val="3360214907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6EF35-A560-2F5C-6492-F109C9F4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E06C5BFA-013C-6EE7-AA10-E45857AD8DA1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877F96D-87B1-D801-5C93-DB96F1F76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References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5EB5F-67DF-EFBA-7990-8E173FAD6697}"/>
              </a:ext>
            </a:extLst>
          </p:cNvPr>
          <p:cNvSpPr txBox="1">
            <a:spLocks/>
          </p:cNvSpPr>
          <p:nvPr/>
        </p:nvSpPr>
        <p:spPr>
          <a:xfrm>
            <a:off x="119085" y="1050924"/>
            <a:ext cx="8662987" cy="538177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CA" sz="1400" kern="0" dirty="0"/>
              <a:t>[1]Brainstorming and Beyond: A User-Centered Design Method. By C. Wilson. Morgan Kaufmann, 2013.</a:t>
            </a:r>
          </a:p>
          <a:p>
            <a:pPr>
              <a:buFontTx/>
            </a:pPr>
            <a:r>
              <a:rPr lang="en-CA" sz="1400" kern="0" dirty="0"/>
              <a:t>[2]Supporting Brainstorming Activities with Bots in Software Engineering </a:t>
            </a:r>
            <a:r>
              <a:rPr lang="en-CA" sz="1400" kern="0" dirty="0" err="1"/>
              <a:t>Education.By</a:t>
            </a:r>
            <a:r>
              <a:rPr lang="en-CA" sz="1400" kern="0" dirty="0"/>
              <a:t> J. C. Farah, J. L. Scala, S. Ingram, D. Gillet. 2019.</a:t>
            </a:r>
          </a:p>
          <a:p>
            <a:pPr>
              <a:buFontTx/>
            </a:pPr>
            <a:r>
              <a:rPr lang="en-CA" sz="1400" kern="0" dirty="0"/>
              <a:t>[3]Mind Mapping For </a:t>
            </a:r>
            <a:r>
              <a:rPr lang="en-CA" sz="1400" kern="0" dirty="0" err="1"/>
              <a:t>Dummies.By</a:t>
            </a:r>
            <a:r>
              <a:rPr lang="en-CA" sz="1400" kern="0" dirty="0"/>
              <a:t> F. Rustler. John Wiley and Sons, 2012.Developing a Glossary for Software </a:t>
            </a:r>
            <a:r>
              <a:rPr lang="en-CA" sz="1400" kern="0" dirty="0" err="1"/>
              <a:t>Projects.By</a:t>
            </a:r>
            <a:r>
              <a:rPr lang="en-CA" sz="1400" kern="0" dirty="0"/>
              <a:t> T. Abdou, P. </a:t>
            </a:r>
            <a:r>
              <a:rPr lang="en-CA" sz="1400" kern="0" dirty="0" err="1"/>
              <a:t>Kamthan</a:t>
            </a:r>
            <a:r>
              <a:rPr lang="en-CA" sz="1400" kern="0" dirty="0"/>
              <a:t>, N. Shahmir. 2021.</a:t>
            </a:r>
          </a:p>
          <a:p>
            <a:pPr>
              <a:buFontTx/>
            </a:pPr>
            <a:r>
              <a:rPr lang="en-CA" sz="1400" kern="0" dirty="0"/>
              <a:t>[4]Towards an Understanding of Collaborations in Agile Course </a:t>
            </a:r>
            <a:r>
              <a:rPr lang="en-CA" sz="1400" kern="0" dirty="0" err="1"/>
              <a:t>Projects.By</a:t>
            </a:r>
            <a:r>
              <a:rPr lang="en-CA" sz="1400" kern="0" dirty="0"/>
              <a:t> P. </a:t>
            </a:r>
            <a:r>
              <a:rPr lang="en-CA" sz="1400" kern="0" dirty="0" err="1"/>
              <a:t>Kamthan</a:t>
            </a:r>
            <a:r>
              <a:rPr lang="en-CA" sz="1400" kern="0" dirty="0"/>
              <a:t>. 2021.</a:t>
            </a:r>
          </a:p>
          <a:p>
            <a:pPr>
              <a:buFontTx/>
            </a:pPr>
            <a:r>
              <a:rPr lang="en-CA" sz="1400" kern="0" dirty="0"/>
              <a:t>[5]Introduction to Software Processes (Course Handout). By P. </a:t>
            </a:r>
            <a:r>
              <a:rPr lang="en-CA" sz="1400" kern="0" dirty="0" err="1"/>
              <a:t>Kamthan</a:t>
            </a:r>
            <a:r>
              <a:rPr lang="en-CA" sz="1400" kern="0" dirty="0"/>
              <a:t>. Concordia University, 2025.</a:t>
            </a:r>
          </a:p>
          <a:p>
            <a:pPr>
              <a:buFontTx/>
            </a:pPr>
            <a:r>
              <a:rPr lang="en-CA" sz="1400" kern="0" dirty="0"/>
              <a:t>[6]Introduction to User Modeling (Course Handout). By P. </a:t>
            </a:r>
            <a:r>
              <a:rPr lang="en-CA" sz="1400" kern="0" dirty="0" err="1"/>
              <a:t>Kamthan</a:t>
            </a:r>
            <a:r>
              <a:rPr lang="en-CA" sz="1400" kern="0" dirty="0"/>
              <a:t>. Concordia University, 2025.</a:t>
            </a:r>
          </a:p>
          <a:p>
            <a:pPr>
              <a:buFontTx/>
            </a:pPr>
            <a:r>
              <a:rPr lang="en-CA" sz="1400" dirty="0"/>
              <a:t>[7]ISO/IEC/IEEE. </a:t>
            </a:r>
            <a:r>
              <a:rPr lang="en-CA" sz="1400" i="1" dirty="0"/>
              <a:t>Systems and software engineering — Life cycle processes — Requirements engineering (ISO/IEC/IEEE 29148:2018)</a:t>
            </a:r>
            <a:r>
              <a:rPr lang="en-CA" sz="1400" dirty="0"/>
              <a:t>. Geneva: International Organization for Standardization, 2018.</a:t>
            </a:r>
            <a:endParaRPr lang="en-CA" sz="1400" kern="0" dirty="0"/>
          </a:p>
          <a:p>
            <a:pPr>
              <a:buFontTx/>
            </a:pPr>
            <a:r>
              <a:rPr lang="en-CA" sz="1400" kern="0" dirty="0"/>
              <a:t>[8]Java Documentation https://docs.oracle.com/en/java/javase/21/</a:t>
            </a:r>
          </a:p>
          <a:p>
            <a:pPr>
              <a:buFontTx/>
            </a:pPr>
            <a:r>
              <a:rPr lang="en-CA" sz="1400" kern="0" dirty="0"/>
              <a:t>[9]IntelliJ Accessibility Support https://www.jetbrains.com/help/idea/accessibility.html</a:t>
            </a:r>
          </a:p>
          <a:p>
            <a:pPr>
              <a:buFontTx/>
            </a:pPr>
            <a:r>
              <a:rPr lang="en-CA" sz="1400" kern="0" dirty="0"/>
              <a:t>[10]Draw.io Diagram Tool https://www.drawio.com/doc/</a:t>
            </a:r>
          </a:p>
          <a:p>
            <a:pPr>
              <a:buFontTx/>
            </a:pPr>
            <a:r>
              <a:rPr lang="en-CA" sz="1400" kern="0" dirty="0"/>
              <a:t>[11] https://confluence.atlassian.com/jira</a:t>
            </a:r>
          </a:p>
          <a:p>
            <a:pPr>
              <a:buFontTx/>
              <a:buChar char="•"/>
            </a:pPr>
            <a:r>
              <a:rPr lang="en-US" sz="1400" kern="0" dirty="0"/>
              <a:t>[12] Software Engineering Principles</a:t>
            </a:r>
            <a:r>
              <a:rPr lang="en-CA" sz="1400" kern="0" dirty="0"/>
              <a:t> (Course Handout).</a:t>
            </a:r>
            <a:r>
              <a:rPr lang="en-US" sz="1400" kern="0" dirty="0"/>
              <a:t> By P. </a:t>
            </a:r>
            <a:r>
              <a:rPr lang="en-US" sz="1400" kern="0" dirty="0" err="1"/>
              <a:t>Kamthan</a:t>
            </a:r>
            <a:r>
              <a:rPr lang="en-US" sz="1400" kern="0" dirty="0"/>
              <a:t>. </a:t>
            </a:r>
            <a:r>
              <a:rPr lang="en-CA" sz="1400" kern="0" dirty="0"/>
              <a:t>Concordia University, 2025.</a:t>
            </a:r>
            <a:endParaRPr lang="en-US" sz="1400" kern="0" dirty="0"/>
          </a:p>
          <a:p>
            <a:pPr>
              <a:buFontTx/>
            </a:pPr>
            <a:r>
              <a:rPr lang="en-CA" sz="1400" kern="0" dirty="0"/>
              <a:t>[13] </a:t>
            </a:r>
            <a:r>
              <a:rPr lang="en-US" sz="1400" kern="0" dirty="0"/>
              <a:t>Introduction to Software Prototyping</a:t>
            </a:r>
            <a:r>
              <a:rPr lang="en-CA" sz="1400" kern="0" dirty="0"/>
              <a:t> (Course Handout).</a:t>
            </a:r>
            <a:r>
              <a:rPr lang="en-US" sz="1400" kern="0" dirty="0"/>
              <a:t> By P. </a:t>
            </a:r>
            <a:r>
              <a:rPr lang="en-US" sz="1400" kern="0" dirty="0" err="1"/>
              <a:t>Kamthan</a:t>
            </a:r>
            <a:r>
              <a:rPr lang="en-CA" sz="1400" kern="0" dirty="0"/>
              <a:t> Concordia University, 2025.</a:t>
            </a:r>
            <a:endParaRPr lang="en-US" sz="1400" kern="0" dirty="0"/>
          </a:p>
          <a:p>
            <a:pPr>
              <a:buFontTx/>
            </a:pPr>
            <a:r>
              <a:rPr lang="en-CA" sz="1400" kern="0" dirty="0"/>
              <a:t>[14] </a:t>
            </a:r>
            <a:r>
              <a:rPr lang="en-US" sz="1400" kern="0" dirty="0"/>
              <a:t>Building, Versioning, and Releasing</a:t>
            </a:r>
            <a:r>
              <a:rPr lang="en-CA" sz="1400" kern="0" dirty="0"/>
              <a:t> (Course Handout).</a:t>
            </a:r>
            <a:r>
              <a:rPr lang="en-US" sz="1400" kern="0" dirty="0"/>
              <a:t> By P. </a:t>
            </a:r>
            <a:r>
              <a:rPr lang="en-US" sz="1400" kern="0" dirty="0" err="1"/>
              <a:t>Kamthan</a:t>
            </a:r>
            <a:r>
              <a:rPr lang="en-CA" sz="1400" kern="0" dirty="0"/>
              <a:t> Concordia University, 2025.</a:t>
            </a:r>
          </a:p>
        </p:txBody>
      </p:sp>
    </p:spTree>
    <p:extLst>
      <p:ext uri="{BB962C8B-B14F-4D97-AF65-F5344CB8AC3E}">
        <p14:creationId xmlns:p14="http://schemas.microsoft.com/office/powerpoint/2010/main" val="260802282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26256" y="2518279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chemeClr val="tx1"/>
                </a:solidFill>
                <a:latin typeface="Tahoma" pitchFamily="34" charset="0"/>
                <a:cs typeface="Tahoma" pitchFamily="34" charset="0"/>
              </a:rPr>
              <a:t>Thank you</a:t>
            </a:r>
            <a:endParaRPr lang="en-US" altLang="en-US" sz="2800" dirty="0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A82F7-A353-7FB0-52D0-1E819A14E1DA}"/>
              </a:ext>
            </a:extLst>
          </p:cNvPr>
          <p:cNvSpPr txBox="1">
            <a:spLocks/>
          </p:cNvSpPr>
          <p:nvPr/>
        </p:nvSpPr>
        <p:spPr>
          <a:xfrm>
            <a:off x="4914367" y="3072277"/>
            <a:ext cx="2422098" cy="71344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FF"/>
                </a:solidFill>
                <a:latin typeface="Tahoma" pitchFamily="34" charset="0"/>
                <a:ea typeface="Microsoft YaHei" pitchFamily="34" charset="-122"/>
              </a:defRPr>
            </a:lvl9pPr>
          </a:lstStyle>
          <a:p>
            <a:pPr>
              <a:buFontTx/>
            </a:pPr>
            <a:r>
              <a:rPr lang="en-CA" kern="0"/>
              <a:t>Thank you</a:t>
            </a:r>
            <a:endParaRPr lang="en-CA" kern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9DBB7EE-3178-5825-CFED-1BCFA757B55A}"/>
              </a:ext>
            </a:extLst>
          </p:cNvPr>
          <p:cNvSpPr txBox="1">
            <a:spLocks/>
          </p:cNvSpPr>
          <p:nvPr/>
        </p:nvSpPr>
        <p:spPr>
          <a:xfrm>
            <a:off x="3536386" y="3282590"/>
            <a:ext cx="2071225" cy="5031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CA" kern="0" dirty="0"/>
              <a:t>Any questions?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C396-8DFC-06BA-3068-B76349200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95EDFBE3-4EBF-3C7B-5B27-322105A9F6BD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6FC189C9-F167-E65B-828C-545893C7F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Deliverable 2 – Problems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2778FE-E090-50F5-C3FF-798DA47CD6EC}"/>
              </a:ext>
            </a:extLst>
          </p:cNvPr>
          <p:cNvSpPr txBox="1">
            <a:spLocks/>
          </p:cNvSpPr>
          <p:nvPr/>
        </p:nvSpPr>
        <p:spPr>
          <a:xfrm>
            <a:off x="303213" y="1050925"/>
            <a:ext cx="8518835" cy="500963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sz="1800" b="1" kern="0" dirty="0"/>
              <a:t>Problem </a:t>
            </a:r>
            <a:r>
              <a:rPr lang="en-CA" sz="1800" b="1" dirty="0"/>
              <a:t>4</a:t>
            </a:r>
            <a:r>
              <a:rPr lang="en-CA" sz="1800" dirty="0"/>
              <a:t> – Persona Creation</a:t>
            </a:r>
            <a:endParaRPr lang="en-US" sz="1800" kern="0" dirty="0"/>
          </a:p>
          <a:p>
            <a:pPr marL="400050" lvl="1" indent="0">
              <a:buNone/>
            </a:pPr>
            <a:r>
              <a:rPr lang="en-US" sz="1800" kern="0" dirty="0"/>
              <a:t>Create a persona that represents a potential user of your function. The persona should be realistic, relevant, and highlight the user’s needs, goals, and environment.</a:t>
            </a:r>
          </a:p>
          <a:p>
            <a:r>
              <a:rPr lang="en-US" sz="1800" b="1" kern="0" dirty="0"/>
              <a:t>Problem </a:t>
            </a:r>
            <a:r>
              <a:rPr lang="en-CA" sz="1800" b="1" dirty="0"/>
              <a:t>5</a:t>
            </a:r>
            <a:r>
              <a:rPr lang="en-CA" sz="1800" dirty="0"/>
              <a:t> – Java GUI Implementation from Scratch</a:t>
            </a:r>
            <a:endParaRPr lang="en-US" sz="1800" kern="0" dirty="0"/>
          </a:p>
          <a:p>
            <a:pPr marL="400050" lvl="1" indent="0">
              <a:buNone/>
            </a:pPr>
            <a:r>
              <a:rPr lang="en-US" sz="1800" kern="0" dirty="0"/>
              <a:t>Modify your D1 implementation to be built from scratch, avoiding Java’s built-in math libraries.</a:t>
            </a:r>
          </a:p>
          <a:p>
            <a:pPr marL="400050" lvl="1" indent="0">
              <a:buNone/>
            </a:pPr>
            <a:r>
              <a:rPr lang="en-US" sz="1800" kern="0" dirty="0"/>
              <a:t>Develop a GUI using Java Swing or JavaFX. </a:t>
            </a:r>
          </a:p>
          <a:p>
            <a:pPr marL="400050" lvl="1" indent="0">
              <a:buNone/>
            </a:pPr>
            <a:r>
              <a:rPr lang="en-US" sz="1800" kern="0" dirty="0"/>
              <a:t>Include exception handling and ensure that error messages are user-friendly.</a:t>
            </a:r>
          </a:p>
          <a:p>
            <a:pPr marL="400050" lvl="1" indent="0">
              <a:buNone/>
            </a:pPr>
            <a:r>
              <a:rPr lang="en-US" sz="1800" kern="0" dirty="0"/>
              <a:t>The implementation must be independent of any IDE.</a:t>
            </a:r>
          </a:p>
          <a:p>
            <a:r>
              <a:rPr lang="en-US" sz="1800" b="1" kern="0" dirty="0"/>
              <a:t>Problem </a:t>
            </a:r>
            <a:r>
              <a:rPr lang="en-CA" sz="1800" b="1" dirty="0"/>
              <a:t>6</a:t>
            </a:r>
            <a:r>
              <a:rPr lang="en-CA" sz="1800" dirty="0"/>
              <a:t> – Updated Requirements</a:t>
            </a:r>
            <a:endParaRPr lang="en-US" sz="1800" kern="0" dirty="0"/>
          </a:p>
          <a:p>
            <a:pPr marL="400050" lvl="1" indent="0">
              <a:buNone/>
            </a:pPr>
            <a:r>
              <a:rPr lang="en-US" sz="1800" kern="0" dirty="0"/>
              <a:t>Revise your D1 requirements based on the new GUI version.</a:t>
            </a:r>
          </a:p>
          <a:p>
            <a:pPr marL="400050" lvl="1" indent="0">
              <a:buNone/>
            </a:pPr>
            <a:r>
              <a:rPr lang="en-US" sz="1800" kern="0" dirty="0"/>
              <a:t>Incorporate changes from your D2 implementation and update identifiers accordingly</a:t>
            </a:r>
            <a:endParaRPr lang="en-CA" sz="1800" kern="0" dirty="0"/>
          </a:p>
        </p:txBody>
      </p:sp>
    </p:spTree>
    <p:extLst>
      <p:ext uri="{BB962C8B-B14F-4D97-AF65-F5344CB8AC3E}">
        <p14:creationId xmlns:p14="http://schemas.microsoft.com/office/powerpoint/2010/main" val="421452316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Agenda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1ACA3C0-2B70-56FA-4AFF-5856CA308D36}"/>
              </a:ext>
            </a:extLst>
          </p:cNvPr>
          <p:cNvSpPr txBox="1">
            <a:spLocks/>
          </p:cNvSpPr>
          <p:nvPr/>
        </p:nvSpPr>
        <p:spPr>
          <a:xfrm>
            <a:off x="151606" y="1050925"/>
            <a:ext cx="8814594" cy="535563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sz="2200" kern="0" dirty="0"/>
              <a:t>This phase extends the scientific sinh(x) function by </a:t>
            </a:r>
            <a:r>
              <a:rPr lang="en-US" sz="2200" b="1" kern="0" dirty="0"/>
              <a:t>implementing it from scratch in Java</a:t>
            </a:r>
            <a:r>
              <a:rPr lang="en-US" sz="2200" kern="0" dirty="0"/>
              <a:t>, eliminating all built-in mathematical functions. </a:t>
            </a:r>
          </a:p>
          <a:p>
            <a:pPr>
              <a:buFontTx/>
            </a:pPr>
            <a:r>
              <a:rPr lang="en-US" sz="2200" kern="0" dirty="0"/>
              <a:t>A </a:t>
            </a:r>
            <a:r>
              <a:rPr lang="en-US" sz="2200" b="1" kern="0" dirty="0"/>
              <a:t>graphical user interface </a:t>
            </a:r>
            <a:r>
              <a:rPr lang="en-US" sz="2200" kern="0" dirty="0"/>
              <a:t>is introduced using Java Swing to enhance usability.</a:t>
            </a:r>
          </a:p>
          <a:p>
            <a:pPr>
              <a:buFontTx/>
            </a:pPr>
            <a:r>
              <a:rPr lang="en-US" sz="2200" kern="0" dirty="0"/>
              <a:t>A </a:t>
            </a:r>
            <a:r>
              <a:rPr lang="en-US" sz="2200" b="1" kern="0" dirty="0"/>
              <a:t>detailed persona</a:t>
            </a:r>
            <a:r>
              <a:rPr lang="en-US" sz="2200" kern="0" dirty="0"/>
              <a:t> is created to represent the </a:t>
            </a:r>
            <a:r>
              <a:rPr lang="en-US" sz="2200" b="1" kern="0" dirty="0"/>
              <a:t>target user</a:t>
            </a:r>
            <a:r>
              <a:rPr lang="en-US" sz="2200" kern="0" dirty="0"/>
              <a:t>, guiding design and functionality decisions based on user-centric perspectives.</a:t>
            </a:r>
          </a:p>
          <a:p>
            <a:pPr>
              <a:buFontTx/>
            </a:pPr>
            <a:r>
              <a:rPr lang="en-US" sz="2200" kern="0" dirty="0"/>
              <a:t>The </a:t>
            </a:r>
            <a:r>
              <a:rPr lang="en-US" sz="2200" b="1" kern="0" dirty="0"/>
              <a:t>requirements</a:t>
            </a:r>
            <a:r>
              <a:rPr lang="en-US" sz="2200" kern="0" dirty="0"/>
              <a:t> from D1 are </a:t>
            </a:r>
            <a:r>
              <a:rPr lang="en-US" sz="2200" b="1" kern="0" dirty="0"/>
              <a:t>updated</a:t>
            </a:r>
            <a:r>
              <a:rPr lang="en-US" sz="2200" kern="0" dirty="0"/>
              <a:t> in accordance with the new interface and exception handling mechanisms. </a:t>
            </a:r>
          </a:p>
          <a:p>
            <a:pPr>
              <a:buFontTx/>
            </a:pPr>
            <a:r>
              <a:rPr lang="en-US" sz="2200" kern="0" dirty="0"/>
              <a:t>These revised requirements reflect system evolution aligned with ISO/IEC/IEEE 29148 standards.</a:t>
            </a:r>
          </a:p>
          <a:p>
            <a:pPr>
              <a:buFontTx/>
            </a:pPr>
            <a:r>
              <a:rPr lang="en-US" sz="2200" kern="0" dirty="0"/>
              <a:t>The development continues in an </a:t>
            </a:r>
            <a:r>
              <a:rPr lang="en-US" sz="2200" b="1" kern="0" dirty="0"/>
              <a:t>iterative and incremental </a:t>
            </a:r>
            <a:r>
              <a:rPr lang="en-US" sz="2200" kern="0" dirty="0"/>
              <a:t>manner, showcasing improvement in system accessibility, usability, and robustness.</a:t>
            </a:r>
            <a:endParaRPr lang="en-CA" sz="2200" kern="0" dirty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7621C-9AFF-AF15-1654-29A58E8C1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3B738DE1-041D-9559-32F2-1B326D9E3088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B7818421-F4E9-B3DB-8B4F-E23EF00A75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256" y="298388"/>
            <a:ext cx="8091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200" dirty="0">
                <a:solidFill>
                  <a:schemeClr val="bg1"/>
                </a:solidFill>
              </a:rPr>
              <a:t>Persona Creation</a:t>
            </a:r>
            <a:endParaRPr lang="en-US" altLang="en-US" sz="32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Content Placeholder 26">
            <a:extLst>
              <a:ext uri="{FF2B5EF4-FFF2-40B4-BE49-F238E27FC236}">
                <a16:creationId xmlns:a16="http://schemas.microsoft.com/office/drawing/2014/main" id="{325C784A-1116-A26C-8D9F-0BF81253DE19}"/>
              </a:ext>
            </a:extLst>
          </p:cNvPr>
          <p:cNvSpPr txBox="1">
            <a:spLocks/>
          </p:cNvSpPr>
          <p:nvPr/>
        </p:nvSpPr>
        <p:spPr>
          <a:xfrm>
            <a:off x="3803432" y="1043996"/>
            <a:ext cx="5162768" cy="5288765"/>
          </a:xfrm>
          <a:prstGeom prst="rect">
            <a:avLst/>
          </a:prstGeom>
        </p:spPr>
        <p:txBody>
          <a:bodyPr anchor="t">
            <a:normAutofit lnSpcReduction="10000"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sz="1600" b="1" kern="0" dirty="0"/>
              <a:t>Name</a:t>
            </a:r>
            <a:r>
              <a:rPr lang="en-US" sz="1600" kern="0" dirty="0"/>
              <a:t>: Jennifer Miller</a:t>
            </a:r>
          </a:p>
          <a:p>
            <a:pPr>
              <a:buFontTx/>
            </a:pPr>
            <a:r>
              <a:rPr lang="en-US" sz="1600" b="1" kern="0" dirty="0"/>
              <a:t>Age</a:t>
            </a:r>
            <a:r>
              <a:rPr lang="en-US" sz="1600" kern="0" dirty="0"/>
              <a:t>: 21</a:t>
            </a:r>
          </a:p>
          <a:p>
            <a:pPr>
              <a:buFontTx/>
            </a:pPr>
            <a:r>
              <a:rPr lang="en-US" sz="1600" b="1" kern="0" dirty="0"/>
              <a:t>Occupation</a:t>
            </a:r>
            <a:r>
              <a:rPr lang="en-US" sz="1600" kern="0" dirty="0"/>
              <a:t>: Undergraduate Physics Student</a:t>
            </a:r>
          </a:p>
          <a:p>
            <a:pPr>
              <a:buFontTx/>
            </a:pPr>
            <a:r>
              <a:rPr lang="en-US" sz="1600" b="1" kern="0" dirty="0"/>
              <a:t>Technical Background: </a:t>
            </a:r>
            <a:r>
              <a:rPr lang="en-US" sz="1600" kern="0" dirty="0"/>
              <a:t>Moderate – comfortable with basic calculators and scientific functions</a:t>
            </a:r>
          </a:p>
          <a:p>
            <a:pPr>
              <a:buFontTx/>
            </a:pPr>
            <a:r>
              <a:rPr lang="en-US" sz="1600" b="1" kern="0" dirty="0"/>
              <a:t>Goals</a:t>
            </a:r>
            <a:r>
              <a:rPr lang="en-US" sz="1600" kern="0" dirty="0"/>
              <a:t>: Quickly calculate hyperbolic functions like sinh(x) for physics assignments. Needs clear error messages if input is invalid (e.g., non-numeric values). Appreciates a simple and intuitive interface, as she uses multiple tools during study.</a:t>
            </a:r>
          </a:p>
          <a:p>
            <a:pPr>
              <a:buFontTx/>
            </a:pPr>
            <a:r>
              <a:rPr lang="en-US" sz="1600" b="1" kern="0" dirty="0"/>
              <a:t>Frustrations</a:t>
            </a:r>
            <a:r>
              <a:rPr lang="en-US" sz="1600" kern="0" dirty="0"/>
              <a:t>: Doesn’t like complex scientific calculators with unnecessary features. Gets frustrated by cryptic error messages or app crashes due to input mistakes.</a:t>
            </a:r>
          </a:p>
          <a:p>
            <a:pPr>
              <a:buFontTx/>
            </a:pPr>
            <a:r>
              <a:rPr lang="en-US" sz="1600" b="1" kern="0" dirty="0"/>
              <a:t>Environment</a:t>
            </a:r>
            <a:r>
              <a:rPr lang="en-US" sz="1600" kern="0" dirty="0"/>
              <a:t>: Uses the calculator in a quiet study space on her Windows laptop. Prefers desktop applications that don’t require installation or command-line usage.</a:t>
            </a:r>
          </a:p>
        </p:txBody>
      </p:sp>
      <p:pic>
        <p:nvPicPr>
          <p:cNvPr id="6" name="Picture 5" descr="A person holding a notebook and pen&#10;&#10;AI-generated content may be incorrect.">
            <a:extLst>
              <a:ext uri="{FF2B5EF4-FFF2-40B4-BE49-F238E27FC236}">
                <a16:creationId xmlns:a16="http://schemas.microsoft.com/office/drawing/2014/main" id="{BCC3CA2A-3E53-1EDB-8E8B-069865665F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96" y="2157083"/>
            <a:ext cx="3652641" cy="27383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B6ED11-533F-DB00-944D-C4F7D26C8FC0}"/>
              </a:ext>
            </a:extLst>
          </p:cNvPr>
          <p:cNvSpPr txBox="1"/>
          <p:nvPr/>
        </p:nvSpPr>
        <p:spPr>
          <a:xfrm>
            <a:off x="0" y="6273209"/>
            <a:ext cx="8840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dirty="0"/>
              <a:t>Girl stock picture from :</a:t>
            </a:r>
            <a:r>
              <a:rPr lang="en-CA" sz="1100" dirty="0">
                <a:hlinkClick r:id="rId4"/>
              </a:rPr>
              <a:t>Link to stock picture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24469128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9F73-111F-ABFD-AD76-E54DF7D11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6D6BBFCC-F4E1-341B-8449-350BBAA9F4E0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FAEF41EC-4409-62DF-3F32-6DAA7AF0A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Java GUI Implementation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A0530C95-CD60-8F18-FDD5-B1F84AAC2C2B}"/>
              </a:ext>
            </a:extLst>
          </p:cNvPr>
          <p:cNvSpPr txBox="1">
            <a:spLocks/>
          </p:cNvSpPr>
          <p:nvPr/>
        </p:nvSpPr>
        <p:spPr>
          <a:xfrm>
            <a:off x="4293386" y="925473"/>
            <a:ext cx="4821670" cy="5419051"/>
          </a:xfrm>
          <a:prstGeom prst="rect">
            <a:avLst/>
          </a:prstGeom>
        </p:spPr>
        <p:txBody>
          <a:bodyPr anchor="t">
            <a:normAutofit/>
          </a:bodyPr>
          <a:lstStyle>
            <a:lvl1pPr marL="342900" indent="-342900" algn="l" rtl="0" eaLnBrk="0" fontAlgn="base" hangingPunct="0">
              <a:spcBef>
                <a:spcPct val="0"/>
              </a:spcBef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>
              <a:buFontTx/>
            </a:pPr>
            <a:r>
              <a:rPr lang="en-US" sz="1800" kern="0" dirty="0"/>
              <a:t>Re-implemented the sinh(x) function in Java from scratch, </a:t>
            </a:r>
            <a:r>
              <a:rPr lang="en-US" sz="1800" b="1" kern="0" dirty="0"/>
              <a:t>avoiding all built-in math libraries </a:t>
            </a:r>
            <a:r>
              <a:rPr lang="en-US" sz="1800" kern="0" dirty="0"/>
              <a:t>(e.g., </a:t>
            </a:r>
            <a:r>
              <a:rPr lang="en-US" sz="1800" kern="0" dirty="0" err="1"/>
              <a:t>Math.pow</a:t>
            </a:r>
            <a:r>
              <a:rPr lang="en-US" sz="1800" kern="0" dirty="0"/>
              <a:t>) by manually computing powers and factorials.</a:t>
            </a:r>
          </a:p>
          <a:p>
            <a:pPr>
              <a:buFontTx/>
            </a:pPr>
            <a:r>
              <a:rPr lang="en-US" sz="1800" kern="0" dirty="0"/>
              <a:t>Developed a Graphical User Interface (GUI) using </a:t>
            </a:r>
            <a:r>
              <a:rPr lang="en-US" sz="1800" b="1" kern="0" dirty="0"/>
              <a:t>Java Swing</a:t>
            </a:r>
            <a:r>
              <a:rPr lang="en-US" sz="1800" kern="0" dirty="0"/>
              <a:t>[8][9], enabling user-friendly input and output interaction.</a:t>
            </a:r>
          </a:p>
          <a:p>
            <a:pPr>
              <a:buFontTx/>
            </a:pPr>
            <a:r>
              <a:rPr lang="en-US" sz="1800" b="1" kern="0" dirty="0"/>
              <a:t>Ensured tool-independent compilation</a:t>
            </a:r>
            <a:r>
              <a:rPr lang="en-US" sz="1800" kern="0" dirty="0"/>
              <a:t>, keeping the code portable and functional outside any specific IDE[9].</a:t>
            </a:r>
          </a:p>
          <a:p>
            <a:pPr>
              <a:buFontTx/>
            </a:pPr>
            <a:r>
              <a:rPr lang="en-US" sz="1800" b="1" kern="0" dirty="0"/>
              <a:t>Included exception handling </a:t>
            </a:r>
            <a:r>
              <a:rPr lang="en-US" sz="1800" kern="0" dirty="0"/>
              <a:t>using Java's built-in exception classes to manage invalid input (e.g., non-numeric values). </a:t>
            </a:r>
            <a:r>
              <a:rPr lang="en-US" sz="1800" b="1" kern="0" dirty="0"/>
              <a:t>Designed error messages</a:t>
            </a:r>
            <a:r>
              <a:rPr lang="en-US" sz="1800" kern="0" dirty="0"/>
              <a:t> to be clear and helpful, improving the overall usability of the calculator.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524A0D-42AF-211C-73CF-395ECA431C4B}"/>
              </a:ext>
            </a:extLst>
          </p:cNvPr>
          <p:cNvSpPr txBox="1"/>
          <p:nvPr/>
        </p:nvSpPr>
        <p:spPr>
          <a:xfrm>
            <a:off x="0" y="6192977"/>
            <a:ext cx="414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dirty="0"/>
              <a:t>Link to repository : </a:t>
            </a:r>
            <a:r>
              <a:rPr lang="en-CA" sz="1200" dirty="0">
                <a:hlinkClick r:id="rId3"/>
              </a:rPr>
              <a:t>https://github.com/DeepKondal/Eternity</a:t>
            </a:r>
            <a:endParaRPr lang="en-CA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1F0899-61F2-A633-331F-7D0A20520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0" y="4217648"/>
            <a:ext cx="4142481" cy="12532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BBF8C93-070C-40AC-44A6-45CBC10AC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681" y="1169282"/>
            <a:ext cx="3466021" cy="213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2685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6BE3-F599-5CE7-15EB-494A13F5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1EA9AF89-F9C7-14E2-7D0D-A9918A331C4A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E04D7694-162E-91B2-F7D4-847F2D57D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Java Code Snippet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A1474E-995D-E340-2455-B22AC8278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17" y="1050925"/>
            <a:ext cx="6228703" cy="496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3463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0F4B6-F0A6-4F90-5CFA-B17C09604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5C2AC8B1-ECA0-1488-1C3F-2779707148E3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4A30F78A-8CD9-60D1-2F7F-CE46778E4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Java GUI Implementation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16FDA-17E3-56B0-4B2D-A4205FF0B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717" y="1252985"/>
            <a:ext cx="2857748" cy="14174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61406-5918-CEA0-2993-7946326CF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1350" y="1260606"/>
            <a:ext cx="2872989" cy="14098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BB4C22-B944-9C1A-0B05-52F75320D9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717" y="4033394"/>
            <a:ext cx="2842506" cy="14174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4775B0C-2419-8B5C-0E89-C1AF796258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535" y="4033394"/>
            <a:ext cx="2857748" cy="139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872545-3E87-2F18-5D00-49AC94F35B39}"/>
              </a:ext>
            </a:extLst>
          </p:cNvPr>
          <p:cNvSpPr txBox="1"/>
          <p:nvPr/>
        </p:nvSpPr>
        <p:spPr>
          <a:xfrm>
            <a:off x="1019661" y="2824606"/>
            <a:ext cx="2867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Hyperbolic sine correctly calculated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21105-B00E-FDAC-BE82-CAB1DA03029D}"/>
              </a:ext>
            </a:extLst>
          </p:cNvPr>
          <p:cNvSpPr txBox="1"/>
          <p:nvPr/>
        </p:nvSpPr>
        <p:spPr>
          <a:xfrm>
            <a:off x="5386665" y="5582153"/>
            <a:ext cx="2772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Hyperbolic sine correctly calculated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D7424-3806-B45C-B6FD-03EA7E28DFE1}"/>
              </a:ext>
            </a:extLst>
          </p:cNvPr>
          <p:cNvSpPr txBox="1"/>
          <p:nvPr/>
        </p:nvSpPr>
        <p:spPr>
          <a:xfrm>
            <a:off x="1448015" y="5605015"/>
            <a:ext cx="19159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Input out of range error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315DC7-F1B8-53EA-2020-7A4CE70173B8}"/>
              </a:ext>
            </a:extLst>
          </p:cNvPr>
          <p:cNvSpPr txBox="1"/>
          <p:nvPr/>
        </p:nvSpPr>
        <p:spPr>
          <a:xfrm>
            <a:off x="5489647" y="2759934"/>
            <a:ext cx="24357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Please enter a valid input error</a:t>
            </a:r>
          </a:p>
        </p:txBody>
      </p:sp>
    </p:spTree>
    <p:extLst>
      <p:ext uri="{BB962C8B-B14F-4D97-AF65-F5344CB8AC3E}">
        <p14:creationId xmlns:p14="http://schemas.microsoft.com/office/powerpoint/2010/main" val="2436903309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30168-C291-8AFF-84BB-5D30AC177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19BDE593-CB4A-AA30-7970-ACEF2B1AC267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B06A29A-E4F3-19F5-DC08-05DE9DF0C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Requirements – Functional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0DF2119A-4EEE-0893-B531-2754E6D0A0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8191394"/>
              </p:ext>
            </p:extLst>
          </p:nvPr>
        </p:nvGraphicFramePr>
        <p:xfrm>
          <a:off x="151606" y="1244010"/>
          <a:ext cx="8966200" cy="49229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8814">
                  <a:extLst>
                    <a:ext uri="{9D8B030D-6E8A-4147-A177-3AD203B41FA5}">
                      <a16:colId xmlns:a16="http://schemas.microsoft.com/office/drawing/2014/main" val="2210519022"/>
                    </a:ext>
                  </a:extLst>
                </a:gridCol>
                <a:gridCol w="8067386">
                  <a:extLst>
                    <a:ext uri="{9D8B030D-6E8A-4147-A177-3AD203B41FA5}">
                      <a16:colId xmlns:a16="http://schemas.microsoft.com/office/drawing/2014/main" val="2602748826"/>
                    </a:ext>
                  </a:extLst>
                </a:gridCol>
              </a:tblGrid>
              <a:tr h="68507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allow the user to input a real number using a graphical text field.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8079"/>
                  </a:ext>
                </a:extLst>
              </a:tr>
              <a:tr h="68507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display the result of sinh(x) in a GUI label component.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9617"/>
                  </a:ext>
                </a:extLst>
              </a:tr>
              <a:tr h="68507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</a:t>
                      </a:r>
                      <a:r>
                        <a:rPr lang="en-CA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compute sinh(x) using its Taylor Series expansion.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94784"/>
                  </a:ext>
                </a:extLst>
              </a:tr>
              <a:tr h="68507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REQ-4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restrict input values to the range [−100,100] and display an appropriate warning if out of bounds.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89559"/>
                  </a:ext>
                </a:extLst>
              </a:tr>
              <a:tr h="716892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REQ-5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display an appropriate error dialog for any invalid or out-of-bound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886897"/>
                  </a:ext>
                </a:extLst>
              </a:tr>
              <a:tr h="716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/>
                        <a:t>REQ-6</a:t>
                      </a:r>
                      <a:endParaRPr lang="en-CA" b="1" dirty="0"/>
                    </a:p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include a “Compute” button that performs the sinh(x) calculation when clicked.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934442"/>
                  </a:ext>
                </a:extLst>
              </a:tr>
              <a:tr h="7168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/>
                        <a:t>REQ-7</a:t>
                      </a:r>
                      <a:endParaRPr lang="en-CA" b="1" dirty="0"/>
                    </a:p>
                    <a:p>
                      <a:pPr algn="ctr"/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only close when the user wants to exit the GUI.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0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94472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AAFB6-D988-E683-9810-733B2D74D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D70547FD-E38C-E568-C25D-A8B8CAE60700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DA48B73-18D8-62A8-8E05-82F97ADA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CA" sz="3600" dirty="0">
                <a:solidFill>
                  <a:schemeClr val="bg1"/>
                </a:solidFill>
              </a:rPr>
              <a:t>Requirements – Non-Functional </a:t>
            </a:r>
            <a:endParaRPr lang="en-US" altLang="en-US" sz="2800" dirty="0">
              <a:solidFill>
                <a:schemeClr val="bg1"/>
              </a:solidFill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3" name="Content Placeholder 5">
            <a:extLst>
              <a:ext uri="{FF2B5EF4-FFF2-40B4-BE49-F238E27FC236}">
                <a16:creationId xmlns:a16="http://schemas.microsoft.com/office/drawing/2014/main" id="{F1AE9B00-5033-602A-0DD4-6C99F0B829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08732"/>
              </p:ext>
            </p:extLst>
          </p:nvPr>
        </p:nvGraphicFramePr>
        <p:xfrm>
          <a:off x="133350" y="1318012"/>
          <a:ext cx="8832850" cy="42219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2202">
                  <a:extLst>
                    <a:ext uri="{9D8B030D-6E8A-4147-A177-3AD203B41FA5}">
                      <a16:colId xmlns:a16="http://schemas.microsoft.com/office/drawing/2014/main" val="2210519022"/>
                    </a:ext>
                  </a:extLst>
                </a:gridCol>
                <a:gridCol w="7780648">
                  <a:extLst>
                    <a:ext uri="{9D8B030D-6E8A-4147-A177-3AD203B41FA5}">
                      <a16:colId xmlns:a16="http://schemas.microsoft.com/office/drawing/2014/main" val="2602748826"/>
                    </a:ext>
                  </a:extLst>
                </a:gridCol>
              </a:tblGrid>
              <a:tr h="8443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REQ-8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calculator’s GUI shall respond to user input within 100 milliseconds under normal operating conditions.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578079"/>
                  </a:ext>
                </a:extLst>
              </a:tr>
              <a:tr h="8443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REQ-9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GUI shall support usability standards such as clear layout, labeled fields, and accessible controls.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579617"/>
                  </a:ext>
                </a:extLst>
              </a:tr>
              <a:tr h="844395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/>
                        <a:t>REQ-</a:t>
                      </a:r>
                      <a:r>
                        <a:rPr lang="en-CA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display error dialogs that help the user identify and correct issues.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494784"/>
                  </a:ext>
                </a:extLst>
              </a:tr>
              <a:tr h="844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/>
                        <a:t>REQ-11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calculator shall use exception handling to prevent application crashes from invalid input.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773800"/>
                  </a:ext>
                </a:extLst>
              </a:tr>
              <a:tr h="8443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/>
                        <a:t>REQ-12</a:t>
                      </a:r>
                      <a:endParaRPr lang="en-CA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GUI shall be implemented using Java Swing and not depend on any external libraries.</a:t>
                      </a:r>
                      <a:endParaRPr lang="en-CA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732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104569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Pages>0</Pages>
  <Words>1402</Words>
  <Characters>0</Characters>
  <Application>Microsoft Office PowerPoint</Application>
  <DocSecurity>0</DocSecurity>
  <PresentationFormat>On-screen Show (4:3)</PresentationFormat>
  <Lines>0</Lines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Abideep Singh Kondal</cp:lastModifiedBy>
  <cp:revision>79</cp:revision>
  <dcterms:created xsi:type="dcterms:W3CDTF">2016-04-06T04:18:14Z</dcterms:created>
  <dcterms:modified xsi:type="dcterms:W3CDTF">2025-07-29T02:43:57Z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