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 id="2147483682" r:id="rId6"/>
  </p:sldMasterIdLst>
  <p:notesMasterIdLst>
    <p:notesMasterId r:id="rId77"/>
  </p:notesMasterIdLst>
  <p:sldIdLst>
    <p:sldId id="266" r:id="rId7"/>
    <p:sldId id="309" r:id="rId8"/>
    <p:sldId id="311" r:id="rId9"/>
    <p:sldId id="312" r:id="rId10"/>
    <p:sldId id="313" r:id="rId11"/>
    <p:sldId id="314" r:id="rId12"/>
    <p:sldId id="318" r:id="rId13"/>
    <p:sldId id="319" r:id="rId14"/>
    <p:sldId id="316" r:id="rId15"/>
    <p:sldId id="315" r:id="rId16"/>
    <p:sldId id="320" r:id="rId17"/>
    <p:sldId id="321" r:id="rId18"/>
    <p:sldId id="323" r:id="rId19"/>
    <p:sldId id="322" r:id="rId20"/>
    <p:sldId id="324" r:id="rId21"/>
    <p:sldId id="329" r:id="rId22"/>
    <p:sldId id="330" r:id="rId23"/>
    <p:sldId id="331" r:id="rId24"/>
    <p:sldId id="332" r:id="rId25"/>
    <p:sldId id="347" r:id="rId26"/>
    <p:sldId id="333" r:id="rId27"/>
    <p:sldId id="334" r:id="rId28"/>
    <p:sldId id="335" r:id="rId29"/>
    <p:sldId id="348" r:id="rId30"/>
    <p:sldId id="341" r:id="rId31"/>
    <p:sldId id="326" r:id="rId32"/>
    <p:sldId id="370" r:id="rId33"/>
    <p:sldId id="343" r:id="rId34"/>
    <p:sldId id="356" r:id="rId35"/>
    <p:sldId id="350" r:id="rId36"/>
    <p:sldId id="368" r:id="rId37"/>
    <p:sldId id="369" r:id="rId38"/>
    <p:sldId id="357" r:id="rId39"/>
    <p:sldId id="359" r:id="rId40"/>
    <p:sldId id="354" r:id="rId41"/>
    <p:sldId id="360" r:id="rId42"/>
    <p:sldId id="361" r:id="rId43"/>
    <p:sldId id="363" r:id="rId44"/>
    <p:sldId id="366" r:id="rId45"/>
    <p:sldId id="367" r:id="rId46"/>
    <p:sldId id="371" r:id="rId47"/>
    <p:sldId id="372" r:id="rId48"/>
    <p:sldId id="376" r:id="rId49"/>
    <p:sldId id="378" r:id="rId50"/>
    <p:sldId id="383" r:id="rId51"/>
    <p:sldId id="384" r:id="rId52"/>
    <p:sldId id="379" r:id="rId53"/>
    <p:sldId id="382" r:id="rId54"/>
    <p:sldId id="385" r:id="rId55"/>
    <p:sldId id="393" r:id="rId56"/>
    <p:sldId id="387" r:id="rId57"/>
    <p:sldId id="386" r:id="rId58"/>
    <p:sldId id="388" r:id="rId59"/>
    <p:sldId id="389" r:id="rId60"/>
    <p:sldId id="390" r:id="rId61"/>
    <p:sldId id="391" r:id="rId62"/>
    <p:sldId id="392" r:id="rId63"/>
    <p:sldId id="394" r:id="rId64"/>
    <p:sldId id="395" r:id="rId65"/>
    <p:sldId id="405" r:id="rId66"/>
    <p:sldId id="406" r:id="rId67"/>
    <p:sldId id="396" r:id="rId68"/>
    <p:sldId id="403" r:id="rId69"/>
    <p:sldId id="402" r:id="rId70"/>
    <p:sldId id="397" r:id="rId71"/>
    <p:sldId id="400" r:id="rId72"/>
    <p:sldId id="401" r:id="rId73"/>
    <p:sldId id="404" r:id="rId74"/>
    <p:sldId id="408" r:id="rId75"/>
    <p:sldId id="407"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94830" autoAdjust="0"/>
  </p:normalViewPr>
  <p:slideViewPr>
    <p:cSldViewPr snapToGrid="0">
      <p:cViewPr varScale="1">
        <p:scale>
          <a:sx n="72" d="100"/>
          <a:sy n="72" d="100"/>
        </p:scale>
        <p:origin x="57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7:43.438"/>
    </inkml:context>
    <inkml:brush xml:id="br0">
      <inkml:brushProperty name="width" value="0.035" units="cm"/>
      <inkml:brushProperty name="height" value="0.035" units="cm"/>
      <inkml:brushProperty name="color" value="#FFFFFF"/>
    </inkml:brush>
  </inkml:definitions>
  <inkml:trace contextRef="#ctx0" brushRef="#br0">88 408 24575,'2'27'0,"1"0"0,12 52 0,-2-16 0,12 171 0,-25-245 0,-1 1 0,0-1 0,0 0 0,-1 1 0,-5-17 0,5 22 0,0 1 0,0-1 0,-1 1 0,1 0 0,-1 0 0,0 0 0,0 0 0,-1 0 0,1 0 0,-1 1 0,0 0 0,1 0 0,-2 0 0,-5-4 0,4 4 0,1-1 0,0 0 0,0-1 0,1 1 0,-1-1 0,1 0 0,0 0 0,0 0 0,1-1 0,-1 1 0,1-1 0,1 0 0,-1 0 0,1 0 0,0 0 0,-2-13 0,-1-8 0,1-1 0,0-45 0,4 59 0,-1-388 0,2 349 0,12 217 0,3 50 0,-16-188 0,-1-8 0,2 1 0,0-1 0,0 0 0,7 27 0,-8-44 0,0-1 0,0 1 0,0 0 0,1-1 0,-1 1 0,0 0 0,0-1 0,0 1 0,1-1 0,-1 1 0,0-1 0,0 1 0,1 0 0,-1-1 0,0 1 0,1-1 0,-1 0 0,1 1 0,-1-1 0,1 1 0,-1-1 0,1 0 0,-1 1 0,1-1 0,-1 0 0,1 1 0,1-1 0,8-11 0,3-28 0,-7-23 0,-6 52 0,0-1 0,1 0 0,0 1 0,1-1 0,0 0 0,1 1 0,7-20 0,-4 27 0,-2 11 0,-1 11 0,1 167 0,-5-127 0,0-59 0,1 0 0,0 0 0,0 0 0,0 0 0,0 0 0,0 0 0,0 0 0,0 0 0,0 0 0,-1 0 0,1 0 0,0 0 0,0 0 0,0 0 0,0 0 0,0 0 0,0 0 0,0 1 0,0-1 0,-1 0 0,1 0 0,0 0 0,0 0 0,0 0 0,0 0 0,0 0 0,0 0 0,0 0 0,0 0 0,0 0 0,0 0 0,0 0 0,0 1 0,0-1 0,0 0 0,-1 0 0,1 0 0,0 0 0,0 0 0,0 0 0,0 0 0,0 0 0,0 1 0,0-1 0,-7-18 0,-5-23 0,0-4 0,6 26 0,0-1 0,2 1 0,0-1 0,-1-34 0,5 94 0,3 141 0,10-123 0,-1-9 0,-25-74 0,-13-55 0,16 54 0,1-1 0,2-1 0,0 0 0,2 1 0,-2-38 0,7 37-1365,0 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7:43.438"/>
    </inkml:context>
    <inkml:brush xml:id="br0">
      <inkml:brushProperty name="width" value="0.035" units="cm"/>
      <inkml:brushProperty name="height" value="0.035" units="cm"/>
      <inkml:brushProperty name="color" value="#FFFFFF"/>
    </inkml:brush>
  </inkml:definitions>
  <inkml:trace contextRef="#ctx0" brushRef="#br0">88 408 24575,'2'27'0,"1"0"0,12 52 0,-2-16 0,12 171 0,-25-245 0,-1 1 0,0-1 0,0 0 0,-1 1 0,-5-17 0,5 22 0,0 1 0,0-1 0,-1 1 0,1 0 0,-1 0 0,0 0 0,0 0 0,-1 0 0,1 0 0,-1 1 0,0 0 0,1 0 0,-2 0 0,-5-4 0,4 4 0,1-1 0,0 0 0,0-1 0,1 1 0,-1-1 0,1 0 0,0 0 0,0 0 0,1-1 0,-1 1 0,1-1 0,1 0 0,-1 0 0,1 0 0,0 0 0,-2-13 0,-1-8 0,1-1 0,0-45 0,4 59 0,-1-388 0,2 349 0,12 217 0,3 50 0,-16-188 0,-1-8 0,2 1 0,0-1 0,0 0 0,7 27 0,-8-44 0,0-1 0,0 1 0,0 0 0,1-1 0,-1 1 0,0 0 0,0-1 0,0 1 0,1-1 0,-1 1 0,0-1 0,0 1 0,1 0 0,-1-1 0,0 1 0,1-1 0,-1 0 0,1 1 0,-1-1 0,1 1 0,-1-1 0,1 0 0,-1 1 0,1-1 0,-1 0 0,1 1 0,1-1 0,8-11 0,3-28 0,-7-23 0,-6 52 0,0-1 0,1 0 0,0 1 0,1-1 0,0 0 0,1 1 0,7-20 0,-4 27 0,-2 11 0,-1 11 0,1 167 0,-5-127 0,0-59 0,1 0 0,0 0 0,0 0 0,0 0 0,0 0 0,0 0 0,0 0 0,0 0 0,0 0 0,-1 0 0,1 0 0,0 0 0,0 0 0,0 0 0,0 0 0,0 0 0,0 0 0,0 1 0,0-1 0,-1 0 0,1 0 0,0 0 0,0 0 0,0 0 0,0 0 0,0 0 0,0 0 0,0 0 0,0 0 0,0 0 0,0 0 0,0 0 0,0 1 0,0-1 0,0 0 0,-1 0 0,1 0 0,0 0 0,0 0 0,0 0 0,0 0 0,0 0 0,0 1 0,0-1 0,-7-18 0,-5-23 0,0-4 0,6 26 0,0-1 0,2 1 0,0-1 0,-1-34 0,5 94 0,3 141 0,10-123 0,-1-9 0,-25-74 0,-13-55 0,16 54 0,1-1 0,2-1 0,0 0 0,2 1 0,-2-38 0,7 37-1365,0 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7:45.511"/>
    </inkml:context>
    <inkml:brush xml:id="br0">
      <inkml:brushProperty name="width" value="0.035" units="cm"/>
      <inkml:brushProperty name="height" value="0.035" units="cm"/>
      <inkml:brushProperty name="color" value="#FFFFFF"/>
    </inkml:brush>
  </inkml:definitions>
  <inkml:trace contextRef="#ctx0" brushRef="#br0">0 1 24575,'0'668'0,"0"-948"0,3 319 0,2 1 0,1-1 0,23 75 0,-21-84 0,-7-27 0,0 3 0,1-1 0,-1 1 0,1-1 0,0 1 0,1-1 0,-1 1 0,1-1 0,4 6 0,-6-11 0,-1 0 0,0 0 0,0 0 0,1 0 0,-1 0 0,0 0 0,1 0 0,-1 0 0,0 0 0,0 0 0,1 0 0,-1 0 0,0 0 0,0 0 0,1 0 0,-1 0 0,0 0 0,1 0 0,-1-1 0,0 1 0,0 0 0,1 0 0,-1 0 0,0 0 0,0 0 0,0-1 0,1 1 0,-1 0 0,0 0 0,0-1 0,0 1 0,0 0 0,1 0 0,-1 0 0,0-1 0,0 1 0,0 0 0,0 0 0,0-1 0,0 1 0,0 0 0,0-1 0,0 1 0,0 0 0,0 0 0,0-1 0,0 1 0,0 0 0,0-1 0,0 1 0,0 0 0,0 0 0,0-1 0,2-18 0,-2-111 0,2 123 0,3 16 0,4 17 0,20 157 0,-20-87 0,-7-57 0,-2-29 0,-1-11 0,-12-76 56,-29-93 0,22 99-795,-17-121 1,34 164-6088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7:46.482"/>
    </inkml:context>
    <inkml:brush xml:id="br0">
      <inkml:brushProperty name="width" value="0.035" units="cm"/>
      <inkml:brushProperty name="height" value="0.035" units="cm"/>
      <inkml:brushProperty name="color" value="#FFFFFF"/>
    </inkml:brush>
  </inkml:definitions>
  <inkml:trace contextRef="#ctx0" brushRef="#br0">18 59 24575,'0'5'0,"0"6"0,0 6 0,0 5 0,0-11 0,0-12 0,0-10 0,0-9 0,0-5 0,-5 1 0,-1 0 0,0 4-8191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1.82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3.307"/>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4.52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5.41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6.51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12.92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7:45.511"/>
    </inkml:context>
    <inkml:brush xml:id="br0">
      <inkml:brushProperty name="width" value="0.035" units="cm"/>
      <inkml:brushProperty name="height" value="0.035" units="cm"/>
      <inkml:brushProperty name="color" value="#FFFFFF"/>
    </inkml:brush>
  </inkml:definitions>
  <inkml:trace contextRef="#ctx0" brushRef="#br0">0 1 24575,'0'668'0,"0"-948"0,3 319 0,2 1 0,1-1 0,23 75 0,-21-84 0,-7-27 0,0 3 0,1-1 0,-1 1 0,1-1 0,0 1 0,1-1 0,-1 1 0,1-1 0,4 6 0,-6-11 0,-1 0 0,0 0 0,0 0 0,1 0 0,-1 0 0,0 0 0,1 0 0,-1 0 0,0 0 0,0 0 0,1 0 0,-1 0 0,0 0 0,0 0 0,1 0 0,-1 0 0,0 0 0,1 0 0,-1-1 0,0 1 0,0 0 0,1 0 0,-1 0 0,0 0 0,0 0 0,0-1 0,1 1 0,-1 0 0,0 0 0,0-1 0,0 1 0,0 0 0,1 0 0,-1 0 0,0-1 0,0 1 0,0 0 0,0 0 0,0-1 0,0 1 0,0 0 0,0-1 0,0 1 0,0 0 0,0 0 0,0-1 0,0 1 0,0 0 0,0-1 0,0 1 0,0 0 0,0 0 0,0-1 0,2-18 0,-2-111 0,2 123 0,3 16 0,4 17 0,20 157 0,-20-87 0,-7-57 0,-2-29 0,-1-11 0,-12-76 56,-29-93 0,22 99-795,-17-121 1,34 164-6088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7:46.482"/>
    </inkml:context>
    <inkml:brush xml:id="br0">
      <inkml:brushProperty name="width" value="0.035" units="cm"/>
      <inkml:brushProperty name="height" value="0.035" units="cm"/>
      <inkml:brushProperty name="color" value="#FFFFFF"/>
    </inkml:brush>
  </inkml:definitions>
  <inkml:trace contextRef="#ctx0" brushRef="#br0">18 59 24575,'0'5'0,"0"6"0,0 6 0,0 5 0,0-11 0,0-12 0,0-10 0,0-9 0,0-5 0,-5 1 0,-1 0 0,0 4-8191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1.82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3.307"/>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4.526"/>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5.41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06.517"/>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5:38:12.92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1CAB7-54F8-4DCE-8F56-6C109A36E054}" type="datetimeFigureOut">
              <a:rPr lang="en-CA" smtClean="0"/>
              <a:t>2024-11-25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F22E4B-8F47-4D8F-AC1B-1955E7CBF5E9}" type="slidenum">
              <a:rPr lang="en-CA" smtClean="0"/>
              <a:t>‹#›</a:t>
            </a:fld>
            <a:endParaRPr lang="en-CA"/>
          </a:p>
        </p:txBody>
      </p:sp>
    </p:spTree>
    <p:extLst>
      <p:ext uri="{BB962C8B-B14F-4D97-AF65-F5344CB8AC3E}">
        <p14:creationId xmlns:p14="http://schemas.microsoft.com/office/powerpoint/2010/main" val="3255534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FD7D8-1DE8-415A-8260-E0A0F3A1ED6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010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9FD7D8-1DE8-415A-8260-E0A0F3A1ED6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0155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4246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640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2594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5422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9884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9720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5777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7098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4655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72050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88967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753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7114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4103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2062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4937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37236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6986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275620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4097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D6E202-B606-4609-B914-27C9371A1F6D}" type="datetime1">
              <a:rPr lang="en-US" smtClean="0"/>
              <a:t>11/25/2024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70770996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75247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9.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customXml" Target="../ink/ink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7.xm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16.xml"/><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customXml" Target="../ink/ink15.xml"/><Relationship Id="rId5" Type="http://schemas.openxmlformats.org/officeDocument/2006/relationships/image" Target="../media/image7.png"/><Relationship Id="rId15" Type="http://schemas.openxmlformats.org/officeDocument/2006/relationships/image" Target="../media/image5.png"/><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9.png"/><Relationship Id="rId14" Type="http://schemas.openxmlformats.org/officeDocument/2006/relationships/customXml" Target="../ink/ink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Machine Learning in Security">
            <a:extLst>
              <a:ext uri="{FF2B5EF4-FFF2-40B4-BE49-F238E27FC236}">
                <a16:creationId xmlns:a16="http://schemas.microsoft.com/office/drawing/2014/main" id="{AA547899-2AC9-2095-1D4C-E681E8FECE0F}"/>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566160"/>
          </a:xfrm>
        </p:spPr>
        <p:txBody>
          <a:bodyPr>
            <a:normAutofit/>
          </a:bodyPr>
          <a:lstStyle/>
          <a:p>
            <a:r>
              <a:rPr lang="en-US" sz="6200" dirty="0">
                <a:solidFill>
                  <a:srgbClr val="FFFFFF"/>
                </a:solidFill>
                <a:latin typeface="Speak Pro (Body)"/>
              </a:rPr>
              <a:t>SSL-HAR </a:t>
            </a:r>
            <a:r>
              <a:rPr lang="en-US" sz="6200" dirty="0" err="1">
                <a:solidFill>
                  <a:srgbClr val="FFFFFF"/>
                </a:solidFill>
                <a:latin typeface="Speak Pro (Body)"/>
              </a:rPr>
              <a:t>OxWearables</a:t>
            </a:r>
            <a:br>
              <a:rPr lang="en-US" sz="6200" dirty="0">
                <a:solidFill>
                  <a:srgbClr val="FFFFFF"/>
                </a:solidFill>
                <a:latin typeface="Speak Pro (Body)"/>
              </a:rPr>
            </a:br>
            <a:r>
              <a:rPr lang="en-US" sz="6200" dirty="0">
                <a:solidFill>
                  <a:srgbClr val="FFFFFF"/>
                </a:solidFill>
                <a:latin typeface="Speak Pro (Body)"/>
              </a:rPr>
              <a:t>Paper and Pre-trained model’s performance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4645152"/>
            <a:ext cx="10058400" cy="587248"/>
          </a:xfrm>
        </p:spPr>
        <p:txBody>
          <a:bodyPr>
            <a:normAutofit/>
          </a:bodyPr>
          <a:lstStyle/>
          <a:p>
            <a:r>
              <a:rPr lang="en-US" dirty="0">
                <a:solidFill>
                  <a:srgbClr val="FFFFFF"/>
                </a:solidFill>
              </a:rPr>
              <a:t>Abideep </a:t>
            </a:r>
            <a:r>
              <a:rPr lang="en-US" dirty="0" err="1">
                <a:solidFill>
                  <a:srgbClr val="FFFFFF"/>
                </a:solidFill>
              </a:rPr>
              <a:t>singh</a:t>
            </a:r>
            <a:r>
              <a:rPr lang="en-US" dirty="0">
                <a:solidFill>
                  <a:srgbClr val="FFFFFF"/>
                </a:solidFill>
              </a:rPr>
              <a:t> </a:t>
            </a:r>
            <a:r>
              <a:rPr lang="en-US" dirty="0" err="1">
                <a:solidFill>
                  <a:srgbClr val="FFFFFF"/>
                </a:solidFill>
              </a:rPr>
              <a:t>kondal</a:t>
            </a:r>
            <a:endParaRPr lang="en-US" dirty="0">
              <a:solidFill>
                <a:srgbClr val="FFFFFF"/>
              </a:solidFill>
            </a:endParaRPr>
          </a:p>
        </p:txBody>
      </p:sp>
      <p:cxnSp>
        <p:nvCxnSpPr>
          <p:cNvPr id="1042" name="Straight Connector 1041">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4"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8959158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D69C-9341-C9C3-9620-13E2C0859AAD}"/>
              </a:ext>
            </a:extLst>
          </p:cNvPr>
          <p:cNvSpPr>
            <a:spLocks noGrp="1"/>
          </p:cNvSpPr>
          <p:nvPr>
            <p:ph type="title"/>
          </p:nvPr>
        </p:nvSpPr>
        <p:spPr>
          <a:xfrm>
            <a:off x="1361440" y="286603"/>
            <a:ext cx="10241280" cy="1450757"/>
          </a:xfrm>
        </p:spPr>
        <p:txBody>
          <a:bodyPr/>
          <a:lstStyle/>
          <a:p>
            <a:r>
              <a:rPr lang="en-CA" dirty="0">
                <a:latin typeface="Speak Pro (Body)"/>
              </a:rPr>
              <a:t>Data collection method overview</a:t>
            </a:r>
          </a:p>
        </p:txBody>
      </p:sp>
      <p:sp>
        <p:nvSpPr>
          <p:cNvPr id="3" name="Content Placeholder 2">
            <a:extLst>
              <a:ext uri="{FF2B5EF4-FFF2-40B4-BE49-F238E27FC236}">
                <a16:creationId xmlns:a16="http://schemas.microsoft.com/office/drawing/2014/main" id="{7B7DCDFB-6C9A-1134-9BB1-D807C8D1268D}"/>
              </a:ext>
            </a:extLst>
          </p:cNvPr>
          <p:cNvSpPr>
            <a:spLocks noGrp="1"/>
          </p:cNvSpPr>
          <p:nvPr>
            <p:ph idx="1"/>
          </p:nvPr>
        </p:nvSpPr>
        <p:spPr>
          <a:xfrm>
            <a:off x="528320" y="2108201"/>
            <a:ext cx="10688320" cy="4221479"/>
          </a:xfrm>
        </p:spPr>
        <p:txBody>
          <a:bodyPr>
            <a:normAutofit fontScale="92500" lnSpcReduction="10000"/>
          </a:bodyPr>
          <a:lstStyle/>
          <a:p>
            <a:pPr algn="just"/>
            <a:r>
              <a:rPr lang="en-US" b="1" dirty="0">
                <a:latin typeface="Speak Pro (Body)"/>
              </a:rPr>
              <a:t>Data Collection</a:t>
            </a:r>
            <a:r>
              <a:rPr lang="en-US" dirty="0">
                <a:latin typeface="Speak Pro (Body)"/>
              </a:rPr>
              <a:t>: Wrist-worn devices measuring acceleration on x, y, z axes at 100 Hz.</a:t>
            </a:r>
          </a:p>
          <a:p>
            <a:pPr algn="just"/>
            <a:r>
              <a:rPr lang="en-US" b="1" dirty="0">
                <a:latin typeface="Speak Pro (Body)"/>
              </a:rPr>
              <a:t>Windowing</a:t>
            </a:r>
            <a:r>
              <a:rPr lang="en-US" dirty="0">
                <a:latin typeface="Speak Pro (Body)"/>
              </a:rPr>
              <a:t>: Signals split into 10-second windows to serve as inputs. </a:t>
            </a:r>
            <a:r>
              <a:rPr lang="en-CA" dirty="0">
                <a:effectLst/>
                <a:latin typeface="Speak Pro (Body)"/>
                <a:ea typeface="Aptos" panose="020B0004020202020204" pitchFamily="34" charset="0"/>
                <a:cs typeface="Times New Roman" panose="02020603050405020304" pitchFamily="18" charset="0"/>
              </a:rPr>
              <a:t>These windows serve as independent inputs to HAR models, with each window can be labeled based on the activity occurring during that time.</a:t>
            </a:r>
          </a:p>
          <a:p>
            <a:pPr algn="just"/>
            <a:r>
              <a:rPr lang="en-US" b="1" dirty="0">
                <a:latin typeface="Speak Pro (Body)"/>
              </a:rPr>
              <a:t>Resampling</a:t>
            </a:r>
            <a:r>
              <a:rPr lang="en-US" dirty="0">
                <a:latin typeface="Speak Pro (Body)"/>
              </a:rPr>
              <a:t>: Data resampled to 30 Hz for consistency, exceeding the Nyquist rate to retain signal fidelity (most human activities &lt;10 Hz).</a:t>
            </a:r>
          </a:p>
          <a:p>
            <a:pPr algn="just"/>
            <a:endParaRPr lang="en-CA" dirty="0">
              <a:latin typeface="Speak Pro (Body)"/>
              <a:cs typeface="Times New Roman" panose="02020603050405020304" pitchFamily="18" charset="0"/>
            </a:endParaRPr>
          </a:p>
          <a:p>
            <a:pPr algn="just"/>
            <a:r>
              <a:rPr lang="en-CA" kern="100" dirty="0">
                <a:effectLst/>
                <a:latin typeface="Speak Pro (Body)"/>
                <a:ea typeface="Aptos" panose="020B0004020202020204" pitchFamily="34" charset="0"/>
                <a:cs typeface="Times New Roman" panose="02020603050405020304" pitchFamily="18" charset="0"/>
              </a:rPr>
              <a:t>The methods involve processing large-scale accelerometer data by </a:t>
            </a:r>
            <a:r>
              <a:rPr lang="en-CA" b="1" kern="100" dirty="0">
                <a:effectLst/>
                <a:latin typeface="Speak Pro (Body)"/>
                <a:ea typeface="Aptos" panose="020B0004020202020204" pitchFamily="34" charset="0"/>
                <a:cs typeface="Times New Roman" panose="02020603050405020304" pitchFamily="18" charset="0"/>
              </a:rPr>
              <a:t>splitting it into windows and resampling </a:t>
            </a:r>
            <a:r>
              <a:rPr lang="en-CA" kern="100" dirty="0">
                <a:effectLst/>
                <a:latin typeface="Speak Pro (Body)"/>
                <a:ea typeface="Aptos" panose="020B0004020202020204" pitchFamily="34" charset="0"/>
                <a:cs typeface="Times New Roman" panose="02020603050405020304" pitchFamily="18" charset="0"/>
              </a:rPr>
              <a:t>it for consistency. Multiple datasets with diverse subjects, environments, and activity classes were used to evaluate the HAR models, enabling a robust assessment of the utility of self-supervised learning across various settings. The diverse datasets help test the generalizability of the HAR models in different environments.</a:t>
            </a:r>
          </a:p>
          <a:p>
            <a:pPr algn="just"/>
            <a:endParaRPr lang="en-CA" dirty="0">
              <a:latin typeface="Speak Pro (Body)"/>
            </a:endParaRPr>
          </a:p>
        </p:txBody>
      </p:sp>
    </p:spTree>
    <p:extLst>
      <p:ext uri="{BB962C8B-B14F-4D97-AF65-F5344CB8AC3E}">
        <p14:creationId xmlns:p14="http://schemas.microsoft.com/office/powerpoint/2010/main" val="4058642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76FFE-0BF4-34F9-5F37-F82C327B6C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01BE0E4-049E-F936-A29F-E1E9CC2C6E3D}"/>
              </a:ext>
            </a:extLst>
          </p:cNvPr>
          <p:cNvSpPr txBox="1"/>
          <p:nvPr/>
        </p:nvSpPr>
        <p:spPr>
          <a:xfrm>
            <a:off x="4663440" y="3215641"/>
            <a:ext cx="45719" cy="369332"/>
          </a:xfrm>
          <a:prstGeom prst="rect">
            <a:avLst/>
          </a:prstGeom>
          <a:noFill/>
        </p:spPr>
        <p:txBody>
          <a:bodyPr wrap="square" rtlCol="0">
            <a:spAutoFit/>
          </a:bodyPr>
          <a:lstStyle/>
          <a:p>
            <a:endParaRPr lang="en-CA" dirty="0"/>
          </a:p>
        </p:txBody>
      </p:sp>
      <p:sp>
        <p:nvSpPr>
          <p:cNvPr id="3" name="Title 1">
            <a:extLst>
              <a:ext uri="{FF2B5EF4-FFF2-40B4-BE49-F238E27FC236}">
                <a16:creationId xmlns:a16="http://schemas.microsoft.com/office/drawing/2014/main" id="{5D0722F3-AE25-D0A7-23B0-03F5EC7410BF}"/>
              </a:ext>
            </a:extLst>
          </p:cNvPr>
          <p:cNvSpPr txBox="1">
            <a:spLocks/>
          </p:cNvSpPr>
          <p:nvPr/>
        </p:nvSpPr>
        <p:spPr>
          <a:xfrm>
            <a:off x="3925570" y="2849630"/>
            <a:ext cx="4340860" cy="732022"/>
          </a:xfrm>
          <a:prstGeom prst="rect">
            <a:avLst/>
          </a:prstGeom>
        </p:spPr>
        <p:txBody>
          <a:bodyPr>
            <a:normAutofit fontScale="925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latin typeface="Speak Pro (Body)"/>
              </a:rPr>
              <a:t>MODEL TRAINING</a:t>
            </a:r>
          </a:p>
        </p:txBody>
      </p:sp>
    </p:spTree>
    <p:extLst>
      <p:ext uri="{BB962C8B-B14F-4D97-AF65-F5344CB8AC3E}">
        <p14:creationId xmlns:p14="http://schemas.microsoft.com/office/powerpoint/2010/main" val="267030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5F19-CA75-8FF7-D6CF-06740F79E245}"/>
              </a:ext>
            </a:extLst>
          </p:cNvPr>
          <p:cNvSpPr>
            <a:spLocks noGrp="1"/>
          </p:cNvSpPr>
          <p:nvPr>
            <p:ph type="title"/>
          </p:nvPr>
        </p:nvSpPr>
        <p:spPr>
          <a:xfrm>
            <a:off x="1097280" y="286603"/>
            <a:ext cx="6437363" cy="1450757"/>
          </a:xfrm>
        </p:spPr>
        <p:txBody>
          <a:bodyPr>
            <a:normAutofit/>
          </a:bodyPr>
          <a:lstStyle/>
          <a:p>
            <a:r>
              <a:rPr lang="en-CA" dirty="0">
                <a:latin typeface="Speak Pro (Body)"/>
              </a:rPr>
              <a:t>Network Training</a:t>
            </a:r>
          </a:p>
        </p:txBody>
      </p:sp>
      <p:sp>
        <p:nvSpPr>
          <p:cNvPr id="3" name="Content Placeholder 2">
            <a:extLst>
              <a:ext uri="{FF2B5EF4-FFF2-40B4-BE49-F238E27FC236}">
                <a16:creationId xmlns:a16="http://schemas.microsoft.com/office/drawing/2014/main" id="{8329959D-2109-36C0-19B6-93CCBCBFED25}"/>
              </a:ext>
            </a:extLst>
          </p:cNvPr>
          <p:cNvSpPr>
            <a:spLocks noGrp="1"/>
          </p:cNvSpPr>
          <p:nvPr>
            <p:ph idx="1"/>
          </p:nvPr>
        </p:nvSpPr>
        <p:spPr>
          <a:xfrm>
            <a:off x="81280" y="1895846"/>
            <a:ext cx="8371840" cy="4501553"/>
          </a:xfrm>
        </p:spPr>
        <p:txBody>
          <a:bodyPr>
            <a:normAutofit fontScale="92500" lnSpcReduction="20000"/>
          </a:bodyPr>
          <a:lstStyle/>
          <a:p>
            <a:pPr algn="just">
              <a:lnSpc>
                <a:spcPct val="100000"/>
              </a:lnSpc>
              <a:spcAft>
                <a:spcPts val="800"/>
              </a:spcAft>
            </a:pPr>
            <a:r>
              <a:rPr lang="en-CA" b="1" kern="100" dirty="0">
                <a:effectLst/>
                <a:latin typeface="Speak Pro (Body)"/>
                <a:ea typeface="Aptos" panose="020B0004020202020204" pitchFamily="34" charset="0"/>
                <a:cs typeface="Times New Roman" panose="02020603050405020304" pitchFamily="18" charset="0"/>
              </a:rPr>
              <a:t>ResNet-V2 Architecture</a:t>
            </a:r>
            <a:r>
              <a:rPr lang="en-CA" kern="100" dirty="0">
                <a:effectLst/>
                <a:latin typeface="Speak Pro (Body)"/>
                <a:ea typeface="Aptos" panose="020B0004020202020204" pitchFamily="34" charset="0"/>
                <a:cs typeface="Times New Roman" panose="02020603050405020304" pitchFamily="18" charset="0"/>
              </a:rPr>
              <a:t>:</a:t>
            </a:r>
          </a:p>
          <a:p>
            <a:pPr marL="342900" lvl="0" indent="-342900" algn="just">
              <a:lnSpc>
                <a:spcPct val="100000"/>
              </a:lnSpc>
              <a:spcAft>
                <a:spcPts val="800"/>
              </a:spcAft>
              <a:buSzPts val="1000"/>
              <a:buFont typeface="Symbol" panose="05050102010706020507" pitchFamily="18" charset="2"/>
              <a:buChar char=""/>
              <a:tabLst>
                <a:tab pos="457200" algn="l"/>
              </a:tabLst>
            </a:pPr>
            <a:r>
              <a:rPr lang="en-CA" kern="100" dirty="0">
                <a:effectLst/>
                <a:latin typeface="Speak Pro (Body)"/>
                <a:ea typeface="Aptos" panose="020B0004020202020204" pitchFamily="34" charset="0"/>
                <a:cs typeface="Times New Roman" panose="02020603050405020304" pitchFamily="18" charset="0"/>
              </a:rPr>
              <a:t>The model uses a </a:t>
            </a:r>
            <a:r>
              <a:rPr lang="en-CA" b="1" kern="100" dirty="0">
                <a:effectLst/>
                <a:latin typeface="Speak Pro (Body)"/>
                <a:ea typeface="Aptos" panose="020B0004020202020204" pitchFamily="34" charset="0"/>
                <a:cs typeface="Times New Roman" panose="02020603050405020304" pitchFamily="18" charset="0"/>
              </a:rPr>
              <a:t>ResNet-V2</a:t>
            </a:r>
            <a:r>
              <a:rPr lang="en-CA" kern="100" dirty="0">
                <a:effectLst/>
                <a:latin typeface="Speak Pro (Body)"/>
                <a:ea typeface="Aptos" panose="020B0004020202020204" pitchFamily="34" charset="0"/>
                <a:cs typeface="Times New Roman" panose="02020603050405020304" pitchFamily="18" charset="0"/>
              </a:rPr>
              <a:t> with 18 layers and 1D convolutions (which are suitable for time-series data like accelerometer signals).</a:t>
            </a:r>
          </a:p>
          <a:p>
            <a:pPr marL="342900" lvl="0" indent="-342900" algn="just">
              <a:lnSpc>
                <a:spcPct val="100000"/>
              </a:lnSpc>
              <a:spcAft>
                <a:spcPts val="800"/>
              </a:spcAft>
              <a:buSzPts val="1000"/>
              <a:buFont typeface="Symbol" panose="05050102010706020507" pitchFamily="18" charset="2"/>
              <a:buChar char=""/>
              <a:tabLst>
                <a:tab pos="457200" algn="l"/>
              </a:tabLst>
            </a:pPr>
            <a:r>
              <a:rPr lang="en-CA" kern="100" dirty="0">
                <a:effectLst/>
                <a:latin typeface="Speak Pro (Body)"/>
                <a:ea typeface="Aptos" panose="020B0004020202020204" pitchFamily="34" charset="0"/>
                <a:cs typeface="Times New Roman" panose="02020603050405020304" pitchFamily="18" charset="0"/>
              </a:rPr>
              <a:t>The model contains 10 million parameters in total and outputs a feature vector of size 1024.</a:t>
            </a:r>
          </a:p>
          <a:p>
            <a:pPr marL="342900" lvl="0" indent="-342900" algn="just">
              <a:lnSpc>
                <a:spcPct val="100000"/>
              </a:lnSpc>
              <a:spcAft>
                <a:spcPts val="800"/>
              </a:spcAft>
              <a:buSzPts val="1000"/>
              <a:buFont typeface="Symbol" panose="05050102010706020507" pitchFamily="18" charset="2"/>
              <a:buChar char=""/>
              <a:tabLst>
                <a:tab pos="457200" algn="l"/>
              </a:tabLst>
            </a:pPr>
            <a:r>
              <a:rPr lang="en-CA" kern="100" dirty="0">
                <a:effectLst/>
                <a:latin typeface="Speak Pro (Body)"/>
                <a:ea typeface="Aptos" panose="020B0004020202020204" pitchFamily="34" charset="0"/>
                <a:cs typeface="Times New Roman" panose="02020603050405020304" pitchFamily="18" charset="0"/>
              </a:rPr>
              <a:t>The same feature extractor is shared across all self-supervised tasks (Arrow of Time, Permutation, Time Warping). A </a:t>
            </a:r>
            <a:r>
              <a:rPr lang="en-CA" kern="100" dirty="0" err="1">
                <a:effectLst/>
                <a:latin typeface="Speak Pro (Body)"/>
                <a:ea typeface="Aptos" panose="020B0004020202020204" pitchFamily="34" charset="0"/>
                <a:cs typeface="Times New Roman" panose="02020603050405020304" pitchFamily="18" charset="0"/>
              </a:rPr>
              <a:t>softmax</a:t>
            </a:r>
            <a:r>
              <a:rPr lang="en-CA" kern="100" dirty="0">
                <a:effectLst/>
                <a:latin typeface="Speak Pro (Body)"/>
                <a:ea typeface="Aptos" panose="020B0004020202020204" pitchFamily="34" charset="0"/>
                <a:cs typeface="Times New Roman" panose="02020603050405020304" pitchFamily="18" charset="0"/>
              </a:rPr>
              <a:t> layer is then attached for each task.</a:t>
            </a:r>
          </a:p>
          <a:p>
            <a:pPr marL="0" lvl="0" indent="0" algn="just">
              <a:lnSpc>
                <a:spcPct val="100000"/>
              </a:lnSpc>
              <a:spcAft>
                <a:spcPts val="800"/>
              </a:spcAft>
              <a:buSzPts val="1000"/>
              <a:buNone/>
              <a:tabLst>
                <a:tab pos="457200" algn="l"/>
              </a:tabLst>
            </a:pPr>
            <a:r>
              <a:rPr lang="en-CA" kern="100" dirty="0">
                <a:latin typeface="Speak Pro (Body)"/>
                <a:ea typeface="Aptos" panose="020B0004020202020204" pitchFamily="34" charset="0"/>
                <a:cs typeface="Times New Roman" panose="02020603050405020304" pitchFamily="18" charset="0"/>
              </a:rPr>
              <a:t>(</a:t>
            </a:r>
            <a:r>
              <a:rPr lang="en-CA" dirty="0">
                <a:effectLst/>
                <a:latin typeface="Speak Pro (Body)"/>
                <a:ea typeface="Aptos" panose="020B0004020202020204" pitchFamily="34" charset="0"/>
                <a:cs typeface="Times New Roman" panose="02020603050405020304" pitchFamily="18" charset="0"/>
              </a:rPr>
              <a:t>A </a:t>
            </a:r>
            <a:r>
              <a:rPr lang="en-CA" dirty="0" err="1">
                <a:effectLst/>
                <a:latin typeface="Speak Pro (Body)"/>
                <a:ea typeface="Aptos" panose="020B0004020202020204" pitchFamily="34" charset="0"/>
                <a:cs typeface="Times New Roman" panose="02020603050405020304" pitchFamily="18" charset="0"/>
              </a:rPr>
              <a:t>softmax</a:t>
            </a:r>
            <a:r>
              <a:rPr lang="en-CA" dirty="0">
                <a:effectLst/>
                <a:latin typeface="Speak Pro (Body)"/>
                <a:ea typeface="Aptos" panose="020B0004020202020204" pitchFamily="34" charset="0"/>
                <a:cs typeface="Times New Roman" panose="02020603050405020304" pitchFamily="18" charset="0"/>
              </a:rPr>
              <a:t> layer is a layer in a neural network that converts raw scores (also known as logits) produced by the model into probabilities</a:t>
            </a:r>
            <a:r>
              <a:rPr lang="en-CA" kern="100" dirty="0">
                <a:latin typeface="Speak Pro (Body)"/>
                <a:ea typeface="Aptos" panose="020B0004020202020204" pitchFamily="34" charset="0"/>
                <a:cs typeface="Times New Roman" panose="02020603050405020304" pitchFamily="18" charset="0"/>
              </a:rPr>
              <a:t>)</a:t>
            </a:r>
          </a:p>
          <a:p>
            <a:pPr marL="0" indent="0" algn="just">
              <a:lnSpc>
                <a:spcPct val="100000"/>
              </a:lnSpc>
              <a:spcAft>
                <a:spcPts val="800"/>
              </a:spcAft>
              <a:buSzPts val="1000"/>
              <a:buNone/>
              <a:tabLst>
                <a:tab pos="457200" algn="l"/>
              </a:tabLst>
            </a:pPr>
            <a:r>
              <a:rPr lang="en-CA" kern="100" dirty="0">
                <a:effectLst/>
                <a:latin typeface="Speak Pro (Body)"/>
                <a:ea typeface="Aptos" panose="020B0004020202020204" pitchFamily="34" charset="0"/>
                <a:cs typeface="Times New Roman" panose="02020603050405020304" pitchFamily="18" charset="0"/>
              </a:rPr>
              <a:t>For </a:t>
            </a:r>
            <a:r>
              <a:rPr lang="en-CA" b="1" kern="100" dirty="0">
                <a:effectLst/>
                <a:latin typeface="Speak Pro (Body)"/>
                <a:ea typeface="Aptos" panose="020B0004020202020204" pitchFamily="34" charset="0"/>
                <a:cs typeface="Times New Roman" panose="02020603050405020304" pitchFamily="18" charset="0"/>
              </a:rPr>
              <a:t>downstream HAR tasks</a:t>
            </a:r>
            <a:r>
              <a:rPr lang="en-CA" kern="100" dirty="0">
                <a:effectLst/>
                <a:latin typeface="Speak Pro (Body)"/>
                <a:ea typeface="Aptos" panose="020B0004020202020204" pitchFamily="34" charset="0"/>
                <a:cs typeface="Times New Roman" panose="02020603050405020304" pitchFamily="18" charset="0"/>
              </a:rPr>
              <a:t>, an additional fully-connected (FC) layer of size 512 is inserted between the feature extractor and the </a:t>
            </a:r>
            <a:r>
              <a:rPr lang="en-CA" kern="100" dirty="0" err="1">
                <a:effectLst/>
                <a:latin typeface="Speak Pro (Body)"/>
                <a:ea typeface="Aptos" panose="020B0004020202020204" pitchFamily="34" charset="0"/>
                <a:cs typeface="Times New Roman" panose="02020603050405020304" pitchFamily="18" charset="0"/>
              </a:rPr>
              <a:t>softmax</a:t>
            </a:r>
            <a:r>
              <a:rPr lang="en-CA" kern="100" dirty="0">
                <a:effectLst/>
                <a:latin typeface="Speak Pro (Body)"/>
                <a:ea typeface="Aptos" panose="020B0004020202020204" pitchFamily="34" charset="0"/>
                <a:cs typeface="Times New Roman" panose="02020603050405020304" pitchFamily="18" charset="0"/>
              </a:rPr>
              <a:t> readout, enabling better performance when the model is fine-tuned for activity recognition.</a:t>
            </a:r>
          </a:p>
          <a:p>
            <a:pPr marL="0" lvl="0" indent="0" algn="just">
              <a:lnSpc>
                <a:spcPct val="100000"/>
              </a:lnSpc>
              <a:spcAft>
                <a:spcPts val="800"/>
              </a:spcAft>
              <a:buSzPts val="1000"/>
              <a:buNone/>
              <a:tabLst>
                <a:tab pos="457200" algn="l"/>
              </a:tabLst>
            </a:pPr>
            <a:endParaRPr lang="en-CA" sz="1600" kern="100" dirty="0">
              <a:effectLst/>
              <a:latin typeface="Speak Pro (Body)"/>
              <a:ea typeface="Aptos" panose="020B0004020202020204" pitchFamily="34" charset="0"/>
              <a:cs typeface="Times New Roman" panose="02020603050405020304" pitchFamily="18" charset="0"/>
            </a:endParaRPr>
          </a:p>
        </p:txBody>
      </p:sp>
      <p:pic>
        <p:nvPicPr>
          <p:cNvPr id="5" name="Picture 4" descr="A diagram of a window&#10;&#10;Description automatically generated">
            <a:extLst>
              <a:ext uri="{FF2B5EF4-FFF2-40B4-BE49-F238E27FC236}">
                <a16:creationId xmlns:a16="http://schemas.microsoft.com/office/drawing/2014/main" id="{DEE281EF-ECE2-8855-C5F2-FCC62A70830B}"/>
              </a:ext>
            </a:extLst>
          </p:cNvPr>
          <p:cNvPicPr>
            <a:picLocks noChangeAspect="1"/>
          </p:cNvPicPr>
          <p:nvPr/>
        </p:nvPicPr>
        <p:blipFill>
          <a:blip r:embed="rId2"/>
          <a:stretch>
            <a:fillRect/>
          </a:stretch>
        </p:blipFill>
        <p:spPr>
          <a:xfrm>
            <a:off x="8453119" y="830539"/>
            <a:ext cx="3088397" cy="4736335"/>
          </a:xfrm>
          <a:prstGeom prst="rect">
            <a:avLst/>
          </a:prstGeom>
        </p:spPr>
      </p:pic>
    </p:spTree>
    <p:extLst>
      <p:ext uri="{BB962C8B-B14F-4D97-AF65-F5344CB8AC3E}">
        <p14:creationId xmlns:p14="http://schemas.microsoft.com/office/powerpoint/2010/main" val="170580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5148-F030-32A9-8070-51D6B79EEF8B}"/>
              </a:ext>
            </a:extLst>
          </p:cNvPr>
          <p:cNvSpPr>
            <a:spLocks noGrp="1"/>
          </p:cNvSpPr>
          <p:nvPr>
            <p:ph type="title"/>
          </p:nvPr>
        </p:nvSpPr>
        <p:spPr/>
        <p:txBody>
          <a:bodyPr/>
          <a:lstStyle/>
          <a:p>
            <a:r>
              <a:rPr lang="en-CA" dirty="0">
                <a:latin typeface="Speak Pro (Body)"/>
              </a:rPr>
              <a:t>Training Setup</a:t>
            </a:r>
          </a:p>
        </p:txBody>
      </p:sp>
      <p:sp>
        <p:nvSpPr>
          <p:cNvPr id="3" name="Content Placeholder 2">
            <a:extLst>
              <a:ext uri="{FF2B5EF4-FFF2-40B4-BE49-F238E27FC236}">
                <a16:creationId xmlns:a16="http://schemas.microsoft.com/office/drawing/2014/main" id="{27B0B018-7B00-7E7E-2A29-8E8E329EE328}"/>
              </a:ext>
            </a:extLst>
          </p:cNvPr>
          <p:cNvSpPr>
            <a:spLocks noGrp="1"/>
          </p:cNvSpPr>
          <p:nvPr>
            <p:ph idx="1"/>
          </p:nvPr>
        </p:nvSpPr>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The training was distributed across </a:t>
            </a:r>
            <a:r>
              <a:rPr lang="en-CA" sz="1800" b="1" kern="100" dirty="0">
                <a:effectLst/>
                <a:latin typeface="Speak Pro (Body)"/>
                <a:ea typeface="Aptos" panose="020B0004020202020204" pitchFamily="34" charset="0"/>
                <a:cs typeface="Times New Roman" panose="02020603050405020304" pitchFamily="18" charset="0"/>
              </a:rPr>
              <a:t>four Tesla V100-SXM2 GPUs</a:t>
            </a:r>
            <a:r>
              <a:rPr lang="en-CA" sz="1800" kern="100" dirty="0">
                <a:effectLst/>
                <a:latin typeface="Speak Pro (Body)"/>
                <a:ea typeface="Aptos" panose="020B0004020202020204" pitchFamily="34" charset="0"/>
                <a:cs typeface="Times New Roman" panose="02020603050405020304" pitchFamily="18" charset="0"/>
              </a:rPr>
              <a:t>, each with </a:t>
            </a:r>
            <a:r>
              <a:rPr lang="en-CA" sz="1800" b="1" kern="100" dirty="0">
                <a:effectLst/>
                <a:latin typeface="Speak Pro (Body)"/>
                <a:ea typeface="Aptos" panose="020B0004020202020204" pitchFamily="34" charset="0"/>
                <a:cs typeface="Times New Roman" panose="02020603050405020304" pitchFamily="18" charset="0"/>
              </a:rPr>
              <a:t>32GB of memory</a:t>
            </a:r>
            <a:r>
              <a:rPr lang="en-CA" sz="1800" kern="100" dirty="0">
                <a:effectLst/>
                <a:latin typeface="Speak Pro (Body)"/>
                <a:ea typeface="Aptos" panose="020B000402020202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The model took about </a:t>
            </a:r>
            <a:r>
              <a:rPr lang="en-CA" sz="1800" b="1" kern="100" dirty="0">
                <a:effectLst/>
                <a:latin typeface="Speak Pro (Body)"/>
                <a:ea typeface="Aptos" panose="020B0004020202020204" pitchFamily="34" charset="0"/>
                <a:cs typeface="Times New Roman" panose="02020603050405020304" pitchFamily="18" charset="0"/>
              </a:rPr>
              <a:t>420 GPU hours</a:t>
            </a:r>
            <a:r>
              <a:rPr lang="en-CA" sz="1800" kern="100" dirty="0">
                <a:effectLst/>
                <a:latin typeface="Speak Pro (Body)"/>
                <a:ea typeface="Aptos" panose="020B0004020202020204" pitchFamily="34" charset="0"/>
                <a:cs typeface="Times New Roman" panose="02020603050405020304" pitchFamily="18" charset="0"/>
              </a:rPr>
              <a:t> to train, completing around </a:t>
            </a:r>
            <a:r>
              <a:rPr lang="en-CA" sz="1800" b="1" kern="100" dirty="0">
                <a:effectLst/>
                <a:latin typeface="Speak Pro (Body)"/>
                <a:ea typeface="Aptos" panose="020B0004020202020204" pitchFamily="34" charset="0"/>
                <a:cs typeface="Times New Roman" panose="02020603050405020304" pitchFamily="18" charset="0"/>
              </a:rPr>
              <a:t>20 epochs</a:t>
            </a:r>
            <a:r>
              <a:rPr lang="en-CA" sz="1800" kern="100" dirty="0">
                <a:effectLst/>
                <a:latin typeface="Speak Pro (Body)"/>
                <a:ea typeface="Aptos" panose="020B0004020202020204" pitchFamily="34" charset="0"/>
                <a:cs typeface="Times New Roman" panose="02020603050405020304" pitchFamily="18" charset="0"/>
              </a:rPr>
              <a:t> in total.</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The </a:t>
            </a:r>
            <a:r>
              <a:rPr lang="en-CA" sz="1800" b="1" kern="100" dirty="0">
                <a:effectLst/>
                <a:latin typeface="Speak Pro (Body)"/>
                <a:ea typeface="Aptos" panose="020B0004020202020204" pitchFamily="34" charset="0"/>
                <a:cs typeface="Times New Roman" panose="02020603050405020304" pitchFamily="18" charset="0"/>
              </a:rPr>
              <a:t>train/test split</a:t>
            </a:r>
            <a:r>
              <a:rPr lang="en-CA" sz="1800" kern="100" dirty="0">
                <a:effectLst/>
                <a:latin typeface="Speak Pro (Body)"/>
                <a:ea typeface="Aptos" panose="020B0004020202020204" pitchFamily="34" charset="0"/>
                <a:cs typeface="Times New Roman" panose="02020603050405020304" pitchFamily="18" charset="0"/>
              </a:rPr>
              <a:t> for the SSL tasks was set to </a:t>
            </a:r>
            <a:r>
              <a:rPr lang="en-CA" sz="1800" b="1" kern="100" dirty="0">
                <a:effectLst/>
                <a:latin typeface="Speak Pro (Body)"/>
                <a:ea typeface="Aptos" panose="020B0004020202020204" pitchFamily="34" charset="0"/>
                <a:cs typeface="Times New Roman" panose="02020603050405020304" pitchFamily="18" charset="0"/>
              </a:rPr>
              <a:t>80:20</a:t>
            </a:r>
            <a:r>
              <a:rPr lang="en-CA" sz="1800" kern="100" dirty="0">
                <a:effectLst/>
                <a:latin typeface="Speak Pro (Body)"/>
                <a:ea typeface="Aptos" panose="020B0004020202020204" pitchFamily="34" charset="0"/>
                <a:cs typeface="Times New Roman" panose="02020603050405020304" pitchFamily="18" charset="0"/>
              </a:rPr>
              <a:t>, meaning 80% of the data was used for training and 20% for testing.</a:t>
            </a:r>
          </a:p>
          <a:p>
            <a:pPr algn="just">
              <a:lnSpc>
                <a:spcPct val="107000"/>
              </a:lnSpc>
              <a:spcAft>
                <a:spcPts val="800"/>
              </a:spcAft>
            </a:pPr>
            <a:r>
              <a:rPr lang="en-CA" sz="1800" b="1" kern="100" dirty="0">
                <a:effectLst/>
                <a:latin typeface="Speak Pro (Body)"/>
                <a:ea typeface="Aptos" panose="020B0004020202020204" pitchFamily="34" charset="0"/>
                <a:cs typeface="Times New Roman" panose="02020603050405020304" pitchFamily="18" charset="0"/>
              </a:rPr>
              <a:t>Fine-tuning</a:t>
            </a:r>
            <a:r>
              <a:rPr lang="en-CA" sz="1800" kern="100" dirty="0">
                <a:effectLst/>
                <a:latin typeface="Speak Pro (Body)"/>
                <a:ea typeface="Aptos" panose="020B000402020202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For fine-tuning the model on downstream HAR tasks, the same training setup was used as in SSL pre-training, except that the </a:t>
            </a:r>
            <a:r>
              <a:rPr lang="en-CA" sz="1800" b="1" kern="100" dirty="0">
                <a:effectLst/>
                <a:latin typeface="Speak Pro (Body)"/>
                <a:ea typeface="Aptos" panose="020B0004020202020204" pitchFamily="34" charset="0"/>
                <a:cs typeface="Times New Roman" panose="02020603050405020304" pitchFamily="18" charset="0"/>
              </a:rPr>
              <a:t>batch size</a:t>
            </a:r>
            <a:r>
              <a:rPr lang="en-CA" sz="1800" kern="100" dirty="0">
                <a:effectLst/>
                <a:latin typeface="Speak Pro (Body)"/>
                <a:ea typeface="Aptos" panose="020B0004020202020204" pitchFamily="34" charset="0"/>
                <a:cs typeface="Times New Roman" panose="02020603050405020304" pitchFamily="18" charset="0"/>
              </a:rPr>
              <a:t> was adjusted depending on the dataset size.</a:t>
            </a:r>
          </a:p>
          <a:p>
            <a:pPr algn="just"/>
            <a:endParaRPr lang="en-CA" dirty="0">
              <a:latin typeface="Speak Pro (Body)"/>
            </a:endParaRPr>
          </a:p>
        </p:txBody>
      </p:sp>
    </p:spTree>
    <p:extLst>
      <p:ext uri="{BB962C8B-B14F-4D97-AF65-F5344CB8AC3E}">
        <p14:creationId xmlns:p14="http://schemas.microsoft.com/office/powerpoint/2010/main" val="121590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60EB-FE09-FD47-6484-E33D2D50E35B}"/>
              </a:ext>
            </a:extLst>
          </p:cNvPr>
          <p:cNvSpPr>
            <a:spLocks noGrp="1"/>
          </p:cNvSpPr>
          <p:nvPr>
            <p:ph type="title"/>
          </p:nvPr>
        </p:nvSpPr>
        <p:spPr/>
        <p:txBody>
          <a:bodyPr/>
          <a:lstStyle/>
          <a:p>
            <a:r>
              <a:rPr lang="en-CA" dirty="0">
                <a:latin typeface="Speak Pro (Body)"/>
              </a:rPr>
              <a:t>Data Sampling, Augmentation and Optimization</a:t>
            </a:r>
          </a:p>
        </p:txBody>
      </p:sp>
      <p:sp>
        <p:nvSpPr>
          <p:cNvPr id="3" name="Content Placeholder 2">
            <a:extLst>
              <a:ext uri="{FF2B5EF4-FFF2-40B4-BE49-F238E27FC236}">
                <a16:creationId xmlns:a16="http://schemas.microsoft.com/office/drawing/2014/main" id="{9A6D2A72-0DD7-0E4C-87E5-E22DC9EA3600}"/>
              </a:ext>
            </a:extLst>
          </p:cNvPr>
          <p:cNvSpPr>
            <a:spLocks noGrp="1"/>
          </p:cNvSpPr>
          <p:nvPr>
            <p:ph idx="1"/>
          </p:nvPr>
        </p:nvSpPr>
        <p:spPr>
          <a:xfrm>
            <a:off x="304800" y="2108201"/>
            <a:ext cx="10850880" cy="3760891"/>
          </a:xfrm>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During SSL training, up to four subjects were loaded per iteration from the UK Biobank (UKB) dataset. For each subject, one day of data was selected, and 1500 10-second windows were sampled to create a training batch.</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The </a:t>
            </a:r>
            <a:r>
              <a:rPr lang="en-CA" sz="1800" b="1" kern="100" dirty="0">
                <a:effectLst/>
                <a:latin typeface="Speak Pro (Body)"/>
                <a:ea typeface="Aptos" panose="020B0004020202020204" pitchFamily="34" charset="0"/>
                <a:cs typeface="Times New Roman" panose="02020603050405020304" pitchFamily="18" charset="0"/>
              </a:rPr>
              <a:t>self-supervised transformations</a:t>
            </a:r>
            <a:r>
              <a:rPr lang="en-CA" sz="1800" kern="100" dirty="0">
                <a:effectLst/>
                <a:latin typeface="Speak Pro (Body)"/>
                <a:ea typeface="Aptos" panose="020B0004020202020204" pitchFamily="34" charset="0"/>
                <a:cs typeface="Times New Roman" panose="02020603050405020304" pitchFamily="18" charset="0"/>
              </a:rPr>
              <a:t> (AoT, Permutation, Time Warping) were then applied to this batch.</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To account for variations in axis orientation across different devices, the data was augmented by applying random axis swaps and rotations, helping the model learn to be invariant to these changes.</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The model was optimized using the </a:t>
            </a:r>
            <a:r>
              <a:rPr lang="en-CA" sz="1800" b="1" kern="100" dirty="0">
                <a:effectLst/>
                <a:latin typeface="Speak Pro (Body)"/>
                <a:ea typeface="Aptos" panose="020B0004020202020204" pitchFamily="34" charset="0"/>
                <a:cs typeface="Times New Roman" panose="02020603050405020304" pitchFamily="18" charset="0"/>
              </a:rPr>
              <a:t>Adam optimizer</a:t>
            </a:r>
            <a:r>
              <a:rPr lang="en-CA" sz="1800" kern="100" dirty="0">
                <a:effectLst/>
                <a:latin typeface="Speak Pro (Body)"/>
                <a:ea typeface="Aptos" panose="020B0004020202020204" pitchFamily="34" charset="0"/>
                <a:cs typeface="Times New Roman" panose="02020603050405020304" pitchFamily="18" charset="0"/>
              </a:rPr>
              <a:t> with a learning rate of </a:t>
            </a:r>
            <a:r>
              <a:rPr lang="en-CA" sz="1800" b="1" kern="100" dirty="0">
                <a:effectLst/>
                <a:latin typeface="Speak Pro (Body)"/>
                <a:ea typeface="Aptos" panose="020B0004020202020204" pitchFamily="34" charset="0"/>
                <a:cs typeface="Times New Roman" panose="02020603050405020304" pitchFamily="18" charset="0"/>
              </a:rPr>
              <a:t>1e-3</a:t>
            </a:r>
            <a:r>
              <a:rPr lang="en-CA" sz="1800" kern="100" dirty="0">
                <a:effectLst/>
                <a:latin typeface="Speak Pro (Body)"/>
                <a:ea typeface="Aptos" panose="020B000402020202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Due to the large batch size (1500 × 4 = 6000 samples), the learning rate was linearly scaled as per standard practice for large batches, with a </a:t>
            </a:r>
            <a:r>
              <a:rPr lang="en-CA" sz="1800" b="1" kern="100" dirty="0">
                <a:effectLst/>
                <a:latin typeface="Speak Pro (Body)"/>
                <a:ea typeface="Aptos" panose="020B0004020202020204" pitchFamily="34" charset="0"/>
                <a:cs typeface="Times New Roman" panose="02020603050405020304" pitchFamily="18" charset="0"/>
              </a:rPr>
              <a:t>5-epoch burn-in</a:t>
            </a:r>
            <a:r>
              <a:rPr lang="en-CA" sz="1800" kern="100" dirty="0">
                <a:effectLst/>
                <a:latin typeface="Speak Pro (Body)"/>
                <a:ea typeface="Aptos" panose="020B0004020202020204" pitchFamily="34" charset="0"/>
                <a:cs typeface="Times New Roman" panose="02020603050405020304" pitchFamily="18" charset="0"/>
              </a:rPr>
              <a:t> period.</a:t>
            </a:r>
          </a:p>
          <a:p>
            <a:pPr algn="just"/>
            <a:endParaRPr lang="en-CA" dirty="0">
              <a:latin typeface="Speak Pro (Body)"/>
            </a:endParaRPr>
          </a:p>
        </p:txBody>
      </p:sp>
    </p:spTree>
    <p:extLst>
      <p:ext uri="{BB962C8B-B14F-4D97-AF65-F5344CB8AC3E}">
        <p14:creationId xmlns:p14="http://schemas.microsoft.com/office/powerpoint/2010/main" val="99827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73F8488-B8D2-9BE0-AE46-B75F54C88DD0}"/>
              </a:ext>
            </a:extLst>
          </p:cNvPr>
          <p:cNvSpPr txBox="1"/>
          <p:nvPr/>
        </p:nvSpPr>
        <p:spPr>
          <a:xfrm>
            <a:off x="721360" y="277368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14" name="Rectangle 10">
            <a:extLst>
              <a:ext uri="{FF2B5EF4-FFF2-40B4-BE49-F238E27FC236}">
                <a16:creationId xmlns:a16="http://schemas.microsoft.com/office/drawing/2014/main" id="{B88B9F15-A626-3F6B-AACA-19A086ADDA88}"/>
              </a:ext>
            </a:extLst>
          </p:cNvPr>
          <p:cNvSpPr>
            <a:spLocks noChangeArrowheads="1"/>
          </p:cNvSpPr>
          <p:nvPr/>
        </p:nvSpPr>
        <p:spPr bwMode="auto">
          <a:xfrm>
            <a:off x="142239" y="659011"/>
            <a:ext cx="1124712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Speak Pro (Body)"/>
              </a:rPr>
              <a:t>Binary Classification for Each Task:</a:t>
            </a:r>
            <a:endParaRPr kumimoji="0" lang="en-US" altLang="en-US" sz="1800" b="0" i="0" u="none" strike="noStrike" kern="1200" cap="none" spc="0" normalizeH="0" baseline="0" noProof="0" dirty="0">
              <a:ln>
                <a:noFill/>
              </a:ln>
              <a:solidFill>
                <a:prstClr val="black"/>
              </a:solidFill>
              <a:effectLst/>
              <a:uLnTx/>
              <a:uFillTx/>
              <a:latin typeface="Speak Pro (Body)"/>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lumMod val="75000"/>
                    <a:lumOff val="25000"/>
                  </a:prstClr>
                </a:solidFill>
                <a:effectLst/>
                <a:uLnTx/>
                <a:uFillTx/>
                <a:latin typeface="Speak Pro (Body)"/>
              </a:rPr>
              <a:t>Each of these self-supervised tasks (AoT, Permutation, Time Warping) is framed as a binary classification problem. The model predicts whether or not the signal has undergone one of these transformations.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lumMod val="75000"/>
                  <a:lumOff val="25000"/>
                </a:prstClr>
              </a:solidFill>
              <a:effectLst/>
              <a:uLnTx/>
              <a:uFillTx/>
              <a:latin typeface="Speak Pro (Body)"/>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lumMod val="75000"/>
                    <a:lumOff val="25000"/>
                  </a:prstClr>
                </a:solidFill>
                <a:effectLst/>
                <a:uLnTx/>
                <a:uFillTx/>
                <a:latin typeface="Speak Pro (Body)"/>
              </a:rPr>
              <a:t>By learning to recognize these signal transformations, the model becomes better at recognizing meaningful activity patterns in the data.</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Speak Pro (Body)"/>
            </a:endParaRPr>
          </a:p>
        </p:txBody>
      </p:sp>
      <p:sp>
        <p:nvSpPr>
          <p:cNvPr id="15" name="Rectangle 11">
            <a:extLst>
              <a:ext uri="{FF2B5EF4-FFF2-40B4-BE49-F238E27FC236}">
                <a16:creationId xmlns:a16="http://schemas.microsoft.com/office/drawing/2014/main" id="{032F53D1-B9D8-30BD-524D-C7EEB2FB87A3}"/>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6" name="Rectangle 12">
            <a:extLst>
              <a:ext uri="{FF2B5EF4-FFF2-40B4-BE49-F238E27FC236}">
                <a16:creationId xmlns:a16="http://schemas.microsoft.com/office/drawing/2014/main" id="{0716AA64-005A-EF0C-91AB-3DE359046FC8}"/>
              </a:ext>
            </a:extLst>
          </p:cNvPr>
          <p:cNvSpPr>
            <a:spLocks noChangeArrowheads="1"/>
          </p:cNvSpPr>
          <p:nvPr/>
        </p:nvSpPr>
        <p:spPr bwMode="auto">
          <a:xfrm>
            <a:off x="142239" y="2690336"/>
            <a:ext cx="11480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prstClr val="black"/>
                </a:solidFill>
                <a:effectLst/>
                <a:uLnTx/>
                <a:uFillTx/>
                <a:latin typeface="Speak Pro (Body)"/>
              </a:rPr>
              <a:t>Multi-task Learning (MTL) Setup:</a:t>
            </a:r>
            <a:endParaRPr kumimoji="0" lang="en-US" altLang="en-US" sz="1800" b="0" i="0" u="none" strike="noStrike" kern="1200" cap="none" spc="0" normalizeH="0" baseline="0" noProof="0" dirty="0">
              <a:ln>
                <a:noFill/>
              </a:ln>
              <a:solidFill>
                <a:prstClr val="black"/>
              </a:solidFill>
              <a:effectLst/>
              <a:uLnTx/>
              <a:uFillTx/>
              <a:latin typeface="Speak Pro (Body)"/>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lumMod val="75000"/>
                    <a:lumOff val="25000"/>
                  </a:prstClr>
                </a:solidFill>
                <a:effectLst/>
                <a:uLnTx/>
                <a:uFillTx/>
                <a:latin typeface="Speak Pro (Body)"/>
              </a:rPr>
              <a:t>The model is trained on multiple tasks simultaneously (AoT, Permutation, TW).</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prstClr val="black">
                  <a:lumMod val="75000"/>
                  <a:lumOff val="25000"/>
                </a:prstClr>
              </a:solidFill>
              <a:effectLst/>
              <a:uLnTx/>
              <a:uFillTx/>
              <a:latin typeface="Speak Pro (Body)"/>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lumMod val="75000"/>
                    <a:lumOff val="25000"/>
                  </a:prstClr>
                </a:solidFill>
                <a:effectLst/>
                <a:uLnTx/>
                <a:uFillTx/>
                <a:latin typeface="Speak Pro (Body)"/>
              </a:rPr>
              <a:t>Loss Calculation: The performance for each task is optimized using </a:t>
            </a:r>
            <a:r>
              <a:rPr kumimoji="0" lang="en-US" altLang="en-US" sz="1800" b="1" i="0" u="none" strike="noStrike" kern="1200" cap="none" spc="0" normalizeH="0" baseline="0" noProof="0" dirty="0">
                <a:ln>
                  <a:noFill/>
                </a:ln>
                <a:solidFill>
                  <a:prstClr val="black">
                    <a:lumMod val="75000"/>
                    <a:lumOff val="25000"/>
                  </a:prstClr>
                </a:solidFill>
                <a:effectLst/>
                <a:uLnTx/>
                <a:uFillTx/>
                <a:latin typeface="Speak Pro (Body)"/>
              </a:rPr>
              <a:t>cross-entropy loss</a:t>
            </a:r>
            <a:r>
              <a:rPr kumimoji="0" lang="en-US" altLang="en-US" sz="1800" b="0" i="0" u="none" strike="noStrike" kern="1200" cap="none" spc="0" normalizeH="0" baseline="0" noProof="0" dirty="0">
                <a:ln>
                  <a:noFill/>
                </a:ln>
                <a:solidFill>
                  <a:prstClr val="black">
                    <a:lumMod val="75000"/>
                    <a:lumOff val="25000"/>
                  </a:prstClr>
                </a:solidFill>
                <a:effectLst/>
                <a:uLnTx/>
                <a:uFillTx/>
                <a:latin typeface="Speak Pro (Body)"/>
              </a:rPr>
              <a:t>. All tasks contribute equally to the overall model’s learning during training by having equal weights in the loss calculation.</a:t>
            </a:r>
          </a:p>
        </p:txBody>
      </p:sp>
      <p:sp>
        <p:nvSpPr>
          <p:cNvPr id="17" name="TextBox 16">
            <a:extLst>
              <a:ext uri="{FF2B5EF4-FFF2-40B4-BE49-F238E27FC236}">
                <a16:creationId xmlns:a16="http://schemas.microsoft.com/office/drawing/2014/main" id="{AA848941-858A-26DD-D415-EA7ED51D4E40}"/>
              </a:ext>
            </a:extLst>
          </p:cNvPr>
          <p:cNvSpPr txBox="1"/>
          <p:nvPr/>
        </p:nvSpPr>
        <p:spPr>
          <a:xfrm>
            <a:off x="142239" y="4369475"/>
            <a:ext cx="11328401" cy="230832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peak Pro (Body)"/>
              </a:rPr>
              <a:t>Weighted Sampling:</a:t>
            </a:r>
            <a:endParaRPr kumimoji="0" lang="en-US" sz="1800" b="0" i="0" u="none" strike="noStrike" kern="1200" cap="none" spc="0" normalizeH="0" baseline="0" noProof="0" dirty="0">
              <a:ln>
                <a:noFill/>
              </a:ln>
              <a:solidFill>
                <a:prstClr val="black"/>
              </a:solidFill>
              <a:effectLst/>
              <a:uLnTx/>
              <a:uFillTx/>
              <a:latin typeface="Speak Pro (Body)"/>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peak Pro (Body)"/>
              </a:rPr>
              <a:t>Inactivity Problem: Real-world accelerometer data often contains periods of low activity, which do not provide much useful information for training.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Speak Pro (Body)"/>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Speak Pro (Body)"/>
              </a:rPr>
              <a:t>To avoid wasting training time on static data, the model uses weighted sampling. It </a:t>
            </a:r>
            <a:r>
              <a:rPr kumimoji="0" lang="en-US" sz="1800" b="1" i="0" u="none" strike="noStrike" kern="1200" cap="none" spc="0" normalizeH="0" baseline="0" noProof="0" dirty="0">
                <a:ln>
                  <a:noFill/>
                </a:ln>
                <a:solidFill>
                  <a:prstClr val="black">
                    <a:lumMod val="75000"/>
                    <a:lumOff val="25000"/>
                  </a:prstClr>
                </a:solidFill>
                <a:effectLst/>
                <a:uLnTx/>
                <a:uFillTx/>
                <a:latin typeface="Speak Pro (Body)"/>
              </a:rPr>
              <a:t>gives higher priority to data windows with more movement</a:t>
            </a:r>
            <a:r>
              <a:rPr kumimoji="0" lang="en-US" sz="1800" b="0" i="0" u="none" strike="noStrike" kern="1200" cap="none" spc="0" normalizeH="0" baseline="0" noProof="0" dirty="0">
                <a:ln>
                  <a:noFill/>
                </a:ln>
                <a:solidFill>
                  <a:prstClr val="black">
                    <a:lumMod val="75000"/>
                    <a:lumOff val="25000"/>
                  </a:prstClr>
                </a:solidFill>
                <a:effectLst/>
                <a:uLnTx/>
                <a:uFillTx/>
                <a:latin typeface="Speak Pro (Body)"/>
              </a:rPr>
              <a:t> (identified by higher standard deviations), making the training process more efficient by focusing on dynamic, informative data segments.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prstClr val="black"/>
              </a:solidFill>
              <a:effectLst/>
              <a:uLnTx/>
              <a:uFillTx/>
              <a:latin typeface="Speak Pro (Body)"/>
            </a:endParaRPr>
          </a:p>
        </p:txBody>
      </p:sp>
    </p:spTree>
    <p:extLst>
      <p:ext uri="{BB962C8B-B14F-4D97-AF65-F5344CB8AC3E}">
        <p14:creationId xmlns:p14="http://schemas.microsoft.com/office/powerpoint/2010/main" val="1897296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ata processing process&#10;&#10;Description automatically generated">
            <a:extLst>
              <a:ext uri="{FF2B5EF4-FFF2-40B4-BE49-F238E27FC236}">
                <a16:creationId xmlns:a16="http://schemas.microsoft.com/office/drawing/2014/main" id="{8B033EF0-4CCF-F60F-D92B-887C0B6A6725}"/>
              </a:ext>
            </a:extLst>
          </p:cNvPr>
          <p:cNvPicPr>
            <a:picLocks noGrp="1" noChangeAspect="1"/>
          </p:cNvPicPr>
          <p:nvPr>
            <p:ph idx="1"/>
          </p:nvPr>
        </p:nvPicPr>
        <p:blipFill>
          <a:blip r:embed="rId2"/>
          <a:stretch>
            <a:fillRect/>
          </a:stretch>
        </p:blipFill>
        <p:spPr>
          <a:xfrm>
            <a:off x="394789" y="934720"/>
            <a:ext cx="11402421" cy="4988560"/>
          </a:xfrm>
          <a:prstGeom prst="rect">
            <a:avLst/>
          </a:prstGeom>
        </p:spPr>
      </p:pic>
      <p:grpSp>
        <p:nvGrpSpPr>
          <p:cNvPr id="22" name="Group 21">
            <a:extLst>
              <a:ext uri="{FF2B5EF4-FFF2-40B4-BE49-F238E27FC236}">
                <a16:creationId xmlns:a16="http://schemas.microsoft.com/office/drawing/2014/main" id="{3347FA37-4E75-1C7C-4841-3EB00C720550}"/>
              </a:ext>
            </a:extLst>
          </p:cNvPr>
          <p:cNvGrpSpPr/>
          <p:nvPr/>
        </p:nvGrpSpPr>
        <p:grpSpPr>
          <a:xfrm>
            <a:off x="8310960" y="4953440"/>
            <a:ext cx="61560" cy="553320"/>
            <a:chOff x="8310960" y="4953440"/>
            <a:chExt cx="61560" cy="55332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879E25D-DA0E-8EA0-FA02-A168ADB655B1}"/>
                    </a:ext>
                  </a:extLst>
                </p14:cNvPr>
                <p14:cNvContentPartPr/>
                <p14:nvPr/>
              </p14:nvContentPartPr>
              <p14:xfrm>
                <a:off x="8319960" y="4953440"/>
                <a:ext cx="52560" cy="302040"/>
              </p14:xfrm>
            </p:contentPart>
          </mc:Choice>
          <mc:Fallback xmlns="">
            <p:pic>
              <p:nvPicPr>
                <p:cNvPr id="6" name="Ink 5">
                  <a:extLst>
                    <a:ext uri="{FF2B5EF4-FFF2-40B4-BE49-F238E27FC236}">
                      <a16:creationId xmlns:a16="http://schemas.microsoft.com/office/drawing/2014/main" id="{1879E25D-DA0E-8EA0-FA02-A168ADB655B1}"/>
                    </a:ext>
                  </a:extLst>
                </p:cNvPr>
                <p:cNvPicPr/>
                <p:nvPr/>
              </p:nvPicPr>
              <p:blipFill>
                <a:blip r:embed="rId4"/>
                <a:stretch>
                  <a:fillRect/>
                </a:stretch>
              </p:blipFill>
              <p:spPr>
                <a:xfrm>
                  <a:off x="8313840" y="4947320"/>
                  <a:ext cx="648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1BA83D3E-0D6C-7C9A-FC73-047F9CF35CB0}"/>
                    </a:ext>
                  </a:extLst>
                </p14:cNvPr>
                <p14:cNvContentPartPr/>
                <p14:nvPr/>
              </p14:nvContentPartPr>
              <p14:xfrm>
                <a:off x="8321040" y="5059640"/>
                <a:ext cx="51480" cy="326520"/>
              </p14:xfrm>
            </p:contentPart>
          </mc:Choice>
          <mc:Fallback xmlns="">
            <p:pic>
              <p:nvPicPr>
                <p:cNvPr id="7" name="Ink 6">
                  <a:extLst>
                    <a:ext uri="{FF2B5EF4-FFF2-40B4-BE49-F238E27FC236}">
                      <a16:creationId xmlns:a16="http://schemas.microsoft.com/office/drawing/2014/main" id="{1BA83D3E-0D6C-7C9A-FC73-047F9CF35CB0}"/>
                    </a:ext>
                  </a:extLst>
                </p:cNvPr>
                <p:cNvPicPr/>
                <p:nvPr/>
              </p:nvPicPr>
              <p:blipFill>
                <a:blip r:embed="rId6"/>
                <a:stretch>
                  <a:fillRect/>
                </a:stretch>
              </p:blipFill>
              <p:spPr>
                <a:xfrm>
                  <a:off x="8314560" y="5053520"/>
                  <a:ext cx="637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CE4F3546-534B-38C1-2BAA-D0979720A891}"/>
                    </a:ext>
                  </a:extLst>
                </p14:cNvPr>
                <p14:cNvContentPartPr/>
                <p14:nvPr/>
              </p14:nvContentPartPr>
              <p14:xfrm>
                <a:off x="8324640" y="5160440"/>
                <a:ext cx="6480" cy="45360"/>
              </p14:xfrm>
            </p:contentPart>
          </mc:Choice>
          <mc:Fallback xmlns="">
            <p:pic>
              <p:nvPicPr>
                <p:cNvPr id="8" name="Ink 7">
                  <a:extLst>
                    <a:ext uri="{FF2B5EF4-FFF2-40B4-BE49-F238E27FC236}">
                      <a16:creationId xmlns:a16="http://schemas.microsoft.com/office/drawing/2014/main" id="{CE4F3546-534B-38C1-2BAA-D0979720A891}"/>
                    </a:ext>
                  </a:extLst>
                </p:cNvPr>
                <p:cNvPicPr/>
                <p:nvPr/>
              </p:nvPicPr>
              <p:blipFill>
                <a:blip r:embed="rId8"/>
                <a:stretch>
                  <a:fillRect/>
                </a:stretch>
              </p:blipFill>
              <p:spPr>
                <a:xfrm>
                  <a:off x="8318520" y="5154320"/>
                  <a:ext cx="18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CB607409-C0AF-39B8-FFCB-7C563FB86C66}"/>
                    </a:ext>
                  </a:extLst>
                </p14:cNvPr>
                <p14:cNvContentPartPr/>
                <p14:nvPr/>
              </p14:nvContentPartPr>
              <p14:xfrm>
                <a:off x="8361720" y="5506400"/>
                <a:ext cx="360" cy="360"/>
              </p14:xfrm>
            </p:contentPart>
          </mc:Choice>
          <mc:Fallback xmlns="">
            <p:pic>
              <p:nvPicPr>
                <p:cNvPr id="13" name="Ink 12">
                  <a:extLst>
                    <a:ext uri="{FF2B5EF4-FFF2-40B4-BE49-F238E27FC236}">
                      <a16:creationId xmlns:a16="http://schemas.microsoft.com/office/drawing/2014/main" id="{CB607409-C0AF-39B8-FFCB-7C563FB86C66}"/>
                    </a:ext>
                  </a:extLst>
                </p:cNvPr>
                <p:cNvPicPr/>
                <p:nvPr/>
              </p:nvPicPr>
              <p:blipFill>
                <a:blip r:embed="rId10"/>
                <a:stretch>
                  <a:fillRect/>
                </a:stretch>
              </p:blipFill>
              <p:spPr>
                <a:xfrm>
                  <a:off x="8298720" y="54437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B80E22A5-0E66-AD1E-9E9B-E823FB827C90}"/>
                    </a:ext>
                  </a:extLst>
                </p14:cNvPr>
                <p14:cNvContentPartPr/>
                <p14:nvPr/>
              </p14:nvContentPartPr>
              <p14:xfrm>
                <a:off x="8321040" y="5465720"/>
                <a:ext cx="360" cy="360"/>
              </p14:xfrm>
            </p:contentPart>
          </mc:Choice>
          <mc:Fallback xmlns="">
            <p:pic>
              <p:nvPicPr>
                <p:cNvPr id="15" name="Ink 14">
                  <a:extLst>
                    <a:ext uri="{FF2B5EF4-FFF2-40B4-BE49-F238E27FC236}">
                      <a16:creationId xmlns:a16="http://schemas.microsoft.com/office/drawing/2014/main" id="{B80E22A5-0E66-AD1E-9E9B-E823FB827C90}"/>
                    </a:ext>
                  </a:extLst>
                </p:cNvPr>
                <p:cNvPicPr/>
                <p:nvPr/>
              </p:nvPicPr>
              <p:blipFill>
                <a:blip r:embed="rId10"/>
                <a:stretch>
                  <a:fillRect/>
                </a:stretch>
              </p:blipFill>
              <p:spPr>
                <a:xfrm>
                  <a:off x="8258040" y="54030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24B4CD41-65F4-C813-3B6C-C39AB668F8FE}"/>
                    </a:ext>
                  </a:extLst>
                </p14:cNvPr>
                <p14:cNvContentPartPr/>
                <p14:nvPr/>
              </p14:nvContentPartPr>
              <p14:xfrm>
                <a:off x="8310960" y="5394800"/>
                <a:ext cx="360" cy="360"/>
              </p14:xfrm>
            </p:contentPart>
          </mc:Choice>
          <mc:Fallback xmlns="">
            <p:pic>
              <p:nvPicPr>
                <p:cNvPr id="18" name="Ink 17">
                  <a:extLst>
                    <a:ext uri="{FF2B5EF4-FFF2-40B4-BE49-F238E27FC236}">
                      <a16:creationId xmlns:a16="http://schemas.microsoft.com/office/drawing/2014/main" id="{24B4CD41-65F4-C813-3B6C-C39AB668F8FE}"/>
                    </a:ext>
                  </a:extLst>
                </p:cNvPr>
                <p:cNvPicPr/>
                <p:nvPr/>
              </p:nvPicPr>
              <p:blipFill>
                <a:blip r:embed="rId10"/>
                <a:stretch>
                  <a:fillRect/>
                </a:stretch>
              </p:blipFill>
              <p:spPr>
                <a:xfrm>
                  <a:off x="8247960" y="53318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0BDF9E7F-4B48-862C-F3B6-CE060F95AA63}"/>
                    </a:ext>
                  </a:extLst>
                </p14:cNvPr>
                <p14:cNvContentPartPr/>
                <p14:nvPr/>
              </p14:nvContentPartPr>
              <p14:xfrm>
                <a:off x="8310960" y="5333600"/>
                <a:ext cx="360" cy="360"/>
              </p14:xfrm>
            </p:contentPart>
          </mc:Choice>
          <mc:Fallback xmlns="">
            <p:pic>
              <p:nvPicPr>
                <p:cNvPr id="19" name="Ink 18">
                  <a:extLst>
                    <a:ext uri="{FF2B5EF4-FFF2-40B4-BE49-F238E27FC236}">
                      <a16:creationId xmlns:a16="http://schemas.microsoft.com/office/drawing/2014/main" id="{0BDF9E7F-4B48-862C-F3B6-CE060F95AA63}"/>
                    </a:ext>
                  </a:extLst>
                </p:cNvPr>
                <p:cNvPicPr/>
                <p:nvPr/>
              </p:nvPicPr>
              <p:blipFill>
                <a:blip r:embed="rId10"/>
                <a:stretch>
                  <a:fillRect/>
                </a:stretch>
              </p:blipFill>
              <p:spPr>
                <a:xfrm>
                  <a:off x="8247960" y="52709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FE56D2AB-DF7E-911A-6C0A-70587335F1B1}"/>
                    </a:ext>
                  </a:extLst>
                </p14:cNvPr>
                <p14:cNvContentPartPr/>
                <p14:nvPr/>
              </p14:nvContentPartPr>
              <p14:xfrm>
                <a:off x="8310960" y="5242520"/>
                <a:ext cx="360" cy="360"/>
              </p14:xfrm>
            </p:contentPart>
          </mc:Choice>
          <mc:Fallback xmlns="">
            <p:pic>
              <p:nvPicPr>
                <p:cNvPr id="21" name="Ink 20">
                  <a:extLst>
                    <a:ext uri="{FF2B5EF4-FFF2-40B4-BE49-F238E27FC236}">
                      <a16:creationId xmlns:a16="http://schemas.microsoft.com/office/drawing/2014/main" id="{FE56D2AB-DF7E-911A-6C0A-70587335F1B1}"/>
                    </a:ext>
                  </a:extLst>
                </p:cNvPr>
                <p:cNvPicPr/>
                <p:nvPr/>
              </p:nvPicPr>
              <p:blipFill>
                <a:blip r:embed="rId10"/>
                <a:stretch>
                  <a:fillRect/>
                </a:stretch>
              </p:blipFill>
              <p:spPr>
                <a:xfrm>
                  <a:off x="8247960" y="517988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23" name="Ink 22">
                <a:extLst>
                  <a:ext uri="{FF2B5EF4-FFF2-40B4-BE49-F238E27FC236}">
                    <a16:creationId xmlns:a16="http://schemas.microsoft.com/office/drawing/2014/main" id="{419466BF-B015-05D0-086C-3DC533DC75B1}"/>
                  </a:ext>
                </a:extLst>
              </p14:cNvPr>
              <p14:cNvContentPartPr/>
              <p14:nvPr/>
            </p14:nvContentPartPr>
            <p14:xfrm>
              <a:off x="8351640" y="5709440"/>
              <a:ext cx="360" cy="360"/>
            </p14:xfrm>
          </p:contentPart>
        </mc:Choice>
        <mc:Fallback xmlns="">
          <p:pic>
            <p:nvPicPr>
              <p:cNvPr id="23" name="Ink 22">
                <a:extLst>
                  <a:ext uri="{FF2B5EF4-FFF2-40B4-BE49-F238E27FC236}">
                    <a16:creationId xmlns:a16="http://schemas.microsoft.com/office/drawing/2014/main" id="{419466BF-B015-05D0-086C-3DC533DC75B1}"/>
                  </a:ext>
                </a:extLst>
              </p:cNvPr>
              <p:cNvPicPr/>
              <p:nvPr/>
            </p:nvPicPr>
            <p:blipFill>
              <a:blip r:embed="rId10"/>
              <a:stretch>
                <a:fillRect/>
              </a:stretch>
            </p:blipFill>
            <p:spPr>
              <a:xfrm>
                <a:off x="8288640" y="5646800"/>
                <a:ext cx="126000" cy="126000"/>
              </a:xfrm>
              <a:prstGeom prst="rect">
                <a:avLst/>
              </a:prstGeom>
            </p:spPr>
          </p:pic>
        </mc:Fallback>
      </mc:AlternateContent>
    </p:spTree>
    <p:extLst>
      <p:ext uri="{BB962C8B-B14F-4D97-AF65-F5344CB8AC3E}">
        <p14:creationId xmlns:p14="http://schemas.microsoft.com/office/powerpoint/2010/main" val="43363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DA235-94BB-C916-A505-05311DBEDA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134CFF-7A33-E390-2C5B-45001D52B7FA}"/>
              </a:ext>
            </a:extLst>
          </p:cNvPr>
          <p:cNvSpPr txBox="1"/>
          <p:nvPr/>
        </p:nvSpPr>
        <p:spPr>
          <a:xfrm>
            <a:off x="4663440" y="3215641"/>
            <a:ext cx="457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Speak Pro" panose="020F0502020204030204"/>
              <a:ea typeface="+mn-ea"/>
              <a:cs typeface="+mn-cs"/>
            </a:endParaRPr>
          </a:p>
        </p:txBody>
      </p:sp>
      <p:sp>
        <p:nvSpPr>
          <p:cNvPr id="3" name="Title 1">
            <a:extLst>
              <a:ext uri="{FF2B5EF4-FFF2-40B4-BE49-F238E27FC236}">
                <a16:creationId xmlns:a16="http://schemas.microsoft.com/office/drawing/2014/main" id="{F2103F96-9460-E66D-90AD-A53808BC274B}"/>
              </a:ext>
            </a:extLst>
          </p:cNvPr>
          <p:cNvSpPr txBox="1">
            <a:spLocks/>
          </p:cNvSpPr>
          <p:nvPr/>
        </p:nvSpPr>
        <p:spPr>
          <a:xfrm>
            <a:off x="5014593" y="3059667"/>
            <a:ext cx="2162814" cy="735343"/>
          </a:xfrm>
          <a:prstGeom prst="rect">
            <a:avLst/>
          </a:prstGeom>
        </p:spPr>
        <p:txBody>
          <a:bodyPr>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600" b="0" i="0" u="none" strike="noStrike" kern="1200" cap="none" spc="-50" normalizeH="0" baseline="0" noProof="0" dirty="0">
                <a:ln>
                  <a:noFill/>
                </a:ln>
                <a:solidFill>
                  <a:srgbClr val="000000">
                    <a:lumMod val="75000"/>
                    <a:lumOff val="25000"/>
                  </a:srgbClr>
                </a:solidFill>
                <a:effectLst/>
                <a:uLnTx/>
                <a:uFillTx/>
                <a:latin typeface="Speak Pro (Body)"/>
              </a:rPr>
              <a:t>RESULTS</a:t>
            </a:r>
          </a:p>
        </p:txBody>
      </p:sp>
    </p:spTree>
    <p:extLst>
      <p:ext uri="{BB962C8B-B14F-4D97-AF65-F5344CB8AC3E}">
        <p14:creationId xmlns:p14="http://schemas.microsoft.com/office/powerpoint/2010/main" val="26512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0D11-37B5-DD36-5B83-1F63C99BA6B6}"/>
              </a:ext>
            </a:extLst>
          </p:cNvPr>
          <p:cNvSpPr>
            <a:spLocks noGrp="1"/>
          </p:cNvSpPr>
          <p:nvPr>
            <p:ph type="title"/>
          </p:nvPr>
        </p:nvSpPr>
        <p:spPr/>
        <p:txBody>
          <a:bodyPr/>
          <a:lstStyle/>
          <a:p>
            <a:r>
              <a:rPr lang="en-CA" dirty="0">
                <a:latin typeface="Speak Pro (Body)"/>
              </a:rPr>
              <a:t>Evaluation techniques</a:t>
            </a:r>
          </a:p>
        </p:txBody>
      </p:sp>
      <p:sp>
        <p:nvSpPr>
          <p:cNvPr id="3" name="Content Placeholder 2">
            <a:extLst>
              <a:ext uri="{FF2B5EF4-FFF2-40B4-BE49-F238E27FC236}">
                <a16:creationId xmlns:a16="http://schemas.microsoft.com/office/drawing/2014/main" id="{E32C54EF-ED3B-BE56-6636-2AF12933AF24}"/>
              </a:ext>
            </a:extLst>
          </p:cNvPr>
          <p:cNvSpPr>
            <a:spLocks noGrp="1"/>
          </p:cNvSpPr>
          <p:nvPr>
            <p:ph idx="1"/>
          </p:nvPr>
        </p:nvSpPr>
        <p:spPr>
          <a:xfrm>
            <a:off x="203200" y="1976121"/>
            <a:ext cx="11633200" cy="4323079"/>
          </a:xfrm>
        </p:spPr>
        <p:txBody>
          <a:bodyPr>
            <a:normAutofit/>
          </a:bodyPr>
          <a:lstStyle/>
          <a:p>
            <a:pPr algn="just">
              <a:lnSpc>
                <a:spcPct val="107000"/>
              </a:lnSpc>
              <a:spcAft>
                <a:spcPts val="800"/>
              </a:spcAft>
              <a:buFont typeface="Arial" panose="020B0604020202020204" pitchFamily="34" charset="0"/>
              <a:buChar char="•"/>
              <a:tabLst>
                <a:tab pos="457200" algn="l"/>
              </a:tabLst>
            </a:pPr>
            <a:r>
              <a:rPr lang="en-CA" sz="1800" b="1" kern="100" dirty="0">
                <a:effectLst/>
                <a:latin typeface="Speak Pro (Body)"/>
                <a:ea typeface="Aptos" panose="020B0004020202020204" pitchFamily="34" charset="0"/>
                <a:cs typeface="Times New Roman" panose="02020603050405020304" pitchFamily="18" charset="0"/>
              </a:rPr>
              <a:t>Cross-Validation Approaches</a:t>
            </a:r>
            <a:r>
              <a:rPr lang="en-CA" sz="1800" kern="100" dirty="0">
                <a:effectLst/>
                <a:latin typeface="Speak Pro (Body)"/>
                <a:ea typeface="Aptos" panose="020B0004020202020204" pitchFamily="34" charset="0"/>
                <a:cs typeface="Times New Roman" panose="02020603050405020304" pitchFamily="18" charset="0"/>
              </a:rPr>
              <a:t>:</a:t>
            </a:r>
          </a:p>
          <a:p>
            <a:pPr marL="628650" lvl="1" indent="-171450" algn="just">
              <a:lnSpc>
                <a:spcPct val="107000"/>
              </a:lnSpc>
              <a:spcAft>
                <a:spcPts val="800"/>
              </a:spcAft>
              <a:buSzPts val="1000"/>
              <a:buFont typeface="Arial" panose="020B0604020202020204" pitchFamily="34" charset="0"/>
              <a:buChar char="•"/>
              <a:tabLst>
                <a:tab pos="914400" algn="l"/>
              </a:tabLst>
            </a:pPr>
            <a:r>
              <a:rPr lang="en-CA" sz="1800" b="1" kern="100" dirty="0">
                <a:effectLst/>
                <a:latin typeface="Speak Pro (Body)"/>
                <a:ea typeface="Aptos" panose="020B0004020202020204" pitchFamily="34" charset="0"/>
                <a:cs typeface="Times New Roman" panose="02020603050405020304" pitchFamily="18" charset="0"/>
              </a:rPr>
              <a:t>Held-One-Subject-Out</a:t>
            </a:r>
            <a:r>
              <a:rPr lang="en-CA" sz="1800" kern="100" dirty="0">
                <a:effectLst/>
                <a:latin typeface="Speak Pro (Body)"/>
                <a:ea typeface="Aptos" panose="020B0004020202020204" pitchFamily="34" charset="0"/>
                <a:cs typeface="Times New Roman" panose="02020603050405020304" pitchFamily="18" charset="0"/>
              </a:rPr>
              <a:t>: For datasets with fewer than 10 subjects, </a:t>
            </a:r>
            <a:r>
              <a:rPr lang="en-CA" sz="1800" b="1" kern="100" dirty="0">
                <a:effectLst/>
                <a:latin typeface="Speak Pro (Body)"/>
                <a:ea typeface="Aptos" panose="020B0004020202020204" pitchFamily="34" charset="0"/>
                <a:cs typeface="Times New Roman" panose="02020603050405020304" pitchFamily="18" charset="0"/>
              </a:rPr>
              <a:t>one subject is held </a:t>
            </a:r>
            <a:r>
              <a:rPr lang="en-CA" sz="1800" kern="100" dirty="0">
                <a:effectLst/>
                <a:latin typeface="Speak Pro (Body)"/>
                <a:ea typeface="Aptos" panose="020B0004020202020204" pitchFamily="34" charset="0"/>
                <a:cs typeface="Times New Roman" panose="02020603050405020304" pitchFamily="18" charset="0"/>
              </a:rPr>
              <a:t>out as the test set while the remaining subjects are used for training and validation. This ensures a robust evaluation when data is limited.</a:t>
            </a:r>
          </a:p>
          <a:p>
            <a:pPr marL="628650" lvl="1" indent="-171450" algn="just">
              <a:lnSpc>
                <a:spcPct val="107000"/>
              </a:lnSpc>
              <a:spcAft>
                <a:spcPts val="800"/>
              </a:spcAft>
              <a:buSzPts val="1000"/>
              <a:buFont typeface="Arial" panose="020B0604020202020204" pitchFamily="34" charset="0"/>
              <a:buChar char="•"/>
              <a:tabLst>
                <a:tab pos="914400" algn="l"/>
              </a:tabLst>
            </a:pPr>
            <a:r>
              <a:rPr lang="en-CA" sz="1800" b="1" kern="100" dirty="0">
                <a:effectLst/>
                <a:latin typeface="Speak Pro (Body)"/>
                <a:ea typeface="Aptos" panose="020B0004020202020204" pitchFamily="34" charset="0"/>
                <a:cs typeface="Times New Roman" panose="02020603050405020304" pitchFamily="18" charset="0"/>
              </a:rPr>
              <a:t>Five-Fold Subject-Wise Cross-Validation</a:t>
            </a:r>
            <a:r>
              <a:rPr lang="en-CA" sz="1800" kern="100" dirty="0">
                <a:effectLst/>
                <a:latin typeface="Speak Pro (Body)"/>
                <a:ea typeface="Aptos" panose="020B0004020202020204" pitchFamily="34" charset="0"/>
                <a:cs typeface="Times New Roman" panose="02020603050405020304" pitchFamily="18" charset="0"/>
              </a:rPr>
              <a:t>: For datasets with 10 or more subjects, five-fold cross-validation is used, where subjects are split into </a:t>
            </a:r>
            <a:r>
              <a:rPr lang="en-CA" sz="1800" b="1" kern="100" dirty="0">
                <a:effectLst/>
                <a:latin typeface="Speak Pro (Body)"/>
                <a:ea typeface="Aptos" panose="020B0004020202020204" pitchFamily="34" charset="0"/>
                <a:cs typeface="Times New Roman" panose="02020603050405020304" pitchFamily="18" charset="0"/>
              </a:rPr>
              <a:t>five groups</a:t>
            </a:r>
            <a:r>
              <a:rPr lang="en-CA" sz="1800" kern="100" dirty="0">
                <a:effectLst/>
                <a:latin typeface="Speak Pro (Body)"/>
                <a:ea typeface="Aptos" panose="020B0004020202020204" pitchFamily="34" charset="0"/>
                <a:cs typeface="Times New Roman" panose="02020603050405020304" pitchFamily="18" charset="0"/>
              </a:rPr>
              <a:t>. Each group is used as a test set once, while the others serve as training and validation sets.</a:t>
            </a:r>
          </a:p>
          <a:p>
            <a:pPr algn="just">
              <a:lnSpc>
                <a:spcPct val="107000"/>
              </a:lnSpc>
              <a:spcAft>
                <a:spcPts val="800"/>
              </a:spcAft>
              <a:buFont typeface="Arial" panose="020B0604020202020204" pitchFamily="34" charset="0"/>
              <a:buChar char="•"/>
              <a:tabLst>
                <a:tab pos="457200" algn="l"/>
              </a:tabLst>
            </a:pPr>
            <a:r>
              <a:rPr lang="en-CA" sz="1800" b="1" kern="100" dirty="0">
                <a:effectLst/>
                <a:latin typeface="Speak Pro (Body)"/>
                <a:ea typeface="Aptos" panose="020B0004020202020204" pitchFamily="34" charset="0"/>
                <a:cs typeface="Times New Roman" panose="02020603050405020304" pitchFamily="18" charset="0"/>
              </a:rPr>
              <a:t>Data Split</a:t>
            </a:r>
            <a:r>
              <a:rPr lang="en-CA" sz="1800" kern="100" dirty="0">
                <a:effectLst/>
                <a:latin typeface="Speak Pro (Body)"/>
                <a:ea typeface="Aptos" panose="020B0004020202020204" pitchFamily="34" charset="0"/>
                <a:cs typeface="Times New Roman" panose="02020603050405020304" pitchFamily="18" charset="0"/>
              </a:rPr>
              <a:t>: In both cross-validation methods, the data is split into:</a:t>
            </a:r>
          </a:p>
          <a:p>
            <a:pPr marL="628650" lvl="1" indent="-171450" algn="just">
              <a:lnSpc>
                <a:spcPct val="107000"/>
              </a:lnSpc>
              <a:spcAft>
                <a:spcPts val="800"/>
              </a:spcAft>
              <a:buSzPts val="1000"/>
              <a:buFont typeface="Arial" panose="020B0604020202020204" pitchFamily="34" charset="0"/>
              <a:buChar char="•"/>
              <a:tabLst>
                <a:tab pos="914400" algn="l"/>
              </a:tabLst>
            </a:pPr>
            <a:r>
              <a:rPr lang="en-CA" sz="1800" b="1" kern="100" dirty="0">
                <a:effectLst/>
                <a:latin typeface="Speak Pro (Body)"/>
                <a:ea typeface="Aptos" panose="020B0004020202020204" pitchFamily="34" charset="0"/>
                <a:cs typeface="Times New Roman" panose="02020603050405020304" pitchFamily="18" charset="0"/>
              </a:rPr>
              <a:t>70%</a:t>
            </a:r>
            <a:r>
              <a:rPr lang="en-CA" sz="1800" kern="100" dirty="0">
                <a:effectLst/>
                <a:latin typeface="Speak Pro (Body)"/>
                <a:ea typeface="Aptos" panose="020B0004020202020204" pitchFamily="34" charset="0"/>
                <a:cs typeface="Times New Roman" panose="02020603050405020304" pitchFamily="18" charset="0"/>
              </a:rPr>
              <a:t> for training,</a:t>
            </a:r>
          </a:p>
          <a:p>
            <a:pPr marL="628650" lvl="1" indent="-171450" algn="just">
              <a:lnSpc>
                <a:spcPct val="107000"/>
              </a:lnSpc>
              <a:spcAft>
                <a:spcPts val="800"/>
              </a:spcAft>
              <a:buSzPts val="1000"/>
              <a:buFont typeface="Arial" panose="020B0604020202020204" pitchFamily="34" charset="0"/>
              <a:buChar char="•"/>
              <a:tabLst>
                <a:tab pos="914400" algn="l"/>
              </a:tabLst>
            </a:pPr>
            <a:r>
              <a:rPr lang="en-CA" sz="1800" b="1" kern="100" dirty="0">
                <a:effectLst/>
                <a:latin typeface="Speak Pro (Body)"/>
                <a:ea typeface="Aptos" panose="020B0004020202020204" pitchFamily="34" charset="0"/>
                <a:cs typeface="Times New Roman" panose="02020603050405020304" pitchFamily="18" charset="0"/>
              </a:rPr>
              <a:t>10%</a:t>
            </a:r>
            <a:r>
              <a:rPr lang="en-CA" sz="1800" kern="100" dirty="0">
                <a:effectLst/>
                <a:latin typeface="Speak Pro (Body)"/>
                <a:ea typeface="Aptos" panose="020B0004020202020204" pitchFamily="34" charset="0"/>
                <a:cs typeface="Times New Roman" panose="02020603050405020304" pitchFamily="18" charset="0"/>
              </a:rPr>
              <a:t> for validation, and</a:t>
            </a:r>
          </a:p>
          <a:p>
            <a:pPr marL="628650" lvl="1" indent="-171450" algn="just">
              <a:lnSpc>
                <a:spcPct val="107000"/>
              </a:lnSpc>
              <a:spcAft>
                <a:spcPts val="800"/>
              </a:spcAft>
              <a:buSzPts val="1000"/>
              <a:buFont typeface="Arial" panose="020B0604020202020204" pitchFamily="34" charset="0"/>
              <a:buChar char="•"/>
              <a:tabLst>
                <a:tab pos="914400" algn="l"/>
              </a:tabLst>
            </a:pPr>
            <a:r>
              <a:rPr lang="en-CA" sz="1800" b="1" kern="100" dirty="0">
                <a:effectLst/>
                <a:latin typeface="Speak Pro (Body)"/>
                <a:ea typeface="Aptos" panose="020B0004020202020204" pitchFamily="34" charset="0"/>
                <a:cs typeface="Times New Roman" panose="02020603050405020304" pitchFamily="18" charset="0"/>
              </a:rPr>
              <a:t>20%</a:t>
            </a:r>
            <a:r>
              <a:rPr lang="en-CA" sz="1800" kern="100" dirty="0">
                <a:effectLst/>
                <a:latin typeface="Speak Pro (Body)"/>
                <a:ea typeface="Aptos" panose="020B0004020202020204" pitchFamily="34" charset="0"/>
                <a:cs typeface="Times New Roman" panose="02020603050405020304" pitchFamily="18" charset="0"/>
              </a:rPr>
              <a:t> for testing. This ensures that there is sufficient data for training while also allowing for validation and testing.</a:t>
            </a:r>
          </a:p>
        </p:txBody>
      </p:sp>
    </p:spTree>
    <p:extLst>
      <p:ext uri="{BB962C8B-B14F-4D97-AF65-F5344CB8AC3E}">
        <p14:creationId xmlns:p14="http://schemas.microsoft.com/office/powerpoint/2010/main" val="2443182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3DF5-4CD1-0E41-B06F-DE545C35C3FF}"/>
              </a:ext>
            </a:extLst>
          </p:cNvPr>
          <p:cNvSpPr>
            <a:spLocks noGrp="1"/>
          </p:cNvSpPr>
          <p:nvPr>
            <p:ph type="title"/>
          </p:nvPr>
        </p:nvSpPr>
        <p:spPr/>
        <p:txBody>
          <a:bodyPr/>
          <a:lstStyle/>
          <a:p>
            <a:r>
              <a:rPr lang="en-CA" dirty="0">
                <a:latin typeface="Speak Pro (Body)"/>
              </a:rPr>
              <a:t>Evaluation techniques</a:t>
            </a:r>
          </a:p>
        </p:txBody>
      </p:sp>
      <p:sp>
        <p:nvSpPr>
          <p:cNvPr id="3" name="Content Placeholder 2">
            <a:extLst>
              <a:ext uri="{FF2B5EF4-FFF2-40B4-BE49-F238E27FC236}">
                <a16:creationId xmlns:a16="http://schemas.microsoft.com/office/drawing/2014/main" id="{E9D23F56-89F0-28E1-91E0-E5A99F4DBF8E}"/>
              </a:ext>
            </a:extLst>
          </p:cNvPr>
          <p:cNvSpPr>
            <a:spLocks noGrp="1"/>
          </p:cNvSpPr>
          <p:nvPr>
            <p:ph idx="1"/>
          </p:nvPr>
        </p:nvSpPr>
        <p:spPr>
          <a:xfrm>
            <a:off x="101600" y="2108201"/>
            <a:ext cx="12090400" cy="4262119"/>
          </a:xfrm>
        </p:spPr>
        <p:txBody>
          <a:bodyPr>
            <a:normAutofit fontScale="92500" lnSpcReduction="20000"/>
          </a:bodyPr>
          <a:lstStyle/>
          <a:p>
            <a:pPr algn="just">
              <a:lnSpc>
                <a:spcPct val="107000"/>
              </a:lnSpc>
              <a:spcAft>
                <a:spcPts val="800"/>
              </a:spcAft>
              <a:buFont typeface="Arial" panose="020B0604020202020204" pitchFamily="34" charset="0"/>
              <a:buChar char="•"/>
              <a:tabLst>
                <a:tab pos="457200" algn="l"/>
              </a:tabLst>
            </a:pPr>
            <a:r>
              <a:rPr lang="en-CA" b="1" kern="100" dirty="0">
                <a:effectLst/>
                <a:latin typeface="Speak Pro (Body)"/>
                <a:ea typeface="Aptos" panose="020B0004020202020204" pitchFamily="34" charset="0"/>
                <a:cs typeface="Times New Roman" panose="02020603050405020304" pitchFamily="18" charset="0"/>
              </a:rPr>
              <a:t>Early Stopping</a:t>
            </a:r>
            <a:r>
              <a:rPr lang="en-CA" kern="100" dirty="0">
                <a:effectLst/>
                <a:latin typeface="Speak Pro (Body)"/>
                <a:ea typeface="Aptos" panose="020B0004020202020204" pitchFamily="34" charset="0"/>
                <a:cs typeface="Times New Roman" panose="02020603050405020304" pitchFamily="18" charset="0"/>
              </a:rPr>
              <a:t>: A patience of five epochs is used during training to avoid overfitting. If the model’s performance does not improve for five consecutive epochs, training is halted.</a:t>
            </a:r>
          </a:p>
          <a:p>
            <a:pPr algn="just">
              <a:lnSpc>
                <a:spcPct val="107000"/>
              </a:lnSpc>
              <a:spcAft>
                <a:spcPts val="800"/>
              </a:spcAft>
              <a:buFont typeface="Arial" panose="020B0604020202020204" pitchFamily="34" charset="0"/>
              <a:buChar char="•"/>
              <a:tabLst>
                <a:tab pos="457200" algn="l"/>
              </a:tabLst>
            </a:pPr>
            <a:r>
              <a:rPr lang="en-CA" b="1" kern="100" dirty="0">
                <a:effectLst/>
                <a:latin typeface="Speak Pro (Body)"/>
                <a:ea typeface="Aptos" panose="020B0004020202020204" pitchFamily="34" charset="0"/>
                <a:cs typeface="Times New Roman" panose="02020603050405020304" pitchFamily="18" charset="0"/>
              </a:rPr>
              <a:t>Fine-Tuning Strategies</a:t>
            </a:r>
            <a:r>
              <a:rPr lang="en-CA" kern="100" dirty="0">
                <a:effectLst/>
                <a:latin typeface="Speak Pro (Body)"/>
                <a:ea typeface="Aptos" panose="020B0004020202020204" pitchFamily="34" charset="0"/>
                <a:cs typeface="Times New Roman" panose="02020603050405020304" pitchFamily="18" charset="0"/>
              </a:rPr>
              <a:t>:</a:t>
            </a:r>
          </a:p>
          <a:p>
            <a:pPr marL="628650" lvl="1" indent="-171450" algn="just">
              <a:lnSpc>
                <a:spcPct val="107000"/>
              </a:lnSpc>
              <a:spcAft>
                <a:spcPts val="800"/>
              </a:spcAft>
              <a:buSzPts val="1000"/>
              <a:buFont typeface="Arial" panose="020B0604020202020204" pitchFamily="34" charset="0"/>
              <a:buChar char="•"/>
              <a:tabLst>
                <a:tab pos="914400" algn="l"/>
              </a:tabLst>
            </a:pPr>
            <a:r>
              <a:rPr lang="en-CA" sz="1900" kern="100" dirty="0">
                <a:effectLst/>
                <a:latin typeface="Speak Pro (Body)"/>
                <a:ea typeface="Aptos" panose="020B0004020202020204" pitchFamily="34" charset="0"/>
                <a:cs typeface="Times New Roman" panose="02020603050405020304" pitchFamily="18" charset="0"/>
              </a:rPr>
              <a:t>After pre-training the model on the UKB dataset, the network is fine-tuned on seven labelled downstream datasets using two approaches:</a:t>
            </a:r>
          </a:p>
          <a:p>
            <a:pPr marL="1085850" lvl="2" indent="-171450" algn="just">
              <a:lnSpc>
                <a:spcPct val="107000"/>
              </a:lnSpc>
              <a:spcAft>
                <a:spcPts val="800"/>
              </a:spcAft>
              <a:buFont typeface="Arial" panose="020B0604020202020204" pitchFamily="34" charset="0"/>
              <a:buChar char="•"/>
              <a:tabLst>
                <a:tab pos="1371600" algn="l"/>
              </a:tabLst>
            </a:pPr>
            <a:r>
              <a:rPr lang="en-CA" sz="1900" b="1" kern="100" dirty="0">
                <a:effectLst/>
                <a:latin typeface="Speak Pro (Body)"/>
                <a:ea typeface="Aptos" panose="020B0004020202020204" pitchFamily="34" charset="0"/>
                <a:cs typeface="Times New Roman" panose="02020603050405020304" pitchFamily="18" charset="0"/>
              </a:rPr>
              <a:t>Fine-Tuning All Layers</a:t>
            </a:r>
            <a:r>
              <a:rPr lang="en-CA" sz="1900" kern="100" dirty="0">
                <a:effectLst/>
                <a:latin typeface="Speak Pro (Body)"/>
                <a:ea typeface="Aptos" panose="020B0004020202020204" pitchFamily="34" charset="0"/>
                <a:cs typeface="Times New Roman" panose="02020603050405020304" pitchFamily="18" charset="0"/>
              </a:rPr>
              <a:t>: Adjusts all layers of the network.</a:t>
            </a:r>
          </a:p>
          <a:p>
            <a:pPr marL="1085850" lvl="2" indent="-171450" algn="just">
              <a:lnSpc>
                <a:spcPct val="107000"/>
              </a:lnSpc>
              <a:spcAft>
                <a:spcPts val="800"/>
              </a:spcAft>
              <a:buFont typeface="Arial" panose="020B0604020202020204" pitchFamily="34" charset="0"/>
              <a:buChar char="•"/>
              <a:tabLst>
                <a:tab pos="1371600" algn="l"/>
              </a:tabLst>
            </a:pPr>
            <a:r>
              <a:rPr lang="en-CA" sz="1900" b="1" kern="100" dirty="0">
                <a:effectLst/>
                <a:latin typeface="Speak Pro (Body)"/>
                <a:ea typeface="Aptos" panose="020B0004020202020204" pitchFamily="34" charset="0"/>
                <a:cs typeface="Times New Roman" panose="02020603050405020304" pitchFamily="18" charset="0"/>
              </a:rPr>
              <a:t>Freezing the Trunk</a:t>
            </a:r>
            <a:r>
              <a:rPr lang="en-CA" sz="1900" kern="100" dirty="0">
                <a:effectLst/>
                <a:latin typeface="Speak Pro (Body)"/>
                <a:ea typeface="Aptos" panose="020B0004020202020204" pitchFamily="34" charset="0"/>
                <a:cs typeface="Times New Roman" panose="02020603050405020304" pitchFamily="18" charset="0"/>
              </a:rPr>
              <a:t>: Keeps the feature extractor (the trunk) unchanged while only fine-tuning the fully connected (FC) layers at the end. This is often done to preserve learned representations from the larger dataset.</a:t>
            </a:r>
          </a:p>
          <a:p>
            <a:pPr algn="just">
              <a:lnSpc>
                <a:spcPct val="107000"/>
              </a:lnSpc>
              <a:spcAft>
                <a:spcPts val="800"/>
              </a:spcAft>
              <a:buFont typeface="Arial" panose="020B0604020202020204" pitchFamily="34" charset="0"/>
              <a:buChar char="•"/>
              <a:tabLst>
                <a:tab pos="457200" algn="l"/>
              </a:tabLst>
            </a:pPr>
            <a:r>
              <a:rPr lang="en-CA" b="1" kern="100" dirty="0">
                <a:effectLst/>
                <a:latin typeface="Speak Pro (Body)"/>
                <a:ea typeface="Aptos" panose="020B0004020202020204" pitchFamily="34" charset="0"/>
                <a:cs typeface="Times New Roman" panose="02020603050405020304" pitchFamily="18" charset="0"/>
              </a:rPr>
              <a:t>Comparison with Other Models</a:t>
            </a:r>
            <a:r>
              <a:rPr lang="en-CA" kern="100" dirty="0">
                <a:effectLst/>
                <a:latin typeface="Speak Pro (Body)"/>
                <a:ea typeface="Aptos" panose="020B0004020202020204" pitchFamily="34" charset="0"/>
                <a:cs typeface="Times New Roman" panose="02020603050405020304" pitchFamily="18" charset="0"/>
              </a:rPr>
              <a:t>: The performance of the SSL-trained model is compared with:</a:t>
            </a:r>
          </a:p>
          <a:p>
            <a:pPr marL="628650" lvl="1" indent="-171450" algn="just">
              <a:lnSpc>
                <a:spcPct val="107000"/>
              </a:lnSpc>
              <a:spcAft>
                <a:spcPts val="800"/>
              </a:spcAft>
              <a:buSzPts val="1000"/>
              <a:buFont typeface="Arial" panose="020B0604020202020204" pitchFamily="34" charset="0"/>
              <a:buChar char="•"/>
              <a:tabLst>
                <a:tab pos="914400" algn="l"/>
              </a:tabLst>
            </a:pPr>
            <a:r>
              <a:rPr lang="en-CA" sz="1900" kern="100" dirty="0">
                <a:effectLst/>
                <a:latin typeface="Speak Pro (Body)"/>
                <a:ea typeface="Aptos" panose="020B0004020202020204" pitchFamily="34" charset="0"/>
                <a:cs typeface="Times New Roman" panose="02020603050405020304" pitchFamily="18" charset="0"/>
              </a:rPr>
              <a:t>A model trained from scratch with the same architecture.</a:t>
            </a:r>
          </a:p>
          <a:p>
            <a:pPr marL="628650" lvl="1" indent="-171450" algn="just">
              <a:lnSpc>
                <a:spcPct val="107000"/>
              </a:lnSpc>
              <a:spcAft>
                <a:spcPts val="800"/>
              </a:spcAft>
              <a:buSzPts val="1000"/>
              <a:buFont typeface="Arial" panose="020B0604020202020204" pitchFamily="34" charset="0"/>
              <a:buChar char="•"/>
              <a:tabLst>
                <a:tab pos="914400" algn="l"/>
              </a:tabLst>
            </a:pPr>
            <a:r>
              <a:rPr lang="en-CA" sz="1900" kern="100" dirty="0">
                <a:effectLst/>
                <a:latin typeface="Speak Pro (Body)"/>
                <a:ea typeface="Aptos" panose="020B0004020202020204" pitchFamily="34" charset="0"/>
                <a:cs typeface="Times New Roman" panose="02020603050405020304" pitchFamily="18" charset="0"/>
              </a:rPr>
              <a:t>A strong random forest model that uses traditional time series features. This comparison is essential for establishing a performance baseline.</a:t>
            </a:r>
          </a:p>
          <a:p>
            <a:pPr algn="just"/>
            <a:endParaRPr lang="en-CA" dirty="0">
              <a:latin typeface="Speak Pro (Body)"/>
            </a:endParaRPr>
          </a:p>
        </p:txBody>
      </p:sp>
    </p:spTree>
    <p:extLst>
      <p:ext uri="{BB962C8B-B14F-4D97-AF65-F5344CB8AC3E}">
        <p14:creationId xmlns:p14="http://schemas.microsoft.com/office/powerpoint/2010/main" val="106271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1B28-B0C9-564C-2CA4-E89D5D31054B}"/>
              </a:ext>
            </a:extLst>
          </p:cNvPr>
          <p:cNvSpPr>
            <a:spLocks noGrp="1"/>
          </p:cNvSpPr>
          <p:nvPr>
            <p:ph type="title"/>
          </p:nvPr>
        </p:nvSpPr>
        <p:spPr>
          <a:xfrm>
            <a:off x="1066800" y="599440"/>
            <a:ext cx="10058400" cy="3566160"/>
          </a:xfrm>
        </p:spPr>
        <p:txBody>
          <a:bodyPr/>
          <a:lstStyle/>
          <a:p>
            <a:r>
              <a:rPr lang="en-CA" dirty="0">
                <a:latin typeface="Speak Pro (Body)"/>
              </a:rPr>
              <a:t>Paper Analysis</a:t>
            </a:r>
          </a:p>
        </p:txBody>
      </p:sp>
      <p:sp>
        <p:nvSpPr>
          <p:cNvPr id="3" name="Text Placeholder 2">
            <a:extLst>
              <a:ext uri="{FF2B5EF4-FFF2-40B4-BE49-F238E27FC236}">
                <a16:creationId xmlns:a16="http://schemas.microsoft.com/office/drawing/2014/main" id="{290B4638-2E78-24BE-3E66-07673899ED97}"/>
              </a:ext>
            </a:extLst>
          </p:cNvPr>
          <p:cNvSpPr>
            <a:spLocks noGrp="1"/>
          </p:cNvSpPr>
          <p:nvPr>
            <p:ph type="body" idx="1"/>
          </p:nvPr>
        </p:nvSpPr>
        <p:spPr>
          <a:xfrm>
            <a:off x="1066800" y="4561840"/>
            <a:ext cx="10058400" cy="1696720"/>
          </a:xfrm>
        </p:spPr>
        <p:txBody>
          <a:bodyPr>
            <a:normAutofit fontScale="77500" lnSpcReduction="20000"/>
          </a:bodyPr>
          <a:lstStyle/>
          <a:p>
            <a:pPr marL="342900" indent="-342900">
              <a:buFont typeface="Arial" panose="020B0604020202020204" pitchFamily="34" charset="0"/>
              <a:buChar char="•"/>
            </a:pPr>
            <a:r>
              <a:rPr lang="en-CA" dirty="0"/>
              <a:t>Introduction</a:t>
            </a:r>
          </a:p>
          <a:p>
            <a:pPr marL="342900" indent="-342900">
              <a:buFont typeface="Arial" panose="020B0604020202020204" pitchFamily="34" charset="0"/>
              <a:buChar char="•"/>
            </a:pPr>
            <a:r>
              <a:rPr lang="en-CA" dirty="0"/>
              <a:t>data collection</a:t>
            </a:r>
          </a:p>
          <a:p>
            <a:pPr marL="342900" indent="-342900">
              <a:buFont typeface="Arial" panose="020B0604020202020204" pitchFamily="34" charset="0"/>
              <a:buChar char="•"/>
            </a:pPr>
            <a:r>
              <a:rPr lang="en-CA" dirty="0"/>
              <a:t>Model training</a:t>
            </a:r>
          </a:p>
          <a:p>
            <a:pPr marL="342900" indent="-342900">
              <a:buFont typeface="Arial" panose="020B0604020202020204" pitchFamily="34" charset="0"/>
              <a:buChar char="•"/>
            </a:pPr>
            <a:r>
              <a:rPr lang="en-CA" dirty="0"/>
              <a:t>results</a:t>
            </a:r>
          </a:p>
          <a:p>
            <a:pPr marL="342900" indent="-342900">
              <a:buFont typeface="Arial" panose="020B0604020202020204" pitchFamily="34" charset="0"/>
              <a:buChar char="•"/>
            </a:pPr>
            <a:endParaRPr lang="en-CA" dirty="0"/>
          </a:p>
        </p:txBody>
      </p:sp>
    </p:spTree>
    <p:extLst>
      <p:ext uri="{BB962C8B-B14F-4D97-AF65-F5344CB8AC3E}">
        <p14:creationId xmlns:p14="http://schemas.microsoft.com/office/powerpoint/2010/main" val="347568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3347FA37-4E75-1C7C-4841-3EB00C720550}"/>
              </a:ext>
            </a:extLst>
          </p:cNvPr>
          <p:cNvGrpSpPr/>
          <p:nvPr/>
        </p:nvGrpSpPr>
        <p:grpSpPr>
          <a:xfrm>
            <a:off x="8310960" y="4953440"/>
            <a:ext cx="61560" cy="553320"/>
            <a:chOff x="8310960" y="4953440"/>
            <a:chExt cx="61560" cy="55332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879E25D-DA0E-8EA0-FA02-A168ADB655B1}"/>
                    </a:ext>
                  </a:extLst>
                </p14:cNvPr>
                <p14:cNvContentPartPr/>
                <p14:nvPr/>
              </p14:nvContentPartPr>
              <p14:xfrm>
                <a:off x="8319960" y="4953440"/>
                <a:ext cx="52560" cy="302040"/>
              </p14:xfrm>
            </p:contentPart>
          </mc:Choice>
          <mc:Fallback xmlns="">
            <p:pic>
              <p:nvPicPr>
                <p:cNvPr id="6" name="Ink 5">
                  <a:extLst>
                    <a:ext uri="{FF2B5EF4-FFF2-40B4-BE49-F238E27FC236}">
                      <a16:creationId xmlns:a16="http://schemas.microsoft.com/office/drawing/2014/main" id="{1879E25D-DA0E-8EA0-FA02-A168ADB655B1}"/>
                    </a:ext>
                  </a:extLst>
                </p:cNvPr>
                <p:cNvPicPr/>
                <p:nvPr/>
              </p:nvPicPr>
              <p:blipFill>
                <a:blip r:embed="rId3"/>
                <a:stretch>
                  <a:fillRect/>
                </a:stretch>
              </p:blipFill>
              <p:spPr>
                <a:xfrm>
                  <a:off x="8313840" y="4947320"/>
                  <a:ext cx="648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BA83D3E-0D6C-7C9A-FC73-047F9CF35CB0}"/>
                    </a:ext>
                  </a:extLst>
                </p14:cNvPr>
                <p14:cNvContentPartPr/>
                <p14:nvPr/>
              </p14:nvContentPartPr>
              <p14:xfrm>
                <a:off x="8321040" y="5059640"/>
                <a:ext cx="51480" cy="326520"/>
              </p14:xfrm>
            </p:contentPart>
          </mc:Choice>
          <mc:Fallback xmlns="">
            <p:pic>
              <p:nvPicPr>
                <p:cNvPr id="7" name="Ink 6">
                  <a:extLst>
                    <a:ext uri="{FF2B5EF4-FFF2-40B4-BE49-F238E27FC236}">
                      <a16:creationId xmlns:a16="http://schemas.microsoft.com/office/drawing/2014/main" id="{1BA83D3E-0D6C-7C9A-FC73-047F9CF35CB0}"/>
                    </a:ext>
                  </a:extLst>
                </p:cNvPr>
                <p:cNvPicPr/>
                <p:nvPr/>
              </p:nvPicPr>
              <p:blipFill>
                <a:blip r:embed="rId5"/>
                <a:stretch>
                  <a:fillRect/>
                </a:stretch>
              </p:blipFill>
              <p:spPr>
                <a:xfrm>
                  <a:off x="8314560" y="5053520"/>
                  <a:ext cx="637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E4F3546-534B-38C1-2BAA-D0979720A891}"/>
                    </a:ext>
                  </a:extLst>
                </p14:cNvPr>
                <p14:cNvContentPartPr/>
                <p14:nvPr/>
              </p14:nvContentPartPr>
              <p14:xfrm>
                <a:off x="8324640" y="5160440"/>
                <a:ext cx="6480" cy="45360"/>
              </p14:xfrm>
            </p:contentPart>
          </mc:Choice>
          <mc:Fallback xmlns="">
            <p:pic>
              <p:nvPicPr>
                <p:cNvPr id="8" name="Ink 7">
                  <a:extLst>
                    <a:ext uri="{FF2B5EF4-FFF2-40B4-BE49-F238E27FC236}">
                      <a16:creationId xmlns:a16="http://schemas.microsoft.com/office/drawing/2014/main" id="{CE4F3546-534B-38C1-2BAA-D0979720A891}"/>
                    </a:ext>
                  </a:extLst>
                </p:cNvPr>
                <p:cNvPicPr/>
                <p:nvPr/>
              </p:nvPicPr>
              <p:blipFill>
                <a:blip r:embed="rId7"/>
                <a:stretch>
                  <a:fillRect/>
                </a:stretch>
              </p:blipFill>
              <p:spPr>
                <a:xfrm>
                  <a:off x="8318520" y="5154320"/>
                  <a:ext cx="18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B607409-C0AF-39B8-FFCB-7C563FB86C66}"/>
                    </a:ext>
                  </a:extLst>
                </p14:cNvPr>
                <p14:cNvContentPartPr/>
                <p14:nvPr/>
              </p14:nvContentPartPr>
              <p14:xfrm>
                <a:off x="8361720" y="5506400"/>
                <a:ext cx="360" cy="360"/>
              </p14:xfrm>
            </p:contentPart>
          </mc:Choice>
          <mc:Fallback xmlns="">
            <p:pic>
              <p:nvPicPr>
                <p:cNvPr id="13" name="Ink 12">
                  <a:extLst>
                    <a:ext uri="{FF2B5EF4-FFF2-40B4-BE49-F238E27FC236}">
                      <a16:creationId xmlns:a16="http://schemas.microsoft.com/office/drawing/2014/main" id="{CB607409-C0AF-39B8-FFCB-7C563FB86C66}"/>
                    </a:ext>
                  </a:extLst>
                </p:cNvPr>
                <p:cNvPicPr/>
                <p:nvPr/>
              </p:nvPicPr>
              <p:blipFill>
                <a:blip r:embed="rId9"/>
                <a:stretch>
                  <a:fillRect/>
                </a:stretch>
              </p:blipFill>
              <p:spPr>
                <a:xfrm>
                  <a:off x="8298720" y="54437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B80E22A5-0E66-AD1E-9E9B-E823FB827C90}"/>
                    </a:ext>
                  </a:extLst>
                </p14:cNvPr>
                <p14:cNvContentPartPr/>
                <p14:nvPr/>
              </p14:nvContentPartPr>
              <p14:xfrm>
                <a:off x="8321040" y="5465720"/>
                <a:ext cx="360" cy="360"/>
              </p14:xfrm>
            </p:contentPart>
          </mc:Choice>
          <mc:Fallback xmlns="">
            <p:pic>
              <p:nvPicPr>
                <p:cNvPr id="15" name="Ink 14">
                  <a:extLst>
                    <a:ext uri="{FF2B5EF4-FFF2-40B4-BE49-F238E27FC236}">
                      <a16:creationId xmlns:a16="http://schemas.microsoft.com/office/drawing/2014/main" id="{B80E22A5-0E66-AD1E-9E9B-E823FB827C90}"/>
                    </a:ext>
                  </a:extLst>
                </p:cNvPr>
                <p:cNvPicPr/>
                <p:nvPr/>
              </p:nvPicPr>
              <p:blipFill>
                <a:blip r:embed="rId9"/>
                <a:stretch>
                  <a:fillRect/>
                </a:stretch>
              </p:blipFill>
              <p:spPr>
                <a:xfrm>
                  <a:off x="8258040" y="54030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24B4CD41-65F4-C813-3B6C-C39AB668F8FE}"/>
                    </a:ext>
                  </a:extLst>
                </p14:cNvPr>
                <p14:cNvContentPartPr/>
                <p14:nvPr/>
              </p14:nvContentPartPr>
              <p14:xfrm>
                <a:off x="8310960" y="5394800"/>
                <a:ext cx="360" cy="360"/>
              </p14:xfrm>
            </p:contentPart>
          </mc:Choice>
          <mc:Fallback xmlns="">
            <p:pic>
              <p:nvPicPr>
                <p:cNvPr id="18" name="Ink 17">
                  <a:extLst>
                    <a:ext uri="{FF2B5EF4-FFF2-40B4-BE49-F238E27FC236}">
                      <a16:creationId xmlns:a16="http://schemas.microsoft.com/office/drawing/2014/main" id="{24B4CD41-65F4-C813-3B6C-C39AB668F8FE}"/>
                    </a:ext>
                  </a:extLst>
                </p:cNvPr>
                <p:cNvPicPr/>
                <p:nvPr/>
              </p:nvPicPr>
              <p:blipFill>
                <a:blip r:embed="rId9"/>
                <a:stretch>
                  <a:fillRect/>
                </a:stretch>
              </p:blipFill>
              <p:spPr>
                <a:xfrm>
                  <a:off x="8247960" y="53318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0BDF9E7F-4B48-862C-F3B6-CE060F95AA63}"/>
                    </a:ext>
                  </a:extLst>
                </p14:cNvPr>
                <p14:cNvContentPartPr/>
                <p14:nvPr/>
              </p14:nvContentPartPr>
              <p14:xfrm>
                <a:off x="8310960" y="5333600"/>
                <a:ext cx="360" cy="360"/>
              </p14:xfrm>
            </p:contentPart>
          </mc:Choice>
          <mc:Fallback xmlns="">
            <p:pic>
              <p:nvPicPr>
                <p:cNvPr id="19" name="Ink 18">
                  <a:extLst>
                    <a:ext uri="{FF2B5EF4-FFF2-40B4-BE49-F238E27FC236}">
                      <a16:creationId xmlns:a16="http://schemas.microsoft.com/office/drawing/2014/main" id="{0BDF9E7F-4B48-862C-F3B6-CE060F95AA63}"/>
                    </a:ext>
                  </a:extLst>
                </p:cNvPr>
                <p:cNvPicPr/>
                <p:nvPr/>
              </p:nvPicPr>
              <p:blipFill>
                <a:blip r:embed="rId9"/>
                <a:stretch>
                  <a:fillRect/>
                </a:stretch>
              </p:blipFill>
              <p:spPr>
                <a:xfrm>
                  <a:off x="8247960" y="52709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FE56D2AB-DF7E-911A-6C0A-70587335F1B1}"/>
                    </a:ext>
                  </a:extLst>
                </p14:cNvPr>
                <p14:cNvContentPartPr/>
                <p14:nvPr/>
              </p14:nvContentPartPr>
              <p14:xfrm>
                <a:off x="8310960" y="5242520"/>
                <a:ext cx="360" cy="360"/>
              </p14:xfrm>
            </p:contentPart>
          </mc:Choice>
          <mc:Fallback xmlns="">
            <p:pic>
              <p:nvPicPr>
                <p:cNvPr id="21" name="Ink 20">
                  <a:extLst>
                    <a:ext uri="{FF2B5EF4-FFF2-40B4-BE49-F238E27FC236}">
                      <a16:creationId xmlns:a16="http://schemas.microsoft.com/office/drawing/2014/main" id="{FE56D2AB-DF7E-911A-6C0A-70587335F1B1}"/>
                    </a:ext>
                  </a:extLst>
                </p:cNvPr>
                <p:cNvPicPr/>
                <p:nvPr/>
              </p:nvPicPr>
              <p:blipFill>
                <a:blip r:embed="rId9"/>
                <a:stretch>
                  <a:fillRect/>
                </a:stretch>
              </p:blipFill>
              <p:spPr>
                <a:xfrm>
                  <a:off x="8247960" y="5179880"/>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3" name="Ink 22">
                <a:extLst>
                  <a:ext uri="{FF2B5EF4-FFF2-40B4-BE49-F238E27FC236}">
                    <a16:creationId xmlns:a16="http://schemas.microsoft.com/office/drawing/2014/main" id="{419466BF-B015-05D0-086C-3DC533DC75B1}"/>
                  </a:ext>
                </a:extLst>
              </p14:cNvPr>
              <p14:cNvContentPartPr/>
              <p14:nvPr/>
            </p14:nvContentPartPr>
            <p14:xfrm>
              <a:off x="8351640" y="5709440"/>
              <a:ext cx="360" cy="360"/>
            </p14:xfrm>
          </p:contentPart>
        </mc:Choice>
        <mc:Fallback xmlns="">
          <p:pic>
            <p:nvPicPr>
              <p:cNvPr id="23" name="Ink 22">
                <a:extLst>
                  <a:ext uri="{FF2B5EF4-FFF2-40B4-BE49-F238E27FC236}">
                    <a16:creationId xmlns:a16="http://schemas.microsoft.com/office/drawing/2014/main" id="{419466BF-B015-05D0-086C-3DC533DC75B1}"/>
                  </a:ext>
                </a:extLst>
              </p:cNvPr>
              <p:cNvPicPr/>
              <p:nvPr/>
            </p:nvPicPr>
            <p:blipFill>
              <a:blip r:embed="rId9"/>
              <a:stretch>
                <a:fillRect/>
              </a:stretch>
            </p:blipFill>
            <p:spPr>
              <a:xfrm>
                <a:off x="8288640" y="5646800"/>
                <a:ext cx="126000" cy="126000"/>
              </a:xfrm>
              <a:prstGeom prst="rect">
                <a:avLst/>
              </a:prstGeom>
            </p:spPr>
          </p:pic>
        </mc:Fallback>
      </mc:AlternateContent>
      <p:pic>
        <p:nvPicPr>
          <p:cNvPr id="9" name="Picture 8">
            <a:extLst>
              <a:ext uri="{FF2B5EF4-FFF2-40B4-BE49-F238E27FC236}">
                <a16:creationId xmlns:a16="http://schemas.microsoft.com/office/drawing/2014/main" id="{FC21EF92-3430-54E9-780E-FC1C35AA5143}"/>
              </a:ext>
            </a:extLst>
          </p:cNvPr>
          <p:cNvPicPr>
            <a:picLocks noChangeAspect="1"/>
          </p:cNvPicPr>
          <p:nvPr/>
        </p:nvPicPr>
        <p:blipFill>
          <a:blip r:embed="rId15"/>
          <a:stretch>
            <a:fillRect/>
          </a:stretch>
        </p:blipFill>
        <p:spPr>
          <a:xfrm>
            <a:off x="725169" y="590680"/>
            <a:ext cx="10741662" cy="4915720"/>
          </a:xfrm>
          <a:prstGeom prst="rect">
            <a:avLst/>
          </a:prstGeom>
        </p:spPr>
      </p:pic>
    </p:spTree>
    <p:extLst>
      <p:ext uri="{BB962C8B-B14F-4D97-AF65-F5344CB8AC3E}">
        <p14:creationId xmlns:p14="http://schemas.microsoft.com/office/powerpoint/2010/main" val="3532567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53B0-C226-9988-BB3F-676B533B459A}"/>
              </a:ext>
            </a:extLst>
          </p:cNvPr>
          <p:cNvSpPr>
            <a:spLocks noGrp="1"/>
          </p:cNvSpPr>
          <p:nvPr>
            <p:ph type="title"/>
          </p:nvPr>
        </p:nvSpPr>
        <p:spPr/>
        <p:txBody>
          <a:bodyPr/>
          <a:lstStyle/>
          <a:p>
            <a:r>
              <a:rPr lang="en-CA" dirty="0">
                <a:latin typeface="Speak Pro (Body)"/>
              </a:rPr>
              <a:t>Weighted Single Task Training</a:t>
            </a:r>
          </a:p>
        </p:txBody>
      </p:sp>
      <p:sp>
        <p:nvSpPr>
          <p:cNvPr id="3" name="Content Placeholder 2">
            <a:extLst>
              <a:ext uri="{FF2B5EF4-FFF2-40B4-BE49-F238E27FC236}">
                <a16:creationId xmlns:a16="http://schemas.microsoft.com/office/drawing/2014/main" id="{8C7AB46E-C7A6-52EA-2DA2-E09B4C91CA0E}"/>
              </a:ext>
            </a:extLst>
          </p:cNvPr>
          <p:cNvSpPr>
            <a:spLocks noGrp="1"/>
          </p:cNvSpPr>
          <p:nvPr>
            <p:ph idx="1"/>
          </p:nvPr>
        </p:nvSpPr>
        <p:spPr>
          <a:xfrm>
            <a:off x="101600" y="2108201"/>
            <a:ext cx="11856720" cy="4363719"/>
          </a:xfrm>
        </p:spPr>
        <p:txBody>
          <a:bodyPr>
            <a:normAutofit/>
          </a:bodyPr>
          <a:lstStyle/>
          <a:p>
            <a:pPr marL="457200" algn="just">
              <a:lnSpc>
                <a:spcPct val="107000"/>
              </a:lnSpc>
              <a:spcAft>
                <a:spcPts val="800"/>
              </a:spcAft>
            </a:pPr>
            <a:r>
              <a:rPr lang="en-CA" sz="1800" b="1" kern="0" dirty="0">
                <a:effectLst/>
                <a:latin typeface="Speak Pro (Body)"/>
                <a:ea typeface="Times New Roman" panose="02020603050405020304" pitchFamily="18" charset="0"/>
                <a:cs typeface="Times New Roman" panose="02020603050405020304" pitchFamily="18" charset="0"/>
              </a:rPr>
              <a:t>Weighted Sampling</a:t>
            </a:r>
            <a:r>
              <a:rPr lang="en-CA" sz="1800" kern="0" dirty="0">
                <a:effectLst/>
                <a:latin typeface="Speak Pro (Body)"/>
                <a:ea typeface="Times New Roman" panose="02020603050405020304" pitchFamily="18" charset="0"/>
                <a:cs typeface="Times New Roman" panose="02020603050405020304" pitchFamily="18" charset="0"/>
              </a:rPr>
              <a:t>:</a:t>
            </a:r>
            <a:endParaRPr lang="en-CA" sz="16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kern="0" dirty="0">
                <a:effectLst/>
                <a:latin typeface="Speak Pro (Body)"/>
                <a:ea typeface="Times New Roman" panose="02020603050405020304" pitchFamily="18" charset="0"/>
                <a:cs typeface="Times New Roman" panose="02020603050405020304" pitchFamily="18" charset="0"/>
              </a:rPr>
              <a:t>Weighted sampling gives more importance to high-movement periods during training because, in real-world motion data, there are large portions of low movement or static periods that don’t provide much useful information for learning.</a:t>
            </a:r>
            <a:endParaRPr lang="en-CA" sz="16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kern="0" dirty="0">
                <a:effectLst/>
                <a:latin typeface="Speak Pro (Body)"/>
                <a:ea typeface="Times New Roman" panose="02020603050405020304" pitchFamily="18" charset="0"/>
                <a:cs typeface="Times New Roman" panose="02020603050405020304" pitchFamily="18" charset="0"/>
              </a:rPr>
              <a:t>Without this adjustment, the model might learn more from static periods, which aren’t useful for detecting activities or solving pretext tasks.</a:t>
            </a:r>
            <a:endParaRPr lang="en-CA" sz="1600" kern="100" dirty="0">
              <a:effectLst/>
              <a:latin typeface="Speak Pro (Body)"/>
              <a:ea typeface="Aptos" panose="020B0004020202020204" pitchFamily="34" charset="0"/>
              <a:cs typeface="Times New Roman" panose="02020603050405020304" pitchFamily="18" charset="0"/>
            </a:endParaRPr>
          </a:p>
          <a:p>
            <a:pPr marL="457200" algn="just">
              <a:lnSpc>
                <a:spcPct val="107000"/>
              </a:lnSpc>
              <a:spcAft>
                <a:spcPts val="800"/>
              </a:spcAft>
            </a:pPr>
            <a:r>
              <a:rPr lang="en-CA" sz="1800" b="1" kern="0" dirty="0">
                <a:effectLst/>
                <a:latin typeface="Speak Pro (Body)"/>
                <a:ea typeface="Times New Roman" panose="02020603050405020304" pitchFamily="18" charset="0"/>
                <a:cs typeface="Times New Roman" panose="02020603050405020304" pitchFamily="18" charset="0"/>
              </a:rPr>
              <a:t>Pretext Tasks</a:t>
            </a:r>
            <a:r>
              <a:rPr lang="en-CA" sz="1800" kern="0" dirty="0">
                <a:effectLst/>
                <a:latin typeface="Speak Pro (Body)"/>
                <a:ea typeface="Times New Roman" panose="02020603050405020304" pitchFamily="18" charset="0"/>
                <a:cs typeface="Times New Roman" panose="02020603050405020304" pitchFamily="18" charset="0"/>
              </a:rPr>
              <a:t>:</a:t>
            </a:r>
            <a:endParaRPr lang="en-CA" sz="16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kern="0" dirty="0">
                <a:effectLst/>
                <a:latin typeface="Speak Pro (Body)"/>
                <a:ea typeface="Times New Roman" panose="02020603050405020304" pitchFamily="18" charset="0"/>
                <a:cs typeface="Times New Roman" panose="02020603050405020304" pitchFamily="18" charset="0"/>
              </a:rPr>
              <a:t>The study evaluates three self-supervised tasks: </a:t>
            </a:r>
            <a:r>
              <a:rPr lang="en-CA" sz="1800" b="1" kern="0" dirty="0">
                <a:effectLst/>
                <a:latin typeface="Speak Pro (Body)"/>
                <a:ea typeface="Times New Roman" panose="02020603050405020304" pitchFamily="18" charset="0"/>
                <a:cs typeface="Times New Roman" panose="02020603050405020304" pitchFamily="18" charset="0"/>
              </a:rPr>
              <a:t>Arrow of Time (AoT)</a:t>
            </a:r>
            <a:r>
              <a:rPr lang="en-CA" sz="1800" kern="0" dirty="0">
                <a:effectLst/>
                <a:latin typeface="Speak Pro (Body)"/>
                <a:ea typeface="Times New Roman" panose="02020603050405020304" pitchFamily="18" charset="0"/>
                <a:cs typeface="Times New Roman" panose="02020603050405020304" pitchFamily="18" charset="0"/>
              </a:rPr>
              <a:t>, </a:t>
            </a:r>
            <a:r>
              <a:rPr lang="en-CA" sz="1800" b="1" kern="0" dirty="0">
                <a:effectLst/>
                <a:latin typeface="Speak Pro (Body)"/>
                <a:ea typeface="Times New Roman" panose="02020603050405020304" pitchFamily="18" charset="0"/>
                <a:cs typeface="Times New Roman" panose="02020603050405020304" pitchFamily="18" charset="0"/>
              </a:rPr>
              <a:t>permutation</a:t>
            </a:r>
            <a:r>
              <a:rPr lang="en-CA" sz="1800" kern="0" dirty="0">
                <a:effectLst/>
                <a:latin typeface="Speak Pro (Body)"/>
                <a:ea typeface="Times New Roman" panose="02020603050405020304" pitchFamily="18" charset="0"/>
                <a:cs typeface="Times New Roman" panose="02020603050405020304" pitchFamily="18" charset="0"/>
              </a:rPr>
              <a:t>, and </a:t>
            </a:r>
            <a:r>
              <a:rPr lang="en-CA" sz="1800" b="1" kern="0" dirty="0">
                <a:effectLst/>
                <a:latin typeface="Speak Pro (Body)"/>
                <a:ea typeface="Times New Roman" panose="02020603050405020304" pitchFamily="18" charset="0"/>
                <a:cs typeface="Times New Roman" panose="02020603050405020304" pitchFamily="18" charset="0"/>
              </a:rPr>
              <a:t>time warping</a:t>
            </a:r>
            <a:r>
              <a:rPr lang="en-CA" sz="1800" kern="0" dirty="0">
                <a:effectLst/>
                <a:latin typeface="Speak Pro (Body)"/>
                <a:ea typeface="Times New Roman" panose="02020603050405020304" pitchFamily="18" charset="0"/>
                <a:cs typeface="Times New Roman" panose="02020603050405020304" pitchFamily="18" charset="0"/>
              </a:rPr>
              <a:t>. These tasks aim to help the model learn representations of the data that can be useful for downstream tasks like human activity recognition (HAR).</a:t>
            </a:r>
            <a:endParaRPr lang="en-CA" sz="16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kern="0" dirty="0">
                <a:effectLst/>
                <a:latin typeface="Speak Pro (Body)"/>
                <a:ea typeface="Times New Roman" panose="02020603050405020304" pitchFamily="18" charset="0"/>
                <a:cs typeface="Times New Roman" panose="02020603050405020304" pitchFamily="18" charset="0"/>
              </a:rPr>
              <a:t>When each of these tasks is trained individually (rather than in a multi-task setting), their performance is evaluated.</a:t>
            </a:r>
            <a:endParaRPr lang="en-CA" sz="1600" kern="100" dirty="0">
              <a:effectLst/>
              <a:latin typeface="Speak Pro (Body)"/>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3093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62552-13AD-1871-F6EE-6F852E965F1C}"/>
              </a:ext>
            </a:extLst>
          </p:cNvPr>
          <p:cNvSpPr>
            <a:spLocks noGrp="1"/>
          </p:cNvSpPr>
          <p:nvPr>
            <p:ph type="title"/>
          </p:nvPr>
        </p:nvSpPr>
        <p:spPr>
          <a:xfrm>
            <a:off x="1021504" y="257388"/>
            <a:ext cx="3177847" cy="1674180"/>
          </a:xfrm>
        </p:spPr>
        <p:txBody>
          <a:bodyPr>
            <a:normAutofit/>
          </a:bodyPr>
          <a:lstStyle/>
          <a:p>
            <a:r>
              <a:rPr lang="en-CA" sz="3700" dirty="0">
                <a:latin typeface="Speak Pro (Body)"/>
              </a:rPr>
              <a:t>Convergence Behaviour</a:t>
            </a:r>
          </a:p>
        </p:txBody>
      </p:sp>
      <p:sp>
        <p:nvSpPr>
          <p:cNvPr id="3" name="Content Placeholder 2">
            <a:extLst>
              <a:ext uri="{FF2B5EF4-FFF2-40B4-BE49-F238E27FC236}">
                <a16:creationId xmlns:a16="http://schemas.microsoft.com/office/drawing/2014/main" id="{0FB3D637-B52A-F662-C483-5F50BE8480D3}"/>
              </a:ext>
            </a:extLst>
          </p:cNvPr>
          <p:cNvSpPr>
            <a:spLocks noGrp="1"/>
          </p:cNvSpPr>
          <p:nvPr>
            <p:ph idx="1"/>
          </p:nvPr>
        </p:nvSpPr>
        <p:spPr>
          <a:xfrm>
            <a:off x="75659" y="2164080"/>
            <a:ext cx="3955541" cy="4155440"/>
          </a:xfrm>
        </p:spPr>
        <p:txBody>
          <a:bodyPr>
            <a:normAutofit/>
          </a:bodyPr>
          <a:lstStyle/>
          <a:p>
            <a:pPr>
              <a:lnSpc>
                <a:spcPct val="90000"/>
              </a:lnSpc>
            </a:pPr>
            <a:endParaRPr lang="en-CA" sz="1800" dirty="0">
              <a:effectLst/>
              <a:latin typeface="Speak Pro (Body)"/>
            </a:endParaRPr>
          </a:p>
          <a:p>
            <a:pPr marL="457200" lvl="1" indent="0">
              <a:lnSpc>
                <a:spcPct val="90000"/>
              </a:lnSpc>
              <a:spcAft>
                <a:spcPts val="800"/>
              </a:spcAft>
              <a:buSzPts val="1000"/>
              <a:buNone/>
              <a:tabLst>
                <a:tab pos="914400" algn="l"/>
              </a:tabLst>
            </a:pPr>
            <a:r>
              <a:rPr lang="en-CA" kern="0" dirty="0">
                <a:effectLst/>
                <a:latin typeface="Speak Pro (Body)"/>
                <a:ea typeface="Times New Roman" panose="02020603050405020304" pitchFamily="18" charset="0"/>
                <a:cs typeface="Times New Roman" panose="02020603050405020304" pitchFamily="18" charset="0"/>
              </a:rPr>
              <a:t>The results showed that without weighted sampling, the tasks performed worse. Specifically, the model’s convergence (ability to improve performance over training) was negatively affected.</a:t>
            </a:r>
            <a:endParaRPr lang="en-CA" kern="100" dirty="0">
              <a:effectLst/>
              <a:latin typeface="Speak Pro (Body)"/>
              <a:ea typeface="Aptos" panose="020B0004020202020204" pitchFamily="34" charset="0"/>
              <a:cs typeface="Times New Roman" panose="02020603050405020304" pitchFamily="18" charset="0"/>
            </a:endParaRPr>
          </a:p>
          <a:p>
            <a:pPr marL="457200" lvl="1" indent="0">
              <a:lnSpc>
                <a:spcPct val="90000"/>
              </a:lnSpc>
              <a:spcAft>
                <a:spcPts val="800"/>
              </a:spcAft>
              <a:buSzPts val="1000"/>
              <a:buNone/>
              <a:tabLst>
                <a:tab pos="914400" algn="l"/>
              </a:tabLst>
            </a:pPr>
            <a:r>
              <a:rPr lang="en-CA" kern="0" dirty="0">
                <a:effectLst/>
                <a:latin typeface="Speak Pro (Body)"/>
                <a:ea typeface="Times New Roman" panose="02020603050405020304" pitchFamily="18" charset="0"/>
                <a:cs typeface="Times New Roman" panose="02020603050405020304" pitchFamily="18" charset="0"/>
              </a:rPr>
              <a:t>For the </a:t>
            </a:r>
            <a:r>
              <a:rPr lang="en-CA" b="1" kern="0" dirty="0">
                <a:effectLst/>
                <a:latin typeface="Speak Pro (Body)"/>
                <a:ea typeface="Times New Roman" panose="02020603050405020304" pitchFamily="18" charset="0"/>
                <a:cs typeface="Times New Roman" panose="02020603050405020304" pitchFamily="18" charset="0"/>
              </a:rPr>
              <a:t>AoT task</a:t>
            </a:r>
            <a:r>
              <a:rPr lang="en-CA" kern="0" dirty="0">
                <a:effectLst/>
                <a:latin typeface="Speak Pro (Body)"/>
                <a:ea typeface="Times New Roman" panose="02020603050405020304" pitchFamily="18" charset="0"/>
                <a:cs typeface="Times New Roman" panose="02020603050405020304" pitchFamily="18" charset="0"/>
              </a:rPr>
              <a:t>, the test performance remained at the </a:t>
            </a:r>
            <a:r>
              <a:rPr lang="en-CA" b="1" kern="0" dirty="0">
                <a:effectLst/>
                <a:latin typeface="Speak Pro (Body)"/>
                <a:ea typeface="Times New Roman" panose="02020603050405020304" pitchFamily="18" charset="0"/>
                <a:cs typeface="Times New Roman" panose="02020603050405020304" pitchFamily="18" charset="0"/>
              </a:rPr>
              <a:t>random chance level</a:t>
            </a:r>
            <a:r>
              <a:rPr lang="en-CA" kern="0" dirty="0">
                <a:effectLst/>
                <a:latin typeface="Speak Pro (Body)"/>
                <a:ea typeface="Times New Roman" panose="02020603050405020304" pitchFamily="18" charset="0"/>
                <a:cs typeface="Times New Roman" panose="02020603050405020304" pitchFamily="18" charset="0"/>
              </a:rPr>
              <a:t>, meaning the model didn’t learn anything useful for this task without weighted sampling.</a:t>
            </a:r>
            <a:endParaRPr lang="en-CA" kern="100" dirty="0">
              <a:effectLst/>
              <a:latin typeface="Speak Pro (Body)"/>
              <a:ea typeface="Aptos" panose="020B0004020202020204" pitchFamily="34" charset="0"/>
              <a:cs typeface="Times New Roman" panose="02020603050405020304" pitchFamily="18" charset="0"/>
            </a:endParaRPr>
          </a:p>
          <a:p>
            <a:pPr>
              <a:lnSpc>
                <a:spcPct val="90000"/>
              </a:lnSpc>
            </a:pPr>
            <a:endParaRPr lang="en-CA" sz="1800" dirty="0">
              <a:latin typeface="Speak Pro (Body)"/>
            </a:endParaRPr>
          </a:p>
        </p:txBody>
      </p:sp>
      <p:pic>
        <p:nvPicPr>
          <p:cNvPr id="4" name="Picture 3" descr="A graph of a test results&#10;&#10;Description automatically generated with medium confidence">
            <a:extLst>
              <a:ext uri="{FF2B5EF4-FFF2-40B4-BE49-F238E27FC236}">
                <a16:creationId xmlns:a16="http://schemas.microsoft.com/office/drawing/2014/main" id="{933F5CFC-7AB1-093F-5A7A-40E769686261}"/>
              </a:ext>
            </a:extLst>
          </p:cNvPr>
          <p:cNvPicPr>
            <a:picLocks noChangeAspect="1"/>
          </p:cNvPicPr>
          <p:nvPr/>
        </p:nvPicPr>
        <p:blipFill>
          <a:blip r:embed="rId2"/>
          <a:stretch>
            <a:fillRect/>
          </a:stretch>
        </p:blipFill>
        <p:spPr>
          <a:xfrm>
            <a:off x="4031200" y="1737369"/>
            <a:ext cx="8085141" cy="3355334"/>
          </a:xfrm>
          <a:prstGeom prst="rect">
            <a:avLst/>
          </a:prstGeom>
        </p:spPr>
      </p:pic>
    </p:spTree>
    <p:extLst>
      <p:ext uri="{BB962C8B-B14F-4D97-AF65-F5344CB8AC3E}">
        <p14:creationId xmlns:p14="http://schemas.microsoft.com/office/powerpoint/2010/main" val="2738747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76F3-626E-A6D0-3C30-0F39E2672209}"/>
              </a:ext>
            </a:extLst>
          </p:cNvPr>
          <p:cNvSpPr>
            <a:spLocks noGrp="1"/>
          </p:cNvSpPr>
          <p:nvPr>
            <p:ph type="title"/>
          </p:nvPr>
        </p:nvSpPr>
        <p:spPr>
          <a:xfrm>
            <a:off x="833120" y="347563"/>
            <a:ext cx="11115040" cy="1450757"/>
          </a:xfrm>
        </p:spPr>
        <p:txBody>
          <a:bodyPr/>
          <a:lstStyle/>
          <a:p>
            <a:r>
              <a:rPr lang="en-CA" dirty="0">
                <a:latin typeface="Speak Pro (Body)"/>
              </a:rPr>
              <a:t>Multi-Task Self-Supervised Learning</a:t>
            </a:r>
          </a:p>
        </p:txBody>
      </p:sp>
      <p:sp>
        <p:nvSpPr>
          <p:cNvPr id="3" name="Content Placeholder 2">
            <a:extLst>
              <a:ext uri="{FF2B5EF4-FFF2-40B4-BE49-F238E27FC236}">
                <a16:creationId xmlns:a16="http://schemas.microsoft.com/office/drawing/2014/main" id="{BF7531F0-C71B-BA9D-B36D-3D4EF6E04001}"/>
              </a:ext>
            </a:extLst>
          </p:cNvPr>
          <p:cNvSpPr>
            <a:spLocks noGrp="1"/>
          </p:cNvSpPr>
          <p:nvPr>
            <p:ph idx="1"/>
          </p:nvPr>
        </p:nvSpPr>
        <p:spPr>
          <a:xfrm>
            <a:off x="132080" y="1940561"/>
            <a:ext cx="11887200" cy="4409440"/>
          </a:xfrm>
        </p:spPr>
        <p:txBody>
          <a:bodyPr>
            <a:normAutofit fontScale="85000" lnSpcReduction="20000"/>
          </a:bodyPr>
          <a:lstStyle/>
          <a:p>
            <a:pPr algn="just"/>
            <a:r>
              <a:rPr lang="en-CA" sz="2100" kern="0" dirty="0">
                <a:effectLst/>
                <a:latin typeface="Speak Pro (Body)"/>
                <a:ea typeface="Times New Roman" panose="02020603050405020304" pitchFamily="18" charset="0"/>
                <a:cs typeface="Times New Roman" panose="02020603050405020304" pitchFamily="18" charset="0"/>
              </a:rPr>
              <a:t>Here they evaluate the performance of different </a:t>
            </a:r>
            <a:r>
              <a:rPr lang="en-CA" sz="2100" b="1" kern="0" dirty="0">
                <a:effectLst/>
                <a:latin typeface="Speak Pro (Body)"/>
                <a:ea typeface="Times New Roman" panose="02020603050405020304" pitchFamily="18" charset="0"/>
                <a:cs typeface="Times New Roman" panose="02020603050405020304" pitchFamily="18" charset="0"/>
              </a:rPr>
              <a:t>self-supervised learning (SSL)</a:t>
            </a:r>
            <a:r>
              <a:rPr lang="en-CA" sz="2100" kern="0" dirty="0">
                <a:effectLst/>
                <a:latin typeface="Speak Pro (Body)"/>
                <a:ea typeface="Times New Roman" panose="02020603050405020304" pitchFamily="18" charset="0"/>
                <a:cs typeface="Times New Roman" panose="02020603050405020304" pitchFamily="18" charset="0"/>
              </a:rPr>
              <a:t> task combinations on </a:t>
            </a:r>
            <a:r>
              <a:rPr lang="en-CA" sz="2100" b="1" kern="0" dirty="0">
                <a:effectLst/>
                <a:latin typeface="Speak Pro (Body)"/>
                <a:ea typeface="Times New Roman" panose="02020603050405020304" pitchFamily="18" charset="0"/>
                <a:cs typeface="Times New Roman" panose="02020603050405020304" pitchFamily="18" charset="0"/>
              </a:rPr>
              <a:t>human activity recognition (HAR)</a:t>
            </a:r>
            <a:r>
              <a:rPr lang="en-CA" sz="2100" kern="0" dirty="0">
                <a:effectLst/>
                <a:latin typeface="Speak Pro (Body)"/>
                <a:ea typeface="Times New Roman" panose="02020603050405020304" pitchFamily="18" charset="0"/>
                <a:cs typeface="Times New Roman" panose="02020603050405020304" pitchFamily="18" charset="0"/>
              </a:rPr>
              <a:t> benchmarks using a multi-task approach.</a:t>
            </a:r>
          </a:p>
          <a:p>
            <a:pPr marL="0" lvl="0" indent="0" algn="just">
              <a:lnSpc>
                <a:spcPct val="107000"/>
              </a:lnSpc>
              <a:spcAft>
                <a:spcPts val="800"/>
              </a:spcAft>
              <a:buNone/>
              <a:tabLst>
                <a:tab pos="457200" algn="l"/>
              </a:tabLst>
            </a:pPr>
            <a:r>
              <a:rPr lang="en-CA" sz="1400" b="1" kern="0" dirty="0">
                <a:effectLst/>
                <a:latin typeface="Speak Pro (Body)"/>
                <a:ea typeface="Times New Roman" panose="02020603050405020304" pitchFamily="18" charset="0"/>
                <a:cs typeface="Times New Roman" panose="02020603050405020304" pitchFamily="18" charset="0"/>
              </a:rPr>
              <a:t>	Dataset Selection</a:t>
            </a:r>
            <a:r>
              <a:rPr lang="en-CA" sz="1400" kern="0" dirty="0">
                <a:effectLst/>
                <a:latin typeface="Speak Pro (Body)"/>
                <a:ea typeface="Times New Roman" panose="02020603050405020304" pitchFamily="18" charset="0"/>
                <a:cs typeface="Times New Roman" panose="02020603050405020304" pitchFamily="18" charset="0"/>
              </a:rPr>
              <a:t>:</a:t>
            </a:r>
            <a:endParaRPr lang="en-CA" sz="12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400" kern="0" dirty="0">
                <a:effectLst/>
                <a:latin typeface="Speak Pro (Body)"/>
                <a:ea typeface="Times New Roman" panose="02020603050405020304" pitchFamily="18" charset="0"/>
                <a:cs typeface="Times New Roman" panose="02020603050405020304" pitchFamily="18" charset="0"/>
              </a:rPr>
              <a:t>Three datasets of varying sizes were used for evaluation:</a:t>
            </a:r>
            <a:endParaRPr lang="en-CA" sz="1000" kern="100" dirty="0">
              <a:effectLst/>
              <a:latin typeface="Speak Pro (Body)"/>
              <a:ea typeface="Aptos" panose="020B000402020202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CA" b="1" kern="0" dirty="0">
                <a:effectLst/>
                <a:latin typeface="Speak Pro (Body)"/>
                <a:ea typeface="Times New Roman" panose="02020603050405020304" pitchFamily="18" charset="0"/>
                <a:cs typeface="Times New Roman" panose="02020603050405020304" pitchFamily="18" charset="0"/>
              </a:rPr>
              <a:t>Capture-24</a:t>
            </a:r>
            <a:r>
              <a:rPr lang="en-CA" kern="0" dirty="0">
                <a:effectLst/>
                <a:latin typeface="Speak Pro (Body)"/>
                <a:ea typeface="Times New Roman" panose="02020603050405020304" pitchFamily="18" charset="0"/>
                <a:cs typeface="Times New Roman" panose="02020603050405020304" pitchFamily="18" charset="0"/>
              </a:rPr>
              <a:t> (large dataset)</a:t>
            </a:r>
            <a:endParaRPr lang="en-CA" sz="1000" kern="100" dirty="0">
              <a:effectLst/>
              <a:latin typeface="Speak Pro (Body)"/>
              <a:ea typeface="Aptos" panose="020B000402020202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CA" b="1" kern="0" dirty="0">
                <a:effectLst/>
                <a:latin typeface="Speak Pro (Body)"/>
                <a:ea typeface="Times New Roman" panose="02020603050405020304" pitchFamily="18" charset="0"/>
                <a:cs typeface="Times New Roman" panose="02020603050405020304" pitchFamily="18" charset="0"/>
              </a:rPr>
              <a:t>Rowlands</a:t>
            </a:r>
            <a:r>
              <a:rPr lang="en-CA" kern="0" dirty="0">
                <a:effectLst/>
                <a:latin typeface="Speak Pro (Body)"/>
                <a:ea typeface="Times New Roman" panose="02020603050405020304" pitchFamily="18" charset="0"/>
                <a:cs typeface="Times New Roman" panose="02020603050405020304" pitchFamily="18" charset="0"/>
              </a:rPr>
              <a:t> (medium dataset)</a:t>
            </a:r>
            <a:endParaRPr lang="en-CA" sz="1000" kern="100" dirty="0">
              <a:effectLst/>
              <a:latin typeface="Speak Pro (Body)"/>
              <a:ea typeface="Aptos" panose="020B000402020202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CA" b="1" kern="0" dirty="0">
                <a:effectLst/>
                <a:latin typeface="Speak Pro (Body)"/>
                <a:ea typeface="Times New Roman" panose="02020603050405020304" pitchFamily="18" charset="0"/>
                <a:cs typeface="Times New Roman" panose="02020603050405020304" pitchFamily="18" charset="0"/>
              </a:rPr>
              <a:t>Opportunity</a:t>
            </a:r>
            <a:r>
              <a:rPr lang="en-CA" kern="0" dirty="0">
                <a:effectLst/>
                <a:latin typeface="Speak Pro (Body)"/>
                <a:ea typeface="Times New Roman" panose="02020603050405020304" pitchFamily="18" charset="0"/>
                <a:cs typeface="Times New Roman" panose="02020603050405020304" pitchFamily="18" charset="0"/>
              </a:rPr>
              <a:t> (small dataset)</a:t>
            </a:r>
            <a:endParaRPr lang="en-CA" sz="10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400" kern="0" dirty="0">
                <a:effectLst/>
                <a:latin typeface="Speak Pro (Body)"/>
                <a:ea typeface="Times New Roman" panose="02020603050405020304" pitchFamily="18" charset="0"/>
                <a:cs typeface="Times New Roman" panose="02020603050405020304" pitchFamily="18" charset="0"/>
              </a:rPr>
              <a:t>These datasets help assess how different SSL configurations perform across different data sizes.</a:t>
            </a:r>
            <a:endParaRPr lang="en-CA" sz="1000" kern="100" dirty="0">
              <a:effectLst/>
              <a:latin typeface="Speak Pro (Body)"/>
              <a:ea typeface="Aptos" panose="020B0004020202020204" pitchFamily="34" charset="0"/>
              <a:cs typeface="Times New Roman" panose="02020603050405020304" pitchFamily="18" charset="0"/>
            </a:endParaRPr>
          </a:p>
          <a:p>
            <a:pPr marL="0" lvl="0" indent="0" algn="just">
              <a:lnSpc>
                <a:spcPct val="107000"/>
              </a:lnSpc>
              <a:spcAft>
                <a:spcPts val="800"/>
              </a:spcAft>
              <a:buNone/>
              <a:tabLst>
                <a:tab pos="457200" algn="l"/>
              </a:tabLst>
            </a:pPr>
            <a:r>
              <a:rPr lang="en-CA" sz="1400" b="1" kern="0" dirty="0">
                <a:effectLst/>
                <a:latin typeface="Speak Pro (Body)"/>
                <a:ea typeface="Times New Roman" panose="02020603050405020304" pitchFamily="18" charset="0"/>
                <a:cs typeface="Times New Roman" panose="02020603050405020304" pitchFamily="18" charset="0"/>
              </a:rPr>
              <a:t>	Training Setup</a:t>
            </a:r>
            <a:r>
              <a:rPr lang="en-CA" sz="1400" kern="0" dirty="0">
                <a:effectLst/>
                <a:latin typeface="Speak Pro (Body)"/>
                <a:ea typeface="Times New Roman" panose="02020603050405020304" pitchFamily="18" charset="0"/>
                <a:cs typeface="Times New Roman" panose="02020603050405020304" pitchFamily="18" charset="0"/>
              </a:rPr>
              <a:t>:</a:t>
            </a:r>
            <a:endParaRPr lang="en-CA" sz="10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400" kern="0" dirty="0">
                <a:effectLst/>
                <a:latin typeface="Speak Pro (Body)"/>
                <a:ea typeface="Times New Roman" panose="02020603050405020304" pitchFamily="18" charset="0"/>
                <a:cs typeface="Times New Roman" panose="02020603050405020304" pitchFamily="18" charset="0"/>
              </a:rPr>
              <a:t>Models were trained on 1,000 subjects from the UK Biobank (UKB) dataset, using combinations of the three self-supervised tasks:</a:t>
            </a:r>
            <a:endParaRPr lang="en-CA" sz="1000" kern="100" dirty="0">
              <a:effectLst/>
              <a:latin typeface="Speak Pro (Body)"/>
              <a:ea typeface="Aptos" panose="020B000402020202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CA" b="1" kern="0" dirty="0">
                <a:effectLst/>
                <a:latin typeface="Speak Pro (Body)"/>
                <a:ea typeface="Times New Roman" panose="02020603050405020304" pitchFamily="18" charset="0"/>
                <a:cs typeface="Times New Roman" panose="02020603050405020304" pitchFamily="18" charset="0"/>
              </a:rPr>
              <a:t>Arrow of Time (AoT)</a:t>
            </a:r>
            <a:r>
              <a:rPr lang="en-CA" kern="0" dirty="0">
                <a:effectLst/>
                <a:latin typeface="Speak Pro (Body)"/>
                <a:ea typeface="Times New Roman" panose="02020603050405020304" pitchFamily="18" charset="0"/>
                <a:cs typeface="Times New Roman" panose="02020603050405020304" pitchFamily="18" charset="0"/>
              </a:rPr>
              <a:t>: Detects whether a signal is played in reverse.</a:t>
            </a:r>
            <a:endParaRPr lang="en-CA" sz="1000" kern="100" dirty="0">
              <a:effectLst/>
              <a:latin typeface="Speak Pro (Body)"/>
              <a:ea typeface="Aptos" panose="020B000402020202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CA" b="1" kern="0" dirty="0">
                <a:effectLst/>
                <a:latin typeface="Speak Pro (Body)"/>
                <a:ea typeface="Times New Roman" panose="02020603050405020304" pitchFamily="18" charset="0"/>
                <a:cs typeface="Times New Roman" panose="02020603050405020304" pitchFamily="18" charset="0"/>
              </a:rPr>
              <a:t>Permutation</a:t>
            </a:r>
            <a:r>
              <a:rPr lang="en-CA" kern="0" dirty="0">
                <a:effectLst/>
                <a:latin typeface="Speak Pro (Body)"/>
                <a:ea typeface="Times New Roman" panose="02020603050405020304" pitchFamily="18" charset="0"/>
                <a:cs typeface="Times New Roman" panose="02020603050405020304" pitchFamily="18" charset="0"/>
              </a:rPr>
              <a:t>: Randomly shuffles chunks of the signal.</a:t>
            </a:r>
            <a:endParaRPr lang="en-CA" sz="1000" kern="100" dirty="0">
              <a:effectLst/>
              <a:latin typeface="Speak Pro (Body)"/>
              <a:ea typeface="Aptos" panose="020B0004020202020204" pitchFamily="34" charset="0"/>
              <a:cs typeface="Times New Roman" panose="02020603050405020304" pitchFamily="18" charset="0"/>
            </a:endParaRPr>
          </a:p>
          <a:p>
            <a:pPr marL="1143000" lvl="2" indent="-228600" algn="just">
              <a:lnSpc>
                <a:spcPct val="107000"/>
              </a:lnSpc>
              <a:spcAft>
                <a:spcPts val="800"/>
              </a:spcAft>
              <a:buSzPts val="1000"/>
              <a:buFont typeface="Wingdings" panose="05000000000000000000" pitchFamily="2" charset="2"/>
              <a:buChar char=""/>
              <a:tabLst>
                <a:tab pos="1371600" algn="l"/>
              </a:tabLst>
            </a:pPr>
            <a:r>
              <a:rPr lang="en-CA" b="1" kern="0" dirty="0">
                <a:effectLst/>
                <a:latin typeface="Speak Pro (Body)"/>
                <a:ea typeface="Times New Roman" panose="02020603050405020304" pitchFamily="18" charset="0"/>
                <a:cs typeface="Times New Roman" panose="02020603050405020304" pitchFamily="18" charset="0"/>
              </a:rPr>
              <a:t>Time Warping (TW)</a:t>
            </a:r>
            <a:r>
              <a:rPr lang="en-CA" kern="0" dirty="0">
                <a:effectLst/>
                <a:latin typeface="Speak Pro (Body)"/>
                <a:ea typeface="Times New Roman" panose="02020603050405020304" pitchFamily="18" charset="0"/>
                <a:cs typeface="Times New Roman" panose="02020603050405020304" pitchFamily="18" charset="0"/>
              </a:rPr>
              <a:t>: Randomly speeds up or slows down segments of the signal.</a:t>
            </a:r>
            <a:endParaRPr lang="en-CA" sz="10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400" kern="0" dirty="0">
                <a:effectLst/>
                <a:latin typeface="Speak Pro (Body)"/>
                <a:ea typeface="Times New Roman" panose="02020603050405020304" pitchFamily="18" charset="0"/>
                <a:cs typeface="Times New Roman" panose="02020603050405020304" pitchFamily="18" charset="0"/>
              </a:rPr>
              <a:t>Models were fine-tuned on the downstream HAR benchmarks.</a:t>
            </a:r>
            <a:endParaRPr lang="en-CA" sz="1000" kern="100" dirty="0">
              <a:effectLst/>
              <a:latin typeface="Speak Pro (Body)"/>
              <a:ea typeface="Aptos" panose="020B0004020202020204" pitchFamily="34" charset="0"/>
              <a:cs typeface="Times New Roman" panose="02020603050405020304" pitchFamily="18" charset="0"/>
            </a:endParaRPr>
          </a:p>
          <a:p>
            <a:pPr algn="just"/>
            <a:endParaRPr lang="en-CA" dirty="0">
              <a:latin typeface="Speak Pro (Body)"/>
            </a:endParaRPr>
          </a:p>
        </p:txBody>
      </p:sp>
    </p:spTree>
    <p:extLst>
      <p:ext uri="{BB962C8B-B14F-4D97-AF65-F5344CB8AC3E}">
        <p14:creationId xmlns:p14="http://schemas.microsoft.com/office/powerpoint/2010/main" val="3183181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82F47-8EA6-40C0-B818-4EE5598A70C9}"/>
              </a:ext>
            </a:extLst>
          </p:cNvPr>
          <p:cNvSpPr>
            <a:spLocks noGrp="1"/>
          </p:cNvSpPr>
          <p:nvPr>
            <p:ph idx="1"/>
          </p:nvPr>
        </p:nvSpPr>
        <p:spPr>
          <a:xfrm>
            <a:off x="162560" y="538481"/>
            <a:ext cx="4511040" cy="6106159"/>
          </a:xfrm>
        </p:spPr>
        <p:txBody>
          <a:bodyPr>
            <a:normAutofit/>
          </a:bodyPr>
          <a:lstStyle/>
          <a:p>
            <a:pPr>
              <a:lnSpc>
                <a:spcPct val="90000"/>
              </a:lnSpc>
            </a:pPr>
            <a:endParaRPr lang="en-CA" sz="1100" dirty="0">
              <a:effectLst/>
              <a:latin typeface="Speak Pro (Body)"/>
            </a:endParaRPr>
          </a:p>
          <a:p>
            <a:pPr lvl="1">
              <a:spcAft>
                <a:spcPts val="800"/>
              </a:spcAft>
              <a:buSzPts val="1000"/>
              <a:tabLst>
                <a:tab pos="914400" algn="l"/>
              </a:tabLst>
            </a:pPr>
            <a:r>
              <a:rPr lang="en-CA" sz="1600" b="1" kern="0" dirty="0">
                <a:effectLst/>
                <a:latin typeface="Speak Pro (Body)"/>
                <a:ea typeface="Times New Roman" panose="02020603050405020304" pitchFamily="18" charset="0"/>
                <a:cs typeface="Times New Roman" panose="02020603050405020304" pitchFamily="18" charset="0"/>
              </a:rPr>
              <a:t>Large and Medium Datasets</a:t>
            </a:r>
            <a:r>
              <a:rPr lang="en-CA" sz="1600" kern="0" dirty="0">
                <a:effectLst/>
                <a:latin typeface="Speak Pro (Body)"/>
                <a:ea typeface="Times New Roman" panose="02020603050405020304" pitchFamily="18" charset="0"/>
                <a:cs typeface="Times New Roman" panose="02020603050405020304" pitchFamily="18" charset="0"/>
              </a:rPr>
              <a:t>: The differences in performance across different SSL task combinations were relatively small on the large (</a:t>
            </a:r>
            <a:r>
              <a:rPr lang="en-CA" sz="1600" b="1" kern="0" dirty="0">
                <a:effectLst/>
                <a:latin typeface="Speak Pro (Body)"/>
                <a:ea typeface="Times New Roman" panose="02020603050405020304" pitchFamily="18" charset="0"/>
                <a:cs typeface="Times New Roman" panose="02020603050405020304" pitchFamily="18" charset="0"/>
              </a:rPr>
              <a:t>Capture-24</a:t>
            </a:r>
            <a:r>
              <a:rPr lang="en-CA" sz="1600" kern="0" dirty="0">
                <a:effectLst/>
                <a:latin typeface="Speak Pro (Body)"/>
                <a:ea typeface="Times New Roman" panose="02020603050405020304" pitchFamily="18" charset="0"/>
                <a:cs typeface="Times New Roman" panose="02020603050405020304" pitchFamily="18" charset="0"/>
              </a:rPr>
              <a:t>) and medium (</a:t>
            </a:r>
            <a:r>
              <a:rPr lang="en-CA" sz="1600" b="1" kern="0" dirty="0">
                <a:effectLst/>
                <a:latin typeface="Speak Pro (Body)"/>
                <a:ea typeface="Times New Roman" panose="02020603050405020304" pitchFamily="18" charset="0"/>
                <a:cs typeface="Times New Roman" panose="02020603050405020304" pitchFamily="18" charset="0"/>
              </a:rPr>
              <a:t>Rowlands</a:t>
            </a:r>
            <a:r>
              <a:rPr lang="en-CA" sz="1600" kern="0" dirty="0">
                <a:effectLst/>
                <a:latin typeface="Speak Pro (Body)"/>
                <a:ea typeface="Times New Roman" panose="02020603050405020304" pitchFamily="18" charset="0"/>
                <a:cs typeface="Times New Roman" panose="02020603050405020304" pitchFamily="18" charset="0"/>
              </a:rPr>
              <a:t>) datasets.</a:t>
            </a:r>
            <a:endParaRPr lang="en-CA" sz="1600" kern="100" dirty="0">
              <a:effectLst/>
              <a:latin typeface="Speak Pro (Body)"/>
              <a:ea typeface="Aptos" panose="020B0004020202020204" pitchFamily="34" charset="0"/>
              <a:cs typeface="Times New Roman" panose="02020603050405020304" pitchFamily="18" charset="0"/>
            </a:endParaRPr>
          </a:p>
          <a:p>
            <a:pPr lvl="1">
              <a:spcAft>
                <a:spcPts val="800"/>
              </a:spcAft>
              <a:buSzPts val="1000"/>
              <a:tabLst>
                <a:tab pos="914400" algn="l"/>
              </a:tabLst>
            </a:pPr>
            <a:r>
              <a:rPr lang="en-CA" sz="1600" b="1" kern="0" dirty="0">
                <a:effectLst/>
                <a:latin typeface="Speak Pro (Body)"/>
                <a:ea typeface="Times New Roman" panose="02020603050405020304" pitchFamily="18" charset="0"/>
                <a:cs typeface="Times New Roman" panose="02020603050405020304" pitchFamily="18" charset="0"/>
              </a:rPr>
              <a:t>Small Dataset (Opportunity)</a:t>
            </a:r>
            <a:r>
              <a:rPr lang="en-CA" sz="1600" kern="0" dirty="0">
                <a:effectLst/>
                <a:latin typeface="Speak Pro (Body)"/>
                <a:ea typeface="Times New Roman" panose="02020603050405020304" pitchFamily="18" charset="0"/>
                <a:cs typeface="Times New Roman" panose="02020603050405020304" pitchFamily="18" charset="0"/>
              </a:rPr>
              <a:t>: Performance differences were more significant, indicating that small datasets are more sensitive to the choice of SSL task combinations.</a:t>
            </a:r>
          </a:p>
          <a:p>
            <a:pPr marL="457200" lvl="1" indent="0">
              <a:lnSpc>
                <a:spcPct val="90000"/>
              </a:lnSpc>
              <a:spcAft>
                <a:spcPts val="800"/>
              </a:spcAft>
              <a:buSzPts val="1000"/>
              <a:buNone/>
              <a:tabLst>
                <a:tab pos="914400" algn="l"/>
              </a:tabLst>
            </a:pPr>
            <a:endParaRPr lang="en-CA" sz="1600" kern="0" dirty="0">
              <a:latin typeface="Speak Pro (Body)"/>
              <a:ea typeface="Aptos" panose="020B0004020202020204" pitchFamily="34" charset="0"/>
              <a:cs typeface="Times New Roman" panose="02020603050405020304" pitchFamily="18" charset="0"/>
            </a:endParaRPr>
          </a:p>
          <a:p>
            <a:pPr marL="457200" lvl="1" indent="0">
              <a:lnSpc>
                <a:spcPct val="90000"/>
              </a:lnSpc>
              <a:spcAft>
                <a:spcPts val="800"/>
              </a:spcAft>
              <a:buSzPts val="1000"/>
              <a:buNone/>
              <a:tabLst>
                <a:tab pos="914400" algn="l"/>
              </a:tabLst>
            </a:pPr>
            <a:endParaRPr lang="en-CA" sz="1600" kern="100" dirty="0">
              <a:effectLst/>
              <a:latin typeface="Speak Pro (Body)"/>
              <a:ea typeface="Aptos" panose="020B0004020202020204" pitchFamily="34" charset="0"/>
              <a:cs typeface="Times New Roman" panose="02020603050405020304" pitchFamily="18" charset="0"/>
            </a:endParaRPr>
          </a:p>
          <a:p>
            <a:pPr marL="457200" lvl="1" indent="0">
              <a:lnSpc>
                <a:spcPct val="90000"/>
              </a:lnSpc>
              <a:spcAft>
                <a:spcPts val="800"/>
              </a:spcAft>
              <a:buSzPts val="1000"/>
              <a:buNone/>
              <a:tabLst>
                <a:tab pos="914400" algn="l"/>
              </a:tabLst>
            </a:pPr>
            <a:endParaRPr lang="en-CA" sz="1600" kern="100" dirty="0">
              <a:effectLst/>
              <a:latin typeface="Speak Pro (Body)"/>
              <a:ea typeface="Aptos" panose="020B0004020202020204" pitchFamily="34" charset="0"/>
              <a:cs typeface="Times New Roman" panose="02020603050405020304" pitchFamily="18" charset="0"/>
            </a:endParaRPr>
          </a:p>
          <a:p>
            <a:pPr marL="457200" lvl="1" indent="0">
              <a:lnSpc>
                <a:spcPct val="90000"/>
              </a:lnSpc>
              <a:spcAft>
                <a:spcPts val="800"/>
              </a:spcAft>
              <a:buSzPts val="1000"/>
              <a:buNone/>
              <a:tabLst>
                <a:tab pos="914400" algn="l"/>
              </a:tabLst>
            </a:pPr>
            <a:r>
              <a:rPr lang="en-CA" sz="1600" b="1" kern="0" dirty="0">
                <a:effectLst/>
                <a:latin typeface="Speak Pro (Body)"/>
                <a:ea typeface="Times New Roman" panose="02020603050405020304" pitchFamily="18" charset="0"/>
                <a:cs typeface="Times New Roman" panose="02020603050405020304" pitchFamily="18" charset="0"/>
              </a:rPr>
              <a:t>Best Performing SSL Configurations</a:t>
            </a:r>
            <a:r>
              <a:rPr lang="en-CA" sz="1600" kern="0" dirty="0">
                <a:effectLst/>
                <a:latin typeface="Speak Pro (Body)"/>
                <a:ea typeface="Times New Roman" panose="02020603050405020304" pitchFamily="18" charset="0"/>
                <a:cs typeface="Times New Roman" panose="02020603050405020304" pitchFamily="18" charset="0"/>
              </a:rPr>
              <a:t>: There wasn’t a clear, consistently superior SSL configuration. Therefore, for simplicity, all three tasks (AoT, Permutation, and TW) were used in pre-training for the remaining experiments. This generalizes the model for better performance across different datasets.</a:t>
            </a:r>
            <a:endParaRPr lang="en-CA" sz="1600" kern="100" dirty="0">
              <a:effectLst/>
              <a:latin typeface="Speak Pro (Body)"/>
              <a:ea typeface="Aptos" panose="020B0004020202020204" pitchFamily="34" charset="0"/>
              <a:cs typeface="Times New Roman" panose="02020603050405020304" pitchFamily="18" charset="0"/>
            </a:endParaRPr>
          </a:p>
        </p:txBody>
      </p:sp>
      <p:pic>
        <p:nvPicPr>
          <p:cNvPr id="4" name="Picture 3" descr="A screenshot of a document&#10;&#10;Description automatically generated">
            <a:extLst>
              <a:ext uri="{FF2B5EF4-FFF2-40B4-BE49-F238E27FC236}">
                <a16:creationId xmlns:a16="http://schemas.microsoft.com/office/drawing/2014/main" id="{77A5AF36-A92D-789B-F157-4471D58B7E7D}"/>
              </a:ext>
            </a:extLst>
          </p:cNvPr>
          <p:cNvPicPr>
            <a:picLocks noChangeAspect="1"/>
          </p:cNvPicPr>
          <p:nvPr/>
        </p:nvPicPr>
        <p:blipFill>
          <a:blip r:embed="rId2"/>
          <a:stretch>
            <a:fillRect/>
          </a:stretch>
        </p:blipFill>
        <p:spPr>
          <a:xfrm>
            <a:off x="4836160" y="264161"/>
            <a:ext cx="6949440" cy="6106160"/>
          </a:xfrm>
          <a:prstGeom prst="rect">
            <a:avLst/>
          </a:prstGeom>
          <a:effectLst>
            <a:softEdge rad="0"/>
          </a:effectLst>
        </p:spPr>
      </p:pic>
    </p:spTree>
    <p:extLst>
      <p:ext uri="{BB962C8B-B14F-4D97-AF65-F5344CB8AC3E}">
        <p14:creationId xmlns:p14="http://schemas.microsoft.com/office/powerpoint/2010/main" val="2931393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82F47-8EA6-40C0-B818-4EE5598A70C9}"/>
              </a:ext>
            </a:extLst>
          </p:cNvPr>
          <p:cNvSpPr>
            <a:spLocks noGrp="1"/>
          </p:cNvSpPr>
          <p:nvPr>
            <p:ph idx="1"/>
          </p:nvPr>
        </p:nvSpPr>
        <p:spPr>
          <a:xfrm>
            <a:off x="0" y="970281"/>
            <a:ext cx="4927600" cy="4693919"/>
          </a:xfrm>
        </p:spPr>
        <p:txBody>
          <a:bodyPr>
            <a:normAutofit/>
          </a:bodyPr>
          <a:lstStyle/>
          <a:p>
            <a:pPr marL="0" lvl="0" indent="0">
              <a:lnSpc>
                <a:spcPct val="107000"/>
              </a:lnSpc>
              <a:spcAft>
                <a:spcPts val="800"/>
              </a:spcAft>
              <a:buNone/>
              <a:tabLst>
                <a:tab pos="457200" algn="l"/>
              </a:tabLst>
            </a:pPr>
            <a:r>
              <a:rPr lang="en-CA" sz="1600" b="1" kern="0" dirty="0">
                <a:effectLst/>
                <a:latin typeface="Speak Pro (Body)"/>
                <a:ea typeface="Times New Roman" panose="02020603050405020304" pitchFamily="18" charset="0"/>
                <a:cs typeface="Times New Roman" panose="02020603050405020304" pitchFamily="18" charset="0"/>
              </a:rPr>
              <a:t>Transfer Learning and Fine-Tuning</a:t>
            </a:r>
            <a:r>
              <a:rPr lang="en-CA" sz="1600" kern="0" dirty="0">
                <a:effectLst/>
                <a:latin typeface="Speak Pro (Body)"/>
                <a:ea typeface="Times New Roman" panose="02020603050405020304" pitchFamily="18" charset="0"/>
                <a:cs typeface="Times New Roman" panose="02020603050405020304" pitchFamily="18" charset="0"/>
              </a:rPr>
              <a:t>:</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CA" sz="1600" kern="0" dirty="0">
                <a:effectLst/>
                <a:latin typeface="Speak Pro (Body)"/>
                <a:ea typeface="Times New Roman" panose="02020603050405020304" pitchFamily="18" charset="0"/>
                <a:cs typeface="Times New Roman" panose="02020603050405020304" pitchFamily="18" charset="0"/>
              </a:rPr>
              <a:t>Table 3 compares models that were pre-trained on 100,000 participants and then fine-tuned on downstream datasets, versus models trained from scratch.</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CA" sz="1600" b="1" kern="0" dirty="0">
                <a:effectLst/>
                <a:latin typeface="Speak Pro (Body)"/>
                <a:ea typeface="Times New Roman" panose="02020603050405020304" pitchFamily="18" charset="0"/>
                <a:cs typeface="Times New Roman" panose="02020603050405020304" pitchFamily="18" charset="0"/>
              </a:rPr>
              <a:t>Fine-tuning</a:t>
            </a:r>
            <a:r>
              <a:rPr lang="en-CA" sz="1600" kern="0" dirty="0">
                <a:effectLst/>
                <a:latin typeface="Speak Pro (Body)"/>
                <a:ea typeface="Times New Roman" panose="02020603050405020304" pitchFamily="18" charset="0"/>
                <a:cs typeface="Times New Roman" panose="02020603050405020304" pitchFamily="18" charset="0"/>
              </a:rPr>
              <a:t> generally </a:t>
            </a:r>
            <a:r>
              <a:rPr lang="en-CA" sz="1600" b="1" kern="0" dirty="0">
                <a:effectLst/>
                <a:latin typeface="Speak Pro (Body)"/>
                <a:ea typeface="Times New Roman" panose="02020603050405020304" pitchFamily="18" charset="0"/>
                <a:cs typeface="Times New Roman" panose="02020603050405020304" pitchFamily="18" charset="0"/>
              </a:rPr>
              <a:t>outperformed models trained from scratch</a:t>
            </a:r>
            <a:r>
              <a:rPr lang="en-CA" sz="1600" kern="0" dirty="0">
                <a:effectLst/>
                <a:latin typeface="Speak Pro (Body)"/>
                <a:ea typeface="Times New Roman" panose="02020603050405020304" pitchFamily="18" charset="0"/>
                <a:cs typeface="Times New Roman" panose="02020603050405020304" pitchFamily="18" charset="0"/>
              </a:rPr>
              <a:t>, with improvements in the </a:t>
            </a:r>
            <a:r>
              <a:rPr lang="en-CA" sz="1600" b="1" kern="0" dirty="0">
                <a:effectLst/>
                <a:latin typeface="Speak Pro (Body)"/>
                <a:ea typeface="Times New Roman" panose="02020603050405020304" pitchFamily="18" charset="0"/>
                <a:cs typeface="Times New Roman" panose="02020603050405020304" pitchFamily="18" charset="0"/>
              </a:rPr>
              <a:t>F1 score</a:t>
            </a:r>
            <a:r>
              <a:rPr lang="en-CA" sz="1600" kern="0" dirty="0">
                <a:effectLst/>
                <a:latin typeface="Speak Pro (Body)"/>
                <a:ea typeface="Times New Roman" panose="02020603050405020304" pitchFamily="18" charset="0"/>
                <a:cs typeface="Times New Roman" panose="02020603050405020304" pitchFamily="18" charset="0"/>
              </a:rPr>
              <a:t> values across all datasets.</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CA" sz="1600" b="1" kern="0" dirty="0">
                <a:effectLst/>
                <a:latin typeface="Speak Pro (Body)"/>
                <a:ea typeface="Times New Roman" panose="02020603050405020304" pitchFamily="18" charset="0"/>
                <a:cs typeface="Times New Roman" panose="02020603050405020304" pitchFamily="18" charset="0"/>
              </a:rPr>
              <a:t>Fine-tuning All Layers</a:t>
            </a:r>
            <a:r>
              <a:rPr lang="en-CA" sz="1600" kern="0" dirty="0">
                <a:effectLst/>
                <a:latin typeface="Speak Pro (Body)"/>
                <a:ea typeface="Times New Roman" panose="02020603050405020304" pitchFamily="18" charset="0"/>
                <a:cs typeface="Times New Roman" panose="02020603050405020304" pitchFamily="18" charset="0"/>
              </a:rPr>
              <a:t> was more effective than only fine-tuning the </a:t>
            </a:r>
            <a:r>
              <a:rPr lang="en-CA" sz="1600" b="1" kern="0" dirty="0">
                <a:effectLst/>
                <a:latin typeface="Speak Pro (Body)"/>
                <a:ea typeface="Times New Roman" panose="02020603050405020304" pitchFamily="18" charset="0"/>
                <a:cs typeface="Times New Roman" panose="02020603050405020304" pitchFamily="18" charset="0"/>
              </a:rPr>
              <a:t>Convolutional Layers</a:t>
            </a:r>
            <a:r>
              <a:rPr lang="en-CA" sz="1600" kern="0" dirty="0">
                <a:effectLst/>
                <a:latin typeface="Speak Pro (Body)"/>
                <a:ea typeface="Times New Roman" panose="02020603050405020304" pitchFamily="18" charset="0"/>
                <a:cs typeface="Times New Roman" panose="02020603050405020304" pitchFamily="18" charset="0"/>
              </a:rPr>
              <a:t>.</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CA" sz="1600" b="1" kern="0" dirty="0">
                <a:effectLst/>
                <a:latin typeface="Speak Pro (Body)"/>
                <a:ea typeface="Times New Roman" panose="02020603050405020304" pitchFamily="18" charset="0"/>
                <a:cs typeface="Times New Roman" panose="02020603050405020304" pitchFamily="18" charset="0"/>
              </a:rPr>
              <a:t>Transfer learning success</a:t>
            </a:r>
            <a:r>
              <a:rPr lang="en-CA" sz="1600" kern="0" dirty="0">
                <a:effectLst/>
                <a:latin typeface="Speak Pro (Body)"/>
                <a:ea typeface="Times New Roman" panose="02020603050405020304" pitchFamily="18" charset="0"/>
                <a:cs typeface="Times New Roman" panose="02020603050405020304" pitchFamily="18" charset="0"/>
              </a:rPr>
              <a:t> </a:t>
            </a:r>
            <a:r>
              <a:rPr lang="en-CA" sz="1600" b="1" kern="0" dirty="0">
                <a:effectLst/>
                <a:latin typeface="Speak Pro (Body)"/>
                <a:ea typeface="Times New Roman" panose="02020603050405020304" pitchFamily="18" charset="0"/>
                <a:cs typeface="Times New Roman" panose="02020603050405020304" pitchFamily="18" charset="0"/>
              </a:rPr>
              <a:t>varied based on the similarity between the source (pre-training) and target (downstream) datasets.</a:t>
            </a:r>
            <a:endParaRPr lang="en-CA" sz="1400" b="1" kern="100" dirty="0">
              <a:effectLst/>
              <a:latin typeface="Speak Pro (Body)"/>
              <a:ea typeface="Aptos" panose="020B0004020202020204" pitchFamily="34" charset="0"/>
              <a:cs typeface="Times New Roman" panose="02020603050405020304" pitchFamily="18" charset="0"/>
            </a:endParaRPr>
          </a:p>
        </p:txBody>
      </p:sp>
      <p:pic>
        <p:nvPicPr>
          <p:cNvPr id="4" name="Picture 3" descr="A screenshot of a document&#10;&#10;Description automatically generated">
            <a:extLst>
              <a:ext uri="{FF2B5EF4-FFF2-40B4-BE49-F238E27FC236}">
                <a16:creationId xmlns:a16="http://schemas.microsoft.com/office/drawing/2014/main" id="{77A5AF36-A92D-789B-F157-4471D58B7E7D}"/>
              </a:ext>
            </a:extLst>
          </p:cNvPr>
          <p:cNvPicPr>
            <a:picLocks noChangeAspect="1"/>
          </p:cNvPicPr>
          <p:nvPr/>
        </p:nvPicPr>
        <p:blipFill>
          <a:blip r:embed="rId2"/>
          <a:stretch>
            <a:fillRect/>
          </a:stretch>
        </p:blipFill>
        <p:spPr>
          <a:xfrm>
            <a:off x="4836160" y="264161"/>
            <a:ext cx="6949440" cy="6106160"/>
          </a:xfrm>
          <a:prstGeom prst="rect">
            <a:avLst/>
          </a:prstGeom>
          <a:effectLst>
            <a:softEdge rad="0"/>
          </a:effectLst>
        </p:spPr>
      </p:pic>
    </p:spTree>
    <p:extLst>
      <p:ext uri="{BB962C8B-B14F-4D97-AF65-F5344CB8AC3E}">
        <p14:creationId xmlns:p14="http://schemas.microsoft.com/office/powerpoint/2010/main" val="28498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A2C6-0E80-7C03-4642-B766AA308282}"/>
              </a:ext>
            </a:extLst>
          </p:cNvPr>
          <p:cNvSpPr>
            <a:spLocks noGrp="1"/>
          </p:cNvSpPr>
          <p:nvPr>
            <p:ph type="title"/>
          </p:nvPr>
        </p:nvSpPr>
        <p:spPr>
          <a:xfrm>
            <a:off x="1209040" y="286185"/>
            <a:ext cx="10982960" cy="1450757"/>
          </a:xfrm>
        </p:spPr>
        <p:txBody>
          <a:bodyPr>
            <a:normAutofit/>
          </a:bodyPr>
          <a:lstStyle/>
          <a:p>
            <a:r>
              <a:rPr lang="en-CA" sz="4800" dirty="0">
                <a:latin typeface="Speak Pro (Body)"/>
              </a:rPr>
              <a:t>Analysis and Impact of Data Volume</a:t>
            </a:r>
          </a:p>
        </p:txBody>
      </p:sp>
      <p:sp>
        <p:nvSpPr>
          <p:cNvPr id="3" name="Content Placeholder 2">
            <a:extLst>
              <a:ext uri="{FF2B5EF4-FFF2-40B4-BE49-F238E27FC236}">
                <a16:creationId xmlns:a16="http://schemas.microsoft.com/office/drawing/2014/main" id="{B0E120B4-EB06-3569-8AE4-B505FA89E6E5}"/>
              </a:ext>
            </a:extLst>
          </p:cNvPr>
          <p:cNvSpPr>
            <a:spLocks noGrp="1"/>
          </p:cNvSpPr>
          <p:nvPr>
            <p:ph idx="1"/>
          </p:nvPr>
        </p:nvSpPr>
        <p:spPr>
          <a:xfrm>
            <a:off x="609600" y="2242594"/>
            <a:ext cx="10708640" cy="3603842"/>
          </a:xfrm>
        </p:spPr>
        <p:txBody>
          <a:bodyPr>
            <a:normAutofit/>
          </a:bodyPr>
          <a:lstStyle/>
          <a:p>
            <a:pPr marL="457200" lvl="1" indent="0" algn="just">
              <a:lnSpc>
                <a:spcPct val="107000"/>
              </a:lnSpc>
              <a:spcAft>
                <a:spcPts val="800"/>
              </a:spcAft>
              <a:buSzPts val="1000"/>
              <a:buNone/>
              <a:tabLst>
                <a:tab pos="914400" algn="l"/>
              </a:tabLst>
            </a:pPr>
            <a:r>
              <a:rPr lang="en-CA" sz="2000" kern="0" dirty="0">
                <a:effectLst/>
                <a:latin typeface="Speak Pro (Body)"/>
                <a:ea typeface="Times New Roman" panose="02020603050405020304" pitchFamily="18" charset="0"/>
                <a:cs typeface="Times New Roman" panose="02020603050405020304" pitchFamily="18" charset="0"/>
              </a:rPr>
              <a:t>Performance improved with more data, but even with limited labeled data, pre-trained models were still effective. </a:t>
            </a:r>
          </a:p>
          <a:p>
            <a:pPr marL="457200" lvl="1" indent="0" algn="just">
              <a:lnSpc>
                <a:spcPct val="107000"/>
              </a:lnSpc>
              <a:spcAft>
                <a:spcPts val="800"/>
              </a:spcAft>
              <a:buSzPts val="1000"/>
              <a:buNone/>
              <a:tabLst>
                <a:tab pos="914400" algn="l"/>
              </a:tabLst>
            </a:pPr>
            <a:r>
              <a:rPr lang="en-CA" sz="2000" b="1" kern="0" dirty="0">
                <a:effectLst/>
                <a:latin typeface="Speak Pro (Body)"/>
                <a:ea typeface="Times New Roman" panose="02020603050405020304" pitchFamily="18" charset="0"/>
                <a:cs typeface="Times New Roman" panose="02020603050405020304" pitchFamily="18" charset="0"/>
              </a:rPr>
              <a:t>Multi-task SSL showed the most generalizable performance</a:t>
            </a:r>
            <a:r>
              <a:rPr lang="en-CA" sz="2000" kern="0" dirty="0">
                <a:effectLst/>
                <a:latin typeface="Speak Pro (Body)"/>
                <a:ea typeface="Times New Roman" panose="02020603050405020304" pitchFamily="18" charset="0"/>
                <a:cs typeface="Times New Roman" panose="02020603050405020304" pitchFamily="18" charset="0"/>
              </a:rPr>
              <a:t> across various downstream datasets. </a:t>
            </a:r>
          </a:p>
          <a:p>
            <a:pPr marL="457200" lvl="1" indent="0" algn="just">
              <a:lnSpc>
                <a:spcPct val="107000"/>
              </a:lnSpc>
              <a:spcAft>
                <a:spcPts val="800"/>
              </a:spcAft>
              <a:buSzPts val="1000"/>
              <a:buNone/>
              <a:tabLst>
                <a:tab pos="914400" algn="l"/>
              </a:tabLst>
            </a:pPr>
            <a:r>
              <a:rPr lang="en-CA" sz="2000" b="1" kern="0" dirty="0">
                <a:effectLst/>
                <a:latin typeface="Speak Pro (Body)"/>
                <a:ea typeface="Times New Roman" panose="02020603050405020304" pitchFamily="18" charset="0"/>
                <a:cs typeface="Times New Roman" panose="02020603050405020304" pitchFamily="18" charset="0"/>
              </a:rPr>
              <a:t>Fine-tuning models that were pre-trained on large datasets</a:t>
            </a:r>
            <a:r>
              <a:rPr lang="en-CA" sz="2000" kern="0" dirty="0">
                <a:effectLst/>
                <a:latin typeface="Speak Pro (Body)"/>
                <a:ea typeface="Times New Roman" panose="02020603050405020304" pitchFamily="18" charset="0"/>
                <a:cs typeface="Times New Roman" panose="02020603050405020304" pitchFamily="18" charset="0"/>
              </a:rPr>
              <a:t> </a:t>
            </a:r>
            <a:r>
              <a:rPr lang="en-CA" sz="2000" b="1" kern="0" dirty="0">
                <a:effectLst/>
                <a:latin typeface="Speak Pro (Body)"/>
                <a:ea typeface="Times New Roman" panose="02020603050405020304" pitchFamily="18" charset="0"/>
                <a:cs typeface="Times New Roman" panose="02020603050405020304" pitchFamily="18" charset="0"/>
              </a:rPr>
              <a:t>provided significant improvements over training from scratch</a:t>
            </a:r>
            <a:r>
              <a:rPr lang="en-CA" sz="2000" kern="0" dirty="0">
                <a:effectLst/>
                <a:latin typeface="Speak Pro (Body)"/>
                <a:ea typeface="Times New Roman" panose="02020603050405020304" pitchFamily="18" charset="0"/>
                <a:cs typeface="Times New Roman" panose="02020603050405020304" pitchFamily="18" charset="0"/>
              </a:rPr>
              <a:t>, especially when using a large number of subjects during pre-training. </a:t>
            </a:r>
          </a:p>
          <a:p>
            <a:pPr marL="457200" lvl="1" indent="0" algn="just">
              <a:lnSpc>
                <a:spcPct val="107000"/>
              </a:lnSpc>
              <a:spcAft>
                <a:spcPts val="800"/>
              </a:spcAft>
              <a:buSzPts val="1000"/>
              <a:buNone/>
              <a:tabLst>
                <a:tab pos="914400" algn="l"/>
              </a:tabLst>
            </a:pPr>
            <a:r>
              <a:rPr lang="en-CA" sz="2000" kern="0" dirty="0">
                <a:effectLst/>
                <a:latin typeface="Speak Pro (Body)"/>
                <a:ea typeface="Times New Roman" panose="02020603050405020304" pitchFamily="18" charset="0"/>
                <a:cs typeface="Times New Roman" panose="02020603050405020304" pitchFamily="18" charset="0"/>
              </a:rPr>
              <a:t>The use of all three SSL tasks in pre-training ensures broader coverage and generalization for downstream HAR tasks, regardless of dataset size.</a:t>
            </a:r>
            <a:endParaRPr lang="en-CA" sz="2000" kern="100" dirty="0">
              <a:effectLst/>
              <a:latin typeface="Speak Pro (Body)"/>
              <a:ea typeface="Aptos" panose="020B0004020202020204" pitchFamily="34" charset="0"/>
              <a:cs typeface="Times New Roman" panose="02020603050405020304" pitchFamily="18" charset="0"/>
            </a:endParaRPr>
          </a:p>
          <a:p>
            <a:pPr algn="just"/>
            <a:endParaRPr lang="en-CA" dirty="0">
              <a:latin typeface="Speak Pro (Body)"/>
            </a:endParaRPr>
          </a:p>
        </p:txBody>
      </p:sp>
    </p:spTree>
    <p:extLst>
      <p:ext uri="{BB962C8B-B14F-4D97-AF65-F5344CB8AC3E}">
        <p14:creationId xmlns:p14="http://schemas.microsoft.com/office/powerpoint/2010/main" val="93832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ABE1-86BF-8E41-FF88-286F769FBE5C}"/>
              </a:ext>
            </a:extLst>
          </p:cNvPr>
          <p:cNvSpPr>
            <a:spLocks noGrp="1"/>
          </p:cNvSpPr>
          <p:nvPr>
            <p:ph type="title"/>
          </p:nvPr>
        </p:nvSpPr>
        <p:spPr>
          <a:xfrm>
            <a:off x="5396248" y="758952"/>
            <a:ext cx="5759431" cy="3566160"/>
          </a:xfrm>
        </p:spPr>
        <p:txBody>
          <a:bodyPr vert="horz" lIns="91440" tIns="45720" rIns="91440" bIns="45720" rtlCol="0" anchor="b">
            <a:normAutofit/>
          </a:bodyPr>
          <a:lstStyle/>
          <a:p>
            <a:r>
              <a:rPr lang="en-US" sz="6800" dirty="0">
                <a:solidFill>
                  <a:schemeClr val="tx1">
                    <a:lumMod val="85000"/>
                    <a:lumOff val="15000"/>
                  </a:schemeClr>
                </a:solidFill>
              </a:rPr>
              <a:t>Downstream Performance</a:t>
            </a:r>
          </a:p>
        </p:txBody>
      </p:sp>
      <p:pic>
        <p:nvPicPr>
          <p:cNvPr id="7" name="Graphic 6" descr="Upward trend">
            <a:extLst>
              <a:ext uri="{FF2B5EF4-FFF2-40B4-BE49-F238E27FC236}">
                <a16:creationId xmlns:a16="http://schemas.microsoft.com/office/drawing/2014/main" id="{E661FFA7-3BC4-0C34-7269-B272E37EA7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159" y="1580089"/>
            <a:ext cx="4001315" cy="4001315"/>
          </a:xfrm>
          <a:prstGeom prst="rect">
            <a:avLst/>
          </a:prstGeom>
        </p:spPr>
      </p:pic>
    </p:spTree>
    <p:extLst>
      <p:ext uri="{BB962C8B-B14F-4D97-AF65-F5344CB8AC3E}">
        <p14:creationId xmlns:p14="http://schemas.microsoft.com/office/powerpoint/2010/main" val="3236354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5413-1AE8-30AC-44B3-41B46F7B51EA}"/>
              </a:ext>
            </a:extLst>
          </p:cNvPr>
          <p:cNvSpPr>
            <a:spLocks noGrp="1"/>
          </p:cNvSpPr>
          <p:nvPr>
            <p:ph idx="1"/>
          </p:nvPr>
        </p:nvSpPr>
        <p:spPr>
          <a:xfrm>
            <a:off x="243840" y="833120"/>
            <a:ext cx="4622800" cy="5720080"/>
          </a:xfrm>
        </p:spPr>
        <p:txBody>
          <a:bodyPr anchor="t">
            <a:normAutofit/>
          </a:bodyPr>
          <a:lstStyle/>
          <a:p>
            <a:pPr algn="just">
              <a:lnSpc>
                <a:spcPct val="107000"/>
              </a:lnSpc>
              <a:spcAft>
                <a:spcPts val="800"/>
              </a:spcAft>
              <a:tabLst>
                <a:tab pos="457200" algn="l"/>
              </a:tabLst>
            </a:pPr>
            <a:r>
              <a:rPr lang="en-CA" sz="1800" b="1" kern="0" dirty="0">
                <a:effectLst/>
                <a:latin typeface="Speak Pro (Body)"/>
                <a:ea typeface="Times New Roman" panose="02020603050405020304" pitchFamily="18" charset="0"/>
                <a:cs typeface="Times New Roman" panose="02020603050405020304" pitchFamily="18" charset="0"/>
              </a:rPr>
              <a:t>Random Forest vs. Deep Learning Models</a:t>
            </a:r>
            <a:r>
              <a:rPr lang="en-CA" sz="1800" kern="0" dirty="0">
                <a:effectLst/>
                <a:latin typeface="Speak Pro (Body)"/>
                <a:ea typeface="Times New Roman" panose="02020603050405020304" pitchFamily="18" charset="0"/>
                <a:cs typeface="Times New Roman" panose="02020603050405020304" pitchFamily="18" charset="0"/>
              </a:rPr>
              <a:t>:</a:t>
            </a:r>
            <a:endParaRPr lang="en-CA" sz="1800" kern="100" dirty="0">
              <a:latin typeface="Speak Pro (Body)"/>
              <a:ea typeface="Times New Roman" panose="02020603050405020304" pitchFamily="18" charset="0"/>
              <a:cs typeface="Times New Roman" panose="02020603050405020304" pitchFamily="18" charset="0"/>
            </a:endParaRPr>
          </a:p>
          <a:p>
            <a:pPr marL="0" indent="0" algn="just">
              <a:lnSpc>
                <a:spcPct val="107000"/>
              </a:lnSpc>
              <a:spcAft>
                <a:spcPts val="800"/>
              </a:spcAft>
              <a:buNone/>
              <a:tabLst>
                <a:tab pos="457200" algn="l"/>
              </a:tabLst>
            </a:pPr>
            <a:r>
              <a:rPr lang="en-CA" sz="1800" kern="0" dirty="0">
                <a:effectLst/>
                <a:latin typeface="Speak Pro (Body)"/>
                <a:ea typeface="Times New Roman" panose="02020603050405020304" pitchFamily="18" charset="0"/>
                <a:cs typeface="Times New Roman" panose="02020603050405020304" pitchFamily="18" charset="0"/>
              </a:rPr>
              <a:t>In smaller datasets, random forest models perform better than deep learning models trained from scratch. However, deep learning models with SSL pre-training outperform both models trained from scratch and random forest models across all seven HAR datasets.</a:t>
            </a:r>
            <a:endParaRPr lang="en-CA" sz="1800" kern="100" dirty="0">
              <a:effectLst/>
              <a:latin typeface="Speak Pro (Body)"/>
              <a:ea typeface="Aptos" panose="020B0004020202020204" pitchFamily="34" charset="0"/>
              <a:cs typeface="Times New Roman" panose="02020603050405020304" pitchFamily="18" charset="0"/>
            </a:endParaRPr>
          </a:p>
          <a:p>
            <a:pPr algn="just">
              <a:lnSpc>
                <a:spcPct val="107000"/>
              </a:lnSpc>
              <a:spcAft>
                <a:spcPts val="800"/>
              </a:spcAft>
              <a:tabLst>
                <a:tab pos="457200" algn="l"/>
              </a:tabLst>
            </a:pPr>
            <a:r>
              <a:rPr lang="en-CA" sz="1800" b="1" kern="0" dirty="0">
                <a:effectLst/>
                <a:latin typeface="Speak Pro (Body)"/>
                <a:ea typeface="Times New Roman" panose="02020603050405020304" pitchFamily="18" charset="0"/>
                <a:cs typeface="Times New Roman" panose="02020603050405020304" pitchFamily="18" charset="0"/>
              </a:rPr>
              <a:t>Fine-tuning vs. Training from Scratch</a:t>
            </a:r>
            <a:r>
              <a:rPr lang="en-CA" sz="1800" kern="0" dirty="0">
                <a:effectLst/>
                <a:latin typeface="Speak Pro (Body)"/>
                <a:ea typeface="Times New Roman" panose="02020603050405020304" pitchFamily="18" charset="0"/>
                <a:cs typeface="Times New Roman" panose="02020603050405020304" pitchFamily="18" charset="0"/>
              </a:rPr>
              <a:t>:</a:t>
            </a:r>
            <a:endParaRPr lang="en-CA" sz="1800" kern="100" dirty="0">
              <a:effectLst/>
              <a:latin typeface="Speak Pro (Body)"/>
              <a:ea typeface="Aptos" panose="020B0004020202020204" pitchFamily="34" charset="0"/>
              <a:cs typeface="Times New Roman" panose="02020603050405020304" pitchFamily="18" charset="0"/>
            </a:endParaRPr>
          </a:p>
          <a:p>
            <a:pPr marL="0" indent="0" algn="just">
              <a:buNone/>
            </a:pPr>
            <a:r>
              <a:rPr lang="en-CA" sz="1800" kern="0" dirty="0">
                <a:effectLst/>
                <a:latin typeface="Speak Pro (Body)"/>
                <a:ea typeface="Times New Roman" panose="02020603050405020304" pitchFamily="18" charset="0"/>
                <a:cs typeface="Times New Roman" panose="02020603050405020304" pitchFamily="18" charset="0"/>
              </a:rPr>
              <a:t>Pre-trained models consistently perform better, especially when all layers are fine-tuned. Fine-tuning after convolution layers alone is effective </a:t>
            </a:r>
            <a:r>
              <a:rPr lang="en-CA" sz="1800" b="1" kern="0" dirty="0">
                <a:effectLst/>
                <a:latin typeface="Speak Pro (Body)"/>
                <a:ea typeface="Times New Roman" panose="02020603050405020304" pitchFamily="18" charset="0"/>
                <a:cs typeface="Times New Roman" panose="02020603050405020304" pitchFamily="18" charset="0"/>
              </a:rPr>
              <a:t>but fine-tuning all layers results in higher performance.</a:t>
            </a:r>
            <a:endParaRPr lang="en-CA" sz="1800" b="1" dirty="0">
              <a:latin typeface="Speak Pro (Body)"/>
            </a:endParaRPr>
          </a:p>
        </p:txBody>
      </p:sp>
      <p:pic>
        <p:nvPicPr>
          <p:cNvPr id="7" name="Picture 6">
            <a:extLst>
              <a:ext uri="{FF2B5EF4-FFF2-40B4-BE49-F238E27FC236}">
                <a16:creationId xmlns:a16="http://schemas.microsoft.com/office/drawing/2014/main" id="{0197F984-4A0F-3798-5C2F-058BE8616443}"/>
              </a:ext>
            </a:extLst>
          </p:cNvPr>
          <p:cNvPicPr>
            <a:picLocks noChangeAspect="1"/>
          </p:cNvPicPr>
          <p:nvPr/>
        </p:nvPicPr>
        <p:blipFill>
          <a:blip r:embed="rId3"/>
          <a:stretch>
            <a:fillRect/>
          </a:stretch>
        </p:blipFill>
        <p:spPr>
          <a:xfrm>
            <a:off x="4866640" y="3200083"/>
            <a:ext cx="7325360" cy="3657917"/>
          </a:xfrm>
          <a:prstGeom prst="rect">
            <a:avLst/>
          </a:prstGeom>
        </p:spPr>
      </p:pic>
      <p:pic>
        <p:nvPicPr>
          <p:cNvPr id="4" name="Picture 3">
            <a:extLst>
              <a:ext uri="{FF2B5EF4-FFF2-40B4-BE49-F238E27FC236}">
                <a16:creationId xmlns:a16="http://schemas.microsoft.com/office/drawing/2014/main" id="{00FC6802-1746-A0CD-7F56-B0F9C2B6E88B}"/>
              </a:ext>
            </a:extLst>
          </p:cNvPr>
          <p:cNvPicPr>
            <a:picLocks noChangeAspect="1"/>
          </p:cNvPicPr>
          <p:nvPr/>
        </p:nvPicPr>
        <p:blipFill>
          <a:blip r:embed="rId4"/>
          <a:stretch>
            <a:fillRect/>
          </a:stretch>
        </p:blipFill>
        <p:spPr>
          <a:xfrm>
            <a:off x="4866641" y="1"/>
            <a:ext cx="7325360" cy="3200082"/>
          </a:xfrm>
          <a:prstGeom prst="rect">
            <a:avLst/>
          </a:prstGeom>
        </p:spPr>
      </p:pic>
    </p:spTree>
    <p:extLst>
      <p:ext uri="{BB962C8B-B14F-4D97-AF65-F5344CB8AC3E}">
        <p14:creationId xmlns:p14="http://schemas.microsoft.com/office/powerpoint/2010/main" val="3266236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197F984-4A0F-3798-5C2F-058BE8616443}"/>
              </a:ext>
            </a:extLst>
          </p:cNvPr>
          <p:cNvPicPr>
            <a:picLocks noChangeAspect="1"/>
          </p:cNvPicPr>
          <p:nvPr/>
        </p:nvPicPr>
        <p:blipFill>
          <a:blip r:embed="rId3"/>
          <a:stretch>
            <a:fillRect/>
          </a:stretch>
        </p:blipFill>
        <p:spPr>
          <a:xfrm>
            <a:off x="4866640" y="3200083"/>
            <a:ext cx="7325360" cy="3657917"/>
          </a:xfrm>
          <a:prstGeom prst="rect">
            <a:avLst/>
          </a:prstGeom>
        </p:spPr>
      </p:pic>
      <p:sp>
        <p:nvSpPr>
          <p:cNvPr id="5" name="Content Placeholder 2">
            <a:extLst>
              <a:ext uri="{FF2B5EF4-FFF2-40B4-BE49-F238E27FC236}">
                <a16:creationId xmlns:a16="http://schemas.microsoft.com/office/drawing/2014/main" id="{EE4BC384-420B-A538-A565-E24D4CA7E882}"/>
              </a:ext>
            </a:extLst>
          </p:cNvPr>
          <p:cNvSpPr>
            <a:spLocks noGrp="1"/>
          </p:cNvSpPr>
          <p:nvPr>
            <p:ph idx="1"/>
          </p:nvPr>
        </p:nvSpPr>
        <p:spPr>
          <a:xfrm>
            <a:off x="111760" y="228600"/>
            <a:ext cx="4754880" cy="6400800"/>
          </a:xfrm>
        </p:spPr>
        <p:txBody>
          <a:bodyPr anchor="t">
            <a:normAutofit fontScale="92500"/>
          </a:bodyPr>
          <a:lstStyle/>
          <a:p>
            <a:pPr algn="just">
              <a:lnSpc>
                <a:spcPct val="107000"/>
              </a:lnSpc>
              <a:spcAft>
                <a:spcPts val="800"/>
              </a:spcAft>
              <a:tabLst>
                <a:tab pos="457200" algn="l"/>
              </a:tabLst>
            </a:pPr>
            <a:r>
              <a:rPr lang="en-CA" sz="1900" b="1" kern="0" dirty="0">
                <a:effectLst/>
                <a:latin typeface="Speak Pro (Body)"/>
                <a:ea typeface="Times New Roman" panose="02020603050405020304" pitchFamily="18" charset="0"/>
                <a:cs typeface="Times New Roman" panose="02020603050405020304" pitchFamily="18" charset="0"/>
              </a:rPr>
              <a:t>Impact on Small vs. Large Datasets</a:t>
            </a:r>
            <a:r>
              <a:rPr lang="en-CA" sz="1900" kern="0" dirty="0">
                <a:effectLst/>
                <a:latin typeface="Speak Pro (Body)"/>
                <a:ea typeface="Times New Roman" panose="02020603050405020304" pitchFamily="18" charset="0"/>
                <a:cs typeface="Times New Roman" panose="02020603050405020304" pitchFamily="18" charset="0"/>
              </a:rPr>
              <a:t>:</a:t>
            </a:r>
            <a:endParaRPr lang="en-CA" sz="19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900" kern="0" dirty="0">
                <a:effectLst/>
                <a:latin typeface="Speak Pro (Body)"/>
                <a:ea typeface="Times New Roman" panose="02020603050405020304" pitchFamily="18" charset="0"/>
                <a:cs typeface="Times New Roman" panose="02020603050405020304" pitchFamily="18" charset="0"/>
              </a:rPr>
              <a:t>The improvement from SSL pre-training is </a:t>
            </a:r>
            <a:r>
              <a:rPr lang="en-CA" sz="1900" b="1" kern="0" dirty="0">
                <a:effectLst/>
                <a:latin typeface="Speak Pro (Body)"/>
                <a:ea typeface="Times New Roman" panose="02020603050405020304" pitchFamily="18" charset="0"/>
                <a:cs typeface="Times New Roman" panose="02020603050405020304" pitchFamily="18" charset="0"/>
              </a:rPr>
              <a:t>more significant in smaller datasets</a:t>
            </a:r>
            <a:r>
              <a:rPr lang="en-CA" sz="1900" kern="0" dirty="0">
                <a:effectLst/>
                <a:latin typeface="Speak Pro (Body)"/>
                <a:ea typeface="Times New Roman" panose="02020603050405020304" pitchFamily="18" charset="0"/>
                <a:cs typeface="Times New Roman" panose="02020603050405020304" pitchFamily="18" charset="0"/>
              </a:rPr>
              <a:t>. For example, in the Opportunity dataset, the F1 improvement is as high as 55.4%, while in larger datasets like Capture-24, the improvement is modest (around 2.5%).</a:t>
            </a:r>
            <a:endParaRPr lang="en-CA" sz="1900" kern="100" dirty="0">
              <a:effectLst/>
              <a:latin typeface="Speak Pro (Body)"/>
              <a:ea typeface="Aptos" panose="020B0004020202020204" pitchFamily="34" charset="0"/>
              <a:cs typeface="Times New Roman" panose="02020603050405020304" pitchFamily="18" charset="0"/>
            </a:endParaRPr>
          </a:p>
          <a:p>
            <a:pPr algn="just">
              <a:lnSpc>
                <a:spcPct val="107000"/>
              </a:lnSpc>
              <a:spcAft>
                <a:spcPts val="800"/>
              </a:spcAft>
              <a:tabLst>
                <a:tab pos="457200" algn="l"/>
              </a:tabLst>
            </a:pPr>
            <a:r>
              <a:rPr lang="en-CA" sz="1900" b="1" kern="0" dirty="0">
                <a:effectLst/>
                <a:latin typeface="Speak Pro (Body)"/>
                <a:ea typeface="Times New Roman" panose="02020603050405020304" pitchFamily="18" charset="0"/>
                <a:cs typeface="Times New Roman" panose="02020603050405020304" pitchFamily="18" charset="0"/>
              </a:rPr>
              <a:t>Varying Data in SSL</a:t>
            </a:r>
            <a:r>
              <a:rPr lang="en-CA" sz="1900" kern="0" dirty="0">
                <a:effectLst/>
                <a:latin typeface="Speak Pro (Body)"/>
                <a:ea typeface="Times New Roman" panose="02020603050405020304" pitchFamily="18" charset="0"/>
                <a:cs typeface="Times New Roman" panose="02020603050405020304" pitchFamily="18" charset="0"/>
              </a:rPr>
              <a:t>:</a:t>
            </a:r>
            <a:endParaRPr lang="en-CA" sz="19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900" b="1" kern="0" dirty="0">
                <a:effectLst/>
                <a:latin typeface="Speak Pro (Body)"/>
                <a:ea typeface="Times New Roman" panose="02020603050405020304" pitchFamily="18" charset="0"/>
                <a:cs typeface="Times New Roman" panose="02020603050405020304" pitchFamily="18" charset="0"/>
              </a:rPr>
              <a:t>Adding more unlabeled data during SSL pre-training improves performance, but the improvement levels off after a certain point</a:t>
            </a:r>
            <a:r>
              <a:rPr lang="en-CA" sz="1900" kern="0" dirty="0">
                <a:effectLst/>
                <a:latin typeface="Speak Pro (Body)"/>
                <a:ea typeface="Times New Roman" panose="02020603050405020304" pitchFamily="18" charset="0"/>
                <a:cs typeface="Times New Roman" panose="02020603050405020304" pitchFamily="18" charset="0"/>
              </a:rPr>
              <a:t>. This is particularly useful for smaller datasets, where labeled data might be scarce, but larger datasets do not see the same proportional benefit from additional unlabeled data. There is a diminishing return as the data volume increases beyond a certain point.</a:t>
            </a:r>
            <a:endParaRPr lang="en-CA" sz="19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endParaRPr lang="en-CA" sz="1600" kern="100" dirty="0">
              <a:effectLst/>
              <a:latin typeface="Speak Pro (Body)"/>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0EEB8C50-340F-1327-FC26-69478E07CF5A}"/>
              </a:ext>
            </a:extLst>
          </p:cNvPr>
          <p:cNvPicPr>
            <a:picLocks noChangeAspect="1"/>
          </p:cNvPicPr>
          <p:nvPr/>
        </p:nvPicPr>
        <p:blipFill>
          <a:blip r:embed="rId4"/>
          <a:stretch>
            <a:fillRect/>
          </a:stretch>
        </p:blipFill>
        <p:spPr>
          <a:xfrm>
            <a:off x="4866640" y="0"/>
            <a:ext cx="7325360" cy="3200083"/>
          </a:xfrm>
          <a:prstGeom prst="rect">
            <a:avLst/>
          </a:prstGeom>
        </p:spPr>
      </p:pic>
    </p:spTree>
    <p:extLst>
      <p:ext uri="{BB962C8B-B14F-4D97-AF65-F5344CB8AC3E}">
        <p14:creationId xmlns:p14="http://schemas.microsoft.com/office/powerpoint/2010/main" val="263854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B2A5C-B0C2-F436-2926-78B49DD2B118}"/>
              </a:ext>
            </a:extLst>
          </p:cNvPr>
          <p:cNvSpPr txBox="1"/>
          <p:nvPr/>
        </p:nvSpPr>
        <p:spPr>
          <a:xfrm>
            <a:off x="4663440" y="3215641"/>
            <a:ext cx="45719" cy="369332"/>
          </a:xfrm>
          <a:prstGeom prst="rect">
            <a:avLst/>
          </a:prstGeom>
          <a:noFill/>
        </p:spPr>
        <p:txBody>
          <a:bodyPr wrap="square" rtlCol="0">
            <a:spAutoFit/>
          </a:bodyPr>
          <a:lstStyle/>
          <a:p>
            <a:endParaRPr lang="en-CA" dirty="0"/>
          </a:p>
        </p:txBody>
      </p:sp>
      <p:sp>
        <p:nvSpPr>
          <p:cNvPr id="3" name="Title 1">
            <a:extLst>
              <a:ext uri="{FF2B5EF4-FFF2-40B4-BE49-F238E27FC236}">
                <a16:creationId xmlns:a16="http://schemas.microsoft.com/office/drawing/2014/main" id="{8E188485-BE0D-38B2-63DD-0297981BAE59}"/>
              </a:ext>
            </a:extLst>
          </p:cNvPr>
          <p:cNvSpPr txBox="1">
            <a:spLocks/>
          </p:cNvSpPr>
          <p:nvPr/>
        </p:nvSpPr>
        <p:spPr>
          <a:xfrm>
            <a:off x="4107177" y="2859594"/>
            <a:ext cx="3977646" cy="725379"/>
          </a:xfrm>
          <a:prstGeom prst="rect">
            <a:avLst/>
          </a:prstGeom>
        </p:spPr>
        <p:txBody>
          <a:bodyPr>
            <a:norm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latin typeface="Speak Pro (Body)"/>
              </a:rPr>
              <a:t>INTRODUCTION</a:t>
            </a:r>
          </a:p>
        </p:txBody>
      </p:sp>
    </p:spTree>
    <p:extLst>
      <p:ext uri="{BB962C8B-B14F-4D97-AF65-F5344CB8AC3E}">
        <p14:creationId xmlns:p14="http://schemas.microsoft.com/office/powerpoint/2010/main" val="774531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5413-1AE8-30AC-44B3-41B46F7B51EA}"/>
              </a:ext>
            </a:extLst>
          </p:cNvPr>
          <p:cNvSpPr>
            <a:spLocks noGrp="1"/>
          </p:cNvSpPr>
          <p:nvPr>
            <p:ph idx="1"/>
          </p:nvPr>
        </p:nvSpPr>
        <p:spPr>
          <a:xfrm>
            <a:off x="191026" y="1859280"/>
            <a:ext cx="4754880" cy="3413760"/>
          </a:xfrm>
        </p:spPr>
        <p:txBody>
          <a:bodyPr anchor="t">
            <a:normAutofit/>
          </a:bodyPr>
          <a:lstStyle/>
          <a:p>
            <a:pPr marL="0" indent="0" algn="just">
              <a:buNone/>
            </a:pPr>
            <a:r>
              <a:rPr lang="en-CA" sz="2000" b="1" kern="100" dirty="0">
                <a:effectLst/>
                <a:latin typeface="Speak Pro (Body)"/>
                <a:ea typeface="Aptos" panose="020B0004020202020204" pitchFamily="34" charset="0"/>
                <a:cs typeface="Times New Roman" panose="02020603050405020304" pitchFamily="18" charset="0"/>
              </a:rPr>
              <a:t>Key Insight:</a:t>
            </a:r>
          </a:p>
          <a:p>
            <a:pPr marL="0" indent="0" algn="just">
              <a:buNone/>
            </a:pPr>
            <a:r>
              <a:rPr lang="en-CA" sz="1800" kern="100" dirty="0">
                <a:effectLst/>
                <a:latin typeface="Speak Pro (Body)"/>
                <a:ea typeface="Aptos" panose="020B0004020202020204" pitchFamily="34" charset="0"/>
                <a:cs typeface="Times New Roman" panose="02020603050405020304" pitchFamily="18" charset="0"/>
              </a:rPr>
              <a:t>Even though supervised pre-training can boost the learning outcome substantially than training from scratch (Table 3 vs Table 4), it was surprising to see </a:t>
            </a:r>
            <a:r>
              <a:rPr lang="en-CA" sz="1800" b="1" kern="100" dirty="0">
                <a:effectLst/>
                <a:latin typeface="Speak Pro (Body)"/>
                <a:ea typeface="Aptos" panose="020B0004020202020204" pitchFamily="34" charset="0"/>
                <a:cs typeface="Times New Roman" panose="02020603050405020304" pitchFamily="18" charset="0"/>
              </a:rPr>
              <a:t>self-supervised pre-training could outperform supervised pre-training when using Rowlands and Capture-24 as the source data</a:t>
            </a:r>
            <a:r>
              <a:rPr lang="en-CA" sz="1800" kern="100" dirty="0">
                <a:effectLst/>
                <a:latin typeface="Speak Pro (Body)"/>
                <a:ea typeface="Aptos" panose="020B0004020202020204" pitchFamily="34" charset="0"/>
                <a:cs typeface="Times New Roman" panose="02020603050405020304" pitchFamily="18" charset="0"/>
              </a:rPr>
              <a:t>. We suspect the limited number of labels that the source datasets had did not contain enough information as what would have been learnt using the SSL pretext tasks.</a:t>
            </a:r>
          </a:p>
        </p:txBody>
      </p:sp>
      <p:pic>
        <p:nvPicPr>
          <p:cNvPr id="2" name="Picture 1">
            <a:extLst>
              <a:ext uri="{FF2B5EF4-FFF2-40B4-BE49-F238E27FC236}">
                <a16:creationId xmlns:a16="http://schemas.microsoft.com/office/drawing/2014/main" id="{8A0FF540-3024-B0CB-FAD3-154FAC7A5C99}"/>
              </a:ext>
            </a:extLst>
          </p:cNvPr>
          <p:cNvPicPr>
            <a:picLocks noChangeAspect="1"/>
          </p:cNvPicPr>
          <p:nvPr/>
        </p:nvPicPr>
        <p:blipFill>
          <a:blip r:embed="rId2"/>
          <a:stretch>
            <a:fillRect/>
          </a:stretch>
        </p:blipFill>
        <p:spPr>
          <a:xfrm>
            <a:off x="4866640" y="3200083"/>
            <a:ext cx="7325360" cy="3657917"/>
          </a:xfrm>
          <a:prstGeom prst="rect">
            <a:avLst/>
          </a:prstGeom>
        </p:spPr>
      </p:pic>
      <p:pic>
        <p:nvPicPr>
          <p:cNvPr id="6" name="Picture 5">
            <a:extLst>
              <a:ext uri="{FF2B5EF4-FFF2-40B4-BE49-F238E27FC236}">
                <a16:creationId xmlns:a16="http://schemas.microsoft.com/office/drawing/2014/main" id="{357683E3-3A2D-EE28-C0A3-484CEA38D13B}"/>
              </a:ext>
            </a:extLst>
          </p:cNvPr>
          <p:cNvPicPr>
            <a:picLocks noChangeAspect="1"/>
          </p:cNvPicPr>
          <p:nvPr/>
        </p:nvPicPr>
        <p:blipFill>
          <a:blip r:embed="rId3"/>
          <a:stretch>
            <a:fillRect/>
          </a:stretch>
        </p:blipFill>
        <p:spPr>
          <a:xfrm>
            <a:off x="4866640" y="0"/>
            <a:ext cx="7325361" cy="3200083"/>
          </a:xfrm>
          <a:prstGeom prst="rect">
            <a:avLst/>
          </a:prstGeom>
        </p:spPr>
      </p:pic>
    </p:spTree>
    <p:extLst>
      <p:ext uri="{BB962C8B-B14F-4D97-AF65-F5344CB8AC3E}">
        <p14:creationId xmlns:p14="http://schemas.microsoft.com/office/powerpoint/2010/main" val="1454031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9204-B02C-C91D-15EF-0D195978B686}"/>
              </a:ext>
            </a:extLst>
          </p:cNvPr>
          <p:cNvSpPr>
            <a:spLocks noGrp="1"/>
          </p:cNvSpPr>
          <p:nvPr>
            <p:ph type="title"/>
          </p:nvPr>
        </p:nvSpPr>
        <p:spPr>
          <a:xfrm>
            <a:off x="3836504" y="758951"/>
            <a:ext cx="7319175" cy="3374931"/>
          </a:xfrm>
        </p:spPr>
        <p:txBody>
          <a:bodyPr vert="horz" lIns="91440" tIns="45720" rIns="91440" bIns="45720" rtlCol="0" anchor="b">
            <a:normAutofit/>
          </a:bodyPr>
          <a:lstStyle/>
          <a:p>
            <a:r>
              <a:rPr lang="en-US" sz="8000">
                <a:solidFill>
                  <a:schemeClr val="tx1">
                    <a:lumMod val="85000"/>
                    <a:lumOff val="15000"/>
                  </a:schemeClr>
                </a:solidFill>
              </a:rPr>
              <a:t>Ablation Studies</a:t>
            </a:r>
          </a:p>
        </p:txBody>
      </p:sp>
      <p:pic>
        <p:nvPicPr>
          <p:cNvPr id="7" name="Content Placeholder 6" descr="Medicine">
            <a:extLst>
              <a:ext uri="{FF2B5EF4-FFF2-40B4-BE49-F238E27FC236}">
                <a16:creationId xmlns:a16="http://schemas.microsoft.com/office/drawing/2014/main" id="{6398CD18-45EC-8542-FD6B-E8B31540EE4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973" y="1790485"/>
            <a:ext cx="2758331" cy="2758331"/>
          </a:xfrm>
          <a:prstGeom prst="rect">
            <a:avLst/>
          </a:prstGeom>
        </p:spPr>
      </p:pic>
    </p:spTree>
    <p:extLst>
      <p:ext uri="{BB962C8B-B14F-4D97-AF65-F5344CB8AC3E}">
        <p14:creationId xmlns:p14="http://schemas.microsoft.com/office/powerpoint/2010/main" val="404304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547D7AF-3488-509E-8637-40848791714B}"/>
              </a:ext>
            </a:extLst>
          </p:cNvPr>
          <p:cNvSpPr/>
          <p:nvPr/>
        </p:nvSpPr>
        <p:spPr>
          <a:xfrm>
            <a:off x="854664" y="4072705"/>
            <a:ext cx="1589500" cy="1357505"/>
          </a:xfrm>
          <a:custGeom>
            <a:avLst/>
            <a:gdLst>
              <a:gd name="connsiteX0" fmla="*/ 639418 w 639418"/>
              <a:gd name="connsiteY0" fmla="*/ 319709 h 639418"/>
              <a:gd name="connsiteX1" fmla="*/ 319709 w 639418"/>
              <a:gd name="connsiteY1" fmla="*/ 639418 h 639418"/>
              <a:gd name="connsiteX2" fmla="*/ 0 w 639418"/>
              <a:gd name="connsiteY2" fmla="*/ 319709 h 639418"/>
              <a:gd name="connsiteX3" fmla="*/ 319709 w 639418"/>
              <a:gd name="connsiteY3" fmla="*/ 0 h 639418"/>
              <a:gd name="connsiteX4" fmla="*/ 639418 w 639418"/>
              <a:gd name="connsiteY4" fmla="*/ 319709 h 639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418" h="639418">
                <a:moveTo>
                  <a:pt x="639418" y="319709"/>
                </a:moveTo>
                <a:cubicBezTo>
                  <a:pt x="639418" y="496280"/>
                  <a:pt x="496280" y="639418"/>
                  <a:pt x="319709" y="639418"/>
                </a:cubicBezTo>
                <a:cubicBezTo>
                  <a:pt x="143139" y="639418"/>
                  <a:pt x="0" y="496280"/>
                  <a:pt x="0" y="319709"/>
                </a:cubicBezTo>
                <a:cubicBezTo>
                  <a:pt x="0" y="143139"/>
                  <a:pt x="143139" y="0"/>
                  <a:pt x="319709" y="0"/>
                </a:cubicBezTo>
                <a:cubicBezTo>
                  <a:pt x="496280" y="0"/>
                  <a:pt x="639418" y="143139"/>
                  <a:pt x="639418" y="319709"/>
                </a:cubicBezTo>
                <a:close/>
              </a:path>
            </a:pathLst>
          </a:custGeom>
          <a:solidFill>
            <a:schemeClr val="accent1"/>
          </a:solidFill>
          <a:ln w="53280" cap="flat">
            <a:solidFill>
              <a:schemeClr val="accent1"/>
            </a:solidFill>
            <a:prstDash val="solid"/>
            <a:miter/>
          </a:ln>
        </p:spPr>
        <p:txBody>
          <a:bodyPr rtlCol="0" anchor="ctr"/>
          <a:lstStyle/>
          <a:p>
            <a:pPr algn="ctr"/>
            <a:r>
              <a:rPr lang="en-CA" sz="18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Downstream Tasks</a:t>
            </a:r>
            <a:endParaRPr lang="en-CA" dirty="0">
              <a:solidFill>
                <a:schemeClr val="bg1"/>
              </a:solidFill>
              <a:latin typeface="Aptos" panose="020B0004020202020204" pitchFamily="34" charset="0"/>
            </a:endParaRPr>
          </a:p>
        </p:txBody>
      </p:sp>
      <p:sp>
        <p:nvSpPr>
          <p:cNvPr id="3" name="Content Placeholder 2">
            <a:extLst>
              <a:ext uri="{FF2B5EF4-FFF2-40B4-BE49-F238E27FC236}">
                <a16:creationId xmlns:a16="http://schemas.microsoft.com/office/drawing/2014/main" id="{F803BA17-6EA1-BDE6-00DF-E43D34ACA83E}"/>
              </a:ext>
            </a:extLst>
          </p:cNvPr>
          <p:cNvSpPr>
            <a:spLocks noGrp="1"/>
          </p:cNvSpPr>
          <p:nvPr>
            <p:ph idx="1"/>
          </p:nvPr>
        </p:nvSpPr>
        <p:spPr>
          <a:xfrm>
            <a:off x="6564507" y="2790761"/>
            <a:ext cx="4571998" cy="1820670"/>
          </a:xfrm>
        </p:spPr>
        <p:txBody>
          <a:bodyPr>
            <a:normAutofit lnSpcReduction="10000"/>
          </a:bodyPr>
          <a:lstStyle/>
          <a:p>
            <a:r>
              <a:rPr lang="en-CA" dirty="0">
                <a:effectLst/>
                <a:latin typeface="Speak Pro (Body)"/>
                <a:ea typeface="Aptos" panose="020B0004020202020204" pitchFamily="34" charset="0"/>
                <a:cs typeface="Times New Roman" panose="02020603050405020304" pitchFamily="18" charset="0"/>
              </a:rPr>
              <a:t>These are studies related to varying the amount of labeled and unlabeled data in downstream tasks and SSL pre-training.</a:t>
            </a:r>
            <a:endParaRPr lang="en-CA" dirty="0">
              <a:latin typeface="Speak Pro (Body)"/>
            </a:endParaRPr>
          </a:p>
        </p:txBody>
      </p:sp>
      <p:sp>
        <p:nvSpPr>
          <p:cNvPr id="15" name="TextBox 14">
            <a:extLst>
              <a:ext uri="{FF2B5EF4-FFF2-40B4-BE49-F238E27FC236}">
                <a16:creationId xmlns:a16="http://schemas.microsoft.com/office/drawing/2014/main" id="{33959544-8968-93E6-4C57-9597CFA1BD15}"/>
              </a:ext>
            </a:extLst>
          </p:cNvPr>
          <p:cNvSpPr txBox="1"/>
          <p:nvPr/>
        </p:nvSpPr>
        <p:spPr>
          <a:xfrm>
            <a:off x="4980807" y="2756268"/>
            <a:ext cx="1220206" cy="646331"/>
          </a:xfrm>
          <a:prstGeom prst="rect">
            <a:avLst/>
          </a:prstGeom>
          <a:noFill/>
        </p:spPr>
        <p:txBody>
          <a:bodyPr wrap="none" rtlCol="0">
            <a:spAutoFit/>
          </a:bodyPr>
          <a:lstStyle/>
          <a:p>
            <a:pPr algn="ctr"/>
            <a:r>
              <a:rPr lang="en-CA" dirty="0">
                <a:latin typeface="Speak Pro (Body)"/>
              </a:rPr>
              <a:t>Unlabelled </a:t>
            </a:r>
          </a:p>
          <a:p>
            <a:pPr algn="ctr"/>
            <a:r>
              <a:rPr lang="en-CA" dirty="0">
                <a:latin typeface="Speak Pro (Body)"/>
              </a:rPr>
              <a:t>data</a:t>
            </a:r>
          </a:p>
        </p:txBody>
      </p:sp>
      <p:grpSp>
        <p:nvGrpSpPr>
          <p:cNvPr id="27" name="Group 26">
            <a:extLst>
              <a:ext uri="{FF2B5EF4-FFF2-40B4-BE49-F238E27FC236}">
                <a16:creationId xmlns:a16="http://schemas.microsoft.com/office/drawing/2014/main" id="{34E8298B-4A8E-E590-4CE7-91901D62F5D8}"/>
              </a:ext>
            </a:extLst>
          </p:cNvPr>
          <p:cNvGrpSpPr/>
          <p:nvPr/>
        </p:nvGrpSpPr>
        <p:grpSpPr>
          <a:xfrm>
            <a:off x="398686" y="1188571"/>
            <a:ext cx="5178192" cy="4174404"/>
            <a:chOff x="399647" y="1564491"/>
            <a:chExt cx="5178192" cy="4174404"/>
          </a:xfrm>
        </p:grpSpPr>
        <p:sp>
          <p:nvSpPr>
            <p:cNvPr id="5" name="Freeform: Shape 4">
              <a:extLst>
                <a:ext uri="{FF2B5EF4-FFF2-40B4-BE49-F238E27FC236}">
                  <a16:creationId xmlns:a16="http://schemas.microsoft.com/office/drawing/2014/main" id="{6794A772-C478-804B-3580-04039E2C57AF}"/>
                </a:ext>
              </a:extLst>
            </p:cNvPr>
            <p:cNvSpPr/>
            <p:nvPr/>
          </p:nvSpPr>
          <p:spPr>
            <a:xfrm>
              <a:off x="1441535" y="1564491"/>
              <a:ext cx="3410231" cy="745988"/>
            </a:xfrm>
            <a:custGeom>
              <a:avLst/>
              <a:gdLst>
                <a:gd name="connsiteX0" fmla="*/ 0 w 1811685"/>
                <a:gd name="connsiteY0" fmla="*/ 0 h 745988"/>
                <a:gd name="connsiteX1" fmla="*/ 1811685 w 1811685"/>
                <a:gd name="connsiteY1" fmla="*/ 0 h 745988"/>
                <a:gd name="connsiteX2" fmla="*/ 1811685 w 1811685"/>
                <a:gd name="connsiteY2" fmla="*/ 745988 h 745988"/>
                <a:gd name="connsiteX3" fmla="*/ 0 w 1811685"/>
                <a:gd name="connsiteY3" fmla="*/ 745988 h 745988"/>
              </a:gdLst>
              <a:ahLst/>
              <a:cxnLst>
                <a:cxn ang="0">
                  <a:pos x="connsiteX0" y="connsiteY0"/>
                </a:cxn>
                <a:cxn ang="0">
                  <a:pos x="connsiteX1" y="connsiteY1"/>
                </a:cxn>
                <a:cxn ang="0">
                  <a:pos x="connsiteX2" y="connsiteY2"/>
                </a:cxn>
                <a:cxn ang="0">
                  <a:pos x="connsiteX3" y="connsiteY3"/>
                </a:cxn>
              </a:cxnLst>
              <a:rect l="l" t="t" r="r" b="b"/>
              <a:pathLst>
                <a:path w="1811685" h="745988">
                  <a:moveTo>
                    <a:pt x="0" y="0"/>
                  </a:moveTo>
                  <a:lnTo>
                    <a:pt x="1811685" y="0"/>
                  </a:lnTo>
                  <a:lnTo>
                    <a:pt x="1811685" y="745988"/>
                  </a:lnTo>
                  <a:lnTo>
                    <a:pt x="0" y="745988"/>
                  </a:lnTo>
                  <a:close/>
                </a:path>
              </a:pathLst>
            </a:custGeom>
            <a:solidFill>
              <a:schemeClr val="accent1"/>
            </a:solidFill>
            <a:ln w="53280" cap="flat">
              <a:solidFill>
                <a:schemeClr val="accent1"/>
              </a:solidFill>
              <a:prstDash val="solid"/>
              <a:miter/>
            </a:ln>
          </p:spPr>
          <p:txBody>
            <a:bodyPr rtlCol="0" anchor="ctr"/>
            <a:lstStyle/>
            <a:p>
              <a:pPr algn="ctr"/>
              <a:r>
                <a:rPr lang="en-CA" sz="2800" b="1" dirty="0">
                  <a:solidFill>
                    <a:schemeClr val="bg1"/>
                  </a:solidFill>
                  <a:effectLst/>
                  <a:latin typeface="Arial Nova" panose="020B0504020202020204" pitchFamily="34" charset="0"/>
                  <a:ea typeface="Aptos" panose="020B0004020202020204" pitchFamily="34" charset="0"/>
                  <a:cs typeface="Times New Roman" panose="02020603050405020304" pitchFamily="18" charset="0"/>
                </a:rPr>
                <a:t>Varying Data</a:t>
              </a:r>
              <a:endParaRPr lang="en-CA" sz="2800" dirty="0">
                <a:solidFill>
                  <a:schemeClr val="bg1"/>
                </a:solidFill>
                <a:latin typeface="Arial Nova" panose="020B0504020202020204" pitchFamily="34" charset="0"/>
              </a:endParaRPr>
            </a:p>
          </p:txBody>
        </p:sp>
        <p:sp>
          <p:nvSpPr>
            <p:cNvPr id="9" name="Freeform: Shape 8">
              <a:extLst>
                <a:ext uri="{FF2B5EF4-FFF2-40B4-BE49-F238E27FC236}">
                  <a16:creationId xmlns:a16="http://schemas.microsoft.com/office/drawing/2014/main" id="{2C617FFC-701D-9179-F234-54D1D3E23410}"/>
                </a:ext>
              </a:extLst>
            </p:cNvPr>
            <p:cNvSpPr/>
            <p:nvPr/>
          </p:nvSpPr>
          <p:spPr>
            <a:xfrm>
              <a:off x="4069618" y="4447415"/>
              <a:ext cx="1508221" cy="1291480"/>
            </a:xfrm>
            <a:custGeom>
              <a:avLst/>
              <a:gdLst>
                <a:gd name="connsiteX0" fmla="*/ 639418 w 639418"/>
                <a:gd name="connsiteY0" fmla="*/ 319709 h 639418"/>
                <a:gd name="connsiteX1" fmla="*/ 319709 w 639418"/>
                <a:gd name="connsiteY1" fmla="*/ 639418 h 639418"/>
                <a:gd name="connsiteX2" fmla="*/ 0 w 639418"/>
                <a:gd name="connsiteY2" fmla="*/ 319709 h 639418"/>
                <a:gd name="connsiteX3" fmla="*/ 319709 w 639418"/>
                <a:gd name="connsiteY3" fmla="*/ 0 h 639418"/>
                <a:gd name="connsiteX4" fmla="*/ 639418 w 639418"/>
                <a:gd name="connsiteY4" fmla="*/ 319709 h 639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418" h="639418">
                  <a:moveTo>
                    <a:pt x="639418" y="319709"/>
                  </a:moveTo>
                  <a:cubicBezTo>
                    <a:pt x="639418" y="496280"/>
                    <a:pt x="496280" y="639418"/>
                    <a:pt x="319709" y="639418"/>
                  </a:cubicBezTo>
                  <a:cubicBezTo>
                    <a:pt x="143139" y="639418"/>
                    <a:pt x="0" y="496280"/>
                    <a:pt x="0" y="319709"/>
                  </a:cubicBezTo>
                  <a:cubicBezTo>
                    <a:pt x="0" y="143139"/>
                    <a:pt x="143139" y="0"/>
                    <a:pt x="319709" y="0"/>
                  </a:cubicBezTo>
                  <a:cubicBezTo>
                    <a:pt x="496280" y="0"/>
                    <a:pt x="639418" y="143139"/>
                    <a:pt x="639418" y="319709"/>
                  </a:cubicBezTo>
                  <a:close/>
                </a:path>
              </a:pathLst>
            </a:custGeom>
            <a:solidFill>
              <a:schemeClr val="accent1"/>
            </a:solidFill>
            <a:ln w="53280" cap="flat">
              <a:solidFill>
                <a:schemeClr val="accent1"/>
              </a:solidFill>
              <a:prstDash val="solid"/>
              <a:miter/>
            </a:ln>
          </p:spPr>
          <p:txBody>
            <a:bodyPr rtlCol="0" anchor="ctr"/>
            <a:lstStyle/>
            <a:p>
              <a:pPr algn="ctr"/>
              <a:r>
                <a:rPr lang="en-CA" sz="1800" b="1" dirty="0">
                  <a:solidFill>
                    <a:schemeClr val="bg1"/>
                  </a:solidFill>
                  <a:effectLst/>
                  <a:latin typeface="Aptos Display" panose="020B0004020202020204" pitchFamily="34" charset="0"/>
                  <a:ea typeface="Aptos" panose="020B0004020202020204" pitchFamily="34" charset="0"/>
                  <a:cs typeface="Times New Roman" panose="02020603050405020304" pitchFamily="18" charset="0"/>
                </a:rPr>
                <a:t>Pre-Training</a:t>
              </a:r>
              <a:endParaRPr lang="en-CA" dirty="0">
                <a:solidFill>
                  <a:schemeClr val="bg1"/>
                </a:solidFill>
              </a:endParaRPr>
            </a:p>
          </p:txBody>
        </p:sp>
        <p:sp>
          <p:nvSpPr>
            <p:cNvPr id="11" name="Freeform: Shape 10">
              <a:extLst>
                <a:ext uri="{FF2B5EF4-FFF2-40B4-BE49-F238E27FC236}">
                  <a16:creationId xmlns:a16="http://schemas.microsoft.com/office/drawing/2014/main" id="{BDEFF3B4-0B2D-6E00-B0D2-F964954A9674}"/>
                </a:ext>
              </a:extLst>
            </p:cNvPr>
            <p:cNvSpPr/>
            <p:nvPr/>
          </p:nvSpPr>
          <p:spPr>
            <a:xfrm>
              <a:off x="1495749" y="2522991"/>
              <a:ext cx="3410232" cy="1705115"/>
            </a:xfrm>
            <a:custGeom>
              <a:avLst/>
              <a:gdLst>
                <a:gd name="connsiteX0" fmla="*/ 2051467 w 3410231"/>
                <a:gd name="connsiteY0" fmla="*/ 745988 h 1705115"/>
                <a:gd name="connsiteX1" fmla="*/ 1811685 w 3410231"/>
                <a:gd name="connsiteY1" fmla="*/ 506206 h 1705115"/>
                <a:gd name="connsiteX2" fmla="*/ 1811685 w 3410231"/>
                <a:gd name="connsiteY2" fmla="*/ 0 h 1705115"/>
                <a:gd name="connsiteX3" fmla="*/ 1598546 w 3410231"/>
                <a:gd name="connsiteY3" fmla="*/ 0 h 1705115"/>
                <a:gd name="connsiteX4" fmla="*/ 1598546 w 3410231"/>
                <a:gd name="connsiteY4" fmla="*/ 506206 h 1705115"/>
                <a:gd name="connsiteX5" fmla="*/ 1358764 w 3410231"/>
                <a:gd name="connsiteY5" fmla="*/ 745988 h 1705115"/>
                <a:gd name="connsiteX6" fmla="*/ 0 w 3410231"/>
                <a:gd name="connsiteY6" fmla="*/ 745988 h 1705115"/>
                <a:gd name="connsiteX7" fmla="*/ 0 w 3410231"/>
                <a:gd name="connsiteY7" fmla="*/ 1705116 h 1705115"/>
                <a:gd name="connsiteX8" fmla="*/ 213139 w 3410231"/>
                <a:gd name="connsiteY8" fmla="*/ 1705116 h 1705115"/>
                <a:gd name="connsiteX9" fmla="*/ 213139 w 3410231"/>
                <a:gd name="connsiteY9" fmla="*/ 959128 h 1705115"/>
                <a:gd name="connsiteX10" fmla="*/ 1358764 w 3410231"/>
                <a:gd name="connsiteY10" fmla="*/ 959128 h 1705115"/>
                <a:gd name="connsiteX11" fmla="*/ 1598546 w 3410231"/>
                <a:gd name="connsiteY11" fmla="*/ 1198910 h 1705115"/>
                <a:gd name="connsiteX12" fmla="*/ 1598546 w 3410231"/>
                <a:gd name="connsiteY12" fmla="*/ 1705116 h 1705115"/>
                <a:gd name="connsiteX13" fmla="*/ 1811685 w 3410231"/>
                <a:gd name="connsiteY13" fmla="*/ 1705116 h 1705115"/>
                <a:gd name="connsiteX14" fmla="*/ 1811685 w 3410231"/>
                <a:gd name="connsiteY14" fmla="*/ 1198910 h 1705115"/>
                <a:gd name="connsiteX15" fmla="*/ 2051467 w 3410231"/>
                <a:gd name="connsiteY15" fmla="*/ 959128 h 1705115"/>
                <a:gd name="connsiteX16" fmla="*/ 3197092 w 3410231"/>
                <a:gd name="connsiteY16" fmla="*/ 959128 h 1705115"/>
                <a:gd name="connsiteX17" fmla="*/ 3197092 w 3410231"/>
                <a:gd name="connsiteY17" fmla="*/ 1705116 h 1705115"/>
                <a:gd name="connsiteX18" fmla="*/ 3410231 w 3410231"/>
                <a:gd name="connsiteY18" fmla="*/ 1705116 h 1705115"/>
                <a:gd name="connsiteX19" fmla="*/ 3410231 w 3410231"/>
                <a:gd name="connsiteY19" fmla="*/ 745988 h 1705115"/>
                <a:gd name="connsiteX20" fmla="*/ 1705116 w 3410231"/>
                <a:gd name="connsiteY20" fmla="*/ 1118982 h 1705115"/>
                <a:gd name="connsiteX21" fmla="*/ 1438691 w 3410231"/>
                <a:gd name="connsiteY21" fmla="*/ 852558 h 1705115"/>
                <a:gd name="connsiteX22" fmla="*/ 1705116 w 3410231"/>
                <a:gd name="connsiteY22" fmla="*/ 586134 h 1705115"/>
                <a:gd name="connsiteX23" fmla="*/ 1971540 w 3410231"/>
                <a:gd name="connsiteY23" fmla="*/ 852558 h 1705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10231" h="1705115">
                  <a:moveTo>
                    <a:pt x="2051467" y="745988"/>
                  </a:moveTo>
                  <a:lnTo>
                    <a:pt x="1811685" y="506206"/>
                  </a:lnTo>
                  <a:lnTo>
                    <a:pt x="1811685" y="0"/>
                  </a:lnTo>
                  <a:lnTo>
                    <a:pt x="1598546" y="0"/>
                  </a:lnTo>
                  <a:lnTo>
                    <a:pt x="1598546" y="506206"/>
                  </a:lnTo>
                  <a:lnTo>
                    <a:pt x="1358764" y="745988"/>
                  </a:lnTo>
                  <a:lnTo>
                    <a:pt x="0" y="745988"/>
                  </a:lnTo>
                  <a:lnTo>
                    <a:pt x="0" y="1705116"/>
                  </a:lnTo>
                  <a:lnTo>
                    <a:pt x="213139" y="1705116"/>
                  </a:lnTo>
                  <a:lnTo>
                    <a:pt x="213139" y="959128"/>
                  </a:lnTo>
                  <a:lnTo>
                    <a:pt x="1358764" y="959128"/>
                  </a:lnTo>
                  <a:lnTo>
                    <a:pt x="1598546" y="1198910"/>
                  </a:lnTo>
                  <a:lnTo>
                    <a:pt x="1598546" y="1705116"/>
                  </a:lnTo>
                  <a:lnTo>
                    <a:pt x="1811685" y="1705116"/>
                  </a:lnTo>
                  <a:lnTo>
                    <a:pt x="1811685" y="1198910"/>
                  </a:lnTo>
                  <a:lnTo>
                    <a:pt x="2051467" y="959128"/>
                  </a:lnTo>
                  <a:lnTo>
                    <a:pt x="3197092" y="959128"/>
                  </a:lnTo>
                  <a:lnTo>
                    <a:pt x="3197092" y="1705116"/>
                  </a:lnTo>
                  <a:lnTo>
                    <a:pt x="3410231" y="1705116"/>
                  </a:lnTo>
                  <a:lnTo>
                    <a:pt x="3410231" y="745988"/>
                  </a:lnTo>
                  <a:close/>
                  <a:moveTo>
                    <a:pt x="1705116" y="1118982"/>
                  </a:moveTo>
                  <a:lnTo>
                    <a:pt x="1438691" y="852558"/>
                  </a:lnTo>
                  <a:lnTo>
                    <a:pt x="1705116" y="586134"/>
                  </a:lnTo>
                  <a:lnTo>
                    <a:pt x="1971540" y="852558"/>
                  </a:lnTo>
                  <a:close/>
                </a:path>
              </a:pathLst>
            </a:custGeom>
            <a:solidFill>
              <a:schemeClr val="accent1"/>
            </a:solidFill>
            <a:ln w="53280" cap="flat">
              <a:solidFill>
                <a:schemeClr val="accent1"/>
              </a:solidFill>
              <a:prstDash val="solid"/>
              <a:miter/>
            </a:ln>
          </p:spPr>
          <p:txBody>
            <a:bodyPr rtlCol="0" anchor="ctr"/>
            <a:lstStyle/>
            <a:p>
              <a:endParaRPr lang="en-CA"/>
            </a:p>
          </p:txBody>
        </p:sp>
        <p:sp>
          <p:nvSpPr>
            <p:cNvPr id="13" name="TextBox 12">
              <a:extLst>
                <a:ext uri="{FF2B5EF4-FFF2-40B4-BE49-F238E27FC236}">
                  <a16:creationId xmlns:a16="http://schemas.microsoft.com/office/drawing/2014/main" id="{BF7C8EF3-A42A-94BE-6B78-613DE526AF05}"/>
                </a:ext>
              </a:extLst>
            </p:cNvPr>
            <p:cNvSpPr txBox="1"/>
            <p:nvPr/>
          </p:nvSpPr>
          <p:spPr>
            <a:xfrm>
              <a:off x="399647" y="3168768"/>
              <a:ext cx="1011046" cy="646331"/>
            </a:xfrm>
            <a:prstGeom prst="rect">
              <a:avLst/>
            </a:prstGeom>
            <a:noFill/>
          </p:spPr>
          <p:txBody>
            <a:bodyPr wrap="none" rtlCol="0">
              <a:spAutoFit/>
            </a:bodyPr>
            <a:lstStyle/>
            <a:p>
              <a:pPr algn="ctr"/>
              <a:r>
                <a:rPr lang="en-CA" dirty="0">
                  <a:latin typeface="Speak Pro (Body)"/>
                </a:rPr>
                <a:t>Labelled </a:t>
              </a:r>
            </a:p>
            <a:p>
              <a:pPr algn="ctr"/>
              <a:r>
                <a:rPr lang="en-CA" dirty="0">
                  <a:latin typeface="Speak Pro (Body)"/>
                </a:rPr>
                <a:t>data</a:t>
              </a:r>
            </a:p>
          </p:txBody>
        </p:sp>
        <p:cxnSp>
          <p:nvCxnSpPr>
            <p:cNvPr id="17" name="Straight Arrow Connector 16">
              <a:extLst>
                <a:ext uri="{FF2B5EF4-FFF2-40B4-BE49-F238E27FC236}">
                  <a16:creationId xmlns:a16="http://schemas.microsoft.com/office/drawing/2014/main" id="{871D228A-631A-6E2B-CED8-84EB015766EA}"/>
                </a:ext>
              </a:extLst>
            </p:cNvPr>
            <p:cNvCxnSpPr>
              <a:cxnSpLocks/>
            </p:cNvCxnSpPr>
            <p:nvPr/>
          </p:nvCxnSpPr>
          <p:spPr>
            <a:xfrm flipV="1">
              <a:off x="3968964" y="3088640"/>
              <a:ext cx="942113" cy="2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505B556-A511-C069-D419-FB6E7595288F}"/>
                </a:ext>
              </a:extLst>
            </p:cNvPr>
            <p:cNvCxnSpPr>
              <a:cxnSpLocks/>
            </p:cNvCxnSpPr>
            <p:nvPr/>
          </p:nvCxnSpPr>
          <p:spPr>
            <a:xfrm flipH="1">
              <a:off x="1495748" y="3088640"/>
              <a:ext cx="9675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4820F3A-FF39-2BEB-CDAD-072F291B689D}"/>
                </a:ext>
              </a:extLst>
            </p:cNvPr>
            <p:cNvCxnSpPr/>
            <p:nvPr/>
          </p:nvCxnSpPr>
          <p:spPr>
            <a:xfrm>
              <a:off x="1320800" y="3931920"/>
              <a:ext cx="0" cy="296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EB16B7F-FA1F-D5D9-BDDA-76F77A4481D1}"/>
                </a:ext>
              </a:extLst>
            </p:cNvPr>
            <p:cNvCxnSpPr/>
            <p:nvPr/>
          </p:nvCxnSpPr>
          <p:spPr>
            <a:xfrm>
              <a:off x="5090160" y="3931920"/>
              <a:ext cx="0" cy="296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6663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19BB8BE-1351-4D9B-B761-F84A0B5B6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Content Placeholder 2">
            <a:extLst>
              <a:ext uri="{FF2B5EF4-FFF2-40B4-BE49-F238E27FC236}">
                <a16:creationId xmlns:a16="http://schemas.microsoft.com/office/drawing/2014/main" id="{AA20A212-D1B2-A3ED-E6CD-AD30AA5CC7EE}"/>
              </a:ext>
            </a:extLst>
          </p:cNvPr>
          <p:cNvSpPr txBox="1">
            <a:spLocks/>
          </p:cNvSpPr>
          <p:nvPr/>
        </p:nvSpPr>
        <p:spPr>
          <a:xfrm>
            <a:off x="81280" y="822960"/>
            <a:ext cx="4958080" cy="5212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80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peak Pro (Body)"/>
              </a:rPr>
              <a:t>Varying Labeled Data in Downstream Tasks:</a:t>
            </a:r>
            <a:endParaRPr kumimoji="0" lang="en-US" sz="1600" b="0" i="0" u="none" strike="noStrike" kern="1200" cap="none" spc="0" normalizeH="0" baseline="0" noProof="0" dirty="0">
              <a:ln>
                <a:noFill/>
              </a:ln>
              <a:solidFill>
                <a:prstClr val="black"/>
              </a:solidFill>
              <a:effectLst/>
              <a:uLnTx/>
              <a:uFillTx/>
              <a:latin typeface="Speak Pro (Body)"/>
            </a:endParaRPr>
          </a:p>
          <a:p>
            <a:pPr marL="0" marR="0" lvl="0" indent="0" algn="just" defTabSz="914400" rtl="0" eaLnBrk="1" fontAlgn="auto" latinLnBrk="0" hangingPunct="1">
              <a:lnSpc>
                <a:spcPct val="90000"/>
              </a:lnSpc>
              <a:spcBef>
                <a:spcPts val="1000"/>
              </a:spcBef>
              <a:spcAft>
                <a:spcPts val="800"/>
              </a:spcAft>
              <a:buClrTx/>
              <a:buSzPts val="1000"/>
              <a:buFont typeface="Arial" panose="020B0604020202020204" pitchFamily="34" charset="0"/>
              <a:buNone/>
              <a:tabLst>
                <a:tab pos="457200" algn="l"/>
              </a:tabLst>
              <a:defRPr/>
            </a:pPr>
            <a:r>
              <a:rPr kumimoji="0" lang="en-US" sz="1600" b="1" i="0" u="none" strike="noStrike" kern="1200" cap="none" spc="0" normalizeH="0" baseline="0" noProof="0" dirty="0">
                <a:ln>
                  <a:noFill/>
                </a:ln>
                <a:solidFill>
                  <a:prstClr val="black"/>
                </a:solidFill>
                <a:effectLst/>
                <a:uLnTx/>
                <a:uFillTx/>
                <a:latin typeface="Speak Pro (Body)"/>
              </a:rPr>
              <a:t>Pre-trained models</a:t>
            </a:r>
            <a:r>
              <a:rPr kumimoji="0" lang="en-US" sz="1600" b="0" i="0" u="none" strike="noStrike" kern="1200" cap="none" spc="0" normalizeH="0" baseline="0" noProof="0" dirty="0">
                <a:ln>
                  <a:noFill/>
                </a:ln>
                <a:solidFill>
                  <a:prstClr val="black"/>
                </a:solidFill>
                <a:effectLst/>
                <a:uLnTx/>
                <a:uFillTx/>
                <a:latin typeface="Speak Pro (Body)"/>
              </a:rPr>
              <a:t> (using SSL) performed well, regardless of the number of labeled subjects. </a:t>
            </a:r>
            <a:r>
              <a:rPr kumimoji="0" lang="en-US" sz="1600" b="1" i="0" u="none" strike="noStrike" kern="1200" cap="none" spc="0" normalizeH="0" baseline="0" noProof="0" dirty="0">
                <a:ln>
                  <a:noFill/>
                </a:ln>
                <a:solidFill>
                  <a:prstClr val="black"/>
                </a:solidFill>
                <a:effectLst/>
                <a:uLnTx/>
                <a:uFillTx/>
                <a:latin typeface="Speak Pro (Body)"/>
              </a:rPr>
              <a:t>Supervised models</a:t>
            </a:r>
            <a:r>
              <a:rPr kumimoji="0" lang="en-US" sz="1600" b="0" i="0" u="none" strike="noStrike" kern="1200" cap="none" spc="0" normalizeH="0" baseline="0" noProof="0" dirty="0">
                <a:ln>
                  <a:noFill/>
                </a:ln>
                <a:solidFill>
                  <a:prstClr val="black"/>
                </a:solidFill>
                <a:effectLst/>
                <a:uLnTx/>
                <a:uFillTx/>
                <a:latin typeface="Speak Pro (Body)"/>
              </a:rPr>
              <a:t> and </a:t>
            </a:r>
            <a:r>
              <a:rPr kumimoji="0" lang="en-US" sz="1600" b="1" i="0" u="none" strike="noStrike" kern="1200" cap="none" spc="0" normalizeH="0" baseline="0" noProof="0" dirty="0">
                <a:ln>
                  <a:noFill/>
                </a:ln>
                <a:solidFill>
                  <a:prstClr val="black"/>
                </a:solidFill>
                <a:effectLst/>
                <a:uLnTx/>
                <a:uFillTx/>
                <a:latin typeface="Speak Pro (Body)"/>
              </a:rPr>
              <a:t>random forest models</a:t>
            </a:r>
            <a:r>
              <a:rPr kumimoji="0" lang="en-US" sz="1600" b="0" i="0" u="none" strike="noStrike" kern="1200" cap="none" spc="0" normalizeH="0" baseline="0" noProof="0" dirty="0">
                <a:ln>
                  <a:noFill/>
                </a:ln>
                <a:solidFill>
                  <a:prstClr val="black"/>
                </a:solidFill>
                <a:effectLst/>
                <a:uLnTx/>
                <a:uFillTx/>
                <a:latin typeface="Speak Pro (Body)"/>
              </a:rPr>
              <a:t> were </a:t>
            </a:r>
            <a:r>
              <a:rPr kumimoji="0" lang="en-US" sz="1600" b="1" i="0" u="none" strike="noStrike" kern="1200" cap="none" spc="0" normalizeH="0" baseline="0" noProof="0" dirty="0">
                <a:ln>
                  <a:noFill/>
                </a:ln>
                <a:solidFill>
                  <a:prstClr val="black"/>
                </a:solidFill>
                <a:effectLst/>
                <a:uLnTx/>
                <a:uFillTx/>
                <a:latin typeface="Speak Pro (Body)"/>
              </a:rPr>
              <a:t>more sensitive to the number of labeled subjects</a:t>
            </a:r>
            <a:r>
              <a:rPr kumimoji="0" lang="en-US" sz="1600" b="0" i="0" u="none" strike="noStrike" kern="1200" cap="none" spc="0" normalizeH="0" baseline="0" noProof="0" dirty="0">
                <a:ln>
                  <a:noFill/>
                </a:ln>
                <a:solidFill>
                  <a:prstClr val="black"/>
                </a:solidFill>
                <a:effectLst/>
                <a:uLnTx/>
                <a:uFillTx/>
                <a:latin typeface="Speak Pro (Body)"/>
              </a:rPr>
              <a:t>, showing linear performance improvements as more labeled subjects were added.</a:t>
            </a:r>
          </a:p>
          <a:p>
            <a:pPr marL="0" marR="0" lvl="0" indent="0" algn="just" defTabSz="914400" rtl="0" eaLnBrk="1" fontAlgn="auto" latinLnBrk="0" hangingPunct="1">
              <a:lnSpc>
                <a:spcPct val="90000"/>
              </a:lnSpc>
              <a:spcBef>
                <a:spcPts val="1000"/>
              </a:spcBef>
              <a:spcAft>
                <a:spcPts val="800"/>
              </a:spcAft>
              <a:buClrTx/>
              <a:buSzPts val="1000"/>
              <a:buFont typeface="Arial" panose="020B0604020202020204" pitchFamily="34" charset="0"/>
              <a:buNone/>
              <a:tabLst>
                <a:tab pos="457200" algn="l"/>
              </a:tabLst>
              <a:defRPr/>
            </a:pPr>
            <a:r>
              <a:rPr kumimoji="0" lang="en-US" sz="1600" b="0" i="0" u="none" strike="noStrike" kern="1200" cap="none" spc="0" normalizeH="0" baseline="0" noProof="0" dirty="0">
                <a:ln>
                  <a:noFill/>
                </a:ln>
                <a:solidFill>
                  <a:prstClr val="black"/>
                </a:solidFill>
                <a:effectLst/>
                <a:uLnTx/>
                <a:uFillTx/>
                <a:latin typeface="Speak Pro (Body)"/>
              </a:rPr>
              <a:t>SSL pre-training helps models generalize well, even when the amount of labeled data is limited, while </a:t>
            </a:r>
            <a:r>
              <a:rPr kumimoji="0" lang="en-US" sz="1600" b="1" i="0" u="none" strike="noStrike" kern="1200" cap="none" spc="0" normalizeH="0" baseline="0" noProof="0" dirty="0">
                <a:ln>
                  <a:noFill/>
                </a:ln>
                <a:solidFill>
                  <a:prstClr val="black"/>
                </a:solidFill>
                <a:effectLst/>
                <a:uLnTx/>
                <a:uFillTx/>
                <a:latin typeface="Speak Pro (Body)"/>
              </a:rPr>
              <a:t>supervised models and simpler models like random forests are more reliant on larger labeled datasets.</a:t>
            </a:r>
          </a:p>
          <a:p>
            <a:pPr marL="228600" marR="0" lvl="0" indent="-228600" algn="just" defTabSz="914400" rtl="0" eaLnBrk="1" fontAlgn="auto" latinLnBrk="0" hangingPunct="1">
              <a:lnSpc>
                <a:spcPct val="90000"/>
              </a:lnSpc>
              <a:spcBef>
                <a:spcPts val="1000"/>
              </a:spcBef>
              <a:spcAft>
                <a:spcPts val="80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Speak Pro (Body)"/>
              </a:rPr>
              <a:t>Varying Unlabeled Data in Pre-Training:</a:t>
            </a:r>
            <a:endParaRPr kumimoji="0" lang="en-US" sz="1600" b="0" i="0" u="none" strike="noStrike" kern="1200" cap="none" spc="0" normalizeH="0" baseline="0" noProof="0" dirty="0">
              <a:ln>
                <a:noFill/>
              </a:ln>
              <a:solidFill>
                <a:prstClr val="black"/>
              </a:solidFill>
              <a:effectLst/>
              <a:uLnTx/>
              <a:uFillTx/>
              <a:latin typeface="Speak Pro (Body)"/>
            </a:endParaRPr>
          </a:p>
          <a:p>
            <a:pPr marL="0" marR="0" lvl="0" indent="0" algn="just" defTabSz="914400" rtl="0" eaLnBrk="1" fontAlgn="auto" latinLnBrk="0" hangingPunct="1">
              <a:lnSpc>
                <a:spcPct val="90000"/>
              </a:lnSpc>
              <a:spcBef>
                <a:spcPts val="1000"/>
              </a:spcBef>
              <a:spcAft>
                <a:spcPts val="800"/>
              </a:spcAft>
              <a:buClrTx/>
              <a:buSzPts val="1000"/>
              <a:buFont typeface="Arial" panose="020B0604020202020204" pitchFamily="34" charset="0"/>
              <a:buNone/>
              <a:tabLst>
                <a:tab pos="457200" algn="l"/>
              </a:tabLst>
              <a:defRPr/>
            </a:pPr>
            <a:r>
              <a:rPr kumimoji="0" lang="en-US" sz="1600" b="0" i="0" u="none" strike="noStrike" kern="1200" cap="none" spc="0" normalizeH="0" baseline="0" noProof="0" dirty="0">
                <a:ln>
                  <a:noFill/>
                </a:ln>
                <a:solidFill>
                  <a:prstClr val="black"/>
                </a:solidFill>
                <a:effectLst/>
                <a:uLnTx/>
                <a:uFillTx/>
                <a:latin typeface="Speak Pro (Body)"/>
              </a:rPr>
              <a:t>Downstream performance improves as more </a:t>
            </a:r>
            <a:r>
              <a:rPr kumimoji="0" lang="en-US" sz="1600" b="1" i="0" u="none" strike="noStrike" kern="1200" cap="none" spc="0" normalizeH="0" baseline="0" noProof="0" dirty="0">
                <a:ln>
                  <a:noFill/>
                </a:ln>
                <a:solidFill>
                  <a:prstClr val="black"/>
                </a:solidFill>
                <a:effectLst/>
                <a:uLnTx/>
                <a:uFillTx/>
                <a:latin typeface="Speak Pro (Body)"/>
              </a:rPr>
              <a:t>unlabeled subjects</a:t>
            </a:r>
            <a:r>
              <a:rPr kumimoji="0" lang="en-US" sz="1600" b="0" i="0" u="none" strike="noStrike" kern="1200" cap="none" spc="0" normalizeH="0" baseline="0" noProof="0" dirty="0">
                <a:ln>
                  <a:noFill/>
                </a:ln>
                <a:solidFill>
                  <a:prstClr val="black"/>
                </a:solidFill>
                <a:effectLst/>
                <a:uLnTx/>
                <a:uFillTx/>
                <a:latin typeface="Speak Pro (Body)"/>
              </a:rPr>
              <a:t> are added for SSL pre-training. The performance boost is particularly significant for </a:t>
            </a:r>
            <a:r>
              <a:rPr kumimoji="0" lang="en-US" sz="1600" b="1" i="0" u="none" strike="noStrike" kern="1200" cap="none" spc="0" normalizeH="0" baseline="0" noProof="0" dirty="0">
                <a:ln>
                  <a:noFill/>
                </a:ln>
                <a:solidFill>
                  <a:prstClr val="black"/>
                </a:solidFill>
                <a:effectLst/>
                <a:uLnTx/>
                <a:uFillTx/>
                <a:latin typeface="Speak Pro (Body)"/>
              </a:rPr>
              <a:t>smaller datasets</a:t>
            </a:r>
            <a:r>
              <a:rPr kumimoji="0" lang="en-US" sz="1600" b="0" i="0" u="none" strike="noStrike" kern="1200" cap="none" spc="0" normalizeH="0" baseline="0" noProof="0" dirty="0">
                <a:ln>
                  <a:noFill/>
                </a:ln>
                <a:solidFill>
                  <a:prstClr val="black"/>
                </a:solidFill>
                <a:effectLst/>
                <a:uLnTx/>
                <a:uFillTx/>
                <a:latin typeface="Speak Pro (Body)"/>
              </a:rPr>
              <a:t> (e.g., Opportunity dataset). However, for larger datasets, the improvements are smaller, aligning with previous research.</a:t>
            </a:r>
          </a:p>
        </p:txBody>
      </p:sp>
      <p:pic>
        <p:nvPicPr>
          <p:cNvPr id="7" name="Picture 6">
            <a:extLst>
              <a:ext uri="{FF2B5EF4-FFF2-40B4-BE49-F238E27FC236}">
                <a16:creationId xmlns:a16="http://schemas.microsoft.com/office/drawing/2014/main" id="{FE2DED89-FF66-6C05-D9A3-C831FBFF8F02}"/>
              </a:ext>
            </a:extLst>
          </p:cNvPr>
          <p:cNvPicPr>
            <a:picLocks noChangeAspect="1"/>
          </p:cNvPicPr>
          <p:nvPr/>
        </p:nvPicPr>
        <p:blipFill>
          <a:blip r:embed="rId2"/>
          <a:stretch>
            <a:fillRect/>
          </a:stretch>
        </p:blipFill>
        <p:spPr>
          <a:xfrm>
            <a:off x="4930649" y="1422400"/>
            <a:ext cx="7261351" cy="4064000"/>
          </a:xfrm>
          <a:prstGeom prst="rect">
            <a:avLst/>
          </a:prstGeom>
        </p:spPr>
      </p:pic>
    </p:spTree>
    <p:extLst>
      <p:ext uri="{BB962C8B-B14F-4D97-AF65-F5344CB8AC3E}">
        <p14:creationId xmlns:p14="http://schemas.microsoft.com/office/powerpoint/2010/main" val="422996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2DED89-FF66-6C05-D9A3-C831FBFF8F02}"/>
              </a:ext>
            </a:extLst>
          </p:cNvPr>
          <p:cNvPicPr>
            <a:picLocks noChangeAspect="1"/>
          </p:cNvPicPr>
          <p:nvPr/>
        </p:nvPicPr>
        <p:blipFill>
          <a:blip r:embed="rId2"/>
          <a:stretch>
            <a:fillRect/>
          </a:stretch>
        </p:blipFill>
        <p:spPr>
          <a:xfrm>
            <a:off x="4930649" y="1422400"/>
            <a:ext cx="7261351" cy="4064000"/>
          </a:xfrm>
          <a:prstGeom prst="rect">
            <a:avLst/>
          </a:prstGeom>
        </p:spPr>
      </p:pic>
      <p:sp>
        <p:nvSpPr>
          <p:cNvPr id="2" name="Content Placeholder 2">
            <a:extLst>
              <a:ext uri="{FF2B5EF4-FFF2-40B4-BE49-F238E27FC236}">
                <a16:creationId xmlns:a16="http://schemas.microsoft.com/office/drawing/2014/main" id="{FAAFA8A4-454F-7703-33DE-A47FF5DCD990}"/>
              </a:ext>
            </a:extLst>
          </p:cNvPr>
          <p:cNvSpPr>
            <a:spLocks noGrp="1"/>
          </p:cNvSpPr>
          <p:nvPr>
            <p:ph idx="1"/>
          </p:nvPr>
        </p:nvSpPr>
        <p:spPr>
          <a:xfrm>
            <a:off x="76200" y="293052"/>
            <a:ext cx="4854449" cy="6271896"/>
          </a:xfrm>
        </p:spPr>
        <p:txBody>
          <a:bodyPr>
            <a:normAutofit/>
          </a:bodyPr>
          <a:lstStyle/>
          <a:p>
            <a:pPr marL="0" lvl="0" indent="0" algn="just">
              <a:lnSpc>
                <a:spcPct val="107000"/>
              </a:lnSpc>
              <a:spcAft>
                <a:spcPts val="800"/>
              </a:spcAft>
              <a:buSzPts val="1000"/>
              <a:buNone/>
              <a:tabLst>
                <a:tab pos="457200" algn="l"/>
              </a:tabLst>
            </a:pPr>
            <a:r>
              <a:rPr lang="en-CA" sz="2400" b="1" kern="100" dirty="0">
                <a:effectLst/>
                <a:latin typeface="Speak Pro (Body)"/>
                <a:ea typeface="Aptos" panose="020B0004020202020204" pitchFamily="34" charset="0"/>
                <a:cs typeface="Times New Roman" panose="02020603050405020304" pitchFamily="18" charset="0"/>
              </a:rPr>
              <a:t>Conclusion</a:t>
            </a:r>
            <a:endParaRPr lang="en-CA" sz="1000" b="1" kern="100" dirty="0">
              <a:effectLst/>
              <a:latin typeface="Speak Pro (Body)"/>
              <a:ea typeface="Aptos" panose="020B000402020202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CA" sz="1800" b="1" kern="100" dirty="0">
                <a:effectLst/>
                <a:latin typeface="Speak Pro (Body)"/>
                <a:ea typeface="Aptos" panose="020B0004020202020204" pitchFamily="34" charset="0"/>
                <a:cs typeface="Times New Roman" panose="02020603050405020304" pitchFamily="18" charset="0"/>
              </a:rPr>
              <a:t>SSL pre-training</a:t>
            </a:r>
            <a:r>
              <a:rPr lang="en-CA" sz="1800" kern="100" dirty="0">
                <a:effectLst/>
                <a:latin typeface="Speak Pro (Body)"/>
                <a:ea typeface="Aptos" panose="020B0004020202020204" pitchFamily="34" charset="0"/>
                <a:cs typeface="Times New Roman" panose="02020603050405020304" pitchFamily="18" charset="0"/>
              </a:rPr>
              <a:t> significantly enhances human activity recognition performance by creating better feature representations. The improvement is most notable when labeled data is scarce.</a:t>
            </a:r>
          </a:p>
          <a:p>
            <a:pPr marL="0" lvl="0" indent="0" algn="just">
              <a:lnSpc>
                <a:spcPct val="107000"/>
              </a:lnSpc>
              <a:spcAft>
                <a:spcPts val="800"/>
              </a:spcAft>
              <a:buSzPts val="1000"/>
              <a:buNone/>
              <a:tabLst>
                <a:tab pos="457200" algn="l"/>
              </a:tabLst>
            </a:pPr>
            <a:r>
              <a:rPr lang="en-CA" sz="1800" b="1" kern="100" dirty="0">
                <a:effectLst/>
                <a:latin typeface="Speak Pro (Body)"/>
                <a:ea typeface="Aptos" panose="020B0004020202020204" pitchFamily="34" charset="0"/>
                <a:cs typeface="Times New Roman" panose="02020603050405020304" pitchFamily="18" charset="0"/>
              </a:rPr>
              <a:t>Labeled data</a:t>
            </a:r>
            <a:r>
              <a:rPr lang="en-CA" sz="1800" kern="100" dirty="0">
                <a:effectLst/>
                <a:latin typeface="Speak Pro (Body)"/>
                <a:ea typeface="Aptos" panose="020B0004020202020204" pitchFamily="34" charset="0"/>
                <a:cs typeface="Times New Roman" panose="02020603050405020304" pitchFamily="18" charset="0"/>
              </a:rPr>
              <a:t>: </a:t>
            </a:r>
            <a:r>
              <a:rPr lang="en-CA" sz="1800" b="1" kern="100" dirty="0">
                <a:effectLst/>
                <a:latin typeface="Speak Pro (Body)"/>
                <a:ea typeface="Aptos" panose="020B0004020202020204" pitchFamily="34" charset="0"/>
                <a:cs typeface="Times New Roman" panose="02020603050405020304" pitchFamily="18" charset="0"/>
              </a:rPr>
              <a:t>Models with SSL pre-training show robust performance even with a limited number of labeled subjects</a:t>
            </a:r>
            <a:r>
              <a:rPr lang="en-CA" sz="1800" kern="100" dirty="0">
                <a:effectLst/>
                <a:latin typeface="Speak Pro (Body)"/>
                <a:ea typeface="Aptos" panose="020B0004020202020204" pitchFamily="34" charset="0"/>
                <a:cs typeface="Times New Roman" panose="02020603050405020304" pitchFamily="18" charset="0"/>
              </a:rPr>
              <a:t>, while fully supervised models require more labeled data to improve linearly.</a:t>
            </a:r>
          </a:p>
          <a:p>
            <a:pPr marL="0" lvl="0" indent="0" algn="just">
              <a:lnSpc>
                <a:spcPct val="107000"/>
              </a:lnSpc>
              <a:spcAft>
                <a:spcPts val="800"/>
              </a:spcAft>
              <a:buSzPts val="1000"/>
              <a:buNone/>
              <a:tabLst>
                <a:tab pos="457200" algn="l"/>
              </a:tabLst>
            </a:pPr>
            <a:r>
              <a:rPr lang="en-CA" sz="1800" b="1" kern="100" dirty="0">
                <a:effectLst/>
                <a:latin typeface="Speak Pro (Body)"/>
                <a:ea typeface="Aptos" panose="020B0004020202020204" pitchFamily="34" charset="0"/>
                <a:cs typeface="Times New Roman" panose="02020603050405020304" pitchFamily="18" charset="0"/>
              </a:rPr>
              <a:t>Unlabeled data</a:t>
            </a:r>
            <a:r>
              <a:rPr lang="en-CA" sz="1800" kern="100" dirty="0">
                <a:effectLst/>
                <a:latin typeface="Speak Pro (Body)"/>
                <a:ea typeface="Aptos" panose="020B0004020202020204" pitchFamily="34" charset="0"/>
                <a:cs typeface="Times New Roman" panose="02020603050405020304" pitchFamily="18" charset="0"/>
              </a:rPr>
              <a:t>: Adding </a:t>
            </a:r>
            <a:r>
              <a:rPr lang="en-CA" sz="1800" b="1" kern="100" dirty="0">
                <a:effectLst/>
                <a:latin typeface="Speak Pro (Body)"/>
                <a:ea typeface="Aptos" panose="020B0004020202020204" pitchFamily="34" charset="0"/>
                <a:cs typeface="Times New Roman" panose="02020603050405020304" pitchFamily="18" charset="0"/>
              </a:rPr>
              <a:t>more unlabeled data during SSL pre-training enhances performance</a:t>
            </a:r>
            <a:r>
              <a:rPr lang="en-CA" sz="1800" kern="100" dirty="0">
                <a:effectLst/>
                <a:latin typeface="Speak Pro (Body)"/>
                <a:ea typeface="Aptos" panose="020B0004020202020204" pitchFamily="34" charset="0"/>
                <a:cs typeface="Times New Roman" panose="02020603050405020304" pitchFamily="18" charset="0"/>
              </a:rPr>
              <a:t>, especially in smaller datasets. Increasing the data ratio per subject becomes </a:t>
            </a:r>
            <a:r>
              <a:rPr lang="en-CA" sz="1800" b="1" kern="100" dirty="0">
                <a:effectLst/>
                <a:latin typeface="Speak Pro (Body)"/>
                <a:ea typeface="Aptos" panose="020B0004020202020204" pitchFamily="34" charset="0"/>
                <a:cs typeface="Times New Roman" panose="02020603050405020304" pitchFamily="18" charset="0"/>
              </a:rPr>
              <a:t>less effective after a certain point.</a:t>
            </a:r>
          </a:p>
          <a:p>
            <a:pPr marL="0" lvl="0" indent="0" algn="just">
              <a:lnSpc>
                <a:spcPct val="107000"/>
              </a:lnSpc>
              <a:spcAft>
                <a:spcPts val="800"/>
              </a:spcAft>
              <a:buSzPts val="1000"/>
              <a:buNone/>
              <a:tabLst>
                <a:tab pos="457200" algn="l"/>
              </a:tabLst>
            </a:pPr>
            <a:r>
              <a:rPr lang="en-CA" sz="1800" b="1" kern="100" dirty="0">
                <a:effectLst/>
                <a:latin typeface="Speak Pro (Body)"/>
                <a:ea typeface="Aptos" panose="020B0004020202020204" pitchFamily="34" charset="0"/>
                <a:cs typeface="Times New Roman" panose="02020603050405020304" pitchFamily="18" charset="0"/>
              </a:rPr>
              <a:t>Augmentation</a:t>
            </a:r>
            <a:r>
              <a:rPr lang="en-CA" sz="1800" kern="100" dirty="0">
                <a:effectLst/>
                <a:latin typeface="Speak Pro (Body)"/>
                <a:ea typeface="Aptos" panose="020B0004020202020204" pitchFamily="34" charset="0"/>
                <a:cs typeface="Times New Roman" panose="02020603050405020304" pitchFamily="18" charset="0"/>
              </a:rPr>
              <a:t> techniques, like time-warping and permutation, help improve the recognition of both low and high-intensity activities.</a:t>
            </a:r>
          </a:p>
        </p:txBody>
      </p:sp>
    </p:spTree>
    <p:extLst>
      <p:ext uri="{BB962C8B-B14F-4D97-AF65-F5344CB8AC3E}">
        <p14:creationId xmlns:p14="http://schemas.microsoft.com/office/powerpoint/2010/main" val="1197114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5C58-23C7-136F-724E-0DBAF89239B8}"/>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Cluster Analysis</a:t>
            </a:r>
          </a:p>
        </p:txBody>
      </p:sp>
      <p:pic>
        <p:nvPicPr>
          <p:cNvPr id="4100" name="Picture 4" descr="cluster&quot; Icon - Download for free – Iconduck">
            <a:extLst>
              <a:ext uri="{FF2B5EF4-FFF2-40B4-BE49-F238E27FC236}">
                <a16:creationId xmlns:a16="http://schemas.microsoft.com/office/drawing/2014/main" id="{DB4778A1-02C5-21D6-2B6B-BEB3C177A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15406" y="1010091"/>
            <a:ext cx="4380594" cy="4380594"/>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3A4A5132-2F30-8BC1-96BE-C057A404D783}"/>
              </a:ext>
            </a:extLst>
          </p:cNvPr>
          <p:cNvSpPr/>
          <p:nvPr/>
        </p:nvSpPr>
        <p:spPr>
          <a:xfrm>
            <a:off x="3494222" y="2817991"/>
            <a:ext cx="822961" cy="7647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77533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682BC-3BF3-16D5-15E1-24E743D873DB}"/>
              </a:ext>
            </a:extLst>
          </p:cNvPr>
          <p:cNvPicPr>
            <a:picLocks noChangeAspect="1"/>
          </p:cNvPicPr>
          <p:nvPr/>
        </p:nvPicPr>
        <p:blipFill>
          <a:blip r:embed="rId2"/>
          <a:stretch>
            <a:fillRect/>
          </a:stretch>
        </p:blipFill>
        <p:spPr>
          <a:xfrm>
            <a:off x="4439920" y="1058648"/>
            <a:ext cx="7752080" cy="4930567"/>
          </a:xfrm>
          <a:prstGeom prst="rect">
            <a:avLst/>
          </a:prstGeom>
        </p:spPr>
      </p:pic>
      <p:sp>
        <p:nvSpPr>
          <p:cNvPr id="10" name="Content Placeholder 2">
            <a:extLst>
              <a:ext uri="{FF2B5EF4-FFF2-40B4-BE49-F238E27FC236}">
                <a16:creationId xmlns:a16="http://schemas.microsoft.com/office/drawing/2014/main" id="{077B7F7C-A0D8-E7C7-F3E5-B3645210F524}"/>
              </a:ext>
            </a:extLst>
          </p:cNvPr>
          <p:cNvSpPr>
            <a:spLocks noGrp="1"/>
          </p:cNvSpPr>
          <p:nvPr>
            <p:ph idx="1"/>
          </p:nvPr>
        </p:nvSpPr>
        <p:spPr>
          <a:xfrm>
            <a:off x="0" y="619813"/>
            <a:ext cx="4561840" cy="5618374"/>
          </a:xfrm>
        </p:spPr>
        <p:txBody>
          <a:bodyPr>
            <a:normAutofit/>
          </a:bodyPr>
          <a:lstStyle/>
          <a:p>
            <a:pPr marL="0" lvl="0" indent="0" algn="just">
              <a:lnSpc>
                <a:spcPct val="107000"/>
              </a:lnSpc>
              <a:spcAft>
                <a:spcPts val="800"/>
              </a:spcAft>
              <a:buSzPts val="1000"/>
              <a:buNone/>
              <a:tabLst>
                <a:tab pos="457200" algn="l"/>
              </a:tabLst>
            </a:pPr>
            <a:r>
              <a:rPr lang="en-CA" sz="1600" kern="100" dirty="0">
                <a:effectLst/>
                <a:latin typeface="Speak Pro (Body)"/>
                <a:ea typeface="Aptos" panose="020B0004020202020204" pitchFamily="34" charset="0"/>
                <a:cs typeface="Times New Roman" panose="02020603050405020304" pitchFamily="18" charset="0"/>
              </a:rPr>
              <a:t>The analysis used </a:t>
            </a:r>
            <a:r>
              <a:rPr lang="en-CA" sz="1600" b="1" kern="100" dirty="0">
                <a:effectLst/>
                <a:latin typeface="Speak Pro (Body)"/>
                <a:ea typeface="Aptos" panose="020B0004020202020204" pitchFamily="34" charset="0"/>
                <a:cs typeface="Times New Roman" panose="02020603050405020304" pitchFamily="18" charset="0"/>
              </a:rPr>
              <a:t>UMAP (Uniform Manifold Approximation and Projection)</a:t>
            </a:r>
            <a:r>
              <a:rPr lang="en-CA" sz="1600" kern="100" dirty="0">
                <a:effectLst/>
                <a:latin typeface="Speak Pro (Body)"/>
                <a:ea typeface="Aptos" panose="020B0004020202020204" pitchFamily="34" charset="0"/>
                <a:cs typeface="Times New Roman" panose="02020603050405020304" pitchFamily="18" charset="0"/>
              </a:rPr>
              <a:t> for visualizing the data by projecting it into a low-dimensional space.</a:t>
            </a:r>
            <a:endParaRPr lang="en-CA" sz="1400" kern="100" dirty="0">
              <a:effectLst/>
              <a:latin typeface="Speak Pro (Body)"/>
              <a:ea typeface="Aptos" panose="020B000402020202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CA" sz="1600" kern="100" dirty="0">
                <a:effectLst/>
                <a:latin typeface="Speak Pro (Body)"/>
                <a:ea typeface="Aptos" panose="020B0004020202020204" pitchFamily="34" charset="0"/>
                <a:cs typeface="Times New Roman" panose="02020603050405020304" pitchFamily="18" charset="0"/>
              </a:rPr>
              <a:t>Three types of inputs were visualized:</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b="1" kern="100" dirty="0">
                <a:effectLst/>
                <a:latin typeface="Speak Pro (Body)"/>
                <a:ea typeface="Aptos" panose="020B0004020202020204" pitchFamily="34" charset="0"/>
                <a:cs typeface="Times New Roman" panose="02020603050405020304" pitchFamily="18" charset="0"/>
              </a:rPr>
              <a:t>Raw inputs</a:t>
            </a:r>
            <a:r>
              <a:rPr lang="en-CA" sz="1600" kern="100" dirty="0">
                <a:effectLst/>
                <a:latin typeface="Speak Pro (Body)"/>
                <a:ea typeface="Aptos" panose="020B0004020202020204" pitchFamily="34" charset="0"/>
                <a:cs typeface="Times New Roman" panose="02020603050405020304" pitchFamily="18" charset="0"/>
              </a:rPr>
              <a:t>: The unprocessed data from sensors or activities.</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b="1" kern="100" dirty="0">
                <a:effectLst/>
                <a:latin typeface="Speak Pro (Body)"/>
                <a:ea typeface="Aptos" panose="020B0004020202020204" pitchFamily="34" charset="0"/>
                <a:cs typeface="Times New Roman" panose="02020603050405020304" pitchFamily="18" charset="0"/>
              </a:rPr>
              <a:t>Untrained features</a:t>
            </a:r>
            <a:r>
              <a:rPr lang="en-CA" sz="1600" kern="100" dirty="0">
                <a:effectLst/>
                <a:latin typeface="Speak Pro (Body)"/>
                <a:ea typeface="Aptos" panose="020B0004020202020204" pitchFamily="34" charset="0"/>
                <a:cs typeface="Times New Roman" panose="02020603050405020304" pitchFamily="18" charset="0"/>
              </a:rPr>
              <a:t>: Features from models that were not pre-trained.</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b="1" kern="100" dirty="0">
                <a:effectLst/>
                <a:latin typeface="Speak Pro (Body)"/>
                <a:ea typeface="Aptos" panose="020B0004020202020204" pitchFamily="34" charset="0"/>
                <a:cs typeface="Times New Roman" panose="02020603050405020304" pitchFamily="18" charset="0"/>
              </a:rPr>
              <a:t>SSL-derived features</a:t>
            </a:r>
            <a:r>
              <a:rPr lang="en-CA" sz="1600" kern="100" dirty="0">
                <a:effectLst/>
                <a:latin typeface="Speak Pro (Body)"/>
                <a:ea typeface="Aptos" panose="020B0004020202020204" pitchFamily="34" charset="0"/>
                <a:cs typeface="Times New Roman" panose="02020603050405020304" pitchFamily="18" charset="0"/>
              </a:rPr>
              <a:t>: Features learned through SSL without any fine-tuning.</a:t>
            </a:r>
            <a:endParaRPr lang="en-CA" sz="1400" kern="100" dirty="0">
              <a:effectLst/>
              <a:latin typeface="Speak Pro (Body)"/>
              <a:ea typeface="Aptos" panose="020B000402020202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CA" sz="1600" kern="100" dirty="0">
                <a:effectLst/>
                <a:latin typeface="Speak Pro (Body)"/>
                <a:ea typeface="Aptos" panose="020B0004020202020204" pitchFamily="34" charset="0"/>
                <a:cs typeface="Times New Roman" panose="02020603050405020304" pitchFamily="18" charset="0"/>
              </a:rPr>
              <a:t>As seen in </a:t>
            </a:r>
            <a:r>
              <a:rPr lang="en-CA" sz="1600" b="1" kern="100" dirty="0">
                <a:effectLst/>
                <a:latin typeface="Speak Pro (Body)"/>
                <a:ea typeface="Aptos" panose="020B0004020202020204" pitchFamily="34" charset="0"/>
                <a:cs typeface="Times New Roman" panose="02020603050405020304" pitchFamily="18" charset="0"/>
              </a:rPr>
              <a:t>Figure 4</a:t>
            </a:r>
            <a:r>
              <a:rPr lang="en-CA" sz="1600" kern="100" dirty="0">
                <a:effectLst/>
                <a:latin typeface="Speak Pro (Body)"/>
                <a:ea typeface="Aptos" panose="020B0004020202020204" pitchFamily="34" charset="0"/>
                <a:cs typeface="Times New Roman" panose="02020603050405020304" pitchFamily="18" charset="0"/>
              </a:rPr>
              <a:t>, the SSL-derived features are significantly better at:</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b="1" kern="100" dirty="0">
                <a:effectLst/>
                <a:latin typeface="Speak Pro (Body)"/>
                <a:ea typeface="Aptos" panose="020B0004020202020204" pitchFamily="34" charset="0"/>
                <a:cs typeface="Times New Roman" panose="02020603050405020304" pitchFamily="18" charset="0"/>
              </a:rPr>
              <a:t>Clustering similar activities</a:t>
            </a:r>
            <a:r>
              <a:rPr lang="en-CA" sz="1600" kern="100" dirty="0">
                <a:effectLst/>
                <a:latin typeface="Speak Pro (Body)"/>
                <a:ea typeface="Aptos" panose="020B0004020202020204" pitchFamily="34" charset="0"/>
                <a:cs typeface="Times New Roman" panose="02020603050405020304" pitchFamily="18" charset="0"/>
              </a:rPr>
              <a:t> (e.g., walking, stair climbing).</a:t>
            </a:r>
            <a:endParaRPr lang="en-CA" sz="14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b="1" kern="100" dirty="0">
                <a:effectLst/>
                <a:latin typeface="Speak Pro (Body)"/>
                <a:ea typeface="Aptos" panose="020B0004020202020204" pitchFamily="34" charset="0"/>
                <a:cs typeface="Times New Roman" panose="02020603050405020304" pitchFamily="18" charset="0"/>
              </a:rPr>
              <a:t>Differentiating activity intensities</a:t>
            </a:r>
            <a:r>
              <a:rPr lang="en-CA" sz="1600" kern="100" dirty="0">
                <a:effectLst/>
                <a:latin typeface="Speak Pro (Body)"/>
                <a:ea typeface="Aptos" panose="020B0004020202020204" pitchFamily="34" charset="0"/>
                <a:cs typeface="Times New Roman" panose="02020603050405020304" pitchFamily="18" charset="0"/>
              </a:rPr>
              <a:t> (e.g., sitting vs jogging or sports).</a:t>
            </a:r>
            <a:endParaRPr lang="en-CA" sz="1400" kern="100" dirty="0">
              <a:effectLst/>
              <a:latin typeface="Speak Pro (Body)"/>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58509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3682BC-3BF3-16D5-15E1-24E743D873DB}"/>
              </a:ext>
            </a:extLst>
          </p:cNvPr>
          <p:cNvPicPr>
            <a:picLocks noChangeAspect="1"/>
          </p:cNvPicPr>
          <p:nvPr/>
        </p:nvPicPr>
        <p:blipFill>
          <a:blip r:embed="rId2"/>
          <a:stretch>
            <a:fillRect/>
          </a:stretch>
        </p:blipFill>
        <p:spPr>
          <a:xfrm>
            <a:off x="4439920" y="1058648"/>
            <a:ext cx="7752080" cy="4930567"/>
          </a:xfrm>
          <a:prstGeom prst="rect">
            <a:avLst/>
          </a:prstGeom>
        </p:spPr>
      </p:pic>
      <p:sp>
        <p:nvSpPr>
          <p:cNvPr id="10" name="Content Placeholder 2">
            <a:extLst>
              <a:ext uri="{FF2B5EF4-FFF2-40B4-BE49-F238E27FC236}">
                <a16:creationId xmlns:a16="http://schemas.microsoft.com/office/drawing/2014/main" id="{077B7F7C-A0D8-E7C7-F3E5-B3645210F524}"/>
              </a:ext>
            </a:extLst>
          </p:cNvPr>
          <p:cNvSpPr>
            <a:spLocks noGrp="1"/>
          </p:cNvSpPr>
          <p:nvPr>
            <p:ph idx="1"/>
          </p:nvPr>
        </p:nvSpPr>
        <p:spPr>
          <a:xfrm>
            <a:off x="0" y="965253"/>
            <a:ext cx="4338320" cy="5618374"/>
          </a:xfrm>
        </p:spPr>
        <p:txBody>
          <a:bodyPr>
            <a:normAutofit/>
          </a:bodyPr>
          <a:lstStyle/>
          <a:p>
            <a:pPr marL="0" lvl="0" indent="0" algn="just">
              <a:lnSpc>
                <a:spcPct val="107000"/>
              </a:lnSpc>
              <a:spcAft>
                <a:spcPts val="800"/>
              </a:spcAft>
              <a:buSzPts val="1000"/>
              <a:buNone/>
              <a:tabLst>
                <a:tab pos="457200" algn="l"/>
              </a:tabLst>
            </a:pPr>
            <a:r>
              <a:rPr lang="en-CA" sz="1800" kern="100" dirty="0">
                <a:effectLst/>
                <a:latin typeface="Speak Pro (Body)"/>
                <a:ea typeface="Aptos" panose="020B0004020202020204" pitchFamily="34" charset="0"/>
                <a:cs typeface="Times New Roman" panose="02020603050405020304" pitchFamily="18" charset="0"/>
              </a:rPr>
              <a:t>This clustering improvement is measured by:</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b="1" kern="100" dirty="0">
                <a:effectLst/>
                <a:latin typeface="Speak Pro (Body)"/>
                <a:ea typeface="Aptos" panose="020B0004020202020204" pitchFamily="34" charset="0"/>
                <a:cs typeface="Times New Roman" panose="02020603050405020304" pitchFamily="18" charset="0"/>
              </a:rPr>
              <a:t>Intra-class compactness</a:t>
            </a:r>
            <a:r>
              <a:rPr lang="en-CA" sz="1800" kern="100" dirty="0">
                <a:effectLst/>
                <a:latin typeface="Speak Pro (Body)"/>
                <a:ea typeface="Aptos" panose="020B0004020202020204" pitchFamily="34" charset="0"/>
                <a:cs typeface="Times New Roman" panose="02020603050405020304" pitchFamily="18" charset="0"/>
              </a:rPr>
              <a:t>: How close data points of the same activity are grouped.</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b="1" kern="100" dirty="0">
                <a:effectLst/>
                <a:latin typeface="Speak Pro (Body)"/>
                <a:ea typeface="Aptos" panose="020B0004020202020204" pitchFamily="34" charset="0"/>
                <a:cs typeface="Times New Roman" panose="02020603050405020304" pitchFamily="18" charset="0"/>
              </a:rPr>
              <a:t>Inter-class separability</a:t>
            </a:r>
            <a:r>
              <a:rPr lang="en-CA" sz="1800" kern="100" dirty="0">
                <a:effectLst/>
                <a:latin typeface="Speak Pro (Body)"/>
                <a:ea typeface="Aptos" panose="020B0004020202020204" pitchFamily="34" charset="0"/>
                <a:cs typeface="Times New Roman" panose="02020603050405020304" pitchFamily="18" charset="0"/>
              </a:rPr>
              <a:t>: How well different activities are separated from one another.</a:t>
            </a:r>
          </a:p>
          <a:p>
            <a:pPr marL="0" indent="0" algn="just">
              <a:lnSpc>
                <a:spcPct val="107000"/>
              </a:lnSpc>
              <a:spcAft>
                <a:spcPts val="800"/>
              </a:spcAft>
              <a:buNone/>
            </a:pPr>
            <a:r>
              <a:rPr lang="en-CA" sz="1800" kern="100" dirty="0">
                <a:effectLst/>
                <a:latin typeface="Speak Pro (Body)"/>
                <a:ea typeface="Aptos" panose="020B0004020202020204" pitchFamily="34" charset="0"/>
                <a:cs typeface="Times New Roman" panose="02020603050405020304" pitchFamily="18" charset="0"/>
              </a:rPr>
              <a:t>SSL-derived features create more distinct and meaningful clusters, improving the separation between activities, making the task of activity recognition easier and more accurate.</a:t>
            </a:r>
          </a:p>
        </p:txBody>
      </p:sp>
    </p:spTree>
    <p:extLst>
      <p:ext uri="{BB962C8B-B14F-4D97-AF65-F5344CB8AC3E}">
        <p14:creationId xmlns:p14="http://schemas.microsoft.com/office/powerpoint/2010/main" val="3269897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25C58-23C7-136F-724E-0DBAF89239B8}"/>
              </a:ext>
            </a:extLst>
          </p:cNvPr>
          <p:cNvSpPr>
            <a:spLocks noGrp="1"/>
          </p:cNvSpPr>
          <p:nvPr>
            <p:ph type="title"/>
          </p:nvPr>
        </p:nvSpPr>
        <p:spPr>
          <a:xfrm>
            <a:off x="6695440" y="639098"/>
            <a:ext cx="4847631" cy="3494790"/>
          </a:xfrm>
        </p:spPr>
        <p:txBody>
          <a:bodyPr vert="horz" lIns="91440" tIns="45720" rIns="91440" bIns="45720" rtlCol="0" anchor="b">
            <a:normAutofit/>
          </a:bodyPr>
          <a:lstStyle/>
          <a:p>
            <a:r>
              <a:rPr lang="en-US" sz="5400" dirty="0">
                <a:solidFill>
                  <a:schemeClr val="tx1">
                    <a:lumMod val="85000"/>
                    <a:lumOff val="15000"/>
                  </a:schemeClr>
                </a:solidFill>
              </a:rPr>
              <a:t>Feature Interpretation</a:t>
            </a:r>
          </a:p>
        </p:txBody>
      </p:sp>
      <p:sp>
        <p:nvSpPr>
          <p:cNvPr id="16" name="Oval 15">
            <a:extLst>
              <a:ext uri="{FF2B5EF4-FFF2-40B4-BE49-F238E27FC236}">
                <a16:creationId xmlns:a16="http://schemas.microsoft.com/office/drawing/2014/main" id="{3A4A5132-2F30-8BC1-96BE-C057A404D783}"/>
              </a:ext>
            </a:extLst>
          </p:cNvPr>
          <p:cNvSpPr/>
          <p:nvPr/>
        </p:nvSpPr>
        <p:spPr>
          <a:xfrm>
            <a:off x="3088134" y="2729610"/>
            <a:ext cx="519171" cy="4614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Franklin Gothic Book" panose="020F0502020204030204"/>
              <a:ea typeface="+mn-ea"/>
              <a:cs typeface="+mn-cs"/>
            </a:endParaRPr>
          </a:p>
        </p:txBody>
      </p:sp>
      <p:pic>
        <p:nvPicPr>
          <p:cNvPr id="5122" name="Picture 2" descr="Feature PNG Transparent Images Free Download | Vector Files | Pngtree">
            <a:extLst>
              <a:ext uri="{FF2B5EF4-FFF2-40B4-BE49-F238E27FC236}">
                <a16:creationId xmlns:a16="http://schemas.microsoft.com/office/drawing/2014/main" id="{A10732C1-D4B5-8935-7C65-DB69E8F62A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230" y="1277492"/>
            <a:ext cx="4284980" cy="42849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2FF3EE-F9CA-D610-D654-C9DCFFF0C7AC}"/>
              </a:ext>
            </a:extLst>
          </p:cNvPr>
          <p:cNvSpPr txBox="1"/>
          <p:nvPr/>
        </p:nvSpPr>
        <p:spPr>
          <a:xfrm>
            <a:off x="7081582" y="4469757"/>
            <a:ext cx="4258089" cy="369332"/>
          </a:xfrm>
          <a:prstGeom prst="rect">
            <a:avLst/>
          </a:prstGeom>
          <a:noFill/>
        </p:spPr>
        <p:txBody>
          <a:bodyPr wrap="none" rtlCol="0">
            <a:spAutoFit/>
          </a:bodyPr>
          <a:lstStyle/>
          <a:p>
            <a:r>
              <a:rPr lang="en-CA" dirty="0"/>
              <a:t>(Using Layer-wise Relevance Propagation)</a:t>
            </a:r>
          </a:p>
        </p:txBody>
      </p:sp>
    </p:spTree>
    <p:extLst>
      <p:ext uri="{BB962C8B-B14F-4D97-AF65-F5344CB8AC3E}">
        <p14:creationId xmlns:p14="http://schemas.microsoft.com/office/powerpoint/2010/main" val="4237270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40D8303-1BD2-E37F-1B2F-3213A72795CF}"/>
              </a:ext>
            </a:extLst>
          </p:cNvPr>
          <p:cNvSpPr>
            <a:spLocks noGrp="1"/>
          </p:cNvSpPr>
          <p:nvPr>
            <p:ph idx="1"/>
          </p:nvPr>
        </p:nvSpPr>
        <p:spPr>
          <a:xfrm>
            <a:off x="0" y="441961"/>
            <a:ext cx="4145280" cy="6212839"/>
          </a:xfrm>
        </p:spPr>
        <p:txBody>
          <a:bodyPr>
            <a:normAutofit/>
          </a:bodyPr>
          <a:lstStyle/>
          <a:p>
            <a:pPr marL="0" indent="0" algn="just">
              <a:buNone/>
            </a:pPr>
            <a:r>
              <a:rPr lang="en-CA" sz="1800" dirty="0">
                <a:latin typeface="Speak Pro (Body)"/>
                <a:ea typeface="Aptos" panose="020B0004020202020204" pitchFamily="34" charset="0"/>
                <a:cs typeface="Times New Roman" panose="02020603050405020304" pitchFamily="18" charset="0"/>
              </a:rPr>
              <a:t>I</a:t>
            </a:r>
            <a:r>
              <a:rPr lang="en-CA" sz="1800" dirty="0">
                <a:effectLst/>
                <a:latin typeface="Speak Pro (Body)"/>
                <a:ea typeface="Aptos" panose="020B0004020202020204" pitchFamily="34" charset="0"/>
                <a:cs typeface="Times New Roman" panose="02020603050405020304" pitchFamily="18" charset="0"/>
              </a:rPr>
              <a:t>nterpreting the features and understanding models' decision-making processes using </a:t>
            </a:r>
            <a:r>
              <a:rPr lang="en-CA" sz="1800" b="1" dirty="0">
                <a:effectLst/>
                <a:latin typeface="Speak Pro (Body)"/>
                <a:ea typeface="Aptos" panose="020B0004020202020204" pitchFamily="34" charset="0"/>
                <a:cs typeface="Times New Roman" panose="02020603050405020304" pitchFamily="18" charset="0"/>
              </a:rPr>
              <a:t>LRP</a:t>
            </a:r>
            <a:r>
              <a:rPr lang="en-CA" sz="1800" dirty="0">
                <a:effectLst/>
                <a:latin typeface="Speak Pro (Body)"/>
                <a:ea typeface="Aptos" panose="020B0004020202020204" pitchFamily="34" charset="0"/>
                <a:cs typeface="Times New Roman" panose="02020603050405020304" pitchFamily="18" charset="0"/>
              </a:rPr>
              <a:t> during two activities: </a:t>
            </a:r>
            <a:r>
              <a:rPr lang="en-CA" sz="1800" b="1" dirty="0">
                <a:effectLst/>
                <a:latin typeface="Speak Pro (Body)"/>
                <a:ea typeface="Aptos" panose="020B0004020202020204" pitchFamily="34" charset="0"/>
                <a:cs typeface="Times New Roman" panose="02020603050405020304" pitchFamily="18" charset="0"/>
              </a:rPr>
              <a:t>shaking hands</a:t>
            </a:r>
            <a:r>
              <a:rPr lang="en-CA" sz="1800" dirty="0">
                <a:effectLst/>
                <a:latin typeface="Speak Pro (Body)"/>
                <a:ea typeface="Aptos" panose="020B0004020202020204" pitchFamily="34" charset="0"/>
                <a:cs typeface="Times New Roman" panose="02020603050405020304" pitchFamily="18" charset="0"/>
              </a:rPr>
              <a:t> and </a:t>
            </a:r>
            <a:r>
              <a:rPr lang="en-CA" sz="1800" b="1" dirty="0">
                <a:effectLst/>
                <a:latin typeface="Speak Pro (Body)"/>
                <a:ea typeface="Aptos" panose="020B0004020202020204" pitchFamily="34" charset="0"/>
                <a:cs typeface="Times New Roman" panose="02020603050405020304" pitchFamily="18" charset="0"/>
              </a:rPr>
              <a:t>playing tennis</a:t>
            </a:r>
          </a:p>
          <a:p>
            <a:pPr marL="0" indent="0" algn="just">
              <a:buNone/>
            </a:pPr>
            <a:r>
              <a:rPr lang="en-CA" sz="1800" dirty="0">
                <a:effectLst/>
                <a:latin typeface="Speak Pro (Body)"/>
                <a:ea typeface="Aptos" panose="020B0004020202020204" pitchFamily="34" charset="0"/>
                <a:cs typeface="Times New Roman" panose="02020603050405020304" pitchFamily="18" charset="0"/>
              </a:rPr>
              <a:t> </a:t>
            </a:r>
          </a:p>
          <a:p>
            <a:pPr marL="0" lvl="0" indent="0" algn="just">
              <a:lnSpc>
                <a:spcPct val="107000"/>
              </a:lnSpc>
              <a:spcAft>
                <a:spcPts val="800"/>
              </a:spcAft>
              <a:buSzPts val="1000"/>
              <a:buNone/>
              <a:tabLst>
                <a:tab pos="457200" algn="l"/>
              </a:tabLst>
            </a:pPr>
            <a:r>
              <a:rPr lang="en-CA" sz="1800" b="1" kern="100" dirty="0">
                <a:effectLst/>
                <a:latin typeface="Speak Pro (Body)"/>
                <a:ea typeface="Aptos" panose="020B0004020202020204" pitchFamily="34" charset="0"/>
                <a:cs typeface="Times New Roman" panose="02020603050405020304" pitchFamily="18" charset="0"/>
              </a:rPr>
              <a:t>Shaking hands (Figure 5a)</a:t>
            </a:r>
            <a:r>
              <a:rPr lang="en-CA" sz="1800" kern="100" dirty="0">
                <a:effectLst/>
                <a:latin typeface="Speak Pro (Body)"/>
                <a:ea typeface="Aptos" panose="020B000402020202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kern="100" dirty="0">
                <a:effectLst/>
                <a:latin typeface="Speak Pro (Body)"/>
                <a:ea typeface="Aptos" panose="020B0004020202020204" pitchFamily="34" charset="0"/>
                <a:cs typeface="Times New Roman" panose="02020603050405020304" pitchFamily="18" charset="0"/>
              </a:rPr>
              <a:t>A </a:t>
            </a:r>
            <a:r>
              <a:rPr lang="en-CA" sz="1800" b="1" kern="100" dirty="0">
                <a:effectLst/>
                <a:latin typeface="Speak Pro (Body)"/>
                <a:ea typeface="Aptos" panose="020B0004020202020204" pitchFamily="34" charset="0"/>
                <a:cs typeface="Times New Roman" panose="02020603050405020304" pitchFamily="18" charset="0"/>
              </a:rPr>
              <a:t>low-intensity repetitive activity</a:t>
            </a:r>
            <a:r>
              <a:rPr lang="en-CA" sz="1800" kern="100" dirty="0">
                <a:effectLst/>
                <a:latin typeface="Speak Pro (Body)"/>
                <a:ea typeface="Aptos" panose="020B000402020202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kern="100" dirty="0">
                <a:effectLst/>
                <a:latin typeface="Speak Pro (Body)"/>
                <a:ea typeface="Aptos" panose="020B0004020202020204" pitchFamily="34" charset="0"/>
                <a:cs typeface="Times New Roman" panose="02020603050405020304" pitchFamily="18" charset="0"/>
              </a:rPr>
              <a:t>The LRP model focuses on the </a:t>
            </a:r>
            <a:r>
              <a:rPr lang="en-CA" sz="1800" b="1" kern="100" dirty="0">
                <a:effectLst/>
                <a:latin typeface="Speak Pro (Body)"/>
                <a:ea typeface="Aptos" panose="020B0004020202020204" pitchFamily="34" charset="0"/>
                <a:cs typeface="Times New Roman" panose="02020603050405020304" pitchFamily="18" charset="0"/>
              </a:rPr>
              <a:t>natural periodicity</a:t>
            </a:r>
            <a:r>
              <a:rPr lang="en-CA" sz="1800" kern="100" dirty="0">
                <a:effectLst/>
                <a:latin typeface="Speak Pro (Body)"/>
                <a:ea typeface="Aptos" panose="020B0004020202020204" pitchFamily="34" charset="0"/>
                <a:cs typeface="Times New Roman" panose="02020603050405020304" pitchFamily="18" charset="0"/>
              </a:rPr>
              <a:t> (regular patterns) and </a:t>
            </a:r>
            <a:r>
              <a:rPr lang="en-CA" sz="1800" b="1" kern="100" dirty="0">
                <a:effectLst/>
                <a:latin typeface="Speak Pro (Body)"/>
                <a:ea typeface="Aptos" panose="020B0004020202020204" pitchFamily="34" charset="0"/>
                <a:cs typeface="Times New Roman" panose="02020603050405020304" pitchFamily="18" charset="0"/>
              </a:rPr>
              <a:t>intensity</a:t>
            </a:r>
            <a:r>
              <a:rPr lang="en-CA" sz="1800" kern="100" dirty="0">
                <a:effectLst/>
                <a:latin typeface="Speak Pro (Body)"/>
                <a:ea typeface="Aptos" panose="020B0004020202020204" pitchFamily="34" charset="0"/>
                <a:cs typeface="Times New Roman" panose="02020603050405020304" pitchFamily="18" charset="0"/>
              </a:rPr>
              <a:t> of the motion to identify the activity.</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800" b="1" kern="100" dirty="0">
                <a:effectLst/>
                <a:latin typeface="Speak Pro (Body)"/>
                <a:ea typeface="Aptos" panose="020B0004020202020204" pitchFamily="34" charset="0"/>
                <a:cs typeface="Times New Roman" panose="02020603050405020304" pitchFamily="18" charset="0"/>
              </a:rPr>
              <a:t>Augmented signals</a:t>
            </a:r>
            <a:r>
              <a:rPr lang="en-CA" sz="1800" kern="100" dirty="0">
                <a:effectLst/>
                <a:latin typeface="Speak Pro (Body)"/>
                <a:ea typeface="Aptos" panose="020B0004020202020204" pitchFamily="34" charset="0"/>
                <a:cs typeface="Times New Roman" panose="02020603050405020304" pitchFamily="18" charset="0"/>
              </a:rPr>
              <a:t> (artificially altered) showed different attributions, sometimes focusing on unnatural or unrealistic motion patterns due to augmentation-induced mismatches.</a:t>
            </a:r>
          </a:p>
          <a:p>
            <a:pPr algn="just"/>
            <a:endParaRPr lang="en-CA" dirty="0">
              <a:latin typeface="Speak Pro (Body)"/>
            </a:endParaRPr>
          </a:p>
        </p:txBody>
      </p:sp>
      <p:pic>
        <p:nvPicPr>
          <p:cNvPr id="7" name="Picture 6">
            <a:extLst>
              <a:ext uri="{FF2B5EF4-FFF2-40B4-BE49-F238E27FC236}">
                <a16:creationId xmlns:a16="http://schemas.microsoft.com/office/drawing/2014/main" id="{C0BEF596-B1E9-8CA2-A1FA-3C9B9451F479}"/>
              </a:ext>
            </a:extLst>
          </p:cNvPr>
          <p:cNvPicPr>
            <a:picLocks noChangeAspect="1"/>
          </p:cNvPicPr>
          <p:nvPr/>
        </p:nvPicPr>
        <p:blipFill>
          <a:blip r:embed="rId2"/>
          <a:stretch>
            <a:fillRect/>
          </a:stretch>
        </p:blipFill>
        <p:spPr>
          <a:xfrm>
            <a:off x="4145280" y="614426"/>
            <a:ext cx="8046720" cy="5867908"/>
          </a:xfrm>
          <a:prstGeom prst="rect">
            <a:avLst/>
          </a:prstGeom>
        </p:spPr>
      </p:pic>
    </p:spTree>
    <p:extLst>
      <p:ext uri="{BB962C8B-B14F-4D97-AF65-F5344CB8AC3E}">
        <p14:creationId xmlns:p14="http://schemas.microsoft.com/office/powerpoint/2010/main" val="49403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DA18-CD6D-B13A-FE38-1058C4AC2905}"/>
              </a:ext>
            </a:extLst>
          </p:cNvPr>
          <p:cNvSpPr>
            <a:spLocks noGrp="1"/>
          </p:cNvSpPr>
          <p:nvPr>
            <p:ph type="title"/>
          </p:nvPr>
        </p:nvSpPr>
        <p:spPr>
          <a:xfrm>
            <a:off x="1097280" y="893363"/>
            <a:ext cx="10058400" cy="808550"/>
          </a:xfrm>
        </p:spPr>
        <p:txBody>
          <a:bodyPr/>
          <a:lstStyle/>
          <a:p>
            <a:r>
              <a:rPr lang="en-CA" dirty="0">
                <a:latin typeface="Speak Pro (Body)"/>
              </a:rPr>
              <a:t>Introduction</a:t>
            </a:r>
          </a:p>
        </p:txBody>
      </p:sp>
      <p:sp>
        <p:nvSpPr>
          <p:cNvPr id="3" name="Content Placeholder 2">
            <a:extLst>
              <a:ext uri="{FF2B5EF4-FFF2-40B4-BE49-F238E27FC236}">
                <a16:creationId xmlns:a16="http://schemas.microsoft.com/office/drawing/2014/main" id="{E4758FC9-C983-79D2-6ACC-12B403D0C7D9}"/>
              </a:ext>
            </a:extLst>
          </p:cNvPr>
          <p:cNvSpPr>
            <a:spLocks noGrp="1"/>
          </p:cNvSpPr>
          <p:nvPr>
            <p:ph idx="1"/>
          </p:nvPr>
        </p:nvSpPr>
        <p:spPr>
          <a:xfrm>
            <a:off x="1097280" y="2108201"/>
            <a:ext cx="10058400" cy="1320799"/>
          </a:xfrm>
        </p:spPr>
        <p:txBody>
          <a:bodyPr>
            <a:normAutofit/>
          </a:bodyPr>
          <a:lstStyle/>
          <a:p>
            <a:pPr algn="just"/>
            <a:r>
              <a:rPr lang="en-US" sz="2000" dirty="0"/>
              <a:t>The study applies </a:t>
            </a:r>
            <a:r>
              <a:rPr lang="en-US" sz="2000" b="1" dirty="0"/>
              <a:t>self-supervised learning techniques </a:t>
            </a:r>
            <a:r>
              <a:rPr lang="en-US" sz="2000" dirty="0"/>
              <a:t>to the </a:t>
            </a:r>
            <a:r>
              <a:rPr lang="en-US" sz="2000" b="1" dirty="0"/>
              <a:t>UK-Biobank activity tracker dataset</a:t>
            </a:r>
            <a:r>
              <a:rPr lang="en-US" sz="2000" dirty="0"/>
              <a:t>, which is the largest dataset of its kind, containing over 700,000 days of unlabeled wearable sensor data.</a:t>
            </a:r>
            <a:endParaRPr lang="en-CA" sz="2400" dirty="0"/>
          </a:p>
        </p:txBody>
      </p:sp>
      <p:sp>
        <p:nvSpPr>
          <p:cNvPr id="4" name="Rectangle 3">
            <a:extLst>
              <a:ext uri="{FF2B5EF4-FFF2-40B4-BE49-F238E27FC236}">
                <a16:creationId xmlns:a16="http://schemas.microsoft.com/office/drawing/2014/main" id="{AC819FC8-5AE7-244E-DEE6-3D132EC90C08}"/>
              </a:ext>
            </a:extLst>
          </p:cNvPr>
          <p:cNvSpPr/>
          <p:nvPr/>
        </p:nvSpPr>
        <p:spPr>
          <a:xfrm>
            <a:off x="1097280" y="3732750"/>
            <a:ext cx="2140330"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latin typeface="+mj-lt"/>
              </a:rPr>
              <a:t>Their Claim :</a:t>
            </a:r>
          </a:p>
        </p:txBody>
      </p:sp>
      <p:sp>
        <p:nvSpPr>
          <p:cNvPr id="5" name="Content Placeholder 2">
            <a:extLst>
              <a:ext uri="{FF2B5EF4-FFF2-40B4-BE49-F238E27FC236}">
                <a16:creationId xmlns:a16="http://schemas.microsoft.com/office/drawing/2014/main" id="{017C0277-0588-0785-3185-A26D48EF884D}"/>
              </a:ext>
            </a:extLst>
          </p:cNvPr>
          <p:cNvSpPr txBox="1">
            <a:spLocks/>
          </p:cNvSpPr>
          <p:nvPr/>
        </p:nvSpPr>
        <p:spPr>
          <a:xfrm>
            <a:off x="1097280" y="4198441"/>
            <a:ext cx="10058400" cy="1320799"/>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2000" dirty="0"/>
              <a:t>Their resulting activity recognition model outperforms strong baseline models across seven benchmark datasets. The F1 score shows a relative improvement ranging from 2.5% to 100%, with a median improvement of 18.4%. The most significant improvements occur in smaller datasets.</a:t>
            </a:r>
            <a:endParaRPr lang="en-CA" sz="2400" dirty="0"/>
          </a:p>
        </p:txBody>
      </p:sp>
    </p:spTree>
    <p:extLst>
      <p:ext uri="{BB962C8B-B14F-4D97-AF65-F5344CB8AC3E}">
        <p14:creationId xmlns:p14="http://schemas.microsoft.com/office/powerpoint/2010/main" val="1392488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40D8303-1BD2-E37F-1B2F-3213A72795CF}"/>
              </a:ext>
            </a:extLst>
          </p:cNvPr>
          <p:cNvSpPr>
            <a:spLocks noGrp="1"/>
          </p:cNvSpPr>
          <p:nvPr>
            <p:ph idx="1"/>
          </p:nvPr>
        </p:nvSpPr>
        <p:spPr>
          <a:xfrm>
            <a:off x="0" y="157481"/>
            <a:ext cx="4145280" cy="6588759"/>
          </a:xfrm>
        </p:spPr>
        <p:txBody>
          <a:bodyPr>
            <a:noAutofit/>
          </a:bodyPr>
          <a:lstStyle/>
          <a:p>
            <a:pPr marL="0" lvl="0" indent="0" algn="just">
              <a:lnSpc>
                <a:spcPct val="107000"/>
              </a:lnSpc>
              <a:spcAft>
                <a:spcPts val="800"/>
              </a:spcAft>
              <a:buSzPts val="1000"/>
              <a:buNone/>
              <a:tabLst>
                <a:tab pos="457200" algn="l"/>
              </a:tabLst>
            </a:pPr>
            <a:r>
              <a:rPr lang="en-CA" sz="1600" b="1" kern="100" dirty="0">
                <a:effectLst/>
                <a:latin typeface="Speak Pro (Body)"/>
                <a:ea typeface="Aptos" panose="020B0004020202020204" pitchFamily="34" charset="0"/>
                <a:cs typeface="Times New Roman" panose="02020603050405020304" pitchFamily="18" charset="0"/>
              </a:rPr>
              <a:t>Playing tennis (Figure 5b)</a:t>
            </a:r>
            <a:r>
              <a:rPr lang="en-CA" sz="1600" kern="100" dirty="0">
                <a:effectLst/>
                <a:latin typeface="Speak Pro (Body)"/>
                <a:ea typeface="Aptos" panose="020B000402020202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kern="100" dirty="0">
                <a:effectLst/>
                <a:latin typeface="Speak Pro (Body)"/>
                <a:ea typeface="Aptos" panose="020B0004020202020204" pitchFamily="34" charset="0"/>
                <a:cs typeface="Times New Roman" panose="02020603050405020304" pitchFamily="18" charset="0"/>
              </a:rPr>
              <a:t>A </a:t>
            </a:r>
            <a:r>
              <a:rPr lang="en-CA" sz="1600" b="1" kern="100" dirty="0">
                <a:effectLst/>
                <a:latin typeface="Speak Pro (Body)"/>
                <a:ea typeface="Aptos" panose="020B0004020202020204" pitchFamily="34" charset="0"/>
                <a:cs typeface="Times New Roman" panose="02020603050405020304" pitchFamily="18" charset="0"/>
              </a:rPr>
              <a:t>high-intensity repetitive activity</a:t>
            </a:r>
            <a:r>
              <a:rPr lang="en-CA" sz="1600" kern="100" dirty="0">
                <a:effectLst/>
                <a:latin typeface="Speak Pro (Body)"/>
                <a:ea typeface="Aptos" panose="020B0004020202020204" pitchFamily="34" charset="0"/>
                <a:cs typeface="Times New Roman" panose="02020603050405020304" pitchFamily="18" charset="0"/>
              </a:rPr>
              <a:t>.</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kern="100" dirty="0">
                <a:effectLst/>
                <a:latin typeface="Speak Pro (Body)"/>
                <a:ea typeface="Aptos" panose="020B0004020202020204" pitchFamily="34" charset="0"/>
                <a:cs typeface="Times New Roman" panose="02020603050405020304" pitchFamily="18" charset="0"/>
              </a:rPr>
              <a:t>LRP highlighted moments of natural movement, such as </a:t>
            </a:r>
            <a:r>
              <a:rPr lang="en-CA" sz="1600" b="1" kern="100" dirty="0">
                <a:effectLst/>
                <a:latin typeface="Speak Pro (Body)"/>
                <a:ea typeface="Aptos" panose="020B0004020202020204" pitchFamily="34" charset="0"/>
                <a:cs typeface="Times New Roman" panose="02020603050405020304" pitchFamily="18" charset="0"/>
              </a:rPr>
              <a:t>swinging</a:t>
            </a:r>
            <a:r>
              <a:rPr lang="en-CA" sz="1600" kern="100" dirty="0">
                <a:effectLst/>
                <a:latin typeface="Speak Pro (Body)"/>
                <a:ea typeface="Aptos" panose="020B0004020202020204" pitchFamily="34" charset="0"/>
                <a:cs typeface="Times New Roman" panose="02020603050405020304" pitchFamily="18" charset="0"/>
              </a:rPr>
              <a:t> and </a:t>
            </a:r>
            <a:r>
              <a:rPr lang="en-CA" sz="1600" b="1" kern="100" dirty="0">
                <a:effectLst/>
                <a:latin typeface="Speak Pro (Body)"/>
                <a:ea typeface="Aptos" panose="020B0004020202020204" pitchFamily="34" charset="0"/>
                <a:cs typeface="Times New Roman" panose="02020603050405020304" pitchFamily="18" charset="0"/>
              </a:rPr>
              <a:t>hitting the tennis ball</a:t>
            </a:r>
            <a:r>
              <a:rPr lang="en-CA" sz="1600" kern="100" dirty="0">
                <a:effectLst/>
                <a:latin typeface="Speak Pro (Body)"/>
                <a:ea typeface="Aptos" panose="020B0004020202020204" pitchFamily="34" charset="0"/>
                <a:cs typeface="Times New Roman" panose="02020603050405020304" pitchFamily="18" charset="0"/>
              </a:rPr>
              <a:t>, indicating the model’s ability to focus on critical motion periods.</a:t>
            </a: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kern="100" dirty="0">
                <a:effectLst/>
                <a:latin typeface="Speak Pro (Body)"/>
                <a:ea typeface="Aptos" panose="020B0004020202020204" pitchFamily="34" charset="0"/>
                <a:cs typeface="Times New Roman" panose="02020603050405020304" pitchFamily="18" charset="0"/>
              </a:rPr>
              <a:t>Like in shaking hands, augmented signals showed attributions during unrealistic or fragmented motion patterns, highlighting some limitations in augmentation techniques.</a:t>
            </a:r>
          </a:p>
          <a:p>
            <a:pPr marL="0" indent="0" algn="just">
              <a:lnSpc>
                <a:spcPct val="107000"/>
              </a:lnSpc>
              <a:spcAft>
                <a:spcPts val="800"/>
              </a:spcAft>
              <a:buNone/>
            </a:pPr>
            <a:r>
              <a:rPr lang="en-CA" sz="1600" b="1" kern="100" dirty="0">
                <a:effectLst/>
                <a:latin typeface="Speak Pro (Body)"/>
                <a:ea typeface="Aptos" panose="020B0004020202020204" pitchFamily="34" charset="0"/>
                <a:cs typeface="Times New Roman" panose="02020603050405020304" pitchFamily="18" charset="0"/>
              </a:rPr>
              <a:t>The LRP model can interpret important moments in activities, focusing on periodic motion (for low-intensity activities) and key motion bursts (for high-intensity activities).</a:t>
            </a:r>
          </a:p>
          <a:p>
            <a:pPr marL="0" indent="0" algn="just">
              <a:lnSpc>
                <a:spcPct val="107000"/>
              </a:lnSpc>
              <a:spcAft>
                <a:spcPts val="800"/>
              </a:spcAft>
              <a:buNone/>
            </a:pPr>
            <a:r>
              <a:rPr lang="en-CA" sz="1600" b="1" kern="100" dirty="0">
                <a:effectLst/>
                <a:latin typeface="Speak Pro (Body)"/>
                <a:ea typeface="Aptos" panose="020B0004020202020204" pitchFamily="34" charset="0"/>
                <a:cs typeface="Times New Roman" panose="02020603050405020304" pitchFamily="18" charset="0"/>
              </a:rPr>
              <a:t> The model was sensitive to realistic motion, with augmented signals being more challenging due to unnatural dynamics introduced by artificial transformations.</a:t>
            </a:r>
          </a:p>
        </p:txBody>
      </p:sp>
      <p:pic>
        <p:nvPicPr>
          <p:cNvPr id="7" name="Picture 6">
            <a:extLst>
              <a:ext uri="{FF2B5EF4-FFF2-40B4-BE49-F238E27FC236}">
                <a16:creationId xmlns:a16="http://schemas.microsoft.com/office/drawing/2014/main" id="{C0BEF596-B1E9-8CA2-A1FA-3C9B9451F479}"/>
              </a:ext>
            </a:extLst>
          </p:cNvPr>
          <p:cNvPicPr>
            <a:picLocks noChangeAspect="1"/>
          </p:cNvPicPr>
          <p:nvPr/>
        </p:nvPicPr>
        <p:blipFill>
          <a:blip r:embed="rId2"/>
          <a:stretch>
            <a:fillRect/>
          </a:stretch>
        </p:blipFill>
        <p:spPr>
          <a:xfrm>
            <a:off x="4145280" y="614426"/>
            <a:ext cx="8046720" cy="5867908"/>
          </a:xfrm>
          <a:prstGeom prst="rect">
            <a:avLst/>
          </a:prstGeom>
        </p:spPr>
      </p:pic>
    </p:spTree>
    <p:extLst>
      <p:ext uri="{BB962C8B-B14F-4D97-AF65-F5344CB8AC3E}">
        <p14:creationId xmlns:p14="http://schemas.microsoft.com/office/powerpoint/2010/main" val="913217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7179-8033-14D4-CAC2-C435A176F41F}"/>
              </a:ext>
            </a:extLst>
          </p:cNvPr>
          <p:cNvSpPr>
            <a:spLocks noGrp="1"/>
          </p:cNvSpPr>
          <p:nvPr>
            <p:ph type="title"/>
          </p:nvPr>
        </p:nvSpPr>
        <p:spPr/>
        <p:txBody>
          <a:bodyPr/>
          <a:lstStyle/>
          <a:p>
            <a:r>
              <a:rPr lang="en-CA" dirty="0">
                <a:latin typeface="Speak Pro (Body)"/>
              </a:rPr>
              <a:t>Key Points</a:t>
            </a:r>
          </a:p>
        </p:txBody>
      </p:sp>
      <p:sp>
        <p:nvSpPr>
          <p:cNvPr id="3" name="Content Placeholder 2">
            <a:extLst>
              <a:ext uri="{FF2B5EF4-FFF2-40B4-BE49-F238E27FC236}">
                <a16:creationId xmlns:a16="http://schemas.microsoft.com/office/drawing/2014/main" id="{E5D00EBF-6FAE-EDB6-9EE9-AEC044E12630}"/>
              </a:ext>
            </a:extLst>
          </p:cNvPr>
          <p:cNvSpPr>
            <a:spLocks noGrp="1"/>
          </p:cNvSpPr>
          <p:nvPr>
            <p:ph idx="1"/>
          </p:nvPr>
        </p:nvSpPr>
        <p:spPr>
          <a:xfrm>
            <a:off x="477520" y="2108201"/>
            <a:ext cx="11318240" cy="4130039"/>
          </a:xfrm>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CA" sz="1800" b="1" kern="100" dirty="0">
                <a:effectLst/>
                <a:latin typeface="Speak Pro (Body)"/>
                <a:ea typeface="Aptos" panose="020B0004020202020204" pitchFamily="34" charset="0"/>
                <a:cs typeface="Times New Roman" panose="02020603050405020304" pitchFamily="18" charset="0"/>
              </a:rPr>
              <a:t>SSL-derived features</a:t>
            </a:r>
            <a:r>
              <a:rPr lang="en-CA" sz="1800" kern="100" dirty="0">
                <a:effectLst/>
                <a:latin typeface="Speak Pro (Body)"/>
                <a:ea typeface="Aptos" panose="020B0004020202020204" pitchFamily="34" charset="0"/>
                <a:cs typeface="Times New Roman" panose="02020603050405020304" pitchFamily="18" charset="0"/>
              </a:rPr>
              <a:t> </a:t>
            </a:r>
            <a:r>
              <a:rPr lang="en-CA" sz="1800" b="1" kern="100" dirty="0">
                <a:effectLst/>
                <a:latin typeface="Speak Pro (Body)"/>
                <a:ea typeface="Aptos" panose="020B0004020202020204" pitchFamily="34" charset="0"/>
                <a:cs typeface="Times New Roman" panose="02020603050405020304" pitchFamily="18" charset="0"/>
              </a:rPr>
              <a:t>improve clustering</a:t>
            </a:r>
            <a:r>
              <a:rPr lang="en-CA" sz="1800" kern="100" dirty="0">
                <a:effectLst/>
                <a:latin typeface="Speak Pro (Body)"/>
                <a:ea typeface="Aptos" panose="020B0004020202020204" pitchFamily="34" charset="0"/>
                <a:cs typeface="Times New Roman" panose="02020603050405020304" pitchFamily="18" charset="0"/>
              </a:rPr>
              <a:t>, making activities and their intensities easier to differentiate.</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b="1" kern="100" dirty="0">
                <a:effectLst/>
                <a:latin typeface="Speak Pro (Body)"/>
                <a:ea typeface="Aptos" panose="020B0004020202020204" pitchFamily="34" charset="0"/>
                <a:cs typeface="Times New Roman" panose="02020603050405020304" pitchFamily="18" charset="0"/>
              </a:rPr>
              <a:t>LRP interpretation</a:t>
            </a:r>
            <a:r>
              <a:rPr lang="en-CA" sz="1800" kern="100" dirty="0">
                <a:effectLst/>
                <a:latin typeface="Speak Pro (Body)"/>
                <a:ea typeface="Aptos" panose="020B0004020202020204" pitchFamily="34" charset="0"/>
                <a:cs typeface="Times New Roman" panose="02020603050405020304" pitchFamily="18" charset="0"/>
              </a:rPr>
              <a:t> shows that the </a:t>
            </a:r>
            <a:r>
              <a:rPr lang="en-CA" sz="1800" b="1" kern="100" dirty="0">
                <a:effectLst/>
                <a:latin typeface="Speak Pro (Body)"/>
                <a:ea typeface="Aptos" panose="020B0004020202020204" pitchFamily="34" charset="0"/>
                <a:cs typeface="Times New Roman" panose="02020603050405020304" pitchFamily="18" charset="0"/>
              </a:rPr>
              <a:t>model focuses on natural, periodic movements in low-intensity activities and key dynamic actions in high-intensity activities</a:t>
            </a:r>
            <a:r>
              <a:rPr lang="en-CA" sz="1800" kern="100" dirty="0">
                <a:effectLst/>
                <a:latin typeface="Speak Pro (Body)"/>
                <a:ea typeface="Aptos" panose="020B000402020202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b="1" kern="100" dirty="0">
                <a:effectLst/>
                <a:latin typeface="Speak Pro (Body)"/>
                <a:ea typeface="Aptos" panose="020B0004020202020204" pitchFamily="34" charset="0"/>
                <a:cs typeface="Times New Roman" panose="02020603050405020304" pitchFamily="18" charset="0"/>
              </a:rPr>
              <a:t>Augmentation techniques</a:t>
            </a:r>
            <a:r>
              <a:rPr lang="en-CA" sz="1800" kern="100" dirty="0">
                <a:effectLst/>
                <a:latin typeface="Speak Pro (Body)"/>
                <a:ea typeface="Aptos" panose="020B0004020202020204" pitchFamily="34" charset="0"/>
                <a:cs typeface="Times New Roman" panose="02020603050405020304" pitchFamily="18" charset="0"/>
              </a:rPr>
              <a:t> can </a:t>
            </a:r>
            <a:r>
              <a:rPr lang="en-CA" sz="1800" b="1" kern="100" dirty="0">
                <a:effectLst/>
                <a:latin typeface="Speak Pro (Body)"/>
                <a:ea typeface="Aptos" panose="020B0004020202020204" pitchFamily="34" charset="0"/>
                <a:cs typeface="Times New Roman" panose="02020603050405020304" pitchFamily="18" charset="0"/>
              </a:rPr>
              <a:t>introduce challenges</a:t>
            </a:r>
            <a:r>
              <a:rPr lang="en-CA" sz="1800" kern="100" dirty="0">
                <a:effectLst/>
                <a:latin typeface="Speak Pro (Body)"/>
                <a:ea typeface="Aptos" panose="020B0004020202020204" pitchFamily="34" charset="0"/>
                <a:cs typeface="Times New Roman" panose="02020603050405020304" pitchFamily="18" charset="0"/>
              </a:rPr>
              <a:t>, with unrealistic attributions occurring during fragmented or mismatched motion.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The use of </a:t>
            </a:r>
            <a:r>
              <a:rPr lang="en-CA" sz="1800" b="1" kern="100" dirty="0">
                <a:effectLst/>
                <a:latin typeface="Speak Pro (Body)"/>
                <a:ea typeface="Aptos" panose="020B0004020202020204" pitchFamily="34" charset="0"/>
                <a:cs typeface="Times New Roman" panose="02020603050405020304" pitchFamily="18" charset="0"/>
              </a:rPr>
              <a:t>movement-based sampling</a:t>
            </a:r>
            <a:r>
              <a:rPr lang="en-CA" sz="1800" kern="100" dirty="0">
                <a:effectLst/>
                <a:latin typeface="Speak Pro (Body)"/>
                <a:ea typeface="Aptos" panose="020B0004020202020204" pitchFamily="34" charset="0"/>
                <a:cs typeface="Times New Roman" panose="02020603050405020304" pitchFamily="18" charset="0"/>
              </a:rPr>
              <a:t> during training, where stationary periods are ignored, leads to better feature learning.</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The XAI models tested in the study (Like LRP) reliably identified important patterns that distinguished transformed data from the original, ensuring that the model’s decision-making process was grounded in meaningful features.</a:t>
            </a:r>
          </a:p>
        </p:txBody>
      </p:sp>
    </p:spTree>
    <p:extLst>
      <p:ext uri="{BB962C8B-B14F-4D97-AF65-F5344CB8AC3E}">
        <p14:creationId xmlns:p14="http://schemas.microsoft.com/office/powerpoint/2010/main" val="4247160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5126-8F82-BBEE-9752-C93AD4247CB5}"/>
              </a:ext>
            </a:extLst>
          </p:cNvPr>
          <p:cNvSpPr>
            <a:spLocks noGrp="1"/>
          </p:cNvSpPr>
          <p:nvPr>
            <p:ph type="title"/>
          </p:nvPr>
        </p:nvSpPr>
        <p:spPr>
          <a:xfrm>
            <a:off x="1148080" y="286603"/>
            <a:ext cx="10007600" cy="1450757"/>
          </a:xfrm>
        </p:spPr>
        <p:txBody>
          <a:bodyPr/>
          <a:lstStyle/>
          <a:p>
            <a:r>
              <a:rPr lang="en-CA" dirty="0">
                <a:latin typeface="Speak Pro (Body)"/>
              </a:rPr>
              <a:t>Paper Conclusion</a:t>
            </a:r>
          </a:p>
        </p:txBody>
      </p:sp>
      <p:sp>
        <p:nvSpPr>
          <p:cNvPr id="3" name="Content Placeholder 2">
            <a:extLst>
              <a:ext uri="{FF2B5EF4-FFF2-40B4-BE49-F238E27FC236}">
                <a16:creationId xmlns:a16="http://schemas.microsoft.com/office/drawing/2014/main" id="{21D5F30B-4B9B-7212-2DE2-AF0E09F1DF7C}"/>
              </a:ext>
            </a:extLst>
          </p:cNvPr>
          <p:cNvSpPr>
            <a:spLocks noGrp="1"/>
          </p:cNvSpPr>
          <p:nvPr>
            <p:ph idx="1"/>
          </p:nvPr>
        </p:nvSpPr>
        <p:spPr>
          <a:xfrm>
            <a:off x="152400" y="2016761"/>
            <a:ext cx="11887200" cy="4323079"/>
          </a:xfrm>
        </p:spPr>
        <p:txBody>
          <a:bodyPr>
            <a:noAutofit/>
          </a:bodyPr>
          <a:lstStyle/>
          <a:p>
            <a:pPr algn="just">
              <a:lnSpc>
                <a:spcPct val="107000"/>
              </a:lnSpc>
              <a:spcAft>
                <a:spcPts val="800"/>
              </a:spcAft>
              <a:tabLst>
                <a:tab pos="457200" algn="l"/>
              </a:tabLst>
            </a:pPr>
            <a:r>
              <a:rPr lang="en-CA" sz="1600" b="1" kern="100" dirty="0">
                <a:effectLst/>
                <a:latin typeface="Speak Pro (Body)"/>
                <a:ea typeface="Aptos" panose="020B0004020202020204" pitchFamily="34" charset="0"/>
                <a:cs typeface="Times New Roman" panose="02020603050405020304" pitchFamily="18" charset="0"/>
              </a:rPr>
              <a:t>Self-Supervised Learning (SSL) Enhances HAR:</a:t>
            </a:r>
            <a:endParaRPr lang="en-CA" sz="16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kern="100" dirty="0">
                <a:effectLst/>
                <a:latin typeface="Speak Pro (Body)"/>
                <a:ea typeface="Aptos" panose="020B0004020202020204" pitchFamily="34" charset="0"/>
                <a:cs typeface="Times New Roman" panose="02020603050405020304" pitchFamily="18" charset="0"/>
              </a:rPr>
              <a:t>The study demonstrated that </a:t>
            </a:r>
            <a:r>
              <a:rPr lang="en-CA" sz="1600" b="1" kern="100" dirty="0">
                <a:effectLst/>
                <a:latin typeface="Speak Pro (Body)"/>
                <a:ea typeface="Aptos" panose="020B0004020202020204" pitchFamily="34" charset="0"/>
                <a:cs typeface="Times New Roman" panose="02020603050405020304" pitchFamily="18" charset="0"/>
              </a:rPr>
              <a:t>self-supervised pre-training</a:t>
            </a:r>
            <a:r>
              <a:rPr lang="en-CA" sz="1600" kern="100" dirty="0">
                <a:effectLst/>
                <a:latin typeface="Speak Pro (Body)"/>
                <a:ea typeface="Aptos" panose="020B0004020202020204" pitchFamily="34" charset="0"/>
                <a:cs typeface="Times New Roman" panose="02020603050405020304" pitchFamily="18" charset="0"/>
              </a:rPr>
              <a:t> consistently improves </a:t>
            </a:r>
            <a:r>
              <a:rPr lang="en-CA" sz="1600" b="1" kern="100" dirty="0">
                <a:effectLst/>
                <a:latin typeface="Speak Pro (Body)"/>
                <a:ea typeface="Aptos" panose="020B0004020202020204" pitchFamily="34" charset="0"/>
                <a:cs typeface="Times New Roman" panose="02020603050405020304" pitchFamily="18" charset="0"/>
              </a:rPr>
              <a:t>Human Activity Recognition (HAR)</a:t>
            </a:r>
            <a:r>
              <a:rPr lang="en-CA" sz="1600" kern="100" dirty="0">
                <a:effectLst/>
                <a:latin typeface="Speak Pro (Body)"/>
                <a:ea typeface="Aptos" panose="020B0004020202020204" pitchFamily="34" charset="0"/>
                <a:cs typeface="Times New Roman" panose="02020603050405020304" pitchFamily="18" charset="0"/>
              </a:rPr>
              <a:t> performance, especially </a:t>
            </a:r>
            <a:r>
              <a:rPr lang="en-CA" sz="1600" b="1" kern="100" dirty="0">
                <a:effectLst/>
                <a:latin typeface="Speak Pro (Body)"/>
                <a:ea typeface="Aptos" panose="020B0004020202020204" pitchFamily="34" charset="0"/>
                <a:cs typeface="Times New Roman" panose="02020603050405020304" pitchFamily="18" charset="0"/>
              </a:rPr>
              <a:t>when there is limited labeled data</a:t>
            </a:r>
            <a:r>
              <a:rPr lang="en-CA" sz="1600" kern="100" dirty="0">
                <a:effectLst/>
                <a:latin typeface="Speak Pro (Body)"/>
                <a:ea typeface="Aptos" panose="020B0004020202020204" pitchFamily="34" charset="0"/>
                <a:cs typeface="Times New Roman" panose="02020603050405020304" pitchFamily="18" charset="0"/>
              </a:rPr>
              <a:t>. This reduces the dependency on labeled datasets, making the model more efficient in scenarios with smaller datasets.</a:t>
            </a:r>
          </a:p>
          <a:p>
            <a:pPr algn="just">
              <a:lnSpc>
                <a:spcPct val="107000"/>
              </a:lnSpc>
              <a:spcAft>
                <a:spcPts val="800"/>
              </a:spcAft>
              <a:tabLst>
                <a:tab pos="457200" algn="l"/>
              </a:tabLst>
            </a:pPr>
            <a:r>
              <a:rPr lang="en-CA" sz="1600" b="1" kern="100" dirty="0">
                <a:effectLst/>
                <a:latin typeface="Speak Pro (Body)"/>
                <a:ea typeface="Aptos" panose="020B0004020202020204" pitchFamily="34" charset="0"/>
                <a:cs typeface="Times New Roman" panose="02020603050405020304" pitchFamily="18" charset="0"/>
              </a:rPr>
              <a:t>Generalization Across Datasets, Tasks, and Devices:</a:t>
            </a:r>
            <a:endParaRPr lang="en-CA" sz="16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kern="100" dirty="0">
                <a:effectLst/>
                <a:latin typeface="Speak Pro (Body)"/>
                <a:ea typeface="Aptos" panose="020B0004020202020204" pitchFamily="34" charset="0"/>
                <a:cs typeface="Times New Roman" panose="02020603050405020304" pitchFamily="18" charset="0"/>
              </a:rPr>
              <a:t>The </a:t>
            </a:r>
            <a:r>
              <a:rPr lang="en-CA" sz="1600" b="1" kern="100" dirty="0">
                <a:effectLst/>
                <a:latin typeface="Speak Pro (Body)"/>
                <a:ea typeface="Aptos" panose="020B0004020202020204" pitchFamily="34" charset="0"/>
                <a:cs typeface="Times New Roman" panose="02020603050405020304" pitchFamily="18" charset="0"/>
              </a:rPr>
              <a:t>SSL-trained models showed an ability to generalize well</a:t>
            </a:r>
            <a:r>
              <a:rPr lang="en-CA" sz="1600" kern="100" dirty="0">
                <a:effectLst/>
                <a:latin typeface="Speak Pro (Body)"/>
                <a:ea typeface="Aptos" panose="020B0004020202020204" pitchFamily="34" charset="0"/>
                <a:cs typeface="Times New Roman" panose="02020603050405020304" pitchFamily="18" charset="0"/>
              </a:rPr>
              <a:t> </a:t>
            </a:r>
            <a:r>
              <a:rPr lang="en-CA" sz="1600" b="1" kern="100" dirty="0">
                <a:effectLst/>
                <a:latin typeface="Speak Pro (Body)"/>
                <a:ea typeface="Aptos" panose="020B0004020202020204" pitchFamily="34" charset="0"/>
                <a:cs typeface="Times New Roman" panose="02020603050405020304" pitchFamily="18" charset="0"/>
              </a:rPr>
              <a:t>across different datasets</a:t>
            </a:r>
            <a:r>
              <a:rPr lang="en-CA" sz="1600" kern="100" dirty="0">
                <a:effectLst/>
                <a:latin typeface="Speak Pro (Body)"/>
                <a:ea typeface="Aptos" panose="020B0004020202020204" pitchFamily="34" charset="0"/>
                <a:cs typeface="Times New Roman" panose="02020603050405020304" pitchFamily="18" charset="0"/>
              </a:rPr>
              <a:t>, tasks, devices, and even populations. This is a </a:t>
            </a:r>
            <a:r>
              <a:rPr lang="en-CA" sz="1600" b="1" kern="100" dirty="0">
                <a:effectLst/>
                <a:latin typeface="Speak Pro (Body)"/>
                <a:ea typeface="Aptos" panose="020B0004020202020204" pitchFamily="34" charset="0"/>
                <a:cs typeface="Times New Roman" panose="02020603050405020304" pitchFamily="18" charset="0"/>
              </a:rPr>
              <a:t>significant improvement over previous studies, which mostly trained and evaluated on the same dataset, limiting their generalization ability.</a:t>
            </a:r>
          </a:p>
          <a:p>
            <a:pPr algn="just">
              <a:lnSpc>
                <a:spcPct val="107000"/>
              </a:lnSpc>
              <a:spcAft>
                <a:spcPts val="800"/>
              </a:spcAft>
              <a:tabLst>
                <a:tab pos="457200" algn="l"/>
              </a:tabLst>
            </a:pPr>
            <a:r>
              <a:rPr lang="en-CA" sz="1600" b="1" kern="100" dirty="0">
                <a:effectLst/>
                <a:latin typeface="Speak Pro (Body)"/>
                <a:ea typeface="Aptos" panose="020B0004020202020204" pitchFamily="34" charset="0"/>
                <a:cs typeface="Times New Roman" panose="02020603050405020304" pitchFamily="18" charset="0"/>
              </a:rPr>
              <a:t>Human Motion Dynamics and Synchronization:</a:t>
            </a:r>
            <a:endParaRPr lang="en-CA" sz="1600" kern="100" dirty="0">
              <a:effectLst/>
              <a:latin typeface="Speak Pro (Body)"/>
              <a:ea typeface="Aptos" panose="020B0004020202020204" pitchFamily="34" charset="0"/>
              <a:cs typeface="Times New Roman" panose="02020603050405020304" pitchFamily="18" charset="0"/>
            </a:endParaRPr>
          </a:p>
          <a:p>
            <a:pPr marL="742950" lvl="1" indent="-285750" algn="just">
              <a:lnSpc>
                <a:spcPct val="107000"/>
              </a:lnSpc>
              <a:spcAft>
                <a:spcPts val="800"/>
              </a:spcAft>
              <a:buSzPts val="1000"/>
              <a:buFont typeface="Courier New" panose="02070309020205020404" pitchFamily="49" charset="0"/>
              <a:buChar char="o"/>
              <a:tabLst>
                <a:tab pos="914400" algn="l"/>
              </a:tabLst>
            </a:pPr>
            <a:r>
              <a:rPr lang="en-CA" sz="1600" kern="100" dirty="0">
                <a:effectLst/>
                <a:latin typeface="Speak Pro (Body)"/>
                <a:ea typeface="Aptos" panose="020B0004020202020204" pitchFamily="34" charset="0"/>
                <a:cs typeface="Times New Roman" panose="02020603050405020304" pitchFamily="18" charset="0"/>
              </a:rPr>
              <a:t>The study suggests that </a:t>
            </a:r>
            <a:r>
              <a:rPr lang="en-CA" sz="1600" b="1" kern="100" dirty="0">
                <a:effectLst/>
                <a:latin typeface="Speak Pro (Body)"/>
                <a:ea typeface="Aptos" panose="020B0004020202020204" pitchFamily="34" charset="0"/>
                <a:cs typeface="Times New Roman" panose="02020603050405020304" pitchFamily="18" charset="0"/>
              </a:rPr>
              <a:t>multi-task SSL</a:t>
            </a:r>
            <a:r>
              <a:rPr lang="en-CA" sz="1600" kern="100" dirty="0">
                <a:effectLst/>
                <a:latin typeface="Speak Pro (Body)"/>
                <a:ea typeface="Aptos" panose="020B0004020202020204" pitchFamily="34" charset="0"/>
                <a:cs typeface="Times New Roman" panose="02020603050405020304" pitchFamily="18" charset="0"/>
              </a:rPr>
              <a:t> helps the model learn crucial aspects of human activities such as </a:t>
            </a:r>
            <a:r>
              <a:rPr lang="en-CA" sz="1600" b="1" kern="100" dirty="0">
                <a:effectLst/>
                <a:latin typeface="Speak Pro (Body)"/>
                <a:ea typeface="Aptos" panose="020B0004020202020204" pitchFamily="34" charset="0"/>
                <a:cs typeface="Times New Roman" panose="02020603050405020304" pitchFamily="18" charset="0"/>
              </a:rPr>
              <a:t>motion dynamics</a:t>
            </a:r>
            <a:r>
              <a:rPr lang="en-CA" sz="1600" kern="100" dirty="0">
                <a:effectLst/>
                <a:latin typeface="Speak Pro (Body)"/>
                <a:ea typeface="Aptos" panose="020B0004020202020204" pitchFamily="34" charset="0"/>
                <a:cs typeface="Times New Roman" panose="02020603050405020304" pitchFamily="18" charset="0"/>
              </a:rPr>
              <a:t>, </a:t>
            </a:r>
            <a:r>
              <a:rPr lang="en-CA" sz="1600" b="1" kern="100" dirty="0">
                <a:effectLst/>
                <a:latin typeface="Speak Pro (Body)"/>
                <a:ea typeface="Aptos" panose="020B0004020202020204" pitchFamily="34" charset="0"/>
                <a:cs typeface="Times New Roman" panose="02020603050405020304" pitchFamily="18" charset="0"/>
              </a:rPr>
              <a:t>intensity levels</a:t>
            </a:r>
            <a:r>
              <a:rPr lang="en-CA" sz="1600" kern="100" dirty="0">
                <a:effectLst/>
                <a:latin typeface="Speak Pro (Body)"/>
                <a:ea typeface="Aptos" panose="020B0004020202020204" pitchFamily="34" charset="0"/>
                <a:cs typeface="Times New Roman" panose="02020603050405020304" pitchFamily="18" charset="0"/>
              </a:rPr>
              <a:t>, and </a:t>
            </a:r>
            <a:r>
              <a:rPr lang="en-CA" sz="1600" b="1" kern="100" dirty="0">
                <a:effectLst/>
                <a:latin typeface="Speak Pro (Body)"/>
                <a:ea typeface="Aptos" panose="020B0004020202020204" pitchFamily="34" charset="0"/>
                <a:cs typeface="Times New Roman" panose="02020603050405020304" pitchFamily="18" charset="0"/>
              </a:rPr>
              <a:t>axis synchronization</a:t>
            </a:r>
            <a:r>
              <a:rPr lang="en-CA" sz="1600" kern="100" dirty="0">
                <a:effectLst/>
                <a:latin typeface="Speak Pro (Body)"/>
                <a:ea typeface="Aptos" panose="020B0004020202020204" pitchFamily="34" charset="0"/>
                <a:cs typeface="Times New Roman" panose="02020603050405020304" pitchFamily="18" charset="0"/>
              </a:rPr>
              <a:t> (the relationship between different sensor axes). This capability is evident even before any fine-tuning, where pre-trained models are already distinguishing between different activities.</a:t>
            </a:r>
          </a:p>
        </p:txBody>
      </p:sp>
    </p:spTree>
    <p:extLst>
      <p:ext uri="{BB962C8B-B14F-4D97-AF65-F5344CB8AC3E}">
        <p14:creationId xmlns:p14="http://schemas.microsoft.com/office/powerpoint/2010/main" val="2448444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1F602-41E6-72DE-AE14-EEACF7EEC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970EE-1C40-176D-DAE3-99B9AB497D29}"/>
              </a:ext>
            </a:extLst>
          </p:cNvPr>
          <p:cNvSpPr>
            <a:spLocks noGrp="1"/>
          </p:cNvSpPr>
          <p:nvPr>
            <p:ph type="title"/>
          </p:nvPr>
        </p:nvSpPr>
        <p:spPr>
          <a:xfrm>
            <a:off x="1066800" y="711200"/>
            <a:ext cx="10058400" cy="3566160"/>
          </a:xfrm>
        </p:spPr>
        <p:txBody>
          <a:bodyPr>
            <a:normAutofit/>
          </a:bodyPr>
          <a:lstStyle/>
          <a:p>
            <a:r>
              <a:rPr lang="en-US" sz="6600" dirty="0">
                <a:latin typeface="Speak Pro (Body)"/>
              </a:rPr>
              <a:t>Harnet10 Pre-trained SSL model’s performance </a:t>
            </a:r>
            <a:endParaRPr lang="en-CA" sz="6600" dirty="0">
              <a:latin typeface="Speak Pro (Body)"/>
            </a:endParaRPr>
          </a:p>
        </p:txBody>
      </p:sp>
      <p:sp>
        <p:nvSpPr>
          <p:cNvPr id="3" name="Text Placeholder 2">
            <a:extLst>
              <a:ext uri="{FF2B5EF4-FFF2-40B4-BE49-F238E27FC236}">
                <a16:creationId xmlns:a16="http://schemas.microsoft.com/office/drawing/2014/main" id="{26E87935-080C-F7BB-3D21-88A5912C9E7A}"/>
              </a:ext>
            </a:extLst>
          </p:cNvPr>
          <p:cNvSpPr>
            <a:spLocks noGrp="1"/>
          </p:cNvSpPr>
          <p:nvPr>
            <p:ph type="body" idx="1"/>
          </p:nvPr>
        </p:nvSpPr>
        <p:spPr>
          <a:xfrm>
            <a:off x="944880" y="4561840"/>
            <a:ext cx="10901680" cy="1584960"/>
          </a:xfrm>
        </p:spPr>
        <p:txBody>
          <a:bodyPr>
            <a:normAutofit/>
          </a:bodyPr>
          <a:lstStyle/>
          <a:p>
            <a:pPr marL="342900" indent="-342900">
              <a:buFont typeface="Arial" panose="020B0604020202020204" pitchFamily="34" charset="0"/>
              <a:buChar char="•"/>
            </a:pPr>
            <a:r>
              <a:rPr lang="en-CA" sz="2000" dirty="0"/>
              <a:t>Models available</a:t>
            </a:r>
          </a:p>
          <a:p>
            <a:pPr marL="342900" indent="-342900">
              <a:buFont typeface="Arial" panose="020B0604020202020204" pitchFamily="34" charset="0"/>
              <a:buChar char="•"/>
            </a:pPr>
            <a:r>
              <a:rPr lang="en-CA" sz="2000" dirty="0"/>
              <a:t>model performance across various datasets</a:t>
            </a:r>
          </a:p>
          <a:p>
            <a:pPr marL="342900" indent="-342900">
              <a:buFont typeface="Arial" panose="020B0604020202020204" pitchFamily="34" charset="0"/>
              <a:buChar char="•"/>
            </a:pPr>
            <a:r>
              <a:rPr lang="en-CA" sz="2000" dirty="0"/>
              <a:t>Performance comparison with randomforest (realdisp dataset)</a:t>
            </a:r>
            <a:endParaRPr lang="en-CA" dirty="0"/>
          </a:p>
        </p:txBody>
      </p:sp>
    </p:spTree>
    <p:extLst>
      <p:ext uri="{BB962C8B-B14F-4D97-AF65-F5344CB8AC3E}">
        <p14:creationId xmlns:p14="http://schemas.microsoft.com/office/powerpoint/2010/main" val="992511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omputer code with text&#10;&#10;Description automatically generated with medium confidence">
            <a:extLst>
              <a:ext uri="{FF2B5EF4-FFF2-40B4-BE49-F238E27FC236}">
                <a16:creationId xmlns:a16="http://schemas.microsoft.com/office/drawing/2014/main" id="{5288F1D5-D93C-20E4-32E1-9DD307E76143}"/>
              </a:ext>
            </a:extLst>
          </p:cNvPr>
          <p:cNvPicPr>
            <a:picLocks noGrp="1" noChangeAspect="1"/>
          </p:cNvPicPr>
          <p:nvPr>
            <p:ph type="pic" idx="1"/>
          </p:nvPr>
        </p:nvPicPr>
        <p:blipFill>
          <a:blip r:embed="rId2"/>
          <a:srcRect t="8387" b="8387"/>
          <a:stretch>
            <a:fillRect/>
          </a:stretch>
        </p:blipFill>
        <p:spPr>
          <a:xfrm>
            <a:off x="1290320" y="394064"/>
            <a:ext cx="10113264" cy="3797746"/>
          </a:xfrm>
        </p:spPr>
      </p:pic>
      <p:sp>
        <p:nvSpPr>
          <p:cNvPr id="3" name="Title 2">
            <a:extLst>
              <a:ext uri="{FF2B5EF4-FFF2-40B4-BE49-F238E27FC236}">
                <a16:creationId xmlns:a16="http://schemas.microsoft.com/office/drawing/2014/main" id="{C3323C6A-9141-5713-60DC-EB101D2EE8A3}"/>
              </a:ext>
            </a:extLst>
          </p:cNvPr>
          <p:cNvSpPr>
            <a:spLocks noGrp="1"/>
          </p:cNvSpPr>
          <p:nvPr>
            <p:ph type="title"/>
          </p:nvPr>
        </p:nvSpPr>
        <p:spPr/>
        <p:txBody>
          <a:bodyPr/>
          <a:lstStyle/>
          <a:p>
            <a:r>
              <a:rPr lang="en-CA" dirty="0" err="1">
                <a:latin typeface="Speak Pro (Body)"/>
              </a:rPr>
              <a:t>OxWearables</a:t>
            </a:r>
            <a:r>
              <a:rPr lang="en-CA" dirty="0">
                <a:latin typeface="Speak Pro (Body)"/>
              </a:rPr>
              <a:t> available SSL models</a:t>
            </a:r>
          </a:p>
        </p:txBody>
      </p:sp>
      <p:sp>
        <p:nvSpPr>
          <p:cNvPr id="4" name="Text Placeholder 3">
            <a:extLst>
              <a:ext uri="{FF2B5EF4-FFF2-40B4-BE49-F238E27FC236}">
                <a16:creationId xmlns:a16="http://schemas.microsoft.com/office/drawing/2014/main" id="{8D6D789A-2284-7931-7556-E57E9FBEA52F}"/>
              </a:ext>
            </a:extLst>
          </p:cNvPr>
          <p:cNvSpPr>
            <a:spLocks noGrp="1"/>
          </p:cNvSpPr>
          <p:nvPr>
            <p:ph type="body" sz="half" idx="2"/>
          </p:nvPr>
        </p:nvSpPr>
        <p:spPr>
          <a:xfrm>
            <a:off x="1097279" y="5579096"/>
            <a:ext cx="10418063" cy="1143000"/>
          </a:xfrm>
        </p:spPr>
        <p:txBody>
          <a:bodyPr>
            <a:normAutofit/>
          </a:bodyPr>
          <a:lstStyle/>
          <a:p>
            <a:pPr marL="285750" indent="-285750">
              <a:buFont typeface="Arial" panose="020B0604020202020204" pitchFamily="34" charset="0"/>
              <a:buChar char="•"/>
            </a:pPr>
            <a:r>
              <a:rPr lang="en-CA" dirty="0"/>
              <a:t>Harnet5   (Window shape = (n, 3, 150))</a:t>
            </a:r>
          </a:p>
          <a:p>
            <a:pPr marL="285750" indent="-285750">
              <a:buFont typeface="Arial" panose="020B0604020202020204" pitchFamily="34" charset="0"/>
              <a:buChar char="•"/>
            </a:pPr>
            <a:r>
              <a:rPr lang="en-CA" dirty="0">
                <a:solidFill>
                  <a:schemeClr val="accent3"/>
                </a:solidFill>
              </a:rPr>
              <a:t>Harnet10</a:t>
            </a:r>
            <a:r>
              <a:rPr lang="en-CA" dirty="0"/>
              <a:t> (Window shape = (n, 3, 300))</a:t>
            </a:r>
          </a:p>
          <a:p>
            <a:pPr marL="285750" indent="-285750">
              <a:buFont typeface="Arial" panose="020B0604020202020204" pitchFamily="34" charset="0"/>
              <a:buChar char="•"/>
            </a:pPr>
            <a:r>
              <a:rPr lang="en-CA" dirty="0"/>
              <a:t>Harnet30 (Window shape = (n, 3, 900))</a:t>
            </a:r>
          </a:p>
        </p:txBody>
      </p:sp>
    </p:spTree>
    <p:extLst>
      <p:ext uri="{BB962C8B-B14F-4D97-AF65-F5344CB8AC3E}">
        <p14:creationId xmlns:p14="http://schemas.microsoft.com/office/powerpoint/2010/main" val="330869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A5E8E-46C9-EB64-9AC6-1F34908E28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94CE0-C012-964F-CA76-FE3AD1C029B0}"/>
              </a:ext>
            </a:extLst>
          </p:cNvPr>
          <p:cNvSpPr>
            <a:spLocks noGrp="1"/>
          </p:cNvSpPr>
          <p:nvPr>
            <p:ph type="title"/>
          </p:nvPr>
        </p:nvSpPr>
        <p:spPr>
          <a:xfrm>
            <a:off x="4734560" y="2521948"/>
            <a:ext cx="7010400" cy="2719832"/>
          </a:xfrm>
        </p:spPr>
        <p:txBody>
          <a:bodyPr vert="horz" lIns="91440" tIns="45720" rIns="91440" bIns="45720" rtlCol="0" anchor="b">
            <a:normAutofit fontScale="90000"/>
          </a:bodyPr>
          <a:lstStyle/>
          <a:p>
            <a:r>
              <a:rPr lang="en-CA" sz="7200" dirty="0">
                <a:latin typeface="Speak Pro (Body)"/>
              </a:rPr>
              <a:t>SSL Model performance across various datasets</a:t>
            </a:r>
          </a:p>
        </p:txBody>
      </p:sp>
      <p:pic>
        <p:nvPicPr>
          <p:cNvPr id="6" name="Graphic 5" descr="Blockchain with solid fill">
            <a:extLst>
              <a:ext uri="{FF2B5EF4-FFF2-40B4-BE49-F238E27FC236}">
                <a16:creationId xmlns:a16="http://schemas.microsoft.com/office/drawing/2014/main" id="{D78CBE3C-0258-5EEF-5C66-9F20B0CF5E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76400" y="2521948"/>
            <a:ext cx="2418080" cy="2418080"/>
          </a:xfrm>
          <a:prstGeom prst="rect">
            <a:avLst/>
          </a:prstGeom>
        </p:spPr>
      </p:pic>
    </p:spTree>
    <p:extLst>
      <p:ext uri="{BB962C8B-B14F-4D97-AF65-F5344CB8AC3E}">
        <p14:creationId xmlns:p14="http://schemas.microsoft.com/office/powerpoint/2010/main" val="20277142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E22D0B-EC8B-1D1F-1859-1B84558BC738}"/>
              </a:ext>
            </a:extLst>
          </p:cNvPr>
          <p:cNvSpPr txBox="1"/>
          <p:nvPr/>
        </p:nvSpPr>
        <p:spPr>
          <a:xfrm>
            <a:off x="4429517" y="2644170"/>
            <a:ext cx="3332964" cy="1261884"/>
          </a:xfrm>
          <a:prstGeom prst="rect">
            <a:avLst/>
          </a:prstGeom>
          <a:noFill/>
        </p:spPr>
        <p:txBody>
          <a:bodyPr wrap="none" rtlCol="0">
            <a:spAutoFit/>
          </a:bodyPr>
          <a:lstStyle/>
          <a:p>
            <a:pPr algn="ctr"/>
            <a:r>
              <a:rPr lang="en-CA" sz="4800" dirty="0"/>
              <a:t>ADL Dataset</a:t>
            </a:r>
          </a:p>
          <a:p>
            <a:pPr algn="ctr"/>
            <a:r>
              <a:rPr lang="en-CA" sz="2800" dirty="0"/>
              <a:t>(Mentioned in paper)</a:t>
            </a:r>
          </a:p>
        </p:txBody>
      </p:sp>
    </p:spTree>
    <p:extLst>
      <p:ext uri="{BB962C8B-B14F-4D97-AF65-F5344CB8AC3E}">
        <p14:creationId xmlns:p14="http://schemas.microsoft.com/office/powerpoint/2010/main" val="1918188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B522-B234-A94E-1103-1413D0A7C3DB}"/>
              </a:ext>
            </a:extLst>
          </p:cNvPr>
          <p:cNvSpPr>
            <a:spLocks noGrp="1"/>
          </p:cNvSpPr>
          <p:nvPr>
            <p:ph type="title"/>
          </p:nvPr>
        </p:nvSpPr>
        <p:spPr/>
        <p:txBody>
          <a:bodyPr/>
          <a:lstStyle/>
          <a:p>
            <a:r>
              <a:rPr lang="en-CA" dirty="0">
                <a:latin typeface="Speak Pro (Body)"/>
              </a:rPr>
              <a:t>HaRNet10 Performance on ADL Dataset (Fine-tuning Overview)</a:t>
            </a:r>
          </a:p>
        </p:txBody>
      </p:sp>
      <p:sp>
        <p:nvSpPr>
          <p:cNvPr id="3" name="Content Placeholder 2">
            <a:extLst>
              <a:ext uri="{FF2B5EF4-FFF2-40B4-BE49-F238E27FC236}">
                <a16:creationId xmlns:a16="http://schemas.microsoft.com/office/drawing/2014/main" id="{32D81C69-5D41-F750-1EF2-9D794A6B28DC}"/>
              </a:ext>
            </a:extLst>
          </p:cNvPr>
          <p:cNvSpPr>
            <a:spLocks noGrp="1"/>
          </p:cNvSpPr>
          <p:nvPr>
            <p:ph idx="1"/>
          </p:nvPr>
        </p:nvSpPr>
        <p:spPr>
          <a:xfrm>
            <a:off x="462280" y="1854201"/>
            <a:ext cx="11267440" cy="4140199"/>
          </a:xfrm>
        </p:spPr>
        <p:txBody>
          <a:bodyPr>
            <a:normAutofit fontScale="25000" lnSpcReduction="20000"/>
          </a:bodyPr>
          <a:lstStyle/>
          <a:p>
            <a:pPr>
              <a:buFont typeface="Arial" panose="020B0604020202020204" pitchFamily="34" charset="0"/>
              <a:buChar char="•"/>
            </a:pPr>
            <a:r>
              <a:rPr lang="en-US" sz="9600" b="1" dirty="0"/>
              <a:t>Dataset:</a:t>
            </a:r>
            <a:r>
              <a:rPr lang="en-US" sz="9600" dirty="0"/>
              <a:t> Cleaned ADL dataset (30 Hz sampling frequency). </a:t>
            </a:r>
          </a:p>
          <a:p>
            <a:pPr>
              <a:buFont typeface="Arial" panose="020B0604020202020204" pitchFamily="34" charset="0"/>
              <a:buChar char="•"/>
            </a:pPr>
            <a:r>
              <a:rPr lang="en-US" sz="9600" b="1" dirty="0"/>
              <a:t>Subjects</a:t>
            </a:r>
            <a:r>
              <a:rPr lang="en-US" sz="9600" dirty="0"/>
              <a:t>: 7</a:t>
            </a:r>
          </a:p>
          <a:p>
            <a:pPr>
              <a:buFont typeface="Arial" panose="020B0604020202020204" pitchFamily="34" charset="0"/>
              <a:buChar char="•"/>
            </a:pPr>
            <a:r>
              <a:rPr lang="en-US" sz="9600" b="1" dirty="0"/>
              <a:t>Data Split:</a:t>
            </a:r>
            <a:r>
              <a:rPr lang="en-US" sz="9600" dirty="0"/>
              <a:t> 80% training, 20% validation.</a:t>
            </a:r>
          </a:p>
          <a:p>
            <a:pPr>
              <a:buFont typeface="Arial" panose="020B0604020202020204" pitchFamily="34" charset="0"/>
              <a:buChar char="•"/>
            </a:pPr>
            <a:r>
              <a:rPr lang="en-US" sz="9600" b="1" dirty="0"/>
              <a:t>Model:</a:t>
            </a:r>
            <a:r>
              <a:rPr lang="en-US" sz="9600" dirty="0"/>
              <a:t> Pretrained </a:t>
            </a:r>
            <a:r>
              <a:rPr lang="en-US" sz="9600" b="1" dirty="0"/>
              <a:t>HaRNet10</a:t>
            </a:r>
            <a:r>
              <a:rPr lang="en-US" sz="9600" dirty="0"/>
              <a:t> SSL model.</a:t>
            </a:r>
          </a:p>
          <a:p>
            <a:pPr marL="742950" lvl="1" indent="-285750">
              <a:buFont typeface="Arial" panose="020B0604020202020204" pitchFamily="34" charset="0"/>
              <a:buChar char="•"/>
            </a:pPr>
            <a:r>
              <a:rPr lang="en-US" sz="9600" dirty="0"/>
              <a:t>Selected for its balance between performance and computational efficiency compared to HaRNet5 and HaRNet30.</a:t>
            </a:r>
          </a:p>
          <a:p>
            <a:pPr marL="742950" lvl="1" indent="-285750">
              <a:buFont typeface="Arial" panose="020B0604020202020204" pitchFamily="34" charset="0"/>
              <a:buChar char="•"/>
            </a:pPr>
            <a:r>
              <a:rPr lang="en-US" sz="9600" dirty="0"/>
              <a:t>Adjusted classifier layer for 12 activity classes in the ADL dataset.</a:t>
            </a:r>
          </a:p>
          <a:p>
            <a:pPr>
              <a:buFont typeface="Arial" panose="020B0604020202020204" pitchFamily="34" charset="0"/>
              <a:buChar char="•"/>
            </a:pPr>
            <a:r>
              <a:rPr lang="en-US" sz="9600" b="1" dirty="0"/>
              <a:t>Training Process:</a:t>
            </a:r>
            <a:endParaRPr lang="en-US" sz="9600" dirty="0"/>
          </a:p>
          <a:p>
            <a:pPr marL="742950" lvl="1" indent="-285750">
              <a:buFont typeface="Arial" panose="020B0604020202020204" pitchFamily="34" charset="0"/>
              <a:buChar char="•"/>
            </a:pPr>
            <a:r>
              <a:rPr lang="en-US" sz="9600" dirty="0"/>
              <a:t>Optimizer: </a:t>
            </a:r>
            <a:r>
              <a:rPr lang="en-US" sz="9600" b="1" dirty="0"/>
              <a:t>Adam</a:t>
            </a:r>
            <a:r>
              <a:rPr lang="en-US" sz="9600" dirty="0"/>
              <a:t>, Learning rate: </a:t>
            </a:r>
            <a:r>
              <a:rPr lang="en-US" sz="9600" b="1" dirty="0"/>
              <a:t>1e-4</a:t>
            </a:r>
            <a:r>
              <a:rPr lang="en-US" sz="9600" dirty="0"/>
              <a:t>.</a:t>
            </a:r>
          </a:p>
          <a:p>
            <a:pPr marL="742950" lvl="1" indent="-285750">
              <a:buFont typeface="Arial" panose="020B0604020202020204" pitchFamily="34" charset="0"/>
              <a:buChar char="•"/>
            </a:pPr>
            <a:r>
              <a:rPr lang="en-US" sz="9600" dirty="0"/>
              <a:t>Batch size: </a:t>
            </a:r>
            <a:r>
              <a:rPr lang="en-US" sz="9600" b="1" dirty="0"/>
              <a:t>32</a:t>
            </a:r>
            <a:r>
              <a:rPr lang="en-US" sz="9600" dirty="0"/>
              <a:t>, Sliding window size: </a:t>
            </a:r>
            <a:r>
              <a:rPr lang="en-US" sz="9600" b="1" dirty="0"/>
              <a:t>300</a:t>
            </a:r>
            <a:r>
              <a:rPr lang="en-US" sz="9600" dirty="0"/>
              <a:t> samples.</a:t>
            </a:r>
          </a:p>
          <a:p>
            <a:pPr marL="742950" lvl="1" indent="-285750">
              <a:buFont typeface="Arial" panose="020B0604020202020204" pitchFamily="34" charset="0"/>
              <a:buChar char="•"/>
            </a:pPr>
            <a:r>
              <a:rPr lang="en-US" sz="9600" dirty="0"/>
              <a:t>Fine-tuned for </a:t>
            </a:r>
            <a:r>
              <a:rPr lang="en-US" sz="9600" b="1" dirty="0"/>
              <a:t>10 epochs</a:t>
            </a:r>
            <a:r>
              <a:rPr lang="en-US" sz="9600" dirty="0"/>
              <a:t>.</a:t>
            </a:r>
          </a:p>
          <a:p>
            <a:endParaRPr lang="en-CA" dirty="0"/>
          </a:p>
        </p:txBody>
      </p:sp>
    </p:spTree>
    <p:extLst>
      <p:ext uri="{BB962C8B-B14F-4D97-AF65-F5344CB8AC3E}">
        <p14:creationId xmlns:p14="http://schemas.microsoft.com/office/powerpoint/2010/main" val="3173000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6801F-F41D-4645-12B2-02BD4C463902}"/>
              </a:ext>
            </a:extLst>
          </p:cNvPr>
          <p:cNvSpPr>
            <a:spLocks noGrp="1"/>
          </p:cNvSpPr>
          <p:nvPr>
            <p:ph type="title"/>
          </p:nvPr>
        </p:nvSpPr>
        <p:spPr>
          <a:xfrm>
            <a:off x="878911" y="643468"/>
            <a:ext cx="3177847" cy="1674180"/>
          </a:xfrm>
        </p:spPr>
        <p:txBody>
          <a:bodyPr>
            <a:normAutofit/>
          </a:bodyPr>
          <a:lstStyle/>
          <a:p>
            <a:r>
              <a:rPr lang="en-CA" sz="4000" dirty="0">
                <a:latin typeface="Speak Pro (Body)"/>
              </a:rPr>
              <a:t>Results and Observations</a:t>
            </a:r>
          </a:p>
        </p:txBody>
      </p:sp>
      <p:cxnSp>
        <p:nvCxnSpPr>
          <p:cNvPr id="11" name="Straight Connector 1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F1C6D7-56EA-C14F-AAF7-FF7D8D09CA64}"/>
              </a:ext>
            </a:extLst>
          </p:cNvPr>
          <p:cNvSpPr>
            <a:spLocks noGrp="1"/>
          </p:cNvSpPr>
          <p:nvPr>
            <p:ph idx="1"/>
          </p:nvPr>
        </p:nvSpPr>
        <p:spPr>
          <a:xfrm>
            <a:off x="81281" y="2478513"/>
            <a:ext cx="5252720" cy="4003565"/>
          </a:xfrm>
        </p:spPr>
        <p:txBody>
          <a:bodyPr>
            <a:normAutofit fontScale="92500"/>
          </a:bodyPr>
          <a:lstStyle/>
          <a:p>
            <a:pPr>
              <a:lnSpc>
                <a:spcPct val="100000"/>
              </a:lnSpc>
            </a:pPr>
            <a:r>
              <a:rPr lang="en-US" b="1" dirty="0"/>
              <a:t>Validation Performance (After 10 Epochs):</a:t>
            </a:r>
          </a:p>
          <a:p>
            <a:pPr>
              <a:lnSpc>
                <a:spcPct val="100000"/>
              </a:lnSpc>
              <a:buFont typeface="Arial" panose="020B0604020202020204" pitchFamily="34" charset="0"/>
              <a:buChar char="•"/>
            </a:pPr>
            <a:r>
              <a:rPr lang="en-US" b="1" dirty="0"/>
              <a:t>F1 Score:</a:t>
            </a:r>
            <a:r>
              <a:rPr lang="en-US" dirty="0"/>
              <a:t> Increased steadily from </a:t>
            </a:r>
            <a:r>
              <a:rPr lang="en-US" b="1" dirty="0"/>
              <a:t>0.79 (Epoch 1)</a:t>
            </a:r>
            <a:r>
              <a:rPr lang="en-US" dirty="0"/>
              <a:t> to </a:t>
            </a:r>
            <a:r>
              <a:rPr lang="en-US" b="1" dirty="0"/>
              <a:t>0.97 (Epoch 10)</a:t>
            </a:r>
            <a:r>
              <a:rPr lang="en-US" dirty="0"/>
              <a:t>.</a:t>
            </a:r>
            <a:endParaRPr lang="en-US" b="1" dirty="0"/>
          </a:p>
          <a:p>
            <a:pPr>
              <a:lnSpc>
                <a:spcPct val="100000"/>
              </a:lnSpc>
              <a:buFont typeface="Arial" panose="020B0604020202020204" pitchFamily="34" charset="0"/>
              <a:buChar char="•"/>
            </a:pPr>
            <a:r>
              <a:rPr lang="en-US" b="1" dirty="0"/>
              <a:t>Strong Transfer Learning Capability:</a:t>
            </a:r>
            <a:r>
              <a:rPr lang="en-US" dirty="0"/>
              <a:t> Fine-tuning on ADL dataset with HaRNet10 achieved high accuracy and F1 score.</a:t>
            </a:r>
          </a:p>
          <a:p>
            <a:pPr>
              <a:lnSpc>
                <a:spcPct val="100000"/>
              </a:lnSpc>
              <a:buFont typeface="Arial" panose="020B0604020202020204" pitchFamily="34" charset="0"/>
              <a:buChar char="•"/>
            </a:pPr>
            <a:r>
              <a:rPr lang="en-US" b="1" dirty="0"/>
              <a:t>Stability:</a:t>
            </a:r>
            <a:r>
              <a:rPr lang="en-US" dirty="0"/>
              <a:t> The model showed consistent improvement in performance with no signs of overfitting.</a:t>
            </a:r>
          </a:p>
          <a:p>
            <a:pPr>
              <a:lnSpc>
                <a:spcPct val="100000"/>
              </a:lnSpc>
              <a:buFont typeface="Arial" panose="020B0604020202020204" pitchFamily="34" charset="0"/>
              <a:buChar char="•"/>
            </a:pPr>
            <a:r>
              <a:rPr lang="en-US" b="1" dirty="0"/>
              <a:t>Class Imbalance Handling:</a:t>
            </a:r>
            <a:r>
              <a:rPr lang="en-US" dirty="0"/>
              <a:t> Weighted F1 score reflects robust activity recognition despite dataset imbalance.</a:t>
            </a:r>
          </a:p>
        </p:txBody>
      </p:sp>
      <p:pic>
        <p:nvPicPr>
          <p:cNvPr id="4" name="Content Placeholder 4" descr="A graph with a red line and blue line&#10;&#10;Description automatically generated">
            <a:extLst>
              <a:ext uri="{FF2B5EF4-FFF2-40B4-BE49-F238E27FC236}">
                <a16:creationId xmlns:a16="http://schemas.microsoft.com/office/drawing/2014/main" id="{1E33B9B4-7905-4CBC-A8CF-F641D11CEC40}"/>
              </a:ext>
            </a:extLst>
          </p:cNvPr>
          <p:cNvPicPr>
            <a:picLocks noChangeAspect="1"/>
          </p:cNvPicPr>
          <p:nvPr/>
        </p:nvPicPr>
        <p:blipFill>
          <a:blip r:embed="rId2"/>
          <a:stretch>
            <a:fillRect/>
          </a:stretch>
        </p:blipFill>
        <p:spPr>
          <a:xfrm>
            <a:off x="5334001" y="264160"/>
            <a:ext cx="6857999" cy="5585587"/>
          </a:xfrm>
          <a:prstGeom prst="rect">
            <a:avLst/>
          </a:prstGeom>
        </p:spPr>
      </p:pic>
      <p:sp>
        <p:nvSpPr>
          <p:cNvPr id="13" name="Rectangle 1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5361447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CF317-B7AA-1BA4-AAD6-57EE45D702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6BA621-DB06-F755-39C8-9D11C1F89450}"/>
              </a:ext>
            </a:extLst>
          </p:cNvPr>
          <p:cNvSpPr txBox="1"/>
          <p:nvPr/>
        </p:nvSpPr>
        <p:spPr>
          <a:xfrm>
            <a:off x="1483360" y="2705725"/>
            <a:ext cx="9225280" cy="1446550"/>
          </a:xfrm>
          <a:prstGeom prst="rect">
            <a:avLst/>
          </a:prstGeom>
          <a:noFill/>
        </p:spPr>
        <p:txBody>
          <a:bodyPr wrap="square" rtlCol="0">
            <a:spAutoFit/>
          </a:bodyPr>
          <a:lstStyle/>
          <a:p>
            <a:pPr algn="ctr"/>
            <a:r>
              <a:rPr lang="en-CA" sz="4400" dirty="0"/>
              <a:t>HMP</a:t>
            </a:r>
            <a:r>
              <a:rPr lang="en-CA" sz="4400" b="1" dirty="0"/>
              <a:t> </a:t>
            </a:r>
            <a:r>
              <a:rPr lang="en-US" sz="4400" i="0" dirty="0">
                <a:effectLst/>
                <a:latin typeface="Speak Pro (Body)"/>
              </a:rPr>
              <a:t>ADL Recognition with </a:t>
            </a:r>
          </a:p>
          <a:p>
            <a:pPr algn="ctr"/>
            <a:r>
              <a:rPr lang="en-US" sz="4400" i="0" dirty="0">
                <a:effectLst/>
                <a:latin typeface="Speak Pro (Body)"/>
              </a:rPr>
              <a:t>Wrist-worn Accelerometer Dataset</a:t>
            </a:r>
            <a:endParaRPr lang="en-US" sz="4800" i="0" dirty="0">
              <a:effectLst/>
              <a:latin typeface="Speak Pro (Body)"/>
            </a:endParaRPr>
          </a:p>
        </p:txBody>
      </p:sp>
    </p:spTree>
    <p:extLst>
      <p:ext uri="{BB962C8B-B14F-4D97-AF65-F5344CB8AC3E}">
        <p14:creationId xmlns:p14="http://schemas.microsoft.com/office/powerpoint/2010/main" val="373036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2196F-EF98-DD79-0D3B-D0372150510E}"/>
              </a:ext>
            </a:extLst>
          </p:cNvPr>
          <p:cNvSpPr>
            <a:spLocks noGrp="1"/>
          </p:cNvSpPr>
          <p:nvPr>
            <p:ph type="title"/>
          </p:nvPr>
        </p:nvSpPr>
        <p:spPr/>
        <p:txBody>
          <a:bodyPr/>
          <a:lstStyle/>
          <a:p>
            <a:r>
              <a:rPr lang="en-CA" dirty="0">
                <a:latin typeface="Speak Pro (Body)"/>
              </a:rPr>
              <a:t>Introduction</a:t>
            </a:r>
          </a:p>
        </p:txBody>
      </p:sp>
      <p:sp>
        <p:nvSpPr>
          <p:cNvPr id="3" name="Content Placeholder 2">
            <a:extLst>
              <a:ext uri="{FF2B5EF4-FFF2-40B4-BE49-F238E27FC236}">
                <a16:creationId xmlns:a16="http://schemas.microsoft.com/office/drawing/2014/main" id="{6D518DEA-F312-177A-6126-5FA459506C1C}"/>
              </a:ext>
            </a:extLst>
          </p:cNvPr>
          <p:cNvSpPr>
            <a:spLocks noGrp="1"/>
          </p:cNvSpPr>
          <p:nvPr>
            <p:ph idx="1"/>
          </p:nvPr>
        </p:nvSpPr>
        <p:spPr>
          <a:xfrm>
            <a:off x="599440" y="2108201"/>
            <a:ext cx="10556240" cy="3307079"/>
          </a:xfrm>
        </p:spPr>
        <p:txBody>
          <a:bodyPr>
            <a:normAutofit/>
          </a:bodyPr>
          <a:lstStyle/>
          <a:p>
            <a:pPr algn="just">
              <a:lnSpc>
                <a:spcPct val="107000"/>
              </a:lnSpc>
              <a:spcAft>
                <a:spcPts val="800"/>
              </a:spcAft>
            </a:pPr>
            <a:r>
              <a:rPr lang="en-CA" sz="1800" kern="100" dirty="0">
                <a:effectLst/>
                <a:latin typeface="Speak Pro (Body)"/>
                <a:ea typeface="Aptos" panose="020B0004020202020204" pitchFamily="34" charset="0"/>
                <a:cs typeface="Times New Roman" panose="02020603050405020304" pitchFamily="18" charset="0"/>
              </a:rPr>
              <a:t>Current human activity recognition (</a:t>
            </a:r>
            <a:r>
              <a:rPr lang="en-CA" sz="1800" b="1" kern="100" dirty="0">
                <a:effectLst/>
                <a:latin typeface="Speak Pro (Body)"/>
                <a:ea typeface="Aptos" panose="020B0004020202020204" pitchFamily="34" charset="0"/>
                <a:cs typeface="Times New Roman" panose="02020603050405020304" pitchFamily="18" charset="0"/>
              </a:rPr>
              <a:t>HAR</a:t>
            </a:r>
            <a:r>
              <a:rPr lang="en-CA" sz="1800" kern="100" dirty="0">
                <a:effectLst/>
                <a:latin typeface="Speak Pro (Body)"/>
                <a:ea typeface="Aptos" panose="020B0004020202020204" pitchFamily="34" charset="0"/>
                <a:cs typeface="Times New Roman" panose="02020603050405020304" pitchFamily="18" charset="0"/>
              </a:rPr>
              <a:t>) models typically </a:t>
            </a:r>
            <a:r>
              <a:rPr lang="en-CA" sz="1800" b="1" kern="100" dirty="0">
                <a:effectLst/>
                <a:latin typeface="Speak Pro (Body)"/>
                <a:ea typeface="Aptos" panose="020B0004020202020204" pitchFamily="34" charset="0"/>
                <a:cs typeface="Times New Roman" panose="02020603050405020304" pitchFamily="18" charset="0"/>
              </a:rPr>
              <a:t>rely</a:t>
            </a:r>
            <a:r>
              <a:rPr lang="en-CA" sz="1800" kern="100" dirty="0">
                <a:effectLst/>
                <a:latin typeface="Speak Pro (Body)"/>
                <a:ea typeface="Aptos" panose="020B0004020202020204" pitchFamily="34" charset="0"/>
                <a:cs typeface="Times New Roman" panose="02020603050405020304" pitchFamily="18" charset="0"/>
              </a:rPr>
              <a:t> on </a:t>
            </a:r>
            <a:r>
              <a:rPr lang="en-CA" sz="1800" b="1" kern="100" dirty="0">
                <a:effectLst/>
                <a:latin typeface="Speak Pro (Body)"/>
                <a:ea typeface="Aptos" panose="020B0004020202020204" pitchFamily="34" charset="0"/>
                <a:cs typeface="Times New Roman" panose="02020603050405020304" pitchFamily="18" charset="0"/>
              </a:rPr>
              <a:t>manual feature engineering </a:t>
            </a:r>
            <a:r>
              <a:rPr lang="en-CA" sz="1800" kern="100" dirty="0">
                <a:effectLst/>
                <a:latin typeface="Speak Pro (Body)"/>
                <a:ea typeface="Aptos" panose="020B0004020202020204" pitchFamily="34" charset="0"/>
                <a:cs typeface="Times New Roman" panose="02020603050405020304" pitchFamily="18" charset="0"/>
              </a:rPr>
              <a:t>partly due to the very </a:t>
            </a:r>
            <a:r>
              <a:rPr lang="en-CA" sz="1800" b="1" kern="100" dirty="0">
                <a:effectLst/>
                <a:latin typeface="Speak Pro (Body)"/>
                <a:ea typeface="Aptos" panose="020B0004020202020204" pitchFamily="34" charset="0"/>
                <a:cs typeface="Times New Roman" panose="02020603050405020304" pitchFamily="18" charset="0"/>
              </a:rPr>
              <a:t>limited size </a:t>
            </a:r>
            <a:r>
              <a:rPr lang="en-CA" sz="1800" kern="100" dirty="0">
                <a:effectLst/>
                <a:latin typeface="Speak Pro (Body)"/>
                <a:ea typeface="Aptos" panose="020B0004020202020204" pitchFamily="34" charset="0"/>
                <a:cs typeface="Times New Roman" panose="02020603050405020304" pitchFamily="18" charset="0"/>
              </a:rPr>
              <a:t>of </a:t>
            </a:r>
            <a:r>
              <a:rPr lang="en-CA" sz="1800" b="1" kern="100" dirty="0">
                <a:effectLst/>
                <a:latin typeface="Speak Pro (Body)"/>
                <a:ea typeface="Aptos" panose="020B0004020202020204" pitchFamily="34" charset="0"/>
                <a:cs typeface="Times New Roman" panose="02020603050405020304" pitchFamily="18" charset="0"/>
              </a:rPr>
              <a:t>existing labelled datasets</a:t>
            </a:r>
            <a:r>
              <a:rPr lang="en-CA" sz="1800" kern="100" dirty="0">
                <a:effectLst/>
                <a:latin typeface="Speak Pro (Body)"/>
                <a:ea typeface="Aptos" panose="020B0004020202020204" pitchFamily="34" charset="0"/>
                <a:cs typeface="Times New Roman" panose="02020603050405020304" pitchFamily="18" charset="0"/>
              </a:rPr>
              <a:t>. </a:t>
            </a:r>
            <a:r>
              <a:rPr lang="en-CA" sz="1800" kern="100" dirty="0">
                <a:latin typeface="Speak Pro (Body)"/>
                <a:ea typeface="Aptos" panose="020B0004020202020204" pitchFamily="34" charset="0"/>
                <a:cs typeface="Times New Roman" panose="02020603050405020304" pitchFamily="18" charset="0"/>
              </a:rPr>
              <a:t>O</a:t>
            </a:r>
            <a:r>
              <a:rPr lang="en-CA" sz="1800" kern="100" dirty="0">
                <a:effectLst/>
                <a:latin typeface="Speak Pro (Body)"/>
                <a:ea typeface="Aptos" panose="020B0004020202020204" pitchFamily="34" charset="0"/>
                <a:cs typeface="Times New Roman" panose="02020603050405020304" pitchFamily="18" charset="0"/>
              </a:rPr>
              <a:t>btaining </a:t>
            </a:r>
            <a:r>
              <a:rPr lang="en-CA" sz="1800" b="1" kern="100" dirty="0">
                <a:effectLst/>
                <a:latin typeface="Speak Pro (Body)"/>
                <a:ea typeface="Aptos" panose="020B0004020202020204" pitchFamily="34" charset="0"/>
                <a:cs typeface="Times New Roman" panose="02020603050405020304" pitchFamily="18" charset="0"/>
              </a:rPr>
              <a:t>labelled data is labour intensive</a:t>
            </a:r>
            <a:r>
              <a:rPr lang="en-CA" sz="1800" kern="100" dirty="0">
                <a:effectLst/>
                <a:latin typeface="Speak Pro (Body)"/>
                <a:ea typeface="Aptos" panose="020B0004020202020204" pitchFamily="34" charset="0"/>
                <a:cs typeface="Times New Roman" panose="02020603050405020304" pitchFamily="18" charset="0"/>
              </a:rPr>
              <a:t>, but it is especially so for HAR data. On the other hand, </a:t>
            </a:r>
            <a:r>
              <a:rPr lang="en-CA" sz="1800" b="1" kern="100" dirty="0">
                <a:effectLst/>
                <a:latin typeface="Speak Pro (Body)"/>
                <a:ea typeface="Aptos" panose="020B0004020202020204" pitchFamily="34" charset="0"/>
                <a:cs typeface="Times New Roman" panose="02020603050405020304" pitchFamily="18" charset="0"/>
              </a:rPr>
              <a:t>collecting large-scale unlabelled HAR data is highly feasible</a:t>
            </a:r>
            <a:r>
              <a:rPr lang="en-CA" sz="1800" kern="100" dirty="0">
                <a:effectLst/>
                <a:latin typeface="Speak Pro (Body)"/>
                <a:ea typeface="Aptos" panose="020B0004020202020204" pitchFamily="34" charset="0"/>
                <a:cs typeface="Times New Roman" panose="02020603050405020304" pitchFamily="18" charset="0"/>
              </a:rPr>
              <a:t>, as evidenced by projects such as the UK-Biobank.</a:t>
            </a:r>
          </a:p>
          <a:p>
            <a:pPr algn="just">
              <a:lnSpc>
                <a:spcPct val="107000"/>
              </a:lnSpc>
              <a:spcAft>
                <a:spcPts val="800"/>
              </a:spcAft>
            </a:pPr>
            <a:r>
              <a:rPr lang="en-CA" sz="1800" kern="100" dirty="0">
                <a:effectLst/>
                <a:latin typeface="Speak Pro (Body)"/>
                <a:ea typeface="Aptos" panose="020B0004020202020204" pitchFamily="34" charset="0"/>
                <a:cs typeface="Times New Roman" panose="02020603050405020304" pitchFamily="18" charset="0"/>
              </a:rPr>
              <a:t>In their paper, they investigate how </a:t>
            </a:r>
            <a:r>
              <a:rPr lang="en-CA" sz="1800" b="1" kern="100" dirty="0">
                <a:effectLst/>
                <a:latin typeface="Speak Pro (Body)"/>
                <a:ea typeface="Aptos" panose="020B0004020202020204" pitchFamily="34" charset="0"/>
                <a:cs typeface="Times New Roman" panose="02020603050405020304" pitchFamily="18" charset="0"/>
              </a:rPr>
              <a:t>learning three simple self-supervised learning tasks independently and jointly </a:t>
            </a:r>
            <a:r>
              <a:rPr lang="en-CA" sz="1800" kern="100" dirty="0">
                <a:effectLst/>
                <a:latin typeface="Speak Pro (Body)"/>
                <a:ea typeface="Aptos" panose="020B0004020202020204" pitchFamily="34" charset="0"/>
                <a:cs typeface="Times New Roman" panose="02020603050405020304" pitchFamily="18" charset="0"/>
              </a:rPr>
              <a:t>could facilitate HAR across a variety of environments using the UKB dataset, which contains terabytes of wearable sensor data collected in the real world. To fully appreciate the benefit of SSL in HAR, they chose the tasks that would prioritise </a:t>
            </a:r>
            <a:r>
              <a:rPr lang="en-CA" sz="1800" b="1" kern="100" dirty="0">
                <a:effectLst/>
                <a:latin typeface="Speak Pro (Body)"/>
                <a:ea typeface="Aptos" panose="020B0004020202020204" pitchFamily="34" charset="0"/>
                <a:cs typeface="Times New Roman" panose="02020603050405020304" pitchFamily="18" charset="0"/>
              </a:rPr>
              <a:t>the temporal dependencies of human motion</a:t>
            </a:r>
            <a:r>
              <a:rPr lang="en-CA" sz="1800" kern="100" dirty="0">
                <a:effectLst/>
                <a:latin typeface="Speak Pro (Body)"/>
                <a:ea typeface="Aptos" panose="020B0004020202020204" pitchFamily="34" charset="0"/>
                <a:cs typeface="Times New Roman" panose="02020603050405020304" pitchFamily="18" charset="0"/>
              </a:rPr>
              <a:t>, namely, </a:t>
            </a:r>
            <a:r>
              <a:rPr lang="en-CA" sz="1800" b="1" u="sng" kern="100" dirty="0">
                <a:effectLst/>
                <a:latin typeface="Speak Pro (Body)"/>
                <a:ea typeface="Aptos" panose="020B0004020202020204" pitchFamily="34" charset="0"/>
                <a:cs typeface="Times New Roman" panose="02020603050405020304" pitchFamily="18" charset="0"/>
              </a:rPr>
              <a:t>arrow of time (AoT), permutation and time-warping (TW)</a:t>
            </a:r>
            <a:endParaRPr lang="en-CA" sz="1800" u="sng" kern="100" dirty="0">
              <a:effectLst/>
              <a:latin typeface="Speak Pro (Body)"/>
              <a:ea typeface="Aptos" panose="020B0004020202020204" pitchFamily="34" charset="0"/>
              <a:cs typeface="Times New Roman" panose="02020603050405020304" pitchFamily="18" charset="0"/>
            </a:endParaRPr>
          </a:p>
          <a:p>
            <a:pPr algn="just"/>
            <a:endParaRPr lang="en-CA" dirty="0">
              <a:latin typeface="Speak Pro (Body)"/>
            </a:endParaRPr>
          </a:p>
        </p:txBody>
      </p:sp>
      <p:sp>
        <p:nvSpPr>
          <p:cNvPr id="4" name="TextBox 3">
            <a:extLst>
              <a:ext uri="{FF2B5EF4-FFF2-40B4-BE49-F238E27FC236}">
                <a16:creationId xmlns:a16="http://schemas.microsoft.com/office/drawing/2014/main" id="{28D65C00-E1B4-8155-3DCE-BED3D558FB13}"/>
              </a:ext>
            </a:extLst>
          </p:cNvPr>
          <p:cNvSpPr txBox="1"/>
          <p:nvPr/>
        </p:nvSpPr>
        <p:spPr>
          <a:xfrm>
            <a:off x="599440" y="5462955"/>
            <a:ext cx="10678160" cy="646331"/>
          </a:xfrm>
          <a:prstGeom prst="rect">
            <a:avLst/>
          </a:prstGeom>
          <a:noFill/>
        </p:spPr>
        <p:txBody>
          <a:bodyPr wrap="square" rtlCol="0">
            <a:spAutoFit/>
          </a:bodyPr>
          <a:lstStyle/>
          <a:p>
            <a:pPr algn="just"/>
            <a:r>
              <a:rPr lang="en-CA" sz="1800" dirty="0">
                <a:effectLst/>
                <a:latin typeface="Speak Pro (Body)"/>
                <a:ea typeface="Aptos" panose="020B0004020202020204" pitchFamily="34" charset="0"/>
                <a:cs typeface="Times New Roman" panose="02020603050405020304" pitchFamily="18" charset="0"/>
              </a:rPr>
              <a:t>The study shows that multi-task SSL can train HAR models that generalize well across seven different datasets with varying activity classes, devices, and environments.</a:t>
            </a:r>
            <a:endParaRPr lang="en-CA" dirty="0">
              <a:latin typeface="Speak Pro (Body)"/>
            </a:endParaRPr>
          </a:p>
        </p:txBody>
      </p:sp>
    </p:spTree>
    <p:extLst>
      <p:ext uri="{BB962C8B-B14F-4D97-AF65-F5344CB8AC3E}">
        <p14:creationId xmlns:p14="http://schemas.microsoft.com/office/powerpoint/2010/main" val="3010553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A0C7-3ED4-3C3F-5760-759757EB9F8B}"/>
              </a:ext>
            </a:extLst>
          </p:cNvPr>
          <p:cNvSpPr>
            <a:spLocks noGrp="1"/>
          </p:cNvSpPr>
          <p:nvPr>
            <p:ph type="title"/>
          </p:nvPr>
        </p:nvSpPr>
        <p:spPr/>
        <p:txBody>
          <a:bodyPr/>
          <a:lstStyle/>
          <a:p>
            <a:r>
              <a:rPr lang="en-CA" dirty="0">
                <a:latin typeface="Speak Pro (Body)"/>
              </a:rPr>
              <a:t>About the dataset</a:t>
            </a:r>
          </a:p>
        </p:txBody>
      </p:sp>
      <p:sp>
        <p:nvSpPr>
          <p:cNvPr id="3" name="Content Placeholder 2">
            <a:extLst>
              <a:ext uri="{FF2B5EF4-FFF2-40B4-BE49-F238E27FC236}">
                <a16:creationId xmlns:a16="http://schemas.microsoft.com/office/drawing/2014/main" id="{894DACA7-5E29-C958-7030-8082DC404663}"/>
              </a:ext>
            </a:extLst>
          </p:cNvPr>
          <p:cNvSpPr>
            <a:spLocks noGrp="1"/>
          </p:cNvSpPr>
          <p:nvPr>
            <p:ph idx="1"/>
          </p:nvPr>
        </p:nvSpPr>
        <p:spPr>
          <a:xfrm>
            <a:off x="487680" y="2108201"/>
            <a:ext cx="10668000" cy="4099559"/>
          </a:xfrm>
        </p:spPr>
        <p:txBody>
          <a:bodyPr>
            <a:normAutofit/>
          </a:bodyPr>
          <a:lstStyle/>
          <a:p>
            <a:pPr>
              <a:buFont typeface="Arial" panose="020B0604020202020204" pitchFamily="34" charset="0"/>
              <a:buChar char="•"/>
            </a:pPr>
            <a:r>
              <a:rPr lang="en-US" dirty="0"/>
              <a:t>The dataset captures multivariate, sequential, time-series data of users performing daily activities in their homes over 35 days. </a:t>
            </a:r>
          </a:p>
          <a:p>
            <a:pPr>
              <a:buFont typeface="Arial" panose="020B0604020202020204" pitchFamily="34" charset="0"/>
              <a:buChar char="•"/>
            </a:pPr>
            <a:r>
              <a:rPr lang="en-US" dirty="0"/>
              <a:t>Sampling Frequency =30Hz</a:t>
            </a:r>
          </a:p>
          <a:p>
            <a:pPr>
              <a:buFont typeface="Arial" panose="020B0604020202020204" pitchFamily="34" charset="0"/>
              <a:buChar char="•"/>
            </a:pPr>
            <a:r>
              <a:rPr lang="en-US" dirty="0"/>
              <a:t>It is designed for </a:t>
            </a:r>
            <a:r>
              <a:rPr lang="en-US" b="1" dirty="0"/>
              <a:t>classification and clustering tasks in domains like smart home automation and healthcare</a:t>
            </a:r>
            <a:r>
              <a:rPr lang="en-US" dirty="0"/>
              <a:t>. </a:t>
            </a:r>
          </a:p>
          <a:p>
            <a:pPr>
              <a:buFont typeface="Arial" panose="020B0604020202020204" pitchFamily="34" charset="0"/>
              <a:buChar char="•"/>
            </a:pPr>
            <a:r>
              <a:rPr lang="en-US" dirty="0"/>
              <a:t>Each user’s data is provided in three files: a description, sensor events (features), and activity labels. </a:t>
            </a:r>
          </a:p>
          <a:p>
            <a:pPr>
              <a:buFont typeface="Arial" panose="020B0604020202020204" pitchFamily="34" charset="0"/>
              <a:buChar char="•"/>
            </a:pPr>
            <a:r>
              <a:rPr lang="en-US" dirty="0"/>
              <a:t>The </a:t>
            </a:r>
            <a:r>
              <a:rPr lang="en-US" b="1" dirty="0"/>
              <a:t>dataset is fully labeled</a:t>
            </a:r>
            <a:r>
              <a:rPr lang="en-US" dirty="0"/>
              <a:t>, contains no missing values, and supports research in human activity recognition.</a:t>
            </a:r>
            <a:endParaRPr lang="en-CA" dirty="0"/>
          </a:p>
        </p:txBody>
      </p:sp>
    </p:spTree>
    <p:extLst>
      <p:ext uri="{BB962C8B-B14F-4D97-AF65-F5344CB8AC3E}">
        <p14:creationId xmlns:p14="http://schemas.microsoft.com/office/powerpoint/2010/main" val="2424911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23ECB-FBD2-8022-C345-0541C540A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95932-DFDE-17CC-757B-8DF36BB2F7FB}"/>
              </a:ext>
            </a:extLst>
          </p:cNvPr>
          <p:cNvSpPr>
            <a:spLocks noGrp="1"/>
          </p:cNvSpPr>
          <p:nvPr>
            <p:ph type="title"/>
          </p:nvPr>
        </p:nvSpPr>
        <p:spPr/>
        <p:txBody>
          <a:bodyPr/>
          <a:lstStyle/>
          <a:p>
            <a:r>
              <a:rPr lang="fi-FI" dirty="0">
                <a:latin typeface="Speak Pro (Body)"/>
              </a:rPr>
              <a:t>Fine-Tuning Harnet10 on the Dataset</a:t>
            </a:r>
            <a:endParaRPr lang="en-CA" dirty="0">
              <a:latin typeface="Speak Pro (Body)"/>
            </a:endParaRPr>
          </a:p>
        </p:txBody>
      </p:sp>
      <p:sp>
        <p:nvSpPr>
          <p:cNvPr id="3" name="Content Placeholder 2">
            <a:extLst>
              <a:ext uri="{FF2B5EF4-FFF2-40B4-BE49-F238E27FC236}">
                <a16:creationId xmlns:a16="http://schemas.microsoft.com/office/drawing/2014/main" id="{D3197DA2-D3CA-E686-AEC4-D5292A55B107}"/>
              </a:ext>
            </a:extLst>
          </p:cNvPr>
          <p:cNvSpPr>
            <a:spLocks noGrp="1"/>
          </p:cNvSpPr>
          <p:nvPr>
            <p:ph idx="1"/>
          </p:nvPr>
        </p:nvSpPr>
        <p:spPr>
          <a:xfrm>
            <a:off x="487680" y="2346543"/>
            <a:ext cx="11353800" cy="3901857"/>
          </a:xfrm>
        </p:spPr>
        <p:txBody>
          <a:bodyPr>
            <a:normAutofit fontScale="25000" lnSpcReduction="20000"/>
          </a:bodyPr>
          <a:lstStyle/>
          <a:p>
            <a:pPr>
              <a:buFont typeface="Arial" panose="020B0604020202020204" pitchFamily="34" charset="0"/>
              <a:buChar char="•"/>
            </a:pPr>
            <a:r>
              <a:rPr lang="en-US" sz="9600" b="1" dirty="0"/>
              <a:t>Data Split:</a:t>
            </a:r>
            <a:r>
              <a:rPr lang="en-US" sz="9600" dirty="0"/>
              <a:t> 80% training, 20% validation using stratified sampling.</a:t>
            </a:r>
          </a:p>
          <a:p>
            <a:pPr>
              <a:buFont typeface="Arial" panose="020B0604020202020204" pitchFamily="34" charset="0"/>
              <a:buChar char="•"/>
            </a:pPr>
            <a:r>
              <a:rPr lang="en-US" sz="9600" b="1" dirty="0"/>
              <a:t>Subjects</a:t>
            </a:r>
            <a:r>
              <a:rPr lang="en-US" sz="9600" dirty="0"/>
              <a:t>: 16</a:t>
            </a:r>
          </a:p>
          <a:p>
            <a:pPr>
              <a:buFont typeface="Arial" panose="020B0604020202020204" pitchFamily="34" charset="0"/>
              <a:buChar char="•"/>
            </a:pPr>
            <a:r>
              <a:rPr lang="en-US" sz="9600" b="1" dirty="0"/>
              <a:t>Data Preparation Highlights: Normalized X, Y, Z sensor data</a:t>
            </a:r>
            <a:r>
              <a:rPr lang="en-US" sz="9600" dirty="0"/>
              <a:t> and activity labels.</a:t>
            </a:r>
          </a:p>
          <a:p>
            <a:pPr>
              <a:buFont typeface="Arial" panose="020B0604020202020204" pitchFamily="34" charset="0"/>
              <a:buChar char="•"/>
            </a:pPr>
            <a:r>
              <a:rPr lang="en-US" sz="9600" b="1" dirty="0"/>
              <a:t>Sliding Window Approach:</a:t>
            </a:r>
            <a:endParaRPr lang="en-US" sz="9600" dirty="0"/>
          </a:p>
          <a:p>
            <a:pPr marL="742950" lvl="1" indent="-285750">
              <a:buFont typeface="Arial" panose="020B0604020202020204" pitchFamily="34" charset="0"/>
              <a:buChar char="•"/>
            </a:pPr>
            <a:r>
              <a:rPr lang="en-US" sz="9600" dirty="0"/>
              <a:t>Sequence Length: </a:t>
            </a:r>
            <a:r>
              <a:rPr lang="en-US" sz="9600" b="1" dirty="0"/>
              <a:t>300 samples</a:t>
            </a:r>
            <a:r>
              <a:rPr lang="en-US" sz="9600" dirty="0"/>
              <a:t>, Overlap: </a:t>
            </a:r>
            <a:r>
              <a:rPr lang="en-US" sz="9600" b="1" dirty="0"/>
              <a:t>50%</a:t>
            </a:r>
            <a:r>
              <a:rPr lang="en-US" sz="9600" dirty="0"/>
              <a:t>.</a:t>
            </a:r>
          </a:p>
          <a:p>
            <a:pPr>
              <a:buFont typeface="Arial" panose="020B0604020202020204" pitchFamily="34" charset="0"/>
              <a:buChar char="•"/>
            </a:pPr>
            <a:r>
              <a:rPr lang="en-US" sz="9600" dirty="0"/>
              <a:t>Dataset split into </a:t>
            </a:r>
            <a:r>
              <a:rPr lang="en-US" sz="9600" b="1" dirty="0"/>
              <a:t>8 chunks</a:t>
            </a:r>
            <a:r>
              <a:rPr lang="en-US" sz="9600" dirty="0"/>
              <a:t> for structured training and validation.</a:t>
            </a:r>
          </a:p>
          <a:p>
            <a:pPr marL="0" indent="0">
              <a:buNone/>
            </a:pPr>
            <a:endParaRPr lang="en-US" sz="9600" dirty="0"/>
          </a:p>
          <a:p>
            <a:pPr>
              <a:buFont typeface="Arial" panose="020B0604020202020204" pitchFamily="34" charset="0"/>
              <a:buChar char="•"/>
            </a:pPr>
            <a:r>
              <a:rPr lang="en-US" sz="8800" b="1" dirty="0"/>
              <a:t>Key Metrics: </a:t>
            </a:r>
            <a:r>
              <a:rPr lang="en-US" sz="8800" dirty="0"/>
              <a:t>Trained for </a:t>
            </a:r>
            <a:r>
              <a:rPr lang="en-US" sz="8800" b="1" dirty="0"/>
              <a:t>5 epochs</a:t>
            </a:r>
            <a:r>
              <a:rPr lang="en-US" sz="8800" dirty="0"/>
              <a:t> with high F1 scores and accuracy achieved on validation.</a:t>
            </a:r>
          </a:p>
          <a:p>
            <a:endParaRPr lang="en-CA" dirty="0"/>
          </a:p>
        </p:txBody>
      </p:sp>
    </p:spTree>
    <p:extLst>
      <p:ext uri="{BB962C8B-B14F-4D97-AF65-F5344CB8AC3E}">
        <p14:creationId xmlns:p14="http://schemas.microsoft.com/office/powerpoint/2010/main" val="3071325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D031-A80A-AA77-389E-8B14095285B3}"/>
              </a:ext>
            </a:extLst>
          </p:cNvPr>
          <p:cNvSpPr>
            <a:spLocks noGrp="1"/>
          </p:cNvSpPr>
          <p:nvPr>
            <p:ph type="title"/>
          </p:nvPr>
        </p:nvSpPr>
        <p:spPr/>
        <p:txBody>
          <a:bodyPr/>
          <a:lstStyle/>
          <a:p>
            <a:r>
              <a:rPr lang="en-US" dirty="0">
                <a:latin typeface="Speak Pro (Body)"/>
              </a:rPr>
              <a:t>Dataset Splitting and Batch Validation</a:t>
            </a:r>
            <a:endParaRPr lang="en-CA" dirty="0">
              <a:latin typeface="Speak Pro (Body)"/>
            </a:endParaRPr>
          </a:p>
        </p:txBody>
      </p:sp>
      <p:sp>
        <p:nvSpPr>
          <p:cNvPr id="3" name="Content Placeholder 2">
            <a:extLst>
              <a:ext uri="{FF2B5EF4-FFF2-40B4-BE49-F238E27FC236}">
                <a16:creationId xmlns:a16="http://schemas.microsoft.com/office/drawing/2014/main" id="{BDD516F3-F0A0-611C-523C-3F7E4A5B5AD8}"/>
              </a:ext>
            </a:extLst>
          </p:cNvPr>
          <p:cNvSpPr>
            <a:spLocks noGrp="1"/>
          </p:cNvSpPr>
          <p:nvPr>
            <p:ph idx="1"/>
          </p:nvPr>
        </p:nvSpPr>
        <p:spPr>
          <a:xfrm>
            <a:off x="802640" y="2250442"/>
            <a:ext cx="10058400" cy="3489958"/>
          </a:xfrm>
        </p:spPr>
        <p:txBody>
          <a:bodyPr>
            <a:normAutofit fontScale="25000" lnSpcReduction="20000"/>
          </a:bodyPr>
          <a:lstStyle/>
          <a:p>
            <a:pPr>
              <a:buFont typeface="Arial" panose="020B0604020202020204" pitchFamily="34" charset="0"/>
              <a:buChar char="•"/>
            </a:pPr>
            <a:r>
              <a:rPr lang="en-US" sz="8800" b="1" dirty="0"/>
              <a:t>Training-Validation Splitting:</a:t>
            </a:r>
          </a:p>
          <a:p>
            <a:pPr lvl="1">
              <a:buFont typeface="Arial" panose="020B0604020202020204" pitchFamily="34" charset="0"/>
              <a:buChar char="•"/>
            </a:pPr>
            <a:r>
              <a:rPr lang="en-US" sz="8600" dirty="0"/>
              <a:t>Dataset divided into </a:t>
            </a:r>
            <a:r>
              <a:rPr lang="en-US" sz="8600" b="1" dirty="0"/>
              <a:t>8 chunks</a:t>
            </a:r>
            <a:r>
              <a:rPr lang="en-US" sz="8600" dirty="0"/>
              <a:t>, each containing ~12.5% of the data in each chunk.</a:t>
            </a:r>
          </a:p>
          <a:p>
            <a:pPr lvl="1">
              <a:buFont typeface="Arial" panose="020B0604020202020204" pitchFamily="34" charset="0"/>
              <a:buChar char="•"/>
            </a:pPr>
            <a:r>
              <a:rPr lang="en-US" sz="8600" b="1" dirty="0"/>
              <a:t>4 validation batches (20 windows each)</a:t>
            </a:r>
            <a:r>
              <a:rPr lang="en-US" sz="8600" dirty="0"/>
              <a:t> randomly selected from each chunk.</a:t>
            </a:r>
          </a:p>
          <a:p>
            <a:pPr lvl="1">
              <a:buFont typeface="Arial" panose="020B0604020202020204" pitchFamily="34" charset="0"/>
              <a:buChar char="•"/>
            </a:pPr>
            <a:r>
              <a:rPr lang="en-US" sz="8600" dirty="0"/>
              <a:t>Remaining data used for training.</a:t>
            </a:r>
          </a:p>
          <a:p>
            <a:pPr>
              <a:buFont typeface="Arial" panose="020B0604020202020204" pitchFamily="34" charset="0"/>
              <a:buChar char="•"/>
            </a:pPr>
            <a:endParaRPr lang="en-US" sz="8800" b="1" dirty="0"/>
          </a:p>
          <a:p>
            <a:pPr>
              <a:buFont typeface="Arial" panose="020B0604020202020204" pitchFamily="34" charset="0"/>
              <a:buChar char="•"/>
            </a:pPr>
            <a:r>
              <a:rPr lang="en-US" sz="8000" b="1" dirty="0"/>
              <a:t>Reason for Chunking and Batching:</a:t>
            </a:r>
          </a:p>
          <a:p>
            <a:pPr lvl="1">
              <a:buFont typeface="Arial" panose="020B0604020202020204" pitchFamily="34" charset="0"/>
              <a:buChar char="•"/>
            </a:pPr>
            <a:r>
              <a:rPr lang="en-US" sz="7800" dirty="0"/>
              <a:t>Ensures </a:t>
            </a:r>
            <a:r>
              <a:rPr lang="en-US" sz="7800" b="1" dirty="0"/>
              <a:t>non-overlapping, representative</a:t>
            </a:r>
            <a:r>
              <a:rPr lang="en-US" sz="7800" dirty="0"/>
              <a:t> validation data.</a:t>
            </a:r>
          </a:p>
          <a:p>
            <a:pPr lvl="1">
              <a:buFont typeface="Arial" panose="020B0604020202020204" pitchFamily="34" charset="0"/>
              <a:buChar char="•"/>
            </a:pPr>
            <a:r>
              <a:rPr lang="en-US" sz="7800" dirty="0"/>
              <a:t>Prevents overfitting by maintaining strict separation between training and validation.</a:t>
            </a:r>
          </a:p>
        </p:txBody>
      </p:sp>
    </p:spTree>
    <p:extLst>
      <p:ext uri="{BB962C8B-B14F-4D97-AF65-F5344CB8AC3E}">
        <p14:creationId xmlns:p14="http://schemas.microsoft.com/office/powerpoint/2010/main" val="33025476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6AACD4-45A8-A584-2CCE-7BF2EA81118B}"/>
              </a:ext>
            </a:extLst>
          </p:cNvPr>
          <p:cNvPicPr>
            <a:picLocks noChangeAspect="1"/>
          </p:cNvPicPr>
          <p:nvPr/>
        </p:nvPicPr>
        <p:blipFill>
          <a:blip r:embed="rId2"/>
          <a:stretch>
            <a:fillRect/>
          </a:stretch>
        </p:blipFill>
        <p:spPr>
          <a:xfrm>
            <a:off x="0" y="1335952"/>
            <a:ext cx="12156987" cy="4186095"/>
          </a:xfrm>
          <a:prstGeom prst="rect">
            <a:avLst/>
          </a:prstGeom>
        </p:spPr>
      </p:pic>
      <p:sp>
        <p:nvSpPr>
          <p:cNvPr id="6" name="TextBox 5">
            <a:extLst>
              <a:ext uri="{FF2B5EF4-FFF2-40B4-BE49-F238E27FC236}">
                <a16:creationId xmlns:a16="http://schemas.microsoft.com/office/drawing/2014/main" id="{2EAC8495-164A-B5A6-2561-EB6A9D0B3265}"/>
              </a:ext>
            </a:extLst>
          </p:cNvPr>
          <p:cNvSpPr txBox="1"/>
          <p:nvPr/>
        </p:nvSpPr>
        <p:spPr>
          <a:xfrm>
            <a:off x="10099040" y="781061"/>
            <a:ext cx="1757341" cy="646331"/>
          </a:xfrm>
          <a:prstGeom prst="rect">
            <a:avLst/>
          </a:prstGeom>
          <a:noFill/>
        </p:spPr>
        <p:txBody>
          <a:bodyPr wrap="none" rtlCol="0">
            <a:spAutoFit/>
          </a:bodyPr>
          <a:lstStyle/>
          <a:p>
            <a:r>
              <a:rPr lang="en-CA" dirty="0"/>
              <a:t>Train data : 80%</a:t>
            </a:r>
          </a:p>
          <a:p>
            <a:r>
              <a:rPr lang="en-CA" dirty="0"/>
              <a:t>Test data  : 20%</a:t>
            </a:r>
          </a:p>
        </p:txBody>
      </p:sp>
    </p:spTree>
    <p:extLst>
      <p:ext uri="{BB962C8B-B14F-4D97-AF65-F5344CB8AC3E}">
        <p14:creationId xmlns:p14="http://schemas.microsoft.com/office/powerpoint/2010/main" val="36352652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F7936-6C8B-D658-97FD-6A6EF34CF872}"/>
              </a:ext>
            </a:extLst>
          </p:cNvPr>
          <p:cNvSpPr>
            <a:spLocks noGrp="1"/>
          </p:cNvSpPr>
          <p:nvPr>
            <p:ph type="title"/>
          </p:nvPr>
        </p:nvSpPr>
        <p:spPr/>
        <p:txBody>
          <a:bodyPr/>
          <a:lstStyle/>
          <a:p>
            <a:r>
              <a:rPr lang="en-CA" dirty="0">
                <a:latin typeface="Speak Pro (Body)"/>
              </a:rPr>
              <a:t>Model Performance and Results</a:t>
            </a:r>
          </a:p>
        </p:txBody>
      </p:sp>
      <p:sp>
        <p:nvSpPr>
          <p:cNvPr id="3" name="Content Placeholder 2">
            <a:extLst>
              <a:ext uri="{FF2B5EF4-FFF2-40B4-BE49-F238E27FC236}">
                <a16:creationId xmlns:a16="http://schemas.microsoft.com/office/drawing/2014/main" id="{89A0AB48-74FD-7AB3-AF1F-09459C1D8673}"/>
              </a:ext>
            </a:extLst>
          </p:cNvPr>
          <p:cNvSpPr>
            <a:spLocks noGrp="1"/>
          </p:cNvSpPr>
          <p:nvPr>
            <p:ph idx="1"/>
          </p:nvPr>
        </p:nvSpPr>
        <p:spPr>
          <a:xfrm>
            <a:off x="1097280" y="1965961"/>
            <a:ext cx="9763760" cy="4282439"/>
          </a:xfrm>
        </p:spPr>
        <p:txBody>
          <a:bodyPr>
            <a:noAutofit/>
          </a:bodyPr>
          <a:lstStyle/>
          <a:p>
            <a:pPr>
              <a:lnSpc>
                <a:spcPct val="100000"/>
              </a:lnSpc>
              <a:buFont typeface="Arial" panose="020B0604020202020204" pitchFamily="34" charset="0"/>
              <a:buChar char="•"/>
            </a:pPr>
            <a:r>
              <a:rPr lang="en-US" b="1" dirty="0"/>
              <a:t>Harnet10 SSL Model Modifications:</a:t>
            </a:r>
          </a:p>
          <a:p>
            <a:pPr lvl="1">
              <a:buFont typeface="Arial" panose="020B0604020202020204" pitchFamily="34" charset="0"/>
              <a:buChar char="•"/>
            </a:pPr>
            <a:r>
              <a:rPr lang="en-US" sz="2000" b="1" dirty="0"/>
              <a:t>Pre-trained Harnet10</a:t>
            </a:r>
            <a:r>
              <a:rPr lang="en-US" sz="2000" dirty="0"/>
              <a:t> fine-tuned with </a:t>
            </a:r>
            <a:r>
              <a:rPr lang="en-US" sz="2000" dirty="0" err="1"/>
              <a:t>CrossEntropyLoss</a:t>
            </a:r>
            <a:r>
              <a:rPr lang="en-US" sz="2000" dirty="0"/>
              <a:t> and Adam optimizer.</a:t>
            </a:r>
          </a:p>
          <a:p>
            <a:pPr lvl="1">
              <a:buFont typeface="Arial" panose="020B0604020202020204" pitchFamily="34" charset="0"/>
              <a:buChar char="•"/>
            </a:pPr>
            <a:r>
              <a:rPr lang="en-US" sz="2000" dirty="0"/>
              <a:t>Final classifier replaced to match the number of activity classes in ADL dataset.</a:t>
            </a:r>
          </a:p>
          <a:p>
            <a:pPr>
              <a:lnSpc>
                <a:spcPct val="100000"/>
              </a:lnSpc>
              <a:buFont typeface="Arial" panose="020B0604020202020204" pitchFamily="34" charset="0"/>
              <a:buChar char="•"/>
            </a:pPr>
            <a:r>
              <a:rPr lang="en-US" b="1" dirty="0"/>
              <a:t>Training Details:</a:t>
            </a:r>
          </a:p>
          <a:p>
            <a:pPr lvl="1">
              <a:buFont typeface="Arial" panose="020B0604020202020204" pitchFamily="34" charset="0"/>
              <a:buChar char="•"/>
            </a:pPr>
            <a:r>
              <a:rPr lang="en-US" sz="2000" dirty="0"/>
              <a:t>Training: </a:t>
            </a:r>
            <a:r>
              <a:rPr lang="en-US" sz="2000" b="1" dirty="0"/>
              <a:t>80% of dataset</a:t>
            </a:r>
            <a:r>
              <a:rPr lang="en-US" sz="2000" dirty="0"/>
              <a:t>, Validation: </a:t>
            </a:r>
            <a:r>
              <a:rPr lang="en-US" sz="2000" b="1" dirty="0"/>
              <a:t>20%.</a:t>
            </a:r>
            <a:endParaRPr lang="en-US" sz="2000" dirty="0"/>
          </a:p>
          <a:p>
            <a:pPr lvl="1">
              <a:buFont typeface="Arial" panose="020B0604020202020204" pitchFamily="34" charset="0"/>
              <a:buChar char="•"/>
            </a:pPr>
            <a:r>
              <a:rPr lang="en-US" sz="2000" dirty="0"/>
              <a:t>Batch Size: </a:t>
            </a:r>
            <a:r>
              <a:rPr lang="en-US" sz="2000" b="1" dirty="0"/>
              <a:t>16 windows</a:t>
            </a:r>
            <a:r>
              <a:rPr lang="en-US" sz="2000" dirty="0"/>
              <a:t>.</a:t>
            </a:r>
            <a:endParaRPr lang="en-US" sz="2400" b="1" dirty="0"/>
          </a:p>
          <a:p>
            <a:pPr>
              <a:lnSpc>
                <a:spcPct val="100000"/>
              </a:lnSpc>
              <a:buFont typeface="Arial" panose="020B0604020202020204" pitchFamily="34" charset="0"/>
              <a:buChar char="•"/>
            </a:pPr>
            <a:r>
              <a:rPr lang="en-US" sz="2400" b="1" dirty="0"/>
              <a:t>Sliding Window Analysis:</a:t>
            </a:r>
          </a:p>
          <a:p>
            <a:pPr lvl="1">
              <a:buFont typeface="Arial" panose="020B0604020202020204" pitchFamily="34" charset="0"/>
              <a:buChar char="•"/>
            </a:pPr>
            <a:r>
              <a:rPr lang="en-US" sz="2400" dirty="0"/>
              <a:t>Shows where </a:t>
            </a:r>
            <a:r>
              <a:rPr lang="en-US" sz="2400" b="1" dirty="0"/>
              <a:t>validation windows</a:t>
            </a:r>
            <a:r>
              <a:rPr lang="en-US" sz="2400" dirty="0"/>
              <a:t> were selected within chunks.</a:t>
            </a:r>
          </a:p>
          <a:p>
            <a:pPr lvl="1">
              <a:buFont typeface="Arial" panose="020B0604020202020204" pitchFamily="34" charset="0"/>
              <a:buChar char="•"/>
            </a:pPr>
            <a:r>
              <a:rPr lang="en-US" sz="2400" b="1" dirty="0"/>
              <a:t>Zoomed Chunk Example:</a:t>
            </a:r>
            <a:r>
              <a:rPr lang="en-US" sz="2400" dirty="0"/>
              <a:t> Clear separation of training and validation batches</a:t>
            </a:r>
            <a:r>
              <a:rPr lang="en-US" sz="2000" dirty="0"/>
              <a:t>.</a:t>
            </a:r>
            <a:endParaRPr lang="en-US" sz="2000" b="1" dirty="0"/>
          </a:p>
        </p:txBody>
      </p:sp>
    </p:spTree>
    <p:extLst>
      <p:ext uri="{BB962C8B-B14F-4D97-AF65-F5344CB8AC3E}">
        <p14:creationId xmlns:p14="http://schemas.microsoft.com/office/powerpoint/2010/main" val="21830596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1B2CDD-DD34-2FC1-E9AE-9366479453DB}"/>
              </a:ext>
            </a:extLst>
          </p:cNvPr>
          <p:cNvPicPr>
            <a:picLocks noChangeAspect="1"/>
          </p:cNvPicPr>
          <p:nvPr/>
        </p:nvPicPr>
        <p:blipFill>
          <a:blip r:embed="rId2"/>
          <a:stretch>
            <a:fillRect/>
          </a:stretch>
        </p:blipFill>
        <p:spPr>
          <a:xfrm>
            <a:off x="5100320" y="429436"/>
            <a:ext cx="6868160" cy="723724"/>
          </a:xfrm>
          <a:prstGeom prst="rect">
            <a:avLst/>
          </a:prstGeom>
        </p:spPr>
      </p:pic>
      <p:pic>
        <p:nvPicPr>
          <p:cNvPr id="4100" name="Picture 4">
            <a:extLst>
              <a:ext uri="{FF2B5EF4-FFF2-40B4-BE49-F238E27FC236}">
                <a16:creationId xmlns:a16="http://schemas.microsoft.com/office/drawing/2014/main" id="{645C906A-537B-CB63-1FFA-7626B6888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120" y="1153160"/>
            <a:ext cx="7071360" cy="5146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C8BC3B-A105-FE1F-0B51-0899116DFB98}"/>
              </a:ext>
            </a:extLst>
          </p:cNvPr>
          <p:cNvSpPr txBox="1"/>
          <p:nvPr/>
        </p:nvSpPr>
        <p:spPr>
          <a:xfrm>
            <a:off x="10160" y="1229360"/>
            <a:ext cx="4785360" cy="3877985"/>
          </a:xfrm>
          <a:prstGeom prst="rect">
            <a:avLst/>
          </a:prstGeom>
          <a:noFill/>
        </p:spPr>
        <p:txBody>
          <a:bodyPr wrap="square" rtlCol="0">
            <a:spAutoFit/>
          </a:bodyPr>
          <a:lstStyle/>
          <a:p>
            <a:pPr>
              <a:lnSpc>
                <a:spcPct val="100000"/>
              </a:lnSpc>
              <a:buFont typeface="Arial" panose="020B0604020202020204" pitchFamily="34" charset="0"/>
              <a:buChar char="•"/>
            </a:pPr>
            <a:r>
              <a:rPr lang="en-CA" sz="2000" b="1" dirty="0"/>
              <a:t>Epoch-Wise Metrics</a:t>
            </a:r>
            <a:r>
              <a:rPr lang="en-CA" b="1" dirty="0"/>
              <a:t>:</a:t>
            </a:r>
          </a:p>
          <a:p>
            <a:pPr lvl="1">
              <a:buFont typeface="Arial" panose="020B0604020202020204" pitchFamily="34" charset="0"/>
              <a:buChar char="•"/>
            </a:pPr>
            <a:r>
              <a:rPr lang="en-CA" sz="2000" dirty="0"/>
              <a:t>Validation Accuracy: 91.3% → 96.1%.</a:t>
            </a:r>
          </a:p>
          <a:p>
            <a:pPr lvl="1">
              <a:buFont typeface="Arial" panose="020B0604020202020204" pitchFamily="34" charset="0"/>
              <a:buChar char="•"/>
            </a:pPr>
            <a:r>
              <a:rPr lang="en-CA" sz="2000" dirty="0"/>
              <a:t>Validation F1 Score: </a:t>
            </a:r>
            <a:r>
              <a:rPr lang="en-CA" sz="2000" b="1" dirty="0"/>
              <a:t>91.0% → 96.4%.</a:t>
            </a:r>
            <a:endParaRPr lang="en-CA" sz="2000" dirty="0"/>
          </a:p>
          <a:p>
            <a:endParaRPr lang="en-US" sz="2400" b="1" dirty="0"/>
          </a:p>
          <a:p>
            <a:pPr>
              <a:buFont typeface="Arial" panose="020B0604020202020204" pitchFamily="34" charset="0"/>
              <a:buChar char="•"/>
            </a:pPr>
            <a:r>
              <a:rPr lang="en-US" sz="2400" b="1" dirty="0"/>
              <a:t>Key Observations:</a:t>
            </a:r>
          </a:p>
          <a:p>
            <a:pPr lvl="1">
              <a:buFont typeface="Arial" panose="020B0604020202020204" pitchFamily="34" charset="0"/>
              <a:buChar char="•"/>
            </a:pPr>
            <a:r>
              <a:rPr lang="en-US" sz="2000" dirty="0"/>
              <a:t>Sliding windows and batching improve </a:t>
            </a:r>
            <a:r>
              <a:rPr lang="en-US" sz="2000" b="1" dirty="0"/>
              <a:t>representation and generalization</a:t>
            </a:r>
            <a:r>
              <a:rPr lang="en-US" sz="2000" dirty="0"/>
              <a:t>.</a:t>
            </a:r>
          </a:p>
          <a:p>
            <a:pPr lvl="1">
              <a:buFont typeface="Arial" panose="020B0604020202020204" pitchFamily="34" charset="0"/>
              <a:buChar char="•"/>
            </a:pPr>
            <a:r>
              <a:rPr lang="en-US" sz="2000" dirty="0"/>
              <a:t>Chunking ensures balanced and diverse validation.</a:t>
            </a:r>
          </a:p>
          <a:p>
            <a:pPr lvl="1">
              <a:buFont typeface="Arial" panose="020B0604020202020204" pitchFamily="34" charset="0"/>
              <a:buChar char="•"/>
            </a:pPr>
            <a:r>
              <a:rPr lang="en-US" sz="2000" dirty="0"/>
              <a:t>Harnet10 effectively adapts to the dataset with fine-tuning.</a:t>
            </a:r>
          </a:p>
          <a:p>
            <a:endParaRPr lang="en-CA" dirty="0"/>
          </a:p>
        </p:txBody>
      </p:sp>
    </p:spTree>
    <p:extLst>
      <p:ext uri="{BB962C8B-B14F-4D97-AF65-F5344CB8AC3E}">
        <p14:creationId xmlns:p14="http://schemas.microsoft.com/office/powerpoint/2010/main" val="18476825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FF35AB27-60A3-5519-52AB-23451FDF486B}"/>
              </a:ext>
            </a:extLst>
          </p:cNvPr>
          <p:cNvPicPr>
            <a:picLocks noChangeAspect="1"/>
          </p:cNvPicPr>
          <p:nvPr/>
        </p:nvPicPr>
        <p:blipFill>
          <a:blip r:embed="rId2"/>
          <a:stretch>
            <a:fillRect/>
          </a:stretch>
        </p:blipFill>
        <p:spPr>
          <a:xfrm>
            <a:off x="503018" y="2087226"/>
            <a:ext cx="4072595" cy="3175654"/>
          </a:xfrm>
          <a:prstGeom prst="rect">
            <a:avLst/>
          </a:prstGeom>
        </p:spPr>
      </p:pic>
      <p:pic>
        <p:nvPicPr>
          <p:cNvPr id="5122" name="Picture 2" descr="A graph of different colored bars&#10;&#10;Description automatically generated">
            <a:extLst>
              <a:ext uri="{FF2B5EF4-FFF2-40B4-BE49-F238E27FC236}">
                <a16:creationId xmlns:a16="http://schemas.microsoft.com/office/drawing/2014/main" id="{C05ABE1F-6E60-B69D-3A6D-6FEDCFF802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78631" y="1187408"/>
            <a:ext cx="6971321" cy="4531359"/>
          </a:xfrm>
          <a:prstGeom prst="rect">
            <a:avLst/>
          </a:prstGeom>
          <a:noFill/>
          <a:extLst>
            <a:ext uri="{909E8E84-426E-40DD-AFC4-6F175D3DCCD1}">
              <a14:hiddenFill xmlns:a14="http://schemas.microsoft.com/office/drawing/2010/main">
                <a:solidFill>
                  <a:srgbClr val="FFFFFF"/>
                </a:solidFill>
              </a14:hiddenFill>
            </a:ext>
          </a:extLst>
        </p:spPr>
      </p:pic>
      <p:sp>
        <p:nvSpPr>
          <p:cNvPr id="5129" name="Rectangle 5128">
            <a:extLst>
              <a:ext uri="{FF2B5EF4-FFF2-40B4-BE49-F238E27FC236}">
                <a16:creationId xmlns:a16="http://schemas.microsoft.com/office/drawing/2014/main" id="{50BC3489-C3CF-4390-987A-9726B968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4" name="TextBox 3">
            <a:extLst>
              <a:ext uri="{FF2B5EF4-FFF2-40B4-BE49-F238E27FC236}">
                <a16:creationId xmlns:a16="http://schemas.microsoft.com/office/drawing/2014/main" id="{CB385E4F-2EAB-F333-953C-FDA0E17C7223}"/>
              </a:ext>
            </a:extLst>
          </p:cNvPr>
          <p:cNvSpPr txBox="1"/>
          <p:nvPr/>
        </p:nvSpPr>
        <p:spPr>
          <a:xfrm>
            <a:off x="868680" y="315049"/>
            <a:ext cx="10652760" cy="954107"/>
          </a:xfrm>
          <a:prstGeom prst="rect">
            <a:avLst/>
          </a:prstGeom>
          <a:noFill/>
        </p:spPr>
        <p:txBody>
          <a:bodyPr wrap="square" rtlCol="0">
            <a:spAutoFit/>
          </a:bodyPr>
          <a:lstStyle/>
          <a:p>
            <a:pPr>
              <a:lnSpc>
                <a:spcPct val="100000"/>
              </a:lnSpc>
            </a:pPr>
            <a:r>
              <a:rPr lang="en-US" sz="2800" b="1" dirty="0"/>
              <a:t>Class Distribution Comparison: Original vs Predicted Percentages in the testing sample</a:t>
            </a:r>
            <a:endParaRPr lang="en-CA" sz="2800" b="1" dirty="0"/>
          </a:p>
        </p:txBody>
      </p:sp>
    </p:spTree>
    <p:extLst>
      <p:ext uri="{BB962C8B-B14F-4D97-AF65-F5344CB8AC3E}">
        <p14:creationId xmlns:p14="http://schemas.microsoft.com/office/powerpoint/2010/main" val="20800228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BEACF-5BAF-88D1-BF8E-B463B3838D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BF1DF4-56E1-B59D-A3A4-A4F1B810C4FF}"/>
              </a:ext>
            </a:extLst>
          </p:cNvPr>
          <p:cNvSpPr txBox="1"/>
          <p:nvPr/>
        </p:nvSpPr>
        <p:spPr>
          <a:xfrm>
            <a:off x="2336800" y="2705725"/>
            <a:ext cx="7518400" cy="1446550"/>
          </a:xfrm>
          <a:prstGeom prst="rect">
            <a:avLst/>
          </a:prstGeom>
          <a:noFill/>
        </p:spPr>
        <p:txBody>
          <a:bodyPr wrap="square" rtlCol="0">
            <a:spAutoFit/>
          </a:bodyPr>
          <a:lstStyle/>
          <a:p>
            <a:pPr algn="ctr"/>
            <a:r>
              <a:rPr lang="en-CA" sz="4400" b="1" i="0" dirty="0">
                <a:effectLst/>
              </a:rPr>
              <a:t>REALDISP</a:t>
            </a:r>
            <a:r>
              <a:rPr lang="en-CA" sz="4400" i="0" dirty="0">
                <a:effectLst/>
              </a:rPr>
              <a:t> Activity Recognition </a:t>
            </a:r>
          </a:p>
          <a:p>
            <a:pPr algn="ctr"/>
            <a:r>
              <a:rPr lang="en-CA" sz="4400" i="0" dirty="0">
                <a:effectLst/>
              </a:rPr>
              <a:t>Dataset</a:t>
            </a:r>
          </a:p>
        </p:txBody>
      </p:sp>
    </p:spTree>
    <p:extLst>
      <p:ext uri="{BB962C8B-B14F-4D97-AF65-F5344CB8AC3E}">
        <p14:creationId xmlns:p14="http://schemas.microsoft.com/office/powerpoint/2010/main" val="1672465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8D90F-EFEB-374A-ED55-C13D2A320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9891F-528C-5B85-2A05-431CDEA1D2C1}"/>
              </a:ext>
            </a:extLst>
          </p:cNvPr>
          <p:cNvSpPr>
            <a:spLocks noGrp="1"/>
          </p:cNvSpPr>
          <p:nvPr>
            <p:ph type="title"/>
          </p:nvPr>
        </p:nvSpPr>
        <p:spPr/>
        <p:txBody>
          <a:bodyPr/>
          <a:lstStyle/>
          <a:p>
            <a:r>
              <a:rPr lang="en-CA" dirty="0">
                <a:latin typeface="Speak Pro (Body)"/>
              </a:rPr>
              <a:t>About the dataset</a:t>
            </a:r>
          </a:p>
        </p:txBody>
      </p:sp>
      <p:sp>
        <p:nvSpPr>
          <p:cNvPr id="3" name="Content Placeholder 2">
            <a:extLst>
              <a:ext uri="{FF2B5EF4-FFF2-40B4-BE49-F238E27FC236}">
                <a16:creationId xmlns:a16="http://schemas.microsoft.com/office/drawing/2014/main" id="{47586BFD-CCC8-12A7-7A51-CA52FEF17376}"/>
              </a:ext>
            </a:extLst>
          </p:cNvPr>
          <p:cNvSpPr>
            <a:spLocks noGrp="1"/>
          </p:cNvSpPr>
          <p:nvPr>
            <p:ph idx="1"/>
          </p:nvPr>
        </p:nvSpPr>
        <p:spPr>
          <a:xfrm>
            <a:off x="81280" y="1920241"/>
            <a:ext cx="12110720" cy="4287520"/>
          </a:xfrm>
        </p:spPr>
        <p:txBody>
          <a:bodyPr>
            <a:normAutofit fontScale="92500" lnSpcReduction="10000"/>
          </a:bodyPr>
          <a:lstStyle/>
          <a:p>
            <a:r>
              <a:rPr lang="en-US" sz="2400" dirty="0"/>
              <a:t>The </a:t>
            </a:r>
            <a:r>
              <a:rPr lang="en-US" sz="2400" dirty="0" err="1"/>
              <a:t>Realdisp</a:t>
            </a:r>
            <a:r>
              <a:rPr lang="en-US" sz="2400" dirty="0"/>
              <a:t> dataset serves as a benchmark for evaluating activity recognition under various sensor placement scenarios:</a:t>
            </a:r>
          </a:p>
          <a:p>
            <a:pPr lvl="1">
              <a:buFont typeface="Arial" panose="020B0604020202020204" pitchFamily="34" charset="0"/>
              <a:buChar char="•"/>
            </a:pPr>
            <a:r>
              <a:rPr lang="en-US" sz="2000" b="1" dirty="0"/>
              <a:t>Ideal Placement</a:t>
            </a:r>
            <a:r>
              <a:rPr lang="en-US" sz="2000" dirty="0"/>
              <a:t>: Sensors are positioned by an instructor.</a:t>
            </a:r>
          </a:p>
          <a:p>
            <a:pPr lvl="1">
              <a:buFont typeface="Arial" panose="020B0604020202020204" pitchFamily="34" charset="0"/>
              <a:buChar char="•"/>
            </a:pPr>
            <a:r>
              <a:rPr lang="en-US" sz="2000" b="1" dirty="0"/>
              <a:t>Self-Placement</a:t>
            </a:r>
            <a:r>
              <a:rPr lang="en-US" sz="2000" dirty="0"/>
              <a:t>: Users position sensors themselves, simulating real-world variability.</a:t>
            </a:r>
          </a:p>
          <a:p>
            <a:pPr lvl="1">
              <a:buFont typeface="Arial" panose="020B0604020202020204" pitchFamily="34" charset="0"/>
              <a:buChar char="•"/>
            </a:pPr>
            <a:r>
              <a:rPr lang="en-US" sz="2000" b="1" dirty="0"/>
              <a:t>Mutual Displacement</a:t>
            </a:r>
            <a:r>
              <a:rPr lang="en-US" sz="2000" dirty="0"/>
              <a:t>: Sensors are intentionally displaced to evaluate performance under incorrect placements.</a:t>
            </a:r>
          </a:p>
          <a:p>
            <a:pPr>
              <a:buFont typeface="Arial" panose="020B0604020202020204" pitchFamily="34" charset="0"/>
              <a:buChar char="•"/>
            </a:pPr>
            <a:r>
              <a:rPr lang="en-US" sz="2400" dirty="0"/>
              <a:t>Includes data from </a:t>
            </a:r>
            <a:r>
              <a:rPr lang="en-US" sz="2400" b="1" dirty="0"/>
              <a:t>9 </a:t>
            </a:r>
            <a:r>
              <a:rPr lang="en-US" sz="2400" b="1" dirty="0" err="1"/>
              <a:t>Xsens</a:t>
            </a:r>
            <a:r>
              <a:rPr lang="en-US" sz="2400" b="1" dirty="0"/>
              <a:t> inertial measurement units</a:t>
            </a:r>
            <a:r>
              <a:rPr lang="en-US" sz="2400" dirty="0"/>
              <a:t> placed on different body parts. It</a:t>
            </a:r>
            <a:r>
              <a:rPr lang="en-CA" sz="2400" dirty="0"/>
              <a:t> captures:</a:t>
            </a:r>
          </a:p>
          <a:p>
            <a:pPr lvl="1">
              <a:buFont typeface="Arial" panose="020B0604020202020204" pitchFamily="34" charset="0"/>
              <a:buChar char="•"/>
            </a:pPr>
            <a:r>
              <a:rPr lang="en-CA" b="1" dirty="0"/>
              <a:t>Tri-directional acceleration</a:t>
            </a:r>
            <a:endParaRPr lang="en-CA" dirty="0"/>
          </a:p>
          <a:p>
            <a:pPr lvl="1">
              <a:buFont typeface="Arial" panose="020B0604020202020204" pitchFamily="34" charset="0"/>
              <a:buChar char="•"/>
            </a:pPr>
            <a:r>
              <a:rPr lang="en-CA" b="1" dirty="0"/>
              <a:t>Gyroscope</a:t>
            </a:r>
            <a:endParaRPr lang="en-CA" dirty="0"/>
          </a:p>
          <a:p>
            <a:pPr lvl="1">
              <a:buFont typeface="Arial" panose="020B0604020202020204" pitchFamily="34" charset="0"/>
              <a:buChar char="•"/>
            </a:pPr>
            <a:r>
              <a:rPr lang="en-CA" b="1" dirty="0"/>
              <a:t>Magnetic field</a:t>
            </a:r>
            <a:endParaRPr lang="en-CA" dirty="0"/>
          </a:p>
          <a:p>
            <a:pPr lvl="1">
              <a:buFont typeface="Arial" panose="020B0604020202020204" pitchFamily="34" charset="0"/>
              <a:buChar char="•"/>
            </a:pPr>
            <a:r>
              <a:rPr lang="en-CA" b="1" dirty="0"/>
              <a:t>Quaternion orientation data</a:t>
            </a:r>
          </a:p>
          <a:p>
            <a:pPr>
              <a:buFont typeface="Arial" panose="020B0604020202020204" pitchFamily="34" charset="0"/>
              <a:buChar char="•"/>
            </a:pPr>
            <a:r>
              <a:rPr lang="en-US" sz="2200" b="1" dirty="0"/>
              <a:t>In our study</a:t>
            </a:r>
            <a:r>
              <a:rPr lang="en-US" sz="2200" dirty="0"/>
              <a:t>, we specifically focus on </a:t>
            </a:r>
            <a:r>
              <a:rPr lang="en-US" sz="2200" b="1" dirty="0"/>
              <a:t>Left Wrist Arm</a:t>
            </a:r>
            <a:r>
              <a:rPr lang="en-US" sz="2200" dirty="0"/>
              <a:t> accelerometer data (X, Y, Z).</a:t>
            </a:r>
            <a:endParaRPr lang="en-CA" sz="2600" dirty="0"/>
          </a:p>
        </p:txBody>
      </p:sp>
    </p:spTree>
    <p:extLst>
      <p:ext uri="{BB962C8B-B14F-4D97-AF65-F5344CB8AC3E}">
        <p14:creationId xmlns:p14="http://schemas.microsoft.com/office/powerpoint/2010/main" val="7392435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A2AE0-B87D-C4DC-ABE3-4A8F74A248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D65D7-7BA2-BC74-3E6B-F27C9DBE0134}"/>
              </a:ext>
            </a:extLst>
          </p:cNvPr>
          <p:cNvSpPr>
            <a:spLocks noGrp="1"/>
          </p:cNvSpPr>
          <p:nvPr>
            <p:ph type="title"/>
          </p:nvPr>
        </p:nvSpPr>
        <p:spPr/>
        <p:txBody>
          <a:bodyPr/>
          <a:lstStyle/>
          <a:p>
            <a:r>
              <a:rPr lang="en-CA" dirty="0">
                <a:latin typeface="Speak Pro (Body)"/>
              </a:rPr>
              <a:t>Objective and process Overview</a:t>
            </a:r>
          </a:p>
        </p:txBody>
      </p:sp>
      <p:sp>
        <p:nvSpPr>
          <p:cNvPr id="3" name="Content Placeholder 2">
            <a:extLst>
              <a:ext uri="{FF2B5EF4-FFF2-40B4-BE49-F238E27FC236}">
                <a16:creationId xmlns:a16="http://schemas.microsoft.com/office/drawing/2014/main" id="{6455C386-9D6E-46D1-6565-13C9B0743E0C}"/>
              </a:ext>
            </a:extLst>
          </p:cNvPr>
          <p:cNvSpPr>
            <a:spLocks noGrp="1"/>
          </p:cNvSpPr>
          <p:nvPr>
            <p:ph idx="1"/>
          </p:nvPr>
        </p:nvSpPr>
        <p:spPr>
          <a:xfrm>
            <a:off x="487680" y="2346543"/>
            <a:ext cx="11353800" cy="4013617"/>
          </a:xfrm>
        </p:spPr>
        <p:txBody>
          <a:bodyPr>
            <a:normAutofit fontScale="32500" lnSpcReduction="20000"/>
          </a:bodyPr>
          <a:lstStyle/>
          <a:p>
            <a:pPr>
              <a:buFont typeface="Arial" panose="020B0604020202020204" pitchFamily="34" charset="0"/>
              <a:buChar char="•"/>
            </a:pPr>
            <a:r>
              <a:rPr lang="en-US" sz="8800" dirty="0"/>
              <a:t>Evaluate activity recognition accuracy and F1 scores using the REALDISP dataset with HaRNet10, focusing on ideal vs. self-placement scenarios.</a:t>
            </a:r>
          </a:p>
          <a:p>
            <a:pPr>
              <a:buFont typeface="Arial" panose="020B0604020202020204" pitchFamily="34" charset="0"/>
              <a:buChar char="•"/>
            </a:pPr>
            <a:r>
              <a:rPr lang="en-CA" sz="8800" b="1" dirty="0"/>
              <a:t>Dataset</a:t>
            </a:r>
            <a:r>
              <a:rPr lang="en-CA" sz="8800" dirty="0"/>
              <a:t>: REALDISP activity recognition dataset:</a:t>
            </a:r>
          </a:p>
          <a:p>
            <a:pPr lvl="1">
              <a:buFont typeface="Arial" panose="020B0604020202020204" pitchFamily="34" charset="0"/>
              <a:buChar char="•"/>
            </a:pPr>
            <a:r>
              <a:rPr lang="en-CA" sz="8600" dirty="0"/>
              <a:t>Includes sensor data from </a:t>
            </a:r>
            <a:r>
              <a:rPr lang="en-CA" sz="8600" b="1" dirty="0"/>
              <a:t>ideal-placement</a:t>
            </a:r>
            <a:r>
              <a:rPr lang="en-CA" sz="8600" dirty="0"/>
              <a:t> (instructor-positioned) and </a:t>
            </a:r>
            <a:r>
              <a:rPr lang="en-CA" sz="8600" b="1" dirty="0"/>
              <a:t>self-placement</a:t>
            </a:r>
            <a:r>
              <a:rPr lang="en-CA" sz="8600" dirty="0"/>
              <a:t> (user-positioned) scenarios.</a:t>
            </a:r>
          </a:p>
          <a:p>
            <a:pPr lvl="1">
              <a:buFont typeface="Arial" panose="020B0604020202020204" pitchFamily="34" charset="0"/>
              <a:buChar char="•"/>
            </a:pPr>
            <a:r>
              <a:rPr lang="en-CA" sz="8600" dirty="0"/>
              <a:t>Data captured using </a:t>
            </a:r>
            <a:r>
              <a:rPr lang="en-CA" sz="8600" b="1" dirty="0"/>
              <a:t>left lower arm accelerometer (X, Y, Z)</a:t>
            </a:r>
            <a:r>
              <a:rPr lang="en-CA" sz="8600" dirty="0"/>
              <a:t> signals.</a:t>
            </a:r>
          </a:p>
          <a:p>
            <a:pPr lvl="1">
              <a:buFont typeface="Arial" panose="020B0604020202020204" pitchFamily="34" charset="0"/>
              <a:buChar char="•"/>
            </a:pPr>
            <a:r>
              <a:rPr lang="en-CA" sz="8600" dirty="0"/>
              <a:t>Performance evaluation conducted for 17 participants.</a:t>
            </a:r>
            <a:endParaRPr lang="en-US" sz="8800" dirty="0"/>
          </a:p>
          <a:p>
            <a:pPr>
              <a:buFont typeface="Arial" panose="020B0604020202020204" pitchFamily="34" charset="0"/>
              <a:buChar char="•"/>
            </a:pPr>
            <a:r>
              <a:rPr lang="en-US" sz="8800" dirty="0"/>
              <a:t>Finally, we will compare our fine-tuned model against Random Forest.</a:t>
            </a:r>
            <a:endParaRPr lang="en-CA" sz="9600" b="1" dirty="0"/>
          </a:p>
        </p:txBody>
      </p:sp>
    </p:spTree>
    <p:extLst>
      <p:ext uri="{BB962C8B-B14F-4D97-AF65-F5344CB8AC3E}">
        <p14:creationId xmlns:p14="http://schemas.microsoft.com/office/powerpoint/2010/main" val="2749255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B772-047A-BE16-E207-F98E3BB392D0}"/>
              </a:ext>
            </a:extLst>
          </p:cNvPr>
          <p:cNvSpPr>
            <a:spLocks noGrp="1"/>
          </p:cNvSpPr>
          <p:nvPr>
            <p:ph type="title"/>
          </p:nvPr>
        </p:nvSpPr>
        <p:spPr/>
        <p:txBody>
          <a:bodyPr/>
          <a:lstStyle/>
          <a:p>
            <a:r>
              <a:rPr lang="en-US" dirty="0">
                <a:latin typeface="Speak Pro (Body)"/>
              </a:rPr>
              <a:t>Evolution of Human Activity Recognition (HAR) Models</a:t>
            </a:r>
            <a:endParaRPr lang="en-CA" dirty="0">
              <a:latin typeface="Speak Pro (Body)"/>
            </a:endParaRPr>
          </a:p>
        </p:txBody>
      </p:sp>
      <p:sp>
        <p:nvSpPr>
          <p:cNvPr id="3" name="Content Placeholder 2">
            <a:extLst>
              <a:ext uri="{FF2B5EF4-FFF2-40B4-BE49-F238E27FC236}">
                <a16:creationId xmlns:a16="http://schemas.microsoft.com/office/drawing/2014/main" id="{7E14181D-FFE0-63E5-21AF-B41C88EA07D0}"/>
              </a:ext>
            </a:extLst>
          </p:cNvPr>
          <p:cNvSpPr>
            <a:spLocks noGrp="1"/>
          </p:cNvSpPr>
          <p:nvPr>
            <p:ph idx="1"/>
          </p:nvPr>
        </p:nvSpPr>
        <p:spPr>
          <a:xfrm>
            <a:off x="304800" y="2108202"/>
            <a:ext cx="11612880" cy="3012440"/>
          </a:xfrm>
        </p:spPr>
        <p:txBody>
          <a:bodyPr>
            <a:normAutofit lnSpcReduction="10000"/>
          </a:bodyPr>
          <a:lstStyle/>
          <a:p>
            <a:pPr algn="just">
              <a:buFont typeface="Wingdings" panose="05000000000000000000" pitchFamily="2" charset="2"/>
              <a:buChar char="Ø"/>
            </a:pPr>
            <a:r>
              <a:rPr lang="en-CA" sz="1800" dirty="0">
                <a:effectLst/>
                <a:latin typeface="Speak Pro (Body)"/>
                <a:ea typeface="Aptos" panose="020B0004020202020204" pitchFamily="34" charset="0"/>
                <a:cs typeface="Times New Roman" panose="02020603050405020304" pitchFamily="18" charset="0"/>
              </a:rPr>
              <a:t>HAR models follow the "Activity Recognition Chain," a process that involves pre-processing raw time series data, segmenting it into fixed-length frames, and extracting features for classification. </a:t>
            </a:r>
          </a:p>
          <a:p>
            <a:pPr algn="just">
              <a:buFont typeface="Wingdings" panose="05000000000000000000" pitchFamily="2" charset="2"/>
              <a:buChar char="Ø"/>
            </a:pPr>
            <a:r>
              <a:rPr lang="en-US" sz="1800" dirty="0">
                <a:latin typeface="Speak Pro (Body)"/>
              </a:rPr>
              <a:t>HAR models (e.g., </a:t>
            </a:r>
            <a:r>
              <a:rPr lang="en-US" sz="1800" b="1" dirty="0">
                <a:latin typeface="Speak Pro (Body)"/>
              </a:rPr>
              <a:t>random forests</a:t>
            </a:r>
            <a:r>
              <a:rPr lang="en-US" sz="1800" dirty="0">
                <a:latin typeface="Speak Pro (Body)"/>
              </a:rPr>
              <a:t>) use hand-crafted features, performing well on small datasets.</a:t>
            </a:r>
          </a:p>
          <a:p>
            <a:pPr algn="just">
              <a:buFont typeface="Wingdings" panose="05000000000000000000" pitchFamily="2" charset="2"/>
              <a:buChar char="Ø"/>
            </a:pPr>
            <a:r>
              <a:rPr lang="en-CA" sz="1800" dirty="0">
                <a:effectLst/>
                <a:latin typeface="Speak Pro (Body)"/>
                <a:ea typeface="Aptos" panose="020B0004020202020204" pitchFamily="34" charset="0"/>
                <a:cs typeface="Times New Roman" panose="02020603050405020304" pitchFamily="18" charset="0"/>
              </a:rPr>
              <a:t>As deep learning gained popularity, researchers tried to apply it to HAR. </a:t>
            </a:r>
            <a:r>
              <a:rPr lang="en-US" sz="1800" dirty="0">
                <a:latin typeface="Speak Pro (Body)"/>
              </a:rPr>
              <a:t>CNNs and RNNs are </a:t>
            </a:r>
            <a:r>
              <a:rPr lang="en-US" sz="1800" b="1" dirty="0">
                <a:latin typeface="Speak Pro (Body)"/>
              </a:rPr>
              <a:t>good, but their effectiveness is limited by small datasets</a:t>
            </a:r>
            <a:r>
              <a:rPr lang="en-US" sz="1800" dirty="0">
                <a:latin typeface="Speak Pro (Body)"/>
              </a:rPr>
              <a:t>, sometimes outperformed by traditional methods.</a:t>
            </a:r>
            <a:endParaRPr lang="en-CA" sz="2000" dirty="0">
              <a:effectLst/>
              <a:latin typeface="Speak Pro (Body)"/>
              <a:ea typeface="Aptos" panose="020B0004020202020204" pitchFamily="34" charset="0"/>
              <a:cs typeface="Times New Roman" panose="02020603050405020304" pitchFamily="18" charset="0"/>
            </a:endParaRPr>
          </a:p>
          <a:p>
            <a:pPr algn="just">
              <a:buFont typeface="Wingdings" panose="05000000000000000000" pitchFamily="2" charset="2"/>
              <a:buChar char="Ø"/>
            </a:pPr>
            <a:r>
              <a:rPr lang="en-CA" sz="1800" kern="100" dirty="0">
                <a:effectLst/>
                <a:latin typeface="Speak Pro (Body)"/>
                <a:ea typeface="Aptos" panose="020B0004020202020204" pitchFamily="34" charset="0"/>
                <a:cs typeface="Times New Roman" panose="02020603050405020304" pitchFamily="18" charset="0"/>
              </a:rPr>
              <a:t>Recently, researchers began exploring Self-Supervised Learning (SSL) for HAR. SSL techniques such as forecasting, masked reconstruction, and contrastive learning allowed models to learn without requiring large amounts of labeled data. However, these studies were also limited by small, laboratory-style datasets. </a:t>
            </a:r>
            <a:endParaRPr lang="en-CA" sz="1800" dirty="0">
              <a:effectLst/>
              <a:latin typeface="Speak Pro (Body)"/>
              <a:ea typeface="Aptos" panose="020B0004020202020204" pitchFamily="34" charset="0"/>
              <a:cs typeface="Times New Roman" panose="02020603050405020304" pitchFamily="18" charset="0"/>
            </a:endParaRPr>
          </a:p>
          <a:p>
            <a:pPr algn="just">
              <a:buFont typeface="Wingdings" panose="05000000000000000000" pitchFamily="2" charset="2"/>
              <a:buChar char="Ø"/>
            </a:pPr>
            <a:endParaRPr lang="en-CA" dirty="0">
              <a:latin typeface="Speak Pro (Body)"/>
            </a:endParaRPr>
          </a:p>
        </p:txBody>
      </p:sp>
      <p:sp>
        <p:nvSpPr>
          <p:cNvPr id="4" name="TextBox 3">
            <a:extLst>
              <a:ext uri="{FF2B5EF4-FFF2-40B4-BE49-F238E27FC236}">
                <a16:creationId xmlns:a16="http://schemas.microsoft.com/office/drawing/2014/main" id="{189D65AB-CFC1-2662-9FA9-30F3FB4F7A5A}"/>
              </a:ext>
            </a:extLst>
          </p:cNvPr>
          <p:cNvSpPr txBox="1"/>
          <p:nvPr/>
        </p:nvSpPr>
        <p:spPr>
          <a:xfrm>
            <a:off x="304800" y="5334000"/>
            <a:ext cx="11282680" cy="646331"/>
          </a:xfrm>
          <a:prstGeom prst="rect">
            <a:avLst/>
          </a:prstGeom>
          <a:noFill/>
        </p:spPr>
        <p:txBody>
          <a:bodyPr wrap="square" rtlCol="0">
            <a:spAutoFit/>
          </a:bodyPr>
          <a:lstStyle/>
          <a:p>
            <a:pPr algn="just"/>
            <a:r>
              <a:rPr lang="en-US" dirty="0">
                <a:latin typeface="Speak Pro (Body)"/>
              </a:rPr>
              <a:t>This paper leverages the largest dataset of wrist-worn accelerometer data (6 billion points) to explore how well SSL generalizes across large, real-world environments.</a:t>
            </a:r>
            <a:endParaRPr lang="en-CA" dirty="0">
              <a:latin typeface="Speak Pro (Body)"/>
            </a:endParaRPr>
          </a:p>
        </p:txBody>
      </p:sp>
    </p:spTree>
    <p:extLst>
      <p:ext uri="{BB962C8B-B14F-4D97-AF65-F5344CB8AC3E}">
        <p14:creationId xmlns:p14="http://schemas.microsoft.com/office/powerpoint/2010/main" val="1227103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17">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B6F3A-DA99-F649-D96D-56534D974E1F}"/>
              </a:ext>
            </a:extLst>
          </p:cNvPr>
          <p:cNvSpPr>
            <a:spLocks noGrp="1"/>
          </p:cNvSpPr>
          <p:nvPr>
            <p:ph type="title"/>
          </p:nvPr>
        </p:nvSpPr>
        <p:spPr>
          <a:xfrm>
            <a:off x="4482736" y="643412"/>
            <a:ext cx="7506063" cy="1450757"/>
          </a:xfrm>
        </p:spPr>
        <p:txBody>
          <a:bodyPr>
            <a:normAutofit/>
          </a:bodyPr>
          <a:lstStyle/>
          <a:p>
            <a:r>
              <a:rPr lang="en-US" dirty="0">
                <a:latin typeface="Speak Pro (Body)"/>
              </a:rPr>
              <a:t>SSL Model Evaluation Pipeline</a:t>
            </a:r>
            <a:endParaRPr lang="en-CA" dirty="0">
              <a:latin typeface="Speak Pro (Body)"/>
            </a:endParaRPr>
          </a:p>
        </p:txBody>
      </p:sp>
      <p:pic>
        <p:nvPicPr>
          <p:cNvPr id="4100" name="Picture 4">
            <a:extLst>
              <a:ext uri="{FF2B5EF4-FFF2-40B4-BE49-F238E27FC236}">
                <a16:creationId xmlns:a16="http://schemas.microsoft.com/office/drawing/2014/main" id="{633A99E8-7C41-6924-4A8B-43236C0088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7520" y="0"/>
            <a:ext cx="3309603" cy="6400799"/>
          </a:xfrm>
          <a:prstGeom prst="rect">
            <a:avLst/>
          </a:prstGeom>
          <a:noFill/>
          <a:extLst>
            <a:ext uri="{909E8E84-426E-40DD-AFC4-6F175D3DCCD1}">
              <a14:hiddenFill xmlns:a14="http://schemas.microsoft.com/office/drawing/2010/main">
                <a:solidFill>
                  <a:srgbClr val="FFFFFF"/>
                </a:solidFill>
              </a14:hiddenFill>
            </a:ext>
          </a:extLst>
        </p:spPr>
      </p:pic>
      <p:cxnSp>
        <p:nvCxnSpPr>
          <p:cNvPr id="4119" name="Straight Connector 4118">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7E7A39D-4833-211B-DB40-266C74D0F76D}"/>
              </a:ext>
            </a:extLst>
          </p:cNvPr>
          <p:cNvSpPr>
            <a:spLocks noGrp="1"/>
          </p:cNvSpPr>
          <p:nvPr>
            <p:ph idx="1"/>
          </p:nvPr>
        </p:nvSpPr>
        <p:spPr>
          <a:xfrm>
            <a:off x="3787122" y="2407436"/>
            <a:ext cx="8201677" cy="3832497"/>
          </a:xfrm>
        </p:spPr>
        <p:txBody>
          <a:bodyPr>
            <a:noAutofit/>
          </a:bodyPr>
          <a:lstStyle/>
          <a:p>
            <a:pPr>
              <a:lnSpc>
                <a:spcPct val="60000"/>
              </a:lnSpc>
              <a:buFont typeface="Arial" panose="020B0604020202020204" pitchFamily="34" charset="0"/>
              <a:buChar char="•"/>
            </a:pPr>
            <a:r>
              <a:rPr lang="en-CA" sz="2800" b="1" dirty="0"/>
              <a:t>Data Preprocessing</a:t>
            </a:r>
            <a:r>
              <a:rPr lang="en-CA" sz="2800" dirty="0"/>
              <a:t>: </a:t>
            </a:r>
          </a:p>
          <a:p>
            <a:pPr lvl="1">
              <a:lnSpc>
                <a:spcPct val="60000"/>
              </a:lnSpc>
            </a:pPr>
            <a:r>
              <a:rPr lang="en-CA" sz="2000" dirty="0"/>
              <a:t>Extract X, Y, Z accelerometer data and activity labels.</a:t>
            </a:r>
          </a:p>
          <a:p>
            <a:pPr lvl="1">
              <a:lnSpc>
                <a:spcPct val="60000"/>
              </a:lnSpc>
            </a:pPr>
            <a:r>
              <a:rPr lang="en-CA" sz="2000" dirty="0"/>
              <a:t>Exclude invalid or noisy data files.</a:t>
            </a:r>
          </a:p>
          <a:p>
            <a:pPr lvl="1">
              <a:lnSpc>
                <a:spcPct val="60000"/>
              </a:lnSpc>
            </a:pPr>
            <a:r>
              <a:rPr lang="en-CA" sz="2000" dirty="0"/>
              <a:t>Create sliding windows (300 samples, 50% overlap).</a:t>
            </a:r>
          </a:p>
          <a:p>
            <a:pPr lvl="1">
              <a:lnSpc>
                <a:spcPct val="60000"/>
              </a:lnSpc>
            </a:pPr>
            <a:r>
              <a:rPr lang="en-CA" sz="2000" dirty="0"/>
              <a:t>Standardize data using </a:t>
            </a:r>
            <a:r>
              <a:rPr lang="en-CA" sz="2000" dirty="0" err="1"/>
              <a:t>StandardScaler</a:t>
            </a:r>
            <a:r>
              <a:rPr lang="en-CA" sz="2000" dirty="0"/>
              <a:t>.</a:t>
            </a:r>
          </a:p>
          <a:p>
            <a:pPr>
              <a:lnSpc>
                <a:spcPct val="60000"/>
              </a:lnSpc>
              <a:buFont typeface="Arial" panose="020B0604020202020204" pitchFamily="34" charset="0"/>
              <a:buChar char="•"/>
            </a:pPr>
            <a:r>
              <a:rPr lang="en-US" sz="2800" b="1" dirty="0"/>
              <a:t>Model Training</a:t>
            </a:r>
            <a:r>
              <a:rPr lang="en-US" sz="2800" dirty="0"/>
              <a:t>:</a:t>
            </a:r>
          </a:p>
          <a:p>
            <a:pPr lvl="1">
              <a:lnSpc>
                <a:spcPct val="60000"/>
              </a:lnSpc>
            </a:pPr>
            <a:r>
              <a:rPr lang="en-US" sz="2000" dirty="0"/>
              <a:t>Load pre-trained HaRNet10 model.</a:t>
            </a:r>
          </a:p>
          <a:p>
            <a:pPr lvl="1">
              <a:lnSpc>
                <a:spcPct val="60000"/>
              </a:lnSpc>
            </a:pPr>
            <a:r>
              <a:rPr lang="en-US" sz="2000" dirty="0"/>
              <a:t>Adjust classification layer for the number of activity classes.</a:t>
            </a:r>
          </a:p>
          <a:p>
            <a:pPr lvl="1">
              <a:lnSpc>
                <a:spcPct val="60000"/>
              </a:lnSpc>
            </a:pPr>
            <a:r>
              <a:rPr lang="en-US" sz="2000" dirty="0"/>
              <a:t>Split data (80-20) into training and validation.</a:t>
            </a:r>
          </a:p>
          <a:p>
            <a:pPr lvl="1">
              <a:lnSpc>
                <a:spcPct val="60000"/>
              </a:lnSpc>
            </a:pPr>
            <a:r>
              <a:rPr lang="en-US" sz="2000" dirty="0"/>
              <a:t>Train using Adam optimizer (Learning rate: 1e-4) and </a:t>
            </a:r>
            <a:r>
              <a:rPr lang="en-US" sz="2000" dirty="0" err="1"/>
              <a:t>CrossEntropyLoss</a:t>
            </a:r>
            <a:r>
              <a:rPr lang="en-US" sz="2000" dirty="0"/>
              <a:t>.</a:t>
            </a:r>
          </a:p>
          <a:p>
            <a:pPr>
              <a:lnSpc>
                <a:spcPct val="60000"/>
              </a:lnSpc>
              <a:buFont typeface="Arial" panose="020B0604020202020204" pitchFamily="34" charset="0"/>
              <a:buChar char="•"/>
            </a:pPr>
            <a:r>
              <a:rPr lang="en-US" sz="2800" b="1" dirty="0"/>
              <a:t>Evaluation</a:t>
            </a:r>
            <a:r>
              <a:rPr lang="en-US" sz="2400" dirty="0"/>
              <a:t>:</a:t>
            </a:r>
          </a:p>
          <a:p>
            <a:pPr lvl="1">
              <a:lnSpc>
                <a:spcPct val="60000"/>
              </a:lnSpc>
            </a:pPr>
            <a:r>
              <a:rPr lang="en-US" sz="2000" dirty="0"/>
              <a:t>Test on left-out participant's data.</a:t>
            </a:r>
          </a:p>
        </p:txBody>
      </p:sp>
      <p:sp>
        <p:nvSpPr>
          <p:cNvPr id="4120" name="Rectangle 4119">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213808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910FCF-068C-D9CD-2C87-30BB16B1BE67}"/>
            </a:ext>
          </a:extLst>
        </p:cNvPr>
        <p:cNvGrpSpPr/>
        <p:nvPr/>
      </p:nvGrpSpPr>
      <p:grpSpPr>
        <a:xfrm>
          <a:off x="0" y="0"/>
          <a:ext cx="0" cy="0"/>
          <a:chOff x="0" y="0"/>
          <a:chExt cx="0" cy="0"/>
        </a:xfrm>
      </p:grpSpPr>
      <p:sp useBgFill="1">
        <p:nvSpPr>
          <p:cNvPr id="5140" name="Rectangle 5139">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368D3-B5EE-412B-00B3-9B72C1597D6D}"/>
              </a:ext>
            </a:extLst>
          </p:cNvPr>
          <p:cNvSpPr>
            <a:spLocks noGrp="1"/>
          </p:cNvSpPr>
          <p:nvPr>
            <p:ph type="title"/>
          </p:nvPr>
        </p:nvSpPr>
        <p:spPr>
          <a:xfrm>
            <a:off x="4011034" y="634945"/>
            <a:ext cx="7957055" cy="1450757"/>
          </a:xfrm>
        </p:spPr>
        <p:txBody>
          <a:bodyPr>
            <a:normAutofit/>
          </a:bodyPr>
          <a:lstStyle/>
          <a:p>
            <a:r>
              <a:rPr lang="en-US" dirty="0" err="1">
                <a:latin typeface="Speak Pro (Body)"/>
              </a:rPr>
              <a:t>RandomForest</a:t>
            </a:r>
            <a:r>
              <a:rPr lang="en-US" dirty="0">
                <a:latin typeface="Speak Pro (Body)"/>
              </a:rPr>
              <a:t> Evaluation Pipeline</a:t>
            </a:r>
            <a:endParaRPr lang="en-CA" dirty="0">
              <a:latin typeface="Speak Pro (Body)"/>
            </a:endParaRPr>
          </a:p>
        </p:txBody>
      </p:sp>
      <p:pic>
        <p:nvPicPr>
          <p:cNvPr id="5122" name="Picture 2" descr="A diagram of a training program&#10;&#10;Description automatically generated">
            <a:extLst>
              <a:ext uri="{FF2B5EF4-FFF2-40B4-BE49-F238E27FC236}">
                <a16:creationId xmlns:a16="http://schemas.microsoft.com/office/drawing/2014/main" id="{B82282BE-D65F-C376-8A54-E352F2E2ED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7593" y="0"/>
            <a:ext cx="3159759" cy="6400799"/>
          </a:xfrm>
          <a:prstGeom prst="rect">
            <a:avLst/>
          </a:prstGeom>
          <a:noFill/>
          <a:extLst>
            <a:ext uri="{909E8E84-426E-40DD-AFC4-6F175D3DCCD1}">
              <a14:hiddenFill xmlns:a14="http://schemas.microsoft.com/office/drawing/2010/main">
                <a:solidFill>
                  <a:srgbClr val="FFFFFF"/>
                </a:solidFill>
              </a14:hiddenFill>
            </a:ext>
          </a:extLst>
        </p:spPr>
      </p:pic>
      <p:cxnSp>
        <p:nvCxnSpPr>
          <p:cNvPr id="5142" name="Straight Connector 5141">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44" name="Rectangle 5143">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DD6F277E-5729-8B0F-3121-84CD37A1627E}"/>
              </a:ext>
            </a:extLst>
          </p:cNvPr>
          <p:cNvSpPr>
            <a:spLocks noGrp="1"/>
          </p:cNvSpPr>
          <p:nvPr>
            <p:ph idx="1"/>
          </p:nvPr>
        </p:nvSpPr>
        <p:spPr>
          <a:xfrm>
            <a:off x="3787122" y="2407436"/>
            <a:ext cx="8201677" cy="3832497"/>
          </a:xfrm>
        </p:spPr>
        <p:txBody>
          <a:bodyPr>
            <a:noAutofit/>
          </a:bodyPr>
          <a:lstStyle/>
          <a:p>
            <a:pPr>
              <a:lnSpc>
                <a:spcPct val="60000"/>
              </a:lnSpc>
              <a:buFont typeface="Arial" panose="020B0604020202020204" pitchFamily="34" charset="0"/>
              <a:buChar char="•"/>
            </a:pPr>
            <a:r>
              <a:rPr lang="en-CA" sz="2800" b="1" dirty="0"/>
              <a:t>Data Preprocessing</a:t>
            </a:r>
            <a:r>
              <a:rPr lang="en-CA" sz="2800" dirty="0"/>
              <a:t>: </a:t>
            </a:r>
          </a:p>
          <a:p>
            <a:pPr lvl="1"/>
            <a:r>
              <a:rPr lang="en-CA" dirty="0"/>
              <a:t>Extract X, Y, Z accelerometer data and activity labels.</a:t>
            </a:r>
          </a:p>
          <a:p>
            <a:pPr lvl="1"/>
            <a:r>
              <a:rPr lang="en-CA" dirty="0"/>
              <a:t>Create sliding windows (300 samples, 50% overlap).</a:t>
            </a:r>
          </a:p>
          <a:p>
            <a:pPr lvl="1"/>
            <a:r>
              <a:rPr lang="en-CA" dirty="0"/>
              <a:t>Extract statistical features: </a:t>
            </a:r>
            <a:r>
              <a:rPr lang="en-CA" b="1" dirty="0"/>
              <a:t>max, min, mean, std, skewness, kurtosis</a:t>
            </a:r>
            <a:r>
              <a:rPr lang="en-CA" dirty="0"/>
              <a:t>, etc.</a:t>
            </a:r>
          </a:p>
          <a:p>
            <a:pPr>
              <a:lnSpc>
                <a:spcPct val="60000"/>
              </a:lnSpc>
              <a:buFont typeface="Arial" panose="020B0604020202020204" pitchFamily="34" charset="0"/>
              <a:buChar char="•"/>
            </a:pPr>
            <a:r>
              <a:rPr lang="en-US" sz="2800" b="1" dirty="0"/>
              <a:t>Model Training</a:t>
            </a:r>
            <a:r>
              <a:rPr lang="en-US" sz="2800" dirty="0"/>
              <a:t>:</a:t>
            </a:r>
          </a:p>
          <a:p>
            <a:pPr lvl="1"/>
            <a:r>
              <a:rPr lang="en-US" dirty="0"/>
              <a:t>Combine ideal and self-placement data for training.</a:t>
            </a:r>
          </a:p>
          <a:p>
            <a:pPr lvl="1"/>
            <a:r>
              <a:rPr lang="en-US" dirty="0"/>
              <a:t>Train Random Forest model with 100 trees (</a:t>
            </a:r>
            <a:r>
              <a:rPr lang="en-US" dirty="0" err="1"/>
              <a:t>random_state</a:t>
            </a:r>
            <a:r>
              <a:rPr lang="en-US" dirty="0"/>
              <a:t>=42).</a:t>
            </a:r>
          </a:p>
          <a:p>
            <a:pPr>
              <a:lnSpc>
                <a:spcPct val="60000"/>
              </a:lnSpc>
              <a:buFont typeface="Arial" panose="020B0604020202020204" pitchFamily="34" charset="0"/>
              <a:buChar char="•"/>
            </a:pPr>
            <a:r>
              <a:rPr lang="en-US" sz="2800" b="1" dirty="0"/>
              <a:t>Evaluation</a:t>
            </a:r>
            <a:r>
              <a:rPr lang="en-US" sz="2400" dirty="0"/>
              <a:t>:</a:t>
            </a:r>
          </a:p>
          <a:p>
            <a:pPr lvl="1"/>
            <a:r>
              <a:rPr lang="en-US" dirty="0"/>
              <a:t>Test on left-out participant's ideal and self-placement data.</a:t>
            </a:r>
          </a:p>
          <a:p>
            <a:pPr lvl="1"/>
            <a:r>
              <a:rPr lang="en-US" dirty="0"/>
              <a:t>Generate classification report with accuracy and F1 score.</a:t>
            </a:r>
          </a:p>
        </p:txBody>
      </p:sp>
    </p:spTree>
    <p:extLst>
      <p:ext uri="{BB962C8B-B14F-4D97-AF65-F5344CB8AC3E}">
        <p14:creationId xmlns:p14="http://schemas.microsoft.com/office/powerpoint/2010/main" val="27443195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6B8F8-7E31-EA5F-ACC1-7C3E6BD3E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3AC46-84A2-C17B-193E-B94A9A557354}"/>
              </a:ext>
            </a:extLst>
          </p:cNvPr>
          <p:cNvSpPr>
            <a:spLocks noGrp="1"/>
          </p:cNvSpPr>
          <p:nvPr>
            <p:ph type="title"/>
          </p:nvPr>
        </p:nvSpPr>
        <p:spPr/>
        <p:txBody>
          <a:bodyPr/>
          <a:lstStyle/>
          <a:p>
            <a:r>
              <a:rPr lang="en-CA" dirty="0">
                <a:latin typeface="Speak Pro (Body)"/>
              </a:rPr>
              <a:t>Evaluation Scenarios and Methodology</a:t>
            </a:r>
          </a:p>
        </p:txBody>
      </p:sp>
      <p:sp>
        <p:nvSpPr>
          <p:cNvPr id="3" name="Content Placeholder 2">
            <a:extLst>
              <a:ext uri="{FF2B5EF4-FFF2-40B4-BE49-F238E27FC236}">
                <a16:creationId xmlns:a16="http://schemas.microsoft.com/office/drawing/2014/main" id="{9EBA28E5-0B9B-9526-DEE4-4EDD0D4B8C27}"/>
              </a:ext>
            </a:extLst>
          </p:cNvPr>
          <p:cNvSpPr>
            <a:spLocks noGrp="1"/>
          </p:cNvSpPr>
          <p:nvPr>
            <p:ph idx="1"/>
          </p:nvPr>
        </p:nvSpPr>
        <p:spPr>
          <a:xfrm>
            <a:off x="419100" y="2041743"/>
            <a:ext cx="11353800" cy="4023777"/>
          </a:xfrm>
        </p:spPr>
        <p:txBody>
          <a:bodyPr>
            <a:normAutofit/>
          </a:bodyPr>
          <a:lstStyle/>
          <a:p>
            <a:pPr marL="457200" lvl="1" indent="0">
              <a:buNone/>
            </a:pPr>
            <a:endParaRPr lang="en-US" sz="2000" dirty="0"/>
          </a:p>
          <a:p>
            <a:pPr>
              <a:buFont typeface="Arial" panose="020B0604020202020204" pitchFamily="34" charset="0"/>
              <a:buChar char="•"/>
            </a:pPr>
            <a:r>
              <a:rPr lang="en-CA" sz="2800" b="1" dirty="0"/>
              <a:t>Evaluation Scenarios</a:t>
            </a:r>
            <a:r>
              <a:rPr lang="en-CA" sz="3200" dirty="0"/>
              <a:t>: </a:t>
            </a:r>
          </a:p>
          <a:p>
            <a:pPr lvl="1">
              <a:buFont typeface="Wingdings" panose="05000000000000000000" pitchFamily="2" charset="2"/>
              <a:buChar char="§"/>
            </a:pPr>
            <a:r>
              <a:rPr lang="en-US" sz="2400" b="1" dirty="0"/>
              <a:t>Ideal (train) vs. Ideal (test)</a:t>
            </a:r>
            <a:r>
              <a:rPr lang="en-US" sz="2400" dirty="0"/>
              <a:t>:Evaluates the performance of the model when both training and testing data are collected under ideal conditions.</a:t>
            </a:r>
          </a:p>
          <a:p>
            <a:pPr lvl="1">
              <a:buFont typeface="Wingdings" panose="05000000000000000000" pitchFamily="2" charset="2"/>
              <a:buChar char="§"/>
            </a:pPr>
            <a:r>
              <a:rPr lang="en-US" sz="2400" b="1" dirty="0"/>
              <a:t>Ideal (train) vs. Self (test)</a:t>
            </a:r>
            <a:r>
              <a:rPr lang="en-US" sz="2400" dirty="0"/>
              <a:t>:Tests the generalizability of the model trained on ideal placement data when tested on self-placement data.</a:t>
            </a:r>
          </a:p>
          <a:p>
            <a:pPr lvl="1">
              <a:buFont typeface="Wingdings" panose="05000000000000000000" pitchFamily="2" charset="2"/>
              <a:buChar char="§"/>
            </a:pPr>
            <a:r>
              <a:rPr lang="en-US" sz="2400" b="1" dirty="0"/>
              <a:t>Self (train) vs. Self (test)</a:t>
            </a:r>
            <a:r>
              <a:rPr lang="en-US" sz="2400" dirty="0"/>
              <a:t>:Measures the model's ability to handle variability in real-world sensor placements by training and testing on self-placement data.</a:t>
            </a:r>
          </a:p>
          <a:p>
            <a:pPr lvl="1">
              <a:buFont typeface="Wingdings" panose="05000000000000000000" pitchFamily="2" charset="2"/>
              <a:buChar char="§"/>
            </a:pPr>
            <a:endParaRPr lang="en-US" sz="2400" dirty="0"/>
          </a:p>
          <a:p>
            <a:pPr marL="201168" lvl="1" indent="0">
              <a:buNone/>
            </a:pPr>
            <a:endParaRPr lang="en-US" sz="2400" dirty="0"/>
          </a:p>
          <a:p>
            <a:pPr marL="0" indent="0">
              <a:buNone/>
            </a:pPr>
            <a:endParaRPr lang="en-US" sz="2800" dirty="0"/>
          </a:p>
        </p:txBody>
      </p:sp>
    </p:spTree>
    <p:extLst>
      <p:ext uri="{BB962C8B-B14F-4D97-AF65-F5344CB8AC3E}">
        <p14:creationId xmlns:p14="http://schemas.microsoft.com/office/powerpoint/2010/main" val="2189212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E7823-D6C8-2AED-D8AA-5AE17C366E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F82D1-2592-E78C-EEA8-AADB5FA5DB0B}"/>
              </a:ext>
            </a:extLst>
          </p:cNvPr>
          <p:cNvSpPr>
            <a:spLocks noGrp="1"/>
          </p:cNvSpPr>
          <p:nvPr>
            <p:ph type="title"/>
          </p:nvPr>
        </p:nvSpPr>
        <p:spPr/>
        <p:txBody>
          <a:bodyPr/>
          <a:lstStyle/>
          <a:p>
            <a:r>
              <a:rPr lang="en-US" dirty="0">
                <a:latin typeface="Speak Pro (Body)"/>
              </a:rPr>
              <a:t>Exclusion of Participants 5, 6, and 13</a:t>
            </a:r>
            <a:endParaRPr lang="en-CA" dirty="0">
              <a:latin typeface="Speak Pro (Body)"/>
            </a:endParaRPr>
          </a:p>
        </p:txBody>
      </p:sp>
      <p:sp>
        <p:nvSpPr>
          <p:cNvPr id="3" name="Content Placeholder 2">
            <a:extLst>
              <a:ext uri="{FF2B5EF4-FFF2-40B4-BE49-F238E27FC236}">
                <a16:creationId xmlns:a16="http://schemas.microsoft.com/office/drawing/2014/main" id="{50A7C535-9545-0460-816A-018BB4555A93}"/>
              </a:ext>
            </a:extLst>
          </p:cNvPr>
          <p:cNvSpPr>
            <a:spLocks noGrp="1"/>
          </p:cNvSpPr>
          <p:nvPr>
            <p:ph idx="1"/>
          </p:nvPr>
        </p:nvSpPr>
        <p:spPr>
          <a:xfrm>
            <a:off x="142240" y="2041743"/>
            <a:ext cx="6187440" cy="4399697"/>
          </a:xfrm>
        </p:spPr>
        <p:txBody>
          <a:bodyPr>
            <a:noAutofit/>
          </a:bodyPr>
          <a:lstStyle/>
          <a:p>
            <a:pPr marL="0" indent="0">
              <a:lnSpc>
                <a:spcPct val="80000"/>
              </a:lnSpc>
              <a:buNone/>
            </a:pPr>
            <a:r>
              <a:rPr lang="en-US" b="1" dirty="0"/>
              <a:t>Reason for Exclusion:</a:t>
            </a:r>
            <a:endParaRPr lang="en-US" dirty="0"/>
          </a:p>
          <a:p>
            <a:pPr>
              <a:lnSpc>
                <a:spcPct val="80000"/>
              </a:lnSpc>
              <a:buFont typeface="Arial" panose="020B0604020202020204" pitchFamily="34" charset="0"/>
              <a:buChar char="•"/>
            </a:pPr>
            <a:r>
              <a:rPr lang="en-US" dirty="0"/>
              <a:t>Data from </a:t>
            </a:r>
            <a:r>
              <a:rPr lang="en-US" b="1" dirty="0"/>
              <a:t>Participants 5, 6, and 13</a:t>
            </a:r>
            <a:r>
              <a:rPr lang="en-US" dirty="0"/>
              <a:t> contained a majority of </a:t>
            </a:r>
            <a:r>
              <a:rPr lang="en-US" b="1" dirty="0"/>
              <a:t>zero values</a:t>
            </a:r>
            <a:r>
              <a:rPr lang="en-US" dirty="0"/>
              <a:t>, indicating:</a:t>
            </a:r>
          </a:p>
          <a:p>
            <a:pPr marL="742950" lvl="1" indent="-285750">
              <a:lnSpc>
                <a:spcPct val="80000"/>
              </a:lnSpc>
              <a:buFont typeface="Arial" panose="020B0604020202020204" pitchFamily="34" charset="0"/>
              <a:buChar char="•"/>
            </a:pPr>
            <a:r>
              <a:rPr lang="en-US" sz="2000" b="1" dirty="0"/>
              <a:t>Possible hardware issues </a:t>
            </a:r>
            <a:r>
              <a:rPr lang="en-US" sz="2000" dirty="0"/>
              <a:t>leading to incomplete or invalid recordings.</a:t>
            </a:r>
          </a:p>
          <a:p>
            <a:pPr marL="742950" lvl="1" indent="-285750">
              <a:lnSpc>
                <a:spcPct val="80000"/>
              </a:lnSpc>
              <a:buFont typeface="Arial" panose="020B0604020202020204" pitchFamily="34" charset="0"/>
              <a:buChar char="•"/>
            </a:pPr>
            <a:r>
              <a:rPr lang="en-US" sz="2000" dirty="0"/>
              <a:t>These zero values acted as </a:t>
            </a:r>
            <a:r>
              <a:rPr lang="en-US" sz="2000" b="1" dirty="0"/>
              <a:t>noise</a:t>
            </a:r>
            <a:r>
              <a:rPr lang="en-US" sz="2000" dirty="0"/>
              <a:t>, potentially skewing model performance evaluation.</a:t>
            </a:r>
          </a:p>
          <a:p>
            <a:pPr marL="742950" lvl="1" indent="-285750">
              <a:lnSpc>
                <a:spcPct val="80000"/>
              </a:lnSpc>
              <a:buFont typeface="Arial" panose="020B0604020202020204" pitchFamily="34" charset="0"/>
              <a:buChar char="•"/>
            </a:pPr>
            <a:r>
              <a:rPr lang="en-US" sz="2000" dirty="0"/>
              <a:t>The lack of meaningful signals rendered the </a:t>
            </a:r>
            <a:r>
              <a:rPr lang="en-US" sz="2000" b="1" dirty="0"/>
              <a:t>data unusable for training or testing.</a:t>
            </a:r>
            <a:endParaRPr lang="en-US" sz="2000" dirty="0"/>
          </a:p>
          <a:p>
            <a:pPr marL="0" indent="0">
              <a:lnSpc>
                <a:spcPct val="80000"/>
              </a:lnSpc>
              <a:buNone/>
            </a:pPr>
            <a:r>
              <a:rPr lang="en-US" sz="1800" b="1" dirty="0"/>
              <a:t>Impact of Exclusion:</a:t>
            </a:r>
            <a:endParaRPr lang="en-US" sz="1800" dirty="0"/>
          </a:p>
          <a:p>
            <a:pPr>
              <a:lnSpc>
                <a:spcPct val="80000"/>
              </a:lnSpc>
              <a:buFont typeface="Arial" panose="020B0604020202020204" pitchFamily="34" charset="0"/>
              <a:buChar char="•"/>
            </a:pPr>
            <a:r>
              <a:rPr lang="en-US" sz="1800" dirty="0"/>
              <a:t>Improved the </a:t>
            </a:r>
            <a:r>
              <a:rPr lang="en-US" sz="1800" b="1" dirty="0"/>
              <a:t>quality of the dataset</a:t>
            </a:r>
            <a:r>
              <a:rPr lang="en-US" sz="1800" dirty="0"/>
              <a:t> by removing noisy and unreliable data.</a:t>
            </a:r>
          </a:p>
          <a:p>
            <a:pPr>
              <a:lnSpc>
                <a:spcPct val="80000"/>
              </a:lnSpc>
              <a:buFont typeface="Arial" panose="020B0604020202020204" pitchFamily="34" charset="0"/>
              <a:buChar char="•"/>
            </a:pPr>
            <a:r>
              <a:rPr lang="en-US" sz="1800" dirty="0"/>
              <a:t>Ensured the results reflect the true performance of models on valid, representative data.</a:t>
            </a:r>
          </a:p>
        </p:txBody>
      </p:sp>
      <p:pic>
        <p:nvPicPr>
          <p:cNvPr id="5" name="Picture 4">
            <a:extLst>
              <a:ext uri="{FF2B5EF4-FFF2-40B4-BE49-F238E27FC236}">
                <a16:creationId xmlns:a16="http://schemas.microsoft.com/office/drawing/2014/main" id="{6C5A32EC-2CCA-390F-E9EC-03CE397428D2}"/>
              </a:ext>
            </a:extLst>
          </p:cNvPr>
          <p:cNvPicPr>
            <a:picLocks noChangeAspect="1"/>
          </p:cNvPicPr>
          <p:nvPr/>
        </p:nvPicPr>
        <p:blipFill>
          <a:blip r:embed="rId2"/>
          <a:stretch>
            <a:fillRect/>
          </a:stretch>
        </p:blipFill>
        <p:spPr>
          <a:xfrm>
            <a:off x="6197600" y="2041742"/>
            <a:ext cx="5994400" cy="4308257"/>
          </a:xfrm>
          <a:prstGeom prst="rect">
            <a:avLst/>
          </a:prstGeom>
        </p:spPr>
      </p:pic>
    </p:spTree>
    <p:extLst>
      <p:ext uri="{BB962C8B-B14F-4D97-AF65-F5344CB8AC3E}">
        <p14:creationId xmlns:p14="http://schemas.microsoft.com/office/powerpoint/2010/main" val="3766326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B8537D8-898A-ED1D-2F32-1775A2B2FB95}"/>
              </a:ext>
            </a:extLst>
          </p:cNvPr>
          <p:cNvGraphicFramePr>
            <a:graphicFrameLocks noGrp="1"/>
          </p:cNvGraphicFramePr>
          <p:nvPr>
            <p:extLst>
              <p:ext uri="{D42A27DB-BD31-4B8C-83A1-F6EECF244321}">
                <p14:modId xmlns:p14="http://schemas.microsoft.com/office/powerpoint/2010/main" val="2011254550"/>
              </p:ext>
            </p:extLst>
          </p:nvPr>
        </p:nvGraphicFramePr>
        <p:xfrm>
          <a:off x="1224280" y="1266190"/>
          <a:ext cx="9743440" cy="4325620"/>
        </p:xfrm>
        <a:graphic>
          <a:graphicData uri="http://schemas.openxmlformats.org/drawingml/2006/table">
            <a:tbl>
              <a:tblPr>
                <a:tableStyleId>{5940675A-B579-460E-94D1-54222C63F5DA}</a:tableStyleId>
              </a:tblPr>
              <a:tblGrid>
                <a:gridCol w="1123568">
                  <a:extLst>
                    <a:ext uri="{9D8B030D-6E8A-4147-A177-3AD203B41FA5}">
                      <a16:colId xmlns:a16="http://schemas.microsoft.com/office/drawing/2014/main" val="3097837441"/>
                    </a:ext>
                  </a:extLst>
                </a:gridCol>
                <a:gridCol w="1615129">
                  <a:extLst>
                    <a:ext uri="{9D8B030D-6E8A-4147-A177-3AD203B41FA5}">
                      <a16:colId xmlns:a16="http://schemas.microsoft.com/office/drawing/2014/main" val="3135454848"/>
                    </a:ext>
                  </a:extLst>
                </a:gridCol>
                <a:gridCol w="1457127">
                  <a:extLst>
                    <a:ext uri="{9D8B030D-6E8A-4147-A177-3AD203B41FA5}">
                      <a16:colId xmlns:a16="http://schemas.microsoft.com/office/drawing/2014/main" val="4179081577"/>
                    </a:ext>
                  </a:extLst>
                </a:gridCol>
                <a:gridCol w="1492239">
                  <a:extLst>
                    <a:ext uri="{9D8B030D-6E8A-4147-A177-3AD203B41FA5}">
                      <a16:colId xmlns:a16="http://schemas.microsoft.com/office/drawing/2014/main" val="1272782031"/>
                    </a:ext>
                  </a:extLst>
                </a:gridCol>
                <a:gridCol w="1386904">
                  <a:extLst>
                    <a:ext uri="{9D8B030D-6E8A-4147-A177-3AD203B41FA5}">
                      <a16:colId xmlns:a16="http://schemas.microsoft.com/office/drawing/2014/main" val="1888879117"/>
                    </a:ext>
                  </a:extLst>
                </a:gridCol>
                <a:gridCol w="1369348">
                  <a:extLst>
                    <a:ext uri="{9D8B030D-6E8A-4147-A177-3AD203B41FA5}">
                      <a16:colId xmlns:a16="http://schemas.microsoft.com/office/drawing/2014/main" val="1454047958"/>
                    </a:ext>
                  </a:extLst>
                </a:gridCol>
                <a:gridCol w="1299125">
                  <a:extLst>
                    <a:ext uri="{9D8B030D-6E8A-4147-A177-3AD203B41FA5}">
                      <a16:colId xmlns:a16="http://schemas.microsoft.com/office/drawing/2014/main" val="3603090465"/>
                    </a:ext>
                  </a:extLst>
                </a:gridCol>
              </a:tblGrid>
              <a:tr h="284480">
                <a:tc>
                  <a:txBody>
                    <a:bodyPr/>
                    <a:lstStyle/>
                    <a:p>
                      <a:pPr algn="l" fontAlgn="b"/>
                      <a:r>
                        <a:rPr lang="en-CA" sz="1100" b="1" u="none" strike="noStrike" dirty="0" err="1">
                          <a:ln>
                            <a:solidFill>
                              <a:sysClr val="windowText" lastClr="000000"/>
                            </a:solidFill>
                          </a:ln>
                          <a:solidFill>
                            <a:sysClr val="windowText" lastClr="000000"/>
                          </a:solidFill>
                          <a:effectLst/>
                        </a:rPr>
                        <a:t>Participant_id</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l" fontAlgn="b"/>
                      <a:r>
                        <a:rPr lang="en-CA" sz="1100" b="1" u="none" strike="noStrike">
                          <a:ln>
                            <a:solidFill>
                              <a:sysClr val="windowText" lastClr="000000"/>
                            </a:solidFill>
                          </a:ln>
                          <a:solidFill>
                            <a:sysClr val="windowText" lastClr="000000"/>
                          </a:solidFill>
                          <a:effectLst/>
                        </a:rPr>
                        <a:t>Ideal_Ideal_F1(SSL)</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l" fontAlgn="b"/>
                      <a:r>
                        <a:rPr lang="en-CA" sz="1100" b="1" u="none" strike="noStrike" dirty="0">
                          <a:ln>
                            <a:solidFill>
                              <a:sysClr val="windowText" lastClr="000000"/>
                            </a:solidFill>
                          </a:ln>
                          <a:solidFill>
                            <a:sysClr val="windowText" lastClr="000000"/>
                          </a:solidFill>
                          <a:effectLst/>
                        </a:rPr>
                        <a:t>Ideal_Ideal_F1(RF)</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l" fontAlgn="b"/>
                      <a:r>
                        <a:rPr lang="en-CA" sz="1100" b="1" i="0" u="none" strike="noStrike" dirty="0">
                          <a:solidFill>
                            <a:srgbClr val="000000"/>
                          </a:solidFill>
                          <a:effectLst/>
                          <a:latin typeface="Aptos Narrow" panose="020B0004020202020204" pitchFamily="34" charset="0"/>
                        </a:rPr>
                        <a:t>Ideal_Self_F1(SSL)</a:t>
                      </a:r>
                    </a:p>
                  </a:txBody>
                  <a:tcPr marL="7620" marR="7620" marT="7620" marB="0" anchor="b"/>
                </a:tc>
                <a:tc>
                  <a:txBody>
                    <a:bodyPr/>
                    <a:lstStyle/>
                    <a:p>
                      <a:pPr algn="l" fontAlgn="b"/>
                      <a:r>
                        <a:rPr lang="en-CA" sz="1100" b="1" u="none" strike="noStrike">
                          <a:ln>
                            <a:solidFill>
                              <a:sysClr val="windowText" lastClr="000000"/>
                            </a:solidFill>
                          </a:ln>
                          <a:solidFill>
                            <a:sysClr val="windowText" lastClr="000000"/>
                          </a:solidFill>
                          <a:effectLst/>
                        </a:rPr>
                        <a:t>Ideal_Self_F1(RF)</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l" fontAlgn="b"/>
                      <a:r>
                        <a:rPr lang="en-CA" sz="1100" b="1" u="none" strike="noStrike">
                          <a:ln>
                            <a:solidFill>
                              <a:sysClr val="windowText" lastClr="000000"/>
                            </a:solidFill>
                          </a:ln>
                          <a:solidFill>
                            <a:sysClr val="windowText" lastClr="000000"/>
                          </a:solidFill>
                          <a:effectLst/>
                        </a:rPr>
                        <a:t>Self_Self_F1(SSL)</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l" fontAlgn="b"/>
                      <a:r>
                        <a:rPr lang="en-CA" sz="1100" b="1" u="none" strike="noStrike">
                          <a:ln>
                            <a:solidFill>
                              <a:sysClr val="windowText" lastClr="000000"/>
                            </a:solidFill>
                          </a:ln>
                          <a:solidFill>
                            <a:sysClr val="windowText" lastClr="000000"/>
                          </a:solidFill>
                          <a:effectLst/>
                        </a:rPr>
                        <a:t>Self_Self_F1(RF)</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4727666"/>
                  </a:ext>
                </a:extLst>
              </a:tr>
              <a:tr h="284480">
                <a:tc>
                  <a:txBody>
                    <a:bodyPr/>
                    <a:lstStyle/>
                    <a:p>
                      <a:pPr algn="r" fontAlgn="b"/>
                      <a:r>
                        <a:rPr lang="en-CA" sz="1100" b="1" u="none" strike="noStrike">
                          <a:ln>
                            <a:solidFill>
                              <a:sysClr val="windowText" lastClr="000000"/>
                            </a:solidFill>
                          </a:ln>
                          <a:solidFill>
                            <a:sysClr val="windowText" lastClr="000000"/>
                          </a:solidFill>
                          <a:effectLst/>
                        </a:rPr>
                        <a:t>1</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0.9076</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0.84</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a:solidFill>
                            <a:srgbClr val="000000"/>
                          </a:solidFill>
                          <a:effectLst/>
                          <a:latin typeface="Aptos Narrow" panose="020B0004020202020204" pitchFamily="34" charset="0"/>
                        </a:rPr>
                        <a:t>0.9134</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0.82</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0.8833</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0.78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9779341"/>
                  </a:ext>
                </a:extLst>
              </a:tr>
              <a:tr h="284480">
                <a:tc>
                  <a:txBody>
                    <a:bodyPr/>
                    <a:lstStyle/>
                    <a:p>
                      <a:pPr algn="r" fontAlgn="b"/>
                      <a:r>
                        <a:rPr lang="en-CA" sz="1100" b="1" u="none" strike="noStrike">
                          <a:ln>
                            <a:solidFill>
                              <a:sysClr val="windowText" lastClr="000000"/>
                            </a:solidFill>
                          </a:ln>
                          <a:solidFill>
                            <a:sysClr val="windowText" lastClr="000000"/>
                          </a:solidFill>
                          <a:effectLst/>
                        </a:rPr>
                        <a:t>2</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0.9266</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0.87</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0.8986</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0.85</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0.9068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0.84</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297028"/>
                  </a:ext>
                </a:extLst>
              </a:tr>
              <a:tr h="284480">
                <a:tc>
                  <a:txBody>
                    <a:bodyPr/>
                    <a:lstStyle/>
                    <a:p>
                      <a:pPr algn="r" fontAlgn="b"/>
                      <a:r>
                        <a:rPr lang="en-CA" sz="1100" b="1" u="none" strike="noStrike">
                          <a:ln>
                            <a:solidFill>
                              <a:sysClr val="windowText" lastClr="000000"/>
                            </a:solidFill>
                          </a:ln>
                          <a:solidFill>
                            <a:sysClr val="windowText" lastClr="000000"/>
                          </a:solidFill>
                          <a:effectLst/>
                        </a:rPr>
                        <a:t>3</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0.8102</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0.72</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0.8703</a:t>
                      </a: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0.81</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0.8793</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2026169"/>
                  </a:ext>
                </a:extLst>
              </a:tr>
              <a:tr h="284480">
                <a:tc>
                  <a:txBody>
                    <a:bodyPr/>
                    <a:lstStyle/>
                    <a:p>
                      <a:pPr algn="r" fontAlgn="b"/>
                      <a:r>
                        <a:rPr lang="en-CA" sz="1100" b="1" u="none" strike="noStrike">
                          <a:ln>
                            <a:solidFill>
                              <a:sysClr val="windowText" lastClr="000000"/>
                            </a:solidFill>
                          </a:ln>
                          <a:solidFill>
                            <a:sysClr val="windowText" lastClr="000000"/>
                          </a:solidFill>
                          <a:effectLst/>
                        </a:rPr>
                        <a:t>4</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0.8398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0.75</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0.8427</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0.81</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0.8337</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0.81</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86374410"/>
                  </a:ext>
                </a:extLst>
              </a:tr>
              <a:tr h="284480">
                <a:tc>
                  <a:txBody>
                    <a:bodyPr/>
                    <a:lstStyle/>
                    <a:p>
                      <a:pPr algn="r" fontAlgn="b"/>
                      <a:r>
                        <a:rPr lang="en-CA" sz="1100" b="1" u="none" strike="noStrike">
                          <a:ln>
                            <a:solidFill>
                              <a:sysClr val="windowText" lastClr="000000"/>
                            </a:solidFill>
                          </a:ln>
                          <a:solidFill>
                            <a:sysClr val="windowText" lastClr="000000"/>
                          </a:solidFill>
                          <a:effectLst/>
                        </a:rPr>
                        <a:t>7</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0.9575</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0.92</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0.9116</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0.83</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0.8788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0.83</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3100335"/>
                  </a:ext>
                </a:extLst>
              </a:tr>
              <a:tr h="284480">
                <a:tc>
                  <a:txBody>
                    <a:bodyPr/>
                    <a:lstStyle/>
                    <a:p>
                      <a:pPr algn="r" fontAlgn="b"/>
                      <a:r>
                        <a:rPr lang="en-CA" sz="1100" b="1" u="none" strike="noStrike">
                          <a:ln>
                            <a:solidFill>
                              <a:sysClr val="windowText" lastClr="000000"/>
                            </a:solidFill>
                          </a:ln>
                          <a:solidFill>
                            <a:sysClr val="windowText" lastClr="000000"/>
                          </a:solidFill>
                          <a:effectLst/>
                        </a:rPr>
                        <a:t>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0.8898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0.84</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0.92</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0.87</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0.9136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9010192"/>
                  </a:ext>
                </a:extLst>
              </a:tr>
              <a:tr h="284480">
                <a:tc>
                  <a:txBody>
                    <a:bodyPr/>
                    <a:lstStyle/>
                    <a:p>
                      <a:pPr algn="r" fontAlgn="b"/>
                      <a:r>
                        <a:rPr lang="en-CA" sz="1100" b="1" u="none" strike="noStrike">
                          <a:ln>
                            <a:solidFill>
                              <a:sysClr val="windowText" lastClr="000000"/>
                            </a:solidFill>
                          </a:ln>
                          <a:solidFill>
                            <a:sysClr val="windowText" lastClr="000000"/>
                          </a:solidFill>
                          <a:effectLst/>
                        </a:rPr>
                        <a:t>9</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0.914</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0.88</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0.893</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0.87</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0.9297</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0051302"/>
                  </a:ext>
                </a:extLst>
              </a:tr>
              <a:tr h="284480">
                <a:tc>
                  <a:txBody>
                    <a:bodyPr/>
                    <a:lstStyle/>
                    <a:p>
                      <a:pPr algn="r" fontAlgn="b"/>
                      <a:r>
                        <a:rPr lang="en-CA" sz="1100" b="1" u="none" strike="noStrike">
                          <a:ln>
                            <a:solidFill>
                              <a:sysClr val="windowText" lastClr="000000"/>
                            </a:solidFill>
                          </a:ln>
                          <a:solidFill>
                            <a:sysClr val="windowText" lastClr="000000"/>
                          </a:solidFill>
                          <a:effectLst/>
                        </a:rPr>
                        <a:t>10</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0.9399</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0.88</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0.8964</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0.89</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                                            0.9053</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0.88</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9834145"/>
                  </a:ext>
                </a:extLst>
              </a:tr>
              <a:tr h="284480">
                <a:tc>
                  <a:txBody>
                    <a:bodyPr/>
                    <a:lstStyle/>
                    <a:p>
                      <a:pPr algn="r" fontAlgn="b"/>
                      <a:r>
                        <a:rPr lang="en-CA" sz="1100" b="1" u="none" strike="noStrike">
                          <a:ln>
                            <a:solidFill>
                              <a:sysClr val="windowText" lastClr="000000"/>
                            </a:solidFill>
                          </a:ln>
                          <a:solidFill>
                            <a:sysClr val="windowText" lastClr="000000"/>
                          </a:solidFill>
                          <a:effectLst/>
                        </a:rPr>
                        <a:t>11</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0.8106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0.77</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0.866</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0.81</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0.9007</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0.81</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8291148"/>
                  </a:ext>
                </a:extLst>
              </a:tr>
              <a:tr h="284480">
                <a:tc>
                  <a:txBody>
                    <a:bodyPr/>
                    <a:lstStyle/>
                    <a:p>
                      <a:pPr algn="r" fontAlgn="b"/>
                      <a:r>
                        <a:rPr lang="en-CA" sz="1100" b="1" u="none" strike="noStrike">
                          <a:ln>
                            <a:solidFill>
                              <a:sysClr val="windowText" lastClr="000000"/>
                            </a:solidFill>
                          </a:ln>
                          <a:solidFill>
                            <a:sysClr val="windowText" lastClr="000000"/>
                          </a:solidFill>
                          <a:effectLst/>
                        </a:rPr>
                        <a:t>12</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0.8406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0.78</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0.8395</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0.8535</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0.81</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9962036"/>
                  </a:ext>
                </a:extLst>
              </a:tr>
              <a:tr h="284480">
                <a:tc>
                  <a:txBody>
                    <a:bodyPr/>
                    <a:lstStyle/>
                    <a:p>
                      <a:pPr algn="r" fontAlgn="b"/>
                      <a:r>
                        <a:rPr lang="en-CA" sz="1100" b="1" u="none" strike="noStrike">
                          <a:ln>
                            <a:solidFill>
                              <a:sysClr val="windowText" lastClr="000000"/>
                            </a:solidFill>
                          </a:ln>
                          <a:solidFill>
                            <a:sysClr val="windowText" lastClr="000000"/>
                          </a:solidFill>
                          <a:effectLst/>
                        </a:rPr>
                        <a:t>14</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0.9254</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0.87</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0.8966</a:t>
                      </a: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0.85</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0.926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0.83</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523879"/>
                  </a:ext>
                </a:extLst>
              </a:tr>
              <a:tr h="284480">
                <a:tc>
                  <a:txBody>
                    <a:bodyPr/>
                    <a:lstStyle/>
                    <a:p>
                      <a:pPr algn="r" fontAlgn="b"/>
                      <a:r>
                        <a:rPr lang="en-CA" sz="1100" b="1" u="none" strike="noStrike">
                          <a:ln>
                            <a:solidFill>
                              <a:sysClr val="windowText" lastClr="000000"/>
                            </a:solidFill>
                          </a:ln>
                          <a:solidFill>
                            <a:sysClr val="windowText" lastClr="000000"/>
                          </a:solidFill>
                          <a:effectLst/>
                        </a:rPr>
                        <a:t>15</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0.8796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0.84</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0.8891</a:t>
                      </a: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0.86</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0.8645</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0.84</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8539821"/>
                  </a:ext>
                </a:extLst>
              </a:tr>
              <a:tr h="284480">
                <a:tc>
                  <a:txBody>
                    <a:bodyPr/>
                    <a:lstStyle/>
                    <a:p>
                      <a:pPr algn="r" fontAlgn="b"/>
                      <a:r>
                        <a:rPr lang="en-CA" sz="1100" b="1" u="none" strike="noStrike">
                          <a:ln>
                            <a:solidFill>
                              <a:sysClr val="windowText" lastClr="000000"/>
                            </a:solidFill>
                          </a:ln>
                          <a:solidFill>
                            <a:sysClr val="windowText" lastClr="000000"/>
                          </a:solidFill>
                          <a:effectLst/>
                        </a:rPr>
                        <a:t>16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0.7742</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0.69</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0.809</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0.79</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0.8415</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0.8</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3907021"/>
                  </a:ext>
                </a:extLst>
              </a:tr>
              <a:tr h="284480">
                <a:tc>
                  <a:txBody>
                    <a:bodyPr/>
                    <a:lstStyle/>
                    <a:p>
                      <a:pPr algn="r" fontAlgn="b"/>
                      <a:r>
                        <a:rPr lang="en-CA" sz="1100" b="1" u="none" strike="noStrike">
                          <a:ln>
                            <a:solidFill>
                              <a:sysClr val="windowText" lastClr="000000"/>
                            </a:solidFill>
                          </a:ln>
                          <a:solidFill>
                            <a:sysClr val="windowText" lastClr="000000"/>
                          </a:solidFill>
                          <a:effectLst/>
                        </a:rPr>
                        <a:t>17</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0.8328</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0.74</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i="0" u="none" strike="noStrike" dirty="0">
                          <a:solidFill>
                            <a:srgbClr val="000000"/>
                          </a:solidFill>
                          <a:effectLst/>
                          <a:latin typeface="Aptos Narrow" panose="020B0004020202020204" pitchFamily="34" charset="0"/>
                        </a:rPr>
                        <a:t>0.9541</a:t>
                      </a: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0.91</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a:ln>
                            <a:solidFill>
                              <a:sysClr val="windowText" lastClr="000000"/>
                            </a:solidFill>
                          </a:ln>
                          <a:solidFill>
                            <a:sysClr val="windowText" lastClr="000000"/>
                          </a:solidFill>
                          <a:effectLst/>
                        </a:rPr>
                        <a:t>0.9496</a:t>
                      </a:r>
                      <a:endParaRPr lang="en-CA" sz="1100" b="1" i="0" u="none" strike="noStrike">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tc>
                  <a:txBody>
                    <a:bodyPr/>
                    <a:lstStyle/>
                    <a:p>
                      <a:pPr algn="r" fontAlgn="b"/>
                      <a:r>
                        <a:rPr lang="en-CA" sz="1100" b="1" u="none" strike="noStrike" dirty="0">
                          <a:ln>
                            <a:solidFill>
                              <a:sysClr val="windowText" lastClr="000000"/>
                            </a:solidFill>
                          </a:ln>
                          <a:solidFill>
                            <a:sysClr val="windowText" lastClr="000000"/>
                          </a:solidFill>
                          <a:effectLst/>
                        </a:rPr>
                        <a:t>0.9</a:t>
                      </a:r>
                      <a:endParaRPr lang="en-CA" sz="1100" b="1" i="0" u="none" strike="noStrike" dirty="0">
                        <a:ln>
                          <a:solidFill>
                            <a:sysClr val="windowText" lastClr="000000"/>
                          </a:solidFill>
                        </a:ln>
                        <a:solidFill>
                          <a:sysClr val="windowText" lastClr="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7672007"/>
                  </a:ext>
                </a:extLst>
              </a:tr>
            </a:tbl>
          </a:graphicData>
        </a:graphic>
      </p:graphicFrame>
      <p:sp>
        <p:nvSpPr>
          <p:cNvPr id="3" name="Title 1">
            <a:extLst>
              <a:ext uri="{FF2B5EF4-FFF2-40B4-BE49-F238E27FC236}">
                <a16:creationId xmlns:a16="http://schemas.microsoft.com/office/drawing/2014/main" id="{88D752CB-2539-B5AD-7EBD-5646330EE981}"/>
              </a:ext>
            </a:extLst>
          </p:cNvPr>
          <p:cNvSpPr txBox="1">
            <a:spLocks/>
          </p:cNvSpPr>
          <p:nvPr/>
        </p:nvSpPr>
        <p:spPr>
          <a:xfrm>
            <a:off x="1061720" y="315813"/>
            <a:ext cx="10378440" cy="950377"/>
          </a:xfrm>
          <a:prstGeom prst="rect">
            <a:avLst/>
          </a:prstGeom>
        </p:spPr>
        <p:txBody>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CA" dirty="0">
                <a:latin typeface="Speak Pro (Body)"/>
              </a:rPr>
              <a:t>Participant wise F1 score for each scenario </a:t>
            </a:r>
          </a:p>
        </p:txBody>
      </p:sp>
    </p:spTree>
    <p:extLst>
      <p:ext uri="{BB962C8B-B14F-4D97-AF65-F5344CB8AC3E}">
        <p14:creationId xmlns:p14="http://schemas.microsoft.com/office/powerpoint/2010/main" val="25670328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40B245-CD44-7FAE-64B8-0B3813CD78C9}"/>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C52CA-5A68-FF08-12F3-2F3CDB14A405}"/>
              </a:ext>
            </a:extLst>
          </p:cNvPr>
          <p:cNvSpPr>
            <a:spLocks noGrp="1"/>
          </p:cNvSpPr>
          <p:nvPr>
            <p:ph type="title"/>
          </p:nvPr>
        </p:nvSpPr>
        <p:spPr>
          <a:xfrm>
            <a:off x="6411685" y="634946"/>
            <a:ext cx="5127171" cy="1450757"/>
          </a:xfrm>
        </p:spPr>
        <p:txBody>
          <a:bodyPr>
            <a:normAutofit fontScale="90000"/>
          </a:bodyPr>
          <a:lstStyle/>
          <a:p>
            <a:r>
              <a:rPr lang="en-CA" dirty="0">
                <a:latin typeface="Speak Pro (Body)"/>
              </a:rPr>
              <a:t>Scenario1 : </a:t>
            </a:r>
            <a:r>
              <a:rPr lang="en-US" b="1" dirty="0">
                <a:latin typeface="Speak Pro (Body)"/>
              </a:rPr>
              <a:t>Ideal (train) vs. Ideal (test)</a:t>
            </a:r>
            <a:endParaRPr lang="en-CA" dirty="0">
              <a:latin typeface="Speak Pro (Body)"/>
            </a:endParaRPr>
          </a:p>
        </p:txBody>
      </p:sp>
      <p:pic>
        <p:nvPicPr>
          <p:cNvPr id="5" name="Picture 4" descr="A graph with lines and numbers&#10;&#10;Description automatically generated">
            <a:extLst>
              <a:ext uri="{FF2B5EF4-FFF2-40B4-BE49-F238E27FC236}">
                <a16:creationId xmlns:a16="http://schemas.microsoft.com/office/drawing/2014/main" id="{8EC8A191-29A4-5811-738F-B3AB464F5F02}"/>
              </a:ext>
            </a:extLst>
          </p:cNvPr>
          <p:cNvPicPr>
            <a:picLocks noChangeAspect="1"/>
          </p:cNvPicPr>
          <p:nvPr/>
        </p:nvPicPr>
        <p:blipFill>
          <a:blip r:embed="rId2"/>
          <a:stretch>
            <a:fillRect/>
          </a:stretch>
        </p:blipFill>
        <p:spPr>
          <a:xfrm>
            <a:off x="0" y="1308449"/>
            <a:ext cx="6411684" cy="3927156"/>
          </a:xfrm>
          <a:prstGeom prst="rect">
            <a:avLst/>
          </a:prstGeom>
        </p:spPr>
      </p:pic>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FF9E61-A7E3-6B0F-7C48-1009B64EF9A9}"/>
              </a:ext>
            </a:extLst>
          </p:cNvPr>
          <p:cNvSpPr>
            <a:spLocks noGrp="1"/>
          </p:cNvSpPr>
          <p:nvPr>
            <p:ph idx="1"/>
          </p:nvPr>
        </p:nvSpPr>
        <p:spPr>
          <a:xfrm>
            <a:off x="6411684" y="2407435"/>
            <a:ext cx="5668556" cy="3993363"/>
          </a:xfrm>
        </p:spPr>
        <p:txBody>
          <a:bodyPr>
            <a:normAutofit lnSpcReduction="10000"/>
          </a:bodyPr>
          <a:lstStyle/>
          <a:p>
            <a:pPr>
              <a:lnSpc>
                <a:spcPct val="90000"/>
              </a:lnSpc>
              <a:buFont typeface="Arial" panose="020B0604020202020204" pitchFamily="34" charset="0"/>
              <a:buChar char="•"/>
            </a:pPr>
            <a:r>
              <a:rPr lang="en-US" dirty="0"/>
              <a:t>Performance evaluated using REALDISP dataset with leaving each participant out once from training set and then testing on that participant.</a:t>
            </a:r>
          </a:p>
          <a:p>
            <a:pPr>
              <a:lnSpc>
                <a:spcPct val="90000"/>
              </a:lnSpc>
              <a:buFont typeface="Arial" panose="020B0604020202020204" pitchFamily="34" charset="0"/>
              <a:buChar char="•"/>
            </a:pPr>
            <a:r>
              <a:rPr lang="en-US" dirty="0"/>
              <a:t>Models compared: </a:t>
            </a:r>
            <a:r>
              <a:rPr lang="en-US" b="1" dirty="0"/>
              <a:t>Self-Supervised Learning (SSL)</a:t>
            </a:r>
            <a:r>
              <a:rPr lang="en-US" dirty="0"/>
              <a:t> vs </a:t>
            </a:r>
            <a:r>
              <a:rPr lang="en-US" b="1" dirty="0"/>
              <a:t>Random Forest (RF)</a:t>
            </a:r>
            <a:r>
              <a:rPr lang="en-US" dirty="0"/>
              <a:t>.</a:t>
            </a:r>
          </a:p>
          <a:p>
            <a:pPr>
              <a:lnSpc>
                <a:spcPct val="90000"/>
              </a:lnSpc>
              <a:buFont typeface="Arial" panose="020B0604020202020204" pitchFamily="34" charset="0"/>
              <a:buChar char="•"/>
            </a:pPr>
            <a:r>
              <a:rPr lang="en-US" dirty="0"/>
              <a:t>Key Findings:</a:t>
            </a:r>
          </a:p>
          <a:p>
            <a:pPr lvl="1">
              <a:lnSpc>
                <a:spcPct val="90000"/>
              </a:lnSpc>
              <a:buFont typeface="Arial" panose="020B0604020202020204" pitchFamily="34" charset="0"/>
              <a:buChar char="•"/>
            </a:pPr>
            <a:r>
              <a:rPr lang="en-US" sz="2000" b="1" dirty="0"/>
              <a:t>Ideal_F1(SSL):</a:t>
            </a:r>
            <a:r>
              <a:rPr lang="en-US" sz="2000" dirty="0"/>
              <a:t> 0.8749 </a:t>
            </a:r>
          </a:p>
          <a:p>
            <a:pPr lvl="1">
              <a:lnSpc>
                <a:spcPct val="90000"/>
              </a:lnSpc>
              <a:buFont typeface="Arial" panose="020B0604020202020204" pitchFamily="34" charset="0"/>
              <a:buChar char="•"/>
            </a:pPr>
            <a:r>
              <a:rPr lang="en-US" sz="2000" b="1" dirty="0"/>
              <a:t>Ideal_F1(RF):</a:t>
            </a:r>
            <a:r>
              <a:rPr lang="en-US" sz="2000" dirty="0"/>
              <a:t> 0.8136 </a:t>
            </a:r>
          </a:p>
          <a:p>
            <a:pPr>
              <a:lnSpc>
                <a:spcPct val="90000"/>
              </a:lnSpc>
              <a:buFont typeface="Arial" panose="020B0604020202020204" pitchFamily="34" charset="0"/>
              <a:buChar char="•"/>
            </a:pPr>
            <a:r>
              <a:rPr lang="en-US" b="1" dirty="0"/>
              <a:t>Observation:</a:t>
            </a:r>
            <a:br>
              <a:rPr lang="en-US" dirty="0"/>
            </a:br>
            <a:r>
              <a:rPr lang="en-US" dirty="0"/>
              <a:t>SSL models show better average performance compared to Random Forest, highlighting their effectiveness in controlled scenarios.</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130341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F636D-68C3-6E74-69CB-4EA98006E0A1}"/>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764C8-3A76-AD85-88BC-B3D0B5BD546E}"/>
              </a:ext>
            </a:extLst>
          </p:cNvPr>
          <p:cNvSpPr>
            <a:spLocks noGrp="1"/>
          </p:cNvSpPr>
          <p:nvPr>
            <p:ph type="title"/>
          </p:nvPr>
        </p:nvSpPr>
        <p:spPr>
          <a:xfrm>
            <a:off x="6411685" y="634946"/>
            <a:ext cx="5127171" cy="1450757"/>
          </a:xfrm>
        </p:spPr>
        <p:txBody>
          <a:bodyPr>
            <a:normAutofit/>
          </a:bodyPr>
          <a:lstStyle/>
          <a:p>
            <a:r>
              <a:rPr lang="en-CA" dirty="0">
                <a:latin typeface="Speak Pro (Body)"/>
              </a:rPr>
              <a:t>Scenario2 : </a:t>
            </a:r>
            <a:r>
              <a:rPr lang="en-US" b="1" dirty="0">
                <a:latin typeface="Speak Pro (Body)"/>
              </a:rPr>
              <a:t>Ideal (train) vs. Self (test)</a:t>
            </a:r>
            <a:endParaRPr lang="en-CA" dirty="0">
              <a:latin typeface="Speak Pro (Body)"/>
            </a:endParaRPr>
          </a:p>
        </p:txBody>
      </p:sp>
      <p:pic>
        <p:nvPicPr>
          <p:cNvPr id="6" name="Picture 5" descr="A graph of a graph with green and blue lines&#10;&#10;Description automatically generated">
            <a:extLst>
              <a:ext uri="{FF2B5EF4-FFF2-40B4-BE49-F238E27FC236}">
                <a16:creationId xmlns:a16="http://schemas.microsoft.com/office/drawing/2014/main" id="{40DACFCC-FD81-3B38-2203-45A2A2F6BD2D}"/>
              </a:ext>
            </a:extLst>
          </p:cNvPr>
          <p:cNvPicPr>
            <a:picLocks noChangeAspect="1"/>
          </p:cNvPicPr>
          <p:nvPr/>
        </p:nvPicPr>
        <p:blipFill>
          <a:blip r:embed="rId2"/>
          <a:stretch>
            <a:fillRect/>
          </a:stretch>
        </p:blipFill>
        <p:spPr>
          <a:xfrm>
            <a:off x="0" y="1203965"/>
            <a:ext cx="6466190" cy="3992871"/>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2A7C94-6C3C-4D01-0F25-9649237BF93F}"/>
              </a:ext>
            </a:extLst>
          </p:cNvPr>
          <p:cNvSpPr>
            <a:spLocks noGrp="1"/>
          </p:cNvSpPr>
          <p:nvPr>
            <p:ph idx="1"/>
          </p:nvPr>
        </p:nvSpPr>
        <p:spPr>
          <a:xfrm>
            <a:off x="6309360" y="2286858"/>
            <a:ext cx="5882640" cy="4073654"/>
          </a:xfrm>
        </p:spPr>
        <p:txBody>
          <a:bodyPr>
            <a:normAutofit fontScale="92500" lnSpcReduction="10000"/>
          </a:bodyPr>
          <a:lstStyle/>
          <a:p>
            <a:pPr>
              <a:lnSpc>
                <a:spcPct val="90000"/>
              </a:lnSpc>
              <a:buFont typeface="Arial" panose="020B0604020202020204" pitchFamily="34" charset="0"/>
              <a:buChar char="•"/>
            </a:pPr>
            <a:r>
              <a:rPr lang="en-US" dirty="0"/>
              <a:t>Performance evaluated using REALDISP dataset with leaving each participant out once from training set and then testing on that participant.</a:t>
            </a:r>
          </a:p>
          <a:p>
            <a:pPr>
              <a:lnSpc>
                <a:spcPct val="90000"/>
              </a:lnSpc>
              <a:buFont typeface="Arial" panose="020B0604020202020204" pitchFamily="34" charset="0"/>
              <a:buChar char="•"/>
            </a:pPr>
            <a:r>
              <a:rPr lang="en-US" dirty="0"/>
              <a:t>Models compared: </a:t>
            </a:r>
            <a:r>
              <a:rPr lang="en-US" b="1" dirty="0"/>
              <a:t>Self-Supervised Learning (SSL)</a:t>
            </a:r>
            <a:r>
              <a:rPr lang="en-US" dirty="0"/>
              <a:t> vs </a:t>
            </a:r>
            <a:r>
              <a:rPr lang="en-US" b="1" dirty="0"/>
              <a:t>Random Forest (RF)</a:t>
            </a:r>
            <a:r>
              <a:rPr lang="en-US" dirty="0"/>
              <a:t>.</a:t>
            </a:r>
          </a:p>
          <a:p>
            <a:pPr>
              <a:lnSpc>
                <a:spcPct val="90000"/>
              </a:lnSpc>
              <a:buFont typeface="Arial" panose="020B0604020202020204" pitchFamily="34" charset="0"/>
              <a:buChar char="•"/>
            </a:pPr>
            <a:r>
              <a:rPr lang="en-US" dirty="0"/>
              <a:t>Key Findings:</a:t>
            </a:r>
          </a:p>
          <a:p>
            <a:pPr lvl="1">
              <a:lnSpc>
                <a:spcPct val="90000"/>
              </a:lnSpc>
              <a:buFont typeface="Arial" panose="020B0604020202020204" pitchFamily="34" charset="0"/>
              <a:buChar char="•"/>
            </a:pPr>
            <a:r>
              <a:rPr lang="en-US" sz="2000" b="1" dirty="0"/>
              <a:t>Self_F1(SSL):</a:t>
            </a:r>
            <a:r>
              <a:rPr lang="en-US" sz="2000" dirty="0"/>
              <a:t> 0.8857 </a:t>
            </a:r>
          </a:p>
          <a:p>
            <a:pPr lvl="1">
              <a:lnSpc>
                <a:spcPct val="90000"/>
              </a:lnSpc>
              <a:buFont typeface="Arial" panose="020B0604020202020204" pitchFamily="34" charset="0"/>
              <a:buChar char="•"/>
            </a:pPr>
            <a:r>
              <a:rPr lang="en-US" sz="2000" b="1" dirty="0"/>
              <a:t>Self_F1(RF):</a:t>
            </a:r>
            <a:r>
              <a:rPr lang="en-US" sz="2000" dirty="0"/>
              <a:t> 0.8407 </a:t>
            </a:r>
          </a:p>
          <a:p>
            <a:pPr>
              <a:lnSpc>
                <a:spcPct val="90000"/>
              </a:lnSpc>
              <a:buFont typeface="Arial" panose="020B0604020202020204" pitchFamily="34" charset="0"/>
              <a:buChar char="•"/>
            </a:pPr>
            <a:r>
              <a:rPr lang="en-US" b="1" dirty="0"/>
              <a:t>Observation:</a:t>
            </a:r>
            <a:br>
              <a:rPr lang="en-US" dirty="0"/>
            </a:br>
            <a:r>
              <a:rPr lang="en-US" dirty="0"/>
              <a:t>Here also SSL models outperform Random Forest. This demonstrates that SSL models generalize better to real-world, user-positioned scenarios, preserving higher F1 scores across participants.</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3388595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9FA9B3-2F82-8B88-27D8-E201FED6A90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87A00-2C59-78DB-9632-622E0744575D}"/>
              </a:ext>
            </a:extLst>
          </p:cNvPr>
          <p:cNvSpPr>
            <a:spLocks noGrp="1"/>
          </p:cNvSpPr>
          <p:nvPr>
            <p:ph type="title"/>
          </p:nvPr>
        </p:nvSpPr>
        <p:spPr>
          <a:xfrm>
            <a:off x="6411685" y="634946"/>
            <a:ext cx="5127171" cy="1450757"/>
          </a:xfrm>
        </p:spPr>
        <p:txBody>
          <a:bodyPr>
            <a:normAutofit/>
          </a:bodyPr>
          <a:lstStyle/>
          <a:p>
            <a:r>
              <a:rPr lang="en-CA" dirty="0">
                <a:latin typeface="Speak Pro (Body)"/>
              </a:rPr>
              <a:t>Scenario3 : </a:t>
            </a:r>
            <a:r>
              <a:rPr lang="en-US" b="1" dirty="0">
                <a:latin typeface="Speak Pro (Body)"/>
              </a:rPr>
              <a:t>Self (train) vs. Self (test)</a:t>
            </a:r>
            <a:endParaRPr lang="en-CA" dirty="0">
              <a:latin typeface="Speak Pro (Body)"/>
            </a:endParaRPr>
          </a:p>
        </p:txBody>
      </p:sp>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49F1A-D649-A8E9-4001-6840557DF964}"/>
              </a:ext>
            </a:extLst>
          </p:cNvPr>
          <p:cNvSpPr>
            <a:spLocks noGrp="1"/>
          </p:cNvSpPr>
          <p:nvPr>
            <p:ph idx="1"/>
          </p:nvPr>
        </p:nvSpPr>
        <p:spPr>
          <a:xfrm>
            <a:off x="6350422" y="2246570"/>
            <a:ext cx="5841578" cy="4154228"/>
          </a:xfrm>
        </p:spPr>
        <p:txBody>
          <a:bodyPr>
            <a:normAutofit fontScale="92500" lnSpcReduction="20000"/>
          </a:bodyPr>
          <a:lstStyle/>
          <a:p>
            <a:pPr>
              <a:lnSpc>
                <a:spcPct val="90000"/>
              </a:lnSpc>
              <a:buFont typeface="Arial" panose="020B0604020202020204" pitchFamily="34" charset="0"/>
              <a:buChar char="•"/>
            </a:pPr>
            <a:r>
              <a:rPr lang="en-US" dirty="0"/>
              <a:t>Performance evaluated using REALDISP dataset with leaving each participant out once from training set and then testing on that participant.</a:t>
            </a:r>
          </a:p>
          <a:p>
            <a:pPr>
              <a:lnSpc>
                <a:spcPct val="90000"/>
              </a:lnSpc>
              <a:buFont typeface="Arial" panose="020B0604020202020204" pitchFamily="34" charset="0"/>
              <a:buChar char="•"/>
            </a:pPr>
            <a:r>
              <a:rPr lang="en-US" dirty="0"/>
              <a:t>Models compared: </a:t>
            </a:r>
            <a:r>
              <a:rPr lang="en-US" b="1" dirty="0"/>
              <a:t>Self-Supervised Learning (SSL)</a:t>
            </a:r>
            <a:r>
              <a:rPr lang="en-US" dirty="0"/>
              <a:t> vs </a:t>
            </a:r>
            <a:r>
              <a:rPr lang="en-US" b="1" dirty="0"/>
              <a:t>Random Forest (RF)</a:t>
            </a:r>
            <a:r>
              <a:rPr lang="en-US" dirty="0"/>
              <a:t>.</a:t>
            </a:r>
          </a:p>
          <a:p>
            <a:pPr>
              <a:lnSpc>
                <a:spcPct val="90000"/>
              </a:lnSpc>
              <a:buFont typeface="Arial" panose="020B0604020202020204" pitchFamily="34" charset="0"/>
              <a:buChar char="•"/>
            </a:pPr>
            <a:r>
              <a:rPr lang="en-US" dirty="0"/>
              <a:t>Key Findings:</a:t>
            </a:r>
          </a:p>
          <a:p>
            <a:pPr lvl="1">
              <a:lnSpc>
                <a:spcPct val="90000"/>
              </a:lnSpc>
              <a:buFont typeface="Arial" panose="020B0604020202020204" pitchFamily="34" charset="0"/>
              <a:buChar char="•"/>
            </a:pPr>
            <a:r>
              <a:rPr lang="en-US" sz="2000" b="1" dirty="0"/>
              <a:t>Self_F1(SSL):</a:t>
            </a:r>
            <a:r>
              <a:rPr lang="en-US" sz="2000" dirty="0"/>
              <a:t> 0.8905 </a:t>
            </a:r>
          </a:p>
          <a:p>
            <a:pPr lvl="1">
              <a:lnSpc>
                <a:spcPct val="90000"/>
              </a:lnSpc>
              <a:buFont typeface="Arial" panose="020B0604020202020204" pitchFamily="34" charset="0"/>
              <a:buChar char="•"/>
            </a:pPr>
            <a:r>
              <a:rPr lang="en-US" sz="2000" b="1" dirty="0"/>
              <a:t>Self_F1(RF):</a:t>
            </a:r>
            <a:r>
              <a:rPr lang="en-US" sz="2000" dirty="0"/>
              <a:t> 0.8321 </a:t>
            </a:r>
          </a:p>
          <a:p>
            <a:pPr>
              <a:lnSpc>
                <a:spcPct val="90000"/>
              </a:lnSpc>
              <a:buFont typeface="Arial" panose="020B0604020202020204" pitchFamily="34" charset="0"/>
              <a:buChar char="•"/>
            </a:pPr>
            <a:r>
              <a:rPr lang="en-US" b="1" dirty="0"/>
              <a:t>Observation:</a:t>
            </a:r>
            <a:br>
              <a:rPr lang="en-US" dirty="0"/>
            </a:br>
            <a:r>
              <a:rPr lang="en-US" dirty="0"/>
              <a:t>Training and testing on self-placement data confirms the robust performance of SSL models with a consistently higher average F1 score compared to Random Forest. While both models adapt to user-positioned data, SSL demonstrates superior fine-tuning capabilities, achieving better alignment with real-world applications.</a:t>
            </a:r>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8" name="Picture 7">
            <a:extLst>
              <a:ext uri="{FF2B5EF4-FFF2-40B4-BE49-F238E27FC236}">
                <a16:creationId xmlns:a16="http://schemas.microsoft.com/office/drawing/2014/main" id="{2D85D907-991C-6764-7459-63AC4E6C913B}"/>
              </a:ext>
            </a:extLst>
          </p:cNvPr>
          <p:cNvPicPr>
            <a:picLocks noChangeAspect="1"/>
          </p:cNvPicPr>
          <p:nvPr/>
        </p:nvPicPr>
        <p:blipFill>
          <a:blip r:embed="rId2"/>
          <a:stretch>
            <a:fillRect/>
          </a:stretch>
        </p:blipFill>
        <p:spPr>
          <a:xfrm>
            <a:off x="0" y="1300484"/>
            <a:ext cx="6350421" cy="3927222"/>
          </a:xfrm>
          <a:prstGeom prst="rect">
            <a:avLst/>
          </a:prstGeom>
        </p:spPr>
      </p:pic>
    </p:spTree>
    <p:extLst>
      <p:ext uri="{BB962C8B-B14F-4D97-AF65-F5344CB8AC3E}">
        <p14:creationId xmlns:p14="http://schemas.microsoft.com/office/powerpoint/2010/main" val="9457131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F96A7-4E27-B4F3-6CB9-465C0E2CA005}"/>
              </a:ext>
            </a:extLst>
          </p:cNvPr>
          <p:cNvSpPr>
            <a:spLocks noGrp="1"/>
          </p:cNvSpPr>
          <p:nvPr>
            <p:ph type="title"/>
          </p:nvPr>
        </p:nvSpPr>
        <p:spPr/>
        <p:txBody>
          <a:bodyPr/>
          <a:lstStyle/>
          <a:p>
            <a:r>
              <a:rPr lang="en-US" dirty="0">
                <a:latin typeface="Speak Pro (Body)"/>
              </a:rPr>
              <a:t>Conclusion</a:t>
            </a:r>
            <a:endParaRPr lang="en-CA" dirty="0">
              <a:latin typeface="Speak Pro (Body)"/>
            </a:endParaRPr>
          </a:p>
        </p:txBody>
      </p:sp>
      <p:sp>
        <p:nvSpPr>
          <p:cNvPr id="3" name="Content Placeholder 2">
            <a:extLst>
              <a:ext uri="{FF2B5EF4-FFF2-40B4-BE49-F238E27FC236}">
                <a16:creationId xmlns:a16="http://schemas.microsoft.com/office/drawing/2014/main" id="{3C863BCB-1582-C159-49D8-320086995F8D}"/>
              </a:ext>
            </a:extLst>
          </p:cNvPr>
          <p:cNvSpPr>
            <a:spLocks noGrp="1"/>
          </p:cNvSpPr>
          <p:nvPr>
            <p:ph idx="1"/>
          </p:nvPr>
        </p:nvSpPr>
        <p:spPr>
          <a:xfrm>
            <a:off x="91440" y="1940560"/>
            <a:ext cx="11988800" cy="4307839"/>
          </a:xfrm>
        </p:spPr>
        <p:txBody>
          <a:bodyPr>
            <a:normAutofit fontScale="92500" lnSpcReduction="10000"/>
          </a:bodyPr>
          <a:lstStyle/>
          <a:p>
            <a:r>
              <a:rPr lang="en-US" b="1" dirty="0"/>
              <a:t>Across all scenarios, SSL models consistently demonstrated superior performance compared to RF models</a:t>
            </a:r>
            <a:r>
              <a:rPr lang="en-US" dirty="0"/>
              <a:t>, showcasing their robustness and adaptability in activity recognition tasks.</a:t>
            </a:r>
          </a:p>
          <a:p>
            <a:r>
              <a:rPr lang="en-US" dirty="0"/>
              <a:t>In </a:t>
            </a:r>
            <a:r>
              <a:rPr lang="en-US" b="1" dirty="0"/>
              <a:t>Scenario 1 (Train on Ideal, Test on Ideal)</a:t>
            </a:r>
            <a:r>
              <a:rPr lang="en-US" dirty="0"/>
              <a:t>, Self-Supervised Learning (SSL) achieved an average F1 score of 0.8749, outperforming Random Forest (RF), which scored 0.8136. This demonstrates that SSL models deliver </a:t>
            </a:r>
            <a:r>
              <a:rPr lang="en-US" b="1" dirty="0"/>
              <a:t>superior accuracy in controlled, ideal conditions, highlighting their effectiveness when sensor placement and data collection are consistent</a:t>
            </a:r>
            <a:r>
              <a:rPr lang="en-US" dirty="0"/>
              <a:t>.</a:t>
            </a:r>
          </a:p>
          <a:p>
            <a:r>
              <a:rPr lang="en-US" dirty="0"/>
              <a:t>In </a:t>
            </a:r>
            <a:r>
              <a:rPr lang="en-US" b="1" dirty="0"/>
              <a:t>Scenario 2 (Train on Ideal, Test on Self)</a:t>
            </a:r>
            <a:r>
              <a:rPr lang="en-US" dirty="0"/>
              <a:t>, SSL exhibits the ability to generalize to self-placement scenarios, with an average self F1 score of 0.8857 compared to 0.8407 for RF. This shows that SSL models maintain their performance edge even when </a:t>
            </a:r>
            <a:r>
              <a:rPr lang="en-US" b="1" dirty="0"/>
              <a:t>tested in real-world scenarios, where sensor placement may vary compared to controlled setting</a:t>
            </a:r>
            <a:r>
              <a:rPr lang="en-US" dirty="0"/>
              <a:t>.</a:t>
            </a:r>
          </a:p>
          <a:p>
            <a:r>
              <a:rPr lang="en-US" dirty="0"/>
              <a:t>In </a:t>
            </a:r>
            <a:r>
              <a:rPr lang="en-US" b="1" dirty="0"/>
              <a:t>Scenario 3 (Train on Self, Test on Self)</a:t>
            </a:r>
            <a:r>
              <a:rPr lang="en-US" dirty="0"/>
              <a:t>, SSL again demonstrated robust performance in real-world self-placement scenarios, achieving an average self F1 score of 0.8905, while RF scored 0.8321. This further highlights SSL's </a:t>
            </a:r>
            <a:r>
              <a:rPr lang="en-US" b="1" dirty="0"/>
              <a:t>adaptability and superior fine-tuning capabilities when dealing with real-world data variability</a:t>
            </a:r>
            <a:r>
              <a:rPr lang="en-US" dirty="0"/>
              <a:t>.</a:t>
            </a:r>
          </a:p>
          <a:p>
            <a:endParaRPr lang="en-CA" dirty="0"/>
          </a:p>
        </p:txBody>
      </p:sp>
    </p:spTree>
    <p:extLst>
      <p:ext uri="{BB962C8B-B14F-4D97-AF65-F5344CB8AC3E}">
        <p14:creationId xmlns:p14="http://schemas.microsoft.com/office/powerpoint/2010/main" val="5430774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3481F-5592-4B04-6E49-9DFEC398AD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593AAC6-0681-F84C-70E9-5BA30086DD20}"/>
              </a:ext>
            </a:extLst>
          </p:cNvPr>
          <p:cNvSpPr txBox="1"/>
          <p:nvPr/>
        </p:nvSpPr>
        <p:spPr>
          <a:xfrm>
            <a:off x="3855720" y="3013501"/>
            <a:ext cx="4480560" cy="830997"/>
          </a:xfrm>
          <a:prstGeom prst="rect">
            <a:avLst/>
          </a:prstGeom>
          <a:noFill/>
        </p:spPr>
        <p:txBody>
          <a:bodyPr wrap="square" rtlCol="0">
            <a:spAutoFit/>
          </a:bodyPr>
          <a:lstStyle/>
          <a:p>
            <a:r>
              <a:rPr lang="en-US" sz="4800" dirty="0"/>
              <a:t>Challenges Faced</a:t>
            </a:r>
            <a:endParaRPr lang="en-CA" sz="4800" dirty="0"/>
          </a:p>
        </p:txBody>
      </p:sp>
    </p:spTree>
    <p:extLst>
      <p:ext uri="{BB962C8B-B14F-4D97-AF65-F5344CB8AC3E}">
        <p14:creationId xmlns:p14="http://schemas.microsoft.com/office/powerpoint/2010/main" val="83478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DA08-B708-5E31-67D1-160364B7B9B6}"/>
              </a:ext>
            </a:extLst>
          </p:cNvPr>
          <p:cNvSpPr>
            <a:spLocks noGrp="1"/>
          </p:cNvSpPr>
          <p:nvPr>
            <p:ph type="title"/>
          </p:nvPr>
        </p:nvSpPr>
        <p:spPr/>
        <p:txBody>
          <a:bodyPr/>
          <a:lstStyle/>
          <a:p>
            <a:r>
              <a:rPr lang="en-CA" dirty="0">
                <a:latin typeface="Speak Pro (Body)"/>
              </a:rPr>
              <a:t>Self-Supervised Tasks</a:t>
            </a:r>
          </a:p>
        </p:txBody>
      </p:sp>
      <p:sp>
        <p:nvSpPr>
          <p:cNvPr id="3" name="Content Placeholder 2">
            <a:extLst>
              <a:ext uri="{FF2B5EF4-FFF2-40B4-BE49-F238E27FC236}">
                <a16:creationId xmlns:a16="http://schemas.microsoft.com/office/drawing/2014/main" id="{AD2E6F28-B5D9-A964-3934-B4BE7CFAEFA1}"/>
              </a:ext>
            </a:extLst>
          </p:cNvPr>
          <p:cNvSpPr>
            <a:spLocks noGrp="1"/>
          </p:cNvSpPr>
          <p:nvPr>
            <p:ph idx="1"/>
          </p:nvPr>
        </p:nvSpPr>
        <p:spPr>
          <a:xfrm>
            <a:off x="111760" y="2108201"/>
            <a:ext cx="6522720" cy="3760891"/>
          </a:xfrm>
        </p:spPr>
        <p:txBody>
          <a:bodyPr>
            <a:normAutofit lnSpcReduction="10000"/>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CA" sz="1800" b="1" kern="100" dirty="0">
                <a:effectLst/>
                <a:latin typeface="Speak Pro (Body)"/>
                <a:ea typeface="Aptos" panose="020B0004020202020204" pitchFamily="34" charset="0"/>
                <a:cs typeface="Times New Roman" panose="02020603050405020304" pitchFamily="18" charset="0"/>
              </a:rPr>
              <a:t>Arrow of Time (AoT)</a:t>
            </a:r>
            <a:r>
              <a:rPr lang="en-CA" sz="1800" kern="100" dirty="0">
                <a:effectLst/>
                <a:latin typeface="Speak Pro (Body)"/>
                <a:ea typeface="Aptos" panose="020B0004020202020204" pitchFamily="34" charset="0"/>
                <a:cs typeface="Times New Roman" panose="02020603050405020304" pitchFamily="18" charset="0"/>
              </a:rPr>
              <a:t>: This task </a:t>
            </a:r>
            <a:r>
              <a:rPr lang="en-CA" sz="1800" b="1" kern="100" dirty="0">
                <a:effectLst/>
                <a:latin typeface="Speak Pro (Body)"/>
                <a:ea typeface="Aptos" panose="020B0004020202020204" pitchFamily="34" charset="0"/>
                <a:cs typeface="Times New Roman" panose="02020603050405020304" pitchFamily="18" charset="0"/>
              </a:rPr>
              <a:t>flips the time series signal</a:t>
            </a:r>
            <a:r>
              <a:rPr lang="en-CA" sz="1800" kern="100" dirty="0">
                <a:effectLst/>
                <a:latin typeface="Speak Pro (Body)"/>
                <a:ea typeface="Aptos" panose="020B0004020202020204" pitchFamily="34" charset="0"/>
                <a:cs typeface="Times New Roman" panose="02020603050405020304" pitchFamily="18" charset="0"/>
              </a:rPr>
              <a:t>, essentially playing it in reverse. The </a:t>
            </a:r>
            <a:r>
              <a:rPr lang="en-CA" sz="1800" b="1" kern="100" dirty="0">
                <a:effectLst/>
                <a:latin typeface="Speak Pro (Body)"/>
                <a:ea typeface="Aptos" panose="020B0004020202020204" pitchFamily="34" charset="0"/>
                <a:cs typeface="Times New Roman" panose="02020603050405020304" pitchFamily="18" charset="0"/>
              </a:rPr>
              <a:t>model must predict whether the signal is normal or reversed</a:t>
            </a:r>
            <a:r>
              <a:rPr lang="en-CA" sz="1800" kern="100" dirty="0">
                <a:effectLst/>
                <a:latin typeface="Speak Pro (Body)"/>
                <a:ea typeface="Aptos" panose="020B0004020202020204" pitchFamily="34" charset="0"/>
                <a:cs typeface="Times New Roman" panose="02020603050405020304" pitchFamily="18" charset="0"/>
              </a:rPr>
              <a:t>.</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b="1" kern="100" dirty="0">
                <a:effectLst/>
                <a:latin typeface="Speak Pro (Body)"/>
                <a:ea typeface="Aptos" panose="020B0004020202020204" pitchFamily="34" charset="0"/>
                <a:cs typeface="Times New Roman" panose="02020603050405020304" pitchFamily="18" charset="0"/>
              </a:rPr>
              <a:t>Permutation</a:t>
            </a:r>
            <a:r>
              <a:rPr lang="en-CA" sz="1800" kern="100" dirty="0">
                <a:effectLst/>
                <a:latin typeface="Speak Pro (Body)"/>
                <a:ea typeface="Aptos" panose="020B0004020202020204" pitchFamily="34" charset="0"/>
                <a:cs typeface="Times New Roman" panose="02020603050405020304" pitchFamily="18" charset="0"/>
              </a:rPr>
              <a:t>: The signal is </a:t>
            </a:r>
            <a:r>
              <a:rPr lang="en-CA" sz="1800" b="1" kern="100" dirty="0">
                <a:effectLst/>
                <a:latin typeface="Speak Pro (Body)"/>
                <a:ea typeface="Aptos" panose="020B0004020202020204" pitchFamily="34" charset="0"/>
                <a:cs typeface="Times New Roman" panose="02020603050405020304" pitchFamily="18" charset="0"/>
              </a:rPr>
              <a:t>divided into four chunks</a:t>
            </a:r>
            <a:r>
              <a:rPr lang="en-CA" sz="1800" kern="100" dirty="0">
                <a:effectLst/>
                <a:latin typeface="Speak Pro (Body)"/>
                <a:ea typeface="Aptos" panose="020B0004020202020204" pitchFamily="34" charset="0"/>
                <a:cs typeface="Times New Roman" panose="02020603050405020304" pitchFamily="18" charset="0"/>
              </a:rPr>
              <a:t>, and these chunks are </a:t>
            </a:r>
            <a:r>
              <a:rPr lang="en-CA" sz="1800" b="1" kern="100" dirty="0">
                <a:effectLst/>
                <a:latin typeface="Speak Pro (Body)"/>
                <a:ea typeface="Aptos" panose="020B0004020202020204" pitchFamily="34" charset="0"/>
                <a:cs typeface="Times New Roman" panose="02020603050405020304" pitchFamily="18" charset="0"/>
              </a:rPr>
              <a:t>shuffled randomly</a:t>
            </a:r>
            <a:r>
              <a:rPr lang="en-CA" sz="1800" kern="100" dirty="0">
                <a:effectLst/>
                <a:latin typeface="Speak Pro (Body)"/>
                <a:ea typeface="Aptos" panose="020B0004020202020204" pitchFamily="34" charset="0"/>
                <a:cs typeface="Times New Roman" panose="02020603050405020304" pitchFamily="18" charset="0"/>
              </a:rPr>
              <a:t>. The task is to </a:t>
            </a:r>
            <a:r>
              <a:rPr lang="en-CA" sz="1800" b="1" kern="100" dirty="0">
                <a:effectLst/>
                <a:latin typeface="Speak Pro (Body)"/>
                <a:ea typeface="Aptos" panose="020B0004020202020204" pitchFamily="34" charset="0"/>
                <a:cs typeface="Times New Roman" panose="02020603050405020304" pitchFamily="18" charset="0"/>
              </a:rPr>
              <a:t>predict whether the signal has been permuted</a:t>
            </a:r>
            <a:r>
              <a:rPr lang="en-CA" sz="1800" kern="100" dirty="0">
                <a:effectLst/>
                <a:latin typeface="Speak Pro (Body)"/>
                <a:ea typeface="Aptos" panose="020B0004020202020204" pitchFamily="34" charset="0"/>
                <a:cs typeface="Times New Roman" panose="02020603050405020304" pitchFamily="18" charset="0"/>
              </a:rPr>
              <a:t>. Each chunk has a minimum length of 10 timestamps to maintain enough data within each chunk.</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b="1" kern="100" dirty="0">
                <a:effectLst/>
                <a:latin typeface="Speak Pro (Body)"/>
                <a:ea typeface="Aptos" panose="020B0004020202020204" pitchFamily="34" charset="0"/>
                <a:cs typeface="Times New Roman" panose="02020603050405020304" pitchFamily="18" charset="0"/>
              </a:rPr>
              <a:t>Time Warping (TW)</a:t>
            </a:r>
            <a:r>
              <a:rPr lang="en-CA" sz="1800" kern="100" dirty="0">
                <a:effectLst/>
                <a:latin typeface="Speak Pro (Body)"/>
                <a:ea typeface="Aptos" panose="020B0004020202020204" pitchFamily="34" charset="0"/>
                <a:cs typeface="Times New Roman" panose="02020603050405020304" pitchFamily="18" charset="0"/>
              </a:rPr>
              <a:t>: This task </a:t>
            </a:r>
            <a:r>
              <a:rPr lang="en-CA" sz="1800" b="1" kern="100" dirty="0">
                <a:effectLst/>
                <a:latin typeface="Speak Pro (Body)"/>
                <a:ea typeface="Aptos" panose="020B0004020202020204" pitchFamily="34" charset="0"/>
                <a:cs typeface="Times New Roman" panose="02020603050405020304" pitchFamily="18" charset="0"/>
              </a:rPr>
              <a:t>stretches or compresses random segments of the signal</a:t>
            </a:r>
            <a:r>
              <a:rPr lang="en-CA" sz="1800" kern="100" dirty="0">
                <a:effectLst/>
                <a:latin typeface="Speak Pro (Body)"/>
                <a:ea typeface="Aptos" panose="020B0004020202020204" pitchFamily="34" charset="0"/>
                <a:cs typeface="Times New Roman" panose="02020603050405020304" pitchFamily="18" charset="0"/>
              </a:rPr>
              <a:t>, mimicking a speed-up or slow-down effect in the signal. The model must determine whether the signal has been time-warped. (stretching factor = 0.2)</a:t>
            </a:r>
          </a:p>
          <a:p>
            <a:pPr algn="just"/>
            <a:endParaRPr lang="en-CA" dirty="0">
              <a:latin typeface="Speak Pro (Body)"/>
            </a:endParaRPr>
          </a:p>
        </p:txBody>
      </p:sp>
      <p:pic>
        <p:nvPicPr>
          <p:cNvPr id="5" name="Picture 4">
            <a:extLst>
              <a:ext uri="{FF2B5EF4-FFF2-40B4-BE49-F238E27FC236}">
                <a16:creationId xmlns:a16="http://schemas.microsoft.com/office/drawing/2014/main" id="{BD712CD6-71BE-3C36-0AD5-EB4B5E821EE4}"/>
              </a:ext>
            </a:extLst>
          </p:cNvPr>
          <p:cNvPicPr>
            <a:picLocks noChangeAspect="1"/>
          </p:cNvPicPr>
          <p:nvPr/>
        </p:nvPicPr>
        <p:blipFill>
          <a:blip r:embed="rId2"/>
          <a:stretch>
            <a:fillRect/>
          </a:stretch>
        </p:blipFill>
        <p:spPr>
          <a:xfrm>
            <a:off x="6634480" y="2794000"/>
            <a:ext cx="5557520" cy="2468880"/>
          </a:xfrm>
          <a:prstGeom prst="rect">
            <a:avLst/>
          </a:prstGeom>
        </p:spPr>
      </p:pic>
    </p:spTree>
    <p:extLst>
      <p:ext uri="{BB962C8B-B14F-4D97-AF65-F5344CB8AC3E}">
        <p14:creationId xmlns:p14="http://schemas.microsoft.com/office/powerpoint/2010/main" val="33420288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E79D29-53FE-E2C3-4EB1-56866951B698}"/>
              </a:ext>
            </a:extLst>
          </p:cNvPr>
          <p:cNvSpPr txBox="1"/>
          <p:nvPr/>
        </p:nvSpPr>
        <p:spPr>
          <a:xfrm>
            <a:off x="4739640" y="2598003"/>
            <a:ext cx="2712720" cy="830997"/>
          </a:xfrm>
          <a:prstGeom prst="rect">
            <a:avLst/>
          </a:prstGeom>
          <a:noFill/>
        </p:spPr>
        <p:txBody>
          <a:bodyPr wrap="square" rtlCol="0">
            <a:spAutoFit/>
          </a:bodyPr>
          <a:lstStyle/>
          <a:p>
            <a:r>
              <a:rPr lang="en-US" sz="4800" dirty="0"/>
              <a:t>Thank You</a:t>
            </a:r>
            <a:endParaRPr lang="en-CA" sz="4800" dirty="0"/>
          </a:p>
        </p:txBody>
      </p:sp>
    </p:spTree>
    <p:extLst>
      <p:ext uri="{BB962C8B-B14F-4D97-AF65-F5344CB8AC3E}">
        <p14:creationId xmlns:p14="http://schemas.microsoft.com/office/powerpoint/2010/main" val="3963492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A9B31-F55F-B213-9169-3CDA8F6D43F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CAD044-6C20-EE35-6D7F-9D6BC478F99F}"/>
              </a:ext>
            </a:extLst>
          </p:cNvPr>
          <p:cNvSpPr txBox="1"/>
          <p:nvPr/>
        </p:nvSpPr>
        <p:spPr>
          <a:xfrm>
            <a:off x="4663440" y="3215641"/>
            <a:ext cx="45719" cy="369332"/>
          </a:xfrm>
          <a:prstGeom prst="rect">
            <a:avLst/>
          </a:prstGeom>
          <a:noFill/>
        </p:spPr>
        <p:txBody>
          <a:bodyPr wrap="square" rtlCol="0">
            <a:spAutoFit/>
          </a:bodyPr>
          <a:lstStyle/>
          <a:p>
            <a:endParaRPr lang="en-CA" dirty="0"/>
          </a:p>
        </p:txBody>
      </p:sp>
      <p:sp>
        <p:nvSpPr>
          <p:cNvPr id="3" name="Title 1">
            <a:extLst>
              <a:ext uri="{FF2B5EF4-FFF2-40B4-BE49-F238E27FC236}">
                <a16:creationId xmlns:a16="http://schemas.microsoft.com/office/drawing/2014/main" id="{D29BC190-1AB4-7AC6-556B-ADFBA22C4E46}"/>
              </a:ext>
            </a:extLst>
          </p:cNvPr>
          <p:cNvSpPr txBox="1">
            <a:spLocks/>
          </p:cNvSpPr>
          <p:nvPr/>
        </p:nvSpPr>
        <p:spPr>
          <a:xfrm>
            <a:off x="3813810" y="2849630"/>
            <a:ext cx="4564380" cy="732022"/>
          </a:xfrm>
          <a:prstGeom prst="rect">
            <a:avLst/>
          </a:prstGeom>
        </p:spPr>
        <p:txBody>
          <a:bodyPr>
            <a:normAutofit fontScale="92500"/>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r>
              <a:rPr lang="en-US" dirty="0">
                <a:latin typeface="Speak Pro (Body)"/>
              </a:rPr>
              <a:t>DATA COLLECTION</a:t>
            </a:r>
          </a:p>
        </p:txBody>
      </p:sp>
    </p:spTree>
    <p:extLst>
      <p:ext uri="{BB962C8B-B14F-4D97-AF65-F5344CB8AC3E}">
        <p14:creationId xmlns:p14="http://schemas.microsoft.com/office/powerpoint/2010/main" val="257823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DCA3-61ED-7F5D-9097-349E64AC7536}"/>
              </a:ext>
            </a:extLst>
          </p:cNvPr>
          <p:cNvSpPr>
            <a:spLocks noGrp="1"/>
          </p:cNvSpPr>
          <p:nvPr>
            <p:ph type="title"/>
          </p:nvPr>
        </p:nvSpPr>
        <p:spPr>
          <a:xfrm>
            <a:off x="1097280" y="263529"/>
            <a:ext cx="10058400" cy="1450757"/>
          </a:xfrm>
        </p:spPr>
        <p:txBody>
          <a:bodyPr/>
          <a:lstStyle/>
          <a:p>
            <a:r>
              <a:rPr lang="en-CA" dirty="0">
                <a:latin typeface="Speak Pro (Body)"/>
              </a:rPr>
              <a:t>UKB Dataset for Multi-Task SSL Training</a:t>
            </a:r>
          </a:p>
        </p:txBody>
      </p:sp>
      <p:sp>
        <p:nvSpPr>
          <p:cNvPr id="3" name="Content Placeholder 2">
            <a:extLst>
              <a:ext uri="{FF2B5EF4-FFF2-40B4-BE49-F238E27FC236}">
                <a16:creationId xmlns:a16="http://schemas.microsoft.com/office/drawing/2014/main" id="{CF8B087D-2D3E-7AB0-B5FE-40F47956E031}"/>
              </a:ext>
            </a:extLst>
          </p:cNvPr>
          <p:cNvSpPr>
            <a:spLocks noGrp="1"/>
          </p:cNvSpPr>
          <p:nvPr>
            <p:ph idx="1"/>
          </p:nvPr>
        </p:nvSpPr>
        <p:spPr>
          <a:xfrm>
            <a:off x="502920" y="2063111"/>
            <a:ext cx="11247120" cy="4531360"/>
          </a:xfrm>
        </p:spPr>
        <p:txBody>
          <a:bodyPr>
            <a:normAutofit/>
          </a:bodyPr>
          <a:lstStyle/>
          <a:p>
            <a:pPr algn="just"/>
            <a:r>
              <a:rPr lang="en-CA" sz="1800" kern="100" dirty="0">
                <a:effectLst/>
                <a:latin typeface="Speak Pro (Body)"/>
                <a:ea typeface="Aptos" panose="020B0004020202020204" pitchFamily="34" charset="0"/>
                <a:cs typeface="Times New Roman" panose="02020603050405020304" pitchFamily="18" charset="0"/>
              </a:rPr>
              <a:t>The UK Biobank (UKB) dataset is used for training the SSL models. It </a:t>
            </a:r>
            <a:r>
              <a:rPr lang="en-CA" sz="1800" b="1" kern="100" dirty="0">
                <a:effectLst/>
                <a:latin typeface="Speak Pro (Body)"/>
                <a:ea typeface="Aptos" panose="020B0004020202020204" pitchFamily="34" charset="0"/>
                <a:cs typeface="Times New Roman" panose="02020603050405020304" pitchFamily="18" charset="0"/>
              </a:rPr>
              <a:t>contains 700,000 person-days </a:t>
            </a:r>
            <a:r>
              <a:rPr lang="en-CA" sz="1800" kern="100" dirty="0">
                <a:effectLst/>
                <a:latin typeface="Speak Pro (Body)"/>
                <a:ea typeface="Aptos" panose="020B0004020202020204" pitchFamily="34" charset="0"/>
                <a:cs typeface="Times New Roman" panose="02020603050405020304" pitchFamily="18" charset="0"/>
              </a:rPr>
              <a:t>of accelerometer data </a:t>
            </a:r>
            <a:r>
              <a:rPr lang="en-CA" sz="1800" b="1" kern="100" dirty="0">
                <a:effectLst/>
                <a:latin typeface="Speak Pro (Body)"/>
                <a:ea typeface="Aptos" panose="020B0004020202020204" pitchFamily="34" charset="0"/>
                <a:cs typeface="Times New Roman" panose="02020603050405020304" pitchFamily="18" charset="0"/>
              </a:rPr>
              <a:t>from over 100,000 participants </a:t>
            </a:r>
            <a:r>
              <a:rPr lang="en-CA" sz="1800" kern="100" dirty="0">
                <a:effectLst/>
                <a:latin typeface="Speak Pro (Body)"/>
                <a:ea typeface="Aptos" panose="020B0004020202020204" pitchFamily="34" charset="0"/>
                <a:cs typeface="Times New Roman" panose="02020603050405020304" pitchFamily="18" charset="0"/>
              </a:rPr>
              <a:t>who </a:t>
            </a:r>
            <a:r>
              <a:rPr lang="en-CA" sz="1800" b="1" kern="100" dirty="0">
                <a:effectLst/>
                <a:latin typeface="Speak Pro (Body)"/>
                <a:ea typeface="Aptos" panose="020B0004020202020204" pitchFamily="34" charset="0"/>
                <a:cs typeface="Times New Roman" panose="02020603050405020304" pitchFamily="18" charset="0"/>
              </a:rPr>
              <a:t>wore wrist-worn devices for seven days in free-living conditions</a:t>
            </a:r>
            <a:r>
              <a:rPr lang="en-CA" sz="1800" kern="100" dirty="0">
                <a:effectLst/>
                <a:latin typeface="Speak Pro (Body)"/>
                <a:ea typeface="Aptos" panose="020B0004020202020204" pitchFamily="34" charset="0"/>
                <a:cs typeface="Times New Roman" panose="02020603050405020304" pitchFamily="18" charset="0"/>
              </a:rPr>
              <a:t>. This is crucial because it </a:t>
            </a:r>
            <a:r>
              <a:rPr lang="en-CA" sz="1800" b="1" kern="100" dirty="0">
                <a:effectLst/>
                <a:latin typeface="Speak Pro (Body)"/>
                <a:ea typeface="Aptos" panose="020B0004020202020204" pitchFamily="34" charset="0"/>
                <a:cs typeface="Times New Roman" panose="02020603050405020304" pitchFamily="18" charset="0"/>
              </a:rPr>
              <a:t>captures natural, unscripted activities, which makes the models more applicable to real-world scenarios</a:t>
            </a:r>
            <a:r>
              <a:rPr lang="en-CA" sz="1800" kern="100" dirty="0">
                <a:effectLst/>
                <a:latin typeface="Speak Pro (Body)"/>
                <a:ea typeface="Aptos" panose="020B0004020202020204" pitchFamily="34" charset="0"/>
                <a:cs typeface="Times New Roman" panose="02020603050405020304" pitchFamily="18" charset="0"/>
              </a:rPr>
              <a:t> compared to data collected in controlled laboratory settings with predefined tasks.</a:t>
            </a:r>
          </a:p>
          <a:p>
            <a:pPr algn="just">
              <a:lnSpc>
                <a:spcPct val="107000"/>
              </a:lnSpc>
              <a:spcAft>
                <a:spcPts val="800"/>
              </a:spcAft>
            </a:pPr>
            <a:r>
              <a:rPr lang="en-CA" sz="1800" kern="100" dirty="0">
                <a:effectLst/>
                <a:latin typeface="Speak Pro (Body)"/>
                <a:ea typeface="Aptos" panose="020B0004020202020204" pitchFamily="34" charset="0"/>
                <a:cs typeface="Times New Roman" panose="02020603050405020304" pitchFamily="18" charset="0"/>
              </a:rPr>
              <a:t>After training with the UKB dataset, the SSL models are evaluated on seven external labeled datasets that vary significantly in terms of:</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Size: Ranging from 600 to 600,000 samples.</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Activity Classes: Covering 4 to 18 different activity classes.</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Devices: Collected using five different brands of wearable devices.</a:t>
            </a:r>
          </a:p>
          <a:p>
            <a:pPr marL="342900" lvl="0" indent="-342900" algn="just">
              <a:lnSpc>
                <a:spcPct val="107000"/>
              </a:lnSpc>
              <a:spcAft>
                <a:spcPts val="800"/>
              </a:spcAft>
              <a:buSzPts val="1000"/>
              <a:buFont typeface="Symbol" panose="05050102010706020507" pitchFamily="18" charset="2"/>
              <a:buChar char=""/>
              <a:tabLst>
                <a:tab pos="457200" algn="l"/>
              </a:tabLst>
            </a:pPr>
            <a:r>
              <a:rPr lang="en-CA" sz="1800" kern="100" dirty="0">
                <a:effectLst/>
                <a:latin typeface="Speak Pro (Body)"/>
                <a:ea typeface="Aptos" panose="020B0004020202020204" pitchFamily="34" charset="0"/>
                <a:cs typeface="Times New Roman" panose="02020603050405020304" pitchFamily="18" charset="0"/>
              </a:rPr>
              <a:t>Collection Protocols: These datasets include data collected in free-living, scripted, and lab-based settings.</a:t>
            </a:r>
          </a:p>
        </p:txBody>
      </p:sp>
    </p:spTree>
    <p:extLst>
      <p:ext uri="{BB962C8B-B14F-4D97-AF65-F5344CB8AC3E}">
        <p14:creationId xmlns:p14="http://schemas.microsoft.com/office/powerpoint/2010/main" val="74442265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3.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{3A7E9B29-F3FD-4B95-9F3A-7F255DC140ED}tf11437505_win32</Template>
  <TotalTime>776</TotalTime>
  <Words>5422</Words>
  <Application>Microsoft Office PowerPoint</Application>
  <PresentationFormat>Widescreen</PresentationFormat>
  <Paragraphs>473</Paragraphs>
  <Slides>70</Slides>
  <Notes>2</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70</vt:i4>
      </vt:variant>
    </vt:vector>
  </HeadingPairs>
  <TitlesOfParts>
    <vt:vector size="87" baseType="lpstr">
      <vt:lpstr>Aptos</vt:lpstr>
      <vt:lpstr>Aptos Display</vt:lpstr>
      <vt:lpstr>Aptos Narrow</vt:lpstr>
      <vt:lpstr>Arial</vt:lpstr>
      <vt:lpstr>Arial Nova</vt:lpstr>
      <vt:lpstr>Bookman Old Style</vt:lpstr>
      <vt:lpstr>Calibri</vt:lpstr>
      <vt:lpstr>Courier New</vt:lpstr>
      <vt:lpstr>Franklin Gothic Book</vt:lpstr>
      <vt:lpstr>Georgia Pro Cond Light</vt:lpstr>
      <vt:lpstr>Speak Pro</vt:lpstr>
      <vt:lpstr>Speak Pro (Body)</vt:lpstr>
      <vt:lpstr>Symbol</vt:lpstr>
      <vt:lpstr>Wingdings</vt:lpstr>
      <vt:lpstr>RetrospectVTI</vt:lpstr>
      <vt:lpstr>Office Theme</vt:lpstr>
      <vt:lpstr>1_RetrospectVTI</vt:lpstr>
      <vt:lpstr>SSL-HAR OxWearables Paper and Pre-trained model’s performance Analysis</vt:lpstr>
      <vt:lpstr>Paper Analysis</vt:lpstr>
      <vt:lpstr>PowerPoint Presentation</vt:lpstr>
      <vt:lpstr>Introduction</vt:lpstr>
      <vt:lpstr>Introduction</vt:lpstr>
      <vt:lpstr>Evolution of Human Activity Recognition (HAR) Models</vt:lpstr>
      <vt:lpstr>Self-Supervised Tasks</vt:lpstr>
      <vt:lpstr>PowerPoint Presentation</vt:lpstr>
      <vt:lpstr>UKB Dataset for Multi-Task SSL Training</vt:lpstr>
      <vt:lpstr>Data collection method overview</vt:lpstr>
      <vt:lpstr>PowerPoint Presentation</vt:lpstr>
      <vt:lpstr>Network Training</vt:lpstr>
      <vt:lpstr>Training Setup</vt:lpstr>
      <vt:lpstr>Data Sampling, Augmentation and Optimization</vt:lpstr>
      <vt:lpstr>PowerPoint Presentation</vt:lpstr>
      <vt:lpstr>PowerPoint Presentation</vt:lpstr>
      <vt:lpstr>PowerPoint Presentation</vt:lpstr>
      <vt:lpstr>Evaluation techniques</vt:lpstr>
      <vt:lpstr>Evaluation techniques</vt:lpstr>
      <vt:lpstr>PowerPoint Presentation</vt:lpstr>
      <vt:lpstr>Weighted Single Task Training</vt:lpstr>
      <vt:lpstr>Convergence Behaviour</vt:lpstr>
      <vt:lpstr>Multi-Task Self-Supervised Learning</vt:lpstr>
      <vt:lpstr>PowerPoint Presentation</vt:lpstr>
      <vt:lpstr>PowerPoint Presentation</vt:lpstr>
      <vt:lpstr>Analysis and Impact of Data Volume</vt:lpstr>
      <vt:lpstr>Downstream Performance</vt:lpstr>
      <vt:lpstr>PowerPoint Presentation</vt:lpstr>
      <vt:lpstr>PowerPoint Presentation</vt:lpstr>
      <vt:lpstr>PowerPoint Presentation</vt:lpstr>
      <vt:lpstr>Ablation Studies</vt:lpstr>
      <vt:lpstr>PowerPoint Presentation</vt:lpstr>
      <vt:lpstr>PowerPoint Presentation</vt:lpstr>
      <vt:lpstr>PowerPoint Presentation</vt:lpstr>
      <vt:lpstr>Cluster Analysis</vt:lpstr>
      <vt:lpstr>PowerPoint Presentation</vt:lpstr>
      <vt:lpstr>PowerPoint Presentation</vt:lpstr>
      <vt:lpstr>Feature Interpretation</vt:lpstr>
      <vt:lpstr>PowerPoint Presentation</vt:lpstr>
      <vt:lpstr>PowerPoint Presentation</vt:lpstr>
      <vt:lpstr>Key Points</vt:lpstr>
      <vt:lpstr>Paper Conclusion</vt:lpstr>
      <vt:lpstr>Harnet10 Pre-trained SSL model’s performance </vt:lpstr>
      <vt:lpstr>OxWearables available SSL models</vt:lpstr>
      <vt:lpstr>SSL Model performance across various datasets</vt:lpstr>
      <vt:lpstr>PowerPoint Presentation</vt:lpstr>
      <vt:lpstr>HaRNet10 Performance on ADL Dataset (Fine-tuning Overview)</vt:lpstr>
      <vt:lpstr>Results and Observations</vt:lpstr>
      <vt:lpstr>PowerPoint Presentation</vt:lpstr>
      <vt:lpstr>About the dataset</vt:lpstr>
      <vt:lpstr>Fine-Tuning Harnet10 on the Dataset</vt:lpstr>
      <vt:lpstr>Dataset Splitting and Batch Validation</vt:lpstr>
      <vt:lpstr>PowerPoint Presentation</vt:lpstr>
      <vt:lpstr>Model Performance and Results</vt:lpstr>
      <vt:lpstr>PowerPoint Presentation</vt:lpstr>
      <vt:lpstr>PowerPoint Presentation</vt:lpstr>
      <vt:lpstr>PowerPoint Presentation</vt:lpstr>
      <vt:lpstr>About the dataset</vt:lpstr>
      <vt:lpstr>Objective and process Overview</vt:lpstr>
      <vt:lpstr>SSL Model Evaluation Pipeline</vt:lpstr>
      <vt:lpstr>RandomForest Evaluation Pipeline</vt:lpstr>
      <vt:lpstr>Evaluation Scenarios and Methodology</vt:lpstr>
      <vt:lpstr>Exclusion of Participants 5, 6, and 13</vt:lpstr>
      <vt:lpstr>PowerPoint Presentation</vt:lpstr>
      <vt:lpstr>Scenario1 : Ideal (train) vs. Ideal (test)</vt:lpstr>
      <vt:lpstr>Scenario2 : Ideal (train) vs. Self (test)</vt:lpstr>
      <vt:lpstr>Scenario3 : Self (train) vs. Self (test)</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Abideep Kondal</dc:creator>
  <cp:lastModifiedBy>Abideep Kondal</cp:lastModifiedBy>
  <cp:revision>8</cp:revision>
  <dcterms:created xsi:type="dcterms:W3CDTF">2024-11-23T22:54:20Z</dcterms:created>
  <dcterms:modified xsi:type="dcterms:W3CDTF">2024-11-25T17:50:43Z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