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3" r:id="rId7"/>
    <p:sldId id="290" r:id="rId8"/>
    <p:sldId id="289" r:id="rId9"/>
    <p:sldId id="293" r:id="rId10"/>
    <p:sldId id="292" r:id="rId11"/>
    <p:sldId id="275" r:id="rId12"/>
    <p:sldId id="278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>
        <p:scale>
          <a:sx n="78" d="100"/>
          <a:sy n="78" d="100"/>
        </p:scale>
        <p:origin x="878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5231217308445" TargetMode="External"/><Relationship Id="rId2" Type="http://schemas.openxmlformats.org/officeDocument/2006/relationships/hyperlink" Target="https://www.sciencedirect.com/science/article/pii/S003040262100526X" TargetMode="External"/><Relationship Id="rId1" Type="http://schemas.openxmlformats.org/officeDocument/2006/relationships/hyperlink" Target="https://www.sciencedirect.com/science/article/pii/S1047320322002504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5231217308445" TargetMode="External"/><Relationship Id="rId2" Type="http://schemas.openxmlformats.org/officeDocument/2006/relationships/hyperlink" Target="https://www.sciencedirect.com/science/article/pii/S003040262100526X" TargetMode="External"/><Relationship Id="rId1" Type="http://schemas.openxmlformats.org/officeDocument/2006/relationships/hyperlink" Target="https://www.sciencedirect.com/science/article/pii/S104732032200250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F5D7F-733E-4F9F-851F-FDA00CB36B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BBB27-C9AD-4BB1-AC9D-0047E7155D16}">
      <dgm:prSet phldrT="[Text]" custT="1"/>
      <dgm:spPr/>
      <dgm:t>
        <a:bodyPr/>
        <a:lstStyle/>
        <a:p>
          <a:r>
            <a:rPr lang="en-US" sz="1600" b="0" i="0" dirty="0" err="1">
              <a:solidFill>
                <a:schemeClr val="bg1"/>
              </a:solidFill>
            </a:rPr>
            <a:t>LiuF</a:t>
          </a:r>
          <a:r>
            <a:rPr lang="en-US" sz="1600" b="0" i="0" dirty="0">
              <a:solidFill>
                <a:schemeClr val="bg1"/>
              </a:solidFill>
            </a:rPr>
            <a:t>. 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dirty="0">
            <a:solidFill>
              <a:schemeClr val="bg1"/>
            </a:solidFill>
          </a:endParaRPr>
        </a:p>
      </dgm:t>
    </dgm:pt>
    <dgm:pt modelId="{AAB46C71-5434-42BE-86BD-9BAF82B7FBD5}" type="parTrans" cxnId="{571AC323-C1DC-4AE9-9700-EA93BAB6CC66}">
      <dgm:prSet/>
      <dgm:spPr/>
      <dgm:t>
        <a:bodyPr/>
        <a:lstStyle/>
        <a:p>
          <a:endParaRPr lang="en-US"/>
        </a:p>
      </dgm:t>
    </dgm:pt>
    <dgm:pt modelId="{3B0E8A13-CBB8-4592-B28D-9CA2C59F86CB}" type="sibTrans" cxnId="{571AC323-C1DC-4AE9-9700-EA93BAB6CC66}">
      <dgm:prSet/>
      <dgm:spPr/>
      <dgm:t>
        <a:bodyPr/>
        <a:lstStyle/>
        <a:p>
          <a:endParaRPr lang="en-US"/>
        </a:p>
      </dgm:t>
    </dgm:pt>
    <dgm:pt modelId="{B06FD474-E80E-404D-8282-B55B2F9CBCA4}">
      <dgm:prSet phldrT="[Text]" custT="1"/>
      <dgm:spPr/>
      <dgm:t>
        <a:bodyPr/>
        <a:lstStyle/>
        <a:p>
          <a:pPr algn="just"/>
          <a:r>
            <a:rPr lang="en-US" sz="2000" b="0" i="0" dirty="0"/>
            <a:t>A deep recursive multi-scale feature fusion network for image super-resolution</a:t>
          </a:r>
          <a:endParaRPr lang="en-US" sz="2000" dirty="0"/>
        </a:p>
      </dgm:t>
    </dgm:pt>
    <dgm:pt modelId="{A307D321-6976-46C7-B158-C0D1DB0D1F70}" type="parTrans" cxnId="{A39D528B-721C-4B37-B955-555F29BAA645}">
      <dgm:prSet/>
      <dgm:spPr/>
      <dgm:t>
        <a:bodyPr/>
        <a:lstStyle/>
        <a:p>
          <a:endParaRPr lang="en-US"/>
        </a:p>
      </dgm:t>
    </dgm:pt>
    <dgm:pt modelId="{2A9BCC2E-EC3C-4ABF-B28C-3176FC5F0D55}" type="sibTrans" cxnId="{A39D528B-721C-4B37-B955-555F29BAA645}">
      <dgm:prSet/>
      <dgm:spPr/>
      <dgm:t>
        <a:bodyPr/>
        <a:lstStyle/>
        <a:p>
          <a:endParaRPr lang="en-US"/>
        </a:p>
      </dgm:t>
    </dgm:pt>
    <dgm:pt modelId="{6ED5AD7B-18CF-41DE-B2C8-89030948E0E7}">
      <dgm:prSet phldrT="[Text]" custT="1"/>
      <dgm:spPr/>
      <dgm:t>
        <a:bodyPr/>
        <a:lstStyle/>
        <a:p>
          <a:pPr algn="just"/>
          <a:r>
            <a:rPr lang="en-US" sz="1600" b="0" i="0" dirty="0">
              <a:solidFill>
                <a:schemeClr val="bg1"/>
              </a:solidFill>
            </a:rPr>
            <a:t>ChenL.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pPr algn="ctr"/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dirty="0">
            <a:solidFill>
              <a:schemeClr val="bg1"/>
            </a:solidFill>
          </a:endParaRPr>
        </a:p>
      </dgm:t>
    </dgm:pt>
    <dgm:pt modelId="{15CC0BA2-8052-4711-8D6B-4ED9003D3CEF}" type="parTrans" cxnId="{FB38FE5E-4ADB-4047-A483-F519D8D5136E}">
      <dgm:prSet/>
      <dgm:spPr/>
      <dgm:t>
        <a:bodyPr/>
        <a:lstStyle/>
        <a:p>
          <a:endParaRPr lang="en-US"/>
        </a:p>
      </dgm:t>
    </dgm:pt>
    <dgm:pt modelId="{454997D2-17C9-4DA0-9352-FDFB4C01CC68}" type="sibTrans" cxnId="{FB38FE5E-4ADB-4047-A483-F519D8D5136E}">
      <dgm:prSet/>
      <dgm:spPr/>
      <dgm:t>
        <a:bodyPr/>
        <a:lstStyle/>
        <a:p>
          <a:endParaRPr lang="en-US"/>
        </a:p>
      </dgm:t>
    </dgm:pt>
    <dgm:pt modelId="{879500ED-3CC5-4049-B3F5-024072901FE1}">
      <dgm:prSet phldrT="[Text]" custT="1"/>
      <dgm:spPr/>
      <dgm:t>
        <a:bodyPr/>
        <a:lstStyle/>
        <a:p>
          <a:pPr algn="just"/>
          <a:r>
            <a:rPr lang="en-US" sz="2000" b="0" i="0" dirty="0"/>
            <a:t>A lightweight network with bidirectional constraints for single image super-resolution</a:t>
          </a:r>
          <a:endParaRPr lang="en-US" sz="2000" dirty="0"/>
        </a:p>
      </dgm:t>
    </dgm:pt>
    <dgm:pt modelId="{629AA022-7983-478E-B4FE-83A8259435E9}" type="parTrans" cxnId="{843C2BD4-E804-4B75-BC48-F941FC05EE53}">
      <dgm:prSet/>
      <dgm:spPr/>
      <dgm:t>
        <a:bodyPr/>
        <a:lstStyle/>
        <a:p>
          <a:endParaRPr lang="en-US"/>
        </a:p>
      </dgm:t>
    </dgm:pt>
    <dgm:pt modelId="{2439B25B-EC1A-4F93-B48A-424D5769C209}" type="sibTrans" cxnId="{843C2BD4-E804-4B75-BC48-F941FC05EE53}">
      <dgm:prSet/>
      <dgm:spPr/>
      <dgm:t>
        <a:bodyPr/>
        <a:lstStyle/>
        <a:p>
          <a:endParaRPr lang="en-US"/>
        </a:p>
      </dgm:t>
    </dgm:pt>
    <dgm:pt modelId="{46495A6A-454C-4E9A-8621-092E82120FA1}">
      <dgm:prSet phldrT="[Text]" custT="1"/>
      <dgm:spPr/>
      <dgm:t>
        <a:bodyPr/>
        <a:lstStyle/>
        <a:p>
          <a:r>
            <a:rPr lang="en-US" sz="1600" b="0" i="0" dirty="0" err="1">
              <a:solidFill>
                <a:schemeClr val="bg1"/>
              </a:solidFill>
            </a:rPr>
            <a:t>QayyumA</a:t>
          </a:r>
          <a:r>
            <a:rPr lang="en-US" sz="1600" b="0" i="0" dirty="0">
              <a:solidFill>
                <a:schemeClr val="bg1"/>
              </a:solidFill>
            </a:rPr>
            <a:t>. 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</a:t>
          </a:r>
          <a:r>
            <a:rPr lang="en-US" sz="1300" b="0" i="1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arcticle</a:t>
          </a:r>
          <a:endParaRPr lang="en-US" sz="1300" dirty="0">
            <a:solidFill>
              <a:schemeClr val="bg1"/>
            </a:solidFill>
          </a:endParaRPr>
        </a:p>
      </dgm:t>
    </dgm:pt>
    <dgm:pt modelId="{4A241A11-F000-485A-BC9B-645A08E4EF30}" type="parTrans" cxnId="{2B8FBC24-7A4E-4644-821C-14F7B1AF6D09}">
      <dgm:prSet/>
      <dgm:spPr/>
      <dgm:t>
        <a:bodyPr/>
        <a:lstStyle/>
        <a:p>
          <a:endParaRPr lang="en-US"/>
        </a:p>
      </dgm:t>
    </dgm:pt>
    <dgm:pt modelId="{4D3B832E-C1DC-4DFF-8A44-F1CBFB4D9AF9}" type="sibTrans" cxnId="{2B8FBC24-7A4E-4644-821C-14F7B1AF6D09}">
      <dgm:prSet/>
      <dgm:spPr/>
      <dgm:t>
        <a:bodyPr/>
        <a:lstStyle/>
        <a:p>
          <a:endParaRPr lang="en-US"/>
        </a:p>
      </dgm:t>
    </dgm:pt>
    <dgm:pt modelId="{35AFD656-3B21-4A13-B9D1-6FDE0DDB7E12}">
      <dgm:prSet phldrT="[Text]" custT="1"/>
      <dgm:spPr/>
      <dgm:t>
        <a:bodyPr/>
        <a:lstStyle/>
        <a:p>
          <a:pPr algn="just"/>
          <a:r>
            <a:rPr lang="en-US" sz="2000" b="0" i="0" dirty="0"/>
            <a:t>Medical image retrieval using deep convolutional neural network</a:t>
          </a:r>
          <a:endParaRPr lang="en-US" sz="2000" dirty="0"/>
        </a:p>
      </dgm:t>
    </dgm:pt>
    <dgm:pt modelId="{0142039D-DED1-4602-8A84-9A6628276DE0}" type="parTrans" cxnId="{27263CE4-8F9F-43AE-9C5D-BFD27FA38F69}">
      <dgm:prSet/>
      <dgm:spPr/>
      <dgm:t>
        <a:bodyPr/>
        <a:lstStyle/>
        <a:p>
          <a:endParaRPr lang="en-US"/>
        </a:p>
      </dgm:t>
    </dgm:pt>
    <dgm:pt modelId="{903A57E4-5CE1-48EC-9726-32EC2F6BC2D8}" type="sibTrans" cxnId="{27263CE4-8F9F-43AE-9C5D-BFD27FA38F69}">
      <dgm:prSet/>
      <dgm:spPr/>
      <dgm:t>
        <a:bodyPr/>
        <a:lstStyle/>
        <a:p>
          <a:endParaRPr lang="en-US"/>
        </a:p>
      </dgm:t>
    </dgm:pt>
    <dgm:pt modelId="{B16ECB41-E36D-4156-9102-ED82B49D624C}" type="pres">
      <dgm:prSet presAssocID="{263F5D7F-733E-4F9F-851F-FDA00CB36B0E}" presName="Name0" presStyleCnt="0">
        <dgm:presLayoutVars>
          <dgm:dir/>
          <dgm:animLvl val="lvl"/>
          <dgm:resizeHandles val="exact"/>
        </dgm:presLayoutVars>
      </dgm:prSet>
      <dgm:spPr/>
    </dgm:pt>
    <dgm:pt modelId="{C3BC17CB-67B1-4B1D-9FA8-C4DE59C89C62}" type="pres">
      <dgm:prSet presAssocID="{579BBB27-C9AD-4BB1-AC9D-0047E7155D16}" presName="linNode" presStyleCnt="0"/>
      <dgm:spPr/>
    </dgm:pt>
    <dgm:pt modelId="{A4DE204B-673F-41B3-B2E4-2A284F5B489B}" type="pres">
      <dgm:prSet presAssocID="{579BBB27-C9AD-4BB1-AC9D-0047E7155D16}" presName="parentText" presStyleLbl="node1" presStyleIdx="0" presStyleCnt="3" custScaleX="41391" custScaleY="28665">
        <dgm:presLayoutVars>
          <dgm:chMax val="1"/>
          <dgm:bulletEnabled val="1"/>
        </dgm:presLayoutVars>
      </dgm:prSet>
      <dgm:spPr/>
    </dgm:pt>
    <dgm:pt modelId="{713B121D-69F4-4863-8145-3715A2BA4070}" type="pres">
      <dgm:prSet presAssocID="{579BBB27-C9AD-4BB1-AC9D-0047E7155D16}" presName="descendantText" presStyleLbl="alignAccFollowNode1" presStyleIdx="0" presStyleCnt="3" custScaleX="121310" custScaleY="31531">
        <dgm:presLayoutVars>
          <dgm:bulletEnabled val="1"/>
        </dgm:presLayoutVars>
      </dgm:prSet>
      <dgm:spPr/>
    </dgm:pt>
    <dgm:pt modelId="{D9B1868D-0A17-497F-8E0C-2D780A54DDE8}" type="pres">
      <dgm:prSet presAssocID="{3B0E8A13-CBB8-4592-B28D-9CA2C59F86CB}" presName="sp" presStyleCnt="0"/>
      <dgm:spPr/>
    </dgm:pt>
    <dgm:pt modelId="{CD0010C3-5EAB-44E8-B421-4C8266471434}" type="pres">
      <dgm:prSet presAssocID="{6ED5AD7B-18CF-41DE-B2C8-89030948E0E7}" presName="linNode" presStyleCnt="0"/>
      <dgm:spPr/>
    </dgm:pt>
    <dgm:pt modelId="{A88E5646-419C-4BD5-8031-36B02F944EF3}" type="pres">
      <dgm:prSet presAssocID="{6ED5AD7B-18CF-41DE-B2C8-89030948E0E7}" presName="parentText" presStyleLbl="node1" presStyleIdx="1" presStyleCnt="3" custScaleX="41391" custScaleY="28665">
        <dgm:presLayoutVars>
          <dgm:chMax val="1"/>
          <dgm:bulletEnabled val="1"/>
        </dgm:presLayoutVars>
      </dgm:prSet>
      <dgm:spPr/>
    </dgm:pt>
    <dgm:pt modelId="{DB28A470-2622-4EFB-BB7B-63B3260756A6}" type="pres">
      <dgm:prSet presAssocID="{6ED5AD7B-18CF-41DE-B2C8-89030948E0E7}" presName="descendantText" presStyleLbl="alignAccFollowNode1" presStyleIdx="1" presStyleCnt="3" custScaleX="120164" custScaleY="32883">
        <dgm:presLayoutVars>
          <dgm:bulletEnabled val="1"/>
        </dgm:presLayoutVars>
      </dgm:prSet>
      <dgm:spPr/>
    </dgm:pt>
    <dgm:pt modelId="{11C8F091-1680-4FB5-9385-9F41509D4111}" type="pres">
      <dgm:prSet presAssocID="{454997D2-17C9-4DA0-9352-FDFB4C01CC68}" presName="sp" presStyleCnt="0"/>
      <dgm:spPr/>
    </dgm:pt>
    <dgm:pt modelId="{9ED17087-4CF1-4E6C-A651-5993F79953DE}" type="pres">
      <dgm:prSet presAssocID="{46495A6A-454C-4E9A-8621-092E82120FA1}" presName="linNode" presStyleCnt="0"/>
      <dgm:spPr/>
    </dgm:pt>
    <dgm:pt modelId="{720F36DA-D824-48FC-A967-C9919BE6DACB}" type="pres">
      <dgm:prSet presAssocID="{46495A6A-454C-4E9A-8621-092E82120FA1}" presName="parentText" presStyleLbl="node1" presStyleIdx="2" presStyleCnt="3" custScaleX="41391" custScaleY="28665">
        <dgm:presLayoutVars>
          <dgm:chMax val="1"/>
          <dgm:bulletEnabled val="1"/>
        </dgm:presLayoutVars>
      </dgm:prSet>
      <dgm:spPr/>
    </dgm:pt>
    <dgm:pt modelId="{9FE77EE8-87E1-4272-B267-5C3A5A47EFC1}" type="pres">
      <dgm:prSet presAssocID="{46495A6A-454C-4E9A-8621-092E82120FA1}" presName="descendantText" presStyleLbl="alignAccFollowNode1" presStyleIdx="2" presStyleCnt="3" custScaleX="122511" custScaleY="34764">
        <dgm:presLayoutVars>
          <dgm:bulletEnabled val="1"/>
        </dgm:presLayoutVars>
      </dgm:prSet>
      <dgm:spPr/>
    </dgm:pt>
  </dgm:ptLst>
  <dgm:cxnLst>
    <dgm:cxn modelId="{CD4B6303-A750-4147-B554-CE78DDD6B472}" type="presOf" srcId="{879500ED-3CC5-4049-B3F5-024072901FE1}" destId="{DB28A470-2622-4EFB-BB7B-63B3260756A6}" srcOrd="0" destOrd="0" presId="urn:microsoft.com/office/officeart/2005/8/layout/vList5"/>
    <dgm:cxn modelId="{A2E95803-D63C-4537-A159-6F92E97CD5A0}" type="presOf" srcId="{263F5D7F-733E-4F9F-851F-FDA00CB36B0E}" destId="{B16ECB41-E36D-4156-9102-ED82B49D624C}" srcOrd="0" destOrd="0" presId="urn:microsoft.com/office/officeart/2005/8/layout/vList5"/>
    <dgm:cxn modelId="{571AC323-C1DC-4AE9-9700-EA93BAB6CC66}" srcId="{263F5D7F-733E-4F9F-851F-FDA00CB36B0E}" destId="{579BBB27-C9AD-4BB1-AC9D-0047E7155D16}" srcOrd="0" destOrd="0" parTransId="{AAB46C71-5434-42BE-86BD-9BAF82B7FBD5}" sibTransId="{3B0E8A13-CBB8-4592-B28D-9CA2C59F86CB}"/>
    <dgm:cxn modelId="{2B8FBC24-7A4E-4644-821C-14F7B1AF6D09}" srcId="{263F5D7F-733E-4F9F-851F-FDA00CB36B0E}" destId="{46495A6A-454C-4E9A-8621-092E82120FA1}" srcOrd="2" destOrd="0" parTransId="{4A241A11-F000-485A-BC9B-645A08E4EF30}" sibTransId="{4D3B832E-C1DC-4DFF-8A44-F1CBFB4D9AF9}"/>
    <dgm:cxn modelId="{040F3837-2724-4500-A1B7-647DCE81806D}" type="presOf" srcId="{6ED5AD7B-18CF-41DE-B2C8-89030948E0E7}" destId="{A88E5646-419C-4BD5-8031-36B02F944EF3}" srcOrd="0" destOrd="0" presId="urn:microsoft.com/office/officeart/2005/8/layout/vList5"/>
    <dgm:cxn modelId="{823B065E-C831-47E3-8D52-F2A136A91A69}" type="presOf" srcId="{46495A6A-454C-4E9A-8621-092E82120FA1}" destId="{720F36DA-D824-48FC-A967-C9919BE6DACB}" srcOrd="0" destOrd="0" presId="urn:microsoft.com/office/officeart/2005/8/layout/vList5"/>
    <dgm:cxn modelId="{FB38FE5E-4ADB-4047-A483-F519D8D5136E}" srcId="{263F5D7F-733E-4F9F-851F-FDA00CB36B0E}" destId="{6ED5AD7B-18CF-41DE-B2C8-89030948E0E7}" srcOrd="1" destOrd="0" parTransId="{15CC0BA2-8052-4711-8D6B-4ED9003D3CEF}" sibTransId="{454997D2-17C9-4DA0-9352-FDFB4C01CC68}"/>
    <dgm:cxn modelId="{A39D528B-721C-4B37-B955-555F29BAA645}" srcId="{579BBB27-C9AD-4BB1-AC9D-0047E7155D16}" destId="{B06FD474-E80E-404D-8282-B55B2F9CBCA4}" srcOrd="0" destOrd="0" parTransId="{A307D321-6976-46C7-B158-C0D1DB0D1F70}" sibTransId="{2A9BCC2E-EC3C-4ABF-B28C-3176FC5F0D55}"/>
    <dgm:cxn modelId="{9A7BABA3-C339-41A3-B5AE-C1DD1A5B431B}" type="presOf" srcId="{B06FD474-E80E-404D-8282-B55B2F9CBCA4}" destId="{713B121D-69F4-4863-8145-3715A2BA4070}" srcOrd="0" destOrd="0" presId="urn:microsoft.com/office/officeart/2005/8/layout/vList5"/>
    <dgm:cxn modelId="{470D9CC9-CB69-42CD-8A07-7860A97D825C}" type="presOf" srcId="{35AFD656-3B21-4A13-B9D1-6FDE0DDB7E12}" destId="{9FE77EE8-87E1-4272-B267-5C3A5A47EFC1}" srcOrd="0" destOrd="0" presId="urn:microsoft.com/office/officeart/2005/8/layout/vList5"/>
    <dgm:cxn modelId="{F0EEAFCD-6A23-4450-A90C-274F890C6410}" type="presOf" srcId="{579BBB27-C9AD-4BB1-AC9D-0047E7155D16}" destId="{A4DE204B-673F-41B3-B2E4-2A284F5B489B}" srcOrd="0" destOrd="0" presId="urn:microsoft.com/office/officeart/2005/8/layout/vList5"/>
    <dgm:cxn modelId="{843C2BD4-E804-4B75-BC48-F941FC05EE53}" srcId="{6ED5AD7B-18CF-41DE-B2C8-89030948E0E7}" destId="{879500ED-3CC5-4049-B3F5-024072901FE1}" srcOrd="0" destOrd="0" parTransId="{629AA022-7983-478E-B4FE-83A8259435E9}" sibTransId="{2439B25B-EC1A-4F93-B48A-424D5769C209}"/>
    <dgm:cxn modelId="{27263CE4-8F9F-43AE-9C5D-BFD27FA38F69}" srcId="{46495A6A-454C-4E9A-8621-092E82120FA1}" destId="{35AFD656-3B21-4A13-B9D1-6FDE0DDB7E12}" srcOrd="0" destOrd="0" parTransId="{0142039D-DED1-4602-8A84-9A6628276DE0}" sibTransId="{903A57E4-5CE1-48EC-9726-32EC2F6BC2D8}"/>
    <dgm:cxn modelId="{12A6304F-E138-4665-A962-34E54373DA63}" type="presParOf" srcId="{B16ECB41-E36D-4156-9102-ED82B49D624C}" destId="{C3BC17CB-67B1-4B1D-9FA8-C4DE59C89C62}" srcOrd="0" destOrd="0" presId="urn:microsoft.com/office/officeart/2005/8/layout/vList5"/>
    <dgm:cxn modelId="{272BD4FF-4E15-4748-AC3E-712322993433}" type="presParOf" srcId="{C3BC17CB-67B1-4B1D-9FA8-C4DE59C89C62}" destId="{A4DE204B-673F-41B3-B2E4-2A284F5B489B}" srcOrd="0" destOrd="0" presId="urn:microsoft.com/office/officeart/2005/8/layout/vList5"/>
    <dgm:cxn modelId="{AC6EF09F-0E10-4CB9-AFD2-21A96C65CAE9}" type="presParOf" srcId="{C3BC17CB-67B1-4B1D-9FA8-C4DE59C89C62}" destId="{713B121D-69F4-4863-8145-3715A2BA4070}" srcOrd="1" destOrd="0" presId="urn:microsoft.com/office/officeart/2005/8/layout/vList5"/>
    <dgm:cxn modelId="{D693ACA0-7AAF-45A7-83C7-807C02069EEF}" type="presParOf" srcId="{B16ECB41-E36D-4156-9102-ED82B49D624C}" destId="{D9B1868D-0A17-497F-8E0C-2D780A54DDE8}" srcOrd="1" destOrd="0" presId="urn:microsoft.com/office/officeart/2005/8/layout/vList5"/>
    <dgm:cxn modelId="{49FBB817-51EF-496B-8BA0-42C812178EBC}" type="presParOf" srcId="{B16ECB41-E36D-4156-9102-ED82B49D624C}" destId="{CD0010C3-5EAB-44E8-B421-4C8266471434}" srcOrd="2" destOrd="0" presId="urn:microsoft.com/office/officeart/2005/8/layout/vList5"/>
    <dgm:cxn modelId="{29CEF5E7-92BF-4C46-AE86-75C47DE37E76}" type="presParOf" srcId="{CD0010C3-5EAB-44E8-B421-4C8266471434}" destId="{A88E5646-419C-4BD5-8031-36B02F944EF3}" srcOrd="0" destOrd="0" presId="urn:microsoft.com/office/officeart/2005/8/layout/vList5"/>
    <dgm:cxn modelId="{906EEB0D-7487-4BF1-BDEC-ADCC283EE887}" type="presParOf" srcId="{CD0010C3-5EAB-44E8-B421-4C8266471434}" destId="{DB28A470-2622-4EFB-BB7B-63B3260756A6}" srcOrd="1" destOrd="0" presId="urn:microsoft.com/office/officeart/2005/8/layout/vList5"/>
    <dgm:cxn modelId="{8597B77F-29B0-4A0E-B102-709AC21BFA06}" type="presParOf" srcId="{B16ECB41-E36D-4156-9102-ED82B49D624C}" destId="{11C8F091-1680-4FB5-9385-9F41509D4111}" srcOrd="3" destOrd="0" presId="urn:microsoft.com/office/officeart/2005/8/layout/vList5"/>
    <dgm:cxn modelId="{E692D327-CB09-4803-9305-A54FE3B535D7}" type="presParOf" srcId="{B16ECB41-E36D-4156-9102-ED82B49D624C}" destId="{9ED17087-4CF1-4E6C-A651-5993F79953DE}" srcOrd="4" destOrd="0" presId="urn:microsoft.com/office/officeart/2005/8/layout/vList5"/>
    <dgm:cxn modelId="{CADA4E28-8DE1-495E-9766-A9C4C8080972}" type="presParOf" srcId="{9ED17087-4CF1-4E6C-A651-5993F79953DE}" destId="{720F36DA-D824-48FC-A967-C9919BE6DACB}" srcOrd="0" destOrd="0" presId="urn:microsoft.com/office/officeart/2005/8/layout/vList5"/>
    <dgm:cxn modelId="{BA91603C-73E0-44BD-82E7-D28CD5FBF6E3}" type="presParOf" srcId="{9ED17087-4CF1-4E6C-A651-5993F79953DE}" destId="{9FE77EE8-87E1-4272-B267-5C3A5A47EF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B121D-69F4-4863-8145-3715A2BA4070}">
      <dsp:nvSpPr>
        <dsp:cNvPr id="0" name=""/>
        <dsp:cNvSpPr/>
      </dsp:nvSpPr>
      <dsp:spPr>
        <a:xfrm rot="5400000">
          <a:off x="3642462" y="-2023007"/>
          <a:ext cx="1469922" cy="595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deep recursive multi-scale feature fusion network for image super-resolution</a:t>
          </a:r>
          <a:endParaRPr lang="en-US" sz="2000" kern="1200" dirty="0"/>
        </a:p>
      </dsp:txBody>
      <dsp:txXfrm rot="-5400000">
        <a:off x="1399680" y="291531"/>
        <a:ext cx="5883730" cy="1326410"/>
      </dsp:txXfrm>
    </dsp:sp>
    <dsp:sp modelId="{A4DE204B-673F-41B3-B2E4-2A284F5B489B}">
      <dsp:nvSpPr>
        <dsp:cNvPr id="0" name=""/>
        <dsp:cNvSpPr/>
      </dsp:nvSpPr>
      <dsp:spPr>
        <a:xfrm>
          <a:off x="256672" y="119539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solidFill>
                <a:schemeClr val="bg1"/>
              </a:solidFill>
            </a:rPr>
            <a:t>LiuF</a:t>
          </a:r>
          <a:r>
            <a:rPr lang="en-US" sz="1600" b="0" i="0" kern="1200" dirty="0">
              <a:solidFill>
                <a:schemeClr val="bg1"/>
              </a:solidFill>
            </a:rPr>
            <a:t>. 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175336"/>
        <a:ext cx="1031413" cy="1558798"/>
      </dsp:txXfrm>
    </dsp:sp>
    <dsp:sp modelId="{DB28A470-2622-4EFB-BB7B-63B3260756A6}">
      <dsp:nvSpPr>
        <dsp:cNvPr id="0" name=""/>
        <dsp:cNvSpPr/>
      </dsp:nvSpPr>
      <dsp:spPr>
        <a:xfrm rot="5400000">
          <a:off x="3582817" y="-33119"/>
          <a:ext cx="1532950" cy="58992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lightweight network with bidirectional constraints for single image super-resolution</a:t>
          </a:r>
          <a:endParaRPr lang="en-US" sz="2000" kern="1200" dirty="0"/>
        </a:p>
      </dsp:txBody>
      <dsp:txXfrm rot="-5400000">
        <a:off x="1399680" y="2224850"/>
        <a:ext cx="5824393" cy="1383286"/>
      </dsp:txXfrm>
    </dsp:sp>
    <dsp:sp modelId="{A88E5646-419C-4BD5-8031-36B02F944EF3}">
      <dsp:nvSpPr>
        <dsp:cNvPr id="0" name=""/>
        <dsp:cNvSpPr/>
      </dsp:nvSpPr>
      <dsp:spPr>
        <a:xfrm>
          <a:off x="256672" y="2081297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</a:rPr>
            <a:t>ChenL.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2137094"/>
        <a:ext cx="1031413" cy="1558798"/>
      </dsp:txXfrm>
    </dsp:sp>
    <dsp:sp modelId="{9FE77EE8-87E1-4272-B267-5C3A5A47EFC1}">
      <dsp:nvSpPr>
        <dsp:cNvPr id="0" name=""/>
        <dsp:cNvSpPr/>
      </dsp:nvSpPr>
      <dsp:spPr>
        <a:xfrm rot="5400000">
          <a:off x="3596584" y="1871027"/>
          <a:ext cx="1620639" cy="6014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Medical image retrieval using deep convolutional neural network</a:t>
          </a:r>
          <a:endParaRPr lang="en-US" sz="2000" kern="1200" dirty="0"/>
        </a:p>
      </dsp:txBody>
      <dsp:txXfrm rot="-5400000">
        <a:off x="1399681" y="4147044"/>
        <a:ext cx="5935334" cy="1462413"/>
      </dsp:txXfrm>
    </dsp:sp>
    <dsp:sp modelId="{720F36DA-D824-48FC-A967-C9919BE6DACB}">
      <dsp:nvSpPr>
        <dsp:cNvPr id="0" name=""/>
        <dsp:cNvSpPr/>
      </dsp:nvSpPr>
      <dsp:spPr>
        <a:xfrm>
          <a:off x="256672" y="4043054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solidFill>
                <a:schemeClr val="bg1"/>
              </a:solidFill>
            </a:rPr>
            <a:t>QayyumA</a:t>
          </a:r>
          <a:r>
            <a:rPr lang="en-US" sz="1600" b="0" i="0" kern="1200" dirty="0">
              <a:solidFill>
                <a:schemeClr val="bg1"/>
              </a:solidFill>
            </a:rPr>
            <a:t>. 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</a:t>
          </a:r>
          <a:r>
            <a:rPr lang="en-US" sz="1300" b="0" i="1" kern="1200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4098851"/>
        <a:ext cx="1031413" cy="1558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677CD-4F95-8CF6-BFA2-131D4F601F8F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9E431EF-AFF0-4856-DEEA-2F6F084F1ED1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1DF65-C960-8835-4BF5-724DE022195F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9649E-4028-E529-480B-AFD64057C1C6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FDC804A-204F-88B1-BBBC-532CEDFECFA1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1BFD82-ABF4-042B-3868-861495AD1CC1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7667DB-5C48-D29C-CE5F-1C4DDCFFE8B2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468DD9F-F7AC-E4F1-A5EF-00DD23363572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B5EC3B2-CCD3-294D-9CAB-3D09110C9642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130DC0A-C0BF-5F2C-6A2C-F3C714156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A56F6A8-31F4-FAC8-0154-91A1CC5C18C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9F0DF9EE-0A1E-C5A6-C617-B19DBF7A839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99E3B719-89AF-A124-AADF-FD1A86552503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EE68BCFA-057C-8E85-D4BE-D99DB5BE2FA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" name="Oval 38">
                            <a:extLst>
                              <a:ext uri="{FF2B5EF4-FFF2-40B4-BE49-F238E27FC236}">
                                <a16:creationId xmlns:a16="http://schemas.microsoft.com/office/drawing/2014/main" id="{F5CDB7DA-901F-C796-6F02-83CF7EDA922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D3E8C96E-6E13-2F09-4BBA-A3469622BCA4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6B12FED-4277-CD4F-9335-DD4F2DEADE0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8C72089C-1646-4F3F-01B0-28388442DD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4782519-954F-27AD-0E99-AEED1CEA0C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9FE389D-79AC-D92F-DE7E-5FABB5AEF9E7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4881AF7-E4AD-B73A-1C9A-B18962DB163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B996CD8-02A7-4AAF-DA23-BADD3352BDC6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03C411A-6350-00C4-5256-D77AA383B6F8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2497A4-3FA2-A205-3D63-42E327B5AFD6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F5FA1F-3BED-9178-85EB-FE662898AAB5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A5D5F6-BAD5-5BA4-3929-AD36CA295A04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D9A25F-CD5B-F3BD-21D4-2551A79E52FA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5B5B7884-32DC-6040-B2B5-3B95095B6748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0281DC-9D8B-CC7E-60E8-B272AC36465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EFD931-5FBA-1C39-5E14-AFB1ECB9DD32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0BCE98C-358A-9895-4B06-B4E247D0B5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8C0476D-993C-8786-BEF0-9EDA1C0195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E778A3-5B50-B65F-B1D3-24389D72829B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9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639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8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05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6836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93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228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972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612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330DE7CE-68E2-227B-E2BF-CD9A89CD24CE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1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6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4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991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465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10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88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746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575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19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4" r:id="rId19"/>
    <p:sldLayoutId id="2147483755" r:id="rId20"/>
    <p:sldLayoutId id="2147483757" r:id="rId21"/>
    <p:sldLayoutId id="2147483763" r:id="rId22"/>
    <p:sldLayoutId id="2147483766" r:id="rId23"/>
    <p:sldLayoutId id="2147483684" r:id="rId24"/>
    <p:sldLayoutId id="2147483683" r:id="rId2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362" y="24320"/>
            <a:ext cx="8601805" cy="34046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Image Super-Resolution</a:t>
            </a:r>
            <a:br>
              <a:rPr lang="en-US" dirty="0"/>
            </a:br>
            <a:r>
              <a:rPr lang="en-US" dirty="0"/>
              <a:t>(ISR)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342" y="5129528"/>
            <a:ext cx="2985234" cy="1388892"/>
          </a:xfrm>
        </p:spPr>
        <p:txBody>
          <a:bodyPr>
            <a:normAutofit/>
          </a:bodyPr>
          <a:lstStyle/>
          <a:p>
            <a:r>
              <a:rPr lang="en-US" sz="2000" dirty="0"/>
              <a:t>Likhita Yakanuru</a:t>
            </a:r>
          </a:p>
          <a:p>
            <a:r>
              <a:rPr lang="en-US" sz="2000" dirty="0"/>
              <a:t>Waseema Begum</a:t>
            </a:r>
          </a:p>
          <a:p>
            <a:r>
              <a:rPr lang="en-US" sz="2000" dirty="0"/>
              <a:t>Praveena Kumari Silmala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AC874-A828-E756-70E6-28B433A4F3D8}"/>
              </a:ext>
            </a:extLst>
          </p:cNvPr>
          <p:cNvSpPr txBox="1"/>
          <p:nvPr/>
        </p:nvSpPr>
        <p:spPr>
          <a:xfrm>
            <a:off x="4296347" y="2851432"/>
            <a:ext cx="4857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497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6A84BB3-A9A8-F4A1-E6E9-1F7B61B3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96" r="480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52462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255" y="2162173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en-US" sz="2000" dirty="0"/>
              <a:t>The objective of this project is to develop and deploy a deep learning-based Single-Image Super-Resolution system utilizing Convolutional Neural Networks (CNNs) to enhance the resolution and visual quality of low-resolution images.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Value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10CE20-68CF-46C0-5E2A-E7AE43483ACA}"/>
              </a:ext>
            </a:extLst>
          </p:cNvPr>
          <p:cNvSpPr txBox="1"/>
          <p:nvPr/>
        </p:nvSpPr>
        <p:spPr>
          <a:xfrm>
            <a:off x="5234601" y="907862"/>
            <a:ext cx="541310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Enhanced Visual Quality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Artwork and Image upscaling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Restorations of historical or degraded photographs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Enhancing satellite and aerial images for environmental monitoring and geological surveys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Medical Imaging: ISR can improve quality of medical images thereby aiding in disease detection and guiding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Relevant </a:t>
            </a:r>
            <a:br>
              <a:rPr lang="en-US" cap="none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rgbClr val="FFFFFF"/>
                </a:solidFill>
              </a:rPr>
              <a:t>Work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F339CA-1F9C-E4D9-3B88-8E9C5458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409070"/>
              </p:ext>
            </p:extLst>
          </p:nvPr>
        </p:nvGraphicFramePr>
        <p:xfrm>
          <a:off x="4481529" y="512505"/>
          <a:ext cx="7670800" cy="583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2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27" name="Rectangle 6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4" y="403411"/>
            <a:ext cx="9144000" cy="101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Datasets</a:t>
            </a:r>
            <a:endParaRPr lang="en-US" sz="7200" cap="none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A7699-204A-A4A4-2462-DB7D0628CC22}"/>
              </a:ext>
            </a:extLst>
          </p:cNvPr>
          <p:cNvSpPr txBox="1"/>
          <p:nvPr/>
        </p:nvSpPr>
        <p:spPr>
          <a:xfrm>
            <a:off x="3088358" y="1861290"/>
            <a:ext cx="85443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Datasets</a:t>
            </a:r>
          </a:p>
          <a:p>
            <a:pPr algn="just"/>
            <a:r>
              <a:rPr lang="en-US" dirty="0"/>
              <a:t>DIV2K </a:t>
            </a:r>
          </a:p>
          <a:p>
            <a:pPr algn="just"/>
            <a:r>
              <a:rPr lang="en-US" dirty="0"/>
              <a:t>Urban100 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Data Preparation</a:t>
            </a:r>
          </a:p>
          <a:p>
            <a:pPr algn="just"/>
            <a:r>
              <a:rPr lang="en-US" dirty="0"/>
              <a:t>Datasets provided has only high-resolution images. We will Utilized DIV2k for training models and Urban100 for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DIV2K is industry standard dataset for training super resolution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consists of 900 images divided into two sub folders training and validation sets, where training folder has 810 images and validation folder has 90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Urban100 has 100 images</a:t>
            </a:r>
          </a:p>
          <a:p>
            <a:pPr algn="just"/>
            <a:r>
              <a:rPr lang="en-US" dirty="0"/>
              <a:t>As datasets are consistent with definite structure we didn’t have the need to split the data, though we assigned data into three different set: Training, Validation and testing tensors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2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27" name="Rectangle 6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4" y="421341"/>
            <a:ext cx="9144000" cy="101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Data Pre-Processing</a:t>
            </a:r>
            <a:endParaRPr lang="en-US" sz="7200" cap="non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EEA6-DED2-49B5-DB5E-3E8754133CE8}"/>
              </a:ext>
            </a:extLst>
          </p:cNvPr>
          <p:cNvSpPr txBox="1"/>
          <p:nvPr/>
        </p:nvSpPr>
        <p:spPr>
          <a:xfrm>
            <a:off x="3585882" y="1771786"/>
            <a:ext cx="66407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prepare the data in a suitable format for training deep learning models, we employed different pre-processing techniques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our datasets has only high resolution images, to prepare for the task of super resolution we  generated low-resolution images by downscaling the original high-resolution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next step, Normalization of Pixel Values was performed to   prevent issues like vanishing gradients during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data is stored into NumPy arrays. It allows the code to load preprocessed data quickly in future, runs without repeating the time-consuming preprocessing steps.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is then fed to three </a:t>
            </a:r>
            <a:r>
              <a:rPr lang="en-US" sz="1800" dirty="0"/>
              <a:t>Single-Image Super-Resolution systems and trained to our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0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5DFC-A433-3C43-1A6F-1BF79734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1683"/>
            <a:ext cx="6261195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1C17-07A5-0359-728F-5EE7574D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659" y="1371600"/>
            <a:ext cx="8876364" cy="5100917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Single Image Super-Resolution (SISR) </a:t>
            </a:r>
            <a:r>
              <a:rPr lang="en-US" sz="1800" dirty="0"/>
              <a:t>are designed to take a single low-resolution image as input and generate a corresponding high-resolution image as output. These models aim to enhance the details and quality of images, making them particularly useful in applications where higher resolution is desired.</a:t>
            </a:r>
          </a:p>
          <a:p>
            <a:r>
              <a:rPr lang="en-US" sz="1800" dirty="0"/>
              <a:t>We employed three models of SISR, SRCNN, VDSR and EDSR.</a:t>
            </a:r>
          </a:p>
          <a:p>
            <a:r>
              <a:rPr lang="en-US" sz="1800" dirty="0"/>
              <a:t>SRCNN  and VDSR have many similarities in terms of architecture, training strategy and they are specifically convolutional neural networks (CNNs), to learn complex mappings between low-resolution and high-resolution image spaces.</a:t>
            </a:r>
          </a:p>
          <a:p>
            <a:r>
              <a:rPr lang="en-US" sz="1800" dirty="0"/>
              <a:t>SRCNN focuses on directly learning the mapping between low-resolution and high-resolution images. It does so through the layers of convolutional operations. Whereas VDSR utilizes residual learning, it learns the difference between the low-resolution and high-resolution images (residuals). This residual learning helps in capturing fine details and overcoming challenges associated with direct mapping.</a:t>
            </a:r>
          </a:p>
          <a:p>
            <a:r>
              <a:rPr lang="en-US" sz="1800" dirty="0"/>
              <a:t>EDSR utilizes residual learning, where the model learns to predict the high-frequency details (residuals) between low-resolution and high-resolution images. Residual blocks enable the efficient capture of intricate features, allowing EDSR to generate high-quality super-resolved images by learning a highly non-linear mapping between the two image spaces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04EE-C125-627F-BDD3-5BFEFE34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>
                <a:solidFill>
                  <a:srgbClr val="FFFFFF"/>
                </a:solidFill>
              </a:rPr>
              <a:t>Evaluation</a:t>
            </a:r>
            <a:endParaRPr lang="en-US" sz="3200" cap="none" dirty="0">
              <a:solidFill>
                <a:srgbClr val="FFFFFF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0562" y="966787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SRCNN</a:t>
            </a:r>
          </a:p>
          <a:p>
            <a:pPr>
              <a:spcBef>
                <a:spcPct val="20000"/>
              </a:spcBef>
            </a:pPr>
            <a:r>
              <a:rPr lang="en-US" dirty="0"/>
              <a:t>	1) Test Loss : 0.009</a:t>
            </a:r>
          </a:p>
          <a:p>
            <a:pPr>
              <a:spcBef>
                <a:spcPct val="20000"/>
              </a:spcBef>
            </a:pPr>
            <a:r>
              <a:rPr lang="en-US" dirty="0"/>
              <a:t>	2) PSNR :	68.83 dB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VDSR</a:t>
            </a:r>
          </a:p>
          <a:p>
            <a:pPr>
              <a:spcBef>
                <a:spcPct val="20000"/>
              </a:spcBef>
            </a:pPr>
            <a:r>
              <a:rPr lang="en-US" dirty="0"/>
              <a:t>	1) Test Loss : 0.0135</a:t>
            </a:r>
          </a:p>
          <a:p>
            <a:pPr>
              <a:spcBef>
                <a:spcPct val="20000"/>
              </a:spcBef>
            </a:pPr>
            <a:r>
              <a:rPr lang="en-US" dirty="0"/>
              <a:t>	2) PSNR :	 67.27 dB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EDSR</a:t>
            </a:r>
          </a:p>
          <a:p>
            <a:pPr>
              <a:spcBef>
                <a:spcPct val="20000"/>
              </a:spcBef>
            </a:pPr>
            <a:r>
              <a:rPr lang="en-US" dirty="0"/>
              <a:t>	1) Test Loss : 0.00115</a:t>
            </a:r>
          </a:p>
          <a:p>
            <a:pPr>
              <a:spcBef>
                <a:spcPct val="20000"/>
              </a:spcBef>
            </a:pPr>
            <a:r>
              <a:rPr lang="en-US" dirty="0"/>
              <a:t>	2) PSNR :</a:t>
            </a:r>
            <a:r>
              <a:rPr lang="en-US"/>
              <a:t>	68.4 </a:t>
            </a:r>
            <a:r>
              <a:rPr lang="en-US" dirty="0"/>
              <a:t>dB</a:t>
            </a:r>
          </a:p>
          <a:p>
            <a:pPr>
              <a:spcBef>
                <a:spcPct val="2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80632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Deliverables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6B9B73-8F12-46D5-9B48-DA7F1F86A1F4}"/>
              </a:ext>
            </a:extLst>
          </p:cNvPr>
          <p:cNvSpPr txBox="1"/>
          <p:nvPr/>
        </p:nvSpPr>
        <p:spPr>
          <a:xfrm>
            <a:off x="4739280" y="2274837"/>
            <a:ext cx="6995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Technical report – To summarize the project's objectives, methods, findings, and outcomes.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Code - All project code and deliverables will be posted to a GitHub repository.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Video File/Link – A video group presentation will be created and posted on a platform explaining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560</TotalTime>
  <Words>667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Corbel</vt:lpstr>
      <vt:lpstr>Parallax</vt:lpstr>
      <vt:lpstr>Image Super-Resolution (ISR)</vt:lpstr>
      <vt:lpstr>Objective</vt:lpstr>
      <vt:lpstr>Value</vt:lpstr>
      <vt:lpstr>Relevant  Work</vt:lpstr>
      <vt:lpstr>Datasets</vt:lpstr>
      <vt:lpstr>Data Pre-Processing</vt:lpstr>
      <vt:lpstr>Modeling</vt:lpstr>
      <vt:lpstr>Evaluation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(FER)</dc:title>
  <dc:creator>Begum, Waseema</dc:creator>
  <cp:lastModifiedBy>Begum, Waseema</cp:lastModifiedBy>
  <cp:revision>72</cp:revision>
  <dcterms:created xsi:type="dcterms:W3CDTF">2023-11-02T16:46:31Z</dcterms:created>
  <dcterms:modified xsi:type="dcterms:W3CDTF">2023-12-01T03:00:59Z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