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f7a61eb0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f7a61eb0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f7a61eb0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f7a61eb0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7a5831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7a5831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f7a61eb0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f7a61eb0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f7a61eb0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f7a61eb0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f7a61eb0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f7a61eb0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f7a5831c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f7a5831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f7a583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f7a583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7a5831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f7a5831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f7a61eb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7a61eb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f7a61eb0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f7a61eb0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f7a5831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f7a5831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7a61eb0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f7a61eb0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7a61eb0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f7a61eb0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f763a229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f763a229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cancerimagingarchive.net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778450" y="680925"/>
            <a:ext cx="79842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Diseases (DLD)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995250" y="4486450"/>
            <a:ext cx="1153500" cy="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June 6th, 2023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832562" y="3704600"/>
            <a:ext cx="547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Ruchit Patel, Winston Yi, Joel Sojan, Tibor Fabry-Asztalos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313" y="1577563"/>
            <a:ext cx="4479475" cy="19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977100" y="4135700"/>
            <a:ext cx="118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Team Facebook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System Technologies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055875" y="2262675"/>
            <a:ext cx="318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Version Control: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Google Colab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Environment: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Google Colab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386975" y="2262675"/>
            <a:ext cx="301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Model: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Languages: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Python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Notable Libraries: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TensorFlow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 Pandas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Scikit</a:t>
            </a:r>
            <a:endParaRPr b="1" sz="1500"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262675"/>
            <a:ext cx="301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Processing: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Languages: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Python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Notable Libraries: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Tensorflow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Scipy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787425" y="81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System Demo: Preprocessed Output(s)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50" y="2076350"/>
            <a:ext cx="1664208" cy="156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618650" y="3812700"/>
            <a:ext cx="84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Positive Cases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Precisely cropped lung nodule images for optimized training, ensuring efficient utilization of data.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025" y="2076350"/>
            <a:ext cx="1661075" cy="15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275" y="2076350"/>
            <a:ext cx="1664208" cy="156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0650" y="2076350"/>
            <a:ext cx="1664208" cy="15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787425" y="81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System Demo: Model Eval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Output(s)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26925" y="1779225"/>
            <a:ext cx="8736300" cy="29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63" y="2067324"/>
            <a:ext cx="7990874" cy="23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785800" y="89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Project Management Techniques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38875" y="1954825"/>
            <a:ext cx="283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Daily Standups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Version Control (Github) 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Task Board (Github)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Burnup Charts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Plan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Report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Release Plan</a:t>
            </a:r>
            <a:endParaRPr sz="1600"/>
          </a:p>
        </p:txBody>
      </p:sp>
      <p:sp>
        <p:nvSpPr>
          <p:cNvPr id="175" name="Google Shape;175;p25"/>
          <p:cNvSpPr txBox="1"/>
          <p:nvPr/>
        </p:nvSpPr>
        <p:spPr>
          <a:xfrm>
            <a:off x="5550250" y="3064375"/>
            <a:ext cx="30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875" y="1692125"/>
            <a:ext cx="5824827" cy="30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815425" y="79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Lessons Learned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660350" y="1644475"/>
            <a:ext cx="38424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5"/>
              <a:buAutoNum type="arabicParenR"/>
            </a:pPr>
            <a:r>
              <a:rPr lang="en" sz="1590">
                <a:solidFill>
                  <a:srgbClr val="000000"/>
                </a:solidFill>
              </a:rPr>
              <a:t>Concise Communication</a:t>
            </a:r>
            <a:endParaRPr sz="1590">
              <a:solidFill>
                <a:srgbClr val="000000"/>
              </a:solidFill>
            </a:endParaRPr>
          </a:p>
          <a:p>
            <a:pPr indent="-3295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AutoNum type="alphaLcParenR"/>
            </a:pPr>
            <a:r>
              <a:rPr lang="en" sz="1590">
                <a:solidFill>
                  <a:srgbClr val="000000"/>
                </a:solidFill>
              </a:rPr>
              <a:t>Poor Task Assignments means wasted manpower</a:t>
            </a:r>
            <a:endParaRPr sz="159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>
              <a:solidFill>
                <a:srgbClr val="000000"/>
              </a:solidFill>
            </a:endParaRPr>
          </a:p>
          <a:p>
            <a:pPr indent="-3241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5"/>
              <a:buAutoNum type="arabicParenR"/>
            </a:pPr>
            <a:r>
              <a:rPr lang="en" sz="1505">
                <a:solidFill>
                  <a:srgbClr val="000000"/>
                </a:solidFill>
              </a:rPr>
              <a:t>Stay true to DoD and Scrum principles</a:t>
            </a:r>
            <a:endParaRPr sz="1505">
              <a:solidFill>
                <a:srgbClr val="000000"/>
              </a:solidFill>
            </a:endParaRPr>
          </a:p>
          <a:p>
            <a:pPr indent="-3133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AutoNum type="alphaLcParenR"/>
            </a:pPr>
            <a:r>
              <a:rPr lang="en" sz="1335">
                <a:solidFill>
                  <a:srgbClr val="000000"/>
                </a:solidFill>
              </a:rPr>
              <a:t>Defects grow</a:t>
            </a:r>
            <a:endParaRPr sz="1335">
              <a:solidFill>
                <a:srgbClr val="000000"/>
              </a:solidFill>
            </a:endParaRPr>
          </a:p>
          <a:p>
            <a:pPr indent="-3133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AutoNum type="alphaLcParenR"/>
            </a:pPr>
            <a:r>
              <a:rPr lang="en" sz="1335">
                <a:solidFill>
                  <a:srgbClr val="000000"/>
                </a:solidFill>
              </a:rPr>
              <a:t>Unclear goals = irrelevant code</a:t>
            </a:r>
            <a:endParaRPr sz="133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>
              <a:solidFill>
                <a:srgbClr val="000000"/>
              </a:solidFill>
            </a:endParaRPr>
          </a:p>
          <a:p>
            <a:pPr indent="-3241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5"/>
              <a:buAutoNum type="arabicParenR"/>
            </a:pPr>
            <a:r>
              <a:rPr lang="en" sz="1505">
                <a:solidFill>
                  <a:srgbClr val="000000"/>
                </a:solidFill>
              </a:rPr>
              <a:t>Predict velocity </a:t>
            </a:r>
            <a:endParaRPr sz="1505">
              <a:solidFill>
                <a:srgbClr val="000000"/>
              </a:solidFill>
            </a:endParaRPr>
          </a:p>
          <a:p>
            <a:pPr indent="-3133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AutoNum type="alphaLcParenR"/>
            </a:pPr>
            <a:r>
              <a:rPr lang="en" sz="1335">
                <a:solidFill>
                  <a:srgbClr val="000000"/>
                </a:solidFill>
              </a:rPr>
              <a:t>Unrealistic Scope</a:t>
            </a:r>
            <a:endParaRPr sz="1335"/>
          </a:p>
        </p:txBody>
      </p:sp>
      <p:sp>
        <p:nvSpPr>
          <p:cNvPr id="183" name="Google Shape;183;p26"/>
          <p:cNvSpPr txBox="1"/>
          <p:nvPr/>
        </p:nvSpPr>
        <p:spPr>
          <a:xfrm>
            <a:off x="4886275" y="1644475"/>
            <a:ext cx="372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4) 	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Acknowledge Spikes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	a)	Improper velocity estimations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44000" y="1572975"/>
            <a:ext cx="3152400" cy="3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Enjoyed: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Working in a team on a common goal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Learning more about ML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Achieving model functionality and improved accuracy as progress milestones.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1894425" y="783450"/>
            <a:ext cx="635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Project Development Overview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3243475" y="1518050"/>
            <a:ext cx="2699400" cy="3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Didn’t Enjoy: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Training ML model was time consuming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Extensive research required for implementation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Improving accuracy of model required significant effort.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5991600" y="1464375"/>
            <a:ext cx="3152400" cy="3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Start Doing: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Prioritize important User Stories for task assignments.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Follow Scrum principles consistently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Maintain constant communication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540175" y="1971375"/>
            <a:ext cx="46224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rgbClr val="000000"/>
                </a:solidFill>
              </a:rPr>
              <a:t>Thank you!</a:t>
            </a:r>
            <a:endParaRPr sz="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386400" y="1541400"/>
            <a:ext cx="82221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2000">
                <a:latin typeface="Lato"/>
                <a:ea typeface="Lato"/>
                <a:cs typeface="Lato"/>
                <a:sym typeface="Lato"/>
              </a:rPr>
              <a:t>With manual lung cancer identification techniques, there are </a:t>
            </a:r>
            <a:r>
              <a:rPr b="0" lang="en" sz="2000">
                <a:latin typeface="Lato"/>
                <a:ea typeface="Lato"/>
                <a:cs typeface="Lato"/>
                <a:sym typeface="Lato"/>
              </a:rPr>
              <a:t>uncertainties</a:t>
            </a:r>
            <a:r>
              <a:rPr b="0" lang="en" sz="2000">
                <a:latin typeface="Lato"/>
                <a:ea typeface="Lato"/>
                <a:cs typeface="Lato"/>
                <a:sym typeface="Lato"/>
              </a:rPr>
              <a:t> and possible false </a:t>
            </a:r>
            <a:r>
              <a:rPr b="0" lang="en" sz="2000">
                <a:latin typeface="Lato"/>
                <a:ea typeface="Lato"/>
                <a:cs typeface="Lato"/>
                <a:sym typeface="Lato"/>
              </a:rPr>
              <a:t>positives/negatives </a:t>
            </a:r>
            <a:r>
              <a:rPr b="0" lang="en" sz="2000">
                <a:latin typeface="Lato"/>
                <a:ea typeface="Lato"/>
                <a:cs typeface="Lato"/>
                <a:sym typeface="Lato"/>
              </a:rPr>
              <a:t>associated with this process.</a:t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Solution: 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b="0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project serves as a tool for </a:t>
            </a:r>
            <a:r>
              <a:rPr b="0" lang="en" sz="20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medical professionals</a:t>
            </a:r>
            <a:r>
              <a:rPr b="0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0" lang="en" sz="20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researchers</a:t>
            </a:r>
            <a:r>
              <a:rPr b="0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for assistance with identifying potential symptoms of lung cancer.</a:t>
            </a:r>
            <a:endParaRPr b="0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922597" y="770000"/>
            <a:ext cx="4011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Project Purpose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573425" y="1951625"/>
            <a:ext cx="31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956250" y="620875"/>
            <a:ext cx="124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Goals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27850" y="1441200"/>
            <a:ext cx="86883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Achieve a detection accuracy rate surpassing 70% for valid identification.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Ensure the required time for preprocessing of input data, model training  and execution speed are within a tolerable execution time ( No more than 6  hours) for results.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Mitigate issues regarding false positives/false negatives throughout training and testing phase.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845050" y="90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Challenges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98550" y="1659375"/>
            <a:ext cx="31752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92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Difficulty acquiring computation power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Change in Project Scope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Scrum Beginners</a:t>
            </a:r>
            <a:endParaRPr sz="16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234625" y="1659375"/>
            <a:ext cx="31752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92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Inexperience in Version Control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805525" y="88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Challenges (continued)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525225" y="1768750"/>
            <a:ext cx="30048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Final Product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Optimizing train/test runtime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468625" y="1768750"/>
            <a:ext cx="42528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50">
                <a:solidFill>
                  <a:srgbClr val="000000"/>
                </a:solidFill>
              </a:rPr>
              <a:t>Development Process:</a:t>
            </a:r>
            <a:endParaRPr sz="2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Lato"/>
              <a:buChar char="●"/>
            </a:pPr>
            <a:r>
              <a:rPr lang="en" sz="2050">
                <a:solidFill>
                  <a:srgbClr val="000000"/>
                </a:solidFill>
              </a:rPr>
              <a:t>Complex topic required extensive researching</a:t>
            </a:r>
            <a:endParaRPr sz="20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Lato"/>
              <a:buChar char="●"/>
            </a:pPr>
            <a:r>
              <a:rPr lang="en" sz="2050">
                <a:solidFill>
                  <a:srgbClr val="000000"/>
                </a:solidFill>
              </a:rPr>
              <a:t>Reaching 70% accuracy threshold </a:t>
            </a:r>
            <a:endParaRPr sz="20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Lato"/>
              <a:buChar char="●"/>
            </a:pPr>
            <a:r>
              <a:rPr lang="en" sz="2050">
                <a:solidFill>
                  <a:srgbClr val="000000"/>
                </a:solidFill>
              </a:rPr>
              <a:t>Long training period, changes were slow to propagate</a:t>
            </a:r>
            <a:endParaRPr sz="20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832425" y="72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System Overview 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06500" y="1617450"/>
            <a:ext cx="3248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Data Preprocessing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 Extraction and Cropping.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 augmentation.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Dataset conversion to HDF5.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661775" y="1617450"/>
            <a:ext cx="34263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Lung Cancer Detection ML Model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CNN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36 layers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Hyperparameters: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Epochs: 5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Learning rate: 0.001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Momentum: 0.9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Batch size = 64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832425" y="72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System Overview: Flowchart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425" y="1268325"/>
            <a:ext cx="5124550" cy="38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832425" y="72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System Overview: 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Dataset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9400" y="1627075"/>
            <a:ext cx="5099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Cancer Imaging Archive Source (</a:t>
            </a:r>
            <a:r>
              <a:rPr lang="en" u="sng">
                <a:latin typeface="Lato"/>
                <a:ea typeface="Lato"/>
                <a:cs typeface="Lato"/>
                <a:sym typeface="Lato"/>
                <a:hlinkClick r:id="rId3"/>
              </a:rPr>
              <a:t>www.cancerimagingarchive.net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comprehensive collection of annotated CT scans specifically related to lung cancer.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Manually annotated by radiologists.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Contains annotations for positive and negative cases.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Additionally, lung nodule coordinates are annotated.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&gt;1000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.mhd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CT files.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350" y="1581675"/>
            <a:ext cx="38100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719875" y="90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Lato"/>
                <a:ea typeface="Lato"/>
                <a:cs typeface="Lato"/>
                <a:sym typeface="Lato"/>
              </a:rPr>
              <a:t>System Overview: Architecture</a:t>
            </a:r>
            <a:endParaRPr sz="304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038" y="1437425"/>
            <a:ext cx="6271916" cy="34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