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40" r:id="rId3"/>
    <p:sldId id="343" r:id="rId4"/>
    <p:sldId id="348" r:id="rId5"/>
    <p:sldId id="349" r:id="rId6"/>
    <p:sldId id="350" r:id="rId7"/>
    <p:sldId id="346" r:id="rId8"/>
    <p:sldId id="347" r:id="rId9"/>
    <p:sldId id="351" r:id="rId10"/>
    <p:sldId id="352" r:id="rId11"/>
    <p:sldId id="353" r:id="rId12"/>
    <p:sldId id="354" r:id="rId13"/>
    <p:sldId id="363" r:id="rId14"/>
    <p:sldId id="355" r:id="rId15"/>
    <p:sldId id="356" r:id="rId16"/>
    <p:sldId id="357" r:id="rId17"/>
    <p:sldId id="358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428" r:id="rId38"/>
    <p:sldId id="429" r:id="rId39"/>
    <p:sldId id="430" r:id="rId40"/>
    <p:sldId id="383" r:id="rId41"/>
    <p:sldId id="431" r:id="rId42"/>
    <p:sldId id="432" r:id="rId43"/>
    <p:sldId id="433" r:id="rId44"/>
    <p:sldId id="384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385" r:id="rId57"/>
    <p:sldId id="359" r:id="rId58"/>
    <p:sldId id="449" r:id="rId59"/>
    <p:sldId id="445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46" r:id="rId68"/>
    <p:sldId id="457" r:id="rId69"/>
    <p:sldId id="458" r:id="rId70"/>
    <p:sldId id="459" r:id="rId71"/>
    <p:sldId id="460" r:id="rId72"/>
    <p:sldId id="447" r:id="rId73"/>
    <p:sldId id="448" r:id="rId74"/>
    <p:sldId id="461" r:id="rId75"/>
    <p:sldId id="464" r:id="rId76"/>
    <p:sldId id="465" r:id="rId77"/>
    <p:sldId id="462" r:id="rId78"/>
    <p:sldId id="463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66" r:id="rId87"/>
    <p:sldId id="476" r:id="rId88"/>
    <p:sldId id="467" r:id="rId89"/>
    <p:sldId id="468" r:id="rId90"/>
    <p:sldId id="477" r:id="rId91"/>
    <p:sldId id="478" r:id="rId92"/>
    <p:sldId id="479" r:id="rId93"/>
    <p:sldId id="480" r:id="rId94"/>
    <p:sldId id="481" r:id="rId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3" d="100"/>
          <a:sy n="103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91D9-C5E4-4F46-9217-96BC3C7A1579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E8BD-090E-4145-B8CC-2A36BBA63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2303" y="2499875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0" y="1916832"/>
            <a:ext cx="478802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6977"/>
            <a:ext cx="9144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562031" y="6296203"/>
            <a:ext cx="511136" cy="504056"/>
            <a:chOff x="7382130" y="1348005"/>
            <a:chExt cx="2676270" cy="263920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2130" y="1348005"/>
              <a:ext cx="2368716" cy="21759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5201" y="3523992"/>
              <a:ext cx="1183199" cy="463215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 userDrawn="1"/>
        </p:nvSpPr>
        <p:spPr>
          <a:xfrm>
            <a:off x="0" y="6597352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323529" y="44624"/>
            <a:ext cx="8749638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107504" y="836711"/>
            <a:ext cx="8906924" cy="5667285"/>
          </a:xfrm>
        </p:spPr>
        <p:txBody>
          <a:bodyPr>
            <a:normAutofit/>
          </a:bodyPr>
          <a:lstStyle>
            <a:lvl1pPr marL="271463" indent="-271463">
              <a:buClr>
                <a:srgbClr val="FF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Clr>
                <a:srgbClr val="9933FF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916832"/>
            <a:ext cx="6228184" cy="583043"/>
          </a:xfrm>
        </p:spPr>
        <p:txBody>
          <a:bodyPr/>
          <a:lstStyle/>
          <a:p>
            <a:r>
              <a:rPr lang="en-US" altLang="ko-KR" dirty="0"/>
              <a:t> Python Mentoring- 01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간결하다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Perl</a:t>
            </a:r>
            <a:r>
              <a:rPr lang="ko-KR" altLang="en-US" dirty="0"/>
              <a:t>과 같은 언어가 </a:t>
            </a:r>
            <a:r>
              <a:rPr lang="en-US" altLang="ko-KR" dirty="0"/>
              <a:t>100</a:t>
            </a:r>
            <a:r>
              <a:rPr lang="ko-KR" altLang="en-US" dirty="0"/>
              <a:t>가지 방법으로 하나의 일을 처리할 수 있다면</a:t>
            </a:r>
            <a:r>
              <a:rPr lang="en-US" altLang="ko-KR" dirty="0"/>
              <a:t>, </a:t>
            </a:r>
            <a:r>
              <a:rPr lang="ko-KR" altLang="en-US" dirty="0" err="1"/>
              <a:t>파이썬은</a:t>
            </a:r>
            <a:r>
              <a:rPr lang="ko-KR" altLang="en-US" dirty="0"/>
              <a:t> 가장 좋은 방법 한 가지만 이용하는 것을 선호한다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코드는 들여쓰기를 맞추지 않으면 실행이 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개발 속도가 빠르다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268760"/>
            <a:ext cx="4486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할 수 있는 일 </a:t>
            </a:r>
            <a:r>
              <a:rPr lang="en-US" altLang="ko-KR" dirty="0"/>
              <a:t>&amp; </a:t>
            </a:r>
            <a:r>
              <a:rPr lang="ko-KR" altLang="en-US" dirty="0"/>
              <a:t>없는 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할 수 있는 일</a:t>
            </a:r>
            <a:endParaRPr lang="en-US" altLang="ko-KR" dirty="0"/>
          </a:p>
          <a:p>
            <a:pPr lvl="1"/>
            <a:r>
              <a:rPr lang="ko-KR" altLang="en-US" dirty="0"/>
              <a:t>시스템 유틸리티 제작</a:t>
            </a:r>
            <a:endParaRPr lang="en-US" altLang="ko-KR" dirty="0"/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윈도우</a:t>
            </a:r>
            <a:r>
              <a:rPr lang="en-US" altLang="ko-KR" dirty="0"/>
              <a:t>, </a:t>
            </a:r>
            <a:r>
              <a:rPr lang="ko-KR" altLang="en-US" dirty="0" err="1"/>
              <a:t>리눅스등의</a:t>
            </a:r>
            <a:r>
              <a:rPr lang="ko-KR" altLang="en-US" dirty="0"/>
              <a:t> 시스템 명령어들을 이용할 수 있는 각종 도구를 갖추고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프로그램을 설치할 때 함께 설치되는 </a:t>
            </a:r>
            <a:r>
              <a:rPr lang="en-US" altLang="ko-KR" dirty="0" err="1"/>
              <a:t>Tkinter</a:t>
            </a:r>
            <a:r>
              <a:rPr lang="ko-KR" altLang="en-US" dirty="0"/>
              <a:t>를 이용해 만드는 </a:t>
            </a:r>
            <a:r>
              <a:rPr lang="en-US" altLang="ko-KR" dirty="0"/>
              <a:t>GUI </a:t>
            </a:r>
            <a:r>
              <a:rPr lang="ko-KR" altLang="en-US" dirty="0"/>
              <a:t>프로그램이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PyQT</a:t>
            </a:r>
            <a:r>
              <a:rPr lang="en-US" altLang="ko-KR" dirty="0"/>
              <a:t>, </a:t>
            </a:r>
            <a:r>
              <a:rPr lang="en-US" altLang="ko-KR" dirty="0" err="1"/>
              <a:t>PyGTK</a:t>
            </a:r>
            <a:r>
              <a:rPr lang="en-US" altLang="ko-KR" dirty="0"/>
              <a:t>, </a:t>
            </a:r>
            <a:r>
              <a:rPr lang="en-US" altLang="ko-KR" dirty="0" err="1"/>
              <a:t>wxPython</a:t>
            </a:r>
            <a:endParaRPr lang="en-US" altLang="ko-KR" dirty="0"/>
          </a:p>
          <a:p>
            <a:pPr lvl="2"/>
            <a:r>
              <a:rPr lang="ko-KR" altLang="en-US" dirty="0"/>
              <a:t>간단한 예로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줄의 코드로 윈도우 창을 띄울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 / C++</a:t>
            </a:r>
            <a:r>
              <a:rPr lang="ko-KR" altLang="en-US" dirty="0"/>
              <a:t>와의 결합</a:t>
            </a:r>
            <a:endParaRPr lang="en-US" altLang="ko-KR" dirty="0"/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접착 언어라고도 부르는데</a:t>
            </a:r>
            <a:r>
              <a:rPr lang="en-US" altLang="ko-KR" dirty="0"/>
              <a:t>, C</a:t>
            </a:r>
            <a:r>
              <a:rPr lang="ko-KR" altLang="en-US" dirty="0"/>
              <a:t>나 </a:t>
            </a:r>
            <a:r>
              <a:rPr lang="en-US" altLang="ko-KR" dirty="0"/>
              <a:t>C++ </a:t>
            </a:r>
            <a:r>
              <a:rPr lang="ko-KR" altLang="en-US" dirty="0"/>
              <a:t>상에서 만들어진 프로그램을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있고 역도 성립한다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프로그래밍</a:t>
            </a:r>
            <a:endParaRPr lang="en-US" altLang="ko-KR" dirty="0"/>
          </a:p>
          <a:p>
            <a:pPr lvl="2"/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익스플로러와 같은 웹 상에서 게시판</a:t>
            </a:r>
            <a:r>
              <a:rPr lang="en-US" altLang="ko-KR" dirty="0"/>
              <a:t>, </a:t>
            </a:r>
            <a:r>
              <a:rPr lang="ko-KR" altLang="en-US" dirty="0"/>
              <a:t>방명록 등을 쉽게 구현할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30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할 수 있는 일 </a:t>
            </a:r>
            <a:r>
              <a:rPr lang="en-US" altLang="ko-KR" dirty="0"/>
              <a:t>&amp; </a:t>
            </a:r>
            <a:r>
              <a:rPr lang="ko-KR" altLang="en-US" dirty="0"/>
              <a:t>없는 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할 수 있는 일</a:t>
            </a:r>
            <a:endParaRPr lang="en-US" altLang="ko-KR" dirty="0"/>
          </a:p>
          <a:p>
            <a:pPr lvl="1"/>
            <a:r>
              <a:rPr lang="ko-KR" altLang="en-US" dirty="0"/>
              <a:t>수치 연산 프로그램</a:t>
            </a:r>
            <a:endParaRPr lang="en-US" altLang="ko-KR" dirty="0"/>
          </a:p>
          <a:p>
            <a:pPr lvl="2"/>
            <a:r>
              <a:rPr lang="ko-KR" altLang="en-US" dirty="0"/>
              <a:t>수치가 복잡하고 연산이 많다면 </a:t>
            </a:r>
            <a:r>
              <a:rPr lang="en-US" altLang="ko-KR" dirty="0"/>
              <a:t>C</a:t>
            </a:r>
            <a:r>
              <a:rPr lang="ko-KR" altLang="en-US" dirty="0"/>
              <a:t>와 같은 언어가 처리가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Numeric Python</a:t>
            </a:r>
            <a:r>
              <a:rPr lang="ko-KR" altLang="en-US" dirty="0"/>
              <a:t>이라는 수치 연산 모듈이 제공되는데</a:t>
            </a:r>
            <a:r>
              <a:rPr lang="en-US" altLang="ko-KR" dirty="0"/>
              <a:t>, </a:t>
            </a:r>
            <a:r>
              <a:rPr lang="ko-KR" altLang="en-US" dirty="0"/>
              <a:t>이 모듈은 </a:t>
            </a:r>
            <a:r>
              <a:rPr lang="en-US" altLang="ko-KR" dirty="0"/>
              <a:t>C</a:t>
            </a:r>
            <a:r>
              <a:rPr lang="ko-KR" altLang="en-US" dirty="0"/>
              <a:t>로 작성되었기 때문에 </a:t>
            </a:r>
            <a:r>
              <a:rPr lang="ko-KR" altLang="en-US" dirty="0" err="1"/>
              <a:t>파이썬에서도</a:t>
            </a:r>
            <a:r>
              <a:rPr lang="ko-KR" altLang="en-US" dirty="0"/>
              <a:t> 수치 연산을 빠르게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 프로그래밍</a:t>
            </a:r>
            <a:endParaRPr lang="en-US" altLang="ko-KR" dirty="0"/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Sybase, </a:t>
            </a:r>
            <a:r>
              <a:rPr lang="en-US" altLang="ko-KR" dirty="0" err="1"/>
              <a:t>Infomix</a:t>
            </a:r>
            <a:r>
              <a:rPr lang="en-US" altLang="ko-KR" dirty="0"/>
              <a:t>, Oracle, MySQL, PostgreSQL</a:t>
            </a:r>
            <a:r>
              <a:rPr lang="ko-KR" altLang="en-US" dirty="0"/>
              <a:t>등의 데이터베이스에 접근할 수 있게 해주는 도구들을 제공한다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Pickle</a:t>
            </a:r>
            <a:r>
              <a:rPr lang="ko-KR" altLang="en-US" dirty="0"/>
              <a:t>이라는 모듈을 제공하는데</a:t>
            </a:r>
            <a:r>
              <a:rPr lang="en-US" altLang="ko-KR" dirty="0"/>
              <a:t>, </a:t>
            </a:r>
            <a:r>
              <a:rPr lang="ko-KR" altLang="en-US" dirty="0"/>
              <a:t>이는 사용되는 자료들을 변형 없이 그대로 파일에 저장하고 불러오는 일들을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endParaRPr lang="en-US" altLang="ko-KR" dirty="0"/>
          </a:p>
          <a:p>
            <a:pPr lvl="2"/>
            <a:r>
              <a:rPr lang="ko-KR" altLang="en-US" dirty="0"/>
              <a:t>최근에 데이터 분석에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이용하는 경우가 점점 증가하고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사물인터넷</a:t>
            </a:r>
            <a:r>
              <a:rPr lang="ko-KR" altLang="en-US" dirty="0"/>
              <a:t> 분야에서</a:t>
            </a:r>
            <a:r>
              <a:rPr lang="en-US" altLang="ko-KR" dirty="0"/>
              <a:t>, </a:t>
            </a:r>
            <a:r>
              <a:rPr lang="ko-KR" altLang="en-US" dirty="0" err="1"/>
              <a:t>라즈베리파이라는</a:t>
            </a:r>
            <a:r>
              <a:rPr lang="ko-KR" altLang="en-US" dirty="0"/>
              <a:t> 리눅스 기반의 아주 작은 컴퓨터가 있는데</a:t>
            </a:r>
            <a:r>
              <a:rPr lang="en-US" altLang="ko-KR" dirty="0"/>
              <a:t>,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이용하여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제어할 수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홈시어터</a:t>
            </a:r>
            <a:r>
              <a:rPr lang="en-US" altLang="ko-KR" dirty="0"/>
              <a:t>, </a:t>
            </a:r>
            <a:r>
              <a:rPr lang="ko-KR" altLang="en-US" dirty="0"/>
              <a:t>게임기 제작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할 수 있는 일 </a:t>
            </a:r>
            <a:r>
              <a:rPr lang="en-US" altLang="ko-KR" dirty="0"/>
              <a:t>&amp; </a:t>
            </a:r>
            <a:r>
              <a:rPr lang="ko-KR" altLang="en-US" dirty="0"/>
              <a:t>없는 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할 수 없는 일</a:t>
            </a:r>
            <a:endParaRPr lang="en-US" altLang="ko-KR" dirty="0"/>
          </a:p>
          <a:p>
            <a:pPr lvl="1"/>
            <a:r>
              <a:rPr lang="ko-KR" altLang="en-US" dirty="0"/>
              <a:t>시스템과 밀접한 프로그래밍 영역</a:t>
            </a:r>
            <a:endParaRPr lang="en-US" altLang="ko-KR" dirty="0"/>
          </a:p>
          <a:p>
            <a:pPr lvl="2"/>
            <a:r>
              <a:rPr lang="ko-KR" altLang="en-US" dirty="0" err="1"/>
              <a:t>파이썬으로</a:t>
            </a:r>
            <a:r>
              <a:rPr lang="ko-KR" altLang="en-US" dirty="0"/>
              <a:t> 도스나 리눅스 같은 운영체제</a:t>
            </a:r>
            <a:r>
              <a:rPr lang="en-US" altLang="ko-KR" dirty="0"/>
              <a:t>, </a:t>
            </a:r>
            <a:r>
              <a:rPr lang="ko-KR" altLang="en-US" dirty="0"/>
              <a:t>엄청난 횟수의 반복과 연산을 필요로 하는 프로그램 또는 데이터 압축 알고리즘 개발 프로그램 등을 만드는 것은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대단히 빠른 속도를 요구하거나 하드웨어를 직접 건드려야 하는 프로그램에는 어울리지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모바일 프로그래밍</a:t>
            </a:r>
            <a:endParaRPr lang="en-US" altLang="ko-KR" dirty="0"/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구글이 가장 많이 애용하는 언어이지만</a:t>
            </a:r>
            <a:r>
              <a:rPr lang="en-US" altLang="ko-KR" dirty="0"/>
              <a:t>, </a:t>
            </a:r>
            <a:r>
              <a:rPr lang="ko-KR" altLang="en-US" dirty="0" err="1"/>
              <a:t>파이썬으로</a:t>
            </a:r>
            <a:r>
              <a:rPr lang="ko-KR" altLang="en-US" dirty="0"/>
              <a:t> 안드로이드 어플리케이션을 개발하는 것은 아직 어렵다</a:t>
            </a:r>
            <a:r>
              <a:rPr lang="en-US" altLang="ko-KR" dirty="0"/>
              <a:t>.(IOS </a:t>
            </a:r>
            <a:r>
              <a:rPr lang="ko-KR" altLang="en-US" dirty="0"/>
              <a:t>역시 마찬가지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1"/>
            <a:r>
              <a:rPr lang="en-US" altLang="ko-KR" dirty="0" err="1"/>
              <a:t>MachineLearning</a:t>
            </a:r>
            <a:r>
              <a:rPr lang="ko-KR" altLang="en-US" dirty="0"/>
              <a:t>이라는 디렉터리를 생성 후 앞으로의 실습은 해당 디렉터리에서 진행한다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6" y="1700808"/>
            <a:ext cx="7595964" cy="20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en-US" altLang="ko-KR" dirty="0" err="1"/>
              <a:t>Jupyter</a:t>
            </a:r>
            <a:r>
              <a:rPr lang="en-US" altLang="ko-KR" dirty="0"/>
              <a:t> Notebook &amp; Python</a:t>
            </a:r>
            <a:r>
              <a:rPr lang="ko-KR" altLang="en-US" dirty="0"/>
              <a:t>에서의 주석</a:t>
            </a:r>
            <a:endParaRPr lang="en-US" altLang="ko-KR" dirty="0"/>
          </a:p>
          <a:p>
            <a:pPr lvl="1"/>
            <a:r>
              <a:rPr lang="en-US" altLang="ko-KR" dirty="0" err="1"/>
              <a:t>MachineLearning</a:t>
            </a:r>
            <a:r>
              <a:rPr lang="en-US" altLang="ko-KR" dirty="0"/>
              <a:t> </a:t>
            </a:r>
            <a:r>
              <a:rPr lang="ko-KR" altLang="en-US" dirty="0"/>
              <a:t>디렉터리로 이동 후 </a:t>
            </a:r>
            <a:r>
              <a:rPr lang="en-US" altLang="ko-KR" dirty="0"/>
              <a:t>new - Python3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아래의 코드를 작성한다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파이썬에서의</a:t>
            </a:r>
            <a:r>
              <a:rPr lang="ko-KR" altLang="en-US" dirty="0"/>
              <a:t> 라인 주석은 </a:t>
            </a:r>
            <a:r>
              <a:rPr lang="en-US" altLang="ko-KR" dirty="0"/>
              <a:t>#</a:t>
            </a:r>
            <a:r>
              <a:rPr lang="ko-KR" altLang="en-US" dirty="0"/>
              <a:t>을 이용하고 블록 주석은 </a:t>
            </a:r>
            <a:r>
              <a:rPr lang="en-US" altLang="ko-KR" dirty="0"/>
              <a:t>“”” … “””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방법은 </a:t>
            </a:r>
            <a:r>
              <a:rPr lang="en-US" altLang="ko-KR" dirty="0"/>
              <a:t>run cell </a:t>
            </a:r>
            <a:r>
              <a:rPr lang="ko-KR" altLang="en-US" dirty="0"/>
              <a:t>버튼을 누르거나 </a:t>
            </a:r>
            <a:r>
              <a:rPr lang="en-US" altLang="ko-KR" dirty="0" err="1"/>
              <a:t>Shift+Enter</a:t>
            </a:r>
            <a:r>
              <a:rPr lang="ko-KR" altLang="en-US" dirty="0"/>
              <a:t>를 누른다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결과는 해당 셀 아래에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1" y="2852936"/>
            <a:ext cx="7943850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48" y="6237312"/>
            <a:ext cx="2171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3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아래와 같은 다양한 </a:t>
            </a:r>
            <a:r>
              <a:rPr lang="ko-KR" altLang="en-US" dirty="0" err="1"/>
              <a:t>자료형이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47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ko-KR" altLang="en-US" dirty="0"/>
              <a:t>말 그대로 숫자 형태로 이루어진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97189"/>
              </p:ext>
            </p:extLst>
          </p:nvPr>
        </p:nvGraphicFramePr>
        <p:xfrm>
          <a:off x="1524000" y="15567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858223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5213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</a:t>
                      </a:r>
                      <a:r>
                        <a:rPr lang="ko-KR" altLang="en-US" baseline="0" dirty="0"/>
                        <a:t> 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123, -345,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123.45, -1234.5, 3.4e5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3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+ 2j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7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0o34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3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0xFF, 0x23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1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(Integer), </a:t>
            </a:r>
            <a:r>
              <a:rPr lang="ko-KR" altLang="en-US" dirty="0" err="1"/>
              <a:t>실수형</a:t>
            </a:r>
            <a:r>
              <a:rPr lang="en-US" altLang="ko-KR" dirty="0"/>
              <a:t>(Floating-point), </a:t>
            </a:r>
            <a:r>
              <a:rPr lang="ko-KR" altLang="en-US" dirty="0" err="1"/>
              <a:t>지수표기형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지수 </a:t>
            </a:r>
            <a:r>
              <a:rPr lang="ko-KR" altLang="en-US" dirty="0" err="1"/>
              <a:t>표기형에서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또는 </a:t>
            </a:r>
            <a:r>
              <a:rPr lang="en-US" altLang="ko-KR" dirty="0"/>
              <a:t>E</a:t>
            </a:r>
            <a:r>
              <a:rPr lang="ko-KR" altLang="en-US" dirty="0"/>
              <a:t>의 구분은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4.24e5</a:t>
            </a:r>
            <a:r>
              <a:rPr lang="ko-KR" altLang="en-US" dirty="0"/>
              <a:t>는 </a:t>
            </a:r>
            <a:r>
              <a:rPr lang="en-US" altLang="ko-KR" dirty="0"/>
              <a:t>4.24 * 10</a:t>
            </a:r>
            <a:r>
              <a:rPr lang="en-US" altLang="ko-KR" baseline="30000" dirty="0"/>
              <a:t>5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249772" cy="27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3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(Octal)</a:t>
            </a:r>
            <a:r>
              <a:rPr lang="ko-KR" altLang="en-US" dirty="0"/>
              <a:t>와 </a:t>
            </a:r>
            <a:r>
              <a:rPr lang="en-US" altLang="ko-KR" dirty="0"/>
              <a:t>16(Hexadecimal)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진수를 만들기 위해서는 </a:t>
            </a:r>
            <a:r>
              <a:rPr lang="en-US" altLang="ko-KR" dirty="0"/>
              <a:t>0o </a:t>
            </a:r>
            <a:r>
              <a:rPr lang="ko-KR" altLang="en-US" dirty="0"/>
              <a:t>또는 </a:t>
            </a:r>
            <a:r>
              <a:rPr lang="en-US" altLang="ko-KR" dirty="0"/>
              <a:t>0O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16</a:t>
            </a:r>
            <a:r>
              <a:rPr lang="ko-KR" altLang="en-US" dirty="0"/>
              <a:t>진수로 만들기 위해서는 </a:t>
            </a:r>
            <a:r>
              <a:rPr lang="en-US" altLang="ko-KR" dirty="0"/>
              <a:t>0x 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16" y="2276872"/>
            <a:ext cx="5448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Instructor : </a:t>
            </a:r>
            <a:r>
              <a:rPr lang="ko-KR" altLang="en-US" dirty="0"/>
              <a:t>이한빈</a:t>
            </a:r>
            <a:endParaRPr lang="en-US" altLang="ko-KR" dirty="0"/>
          </a:p>
          <a:p>
            <a:r>
              <a:rPr lang="en-US" altLang="ko-KR" dirty="0"/>
              <a:t>Email : gkqls5707@gmail.com</a:t>
            </a:r>
          </a:p>
          <a:p>
            <a:r>
              <a:rPr lang="en-US" altLang="ko-KR" dirty="0"/>
              <a:t>Office : A1204 (</a:t>
            </a:r>
            <a:r>
              <a:rPr lang="ko-KR" altLang="en-US" dirty="0"/>
              <a:t>영상인식 연구실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47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ko-KR" altLang="en-US" dirty="0"/>
              <a:t>복소수</a:t>
            </a:r>
            <a:endParaRPr lang="en-US" altLang="ko-KR" dirty="0"/>
          </a:p>
          <a:p>
            <a:pPr lvl="2"/>
            <a:r>
              <a:rPr lang="en-US" altLang="ko-KR" dirty="0"/>
              <a:t>j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를 구분하지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내장함수를</a:t>
            </a:r>
            <a:r>
              <a:rPr lang="ko-KR" altLang="en-US" dirty="0"/>
              <a:t> 이용하면 좀 더 다양한 방법으로 복소수를 이용할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real : </a:t>
            </a:r>
            <a:r>
              <a:rPr lang="ko-KR" altLang="en-US" dirty="0"/>
              <a:t>복소수의 실수 부분을 반환</a:t>
            </a:r>
            <a:endParaRPr lang="en-US" altLang="ko-KR" dirty="0"/>
          </a:p>
          <a:p>
            <a:pPr lvl="2"/>
            <a:r>
              <a:rPr lang="en-US" altLang="ko-KR" dirty="0" err="1"/>
              <a:t>imag</a:t>
            </a:r>
            <a:r>
              <a:rPr lang="en-US" altLang="ko-KR" dirty="0"/>
              <a:t> : </a:t>
            </a:r>
            <a:r>
              <a:rPr lang="ko-KR" altLang="en-US" dirty="0"/>
              <a:t>복소수의 허수 부분을 반환</a:t>
            </a:r>
            <a:endParaRPr lang="en-US" altLang="ko-KR" dirty="0"/>
          </a:p>
          <a:p>
            <a:pPr lvl="2"/>
            <a:r>
              <a:rPr lang="en-US" altLang="ko-KR" dirty="0"/>
              <a:t>conjugate() : </a:t>
            </a:r>
            <a:r>
              <a:rPr lang="ko-KR" altLang="en-US" dirty="0"/>
              <a:t>켤레복소수를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78" y="2204864"/>
            <a:ext cx="5133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ko-KR" altLang="en-US" dirty="0"/>
              <a:t>연산에 이용되는 연산자</a:t>
            </a:r>
            <a:endParaRPr lang="en-US" altLang="ko-KR" dirty="0"/>
          </a:p>
          <a:p>
            <a:pPr lvl="2"/>
            <a:r>
              <a:rPr lang="ko-KR" altLang="en-US" dirty="0"/>
              <a:t>사칙연산 </a:t>
            </a:r>
            <a:r>
              <a:rPr lang="en-US" altLang="ko-KR" dirty="0"/>
              <a:t>: +, -, *, /</a:t>
            </a:r>
          </a:p>
          <a:p>
            <a:pPr lvl="2"/>
            <a:r>
              <a:rPr lang="ko-KR" altLang="en-US" dirty="0"/>
              <a:t>거듭제곱을 나타내는 </a:t>
            </a:r>
            <a:r>
              <a:rPr lang="en-US" altLang="ko-KR" dirty="0"/>
              <a:t>**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나머지를 나타내는 </a:t>
            </a:r>
            <a:r>
              <a:rPr lang="en-US" altLang="ko-KR" dirty="0"/>
              <a:t>%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나눗셈 후 소수점 아래를 버리는 </a:t>
            </a:r>
            <a:r>
              <a:rPr lang="en-US" altLang="ko-KR" dirty="0"/>
              <a:t>//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의 경우</a:t>
            </a:r>
            <a:r>
              <a:rPr lang="en-US" altLang="ko-KR" dirty="0"/>
              <a:t>, 3/4</a:t>
            </a:r>
            <a:r>
              <a:rPr lang="ko-KR" altLang="en-US" dirty="0"/>
              <a:t>를 진행하면 </a:t>
            </a:r>
            <a:r>
              <a:rPr lang="en-US" altLang="ko-KR" dirty="0"/>
              <a:t>0.75</a:t>
            </a:r>
            <a:r>
              <a:rPr lang="ko-KR" altLang="en-US" dirty="0"/>
              <a:t>가 아닌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정수형끼리</a:t>
            </a:r>
            <a:r>
              <a:rPr lang="ko-KR" altLang="en-US" dirty="0"/>
              <a:t> 나눌 경우 정수로만 결과값을 </a:t>
            </a:r>
            <a:r>
              <a:rPr lang="ko-KR" altLang="en-US" dirty="0" err="1"/>
              <a:t>리턴하기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08920"/>
            <a:ext cx="48362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이란 문자</a:t>
            </a:r>
            <a:r>
              <a:rPr lang="en-US" altLang="ko-KR" dirty="0"/>
              <a:t>, </a:t>
            </a:r>
            <a:r>
              <a:rPr lang="ko-KR" altLang="en-US" dirty="0"/>
              <a:t>단어 등으로 구성된 문자들의 집합을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“Life is too short”</a:t>
            </a:r>
          </a:p>
          <a:p>
            <a:pPr lvl="2"/>
            <a:r>
              <a:rPr lang="en-US" altLang="ko-KR" dirty="0"/>
              <a:t>“C”</a:t>
            </a:r>
          </a:p>
          <a:p>
            <a:pPr lvl="2"/>
            <a:r>
              <a:rPr lang="en-US" altLang="ko-KR" dirty="0"/>
              <a:t>“123”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만들기</a:t>
            </a:r>
            <a:endParaRPr lang="en-US" altLang="ko-KR" dirty="0"/>
          </a:p>
          <a:p>
            <a:pPr lvl="2"/>
            <a:r>
              <a:rPr lang="ko-KR" altLang="en-US" dirty="0"/>
              <a:t>큰따옴표 또는 작은 따옴표로 감싸기</a:t>
            </a:r>
            <a:endParaRPr lang="en-US" altLang="ko-KR" dirty="0"/>
          </a:p>
          <a:p>
            <a:pPr lvl="2"/>
            <a:r>
              <a:rPr lang="ko-KR" altLang="en-US" dirty="0"/>
              <a:t>큰따옴표 </a:t>
            </a:r>
            <a:r>
              <a:rPr lang="en-US" altLang="ko-KR" dirty="0"/>
              <a:t>3</a:t>
            </a:r>
            <a:r>
              <a:rPr lang="ko-KR" altLang="en-US" dirty="0"/>
              <a:t>개 또는 작은 따옴표 </a:t>
            </a:r>
            <a:r>
              <a:rPr lang="en-US" altLang="ko-KR" dirty="0"/>
              <a:t>3</a:t>
            </a:r>
            <a:r>
              <a:rPr lang="ko-KR" altLang="en-US" dirty="0"/>
              <a:t>개를 연속으로 사용해서 감싸기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16" y="3501008"/>
            <a:ext cx="5524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문자열 자체에 작은 따옴표나 큰 따옴표를 포함시키고 싶을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\(</a:t>
            </a:r>
            <a:r>
              <a:rPr lang="ko-KR" altLang="en-US" dirty="0"/>
              <a:t>백슬래시</a:t>
            </a:r>
            <a:r>
              <a:rPr lang="en-US" altLang="ko-KR" dirty="0"/>
              <a:t>)</a:t>
            </a:r>
            <a:r>
              <a:rPr lang="ko-KR" altLang="en-US" dirty="0"/>
              <a:t>를 이용하여 문자열에 포함시키기</a:t>
            </a:r>
            <a:endParaRPr lang="en-US" altLang="ko-KR" dirty="0"/>
          </a:p>
          <a:p>
            <a:pPr lvl="2"/>
            <a:r>
              <a:rPr lang="ko-KR" altLang="en-US" dirty="0"/>
              <a:t>백슬래시를 작은 따옴표나 큰 따옴표 앞에 삽입하면</a:t>
            </a:r>
            <a:r>
              <a:rPr lang="en-US" altLang="ko-KR" dirty="0"/>
              <a:t>, </a:t>
            </a:r>
            <a:r>
              <a:rPr lang="ko-KR" altLang="en-US" dirty="0"/>
              <a:t>백슬래시 뒤의 따옴표는 문자열을 둘러싸는 기호의 의미가 아니라 문자 그 자체를 뜻하게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16" y="1556792"/>
            <a:ext cx="590550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16" y="4653136"/>
            <a:ext cx="5429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3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여러 줄인 문자열을 변수에 대입하고 싶을 때</a:t>
            </a:r>
            <a:endParaRPr lang="en-US" altLang="ko-KR" dirty="0"/>
          </a:p>
          <a:p>
            <a:pPr lvl="2"/>
            <a:r>
              <a:rPr lang="ko-KR" altLang="en-US" dirty="0" err="1"/>
              <a:t>개행을</a:t>
            </a:r>
            <a:r>
              <a:rPr lang="ko-KR" altLang="en-US" dirty="0"/>
              <a:t> 의미하는 </a:t>
            </a:r>
            <a:r>
              <a:rPr lang="en-US" altLang="ko-KR" dirty="0"/>
              <a:t>\n</a:t>
            </a:r>
            <a:r>
              <a:rPr lang="ko-KR" altLang="en-US" dirty="0"/>
              <a:t>을 삽입하거나</a:t>
            </a:r>
            <a:r>
              <a:rPr lang="en-US" altLang="ko-KR" dirty="0"/>
              <a:t>, </a:t>
            </a:r>
            <a:r>
              <a:rPr lang="ko-KR" altLang="en-US" dirty="0"/>
              <a:t>연속된 작은 따옴표 </a:t>
            </a:r>
            <a:r>
              <a:rPr lang="en-US" altLang="ko-KR" dirty="0"/>
              <a:t>3</a:t>
            </a:r>
            <a:r>
              <a:rPr lang="ko-KR" altLang="en-US" dirty="0"/>
              <a:t>개 또는 큰 따옴표 </a:t>
            </a:r>
            <a:r>
              <a:rPr lang="en-US" altLang="ko-KR" dirty="0"/>
              <a:t>3</a:t>
            </a:r>
            <a:r>
              <a:rPr lang="ko-KR" altLang="en-US" dirty="0"/>
              <a:t>개를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988840"/>
            <a:ext cx="6238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이스케이프 코드</a:t>
            </a:r>
            <a:endParaRPr lang="en-US" altLang="ko-KR" dirty="0"/>
          </a:p>
          <a:p>
            <a:pPr lvl="2"/>
            <a:r>
              <a:rPr lang="ko-KR" altLang="en-US" dirty="0"/>
              <a:t>이스케이프 코드란 프로그래밍을 할 때 사용할 수 있도록 미리 정의해 둔 </a:t>
            </a:r>
            <a:r>
              <a:rPr lang="en-US" altLang="ko-KR" dirty="0"/>
              <a:t>‘</a:t>
            </a:r>
            <a:r>
              <a:rPr lang="ko-KR" altLang="en-US" dirty="0"/>
              <a:t>문자 조합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주로 출력물을 보기 좋게 정렬하는 용도로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048672" cy="31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8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연산하기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문자열을 더하거나 곱할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더해서 연결하기</a:t>
            </a:r>
            <a:r>
              <a:rPr lang="en-US" altLang="ko-KR" dirty="0"/>
              <a:t>(Concatenation)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곱하기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204864"/>
            <a:ext cx="4648200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41" y="4365104"/>
            <a:ext cx="5353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  <a:r>
              <a:rPr lang="en-US" altLang="ko-KR" dirty="0"/>
              <a:t>(Indexing),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</a:p>
          <a:p>
            <a:pPr lvl="1"/>
            <a:r>
              <a:rPr lang="ko-KR" altLang="en-US" dirty="0"/>
              <a:t>인덱싱은 가리킨다는 의미를 가진다</a:t>
            </a:r>
            <a:r>
              <a:rPr lang="en-US" altLang="ko-KR" dirty="0"/>
              <a:t>. </a:t>
            </a:r>
            <a:r>
              <a:rPr lang="ko-KR" altLang="en-US" dirty="0" err="1"/>
              <a:t>슬라이싱은</a:t>
            </a:r>
            <a:r>
              <a:rPr lang="ko-KR" altLang="en-US" dirty="0"/>
              <a:t> 잘라낸다 라는 의미를 가진다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문자열을 인덱스로 참조할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번부터 인덱싱을 시작한다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8800"/>
            <a:ext cx="5848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49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  <a:r>
              <a:rPr lang="en-US" altLang="ko-KR" dirty="0"/>
              <a:t>(Indexing),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</a:p>
          <a:p>
            <a:pPr lvl="1"/>
            <a:r>
              <a:rPr lang="ko-KR" altLang="en-US" dirty="0" err="1"/>
              <a:t>슬라이싱은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잘라낸다</a:t>
            </a:r>
            <a:r>
              <a:rPr lang="en-US" altLang="ko-KR" dirty="0"/>
              <a:t>’</a:t>
            </a:r>
            <a:r>
              <a:rPr lang="ko-KR" altLang="en-US" dirty="0"/>
              <a:t> 라는 의미를 가진다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mystr</a:t>
            </a:r>
            <a:r>
              <a:rPr lang="en-US" altLang="ko-KR" dirty="0"/>
              <a:t> = ‘Python is very easy.”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문장에서 </a:t>
            </a:r>
            <a:r>
              <a:rPr lang="en-US" altLang="ko-KR" dirty="0"/>
              <a:t>Python, easy</a:t>
            </a:r>
            <a:r>
              <a:rPr lang="ko-KR" altLang="en-US" dirty="0"/>
              <a:t>와 같은 특정 단어를 뽑아내고 싶다면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인덱싱을 생각해보면 아래와 같은 형태로 접근이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236962"/>
            <a:ext cx="6181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  <a:r>
              <a:rPr lang="en-US" altLang="ko-KR" dirty="0"/>
              <a:t>(Indexing),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ko-KR" altLang="en-US" dirty="0" err="1"/>
              <a:t>슬라이싱이라는</a:t>
            </a:r>
            <a:r>
              <a:rPr lang="ko-KR" altLang="en-US" dirty="0"/>
              <a:t> 편리한 기능이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슬라이싱</a:t>
            </a:r>
            <a:r>
              <a:rPr lang="ko-KR" altLang="en-US" dirty="0"/>
              <a:t> 예제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변수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66" y="1628800"/>
            <a:ext cx="5410200" cy="2305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66" y="4797152"/>
            <a:ext cx="41433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Anaconda</a:t>
            </a:r>
            <a:r>
              <a:rPr lang="ko-KR" altLang="en-US" dirty="0"/>
              <a:t>는 수학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데이터 분야에서 필요한 거의 모든 패키지들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pandas)</a:t>
            </a:r>
            <a:r>
              <a:rPr lang="ko-KR" altLang="en-US" dirty="0"/>
              <a:t>이 포함되어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정식 </a:t>
            </a:r>
            <a:r>
              <a:rPr lang="ko-KR" altLang="en-US" dirty="0" err="1"/>
              <a:t>배포판을</a:t>
            </a:r>
            <a:r>
              <a:rPr lang="ko-KR" altLang="en-US" dirty="0"/>
              <a:t> 설치한 후 추가적으로 라이브러리를 설치하는 것은 의존성 문제등으로 번거롭기 때문에 본 실습에서는 </a:t>
            </a:r>
            <a:r>
              <a:rPr lang="en-US" altLang="ko-KR" dirty="0"/>
              <a:t>Anaconda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최근에는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데이터 분석 분야에서 </a:t>
            </a:r>
            <a:r>
              <a:rPr lang="ko-KR" altLang="en-US" dirty="0" err="1"/>
              <a:t>파이썬을</a:t>
            </a:r>
            <a:r>
              <a:rPr lang="ko-KR" altLang="en-US" dirty="0"/>
              <a:t> 많이 사용하는데</a:t>
            </a:r>
            <a:r>
              <a:rPr lang="en-US" altLang="ko-KR" dirty="0"/>
              <a:t>, </a:t>
            </a:r>
            <a:r>
              <a:rPr lang="ko-KR" altLang="en-US" dirty="0"/>
              <a:t>베이스로 </a:t>
            </a:r>
            <a:r>
              <a:rPr lang="en-US" altLang="ko-KR" dirty="0"/>
              <a:t>Anaconda</a:t>
            </a:r>
            <a:r>
              <a:rPr lang="ko-KR" altLang="en-US" dirty="0"/>
              <a:t>를 설치하고 시작하는 것이 </a:t>
            </a:r>
            <a:r>
              <a:rPr lang="ko-KR" altLang="en-US" dirty="0" err="1"/>
              <a:t>정석화</a:t>
            </a:r>
            <a:r>
              <a:rPr lang="ko-KR" altLang="en-US" dirty="0"/>
              <a:t> 되었다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설치는 </a:t>
            </a:r>
            <a:r>
              <a:rPr lang="en-US" altLang="ko-KR" dirty="0">
                <a:hlinkClick r:id="rId2"/>
              </a:rPr>
              <a:t>https://www.anaconda.com/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진행한다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4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Formatting</a:t>
            </a:r>
          </a:p>
          <a:p>
            <a:pPr lvl="1"/>
            <a:r>
              <a:rPr lang="ko-KR" altLang="en-US" dirty="0"/>
              <a:t>숫자를 바로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위 예제는 문자열 내에 </a:t>
            </a:r>
            <a:r>
              <a:rPr lang="en-US" altLang="ko-KR" dirty="0"/>
              <a:t>3</a:t>
            </a:r>
            <a:r>
              <a:rPr lang="ko-KR" altLang="en-US" dirty="0"/>
              <a:t>이라는 정수를 삽입하는 방법을 보여준다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문자열 안에서 숫자를 넣고 싶은 자리에 </a:t>
            </a:r>
            <a:r>
              <a:rPr lang="en-US" altLang="ko-KR" dirty="0"/>
              <a:t>%d</a:t>
            </a:r>
            <a:r>
              <a:rPr lang="ko-KR" altLang="en-US" dirty="0"/>
              <a:t>라는 문자를 넣어주고</a:t>
            </a:r>
            <a:r>
              <a:rPr lang="en-US" altLang="ko-KR" dirty="0"/>
              <a:t>, </a:t>
            </a:r>
            <a:r>
              <a:rPr lang="ko-KR" altLang="en-US" dirty="0"/>
              <a:t>삽입할 숫자인 </a:t>
            </a:r>
            <a:r>
              <a:rPr lang="en-US" altLang="ko-KR" dirty="0"/>
              <a:t>3</a:t>
            </a:r>
            <a:r>
              <a:rPr lang="ko-KR" altLang="en-US" dirty="0"/>
              <a:t>은 가장 뒤에 있는 </a:t>
            </a:r>
            <a:r>
              <a:rPr lang="en-US" altLang="ko-KR" dirty="0"/>
              <a:t>%</a:t>
            </a:r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/>
              <a:t>뒤에 써넣었다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바로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문자열을 삽입하기 위해</a:t>
            </a:r>
            <a:r>
              <a:rPr lang="en-US" altLang="ko-KR" dirty="0"/>
              <a:t>, %d</a:t>
            </a:r>
            <a:r>
              <a:rPr lang="ko-KR" altLang="en-US" dirty="0"/>
              <a:t>가 아닌</a:t>
            </a:r>
            <a:r>
              <a:rPr lang="en-US" altLang="ko-KR" dirty="0"/>
              <a:t>, %s</a:t>
            </a:r>
            <a:r>
              <a:rPr lang="ko-KR" altLang="en-US" dirty="0"/>
              <a:t>를 사용했다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문자열을 삽입하기 위해 </a:t>
            </a:r>
            <a:r>
              <a:rPr lang="en-US" altLang="ko-KR" dirty="0"/>
              <a:t>“”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해당 문자열을 감쌌다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84784"/>
            <a:ext cx="4381500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3645024"/>
            <a:ext cx="3800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Formatting</a:t>
            </a:r>
          </a:p>
          <a:p>
            <a:pPr lvl="1"/>
            <a:r>
              <a:rPr lang="ko-KR" altLang="en-US" dirty="0"/>
              <a:t>숫자 값을 나타내는 변수로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값 넣기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556792"/>
            <a:ext cx="4143375" cy="1000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86311"/>
            <a:ext cx="6619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포맷 코드</a:t>
            </a:r>
            <a:r>
              <a:rPr lang="en-US" altLang="ko-KR" dirty="0"/>
              <a:t>(</a:t>
            </a:r>
            <a:r>
              <a:rPr lang="ko-KR" altLang="en-US" dirty="0"/>
              <a:t>형식 제어 문자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449326" cy="21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Format code</a:t>
            </a:r>
            <a:r>
              <a:rPr lang="ko-KR" altLang="en-US" dirty="0"/>
              <a:t>와 숫자 함께 사용하기</a:t>
            </a:r>
            <a:endParaRPr lang="en-US" altLang="ko-KR" dirty="0"/>
          </a:p>
          <a:p>
            <a:pPr lvl="1"/>
            <a:r>
              <a:rPr lang="ko-KR" altLang="en-US" dirty="0"/>
              <a:t>정렬과 공백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전체 길이가 </a:t>
            </a:r>
            <a:r>
              <a:rPr lang="en-US" altLang="ko-KR" dirty="0"/>
              <a:t>10</a:t>
            </a:r>
            <a:r>
              <a:rPr lang="ko-KR" altLang="en-US" dirty="0"/>
              <a:t>인 문자열 공간에서 </a:t>
            </a:r>
            <a:r>
              <a:rPr lang="en-US" altLang="ko-KR" dirty="0"/>
              <a:t>“Hi”</a:t>
            </a:r>
            <a:r>
              <a:rPr lang="ko-KR" altLang="en-US" dirty="0"/>
              <a:t>를 오른쪽 정렬하고 그 앞의 나머지는 공백으로 남겨둔다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부호를 통해 왼쪽 정렬을 할 수 있고</a:t>
            </a:r>
            <a:r>
              <a:rPr lang="en-US" altLang="ko-KR" dirty="0"/>
              <a:t>, </a:t>
            </a:r>
            <a:r>
              <a:rPr lang="ko-KR" altLang="en-US" dirty="0"/>
              <a:t>나머지는 공백으로 채워짐을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628800"/>
            <a:ext cx="387667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501008"/>
            <a:ext cx="3829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3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Format code</a:t>
            </a:r>
            <a:r>
              <a:rPr lang="ko-KR" altLang="en-US" dirty="0"/>
              <a:t>와 숫자 함께 사용하기</a:t>
            </a:r>
            <a:endParaRPr lang="en-US" altLang="ko-KR" dirty="0"/>
          </a:p>
          <a:p>
            <a:pPr lvl="1"/>
            <a:r>
              <a:rPr lang="ko-KR" altLang="en-US" dirty="0"/>
              <a:t>소수점 표현하기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소수점 네 번째 자리까지 나타내고 </a:t>
            </a:r>
            <a:r>
              <a:rPr lang="ko-KR" altLang="en-US" dirty="0" err="1"/>
              <a:t>싶은경우</a:t>
            </a:r>
            <a:r>
              <a:rPr lang="en-US" altLang="ko-KR" dirty="0"/>
              <a:t>, 0.4f</a:t>
            </a:r>
            <a:r>
              <a:rPr lang="ko-KR" altLang="en-US" dirty="0"/>
              <a:t>로 형식을 지정할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10.4f</a:t>
            </a:r>
            <a:r>
              <a:rPr lang="ko-KR" altLang="en-US" dirty="0"/>
              <a:t>의 형태로 서식을 지정하면 전체 길이가 </a:t>
            </a:r>
            <a:r>
              <a:rPr lang="en-US" altLang="ko-KR" dirty="0"/>
              <a:t>10</a:t>
            </a:r>
            <a:r>
              <a:rPr lang="ko-KR" altLang="en-US" dirty="0"/>
              <a:t>인 문자열 공간에서 숫자를 소수점 네 번째 </a:t>
            </a:r>
            <a:r>
              <a:rPr lang="ko-KR" altLang="en-US" dirty="0" err="1"/>
              <a:t>자리까지만</a:t>
            </a:r>
            <a:r>
              <a:rPr lang="ko-KR" altLang="en-US" dirty="0"/>
              <a:t>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550293"/>
            <a:ext cx="506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  <a:endParaRPr lang="en-US" altLang="ko-KR" dirty="0"/>
          </a:p>
          <a:p>
            <a:pPr lvl="1"/>
            <a:r>
              <a:rPr lang="ko-KR" altLang="en-US" dirty="0"/>
              <a:t>문자의 개수를 세는 </a:t>
            </a:r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apple</a:t>
            </a:r>
            <a:r>
              <a:rPr lang="ko-KR" altLang="en-US" dirty="0"/>
              <a:t>이라는 문자열에서 </a:t>
            </a:r>
            <a:r>
              <a:rPr lang="en-US" altLang="ko-KR" dirty="0"/>
              <a:t>p</a:t>
            </a:r>
            <a:r>
              <a:rPr lang="ko-KR" altLang="en-US" dirty="0"/>
              <a:t>의 개수를 세고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위치를 알려주는 </a:t>
            </a:r>
            <a:r>
              <a:rPr lang="en-US" altLang="ko-KR" dirty="0"/>
              <a:t>find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문자열에서 함수의 인자로 전달한 문자가 처음으로 나온 위치를 반환한다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만약 찾는 문자나 문자열이 존재하지 않는다면</a:t>
            </a:r>
            <a:r>
              <a:rPr lang="en-US" altLang="ko-KR" dirty="0"/>
              <a:t>, -1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628800"/>
            <a:ext cx="343852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3501008"/>
            <a:ext cx="4867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  <a:endParaRPr lang="en-US" altLang="ko-KR" dirty="0"/>
          </a:p>
          <a:p>
            <a:pPr lvl="1"/>
            <a:r>
              <a:rPr lang="ko-KR" altLang="en-US" dirty="0"/>
              <a:t>위치를 알려주는 </a:t>
            </a:r>
            <a:r>
              <a:rPr lang="en-US" altLang="ko-KR" dirty="0"/>
              <a:t>index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함수와 다른 점은</a:t>
            </a:r>
            <a:r>
              <a:rPr lang="en-US" altLang="ko-KR" dirty="0"/>
              <a:t>, </a:t>
            </a:r>
            <a:r>
              <a:rPr lang="ko-KR" altLang="en-US" dirty="0"/>
              <a:t>찾는 문자열이 없으면 오류가 발생한다는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84784"/>
            <a:ext cx="6819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78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  <a:endParaRPr lang="en-US" altLang="ko-KR" dirty="0"/>
          </a:p>
          <a:p>
            <a:pPr lvl="1"/>
            <a:r>
              <a:rPr lang="ko-KR" altLang="en-US" dirty="0"/>
              <a:t>대문자와 소문자를 변환하는 </a:t>
            </a:r>
            <a:r>
              <a:rPr lang="en-US" altLang="ko-KR" dirty="0"/>
              <a:t>upper, lower</a:t>
            </a:r>
          </a:p>
          <a:p>
            <a:pPr lvl="2"/>
            <a:r>
              <a:rPr lang="en-US" altLang="ko-KR" dirty="0"/>
              <a:t>upper </a:t>
            </a:r>
            <a:r>
              <a:rPr lang="ko-KR" altLang="en-US" dirty="0"/>
              <a:t>함수는 소문자를 대문자로 바꿔준다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lower </a:t>
            </a:r>
            <a:r>
              <a:rPr lang="ko-KR" altLang="en-US" dirty="0"/>
              <a:t>함수는 대문자를 소문자로 바꿔준다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190750"/>
            <a:ext cx="4533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0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  <a:endParaRPr lang="en-US" altLang="ko-KR" dirty="0"/>
          </a:p>
          <a:p>
            <a:pPr lvl="1"/>
            <a:r>
              <a:rPr lang="ko-KR" altLang="en-US" dirty="0"/>
              <a:t>공백 지우기</a:t>
            </a:r>
            <a:endParaRPr lang="en-US" altLang="ko-KR" dirty="0"/>
          </a:p>
          <a:p>
            <a:pPr lvl="2"/>
            <a:r>
              <a:rPr lang="ko-KR" altLang="en-US" dirty="0"/>
              <a:t>오른쪽 공백 지우기 </a:t>
            </a:r>
            <a:r>
              <a:rPr lang="en-US" altLang="ko-KR" dirty="0"/>
              <a:t>: </a:t>
            </a:r>
            <a:r>
              <a:rPr lang="en-US" altLang="ko-KR" dirty="0" err="1"/>
              <a:t>rstrip</a:t>
            </a:r>
            <a:endParaRPr lang="en-US" altLang="ko-KR" dirty="0"/>
          </a:p>
          <a:p>
            <a:pPr lvl="2"/>
            <a:r>
              <a:rPr lang="ko-KR" altLang="en-US" dirty="0"/>
              <a:t>왼쪽 공백 지우기 </a:t>
            </a:r>
            <a:r>
              <a:rPr lang="en-US" altLang="ko-KR" dirty="0"/>
              <a:t>: </a:t>
            </a:r>
            <a:r>
              <a:rPr lang="en-US" altLang="ko-KR" dirty="0" err="1"/>
              <a:t>lstrip</a:t>
            </a:r>
            <a:endParaRPr lang="en-US" altLang="ko-KR" dirty="0"/>
          </a:p>
          <a:p>
            <a:pPr lvl="2"/>
            <a:r>
              <a:rPr lang="ko-KR" altLang="en-US" dirty="0"/>
              <a:t>양쪽 공백 지우기 </a:t>
            </a:r>
            <a:r>
              <a:rPr lang="en-US" altLang="ko-KR" dirty="0"/>
              <a:t>: strip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420888"/>
            <a:ext cx="4143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  <a:endParaRPr lang="en-US" altLang="ko-KR" dirty="0"/>
          </a:p>
          <a:p>
            <a:pPr lvl="1"/>
            <a:r>
              <a:rPr lang="ko-KR" altLang="en-US" dirty="0"/>
              <a:t>문자열을 바꾸는 </a:t>
            </a:r>
            <a:r>
              <a:rPr lang="en-US" altLang="ko-KR" dirty="0"/>
              <a:t>replace</a:t>
            </a:r>
          </a:p>
          <a:p>
            <a:pPr lvl="2"/>
            <a:r>
              <a:rPr lang="en-US" altLang="ko-KR" dirty="0"/>
              <a:t>replace(</a:t>
            </a:r>
            <a:r>
              <a:rPr lang="ko-KR" altLang="en-US" dirty="0"/>
              <a:t>바뀌게 될 문자열</a:t>
            </a:r>
            <a:r>
              <a:rPr lang="en-US" altLang="ko-KR" dirty="0"/>
              <a:t>, </a:t>
            </a:r>
            <a:r>
              <a:rPr lang="ko-KR" altLang="en-US" dirty="0"/>
              <a:t>바꿀 문자열</a:t>
            </a:r>
            <a:r>
              <a:rPr lang="en-US" altLang="ko-KR" dirty="0"/>
              <a:t>)</a:t>
            </a:r>
            <a:r>
              <a:rPr lang="ko-KR" altLang="en-US" dirty="0"/>
              <a:t>의 형태로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나누는 </a:t>
            </a:r>
            <a:r>
              <a:rPr lang="en-US" altLang="ko-KR" dirty="0"/>
              <a:t>split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인자 값이 없으면</a:t>
            </a:r>
            <a:r>
              <a:rPr lang="en-US" altLang="ko-KR" dirty="0"/>
              <a:t>, </a:t>
            </a:r>
            <a:r>
              <a:rPr lang="ko-KR" altLang="en-US" dirty="0"/>
              <a:t>공백을 기준으로 문자열을 나누어 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반환 값은 리스트라고 불리는 </a:t>
            </a:r>
            <a:r>
              <a:rPr lang="ko-KR" altLang="en-US" dirty="0" err="1"/>
              <a:t>자료형인데</a:t>
            </a:r>
            <a:r>
              <a:rPr lang="en-US" altLang="ko-KR" dirty="0"/>
              <a:t>, </a:t>
            </a:r>
            <a:r>
              <a:rPr lang="ko-KR" altLang="en-US" dirty="0"/>
              <a:t>이후에 자세하게 다룬다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44824"/>
            <a:ext cx="4819650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3429000"/>
            <a:ext cx="522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https://www.anaconda.com/</a:t>
            </a:r>
            <a:r>
              <a:rPr lang="ko-KR" altLang="en-US" dirty="0"/>
              <a:t> 에서 </a:t>
            </a:r>
            <a:r>
              <a:rPr lang="en-US" altLang="ko-KR" dirty="0"/>
              <a:t>Anaconda distribution </a:t>
            </a:r>
            <a:r>
              <a:rPr lang="ko-KR" altLang="en-US" dirty="0"/>
              <a:t>항목의 다운로드를 진행한다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3.6</a:t>
            </a:r>
            <a:r>
              <a:rPr lang="ko-KR" altLang="en-US" dirty="0"/>
              <a:t> 버전을 설치하며</a:t>
            </a:r>
            <a:r>
              <a:rPr lang="en-US" altLang="ko-KR" dirty="0"/>
              <a:t>, </a:t>
            </a:r>
            <a:r>
              <a:rPr lang="ko-KR" altLang="en-US" dirty="0"/>
              <a:t>자신의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en-US" altLang="ko-KR" dirty="0"/>
              <a:t>32bit</a:t>
            </a:r>
            <a:r>
              <a:rPr lang="ko-KR" altLang="en-US" dirty="0"/>
              <a:t>인지 </a:t>
            </a:r>
            <a:r>
              <a:rPr lang="en-US" altLang="ko-KR" dirty="0"/>
              <a:t>64bit</a:t>
            </a:r>
            <a:r>
              <a:rPr lang="ko-KR" altLang="en-US" dirty="0"/>
              <a:t>인지 확인 후 설치를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2" y="2852935"/>
            <a:ext cx="3600450" cy="2524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650" y="2705297"/>
            <a:ext cx="4410075" cy="28194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707904" y="4114997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3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고급 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 바로 대입하기</a:t>
            </a:r>
            <a:endParaRPr lang="en-US" altLang="ko-KR" dirty="0"/>
          </a:p>
          <a:p>
            <a:pPr lvl="1"/>
            <a:r>
              <a:rPr lang="ko-KR" altLang="en-US" dirty="0"/>
              <a:t>문자열 바로 대입하기</a:t>
            </a:r>
            <a:endParaRPr lang="en-US" altLang="ko-KR" dirty="0"/>
          </a:p>
          <a:p>
            <a:pPr lvl="1"/>
            <a:r>
              <a:rPr lang="ko-KR" altLang="en-US" dirty="0"/>
              <a:t>숫자 값을 가진 변수로 대입하기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값 넣기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68760"/>
            <a:ext cx="76581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1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고급 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이름으로 넣기</a:t>
            </a:r>
            <a:endParaRPr lang="en-US" altLang="ko-KR" dirty="0"/>
          </a:p>
          <a:p>
            <a:pPr lvl="1"/>
            <a:r>
              <a:rPr lang="ko-KR" altLang="en-US" dirty="0"/>
              <a:t>인덱스와 이름을 혼용해서 사용하기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70670"/>
            <a:ext cx="7981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고급 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가운데 정렬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공백 채우기</a:t>
            </a:r>
            <a:endParaRPr lang="en-US" altLang="ko-KR" dirty="0"/>
          </a:p>
          <a:p>
            <a:pPr lvl="2"/>
            <a:r>
              <a:rPr lang="ko-KR" altLang="en-US" dirty="0"/>
              <a:t>채울 문자는 정렬 문자</a:t>
            </a:r>
            <a:r>
              <a:rPr lang="en-US" altLang="ko-KR" dirty="0"/>
              <a:t>(&lt;, &gt;, ^) </a:t>
            </a:r>
            <a:r>
              <a:rPr lang="ko-KR" altLang="en-US" dirty="0"/>
              <a:t>앞에 넣어야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556792"/>
            <a:ext cx="5553075" cy="175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4437112"/>
            <a:ext cx="5057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4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고급 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r>
              <a:rPr lang="ko-KR" altLang="en-US" dirty="0"/>
              <a:t>소수점 표현하기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‘{‘ , ‘}’ </a:t>
            </a:r>
            <a:r>
              <a:rPr lang="ko-KR" altLang="en-US" dirty="0"/>
              <a:t>문자 표현하기</a:t>
            </a:r>
            <a:endParaRPr lang="en-US" altLang="ko-KR" dirty="0"/>
          </a:p>
          <a:p>
            <a:pPr lvl="2"/>
            <a:r>
              <a:rPr lang="ko-KR" altLang="en-US" dirty="0"/>
              <a:t>중괄호 문자를 포맷 문자가 아닌</a:t>
            </a:r>
            <a:r>
              <a:rPr lang="en-US" altLang="ko-KR" dirty="0"/>
              <a:t>, </a:t>
            </a:r>
            <a:r>
              <a:rPr lang="ko-KR" altLang="en-US" dirty="0"/>
              <a:t>문자 그대로 사용하고 싶은 경우에는 두 개를 연속해서 사용하면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556792"/>
            <a:ext cx="481012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509120"/>
            <a:ext cx="4486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4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…]</a:t>
            </a:r>
            <a:r>
              <a:rPr lang="ko-KR" altLang="en-US" dirty="0"/>
              <a:t>의 형태로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안에 요소로 리스트를 포함할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공백 리스트는 </a:t>
            </a:r>
            <a:r>
              <a:rPr lang="en-US" altLang="ko-KR" dirty="0"/>
              <a:t>mylist1</a:t>
            </a:r>
            <a:r>
              <a:rPr lang="ko-KR" altLang="en-US" dirty="0"/>
              <a:t>과</a:t>
            </a:r>
            <a:r>
              <a:rPr lang="en-US" altLang="ko-KR" dirty="0"/>
              <a:t> mylist6</a:t>
            </a:r>
            <a:r>
              <a:rPr lang="ko-KR" altLang="en-US" dirty="0"/>
              <a:t>처럼 생성할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24000"/>
            <a:ext cx="6743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7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인덱싱</a:t>
            </a:r>
            <a:endParaRPr lang="en-US" altLang="ko-KR" dirty="0"/>
          </a:p>
          <a:p>
            <a:pPr lvl="2"/>
            <a:r>
              <a:rPr lang="ko-KR" altLang="en-US" dirty="0"/>
              <a:t>리스트도</a:t>
            </a:r>
            <a:r>
              <a:rPr lang="en-US" altLang="ko-KR" dirty="0"/>
              <a:t> </a:t>
            </a:r>
            <a:r>
              <a:rPr lang="ko-KR" altLang="en-US" dirty="0"/>
              <a:t>문자열처럼 인덱싱을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a[-1]</a:t>
            </a:r>
            <a:r>
              <a:rPr lang="ko-KR" altLang="en-US" dirty="0"/>
              <a:t>은 마지막 요소를 나타낸다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a[-1]</a:t>
            </a:r>
            <a:r>
              <a:rPr lang="ko-KR" altLang="en-US" dirty="0"/>
              <a:t>에서 </a:t>
            </a:r>
            <a:r>
              <a:rPr lang="en-US" altLang="ko-KR" dirty="0"/>
              <a:t>[0]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추가로 붙임으로써</a:t>
            </a:r>
            <a:r>
              <a:rPr lang="en-US" altLang="ko-KR" dirty="0"/>
              <a:t>, a</a:t>
            </a:r>
            <a:r>
              <a:rPr lang="ko-KR" altLang="en-US" dirty="0"/>
              <a:t>의 마지막 요소에서 첫 번째 값을 가져올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3462"/>
            <a:ext cx="5181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5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 리스트의 인덱싱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자주 쓰이지는 않지만</a:t>
            </a:r>
            <a:r>
              <a:rPr lang="en-US" altLang="ko-KR" dirty="0"/>
              <a:t>, </a:t>
            </a:r>
            <a:r>
              <a:rPr lang="ko-KR" altLang="en-US" dirty="0"/>
              <a:t>코드 리딩에 있어서 알아둬야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72816"/>
            <a:ext cx="6286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리스트의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중첩된 리스트에서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72614"/>
            <a:ext cx="3562350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063148"/>
            <a:ext cx="4848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50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더하기 연산과 곱하기 연산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 사이에서 </a:t>
            </a:r>
            <a:r>
              <a:rPr lang="en-US" altLang="ko-KR" dirty="0"/>
              <a:t>+ </a:t>
            </a:r>
            <a:r>
              <a:rPr lang="ko-KR" altLang="en-US" dirty="0"/>
              <a:t>기호는 두 개의 리스트를 합치는 기능을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* </a:t>
            </a:r>
            <a:r>
              <a:rPr lang="ko-KR" altLang="en-US" dirty="0"/>
              <a:t>기호도 마찬가지로</a:t>
            </a:r>
            <a:r>
              <a:rPr lang="en-US" altLang="ko-KR" dirty="0"/>
              <a:t>, </a:t>
            </a:r>
            <a:r>
              <a:rPr lang="ko-KR" altLang="en-US" dirty="0"/>
              <a:t>리스트를 반복시키는 기능을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641351"/>
            <a:ext cx="4429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0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리스트의 수정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하나의 값 수정하기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연속된 범위의 값 수정하기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25005"/>
            <a:ext cx="2952750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3861048"/>
            <a:ext cx="5000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Advanced Options</a:t>
            </a:r>
            <a:r>
              <a:rPr lang="ko-KR" altLang="en-US" dirty="0"/>
              <a:t>에서는 아래의 두 항목을 모두 체크한다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844824"/>
            <a:ext cx="5086350" cy="395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1536" y="2931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307" y="38233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37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리스트의 수정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en-US" altLang="ko-KR" dirty="0"/>
              <a:t>[ ]</a:t>
            </a:r>
            <a:r>
              <a:rPr lang="ko-KR" altLang="en-US" dirty="0"/>
              <a:t>를 사용해서 리스트 요소 삭제하기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del </a:t>
            </a:r>
            <a:r>
              <a:rPr lang="ko-KR" altLang="en-US" dirty="0"/>
              <a:t>함수를 사용해서 리스트 요소 삭제하기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del a[x]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번째 요소 값을 삭제한다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del a[</a:t>
            </a:r>
            <a:r>
              <a:rPr lang="en-US" altLang="ko-KR" dirty="0" err="1"/>
              <a:t>x:y</a:t>
            </a:r>
            <a:r>
              <a:rPr lang="en-US" altLang="ko-KR" dirty="0"/>
              <a:t>]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번째 요소부터 </a:t>
            </a:r>
            <a:r>
              <a:rPr lang="en-US" altLang="ko-KR" dirty="0"/>
              <a:t>y</a:t>
            </a:r>
            <a:r>
              <a:rPr lang="ko-KR" altLang="en-US" dirty="0"/>
              <a:t>번째 요소 사이의 값을 삭제한다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72816"/>
            <a:ext cx="5257800" cy="2476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652021"/>
            <a:ext cx="3400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75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  <a:endParaRPr lang="en-US" altLang="ko-KR" dirty="0"/>
          </a:p>
          <a:p>
            <a:pPr lvl="1"/>
            <a:r>
              <a:rPr lang="ko-KR" altLang="en-US" dirty="0"/>
              <a:t>리스트에 요소를 추가하는 </a:t>
            </a:r>
            <a:r>
              <a:rPr lang="en-US" altLang="ko-KR" dirty="0"/>
              <a:t>append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리스트를 정렬하는 </a:t>
            </a:r>
            <a:r>
              <a:rPr lang="en-US" altLang="ko-KR" dirty="0"/>
              <a:t>sort</a:t>
            </a:r>
          </a:p>
          <a:p>
            <a:pPr lvl="2"/>
            <a:r>
              <a:rPr lang="ko-KR" altLang="en-US" dirty="0"/>
              <a:t>문자는 알파벳 순서로 정렬한다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28" y="1615107"/>
            <a:ext cx="2943225" cy="176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28" y="4155627"/>
            <a:ext cx="4943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  <a:endParaRPr lang="en-US" altLang="ko-KR" dirty="0"/>
          </a:p>
          <a:p>
            <a:pPr lvl="1"/>
            <a:r>
              <a:rPr lang="ko-KR" altLang="en-US" dirty="0"/>
              <a:t>리스트의 요소를 뒤집어주는 </a:t>
            </a:r>
            <a:r>
              <a:rPr lang="en-US" altLang="ko-KR" dirty="0"/>
              <a:t>reverse</a:t>
            </a:r>
          </a:p>
          <a:p>
            <a:pPr lvl="2"/>
            <a:r>
              <a:rPr lang="ko-KR" altLang="en-US" dirty="0"/>
              <a:t>리스트를 역순으로 뒤집어 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위치를 반환해주는 </a:t>
            </a:r>
            <a:r>
              <a:rPr lang="en-US" altLang="ko-KR" dirty="0"/>
              <a:t>index</a:t>
            </a:r>
          </a:p>
          <a:p>
            <a:pPr lvl="2"/>
            <a:r>
              <a:rPr lang="en-US" altLang="ko-KR" dirty="0"/>
              <a:t>index(x)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라는 값이 있으면 </a:t>
            </a:r>
            <a:r>
              <a:rPr lang="en-US" altLang="ko-KR" dirty="0"/>
              <a:t>x</a:t>
            </a:r>
            <a:r>
              <a:rPr lang="ko-KR" altLang="en-US" dirty="0"/>
              <a:t>의 위치를 반환해준다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값이 없으면 오류가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844824"/>
            <a:ext cx="47053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4085284"/>
            <a:ext cx="5328592" cy="23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6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  <a:endParaRPr lang="en-US" altLang="ko-KR" dirty="0"/>
          </a:p>
          <a:p>
            <a:pPr lvl="1"/>
            <a:r>
              <a:rPr lang="ko-KR" altLang="en-US" dirty="0"/>
              <a:t>리스트에 요소를 삽입하는 </a:t>
            </a:r>
            <a:r>
              <a:rPr lang="en-US" altLang="ko-KR" dirty="0"/>
              <a:t>insert</a:t>
            </a:r>
          </a:p>
          <a:p>
            <a:pPr lvl="2"/>
            <a:r>
              <a:rPr lang="en-US" altLang="ko-KR" dirty="0"/>
              <a:t>insert(a, b)</a:t>
            </a:r>
            <a:r>
              <a:rPr lang="ko-KR" altLang="en-US" dirty="0"/>
              <a:t>는 리스트의 </a:t>
            </a:r>
            <a:r>
              <a:rPr lang="en-US" altLang="ko-KR" dirty="0"/>
              <a:t>a</a:t>
            </a:r>
            <a:r>
              <a:rPr lang="ko-KR" altLang="en-US" dirty="0"/>
              <a:t>번째 위치에 </a:t>
            </a:r>
            <a:r>
              <a:rPr lang="en-US" altLang="ko-KR" dirty="0"/>
              <a:t>b</a:t>
            </a:r>
            <a:r>
              <a:rPr lang="ko-KR" altLang="en-US" dirty="0"/>
              <a:t>를 삽입하는 함수이다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리스트에서 요소를 제거하는 </a:t>
            </a:r>
            <a:r>
              <a:rPr lang="en-US" altLang="ko-KR" dirty="0"/>
              <a:t>remove</a:t>
            </a:r>
          </a:p>
          <a:p>
            <a:pPr lvl="2"/>
            <a:r>
              <a:rPr lang="en-US" altLang="ko-KR" dirty="0"/>
              <a:t>remove(x)</a:t>
            </a:r>
            <a:r>
              <a:rPr lang="ko-KR" altLang="en-US" dirty="0"/>
              <a:t>는 리스트에서 첫 번째로 나오는 </a:t>
            </a:r>
            <a:r>
              <a:rPr lang="en-US" altLang="ko-KR" dirty="0"/>
              <a:t>x</a:t>
            </a:r>
            <a:r>
              <a:rPr lang="ko-KR" altLang="en-US" dirty="0"/>
              <a:t>를 삭제하는 함수이다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03" y="2779765"/>
            <a:ext cx="39719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01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  <a:endParaRPr lang="en-US" altLang="ko-KR" dirty="0"/>
          </a:p>
          <a:p>
            <a:pPr lvl="1"/>
            <a:r>
              <a:rPr lang="ko-KR" altLang="en-US" dirty="0"/>
              <a:t>리스트에서 요소를 꺼내는 </a:t>
            </a:r>
            <a:r>
              <a:rPr lang="en-US" altLang="ko-KR" dirty="0"/>
              <a:t>pop</a:t>
            </a:r>
          </a:p>
          <a:p>
            <a:pPr lvl="2"/>
            <a:r>
              <a:rPr lang="en-US" altLang="ko-KR" dirty="0"/>
              <a:t>pop()</a:t>
            </a:r>
            <a:r>
              <a:rPr lang="ko-KR" altLang="en-US" dirty="0"/>
              <a:t>은 리스트의 맨 마지막 요소를 돌려 주고 그 요소는 삭제하는 함수이다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pop(x)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번째 요소를 돌려주고 그 요소는 삭제한다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276872"/>
            <a:ext cx="4191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6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  <a:endParaRPr lang="en-US" altLang="ko-KR" dirty="0"/>
          </a:p>
          <a:p>
            <a:pPr lvl="1"/>
            <a:r>
              <a:rPr lang="ko-KR" altLang="en-US" dirty="0"/>
              <a:t>리스트에 포함된 요소 </a:t>
            </a:r>
            <a:r>
              <a:rPr lang="en-US" altLang="ko-KR" dirty="0"/>
              <a:t>x</a:t>
            </a:r>
            <a:r>
              <a:rPr lang="ko-KR" altLang="en-US" dirty="0"/>
              <a:t>의 개수를 세는 </a:t>
            </a:r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리스트를 확장하는 </a:t>
            </a:r>
            <a:r>
              <a:rPr lang="en-US" altLang="ko-KR" dirty="0"/>
              <a:t>extend</a:t>
            </a:r>
          </a:p>
          <a:p>
            <a:pPr lvl="2"/>
            <a:r>
              <a:rPr lang="ko-KR" altLang="en-US" dirty="0"/>
              <a:t>원래의 리스트에 다른 리스트를 더해서 확장한다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인자 값으로 리스트를 전달하는 것에 주의한다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8800"/>
            <a:ext cx="4572000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61048"/>
            <a:ext cx="4362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2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/>
              <a:t>몇 가지 점을 제외하곤 리스트 </a:t>
            </a:r>
            <a:r>
              <a:rPr lang="ko-KR" altLang="en-US" dirty="0" err="1"/>
              <a:t>자료형과</a:t>
            </a:r>
            <a:r>
              <a:rPr lang="ko-KR" altLang="en-US" dirty="0"/>
              <a:t> 비슷하다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리스트는 </a:t>
            </a:r>
            <a:r>
              <a:rPr lang="en-US" altLang="ko-KR" dirty="0"/>
              <a:t>[, ]</a:t>
            </a:r>
            <a:r>
              <a:rPr lang="ko-KR" altLang="en-US" dirty="0"/>
              <a:t>로 둘러 싸지만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(, )</a:t>
            </a:r>
            <a:r>
              <a:rPr lang="ko-KR" altLang="en-US" dirty="0"/>
              <a:t>로 둘러 싼다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리스트는 그 값의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수정이 가능하지만 </a:t>
            </a:r>
            <a:r>
              <a:rPr lang="ko-KR" altLang="en-US" dirty="0" err="1"/>
              <a:t>튜플은</a:t>
            </a:r>
            <a:r>
              <a:rPr lang="ko-KR" altLang="en-US" dirty="0"/>
              <a:t> 그 값을 바꿀 수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tuple_b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단지 </a:t>
            </a:r>
            <a:r>
              <a:rPr lang="en-US" altLang="ko-KR" dirty="0"/>
              <a:t>1</a:t>
            </a:r>
            <a:r>
              <a:rPr lang="ko-KR" altLang="en-US" dirty="0"/>
              <a:t>개의 요소만을 가질 때는 요소 뒤에 콤마를 반드시 붙여야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tuple_d</a:t>
            </a:r>
            <a:r>
              <a:rPr lang="ko-KR" altLang="en-US" dirty="0"/>
              <a:t>처럼 괄호를 생략해도 무방하다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리스트와의 가장 큰 차이점은 값의 변경 유무이다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프로그램 내에서 값이 변하지 않기를 원하면 </a:t>
            </a:r>
            <a:r>
              <a:rPr lang="ko-KR" altLang="en-US" dirty="0" err="1"/>
              <a:t>튜플을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3" y="2116832"/>
            <a:ext cx="5105371" cy="2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3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요소값</a:t>
            </a:r>
            <a:r>
              <a:rPr lang="ko-KR" altLang="en-US" dirty="0"/>
              <a:t> 삭제 시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요소값</a:t>
            </a:r>
            <a:r>
              <a:rPr lang="ko-KR" altLang="en-US" dirty="0"/>
              <a:t> 변경 시 오류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57199"/>
            <a:ext cx="5744691" cy="1511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905670"/>
            <a:ext cx="5744691" cy="14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8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en-US" altLang="ko-KR" dirty="0"/>
              <a:t>,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endParaRPr lang="en-US" altLang="ko-KR" dirty="0"/>
          </a:p>
          <a:p>
            <a:pPr lvl="2"/>
            <a:r>
              <a:rPr lang="ko-KR" altLang="en-US" dirty="0"/>
              <a:t>리스트와 동일한 결과를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44824"/>
            <a:ext cx="5953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6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딕셔너리는</a:t>
            </a:r>
            <a:r>
              <a:rPr lang="ko-KR" altLang="en-US" dirty="0"/>
              <a:t> 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순차적으로 해당 </a:t>
            </a:r>
            <a:r>
              <a:rPr lang="ko-KR" altLang="en-US" dirty="0" err="1"/>
              <a:t>요소값을</a:t>
            </a:r>
            <a:r>
              <a:rPr lang="ko-KR" altLang="en-US" dirty="0"/>
              <a:t> 구하지 않고</a:t>
            </a:r>
            <a:r>
              <a:rPr lang="en-US" altLang="ko-KR" dirty="0"/>
              <a:t>, Key</a:t>
            </a:r>
            <a:r>
              <a:rPr lang="ko-KR" altLang="en-US" dirty="0"/>
              <a:t>를 통해 </a:t>
            </a:r>
            <a:r>
              <a:rPr lang="en-US" altLang="ko-KR" dirty="0"/>
              <a:t>Value </a:t>
            </a:r>
            <a:r>
              <a:rPr lang="ko-KR" altLang="en-US" dirty="0"/>
              <a:t>값을 얻는다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{Key1 : Value1, Key2 : Value2, … } </a:t>
            </a:r>
            <a:r>
              <a:rPr lang="ko-KR" altLang="en-US" dirty="0"/>
              <a:t>의 형태로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는 변하지 않는 값을 사용하고</a:t>
            </a:r>
            <a:r>
              <a:rPr lang="en-US" altLang="ko-KR" dirty="0"/>
              <a:t>, Value</a:t>
            </a:r>
            <a:r>
              <a:rPr lang="ko-KR" altLang="en-US" dirty="0"/>
              <a:t>는 변하는 값과 변하지 않는 값 모두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Value </a:t>
            </a:r>
            <a:r>
              <a:rPr lang="ko-KR" altLang="en-US" dirty="0"/>
              <a:t>값에는 리스트도 넣을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995612"/>
            <a:ext cx="5095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파이썬</a:t>
            </a:r>
            <a:r>
              <a:rPr lang="ko-KR" altLang="en-US" dirty="0"/>
              <a:t> 패키지 업데이트</a:t>
            </a:r>
            <a:endParaRPr lang="en-US" altLang="ko-KR" dirty="0"/>
          </a:p>
          <a:p>
            <a:pPr lvl="1"/>
            <a:r>
              <a:rPr lang="ko-KR" altLang="en-US" dirty="0"/>
              <a:t>설치가 완료되었으면</a:t>
            </a:r>
            <a:r>
              <a:rPr lang="en-US" altLang="ko-KR" dirty="0"/>
              <a:t> Anaconda Prompt, </a:t>
            </a:r>
            <a:r>
              <a:rPr lang="en-US" altLang="ko-KR" dirty="0" err="1"/>
              <a:t>Spyder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en-US" altLang="ko-KR" dirty="0"/>
              <a:t> Notebook, Anaconda Navigator</a:t>
            </a:r>
            <a:r>
              <a:rPr lang="ko-KR" altLang="en-US" dirty="0"/>
              <a:t> 등이 설치 되었는지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Anaconda Prompt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위와 같은 프롬프트 상에서 아래의 명령을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&gt;</a:t>
            </a:r>
            <a:r>
              <a:rPr lang="en-US" altLang="ko-KR" dirty="0" err="1"/>
              <a:t>conda</a:t>
            </a:r>
            <a:r>
              <a:rPr lang="en-US" altLang="ko-KR" dirty="0"/>
              <a:t> update -n base </a:t>
            </a:r>
            <a:r>
              <a:rPr lang="en-US" altLang="ko-KR" dirty="0" err="1"/>
              <a:t>conda</a:t>
            </a:r>
            <a:endParaRPr lang="en-US" altLang="ko-KR" dirty="0"/>
          </a:p>
          <a:p>
            <a:pPr lvl="2"/>
            <a:r>
              <a:rPr lang="en-US" altLang="ko-KR" dirty="0"/>
              <a:t>&gt;</a:t>
            </a:r>
            <a:r>
              <a:rPr lang="en-US" altLang="ko-KR" dirty="0" err="1"/>
              <a:t>conda</a:t>
            </a:r>
            <a:r>
              <a:rPr lang="en-US" altLang="ko-KR" dirty="0"/>
              <a:t> update --all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12" y="2620061"/>
            <a:ext cx="6232376" cy="16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4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딕셔너리에</a:t>
            </a:r>
            <a:r>
              <a:rPr lang="ko-KR" altLang="en-US" dirty="0"/>
              <a:t> 쌍 추가</a:t>
            </a:r>
            <a:r>
              <a:rPr lang="en-US" altLang="ko-KR" dirty="0"/>
              <a:t>,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2"/>
            <a:r>
              <a:rPr lang="ko-KR" altLang="en-US" dirty="0"/>
              <a:t>삭제는 </a:t>
            </a:r>
            <a:r>
              <a:rPr lang="en-US" altLang="ko-KR" dirty="0"/>
              <a:t>del 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900237"/>
            <a:ext cx="5000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7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딕셔너리를</a:t>
            </a:r>
            <a:r>
              <a:rPr lang="ko-KR" altLang="en-US" dirty="0"/>
              <a:t> 사용하는 방법</a:t>
            </a:r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문자열은 요소 값을 얻어내고자 할 때 인덱싱이나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ko-KR" altLang="en-US" dirty="0" err="1"/>
              <a:t>기법중</a:t>
            </a:r>
            <a:r>
              <a:rPr lang="ko-KR" altLang="en-US" dirty="0"/>
              <a:t> 하나를 사용했지만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이용하는 방법만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만들 때 주의 사항</a:t>
            </a:r>
            <a:endParaRPr lang="en-US" altLang="ko-KR" dirty="0"/>
          </a:p>
          <a:p>
            <a:pPr lvl="2"/>
            <a:r>
              <a:rPr lang="ko-KR" altLang="en-US" dirty="0"/>
              <a:t>중복되는 </a:t>
            </a:r>
            <a:r>
              <a:rPr lang="en-US" altLang="ko-KR" dirty="0"/>
              <a:t>Key </a:t>
            </a:r>
            <a:r>
              <a:rPr lang="ko-KR" altLang="en-US" dirty="0"/>
              <a:t>값을 정의하지 않도록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에는 리스트를 쓸 수 없다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그 값이 변할 수 있으므로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132856"/>
            <a:ext cx="4667250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4077072"/>
            <a:ext cx="3838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74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  <a:endParaRPr lang="en-US" altLang="ko-KR" dirty="0"/>
          </a:p>
          <a:p>
            <a:pPr lvl="1"/>
            <a:r>
              <a:rPr lang="en-US" altLang="ko-KR" dirty="0"/>
              <a:t>Key </a:t>
            </a:r>
            <a:r>
              <a:rPr lang="ko-KR" altLang="en-US" dirty="0"/>
              <a:t>리스트를 만드는 </a:t>
            </a:r>
            <a:r>
              <a:rPr lang="en-US" altLang="ko-KR" dirty="0"/>
              <a:t>keys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만을 모아서 </a:t>
            </a:r>
            <a:r>
              <a:rPr lang="en-US" altLang="ko-KR" dirty="0" err="1"/>
              <a:t>dict_keys</a:t>
            </a:r>
            <a:r>
              <a:rPr lang="ko-KR" altLang="en-US" dirty="0"/>
              <a:t>라는 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  <a:r>
              <a:rPr lang="ko-KR" altLang="en-US" dirty="0"/>
              <a:t>이전 버전에서는 리스트를 </a:t>
            </a:r>
            <a:r>
              <a:rPr lang="ko-KR" altLang="en-US" dirty="0" err="1"/>
              <a:t>리턴하는데</a:t>
            </a:r>
            <a:r>
              <a:rPr lang="en-US" altLang="ko-KR" dirty="0"/>
              <a:t>, </a:t>
            </a:r>
            <a:r>
              <a:rPr lang="ko-KR" altLang="en-US" dirty="0"/>
              <a:t>이는 메모리 낭비로 이어지므로 낭비를 줄이고자 객체 리턴으로 바뀌었다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list(</a:t>
            </a:r>
            <a:r>
              <a:rPr lang="en-US" altLang="ko-KR" dirty="0" err="1"/>
              <a:t>dic.keys</a:t>
            </a:r>
            <a:r>
              <a:rPr lang="en-US" altLang="ko-KR" dirty="0"/>
              <a:t>())</a:t>
            </a:r>
            <a:r>
              <a:rPr lang="ko-KR" altLang="en-US" dirty="0"/>
              <a:t>의 형태로 리스트 리턴을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628800"/>
            <a:ext cx="6515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50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  <a:endParaRPr lang="en-US" altLang="ko-KR" dirty="0"/>
          </a:p>
          <a:p>
            <a:pPr lvl="1"/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리스트로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569343"/>
            <a:ext cx="6334125" cy="1571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976328"/>
            <a:ext cx="6143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5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  <a:endParaRPr lang="en-US" altLang="ko-KR" dirty="0"/>
          </a:p>
          <a:p>
            <a:pPr lvl="1"/>
            <a:r>
              <a:rPr lang="en-US" altLang="ko-KR" dirty="0"/>
              <a:t>Value </a:t>
            </a:r>
            <a:r>
              <a:rPr lang="ko-KR" altLang="en-US" dirty="0"/>
              <a:t>리스트를 만드는 </a:t>
            </a:r>
            <a:r>
              <a:rPr lang="en-US" altLang="ko-KR" dirty="0"/>
              <a:t>values()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가 아닌</a:t>
            </a:r>
            <a:r>
              <a:rPr lang="en-US" altLang="ko-KR" dirty="0"/>
              <a:t>, Value </a:t>
            </a:r>
            <a:r>
              <a:rPr lang="ko-KR" altLang="en-US" dirty="0"/>
              <a:t>값들을 리턴 받는다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dict_values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객체와 동일하게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Key, Value</a:t>
            </a:r>
            <a:r>
              <a:rPr lang="ko-KR" altLang="en-US" dirty="0"/>
              <a:t>의 쌍을 얻을 수 있는 </a:t>
            </a:r>
            <a:r>
              <a:rPr lang="en-US" altLang="ko-KR" dirty="0"/>
              <a:t>items</a:t>
            </a:r>
          </a:p>
          <a:p>
            <a:pPr lvl="2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Key</a:t>
            </a:r>
            <a:r>
              <a:rPr lang="ko-KR" altLang="en-US" dirty="0"/>
              <a:t>과 </a:t>
            </a:r>
            <a:r>
              <a:rPr lang="en-US" altLang="ko-KR" dirty="0"/>
              <a:t>Value</a:t>
            </a:r>
            <a:r>
              <a:rPr lang="ko-KR" altLang="en-US" dirty="0"/>
              <a:t>의 쌍을 </a:t>
            </a:r>
            <a:r>
              <a:rPr lang="ko-KR" altLang="en-US" dirty="0" err="1"/>
              <a:t>튜플로</a:t>
            </a:r>
            <a:r>
              <a:rPr lang="ko-KR" altLang="en-US" dirty="0"/>
              <a:t> 묶은 값을 </a:t>
            </a:r>
            <a:r>
              <a:rPr lang="en-US" altLang="ko-KR" dirty="0" err="1"/>
              <a:t>dict_items</a:t>
            </a:r>
            <a:r>
              <a:rPr lang="en-US" altLang="ko-KR" dirty="0"/>
              <a:t> </a:t>
            </a:r>
            <a:r>
              <a:rPr lang="ko-KR" altLang="en-US" dirty="0"/>
              <a:t>객체로 돌려준다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딕셔너리의</a:t>
            </a:r>
            <a:r>
              <a:rPr lang="ko-KR" altLang="en-US" dirty="0"/>
              <a:t> 모든 요소를 삭제하는 </a:t>
            </a:r>
            <a:r>
              <a:rPr lang="en-US" altLang="ko-KR" dirty="0"/>
              <a:t>clear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062159"/>
            <a:ext cx="631507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767311"/>
            <a:ext cx="6753225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7" y="5326134"/>
            <a:ext cx="626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6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</a:t>
            </a:r>
            <a:r>
              <a:rPr lang="ko-KR" altLang="en-US" dirty="0"/>
              <a:t>를 얻어오는 </a:t>
            </a:r>
            <a:r>
              <a:rPr lang="en-US" altLang="ko-KR" dirty="0"/>
              <a:t>get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get(x) </a:t>
            </a:r>
            <a:r>
              <a:rPr lang="ko-KR" altLang="en-US" dirty="0"/>
              <a:t>함수는 </a:t>
            </a:r>
            <a:r>
              <a:rPr lang="en-US" altLang="ko-KR" dirty="0"/>
              <a:t>x</a:t>
            </a:r>
            <a:r>
              <a:rPr lang="ko-KR" altLang="en-US" dirty="0"/>
              <a:t>라는 키에 대응되는 </a:t>
            </a:r>
            <a:r>
              <a:rPr lang="en-US" altLang="ko-KR" dirty="0"/>
              <a:t>value</a:t>
            </a:r>
            <a:r>
              <a:rPr lang="ko-KR" altLang="en-US" dirty="0"/>
              <a:t>를 돌려준다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이는 인덱스로 접근하는 것과 동일한 결과를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존재하지 않는 키 값을 가져오려 할 경우 위의 차이를 보인다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get(x) </a:t>
            </a:r>
            <a:r>
              <a:rPr lang="ko-KR" altLang="en-US" dirty="0"/>
              <a:t>함수는 키가 존재하지 </a:t>
            </a:r>
            <a:r>
              <a:rPr lang="ko-KR" altLang="en-US" dirty="0" err="1"/>
              <a:t>않을때</a:t>
            </a:r>
            <a:r>
              <a:rPr lang="en-US" altLang="ko-KR" dirty="0"/>
              <a:t>, None</a:t>
            </a:r>
            <a:r>
              <a:rPr lang="ko-KR" altLang="en-US" dirty="0"/>
              <a:t>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60974"/>
            <a:ext cx="5626199" cy="32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66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안에 찾으려는 </a:t>
            </a:r>
            <a:r>
              <a:rPr lang="en-US" altLang="ko-KR" dirty="0"/>
              <a:t>key </a:t>
            </a:r>
            <a:r>
              <a:rPr lang="ko-KR" altLang="en-US" dirty="0"/>
              <a:t>값이 없을 경우 미리 </a:t>
            </a:r>
            <a:r>
              <a:rPr lang="ko-KR" altLang="en-US" dirty="0" err="1"/>
              <a:t>정의해둔</a:t>
            </a:r>
            <a:r>
              <a:rPr lang="ko-KR" altLang="en-US" dirty="0"/>
              <a:t> 디폴트 값을 대신 가져오게 하고 싶을 때는 아래와 같이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있는지 조사하는 </a:t>
            </a:r>
            <a:r>
              <a:rPr lang="en-US" altLang="ko-KR" dirty="0"/>
              <a:t>in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72816"/>
            <a:ext cx="666750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43" y="3655184"/>
            <a:ext cx="6953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0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ko-KR" altLang="en-US" dirty="0"/>
              <a:t>집합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2.3</a:t>
            </a:r>
            <a:r>
              <a:rPr lang="ko-KR" altLang="en-US" dirty="0"/>
              <a:t>부터 지원되기 시작한 </a:t>
            </a:r>
            <a:r>
              <a:rPr lang="ko-KR" altLang="en-US" dirty="0" err="1"/>
              <a:t>자료형으로</a:t>
            </a:r>
            <a:r>
              <a:rPr lang="en-US" altLang="ko-KR" dirty="0"/>
              <a:t>, </a:t>
            </a:r>
            <a:r>
              <a:rPr lang="ko-KR" altLang="en-US" dirty="0"/>
              <a:t>집합에 관련된 것들을 쉽게 처리하기 위해 만들어진 </a:t>
            </a:r>
            <a:r>
              <a:rPr lang="ko-KR" altLang="en-US" dirty="0" err="1"/>
              <a:t>자료형이다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set </a:t>
            </a:r>
            <a:r>
              <a:rPr lang="ko-KR" altLang="en-US" dirty="0"/>
              <a:t>키워드를 이용해 만들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인자로는 리스트</a:t>
            </a:r>
            <a:r>
              <a:rPr lang="en-US" altLang="ko-KR" dirty="0"/>
              <a:t>, </a:t>
            </a:r>
            <a:r>
              <a:rPr lang="ko-KR" altLang="en-US" dirty="0"/>
              <a:t>문자열이 전달될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집합 </a:t>
            </a:r>
            <a:r>
              <a:rPr lang="ko-KR" altLang="en-US" dirty="0" err="1"/>
              <a:t>자료형의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2"/>
            <a:r>
              <a:rPr lang="ko-KR" altLang="en-US" dirty="0"/>
              <a:t>중복을 허용하지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순서가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리스트나 </a:t>
            </a:r>
            <a:r>
              <a:rPr lang="ko-KR" altLang="en-US" dirty="0" err="1"/>
              <a:t>튜플은</a:t>
            </a:r>
            <a:r>
              <a:rPr lang="ko-KR" altLang="en-US" dirty="0"/>
              <a:t> 순서가 있기 때문에 인덱싱을 통해 </a:t>
            </a:r>
            <a:r>
              <a:rPr lang="ko-KR" altLang="en-US" dirty="0" err="1"/>
              <a:t>자료형의</a:t>
            </a:r>
            <a:r>
              <a:rPr lang="ko-KR" altLang="en-US" dirty="0"/>
              <a:t> 값을 얻을 수 있지만</a:t>
            </a:r>
            <a:r>
              <a:rPr lang="en-US" altLang="ko-KR" dirty="0"/>
              <a:t>, set</a:t>
            </a:r>
            <a:r>
              <a:rPr lang="ko-KR" altLang="en-US" dirty="0"/>
              <a:t>은 순서가 없기 때문에 인덱싱으로 값을 얻을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401813"/>
            <a:ext cx="4095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2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, set </a:t>
            </a:r>
            <a:r>
              <a:rPr lang="ko-KR" altLang="en-US" dirty="0" err="1"/>
              <a:t>자료형에</a:t>
            </a:r>
            <a:r>
              <a:rPr lang="ko-KR" altLang="en-US" dirty="0"/>
              <a:t> 저장된 값을 인덱싱으로 접근하려면 리스트나 </a:t>
            </a:r>
            <a:r>
              <a:rPr lang="ko-KR" altLang="en-US" dirty="0" err="1"/>
              <a:t>튜플로</a:t>
            </a:r>
            <a:r>
              <a:rPr lang="ko-KR" altLang="en-US" dirty="0"/>
              <a:t> 변환한 후 사용해야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916832"/>
            <a:ext cx="4838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1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580356"/>
            <a:ext cx="5372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쉘과 </a:t>
            </a:r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같은</a:t>
            </a:r>
            <a:r>
              <a:rPr lang="en-US" altLang="ko-KR" dirty="0"/>
              <a:t> </a:t>
            </a:r>
            <a:r>
              <a:rPr lang="ko-KR" altLang="en-US" dirty="0"/>
              <a:t>프로그램도 데이터 분석 또는 </a:t>
            </a:r>
            <a:r>
              <a:rPr lang="ko-KR" altLang="en-US" dirty="0" err="1"/>
              <a:t>머신러닝</a:t>
            </a:r>
            <a:r>
              <a:rPr lang="ko-KR" altLang="en-US" dirty="0"/>
              <a:t> 분야에서 자주 쓰이지만 본 실습에서는 코드와 실행 결과를 함께 관리할 수 있는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은 로컬 컴퓨터에서 실행되는 일종의 웹 서버이다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브라우저로 코드를 실행하면 </a:t>
            </a:r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커널에 실행을 명령하고 그 결과를 브라우저로 전달해준다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 방법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cmd</a:t>
            </a:r>
            <a:r>
              <a:rPr lang="ko-KR" altLang="en-US" dirty="0"/>
              <a:t>상에서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Anaconda Prompt</a:t>
            </a:r>
            <a:r>
              <a:rPr lang="ko-KR" altLang="en-US" dirty="0"/>
              <a:t>상에서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어플리케이션을 검색 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78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ko-KR" altLang="en-US" dirty="0"/>
              <a:t>집합에서 값을 추가하고 제거하기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개 추가하기</a:t>
            </a:r>
            <a:r>
              <a:rPr lang="en-US" altLang="ko-KR" dirty="0"/>
              <a:t>(add)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값 여러 개 추가하기</a:t>
            </a:r>
            <a:r>
              <a:rPr lang="en-US" altLang="ko-KR" dirty="0"/>
              <a:t>(update)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특정 값 제거하기</a:t>
            </a:r>
            <a:r>
              <a:rPr lang="en-US" altLang="ko-KR" dirty="0"/>
              <a:t>(remove)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257550" cy="105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3724275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897338"/>
            <a:ext cx="3848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3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등의 값이 비어 있으면 거짓이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당연히 비어있지 않으면 참이다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숫자에서는 값이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거짓이다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None</a:t>
            </a:r>
            <a:r>
              <a:rPr lang="ko-KR" altLang="en-US" dirty="0"/>
              <a:t>에 대해서는 추후에 다시 설명하며</a:t>
            </a:r>
            <a:r>
              <a:rPr lang="en-US" altLang="ko-KR" dirty="0"/>
              <a:t>, </a:t>
            </a:r>
            <a:r>
              <a:rPr lang="ko-KR" altLang="en-US" dirty="0"/>
              <a:t>일단은 거짓을 나타낸다고 알아두자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125396" cy="33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34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  <a:endParaRPr lang="en-US" altLang="ko-KR" dirty="0"/>
          </a:p>
          <a:p>
            <a:pPr lvl="1"/>
            <a:r>
              <a:rPr lang="ko-KR" altLang="en-US" dirty="0"/>
              <a:t>반복문에서의 조건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78" y="1556792"/>
            <a:ext cx="3533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7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 err="1"/>
              <a:t>파이썬에서</a:t>
            </a:r>
            <a:r>
              <a:rPr lang="ko-KR" altLang="en-US" dirty="0"/>
              <a:t> 사용하는 변수는 객체를 가리키는 것이라고 말할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우리가 지금껏 다룬 </a:t>
            </a:r>
            <a:r>
              <a:rPr lang="ko-KR" altLang="en-US" dirty="0" err="1"/>
              <a:t>자료형을</a:t>
            </a:r>
            <a:r>
              <a:rPr lang="ko-KR" altLang="en-US" dirty="0"/>
              <a:t> 포함해 </a:t>
            </a:r>
            <a:r>
              <a:rPr lang="en-US" altLang="ko-KR" dirty="0"/>
              <a:t>‘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모든 것</a:t>
            </a:r>
            <a:r>
              <a:rPr lang="en-US" altLang="ko-KR" dirty="0"/>
              <a:t>’</a:t>
            </a:r>
            <a:r>
              <a:rPr lang="ko-KR" altLang="en-US" dirty="0"/>
              <a:t>을 뜻하는 말이다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 = 3</a:t>
            </a:r>
          </a:p>
          <a:p>
            <a:pPr lvl="2"/>
            <a:r>
              <a:rPr lang="ko-KR" altLang="en-US" dirty="0"/>
              <a:t>위의 문장에서</a:t>
            </a:r>
            <a:r>
              <a:rPr lang="en-US" altLang="ko-KR" dirty="0"/>
              <a:t>, 3</a:t>
            </a:r>
            <a:r>
              <a:rPr lang="ko-KR" altLang="en-US" dirty="0"/>
              <a:t>이라는 값을 가지는 정수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이 자동으로 메모리에 생성된다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number</a:t>
            </a:r>
            <a:r>
              <a:rPr lang="ko-KR" altLang="en-US" dirty="0"/>
              <a:t>는 변수의 이름이며</a:t>
            </a:r>
            <a:r>
              <a:rPr lang="en-US" altLang="ko-KR" dirty="0"/>
              <a:t>, 3</a:t>
            </a:r>
            <a:r>
              <a:rPr lang="ko-KR" altLang="en-US" dirty="0"/>
              <a:t>이라는 정수형 객체가 저장된 메모리 위치를 가리키게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number</a:t>
            </a:r>
            <a:r>
              <a:rPr lang="ko-KR" altLang="en-US" dirty="0"/>
              <a:t>는 객체가 저장된 메모리의 위치를 가리키는 레퍼런스</a:t>
            </a:r>
            <a:r>
              <a:rPr lang="en-US" altLang="ko-KR" dirty="0"/>
              <a:t>(reference)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64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위와 같이 </a:t>
            </a:r>
            <a:r>
              <a:rPr lang="en-US" altLang="ko-KR" dirty="0"/>
              <a:t>number1</a:t>
            </a:r>
            <a:r>
              <a:rPr lang="ko-KR" altLang="en-US" dirty="0"/>
              <a:t>도</a:t>
            </a:r>
            <a:r>
              <a:rPr lang="en-US" altLang="ko-KR" dirty="0"/>
              <a:t>, number2</a:t>
            </a:r>
            <a:r>
              <a:rPr lang="ko-KR" altLang="en-US" dirty="0"/>
              <a:t>도 </a:t>
            </a:r>
            <a:r>
              <a:rPr lang="en-US" altLang="ko-KR" dirty="0"/>
              <a:t>3</a:t>
            </a:r>
            <a:r>
              <a:rPr lang="ko-KR" altLang="en-US" dirty="0"/>
              <a:t>을 가리키는 경우가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number1 is number2</a:t>
            </a:r>
            <a:r>
              <a:rPr lang="ko-KR" altLang="en-US" dirty="0"/>
              <a:t>는 </a:t>
            </a:r>
            <a:r>
              <a:rPr lang="en-US" altLang="ko-KR" dirty="0"/>
              <a:t>number1</a:t>
            </a:r>
            <a:r>
              <a:rPr lang="ko-KR" altLang="en-US" dirty="0"/>
              <a:t>이 </a:t>
            </a:r>
            <a:r>
              <a:rPr lang="en-US" altLang="ko-KR" dirty="0"/>
              <a:t>number2</a:t>
            </a:r>
            <a:r>
              <a:rPr lang="ko-KR" altLang="en-US" dirty="0"/>
              <a:t>가 가리키고 있는 대상이 </a:t>
            </a:r>
            <a:r>
              <a:rPr lang="ko-KR" altLang="en-US" dirty="0" err="1"/>
              <a:t>동일한지에</a:t>
            </a:r>
            <a:r>
              <a:rPr lang="ko-KR" altLang="en-US" dirty="0"/>
              <a:t> 대한 여부를 판단하는 내장 함수이다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이라는 객체를 가리키고 있는 변수의 개수는 </a:t>
            </a:r>
            <a:r>
              <a:rPr lang="en-US" altLang="ko-KR" dirty="0"/>
              <a:t>2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내부적으로 </a:t>
            </a:r>
            <a:r>
              <a:rPr lang="en-US" altLang="ko-KR" dirty="0"/>
              <a:t>Reference count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일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위의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628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이유는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내부적으로 </a:t>
            </a:r>
            <a:r>
              <a:rPr lang="en-US" altLang="ko-KR" dirty="0"/>
              <a:t>3</a:t>
            </a:r>
            <a:r>
              <a:rPr lang="ko-KR" altLang="en-US" dirty="0"/>
              <a:t>이라는 데이터를 이미 </a:t>
            </a:r>
            <a:r>
              <a:rPr lang="ko-KR" altLang="en-US" dirty="0" err="1"/>
              <a:t>사용중이기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68760"/>
            <a:ext cx="4095750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4149080"/>
            <a:ext cx="369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91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메모리에 생성된 변수 없애기</a:t>
            </a:r>
            <a:endParaRPr lang="en-US" altLang="ko-KR" dirty="0"/>
          </a:p>
          <a:p>
            <a:pPr lvl="2"/>
            <a:r>
              <a:rPr lang="ko-KR" altLang="en-US" dirty="0"/>
              <a:t>메모리에 할당된 값은</a:t>
            </a:r>
            <a:r>
              <a:rPr lang="en-US" altLang="ko-KR" dirty="0"/>
              <a:t>, </a:t>
            </a:r>
            <a:r>
              <a:rPr lang="ko-KR" altLang="en-US" dirty="0"/>
              <a:t>객체를 가리키는 변수들의 </a:t>
            </a:r>
            <a:r>
              <a:rPr lang="en-US" altLang="ko-KR" dirty="0"/>
              <a:t>reference count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되는 순간 자동으로 사라진다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객체를 가리키고 있는 것이 하나도 없을 때 메모리에서 사라지게 되는 것이다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이를 </a:t>
            </a:r>
            <a:r>
              <a:rPr lang="en-US" altLang="ko-KR" dirty="0"/>
              <a:t>Garbage collection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다음은 특정 객체를 가리키는 변수를 없애는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5832648" cy="31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45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리스트를 변수에 넣고 복사하고자 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의 값을 바꿨는데 </a:t>
            </a:r>
            <a:r>
              <a:rPr lang="en-US" altLang="ko-KR" dirty="0"/>
              <a:t>b</a:t>
            </a:r>
            <a:r>
              <a:rPr lang="ko-KR" altLang="en-US" dirty="0"/>
              <a:t>의 요소 또한 값이 바뀌었다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이는 </a:t>
            </a:r>
            <a:r>
              <a:rPr lang="en-US" altLang="ko-KR" dirty="0"/>
              <a:t>a, b</a:t>
            </a:r>
            <a:r>
              <a:rPr lang="ko-KR" altLang="en-US" dirty="0"/>
              <a:t>가 같은 리스트 객체를 가리키고 있기 때문이다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복사를 위해 </a:t>
            </a:r>
            <a:r>
              <a:rPr lang="en-US" altLang="ko-KR" dirty="0"/>
              <a:t>[:]</a:t>
            </a:r>
            <a:r>
              <a:rPr lang="ko-KR" altLang="en-US" dirty="0"/>
              <a:t>를 이용하거나</a:t>
            </a:r>
            <a:r>
              <a:rPr lang="en-US" altLang="ko-KR" dirty="0"/>
              <a:t>, copy </a:t>
            </a:r>
            <a:r>
              <a:rPr lang="ko-KR" altLang="en-US" dirty="0"/>
              <a:t>모듈을 이용할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556792"/>
            <a:ext cx="3208387" cy="13055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4" y="4149080"/>
            <a:ext cx="4288507" cy="23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7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반복문과</a:t>
            </a:r>
            <a:r>
              <a:rPr lang="ko-KR" altLang="en-US" dirty="0"/>
              <a:t> </a:t>
            </a:r>
            <a:r>
              <a:rPr lang="ko-KR" altLang="en-US" dirty="0" err="1"/>
              <a:t>제어문을</a:t>
            </a:r>
            <a:r>
              <a:rPr lang="ko-KR" altLang="en-US" dirty="0"/>
              <a:t> 사용하여 프로그램의 구조를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4622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en-US" altLang="ko-KR" dirty="0"/>
              <a:t>	…</a:t>
            </a:r>
          </a:p>
          <a:p>
            <a:pPr marL="457200" lvl="1" indent="0">
              <a:buNone/>
            </a:pPr>
            <a:r>
              <a:rPr lang="en-US" altLang="ko-KR" dirty="0"/>
              <a:t>else:</a:t>
            </a:r>
          </a:p>
          <a:p>
            <a:pPr marL="914400" lvl="2" indent="0">
              <a:buNone/>
            </a:pPr>
            <a:r>
              <a:rPr lang="ko-KR" altLang="en-US" dirty="0"/>
              <a:t>수행할 문장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ko-KR" altLang="en-US" dirty="0"/>
              <a:t>수행할 문장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491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 … else</a:t>
            </a:r>
          </a:p>
          <a:p>
            <a:pPr lvl="1"/>
            <a:r>
              <a:rPr lang="ko-KR" altLang="en-US" dirty="0" err="1"/>
              <a:t>조건문이</a:t>
            </a:r>
            <a:r>
              <a:rPr lang="ko-KR" altLang="en-US" dirty="0"/>
              <a:t> 참이면 </a:t>
            </a:r>
            <a:r>
              <a:rPr lang="en-US" altLang="ko-KR" dirty="0"/>
              <a:t>if</a:t>
            </a:r>
            <a:r>
              <a:rPr lang="ko-KR" altLang="en-US" dirty="0"/>
              <a:t>문 바로 다음의 문장들을 수행하고</a:t>
            </a:r>
            <a:r>
              <a:rPr lang="en-US" altLang="ko-KR" dirty="0"/>
              <a:t>, </a:t>
            </a:r>
            <a:r>
              <a:rPr lang="ko-KR" altLang="en-US" dirty="0"/>
              <a:t>거짓이면 </a:t>
            </a:r>
            <a:r>
              <a:rPr lang="en-US" altLang="ko-KR" dirty="0"/>
              <a:t>else</a:t>
            </a:r>
            <a:r>
              <a:rPr lang="ko-KR" altLang="en-US" dirty="0"/>
              <a:t>문 다음의 문장들을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 없이 독립적으로 사용할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들여쓰기에 주의한다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들여쓰기에 관한 고찰</a:t>
            </a:r>
            <a:endParaRPr lang="en-US" altLang="ko-KR" dirty="0"/>
          </a:p>
          <a:p>
            <a:pPr lvl="1"/>
            <a:r>
              <a:rPr lang="ko-KR" altLang="en-US" dirty="0"/>
              <a:t>들여쓰기를 위해 만드는 공백에 </a:t>
            </a:r>
            <a:r>
              <a:rPr lang="en-US" altLang="ko-KR" dirty="0"/>
              <a:t>Spacebar</a:t>
            </a:r>
            <a:r>
              <a:rPr lang="ko-KR" altLang="en-US" dirty="0"/>
              <a:t>를 사용할 것인가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Tab</a:t>
            </a:r>
            <a:r>
              <a:rPr lang="ko-KR" altLang="en-US" dirty="0"/>
              <a:t>을 사용할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위의 문제는 아직도 논란이다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양쪽이 모두 동의하는 것은 두 가지를 혼용해서 쓰지 않는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요즘 </a:t>
            </a:r>
            <a:r>
              <a:rPr lang="ko-KR" altLang="en-US" dirty="0" err="1"/>
              <a:t>파이썬</a:t>
            </a:r>
            <a:r>
              <a:rPr lang="ko-KR" altLang="en-US" dirty="0"/>
              <a:t> 커뮤니티에서는 들여쓰기를 할 때 </a:t>
            </a:r>
            <a:r>
              <a:rPr lang="en-US" altLang="ko-KR" dirty="0"/>
              <a:t>Spacebar 4</a:t>
            </a:r>
            <a:r>
              <a:rPr lang="ko-KR" altLang="en-US" dirty="0"/>
              <a:t>개를 사용하는 것을 권장한다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4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Python?</a:t>
            </a:r>
          </a:p>
          <a:p>
            <a:pPr lvl="1"/>
            <a:r>
              <a:rPr lang="en-US" altLang="ko-KR" dirty="0"/>
              <a:t>1990</a:t>
            </a:r>
            <a:r>
              <a:rPr lang="ko-KR" altLang="en-US" dirty="0"/>
              <a:t>년도에 개발된 인터프리터 언어</a:t>
            </a:r>
            <a:endParaRPr lang="en-US" altLang="ko-KR" dirty="0"/>
          </a:p>
          <a:p>
            <a:pPr lvl="2"/>
            <a:r>
              <a:rPr lang="ko-KR" altLang="en-US" dirty="0"/>
              <a:t>한 줄씩 소스 코드를 해석해서 그때그때 실행해 결과를 바로 확인할 수 있는 언어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최근 대중화되었고</a:t>
            </a:r>
            <a:r>
              <a:rPr lang="en-US" altLang="ko-KR" dirty="0"/>
              <a:t>, </a:t>
            </a:r>
            <a:r>
              <a:rPr lang="ko-KR" altLang="en-US" dirty="0"/>
              <a:t>대표적으로 파일 동기화 서비스인 </a:t>
            </a:r>
            <a:r>
              <a:rPr lang="ko-KR" altLang="en-US" dirty="0" err="1"/>
              <a:t>드롭박스</a:t>
            </a:r>
            <a:r>
              <a:rPr lang="en-US" altLang="ko-KR" dirty="0"/>
              <a:t>, </a:t>
            </a:r>
            <a:r>
              <a:rPr lang="ko-KR" altLang="en-US" dirty="0"/>
              <a:t>빠르고 쉽게 웹 개발을 할 수 있도록 도와주는 프레임 워크인 장고</a:t>
            </a:r>
            <a:r>
              <a:rPr lang="en-US" altLang="ko-KR" dirty="0"/>
              <a:t>(Django)</a:t>
            </a:r>
            <a:r>
              <a:rPr lang="ko-KR" altLang="en-US" dirty="0"/>
              <a:t>등이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만들어졌다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공동 작업과 유지 보수가 매우 쉽고 편하다</a:t>
            </a:r>
            <a:endParaRPr lang="en-US" altLang="ko-KR" dirty="0"/>
          </a:p>
          <a:p>
            <a:pPr lvl="2"/>
            <a:r>
              <a:rPr lang="ko-KR" altLang="en-US" dirty="0"/>
              <a:t>다른 언어로 만들어진 프로그램도</a:t>
            </a:r>
            <a:r>
              <a:rPr lang="en-US" altLang="ko-KR" dirty="0"/>
              <a:t> </a:t>
            </a:r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포팅되고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852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참인지 거짓인지 판단할 때</a:t>
            </a:r>
            <a:r>
              <a:rPr lang="en-US" altLang="ko-KR" dirty="0"/>
              <a:t>, </a:t>
            </a:r>
            <a:r>
              <a:rPr lang="ko-KR" altLang="en-US" dirty="0"/>
              <a:t>자료형보다는 비교연산자를 사용하는 경우가 훨씬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68760"/>
            <a:ext cx="330436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94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4770086" cy="2184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4" y="3607827"/>
            <a:ext cx="5657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81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아래의 조건에 맞게 문장을 구성해보자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3000</a:t>
            </a:r>
            <a:r>
              <a:rPr lang="ko-KR" altLang="en-US" dirty="0"/>
              <a:t>원 이상의 돈을 가지고 있으면 택시를 타고 그렇지 않으면 걸어가라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16" y="1700808"/>
            <a:ext cx="4991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77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and, or, not</a:t>
            </a:r>
          </a:p>
          <a:p>
            <a:pPr lvl="1"/>
            <a:r>
              <a:rPr lang="ko-KR" altLang="en-US" dirty="0"/>
              <a:t>조건을 판단하기 위해 사용하는 연산자이다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아래의 문장을 구현해보자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돈이 </a:t>
            </a:r>
            <a:r>
              <a:rPr lang="en-US" altLang="ko-KR" dirty="0"/>
              <a:t>3000</a:t>
            </a:r>
            <a:r>
              <a:rPr lang="ko-KR" altLang="en-US" dirty="0"/>
              <a:t>원 이상 있거나 카드가 있다면 택시를 타고 그렇지 않으면 걸어가라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1700808"/>
            <a:ext cx="6562725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78" y="4509120"/>
            <a:ext cx="4857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734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in, not in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제공하는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 </a:t>
            </a:r>
            <a:r>
              <a:rPr lang="ko-KR" altLang="en-US" dirty="0"/>
              <a:t>또는 </a:t>
            </a:r>
            <a:r>
              <a:rPr lang="en-US" altLang="ko-KR" dirty="0"/>
              <a:t>not in</a:t>
            </a:r>
            <a:r>
              <a:rPr lang="ko-KR" altLang="en-US" dirty="0"/>
              <a:t>을 사용해서 아래의 문장을 구현해보자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주머니에 돈이 있으면 택시를 타고</a:t>
            </a:r>
            <a:r>
              <a:rPr lang="en-US" altLang="ko-KR" dirty="0"/>
              <a:t>, </a:t>
            </a:r>
            <a:r>
              <a:rPr lang="ko-KR" altLang="en-US" dirty="0"/>
              <a:t>없으면 걸어가라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01341"/>
            <a:ext cx="5734050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509120"/>
            <a:ext cx="52292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59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pass</a:t>
            </a:r>
          </a:p>
          <a:p>
            <a:pPr lvl="1"/>
            <a:r>
              <a:rPr lang="ko-KR" altLang="en-US" dirty="0" err="1"/>
              <a:t>조건문에서</a:t>
            </a:r>
            <a:r>
              <a:rPr lang="ko-KR" altLang="en-US" dirty="0"/>
              <a:t> 아무 일도 하지 않게 설정하고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pass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조건을 판단하는 </a:t>
            </a:r>
            <a:r>
              <a:rPr lang="en-US" altLang="ko-KR" dirty="0" err="1"/>
              <a:t>elif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3212976"/>
            <a:ext cx="5438775" cy="1733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2492896"/>
            <a:ext cx="2793805" cy="26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92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반복해서 문장을 수행해야 할 경우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ko-KR" altLang="en-US" dirty="0"/>
              <a:t>수행할 문장 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ko-KR" altLang="en-US" dirty="0"/>
              <a:t>수행할 문장 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는 가장 가까운 </a:t>
            </a:r>
            <a:r>
              <a:rPr lang="ko-KR" altLang="en-US" dirty="0" err="1"/>
              <a:t>반복문을</a:t>
            </a:r>
            <a:r>
              <a:rPr lang="ko-KR" altLang="en-US" dirty="0"/>
              <a:t> 탈출하는 용도로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852414"/>
            <a:ext cx="2124075" cy="354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96952"/>
            <a:ext cx="490260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77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</a:p>
          <a:p>
            <a:pPr lvl="1"/>
            <a:r>
              <a:rPr lang="ko-KR" altLang="en-US" dirty="0"/>
              <a:t>특정 조건에서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빠져나가지 않고</a:t>
            </a:r>
            <a:r>
              <a:rPr lang="en-US" altLang="ko-KR" dirty="0"/>
              <a:t>, </a:t>
            </a:r>
            <a:r>
              <a:rPr lang="ko-KR" altLang="en-US" dirty="0" err="1"/>
              <a:t>반복문의</a:t>
            </a:r>
            <a:r>
              <a:rPr lang="ko-KR" altLang="en-US" dirty="0"/>
              <a:t> 맨 처음 조건 검사로 다시 돌아가게 만들고 싶은 경우에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 중에서 홀수만 출력하는 것을 </a:t>
            </a:r>
            <a:r>
              <a:rPr lang="en-US" altLang="ko-KR" dirty="0"/>
              <a:t>while</a:t>
            </a:r>
            <a:r>
              <a:rPr lang="ko-KR" altLang="en-US" dirty="0"/>
              <a:t>문을 통해서 작성해보자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28" y="2508303"/>
            <a:ext cx="585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308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문과 비슷한 </a:t>
            </a:r>
            <a:r>
              <a:rPr lang="ko-KR" altLang="en-US" dirty="0" err="1"/>
              <a:t>반복문이며</a:t>
            </a:r>
            <a:r>
              <a:rPr lang="en-US" altLang="ko-KR" dirty="0"/>
              <a:t>, </a:t>
            </a:r>
            <a:r>
              <a:rPr lang="ko-KR" altLang="en-US" dirty="0"/>
              <a:t>유용하고 구조가 직관적이다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):</a:t>
            </a:r>
          </a:p>
          <a:p>
            <a:pPr marL="914400" lvl="2" indent="0">
              <a:buNone/>
            </a:pPr>
            <a:r>
              <a:rPr lang="ko-KR" altLang="en-US" dirty="0"/>
              <a:t>수행할 문장 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ko-KR" altLang="en-US" dirty="0"/>
              <a:t>수행할 문장 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2116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전형적인 </a:t>
            </a:r>
            <a:r>
              <a:rPr lang="en-US" altLang="ko-KR" dirty="0"/>
              <a:t>for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리스트의 요소가 순서대로 변수에 대입된 후 </a:t>
            </a:r>
            <a:r>
              <a:rPr lang="en-US" altLang="ko-KR" dirty="0"/>
              <a:t>print()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a</a:t>
            </a:r>
            <a:r>
              <a:rPr lang="ko-KR" altLang="en-US" dirty="0"/>
              <a:t>의 요소 값이 </a:t>
            </a:r>
            <a:r>
              <a:rPr lang="ko-KR" altLang="en-US" dirty="0" err="1"/>
              <a:t>튜플이기</a:t>
            </a:r>
            <a:r>
              <a:rPr lang="ko-KR" altLang="en-US" dirty="0"/>
              <a:t> 때문에 각각의 요소들이 자동으로 </a:t>
            </a:r>
            <a:r>
              <a:rPr lang="en-US" altLang="ko-KR" dirty="0"/>
              <a:t>(first, last)</a:t>
            </a:r>
            <a:r>
              <a:rPr lang="ko-KR" altLang="en-US" dirty="0"/>
              <a:t>에 대입된다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68760"/>
            <a:ext cx="57150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114006"/>
            <a:ext cx="4667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인간다운 언어이다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if 4 in [1,2,3,4]: print(“4</a:t>
            </a:r>
            <a:r>
              <a:rPr lang="ko-KR" altLang="en-US" dirty="0"/>
              <a:t>가 있습니다</a:t>
            </a:r>
            <a:r>
              <a:rPr lang="en-US" altLang="ko-KR" dirty="0"/>
              <a:t>“)</a:t>
            </a:r>
          </a:p>
          <a:p>
            <a:pPr lvl="2"/>
            <a:r>
              <a:rPr lang="ko-KR" altLang="en-US" dirty="0"/>
              <a:t>위의 문장은 프로그래밍 언어를 몰라도 직관적으로 무엇을 뜻하는지 알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문법이 쉬워 빠르게 배울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문법 자체가 사람의 사고 체계와 매우 닮아 있어</a:t>
            </a:r>
            <a:r>
              <a:rPr lang="en-US" altLang="ko-KR" dirty="0"/>
              <a:t>, </a:t>
            </a:r>
            <a:r>
              <a:rPr lang="ko-KR" altLang="en-US" dirty="0"/>
              <a:t>배우기 쉽다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전공자의 경우 일주일 이내로 학습하고 실무에 이용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무료지만</a:t>
            </a:r>
            <a:r>
              <a:rPr lang="en-US" altLang="ko-KR" dirty="0"/>
              <a:t>, </a:t>
            </a:r>
            <a:r>
              <a:rPr lang="ko-KR" altLang="en-US" dirty="0"/>
              <a:t>강력하다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오픈 소스이다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오픈 </a:t>
            </a:r>
            <a:r>
              <a:rPr lang="ko-KR" altLang="en-US" dirty="0" err="1"/>
              <a:t>소스란</a:t>
            </a:r>
            <a:r>
              <a:rPr lang="ko-KR" altLang="en-US" dirty="0"/>
              <a:t> 저작권자가 소스 코드를 공개하여 누구나 별다른 제한 없이 자유롭게 사용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수정할 수 있는 소프트웨어이다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3599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문에서 살펴 본 </a:t>
            </a:r>
            <a:r>
              <a:rPr lang="en-US" altLang="ko-KR" dirty="0"/>
              <a:t>continue</a:t>
            </a:r>
            <a:r>
              <a:rPr lang="ko-KR" altLang="en-US" dirty="0"/>
              <a:t>를 </a:t>
            </a:r>
            <a:r>
              <a:rPr lang="en-US" altLang="ko-KR" dirty="0"/>
              <a:t>for</a:t>
            </a:r>
            <a:r>
              <a:rPr lang="ko-KR" altLang="en-US" dirty="0"/>
              <a:t>문에서도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66" y="1700808"/>
            <a:ext cx="579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7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함께 자주 사용하는 </a:t>
            </a:r>
            <a:r>
              <a:rPr lang="en-US" altLang="ko-KR" dirty="0"/>
              <a:t>range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문은 숫자 리스트를 자동으로 만들어주는 </a:t>
            </a:r>
            <a:r>
              <a:rPr lang="en-US" altLang="ko-KR" dirty="0"/>
              <a:t>range </a:t>
            </a:r>
            <a:r>
              <a:rPr lang="ko-KR" altLang="en-US" dirty="0"/>
              <a:t>함수와 함께 사용되는 경우가 많다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문장은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미만의 숫자를 포함하는 </a:t>
            </a:r>
            <a:r>
              <a:rPr lang="en-US" altLang="ko-KR" dirty="0"/>
              <a:t>range </a:t>
            </a:r>
            <a:r>
              <a:rPr lang="ko-KR" altLang="en-US" dirty="0"/>
              <a:t>객체를 만들어 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문장은 시작 숫자와 끝 숫자를 지정하여 </a:t>
            </a:r>
            <a:r>
              <a:rPr lang="en-US" altLang="ko-KR" dirty="0"/>
              <a:t>range </a:t>
            </a:r>
            <a:r>
              <a:rPr lang="ko-KR" altLang="en-US" dirty="0"/>
              <a:t>함수를 사용하는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700808"/>
            <a:ext cx="49530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202289"/>
            <a:ext cx="4162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28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함수 예시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합을 구하는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과 </a:t>
            </a:r>
            <a:r>
              <a:rPr lang="en-US" altLang="ko-KR" dirty="0"/>
              <a:t>range</a:t>
            </a:r>
            <a:r>
              <a:rPr lang="ko-KR" altLang="en-US" dirty="0"/>
              <a:t>를 이용한 구구단 출력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16" y="1556792"/>
            <a:ext cx="461010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16" y="4077072"/>
            <a:ext cx="5467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40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예제는 </a:t>
            </a:r>
            <a:r>
              <a:rPr lang="en-US" altLang="ko-KR" dirty="0"/>
              <a:t>a</a:t>
            </a:r>
            <a:r>
              <a:rPr lang="ko-KR" altLang="en-US" dirty="0"/>
              <a:t>라는 리스트의 각 항목에 </a:t>
            </a:r>
            <a:r>
              <a:rPr lang="en-US" altLang="ko-KR" dirty="0"/>
              <a:t>3</a:t>
            </a:r>
            <a:r>
              <a:rPr lang="ko-KR" altLang="en-US" dirty="0"/>
              <a:t>을 곱한 결과를 </a:t>
            </a:r>
            <a:r>
              <a:rPr lang="en-US" altLang="ko-KR" dirty="0"/>
              <a:t>result</a:t>
            </a:r>
            <a:r>
              <a:rPr lang="ko-KR" altLang="en-US" dirty="0"/>
              <a:t>라는 리스트에 담는 예제이다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이를 리스트 내포를 이용하면 아래와 같이 간단히 해결할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만약 짝수에서만 처리하고 싶다면 다음과 같이 </a:t>
            </a:r>
            <a:r>
              <a:rPr lang="en-US" altLang="ko-KR" dirty="0"/>
              <a:t>if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96752"/>
            <a:ext cx="4313089" cy="1264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861048"/>
            <a:ext cx="3888432" cy="889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7" y="5373217"/>
            <a:ext cx="4745137" cy="8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04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  <a:endParaRPr lang="en-US" altLang="ko-KR" dirty="0"/>
          </a:p>
          <a:p>
            <a:pPr lvl="1"/>
            <a:r>
              <a:rPr lang="ko-KR" altLang="en-US" dirty="0"/>
              <a:t>리스트 내포의 일반적인 문법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반복 가능 객체 </a:t>
            </a:r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두 개 사용하는 것도 가능하다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항목</a:t>
            </a:r>
            <a:r>
              <a:rPr lang="en-US" altLang="ko-KR" dirty="0"/>
              <a:t>1 in </a:t>
            </a:r>
            <a:r>
              <a:rPr lang="ko-KR" altLang="en-US" dirty="0"/>
              <a:t>반복 가능 객체</a:t>
            </a:r>
            <a:r>
              <a:rPr lang="en-US" altLang="ko-KR" dirty="0"/>
              <a:t>1 if </a:t>
            </a:r>
            <a:r>
              <a:rPr lang="ko-KR" altLang="en-US" dirty="0"/>
              <a:t>조건 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	for </a:t>
            </a:r>
            <a:r>
              <a:rPr lang="ko-KR" altLang="en-US" dirty="0"/>
              <a:t>항목</a:t>
            </a:r>
            <a:r>
              <a:rPr lang="en-US" altLang="ko-KR" dirty="0"/>
              <a:t>2 in </a:t>
            </a:r>
            <a:r>
              <a:rPr lang="ko-KR" altLang="en-US" dirty="0"/>
              <a:t>반복 가능 객체</a:t>
            </a:r>
            <a:r>
              <a:rPr lang="en-US" altLang="ko-KR" dirty="0"/>
              <a:t>2 if </a:t>
            </a:r>
            <a:r>
              <a:rPr lang="ko-KR" altLang="en-US" dirty="0"/>
              <a:t>조건 </a:t>
            </a:r>
            <a:r>
              <a:rPr lang="en-US" altLang="ko-KR" dirty="0"/>
              <a:t>2]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구구단 출력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861048"/>
            <a:ext cx="8667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3496</Words>
  <Application>Microsoft Office PowerPoint</Application>
  <PresentationFormat>화면 슬라이드 쇼(4:3)</PresentationFormat>
  <Paragraphs>1217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8" baseType="lpstr">
      <vt:lpstr>맑은 고딕</vt:lpstr>
      <vt:lpstr>Arial</vt:lpstr>
      <vt:lpstr>Wingdings</vt:lpstr>
      <vt:lpstr>Office 테마</vt:lpstr>
      <vt:lpstr> Python Mentoring- 01</vt:lpstr>
      <vt:lpstr>소개</vt:lpstr>
      <vt:lpstr>개발 환경</vt:lpstr>
      <vt:lpstr>개발 환경</vt:lpstr>
      <vt:lpstr>개발 환경</vt:lpstr>
      <vt:lpstr>개발 환경</vt:lpstr>
      <vt:lpstr>개발 환경</vt:lpstr>
      <vt:lpstr>Python</vt:lpstr>
      <vt:lpstr>Python의 특징</vt:lpstr>
      <vt:lpstr>Python의 특징</vt:lpstr>
      <vt:lpstr>파이썬으로 할 수 있는 일 &amp; 없는 일</vt:lpstr>
      <vt:lpstr>파이썬으로 할 수 있는 일 &amp; 없는 일</vt:lpstr>
      <vt:lpstr>파이썬으로 할 수 있는 일 &amp; 없는 일</vt:lpstr>
      <vt:lpstr>Jupyter Notebook</vt:lpstr>
      <vt:lpstr>Jupyter Notebook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자료형</vt:lpstr>
      <vt:lpstr>반복문, 제어문</vt:lpstr>
      <vt:lpstr>if문</vt:lpstr>
      <vt:lpstr>if문</vt:lpstr>
      <vt:lpstr>if문</vt:lpstr>
      <vt:lpstr>if문</vt:lpstr>
      <vt:lpstr>if문</vt:lpstr>
      <vt:lpstr>if문</vt:lpstr>
      <vt:lpstr>if문</vt:lpstr>
      <vt:lpstr>if문</vt:lpstr>
      <vt:lpstr>while문</vt:lpstr>
      <vt:lpstr>while문</vt:lpstr>
      <vt:lpstr>for문</vt:lpstr>
      <vt:lpstr>for문</vt:lpstr>
      <vt:lpstr>for문</vt:lpstr>
      <vt:lpstr>for문</vt:lpstr>
      <vt:lpstr>for문</vt:lpstr>
      <vt:lpstr>for문</vt:lpstr>
      <vt:lpstr>for문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Coding</dc:title>
  <dc:creator>Microsoft Corporation</dc:creator>
  <cp:lastModifiedBy>한빈 이</cp:lastModifiedBy>
  <cp:revision>280</cp:revision>
  <dcterms:created xsi:type="dcterms:W3CDTF">2006-10-05T04:04:58Z</dcterms:created>
  <dcterms:modified xsi:type="dcterms:W3CDTF">2019-03-24T08:39:12Z</dcterms:modified>
</cp:coreProperties>
</file>