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7"/>
  </p:notesMasterIdLst>
  <p:sldIdLst>
    <p:sldId id="256" r:id="rId2"/>
    <p:sldId id="481" r:id="rId3"/>
    <p:sldId id="482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483" r:id="rId13"/>
    <p:sldId id="500" r:id="rId14"/>
    <p:sldId id="501" r:id="rId15"/>
    <p:sldId id="484" r:id="rId16"/>
    <p:sldId id="485" r:id="rId17"/>
    <p:sldId id="502" r:id="rId18"/>
    <p:sldId id="503" r:id="rId19"/>
    <p:sldId id="504" r:id="rId20"/>
    <p:sldId id="509" r:id="rId21"/>
    <p:sldId id="505" r:id="rId22"/>
    <p:sldId id="506" r:id="rId23"/>
    <p:sldId id="507" r:id="rId24"/>
    <p:sldId id="508" r:id="rId25"/>
    <p:sldId id="486" r:id="rId26"/>
    <p:sldId id="487" r:id="rId27"/>
    <p:sldId id="510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521" r:id="rId39"/>
    <p:sldId id="522" r:id="rId40"/>
    <p:sldId id="523" r:id="rId41"/>
    <p:sldId id="524" r:id="rId42"/>
    <p:sldId id="525" r:id="rId43"/>
    <p:sldId id="527" r:id="rId44"/>
    <p:sldId id="528" r:id="rId45"/>
    <p:sldId id="529" r:id="rId46"/>
    <p:sldId id="530" r:id="rId47"/>
    <p:sldId id="531" r:id="rId48"/>
    <p:sldId id="532" r:id="rId49"/>
    <p:sldId id="533" r:id="rId50"/>
    <p:sldId id="534" r:id="rId51"/>
    <p:sldId id="538" r:id="rId52"/>
    <p:sldId id="535" r:id="rId53"/>
    <p:sldId id="537" r:id="rId54"/>
    <p:sldId id="526" r:id="rId55"/>
    <p:sldId id="488" r:id="rId56"/>
    <p:sldId id="544" r:id="rId57"/>
    <p:sldId id="539" r:id="rId58"/>
    <p:sldId id="540" r:id="rId59"/>
    <p:sldId id="545" r:id="rId60"/>
    <p:sldId id="541" r:id="rId61"/>
    <p:sldId id="542" r:id="rId62"/>
    <p:sldId id="489" r:id="rId63"/>
    <p:sldId id="546" r:id="rId64"/>
    <p:sldId id="547" r:id="rId65"/>
    <p:sldId id="548" r:id="rId66"/>
    <p:sldId id="551" r:id="rId67"/>
    <p:sldId id="549" r:id="rId68"/>
    <p:sldId id="550" r:id="rId69"/>
    <p:sldId id="552" r:id="rId70"/>
    <p:sldId id="490" r:id="rId71"/>
    <p:sldId id="553" r:id="rId72"/>
    <p:sldId id="554" r:id="rId73"/>
    <p:sldId id="562" r:id="rId74"/>
    <p:sldId id="563" r:id="rId75"/>
    <p:sldId id="555" r:id="rId76"/>
    <p:sldId id="556" r:id="rId77"/>
    <p:sldId id="557" r:id="rId78"/>
    <p:sldId id="558" r:id="rId79"/>
    <p:sldId id="491" r:id="rId80"/>
    <p:sldId id="584" r:id="rId81"/>
    <p:sldId id="585" r:id="rId82"/>
    <p:sldId id="586" r:id="rId83"/>
    <p:sldId id="587" r:id="rId84"/>
    <p:sldId id="588" r:id="rId85"/>
    <p:sldId id="589" r:id="rId86"/>
    <p:sldId id="590" r:id="rId87"/>
    <p:sldId id="591" r:id="rId88"/>
    <p:sldId id="592" r:id="rId89"/>
    <p:sldId id="593" r:id="rId90"/>
    <p:sldId id="594" r:id="rId91"/>
    <p:sldId id="595" r:id="rId92"/>
    <p:sldId id="596" r:id="rId93"/>
    <p:sldId id="597" r:id="rId94"/>
    <p:sldId id="598" r:id="rId95"/>
    <p:sldId id="599" r:id="rId96"/>
    <p:sldId id="600" r:id="rId97"/>
    <p:sldId id="602" r:id="rId98"/>
    <p:sldId id="603" r:id="rId99"/>
    <p:sldId id="604" r:id="rId100"/>
    <p:sldId id="582" r:id="rId101"/>
    <p:sldId id="605" r:id="rId102"/>
    <p:sldId id="606" r:id="rId103"/>
    <p:sldId id="610" r:id="rId104"/>
    <p:sldId id="611" r:id="rId105"/>
    <p:sldId id="612" r:id="rId106"/>
    <p:sldId id="613" r:id="rId107"/>
    <p:sldId id="614" r:id="rId108"/>
    <p:sldId id="615" r:id="rId109"/>
    <p:sldId id="616" r:id="rId110"/>
    <p:sldId id="617" r:id="rId111"/>
    <p:sldId id="618" r:id="rId112"/>
    <p:sldId id="619" r:id="rId113"/>
    <p:sldId id="620" r:id="rId114"/>
    <p:sldId id="621" r:id="rId115"/>
    <p:sldId id="622" r:id="rId116"/>
    <p:sldId id="623" r:id="rId117"/>
    <p:sldId id="624" r:id="rId118"/>
    <p:sldId id="583" r:id="rId119"/>
    <p:sldId id="625" r:id="rId120"/>
    <p:sldId id="632" r:id="rId121"/>
    <p:sldId id="633" r:id="rId122"/>
    <p:sldId id="634" r:id="rId123"/>
    <p:sldId id="626" r:id="rId124"/>
    <p:sldId id="627" r:id="rId125"/>
    <p:sldId id="628" r:id="rId126"/>
    <p:sldId id="635" r:id="rId127"/>
    <p:sldId id="636" r:id="rId128"/>
    <p:sldId id="637" r:id="rId129"/>
    <p:sldId id="638" r:id="rId130"/>
    <p:sldId id="640" r:id="rId131"/>
    <p:sldId id="641" r:id="rId132"/>
    <p:sldId id="642" r:id="rId133"/>
    <p:sldId id="639" r:id="rId134"/>
    <p:sldId id="643" r:id="rId135"/>
    <p:sldId id="644" r:id="rId136"/>
    <p:sldId id="645" r:id="rId137"/>
    <p:sldId id="646" r:id="rId138"/>
    <p:sldId id="647" r:id="rId139"/>
    <p:sldId id="648" r:id="rId140"/>
    <p:sldId id="649" r:id="rId141"/>
    <p:sldId id="650" r:id="rId142"/>
    <p:sldId id="651" r:id="rId143"/>
    <p:sldId id="653" r:id="rId144"/>
    <p:sldId id="652" r:id="rId145"/>
    <p:sldId id="278" r:id="rId1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04" d="100"/>
          <a:sy n="104" d="100"/>
        </p:scale>
        <p:origin x="4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591D9-C5E4-4F46-9217-96BC3C7A1579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3E8BD-090E-4145-B8CC-2A36BBA63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2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-32303" y="2499875"/>
            <a:ext cx="8460432" cy="4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0" y="1916832"/>
            <a:ext cx="4788024" cy="5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46977"/>
            <a:ext cx="9144000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8562031" y="6296203"/>
            <a:ext cx="511136" cy="504056"/>
            <a:chOff x="7382130" y="1348005"/>
            <a:chExt cx="2676270" cy="263920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2130" y="1348005"/>
              <a:ext cx="2368716" cy="217598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75201" y="3523992"/>
              <a:ext cx="1183199" cy="463215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 userDrawn="1"/>
        </p:nvSpPr>
        <p:spPr>
          <a:xfrm>
            <a:off x="0" y="6597352"/>
            <a:ext cx="8460432" cy="4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323529" y="44624"/>
            <a:ext cx="8749638" cy="5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>
          <a:xfrm>
            <a:off x="107504" y="836711"/>
            <a:ext cx="8906924" cy="5667285"/>
          </a:xfrm>
        </p:spPr>
        <p:txBody>
          <a:bodyPr>
            <a:normAutofit/>
          </a:bodyPr>
          <a:lstStyle>
            <a:lvl1pPr marL="271463" indent="-271463">
              <a:buClr>
                <a:srgbClr val="FF0000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742950" indent="-285750">
              <a:buClr>
                <a:srgbClr val="9933FF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400"/>
            </a:lvl3pPr>
            <a:lvl4pPr>
              <a:defRPr sz="1200"/>
            </a:lvl4pPr>
            <a:lvl5pPr>
              <a:tabLst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916832"/>
            <a:ext cx="6228184" cy="583043"/>
          </a:xfrm>
        </p:spPr>
        <p:txBody>
          <a:bodyPr/>
          <a:lstStyle/>
          <a:p>
            <a:r>
              <a:rPr lang="en-US" altLang="ko-KR" dirty="0"/>
              <a:t> Python Mentoring - 02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30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 안에서 선언된 변수의 효력 범위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 코드를 보고 </a:t>
            </a:r>
            <a:r>
              <a:rPr lang="en-US" altLang="ko-KR" dirty="0"/>
              <a:t>num1</a:t>
            </a:r>
            <a:r>
              <a:rPr lang="ko-KR" altLang="en-US" dirty="0"/>
              <a:t>의 출력 값을 예상해보자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vartest</a:t>
            </a:r>
            <a:r>
              <a:rPr lang="en-US" altLang="ko-KR" dirty="0"/>
              <a:t> </a:t>
            </a:r>
            <a:r>
              <a:rPr lang="ko-KR" altLang="en-US" dirty="0"/>
              <a:t>함수에서 </a:t>
            </a:r>
            <a:r>
              <a:rPr lang="en-US" altLang="ko-KR" dirty="0"/>
              <a:t>num1</a:t>
            </a:r>
            <a:r>
              <a:rPr lang="ko-KR" altLang="en-US" dirty="0"/>
              <a:t>의 값을 </a:t>
            </a:r>
            <a:r>
              <a:rPr lang="ko-KR" altLang="en-US" dirty="0" err="1"/>
              <a:t>증가시켰으므로</a:t>
            </a:r>
            <a:r>
              <a:rPr lang="ko-KR" altLang="en-US" dirty="0"/>
              <a:t> </a:t>
            </a:r>
            <a:r>
              <a:rPr lang="en-US" altLang="ko-KR" dirty="0"/>
              <a:t>num1</a:t>
            </a:r>
            <a:r>
              <a:rPr lang="ko-KR" altLang="en-US" dirty="0"/>
              <a:t>의 값은 </a:t>
            </a:r>
            <a:r>
              <a:rPr lang="en-US" altLang="ko-KR" dirty="0"/>
              <a:t>2</a:t>
            </a:r>
            <a:r>
              <a:rPr lang="ko-KR" altLang="en-US" dirty="0"/>
              <a:t>라고 생각할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함수안에서</a:t>
            </a:r>
            <a:r>
              <a:rPr lang="ko-KR" altLang="en-US" dirty="0"/>
              <a:t> 새로 만들어진 변수는 함수 안에서만 사용되는</a:t>
            </a:r>
            <a:r>
              <a:rPr lang="en-US" altLang="ko-KR" dirty="0"/>
              <a:t> ‘</a:t>
            </a:r>
            <a:r>
              <a:rPr lang="ko-KR" altLang="en-US" dirty="0"/>
              <a:t>지역 변수</a:t>
            </a:r>
            <a:r>
              <a:rPr lang="en-US" altLang="ko-KR" dirty="0"/>
              <a:t>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298268"/>
            <a:ext cx="3972669" cy="11946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3861048"/>
            <a:ext cx="5361597" cy="194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491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pickle</a:t>
            </a:r>
          </a:p>
          <a:p>
            <a:pPr lvl="2"/>
            <a:r>
              <a:rPr lang="ko-KR" altLang="en-US" dirty="0"/>
              <a:t>객체의 형태를 그대로 유지하면서 파일에 저장하고 불러올 수 있게 하는 모듈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위의 코드는 </a:t>
            </a:r>
            <a:r>
              <a:rPr lang="en-US" altLang="ko-KR" dirty="0" err="1"/>
              <a:t>pickle.dump</a:t>
            </a:r>
            <a:r>
              <a:rPr lang="ko-KR" altLang="en-US" dirty="0"/>
              <a:t>에 의해 저장된 파일을 </a:t>
            </a:r>
            <a:r>
              <a:rPr lang="en-US" altLang="ko-KR" dirty="0" err="1"/>
              <a:t>pickle.load</a:t>
            </a:r>
            <a:r>
              <a:rPr lang="ko-KR" altLang="en-US" dirty="0"/>
              <a:t>를 이용해서 원래 있던 리스트 객체 상태로 불러오는 예이다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어떤 </a:t>
            </a:r>
            <a:r>
              <a:rPr lang="ko-KR" altLang="en-US" dirty="0" err="1"/>
              <a:t>자료형이든</a:t>
            </a:r>
            <a:r>
              <a:rPr lang="ko-KR" altLang="en-US" dirty="0"/>
              <a:t> 상관없이 저장하고 불러올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916832"/>
            <a:ext cx="51720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01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18538" y="836712"/>
            <a:ext cx="8906924" cy="5667285"/>
          </a:xfrm>
        </p:spPr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os</a:t>
            </a:r>
            <a:endParaRPr lang="en-US" altLang="ko-KR" dirty="0"/>
          </a:p>
          <a:p>
            <a:pPr lvl="2"/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모듈은 환경 변수나 디렉터리</a:t>
            </a:r>
            <a:r>
              <a:rPr lang="en-US" altLang="ko-KR" dirty="0"/>
              <a:t>, </a:t>
            </a:r>
            <a:r>
              <a:rPr lang="ko-KR" altLang="en-US" dirty="0"/>
              <a:t>파일 등의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자원을 제어할 수 있게 해주는 모듈이다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os.environ</a:t>
            </a:r>
            <a:endParaRPr lang="en-US" altLang="ko-KR" dirty="0"/>
          </a:p>
          <a:p>
            <a:pPr lvl="2"/>
            <a:r>
              <a:rPr lang="ko-KR" altLang="en-US" dirty="0"/>
              <a:t>시스템은 각각 다른 환경 </a:t>
            </a:r>
            <a:r>
              <a:rPr lang="ko-KR" altLang="en-US" dirty="0" err="1"/>
              <a:t>변수값을</a:t>
            </a:r>
            <a:r>
              <a:rPr lang="ko-KR" altLang="en-US" dirty="0"/>
              <a:t> 가지고 있는데</a:t>
            </a:r>
            <a:r>
              <a:rPr lang="en-US" altLang="ko-KR" dirty="0"/>
              <a:t>, </a:t>
            </a:r>
            <a:r>
              <a:rPr lang="en-US" altLang="ko-KR" dirty="0" err="1"/>
              <a:t>os.environ</a:t>
            </a:r>
            <a:r>
              <a:rPr lang="ko-KR" altLang="en-US" dirty="0"/>
              <a:t>을 이용해서 현재 시스템의 환경 변수 값들을 확인할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환경 변수에 대한 정보를 </a:t>
            </a:r>
            <a:r>
              <a:rPr lang="ko-KR" altLang="en-US" dirty="0" err="1"/>
              <a:t>딕셔너리</a:t>
            </a:r>
            <a:r>
              <a:rPr lang="ko-KR" altLang="en-US" dirty="0"/>
              <a:t> 객체로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딕셔너리이기</a:t>
            </a:r>
            <a:r>
              <a:rPr lang="ko-KR" altLang="en-US" dirty="0"/>
              <a:t> 때문에 아래와 같이 호출할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3" y="2924944"/>
            <a:ext cx="8362950" cy="885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3" y="5085184"/>
            <a:ext cx="54768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914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os.chdir</a:t>
            </a:r>
            <a:endParaRPr lang="en-US" altLang="ko-KR" dirty="0"/>
          </a:p>
          <a:p>
            <a:pPr lvl="2"/>
            <a:r>
              <a:rPr lang="ko-KR" altLang="en-US" dirty="0"/>
              <a:t>현재 디렉터리의 위치를 변경할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os.getcwd</a:t>
            </a:r>
            <a:endParaRPr lang="en-US" altLang="ko-KR" dirty="0"/>
          </a:p>
          <a:p>
            <a:pPr lvl="2"/>
            <a:r>
              <a:rPr lang="ko-KR" altLang="en-US" dirty="0"/>
              <a:t>현재 자신의 디렉터리 위치를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780928"/>
            <a:ext cx="5495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725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os.system</a:t>
            </a:r>
            <a:endParaRPr lang="en-US" altLang="ko-KR" dirty="0"/>
          </a:p>
          <a:p>
            <a:pPr lvl="2"/>
            <a:r>
              <a:rPr lang="ko-KR" altLang="en-US" dirty="0"/>
              <a:t>시스템 자체의 프로그램이나 기타 명령어들을 </a:t>
            </a:r>
            <a:r>
              <a:rPr lang="ko-KR" altLang="en-US" dirty="0" err="1"/>
              <a:t>파이썬에서</a:t>
            </a:r>
            <a:r>
              <a:rPr lang="ko-KR" altLang="en-US" dirty="0"/>
              <a:t> 호출할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os.popen</a:t>
            </a:r>
            <a:endParaRPr lang="en-US" altLang="ko-KR" dirty="0"/>
          </a:p>
          <a:p>
            <a:pPr lvl="2"/>
            <a:r>
              <a:rPr lang="ko-KR" altLang="en-US" dirty="0"/>
              <a:t>시스템 명령어를 실행시킨 결과값을 읽기 모드 형태의 파일 객체로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읽어 들인 파일 객체의 내용을 확인하기 위해 </a:t>
            </a:r>
            <a:r>
              <a:rPr lang="en-US" altLang="ko-KR" dirty="0"/>
              <a:t>read </a:t>
            </a:r>
            <a:r>
              <a:rPr lang="ko-KR" altLang="en-US" dirty="0"/>
              <a:t>함수를 사용할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59" y="2924944"/>
            <a:ext cx="3471881" cy="344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50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기타 유용한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관련 함수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16" y="1628800"/>
            <a:ext cx="59817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203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shutil.copy</a:t>
            </a:r>
            <a:endParaRPr lang="en-US" altLang="ko-KR" dirty="0"/>
          </a:p>
          <a:p>
            <a:pPr lvl="2"/>
            <a:r>
              <a:rPr lang="en-US" altLang="ko-KR" dirty="0" err="1"/>
              <a:t>src</a:t>
            </a:r>
            <a:r>
              <a:rPr lang="ko-KR" altLang="en-US" dirty="0"/>
              <a:t>라는 이름의 파일을 </a:t>
            </a:r>
            <a:r>
              <a:rPr lang="en-US" altLang="ko-KR" dirty="0" err="1"/>
              <a:t>dst</a:t>
            </a:r>
            <a:r>
              <a:rPr lang="ko-KR" altLang="en-US" dirty="0"/>
              <a:t>로 복사한다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만약 </a:t>
            </a:r>
            <a:r>
              <a:rPr lang="en-US" altLang="ko-KR" dirty="0" err="1"/>
              <a:t>dst</a:t>
            </a:r>
            <a:r>
              <a:rPr lang="ko-KR" altLang="en-US" dirty="0"/>
              <a:t>가 디렉터리라면 </a:t>
            </a:r>
            <a:r>
              <a:rPr lang="en-US" altLang="ko-KR" dirty="0" err="1"/>
              <a:t>src</a:t>
            </a:r>
            <a:r>
              <a:rPr lang="ko-KR" altLang="en-US" dirty="0"/>
              <a:t>라는 파일 이름으로 </a:t>
            </a:r>
            <a:r>
              <a:rPr lang="en-US" altLang="ko-KR" dirty="0" err="1"/>
              <a:t>dst</a:t>
            </a:r>
            <a:r>
              <a:rPr lang="ko-KR" altLang="en-US" dirty="0"/>
              <a:t>라는 디렉터리에 복사하고 동일한 파일 이름이 있을 경우에는 덮어 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10" y="2717853"/>
            <a:ext cx="85248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168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glob</a:t>
            </a:r>
          </a:p>
          <a:p>
            <a:pPr lvl="2"/>
            <a:r>
              <a:rPr lang="en-US" altLang="ko-KR" dirty="0"/>
              <a:t>glob </a:t>
            </a:r>
            <a:r>
              <a:rPr lang="ko-KR" altLang="en-US" dirty="0"/>
              <a:t>모듈은 디렉터리 내의 파일들을 읽어서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메타 문자를 써서 원하는 파일만 </a:t>
            </a:r>
            <a:r>
              <a:rPr lang="ko-KR" altLang="en-US" dirty="0" err="1"/>
              <a:t>읽어들일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위의 예제는 현재 작업 디렉터리에서 </a:t>
            </a:r>
            <a:r>
              <a:rPr lang="en-US" altLang="ko-KR" dirty="0"/>
              <a:t>m</a:t>
            </a:r>
            <a:r>
              <a:rPr lang="ko-KR" altLang="en-US" dirty="0"/>
              <a:t>으로 시작하는 파일들을 모두 찾아서 </a:t>
            </a:r>
            <a:r>
              <a:rPr lang="ko-KR" altLang="en-US" dirty="0" err="1"/>
              <a:t>리턴하는</a:t>
            </a:r>
            <a:r>
              <a:rPr lang="ko-KR" altLang="en-US" dirty="0"/>
              <a:t> 예제이다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53" y="2348880"/>
            <a:ext cx="59912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030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tempfile</a:t>
            </a:r>
            <a:endParaRPr lang="en-US" altLang="ko-KR" dirty="0"/>
          </a:p>
          <a:p>
            <a:pPr lvl="2"/>
            <a:r>
              <a:rPr lang="ko-KR" altLang="en-US" dirty="0"/>
              <a:t>파일을 임시로 만들어서 사용할 때 유용한 모듈이다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tempfile.mktemp</a:t>
            </a:r>
            <a:r>
              <a:rPr lang="en-US" altLang="ko-KR" dirty="0"/>
              <a:t>()</a:t>
            </a:r>
            <a:r>
              <a:rPr lang="ko-KR" altLang="en-US" dirty="0"/>
              <a:t>는 중복되지 않는 임시 파일의 이름을 무작위로 만들어서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tempfile.TemporaryFile</a:t>
            </a:r>
            <a:r>
              <a:rPr lang="en-US" altLang="ko-KR" dirty="0"/>
              <a:t>()</a:t>
            </a:r>
            <a:r>
              <a:rPr lang="ko-KR" altLang="en-US" dirty="0"/>
              <a:t>은 임시 저장 공간으로 사용될 파일 객체를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 파일은 기본적으로 바이너리 쓰기 모드</a:t>
            </a:r>
            <a:r>
              <a:rPr lang="en-US" altLang="ko-KR" dirty="0"/>
              <a:t>(</a:t>
            </a:r>
            <a:r>
              <a:rPr lang="en-US" altLang="ko-KR" dirty="0" err="1"/>
              <a:t>wb</a:t>
            </a:r>
            <a:r>
              <a:rPr lang="en-US" altLang="ko-KR" dirty="0"/>
              <a:t>)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r>
              <a:rPr lang="ko-KR" altLang="en-US" dirty="0"/>
              <a:t>가 호출되면 이 파일 객체는 자동으로 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78" y="3284984"/>
            <a:ext cx="48291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227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time</a:t>
            </a:r>
          </a:p>
          <a:p>
            <a:pPr lvl="2"/>
            <a:r>
              <a:rPr lang="ko-KR" altLang="en-US" dirty="0"/>
              <a:t>시간과 관련된 </a:t>
            </a:r>
            <a:r>
              <a:rPr lang="en-US" altLang="ko-KR" dirty="0"/>
              <a:t>time </a:t>
            </a:r>
            <a:r>
              <a:rPr lang="ko-KR" altLang="en-US" dirty="0"/>
              <a:t>모듈에는 유용한 함수가 많다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time.time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UTC(Universal Time Coordinated, </a:t>
            </a:r>
            <a:r>
              <a:rPr lang="ko-KR" altLang="en-US" dirty="0"/>
              <a:t>협정 세계 표준시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이용해서 현재 시간을 실수 형태로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1970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0</a:t>
            </a:r>
            <a:r>
              <a:rPr lang="ko-KR" altLang="en-US" dirty="0"/>
              <a:t>시 </a:t>
            </a:r>
            <a:r>
              <a:rPr lang="en-US" altLang="ko-KR" dirty="0"/>
              <a:t>0</a:t>
            </a:r>
            <a:r>
              <a:rPr lang="ko-KR" altLang="en-US" dirty="0"/>
              <a:t>분 </a:t>
            </a:r>
            <a:r>
              <a:rPr lang="en-US" altLang="ko-KR" dirty="0"/>
              <a:t>0</a:t>
            </a:r>
            <a:r>
              <a:rPr lang="ko-KR" altLang="en-US" dirty="0"/>
              <a:t>초를 기준으로 지난 시간을 초 단위로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16" y="3256015"/>
            <a:ext cx="3924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998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time.localtime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time.time</a:t>
            </a:r>
            <a:r>
              <a:rPr lang="en-US" altLang="ko-KR" dirty="0"/>
              <a:t>()</a:t>
            </a:r>
            <a:r>
              <a:rPr lang="ko-KR" altLang="en-US" dirty="0"/>
              <a:t>에 의해서 반환된 </a:t>
            </a:r>
            <a:r>
              <a:rPr lang="ko-KR" altLang="en-US" dirty="0" err="1"/>
              <a:t>실수값을</a:t>
            </a:r>
            <a:r>
              <a:rPr lang="ko-KR" altLang="en-US" dirty="0"/>
              <a:t> 이용해서 년도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초의 형태로 바꿔준다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time.asctime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time.localtime</a:t>
            </a:r>
            <a:r>
              <a:rPr lang="en-US" altLang="ko-KR" dirty="0"/>
              <a:t>()</a:t>
            </a:r>
            <a:r>
              <a:rPr lang="ko-KR" altLang="en-US" dirty="0"/>
              <a:t>에 의해서 반환된 </a:t>
            </a:r>
            <a:r>
              <a:rPr lang="ko-KR" altLang="en-US" dirty="0" err="1"/>
              <a:t>튜플</a:t>
            </a:r>
            <a:r>
              <a:rPr lang="ko-KR" altLang="en-US" dirty="0"/>
              <a:t> 형태의 값을 인자로 받아서 날짜와 시간을 알아보기 쉬운 형태로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7827789" cy="9061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4081140"/>
            <a:ext cx="4320480" cy="7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함수 안에서 함수 밖의 변수를 변경하는 방법</a:t>
            </a:r>
            <a:endParaRPr lang="en-US" altLang="ko-KR" dirty="0"/>
          </a:p>
          <a:p>
            <a:pPr lvl="1"/>
            <a:r>
              <a:rPr lang="en-US" altLang="ko-KR" dirty="0"/>
              <a:t>return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global </a:t>
            </a:r>
            <a:r>
              <a:rPr lang="ko-KR" altLang="en-US" dirty="0"/>
              <a:t>키워드 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global num1</a:t>
            </a:r>
            <a:r>
              <a:rPr lang="ko-KR" altLang="en-US" dirty="0"/>
              <a:t>라는 명령문은 함수 안에서 함수 밖의 변수 </a:t>
            </a:r>
            <a:r>
              <a:rPr lang="en-US" altLang="ko-KR" dirty="0"/>
              <a:t>num1</a:t>
            </a:r>
            <a:r>
              <a:rPr lang="ko-KR" altLang="en-US" dirty="0"/>
              <a:t>을 직접 사용하겠다는 뜻이다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global </a:t>
            </a:r>
            <a:r>
              <a:rPr lang="ko-KR" altLang="en-US" dirty="0"/>
              <a:t>키워드를 자주 사용하는 것은 바람직하지 않다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함수는 독립적으로 존재하는 것이 좋기 때문이며</a:t>
            </a:r>
            <a:r>
              <a:rPr lang="en-US" altLang="ko-KR" dirty="0"/>
              <a:t>, </a:t>
            </a:r>
            <a:r>
              <a:rPr lang="ko-KR" altLang="en-US" dirty="0"/>
              <a:t>외부 변수에 종속적인 함수는 좋은 함수가 아니다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63152"/>
            <a:ext cx="3281536" cy="12457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393390"/>
            <a:ext cx="3065512" cy="14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0878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time.ctime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time.asctime</a:t>
            </a:r>
            <a:r>
              <a:rPr lang="en-US" altLang="ko-KR" dirty="0"/>
              <a:t>(</a:t>
            </a:r>
            <a:r>
              <a:rPr lang="en-US" altLang="ko-KR" dirty="0" err="1"/>
              <a:t>time.localtime</a:t>
            </a:r>
            <a:r>
              <a:rPr lang="en-US" altLang="ko-KR" dirty="0"/>
              <a:t>(</a:t>
            </a:r>
            <a:r>
              <a:rPr lang="en-US" altLang="ko-KR" dirty="0" err="1"/>
              <a:t>time.time</a:t>
            </a:r>
            <a:r>
              <a:rPr lang="en-US" altLang="ko-KR" dirty="0"/>
              <a:t>()))</a:t>
            </a:r>
            <a:r>
              <a:rPr lang="ko-KR" altLang="en-US" dirty="0"/>
              <a:t>은 </a:t>
            </a:r>
            <a:r>
              <a:rPr lang="en-US" altLang="ko-KR" dirty="0" err="1"/>
              <a:t>time.ctime</a:t>
            </a:r>
            <a:r>
              <a:rPr lang="en-US" altLang="ko-KR" dirty="0"/>
              <a:t>()</a:t>
            </a:r>
            <a:r>
              <a:rPr lang="ko-KR" altLang="en-US" dirty="0"/>
              <a:t>을 이용해 간편하게 표시할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time.asctime</a:t>
            </a:r>
            <a:r>
              <a:rPr lang="en-US" altLang="ko-KR" dirty="0"/>
              <a:t>()</a:t>
            </a:r>
            <a:r>
              <a:rPr lang="ko-KR" altLang="en-US" dirty="0"/>
              <a:t>과 다른 점은 </a:t>
            </a:r>
            <a:r>
              <a:rPr lang="en-US" altLang="ko-KR" dirty="0" err="1"/>
              <a:t>ctime</a:t>
            </a:r>
            <a:r>
              <a:rPr lang="ko-KR" altLang="en-US" dirty="0"/>
              <a:t>은 항상 현재 시간만을 </a:t>
            </a:r>
            <a:r>
              <a:rPr lang="ko-KR" altLang="en-US" dirty="0" err="1"/>
              <a:t>리턴한다는</a:t>
            </a:r>
            <a:r>
              <a:rPr lang="ko-KR" altLang="en-US" dirty="0"/>
              <a:t> 점이다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48880"/>
            <a:ext cx="38576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806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time.strftime</a:t>
            </a:r>
            <a:r>
              <a:rPr lang="en-US" altLang="ko-KR" dirty="0"/>
              <a:t>(‘</a:t>
            </a:r>
            <a:r>
              <a:rPr lang="ko-KR" altLang="en-US" dirty="0"/>
              <a:t>출력할 형식 포맷 코드</a:t>
            </a:r>
            <a:r>
              <a:rPr lang="en-US" altLang="ko-KR" dirty="0"/>
              <a:t>‘, </a:t>
            </a:r>
            <a:r>
              <a:rPr lang="en-US" altLang="ko-KR" dirty="0" err="1"/>
              <a:t>time.localtime</a:t>
            </a:r>
            <a:r>
              <a:rPr lang="en-US" altLang="ko-KR" dirty="0"/>
              <a:t>(</a:t>
            </a:r>
            <a:r>
              <a:rPr lang="en-US" altLang="ko-KR" dirty="0" err="1"/>
              <a:t>time.time</a:t>
            </a:r>
            <a:r>
              <a:rPr lang="en-US" altLang="ko-KR" dirty="0"/>
              <a:t>())</a:t>
            </a:r>
          </a:p>
          <a:p>
            <a:pPr lvl="2"/>
            <a:r>
              <a:rPr lang="ko-KR" altLang="en-US" dirty="0"/>
              <a:t>시간에 관계된 것을 세밀하게 표현할 수 있는 여러 가지 포맷 코드를 제공한다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772816"/>
            <a:ext cx="2870730" cy="46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3357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time.strftime</a:t>
            </a:r>
            <a:r>
              <a:rPr lang="en-US" altLang="ko-KR" dirty="0"/>
              <a:t>() </a:t>
            </a:r>
            <a:r>
              <a:rPr lang="ko-KR" altLang="en-US" dirty="0"/>
              <a:t>사용 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time.sleep</a:t>
            </a:r>
            <a:r>
              <a:rPr lang="en-US" altLang="ko-KR" dirty="0"/>
              <a:t>(x)</a:t>
            </a:r>
          </a:p>
          <a:p>
            <a:pPr lvl="2"/>
            <a:r>
              <a:rPr lang="ko-KR" altLang="en-US" dirty="0"/>
              <a:t>일정한 시간 </a:t>
            </a:r>
            <a:r>
              <a:rPr lang="ko-KR" altLang="en-US" dirty="0" err="1"/>
              <a:t>간격동안</a:t>
            </a:r>
            <a:r>
              <a:rPr lang="ko-KR" altLang="en-US" dirty="0"/>
              <a:t> </a:t>
            </a:r>
            <a:r>
              <a:rPr lang="en-US" altLang="ko-KR" dirty="0"/>
              <a:t>sleep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91" y="1556792"/>
            <a:ext cx="6457950" cy="126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91" y="3933056"/>
            <a:ext cx="3962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688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calendar</a:t>
            </a:r>
          </a:p>
          <a:p>
            <a:pPr lvl="2"/>
            <a:r>
              <a:rPr lang="ko-KR" altLang="en-US" dirty="0"/>
              <a:t>달력을 볼 수 있게 해주는 모듈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calendar.calender</a:t>
            </a:r>
            <a:r>
              <a:rPr lang="en-US" altLang="ko-KR" dirty="0"/>
              <a:t>(</a:t>
            </a:r>
            <a:r>
              <a:rPr lang="ko-KR" altLang="en-US" dirty="0"/>
              <a:t>연도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그 해의 전체 달력을 볼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아래의 예는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월의 달력만 보여준다</a:t>
            </a:r>
            <a:r>
              <a:rPr lang="en-US" altLang="ko-KR" dirty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29000"/>
            <a:ext cx="43148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117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calendar.weekday</a:t>
            </a:r>
            <a:endParaRPr lang="en-US" altLang="ko-KR" dirty="0"/>
          </a:p>
          <a:p>
            <a:pPr lvl="2"/>
            <a:r>
              <a:rPr lang="en-US" altLang="ko-KR" dirty="0"/>
              <a:t>weekday(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) </a:t>
            </a:r>
            <a:r>
              <a:rPr lang="ko-KR" altLang="en-US" dirty="0"/>
              <a:t>함수는 그 날짜에 해당하는 요일 정보를 골라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월요일은 </a:t>
            </a:r>
            <a:r>
              <a:rPr lang="en-US" altLang="ko-KR" dirty="0"/>
              <a:t>0, </a:t>
            </a:r>
            <a:r>
              <a:rPr lang="ko-KR" altLang="en-US" dirty="0"/>
              <a:t>일요일은 </a:t>
            </a:r>
            <a:r>
              <a:rPr lang="en-US" altLang="ko-KR" dirty="0"/>
              <a:t>6</a:t>
            </a:r>
            <a:r>
              <a:rPr lang="ko-KR" altLang="en-US" dirty="0"/>
              <a:t>이라는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calendar.monthrange</a:t>
            </a:r>
            <a:endParaRPr lang="en-US" altLang="ko-KR" dirty="0"/>
          </a:p>
          <a:p>
            <a:pPr lvl="2"/>
            <a:r>
              <a:rPr lang="en-US" altLang="ko-KR" dirty="0" err="1"/>
              <a:t>monthrange</a:t>
            </a:r>
            <a:r>
              <a:rPr lang="en-US" altLang="ko-KR" dirty="0"/>
              <a:t>(</a:t>
            </a:r>
            <a:r>
              <a:rPr lang="ko-KR" altLang="en-US" dirty="0"/>
              <a:t>연도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r>
              <a:rPr lang="ko-KR" altLang="en-US" dirty="0"/>
              <a:t>함수는 </a:t>
            </a:r>
            <a:r>
              <a:rPr lang="ko-KR" altLang="en-US" dirty="0" err="1"/>
              <a:t>입력받은</a:t>
            </a:r>
            <a:r>
              <a:rPr lang="ko-KR" altLang="en-US" dirty="0"/>
              <a:t> 달의 </a:t>
            </a:r>
            <a:r>
              <a:rPr lang="en-US" altLang="ko-KR" dirty="0"/>
              <a:t>1</a:t>
            </a:r>
            <a:r>
              <a:rPr lang="ko-KR" altLang="en-US" dirty="0"/>
              <a:t>일이 무슨 </a:t>
            </a:r>
            <a:r>
              <a:rPr lang="ko-KR" altLang="en-US" dirty="0" err="1"/>
              <a:t>요일인지와</a:t>
            </a:r>
            <a:r>
              <a:rPr lang="ko-KR" altLang="en-US" dirty="0"/>
              <a:t> 그 달이 며칠까지 있는지를 </a:t>
            </a:r>
            <a:r>
              <a:rPr lang="ko-KR" altLang="en-US" dirty="0" err="1"/>
              <a:t>튜플</a:t>
            </a:r>
            <a:r>
              <a:rPr lang="ko-KR" altLang="en-US" dirty="0"/>
              <a:t> 형태로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132856"/>
            <a:ext cx="5172075" cy="876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4437112"/>
            <a:ext cx="48196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8262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random</a:t>
            </a:r>
          </a:p>
          <a:p>
            <a:pPr lvl="2"/>
            <a:r>
              <a:rPr lang="ko-KR" altLang="en-US" dirty="0" err="1"/>
              <a:t>난수</a:t>
            </a:r>
            <a:r>
              <a:rPr lang="en-US" altLang="ko-KR" dirty="0"/>
              <a:t>(</a:t>
            </a:r>
            <a:r>
              <a:rPr lang="ko-KR" altLang="en-US" dirty="0"/>
              <a:t>규칙이 없는 임의의 수</a:t>
            </a:r>
            <a:r>
              <a:rPr lang="en-US" altLang="ko-KR" dirty="0"/>
              <a:t>)</a:t>
            </a:r>
            <a:r>
              <a:rPr lang="ko-KR" altLang="en-US" dirty="0"/>
              <a:t>를 발생시키는 모듈이다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random.random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0.0 ~ 1.0 </a:t>
            </a:r>
            <a:r>
              <a:rPr lang="ko-KR" altLang="en-US" dirty="0"/>
              <a:t>사이의 실수 중에서 </a:t>
            </a:r>
            <a:r>
              <a:rPr lang="ko-KR" altLang="en-US" dirty="0" err="1"/>
              <a:t>난수값을</a:t>
            </a:r>
            <a:r>
              <a:rPr lang="ko-KR" altLang="en-US" dirty="0"/>
              <a:t>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random.randint</a:t>
            </a:r>
            <a:r>
              <a:rPr lang="en-US" altLang="ko-KR" dirty="0"/>
              <a:t>(x, y)</a:t>
            </a:r>
          </a:p>
          <a:p>
            <a:pPr lvl="2"/>
            <a:r>
              <a:rPr lang="en-US" altLang="ko-KR" dirty="0"/>
              <a:t>x ~ y </a:t>
            </a:r>
            <a:r>
              <a:rPr lang="ko-KR" altLang="en-US" dirty="0"/>
              <a:t>사이의 정수 중에서 </a:t>
            </a:r>
            <a:r>
              <a:rPr lang="ko-KR" altLang="en-US" dirty="0" err="1"/>
              <a:t>난수값을</a:t>
            </a:r>
            <a:r>
              <a:rPr lang="ko-KR" altLang="en-US" dirty="0"/>
              <a:t>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2708920"/>
            <a:ext cx="3933825" cy="866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4633831"/>
            <a:ext cx="42100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380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random </a:t>
            </a:r>
            <a:r>
              <a:rPr lang="ko-KR" altLang="en-US" dirty="0"/>
              <a:t>모듈 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random.choice</a:t>
            </a:r>
            <a:r>
              <a:rPr lang="en-US" altLang="ko-KR" dirty="0"/>
              <a:t>()</a:t>
            </a:r>
            <a:r>
              <a:rPr lang="ko-KR" altLang="en-US" dirty="0"/>
              <a:t>를 사용한 동일 예제</a:t>
            </a:r>
            <a:endParaRPr lang="en-US" altLang="ko-KR" dirty="0"/>
          </a:p>
          <a:p>
            <a:pPr lvl="2"/>
            <a:r>
              <a:rPr lang="en-US" altLang="ko-KR" dirty="0"/>
              <a:t>choice()</a:t>
            </a:r>
            <a:r>
              <a:rPr lang="ko-KR" altLang="en-US" dirty="0"/>
              <a:t>는 입력으로 받은 리스트에서 무작위로 하나를 선택하여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836712"/>
            <a:ext cx="4154984" cy="22000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23" y="4149080"/>
            <a:ext cx="3683432" cy="227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386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random.shuffle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리스트의 항목을 무작위로 섞어준다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random.seed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시드 값을 설정한다</a:t>
            </a:r>
            <a:r>
              <a:rPr lang="en-US" altLang="ko-KR" dirty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437112"/>
            <a:ext cx="4133850" cy="1762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539" y="1899044"/>
            <a:ext cx="47244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3944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webbrowser</a:t>
            </a:r>
            <a:endParaRPr lang="en-US" altLang="ko-KR" dirty="0"/>
          </a:p>
          <a:p>
            <a:pPr lvl="2"/>
            <a:r>
              <a:rPr lang="ko-KR" altLang="en-US" dirty="0"/>
              <a:t>자신의 시스템에서 사용하는 기본 웹 브라우저가 실행되게 하는 모듈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open </a:t>
            </a:r>
            <a:r>
              <a:rPr lang="ko-KR" altLang="en-US" dirty="0"/>
              <a:t>함수는 웹 브라우저가 이미 실행된 상태이면 입력 주소로 이동한다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만약 웹 브라우저가 실행되지 않은 상태이면 새로 웹 브라우저를 실행한 후 해당 주소로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03" y="1772816"/>
            <a:ext cx="42005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877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namedtuple</a:t>
            </a:r>
            <a:endParaRPr lang="en-US" altLang="ko-KR" dirty="0"/>
          </a:p>
          <a:p>
            <a:pPr lvl="2"/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중 하나로</a:t>
            </a:r>
            <a:r>
              <a:rPr lang="en-US" altLang="ko-KR" dirty="0"/>
              <a:t>, </a:t>
            </a:r>
            <a:r>
              <a:rPr lang="ko-KR" altLang="en-US" dirty="0" err="1"/>
              <a:t>튜플이지만</a:t>
            </a:r>
            <a:r>
              <a:rPr lang="ko-KR" altLang="en-US" dirty="0"/>
              <a:t> 속성으로 그 값에 접근할 수 있게 해주는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위의 예제에서 </a:t>
            </a:r>
            <a:r>
              <a:rPr lang="ko-KR" altLang="en-US" dirty="0" err="1"/>
              <a:t>튜플은</a:t>
            </a:r>
            <a:r>
              <a:rPr lang="ko-KR" altLang="en-US" dirty="0"/>
              <a:t> 요소에 접근하기 위해 인덱싱만이 가능하므로 좀 더 편리한 접근을 위해 아래와 같이 개선이 가능하다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78" y="1916832"/>
            <a:ext cx="52863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3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입력과 출력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사용자가 입력한 값을 변수에 저장하는 방법</a:t>
            </a:r>
            <a:endParaRPr lang="en-US" altLang="ko-KR" dirty="0"/>
          </a:p>
          <a:p>
            <a:pPr lvl="1"/>
            <a:r>
              <a:rPr lang="en-US" altLang="ko-KR" dirty="0"/>
              <a:t>input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input() </a:t>
            </a:r>
            <a:r>
              <a:rPr lang="ko-KR" altLang="en-US" dirty="0"/>
              <a:t>함수는 입력되는 모든 것을 문자열로 취급한다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프롬프트를 띄워서 사용자 입력 받기</a:t>
            </a:r>
            <a:endParaRPr lang="en-US" altLang="ko-KR" dirty="0"/>
          </a:p>
          <a:p>
            <a:pPr lvl="2"/>
            <a:r>
              <a:rPr lang="ko-KR" altLang="en-US" dirty="0"/>
              <a:t>사용자에게 입력을 받을 때 </a:t>
            </a:r>
            <a:r>
              <a:rPr lang="en-US" altLang="ko-KR" dirty="0"/>
              <a:t>“</a:t>
            </a:r>
            <a:r>
              <a:rPr lang="ko-KR" altLang="en-US" dirty="0"/>
              <a:t>숫자를 입력하세요 </a:t>
            </a:r>
            <a:r>
              <a:rPr lang="en-US" altLang="ko-KR" dirty="0"/>
              <a:t>: “, “</a:t>
            </a:r>
            <a:r>
              <a:rPr lang="ko-KR" altLang="en-US" dirty="0"/>
              <a:t>이름을 입력하세요 </a:t>
            </a:r>
            <a:r>
              <a:rPr lang="en-US" altLang="ko-KR" dirty="0"/>
              <a:t>: “</a:t>
            </a:r>
            <a:r>
              <a:rPr lang="ko-KR" altLang="en-US" dirty="0"/>
              <a:t>와 같이 안내 문구 또는 문자열이 나오게 하고 싶은 경우</a:t>
            </a:r>
            <a:r>
              <a:rPr lang="en-US" altLang="ko-KR" dirty="0"/>
              <a:t>, input </a:t>
            </a:r>
            <a:r>
              <a:rPr lang="ko-KR" altLang="en-US" dirty="0"/>
              <a:t>함수의 인자로 해당 문자열을 입력한다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556792"/>
            <a:ext cx="4581525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37" y="4581128"/>
            <a:ext cx="44386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173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namedtuple</a:t>
            </a:r>
            <a:endParaRPr lang="en-US" altLang="ko-KR" dirty="0"/>
          </a:p>
          <a:p>
            <a:pPr lvl="2"/>
            <a:r>
              <a:rPr lang="ko-KR" altLang="en-US" dirty="0"/>
              <a:t>전의 예제에서 </a:t>
            </a:r>
            <a:r>
              <a:rPr lang="ko-KR" altLang="en-US" dirty="0" err="1"/>
              <a:t>튜플은</a:t>
            </a:r>
            <a:r>
              <a:rPr lang="ko-KR" altLang="en-US" dirty="0"/>
              <a:t> 요소에 접근하기 위해 인덱싱만이 가능하므로 좀 더 편리한 접근을 위해 아래와 같이 개선이 가능하다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튜플</a:t>
            </a:r>
            <a:r>
              <a:rPr lang="ko-KR" altLang="en-US" dirty="0"/>
              <a:t> 대신 </a:t>
            </a:r>
            <a:r>
              <a:rPr lang="en-US" altLang="ko-KR" dirty="0"/>
              <a:t>Person</a:t>
            </a:r>
            <a:r>
              <a:rPr lang="ko-KR" altLang="en-US" dirty="0"/>
              <a:t>이라는 클래스를 생성하면 위의 예처럼 인덱싱이 아닌 속성으로 접근할 수 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60" y="2060848"/>
            <a:ext cx="64293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649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namedtuple</a:t>
            </a:r>
            <a:endParaRPr lang="en-US" altLang="ko-KR" dirty="0"/>
          </a:p>
          <a:p>
            <a:pPr lvl="2"/>
            <a:r>
              <a:rPr lang="ko-KR" altLang="en-US" dirty="0"/>
              <a:t>전의 예제에서 보다 좀더 편리한 </a:t>
            </a:r>
            <a:r>
              <a:rPr lang="en-US" altLang="ko-KR" dirty="0" err="1"/>
              <a:t>namedtuple</a:t>
            </a:r>
            <a:r>
              <a:rPr lang="ko-KR" altLang="en-US" dirty="0"/>
              <a:t>을 이용하는 방법이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클래스를 만들지 않아도 동일한 결과를 보일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namedtuple</a:t>
            </a:r>
            <a:r>
              <a:rPr lang="ko-KR" altLang="en-US" dirty="0"/>
              <a:t>의 첫 번째 </a:t>
            </a:r>
            <a:r>
              <a:rPr lang="ko-KR" altLang="en-US" dirty="0" err="1"/>
              <a:t>입력항목은</a:t>
            </a:r>
            <a:r>
              <a:rPr lang="ko-KR" altLang="en-US" dirty="0"/>
              <a:t> </a:t>
            </a:r>
            <a:r>
              <a:rPr lang="ko-KR" altLang="en-US" dirty="0" err="1"/>
              <a:t>자료형의</a:t>
            </a:r>
            <a:r>
              <a:rPr lang="ko-KR" altLang="en-US" dirty="0"/>
              <a:t> 명칭이다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namedtuple</a:t>
            </a:r>
            <a:r>
              <a:rPr lang="ko-KR" altLang="en-US" dirty="0"/>
              <a:t>을 이용해 생성되는 객체의 클래스 타입을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44824"/>
            <a:ext cx="5337597" cy="16572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941168"/>
            <a:ext cx="57245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7421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namedtuple</a:t>
            </a:r>
            <a:endParaRPr lang="en-US" altLang="ko-KR" dirty="0"/>
          </a:p>
          <a:p>
            <a:pPr lvl="2"/>
            <a:r>
              <a:rPr lang="en-US" altLang="ko-KR" dirty="0" err="1"/>
              <a:t>namedtuple</a:t>
            </a:r>
            <a:r>
              <a:rPr lang="en-US" altLang="ko-KR" dirty="0"/>
              <a:t> </a:t>
            </a:r>
            <a:r>
              <a:rPr lang="ko-KR" altLang="en-US" dirty="0"/>
              <a:t>또한 </a:t>
            </a:r>
            <a:r>
              <a:rPr lang="ko-KR" altLang="en-US" dirty="0" err="1"/>
              <a:t>튜플이기</a:t>
            </a:r>
            <a:r>
              <a:rPr lang="ko-KR" altLang="en-US" dirty="0"/>
              <a:t> 때문에 인덱싱으로 접근이 가능하다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또한 </a:t>
            </a:r>
            <a:r>
              <a:rPr lang="ko-KR" altLang="en-US" dirty="0" err="1"/>
              <a:t>튜플의</a:t>
            </a:r>
            <a:r>
              <a:rPr lang="ko-KR" altLang="en-US" dirty="0"/>
              <a:t> 성격을 갖기 때문에 그 값을 변경할 수 없다</a:t>
            </a:r>
            <a:r>
              <a:rPr lang="en-US" altLang="ko-KR" dirty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79733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defaultdict</a:t>
            </a:r>
            <a:endParaRPr lang="en-US" altLang="ko-KR" dirty="0"/>
          </a:p>
          <a:p>
            <a:pPr lvl="2"/>
            <a:r>
              <a:rPr lang="ko-KR" altLang="en-US" dirty="0"/>
              <a:t>아래와 같은 문장에서 각 문자가 몇 개씩 있는지 찾아내고 싶다면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“You have to learn Python. Python is very easy.”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해당 키 값이 이미 </a:t>
            </a:r>
            <a:r>
              <a:rPr lang="ko-KR" altLang="en-US" dirty="0" err="1"/>
              <a:t>있을때는</a:t>
            </a:r>
            <a:r>
              <a:rPr lang="ko-KR" altLang="en-US" dirty="0"/>
              <a:t> 값을 </a:t>
            </a:r>
            <a:r>
              <a:rPr lang="en-US" altLang="ko-KR" dirty="0"/>
              <a:t>1</a:t>
            </a:r>
            <a:r>
              <a:rPr lang="ko-KR" altLang="en-US" dirty="0"/>
              <a:t>만큼 증가시켜 주고 없을 경우에는 </a:t>
            </a:r>
            <a:r>
              <a:rPr lang="en-US" altLang="ko-KR" dirty="0"/>
              <a:t>1</a:t>
            </a:r>
            <a:r>
              <a:rPr lang="ko-KR" altLang="en-US" dirty="0"/>
              <a:t>이라는 초기 값을 설정한다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위처럼 </a:t>
            </a:r>
            <a:r>
              <a:rPr lang="ko-KR" altLang="en-US" dirty="0" err="1"/>
              <a:t>딕셔너리의</a:t>
            </a:r>
            <a:r>
              <a:rPr lang="ko-KR" altLang="en-US" dirty="0"/>
              <a:t> 키에 해당되는 값을 추가하거나 변경할 경우에는 위 예제처럼 방어적인 코드가 필요하다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20888"/>
            <a:ext cx="6426870" cy="170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5724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defaultdict</a:t>
            </a:r>
            <a:endParaRPr lang="en-US" altLang="ko-KR" dirty="0"/>
          </a:p>
          <a:p>
            <a:pPr lvl="2"/>
            <a:r>
              <a:rPr lang="ko-KR" altLang="en-US" dirty="0"/>
              <a:t>해당 모듈을 이용하면 전의 예제처럼 방어적인 코드를 작성해야 하는 필요를 줄일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딕셔너리를</a:t>
            </a:r>
            <a:r>
              <a:rPr lang="ko-KR" altLang="en-US" dirty="0"/>
              <a:t> 생성하는 문장에서 </a:t>
            </a:r>
            <a:r>
              <a:rPr lang="en-US" altLang="ko-KR" dirty="0" err="1"/>
              <a:t>dic</a:t>
            </a:r>
            <a:r>
              <a:rPr lang="ko-KR" altLang="en-US" dirty="0"/>
              <a:t>이라는 </a:t>
            </a:r>
            <a:r>
              <a:rPr lang="en-US" altLang="ko-KR" dirty="0" err="1"/>
              <a:t>defaultdict</a:t>
            </a:r>
            <a:r>
              <a:rPr lang="en-US" altLang="ko-KR" dirty="0"/>
              <a:t> </a:t>
            </a:r>
            <a:r>
              <a:rPr lang="ko-KR" altLang="en-US" dirty="0"/>
              <a:t>객체의 디폴트 값은 </a:t>
            </a:r>
            <a:r>
              <a:rPr lang="en-US" altLang="ko-KR" dirty="0" err="1"/>
              <a:t>int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따라서 </a:t>
            </a:r>
            <a:r>
              <a:rPr lang="ko-KR" altLang="en-US" dirty="0" err="1"/>
              <a:t>딕셔너리에</a:t>
            </a:r>
            <a:r>
              <a:rPr lang="ko-KR" altLang="en-US" dirty="0"/>
              <a:t> 해당 키 값이 없을 경우 자동적으로 </a:t>
            </a:r>
            <a:r>
              <a:rPr lang="en-US" altLang="ko-KR" dirty="0" err="1"/>
              <a:t>int</a:t>
            </a:r>
            <a:r>
              <a:rPr lang="ko-KR" altLang="en-US" dirty="0"/>
              <a:t>의 초기값인 </a:t>
            </a:r>
            <a:r>
              <a:rPr lang="en-US" altLang="ko-KR" dirty="0"/>
              <a:t>0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16832"/>
            <a:ext cx="6436395" cy="15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598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defaultdict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에 초기값으로 빈 리스트가 올 수 있도록 구현한 예제이다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53" y="1628800"/>
            <a:ext cx="69056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910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01, 02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01. </a:t>
            </a:r>
          </a:p>
          <a:p>
            <a:pPr lvl="1"/>
            <a:r>
              <a:rPr lang="en-US" altLang="ko-KR" dirty="0"/>
              <a:t>1</a:t>
            </a:r>
            <a:r>
              <a:rPr lang="ko-KR" altLang="ko-KR" dirty="0"/>
              <a:t>부터</a:t>
            </a:r>
            <a:r>
              <a:rPr lang="en-US" altLang="ko-KR" dirty="0"/>
              <a:t> n</a:t>
            </a:r>
            <a:r>
              <a:rPr lang="ko-KR" altLang="ko-KR" dirty="0"/>
              <a:t>까지의 합 중에서</a:t>
            </a:r>
            <a:r>
              <a:rPr lang="en-US" altLang="ko-KR" dirty="0"/>
              <a:t> 10000</a:t>
            </a:r>
            <a:r>
              <a:rPr lang="ko-KR" altLang="ko-KR" dirty="0"/>
              <a:t>을 넘지 않는 가장 큰 합과 그 때의</a:t>
            </a:r>
            <a:r>
              <a:rPr lang="en-US" altLang="ko-KR" dirty="0"/>
              <a:t> n</a:t>
            </a:r>
            <a:r>
              <a:rPr lang="ko-KR" altLang="ko-KR" dirty="0"/>
              <a:t>을 구하는 프로그램을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dirty="0" err="1"/>
              <a:t>반복문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10000</a:t>
            </a:r>
            <a:r>
              <a:rPr lang="ko-KR" altLang="en-US" dirty="0"/>
              <a:t>을 넘지 않는 가장 큰 합 </a:t>
            </a:r>
            <a:r>
              <a:rPr lang="en-US" altLang="ko-KR" dirty="0"/>
              <a:t>sum</a:t>
            </a:r>
            <a:r>
              <a:rPr lang="ko-KR" altLang="en-US" dirty="0"/>
              <a:t>을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02.</a:t>
            </a:r>
          </a:p>
          <a:p>
            <a:pPr lvl="1"/>
            <a:r>
              <a:rPr lang="ko-KR" altLang="en-US" dirty="0"/>
              <a:t>사용자로부터 </a:t>
            </a:r>
            <a:r>
              <a:rPr lang="en-US" altLang="ko-KR" dirty="0"/>
              <a:t>10</a:t>
            </a:r>
            <a:r>
              <a:rPr lang="ko-KR" altLang="en-US" dirty="0"/>
              <a:t>개의 정수를 입력 받아 최대값</a:t>
            </a:r>
            <a:r>
              <a:rPr lang="en-US" altLang="ko-KR" dirty="0"/>
              <a:t>, </a:t>
            </a:r>
            <a:r>
              <a:rPr lang="ko-KR" altLang="en-US" dirty="0"/>
              <a:t>최소값을 구하는 프로그램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dirty="0"/>
              <a:t>리스트 사용</a:t>
            </a:r>
            <a:r>
              <a:rPr lang="en-US" altLang="ko-KR" dirty="0"/>
              <a:t>, </a:t>
            </a:r>
            <a:r>
              <a:rPr lang="ko-KR" altLang="en-US" dirty="0"/>
              <a:t>사용자 입력</a:t>
            </a:r>
            <a:r>
              <a:rPr lang="en-US" altLang="ko-KR" dirty="0"/>
              <a:t>(input </a:t>
            </a:r>
            <a:r>
              <a:rPr lang="ko-KR" altLang="en-US" dirty="0"/>
              <a:t>함수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ko-KR" altLang="en-US" dirty="0"/>
              <a:t>열 개의 입력 값이 있는 리스트 내용과 최대값</a:t>
            </a:r>
            <a:r>
              <a:rPr lang="en-US" altLang="ko-KR" dirty="0"/>
              <a:t>, </a:t>
            </a:r>
            <a:r>
              <a:rPr lang="ko-KR" altLang="en-US" dirty="0"/>
              <a:t>최소값 출력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83039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03.</a:t>
            </a:r>
          </a:p>
          <a:p>
            <a:pPr lvl="1"/>
            <a:r>
              <a:rPr lang="ko-KR" altLang="en-US" dirty="0"/>
              <a:t>설명하는 프로그램을 작성</a:t>
            </a:r>
            <a:endParaRPr lang="en-US" altLang="ko-KR" dirty="0"/>
          </a:p>
          <a:p>
            <a:pPr lvl="2"/>
            <a:r>
              <a:rPr lang="en-US" altLang="ko-KR" dirty="0" err="1"/>
              <a:t>makelist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/>
              <a:t>0~9</a:t>
            </a:r>
            <a:r>
              <a:rPr lang="ko-KR" altLang="en-US" dirty="0"/>
              <a:t>까지의 숫자를 랜덤으로 </a:t>
            </a:r>
            <a:r>
              <a:rPr lang="en-US" altLang="ko-KR" dirty="0"/>
              <a:t>30</a:t>
            </a:r>
            <a:r>
              <a:rPr lang="ko-KR" altLang="en-US" dirty="0"/>
              <a:t>개 선택해서 리스트로 만든 후 반환한다</a:t>
            </a:r>
            <a:r>
              <a:rPr lang="en-US" altLang="ko-KR" dirty="0"/>
              <a:t>. (random </a:t>
            </a:r>
            <a:r>
              <a:rPr lang="ko-KR" altLang="en-US" dirty="0"/>
              <a:t>모듈 이용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savefile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 err="1"/>
              <a:t>makelist</a:t>
            </a:r>
            <a:r>
              <a:rPr lang="en-US" altLang="ko-KR" dirty="0"/>
              <a:t>()</a:t>
            </a:r>
            <a:r>
              <a:rPr lang="ko-KR" altLang="en-US" dirty="0"/>
              <a:t>에서 만든 리스트를 파일로 저장한다</a:t>
            </a:r>
            <a:r>
              <a:rPr lang="en-US" altLang="ko-KR" dirty="0"/>
              <a:t>. (pickle </a:t>
            </a:r>
            <a:r>
              <a:rPr lang="ko-KR" altLang="en-US" dirty="0"/>
              <a:t>모듈 이용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loadfile</a:t>
            </a:r>
            <a:r>
              <a:rPr lang="en-US" altLang="ko-KR" dirty="0"/>
              <a:t>() </a:t>
            </a:r>
            <a:r>
              <a:rPr lang="ko-KR" altLang="en-US" dirty="0"/>
              <a:t>함수는 파일에 저장된 리스트를 읽어서 반환한다</a:t>
            </a:r>
            <a:r>
              <a:rPr lang="en-US" altLang="ko-KR" dirty="0"/>
              <a:t>. (pickle </a:t>
            </a:r>
            <a:r>
              <a:rPr lang="ko-KR" altLang="en-US" dirty="0"/>
              <a:t>모듈 이용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print_dvalue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 err="1"/>
              <a:t>loadfile</a:t>
            </a:r>
            <a:r>
              <a:rPr lang="en-US" altLang="ko-KR" dirty="0"/>
              <a:t>()</a:t>
            </a:r>
            <a:r>
              <a:rPr lang="ko-KR" altLang="en-US" dirty="0"/>
              <a:t>에서 읽은 리스트 전체를 출력 한 후 각 숫자가 </a:t>
            </a:r>
            <a:r>
              <a:rPr lang="ko-KR" altLang="en-US" dirty="0" err="1"/>
              <a:t>몇번</a:t>
            </a:r>
            <a:r>
              <a:rPr lang="ko-KR" altLang="en-US" dirty="0"/>
              <a:t> 중복되어 나타나는지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68505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03.</a:t>
            </a:r>
          </a:p>
          <a:p>
            <a:pPr lvl="1"/>
            <a:r>
              <a:rPr lang="ko-KR" altLang="en-US" dirty="0"/>
              <a:t>아래에 기본적으로 주어진 소스코드는 변경하지 않는다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# write your code </a:t>
            </a:r>
            <a:r>
              <a:rPr lang="ko-KR" altLang="en-US" dirty="0"/>
              <a:t>부분을 작성하면 되고</a:t>
            </a:r>
            <a:r>
              <a:rPr lang="en-US" altLang="ko-KR" dirty="0"/>
              <a:t>, </a:t>
            </a:r>
            <a:r>
              <a:rPr lang="ko-KR" altLang="en-US" dirty="0"/>
              <a:t>오른쪽은 출력 결과를 나타낸다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제출시 기본적으로 주어진 코드에도 주석을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3024336" cy="4440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862" y="2924944"/>
            <a:ext cx="5256584" cy="1740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872788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04.</a:t>
            </a:r>
          </a:p>
          <a:p>
            <a:pPr lvl="1"/>
            <a:r>
              <a:rPr lang="ko-KR" altLang="en-US" dirty="0" err="1"/>
              <a:t>실습과제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번을 구현하는 학생은 완성도에 따라 </a:t>
            </a:r>
            <a:r>
              <a:rPr lang="en-US" altLang="ko-KR" dirty="0"/>
              <a:t>1, 2, 3</a:t>
            </a:r>
            <a:r>
              <a:rPr lang="ko-KR" altLang="en-US" dirty="0"/>
              <a:t>번 과제를 하지 않아도 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r>
              <a:rPr lang="ko-KR" altLang="en-US" dirty="0"/>
              <a:t> 리뷰 </a:t>
            </a:r>
            <a:r>
              <a:rPr lang="en-US" altLang="ko-KR" dirty="0"/>
              <a:t>or </a:t>
            </a:r>
            <a:r>
              <a:rPr lang="ko-KR" altLang="en-US" dirty="0"/>
              <a:t>모듈 수업이 진행된 후 있을 퀴즈</a:t>
            </a:r>
            <a:r>
              <a:rPr lang="en-US" altLang="ko-KR" dirty="0"/>
              <a:t>(</a:t>
            </a:r>
            <a:r>
              <a:rPr lang="ko-KR" altLang="en-US" dirty="0" err="1"/>
              <a:t>쪽지시험</a:t>
            </a:r>
            <a:r>
              <a:rPr lang="en-US" altLang="ko-KR" dirty="0"/>
              <a:t>)</a:t>
            </a:r>
            <a:r>
              <a:rPr lang="ko-KR" altLang="en-US" dirty="0"/>
              <a:t>에서 제외됩니다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데이터를 관리하는 자료구조는 본인이 정하고</a:t>
            </a:r>
            <a:r>
              <a:rPr lang="en-US" altLang="ko-KR" dirty="0"/>
              <a:t>, </a:t>
            </a:r>
            <a:r>
              <a:rPr lang="ko-KR" altLang="en-US" dirty="0"/>
              <a:t>편리한 모듈을 사용하셔도 상관 없습니다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파일 </a:t>
            </a:r>
            <a:r>
              <a:rPr lang="ko-KR" altLang="en-US" dirty="0" err="1"/>
              <a:t>입출력시</a:t>
            </a:r>
            <a:r>
              <a:rPr lang="ko-KR" altLang="en-US" dirty="0"/>
              <a:t> 텍스트 형식이 아닌 바이너리 형태로 파일을 입출력 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과제에 도움이 되는 모듈</a:t>
            </a:r>
            <a:endParaRPr lang="en-US" altLang="ko-KR" dirty="0"/>
          </a:p>
          <a:p>
            <a:pPr lvl="1"/>
            <a:r>
              <a:rPr lang="en-US" altLang="ko-KR" dirty="0"/>
              <a:t>random</a:t>
            </a:r>
          </a:p>
          <a:p>
            <a:pPr lvl="1"/>
            <a:r>
              <a:rPr lang="en-US" altLang="ko-KR" dirty="0"/>
              <a:t>time</a:t>
            </a:r>
          </a:p>
          <a:p>
            <a:pPr lvl="1"/>
            <a:r>
              <a:rPr lang="en-US" altLang="ko-KR" dirty="0"/>
              <a:t>re</a:t>
            </a:r>
          </a:p>
          <a:p>
            <a:pPr lvl="1"/>
            <a:r>
              <a:rPr lang="en-US" altLang="ko-KR" dirty="0" err="1"/>
              <a:t>os</a:t>
            </a:r>
            <a:endParaRPr lang="en-US" altLang="ko-KR" dirty="0"/>
          </a:p>
          <a:p>
            <a:pPr lvl="1"/>
            <a:r>
              <a:rPr lang="en-US" altLang="ko-KR" dirty="0"/>
              <a:t>glob</a:t>
            </a:r>
          </a:p>
          <a:p>
            <a:pPr lvl="1"/>
            <a:r>
              <a:rPr lang="en-US" altLang="ko-KR" dirty="0"/>
              <a:t>pickle</a:t>
            </a:r>
          </a:p>
          <a:p>
            <a:pPr lvl="1"/>
            <a:r>
              <a:rPr lang="en-US" altLang="ko-KR" dirty="0"/>
              <a:t>calendar</a:t>
            </a:r>
          </a:p>
          <a:p>
            <a:pPr lvl="1"/>
            <a:r>
              <a:rPr lang="en-US" altLang="ko-KR" dirty="0" err="1"/>
              <a:t>datetime</a:t>
            </a:r>
            <a:endParaRPr lang="en-US" altLang="ko-KR" dirty="0"/>
          </a:p>
          <a:p>
            <a:pPr lvl="1"/>
            <a:r>
              <a:rPr lang="en-US" altLang="ko-KR" dirty="0" err="1"/>
              <a:t>dateutil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7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입력과 출력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print() </a:t>
            </a:r>
            <a:r>
              <a:rPr lang="ko-KR" altLang="en-US" dirty="0"/>
              <a:t>함수에 대한 고찰</a:t>
            </a:r>
            <a:endParaRPr lang="en-US" altLang="ko-KR" dirty="0"/>
          </a:p>
          <a:p>
            <a:pPr lvl="1"/>
            <a:r>
              <a:rPr lang="ko-KR" altLang="en-US" dirty="0"/>
              <a:t>기존의 </a:t>
            </a:r>
            <a:r>
              <a:rPr lang="en-US" altLang="ko-KR" dirty="0"/>
              <a:t>print() </a:t>
            </a:r>
            <a:r>
              <a:rPr lang="ko-KR" altLang="en-US" dirty="0"/>
              <a:t>함수는 아래와 같이 사용했다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03" y="1628800"/>
            <a:ext cx="48101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2982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복권 프로그램</a:t>
            </a:r>
            <a:endParaRPr lang="en-US" altLang="ko-KR" dirty="0"/>
          </a:p>
          <a:p>
            <a:pPr lvl="1"/>
            <a:r>
              <a:rPr lang="ko-KR" altLang="en-US" dirty="0"/>
              <a:t>프로그램 구조</a:t>
            </a:r>
            <a:endParaRPr lang="en-US" altLang="ko-KR" dirty="0"/>
          </a:p>
          <a:p>
            <a:pPr lvl="2"/>
            <a:r>
              <a:rPr lang="ko-KR" altLang="en-US" dirty="0"/>
              <a:t>프로그램 환경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번호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생성 번호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파일로 저장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당첨 결과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프로그램 환경 생성</a:t>
            </a:r>
            <a:endParaRPr lang="en-US" altLang="ko-KR" dirty="0"/>
          </a:p>
          <a:p>
            <a:pPr lvl="2"/>
            <a:r>
              <a:rPr lang="ko-KR" altLang="en-US" dirty="0"/>
              <a:t>현재 작업 디렉터리에서 </a:t>
            </a:r>
            <a:r>
              <a:rPr lang="en-US" altLang="ko-KR" dirty="0" err="1"/>
              <a:t>LotteryProgram</a:t>
            </a:r>
            <a:r>
              <a:rPr lang="en-US" altLang="ko-KR" dirty="0"/>
              <a:t> </a:t>
            </a:r>
            <a:r>
              <a:rPr lang="ko-KR" altLang="en-US" dirty="0"/>
              <a:t>디렉터리를 생성하고</a:t>
            </a:r>
            <a:r>
              <a:rPr lang="en-US" altLang="ko-KR" dirty="0"/>
              <a:t>, </a:t>
            </a:r>
            <a:r>
              <a:rPr lang="ko-KR" altLang="en-US" dirty="0"/>
              <a:t>하위 디렉터리로 </a:t>
            </a:r>
            <a:r>
              <a:rPr lang="en-US" altLang="ko-KR" dirty="0"/>
              <a:t>data </a:t>
            </a:r>
            <a:r>
              <a:rPr lang="ko-KR" altLang="en-US" dirty="0"/>
              <a:t>디렉터리를 생성한다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동일 이름을 가진 파일 또는 디렉터리가 있다면 적절히 예외처리 해준다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프로그램의 메인 메뉴는 번호 생성</a:t>
            </a:r>
            <a:r>
              <a:rPr lang="en-US" altLang="ko-KR" dirty="0"/>
              <a:t>, </a:t>
            </a:r>
            <a:r>
              <a:rPr lang="ko-KR" altLang="en-US" dirty="0"/>
              <a:t>번호 출력</a:t>
            </a:r>
            <a:r>
              <a:rPr lang="en-US" altLang="ko-KR" dirty="0"/>
              <a:t>, </a:t>
            </a:r>
            <a:r>
              <a:rPr lang="ko-KR" altLang="en-US" dirty="0"/>
              <a:t>파일로 저장</a:t>
            </a:r>
            <a:r>
              <a:rPr lang="en-US" altLang="ko-KR" dirty="0"/>
              <a:t>, </a:t>
            </a:r>
            <a:r>
              <a:rPr lang="ko-KR" altLang="en-US" dirty="0"/>
              <a:t>결과 확인</a:t>
            </a:r>
            <a:r>
              <a:rPr lang="en-US" altLang="ko-KR" dirty="0"/>
              <a:t>, </a:t>
            </a:r>
            <a:r>
              <a:rPr lang="ko-KR" altLang="en-US" dirty="0"/>
              <a:t>프로그램 종료로 구성한다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1146585"/>
            <a:ext cx="4259506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당첨 구조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400" dirty="0"/>
              <a:t>6</a:t>
            </a:r>
            <a:r>
              <a:rPr lang="ko-KR" altLang="en-US" sz="1400" dirty="0"/>
              <a:t>개의 번호 일치 </a:t>
            </a:r>
            <a:r>
              <a:rPr lang="en-US" altLang="ko-KR" sz="1400" dirty="0"/>
              <a:t>: 1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개의 번호 일치 </a:t>
            </a:r>
            <a:r>
              <a:rPr lang="en-US" altLang="ko-KR" sz="1400" dirty="0"/>
              <a:t>: 2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개의 번호 일치 </a:t>
            </a:r>
            <a:r>
              <a:rPr lang="en-US" altLang="ko-KR" sz="1400" dirty="0"/>
              <a:t>: 3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개의 번호 일치 </a:t>
            </a:r>
            <a:r>
              <a:rPr lang="en-US" altLang="ko-KR" sz="1400" dirty="0"/>
              <a:t>: 4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개의 번호 일치 </a:t>
            </a:r>
            <a:r>
              <a:rPr lang="en-US" altLang="ko-KR" sz="1400" dirty="0"/>
              <a:t>: 5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r>
              <a:rPr lang="en-US" altLang="ko-KR" sz="1400" dirty="0"/>
              <a:t>1</a:t>
            </a:r>
            <a:r>
              <a:rPr lang="ko-KR" altLang="en-US" sz="1400" dirty="0"/>
              <a:t>개의 번호 일치 </a:t>
            </a:r>
            <a:r>
              <a:rPr lang="en-US" altLang="ko-KR" sz="1400" dirty="0"/>
              <a:t>: 6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r>
              <a:rPr lang="en-US" altLang="ko-KR" sz="1400" dirty="0"/>
              <a:t>0</a:t>
            </a:r>
            <a:r>
              <a:rPr lang="ko-KR" altLang="en-US" sz="1400" dirty="0"/>
              <a:t>개의 번호 일치 </a:t>
            </a:r>
            <a:r>
              <a:rPr lang="en-US" altLang="ko-KR" sz="1400" dirty="0"/>
              <a:t>: 7</a:t>
            </a:r>
            <a:r>
              <a:rPr lang="ko-KR" altLang="en-US" sz="1400" dirty="0"/>
              <a:t>등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당첨금은 </a:t>
            </a:r>
            <a:r>
              <a:rPr lang="en-US" altLang="ko-KR" sz="1400" dirty="0"/>
              <a:t>4</a:t>
            </a:r>
            <a:r>
              <a:rPr lang="ko-KR" altLang="en-US" sz="1400" dirty="0"/>
              <a:t>등부터 지급한다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937350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복권 프로그램</a:t>
            </a:r>
            <a:endParaRPr lang="en-US" altLang="ko-KR" dirty="0"/>
          </a:p>
          <a:p>
            <a:pPr lvl="1"/>
            <a:r>
              <a:rPr lang="ko-KR" altLang="en-US" dirty="0"/>
              <a:t>번호 생성</a:t>
            </a:r>
            <a:endParaRPr lang="en-US" altLang="ko-KR" dirty="0"/>
          </a:p>
          <a:p>
            <a:pPr lvl="2"/>
            <a:r>
              <a:rPr lang="ko-KR" altLang="en-US" dirty="0"/>
              <a:t>먼저 몇 장의 복권</a:t>
            </a:r>
            <a:r>
              <a:rPr lang="en-US" altLang="ko-KR" dirty="0"/>
              <a:t>(</a:t>
            </a:r>
            <a:r>
              <a:rPr lang="ko-KR" altLang="en-US" dirty="0"/>
              <a:t>한 장은 한 게임 세트를 의미</a:t>
            </a:r>
            <a:r>
              <a:rPr lang="en-US" altLang="ko-KR" dirty="0"/>
              <a:t>)</a:t>
            </a:r>
            <a:r>
              <a:rPr lang="ko-KR" altLang="en-US" dirty="0"/>
              <a:t>을 구매할 것이며</a:t>
            </a:r>
            <a:r>
              <a:rPr lang="en-US" altLang="ko-KR" dirty="0"/>
              <a:t>, </a:t>
            </a:r>
            <a:r>
              <a:rPr lang="ko-KR" altLang="en-US" dirty="0"/>
              <a:t>자동으로 숫자가 정해지는 게임은 몇 장이고 수동으로 숫자를 선택할 수 있는 게임은 몇 장인지 선택한다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자동의 경우 프로그램에서 숫자를 만들어주며</a:t>
            </a:r>
            <a:r>
              <a:rPr lang="en-US" altLang="ko-KR" dirty="0"/>
              <a:t>, </a:t>
            </a:r>
            <a:r>
              <a:rPr lang="ko-KR" altLang="en-US" dirty="0"/>
              <a:t>수동의 경우 본인이 숫자를 선택한다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수동의 경우 여섯 개의 숫자를 입력 받아야 하며</a:t>
            </a:r>
            <a:r>
              <a:rPr lang="en-US" altLang="ko-KR" dirty="0"/>
              <a:t>, </a:t>
            </a:r>
            <a:r>
              <a:rPr lang="ko-KR" altLang="en-US" dirty="0"/>
              <a:t>중복되는 숫자가 발생하지 않도록 예외처리 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자동 또는 수동으로 선택된 각 게임 세트는 정렬시킨다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생성 번호 확인</a:t>
            </a:r>
            <a:endParaRPr lang="en-US" altLang="ko-KR" dirty="0"/>
          </a:p>
          <a:p>
            <a:pPr lvl="2"/>
            <a:r>
              <a:rPr lang="ko-KR" altLang="en-US" dirty="0"/>
              <a:t>일정한 출력 포맷을 정하여 만들어진 숫자 리스트를 출력한다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en-US" altLang="ko-KR" dirty="0"/>
              <a:t>7</a:t>
            </a:r>
            <a:r>
              <a:rPr lang="ko-KR" altLang="en-US" dirty="0"/>
              <a:t>장의 게임</a:t>
            </a:r>
            <a:r>
              <a:rPr lang="en-US" altLang="ko-KR" dirty="0"/>
              <a:t>(3</a:t>
            </a:r>
            <a:r>
              <a:rPr lang="ko-KR" altLang="en-US" dirty="0"/>
              <a:t>장은 수동 </a:t>
            </a:r>
            <a:r>
              <a:rPr lang="en-US" altLang="ko-KR" dirty="0"/>
              <a:t>4</a:t>
            </a:r>
            <a:r>
              <a:rPr lang="ko-KR" altLang="en-US" dirty="0"/>
              <a:t>장은 자동</a:t>
            </a:r>
            <a:r>
              <a:rPr lang="en-US" altLang="ko-KR" dirty="0"/>
              <a:t>)</a:t>
            </a:r>
            <a:r>
              <a:rPr lang="ko-KR" altLang="en-US" dirty="0"/>
              <a:t>을 생성 했다면 일곱 라인의 숫자 집합이 출력될 것이다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9231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복권 프로그램</a:t>
            </a:r>
            <a:endParaRPr lang="en-US" altLang="ko-KR" dirty="0"/>
          </a:p>
          <a:p>
            <a:pPr lvl="1"/>
            <a:r>
              <a:rPr lang="ko-KR" altLang="en-US" dirty="0"/>
              <a:t>파일로 저장</a:t>
            </a:r>
            <a:endParaRPr lang="en-US" altLang="ko-KR" dirty="0"/>
          </a:p>
          <a:p>
            <a:pPr lvl="2"/>
            <a:r>
              <a:rPr lang="ko-KR" altLang="en-US" dirty="0"/>
              <a:t>파일 이름은 파일이 저장되는 시점의 시간 정보로 </a:t>
            </a:r>
            <a:r>
              <a:rPr lang="en-US" altLang="ko-KR" dirty="0"/>
              <a:t>“</a:t>
            </a:r>
            <a:r>
              <a:rPr lang="ko-KR" altLang="en-US" dirty="0"/>
              <a:t>연도</a:t>
            </a:r>
            <a:r>
              <a:rPr lang="en-US" altLang="ko-KR" dirty="0"/>
              <a:t>+</a:t>
            </a:r>
            <a:r>
              <a:rPr lang="ko-KR" altLang="en-US" dirty="0"/>
              <a:t>월</a:t>
            </a:r>
            <a:r>
              <a:rPr lang="en-US" altLang="ko-KR" dirty="0"/>
              <a:t>+</a:t>
            </a:r>
            <a:r>
              <a:rPr lang="ko-KR" altLang="en-US" dirty="0"/>
              <a:t>일</a:t>
            </a:r>
            <a:r>
              <a:rPr lang="en-US" altLang="ko-KR" dirty="0"/>
              <a:t>-</a:t>
            </a:r>
            <a:r>
              <a:rPr lang="ko-KR" altLang="en-US" dirty="0"/>
              <a:t>시간</a:t>
            </a:r>
            <a:r>
              <a:rPr lang="en-US" altLang="ko-KR" dirty="0"/>
              <a:t>+</a:t>
            </a:r>
            <a:r>
              <a:rPr lang="ko-KR" altLang="en-US" dirty="0"/>
              <a:t>분</a:t>
            </a:r>
            <a:r>
              <a:rPr lang="en-US" altLang="ko-KR" dirty="0"/>
              <a:t>.</a:t>
            </a:r>
            <a:r>
              <a:rPr lang="en-US" altLang="ko-KR" dirty="0" err="1"/>
              <a:t>pkl</a:t>
            </a:r>
            <a:r>
              <a:rPr lang="en-US" altLang="ko-KR" dirty="0"/>
              <a:t>”</a:t>
            </a:r>
            <a:r>
              <a:rPr lang="ko-KR" altLang="en-US" dirty="0"/>
              <a:t>의 형태로 만든다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예를 들어 파일의 이름은 </a:t>
            </a:r>
            <a:r>
              <a:rPr lang="en-US" altLang="ko-KR" dirty="0"/>
              <a:t>“20180913-2145.pkl”</a:t>
            </a:r>
            <a:r>
              <a:rPr lang="ko-KR" altLang="en-US" dirty="0"/>
              <a:t>이 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파일은 </a:t>
            </a:r>
            <a:r>
              <a:rPr lang="en-US" altLang="ko-KR" dirty="0" err="1"/>
              <a:t>LotteryProgram</a:t>
            </a:r>
            <a:r>
              <a:rPr lang="en-US" altLang="ko-KR" dirty="0"/>
              <a:t>/data </a:t>
            </a:r>
            <a:r>
              <a:rPr lang="ko-KR" altLang="en-US" dirty="0"/>
              <a:t>디렉터리에 저장된다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87645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복권 프로그램</a:t>
            </a:r>
            <a:endParaRPr lang="en-US" altLang="ko-KR" dirty="0"/>
          </a:p>
          <a:p>
            <a:pPr lvl="1"/>
            <a:r>
              <a:rPr lang="ko-KR" altLang="en-US" dirty="0"/>
              <a:t>당첨 여부 확인</a:t>
            </a:r>
            <a:endParaRPr lang="en-US" altLang="ko-KR" dirty="0"/>
          </a:p>
          <a:p>
            <a:pPr lvl="2"/>
            <a:r>
              <a:rPr lang="ko-KR" altLang="en-US" dirty="0"/>
              <a:t>사용자로부터 당첨번호 공개 날짜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회차</a:t>
            </a:r>
            <a:r>
              <a:rPr lang="ko-KR" altLang="en-US" dirty="0"/>
              <a:t> 당첨번호를 입력 받는다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당첨 번호 또한 번호 생성과 마찬가지로 번호의 수</a:t>
            </a:r>
            <a:r>
              <a:rPr lang="en-US" altLang="ko-KR" dirty="0"/>
              <a:t>, </a:t>
            </a:r>
            <a:r>
              <a:rPr lang="ko-KR" altLang="en-US" dirty="0"/>
              <a:t>중복 번호의 제거 등을 예외 처리한다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당첨 공개 날짜 입력 시 </a:t>
            </a:r>
            <a:r>
              <a:rPr lang="en-US" altLang="ko-KR" dirty="0"/>
              <a:t>1~12</a:t>
            </a:r>
            <a:r>
              <a:rPr lang="ko-KR" altLang="en-US" dirty="0"/>
              <a:t>월 사이를 입력 받았는지</a:t>
            </a:r>
            <a:r>
              <a:rPr lang="en-US" altLang="ko-KR" dirty="0"/>
              <a:t>, 2018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월에 존재하지 않는 </a:t>
            </a:r>
            <a:r>
              <a:rPr lang="en-US" altLang="ko-KR" dirty="0"/>
              <a:t>31</a:t>
            </a:r>
            <a:r>
              <a:rPr lang="ko-KR" altLang="en-US" dirty="0"/>
              <a:t>일을 입력 받았는지에 대한 처리를 해준다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입력 받은 시간 정보를 활용하여 해당 날짜에 필요한 파일 리스트를 읽어온다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82804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복권 프로그램</a:t>
            </a:r>
            <a:endParaRPr lang="en-US" altLang="ko-KR" dirty="0"/>
          </a:p>
          <a:p>
            <a:pPr lvl="1"/>
            <a:r>
              <a:rPr lang="ko-KR" altLang="en-US" dirty="0"/>
              <a:t>당첨 여부 확인</a:t>
            </a:r>
            <a:endParaRPr lang="en-US" altLang="ko-KR" dirty="0"/>
          </a:p>
          <a:p>
            <a:pPr lvl="2"/>
            <a:r>
              <a:rPr lang="ko-KR" altLang="en-US" dirty="0"/>
              <a:t>실제 로또 복권을 예로 들면 복권은 토요일 </a:t>
            </a:r>
            <a:r>
              <a:rPr lang="en-US" altLang="ko-KR" dirty="0"/>
              <a:t>20:00</a:t>
            </a:r>
            <a:r>
              <a:rPr lang="ko-KR" altLang="en-US" dirty="0"/>
              <a:t>까지 판매가 이루어지며 판매가 재개 되는 시점은 다음날 </a:t>
            </a:r>
            <a:r>
              <a:rPr lang="en-US" altLang="ko-KR" dirty="0"/>
              <a:t>00:00, </a:t>
            </a:r>
            <a:r>
              <a:rPr lang="ko-KR" altLang="en-US" dirty="0"/>
              <a:t>즉 일요일 </a:t>
            </a:r>
            <a:r>
              <a:rPr lang="en-US" altLang="ko-KR" dirty="0"/>
              <a:t>00:00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따라서 </a:t>
            </a:r>
            <a:r>
              <a:rPr lang="en-US" altLang="ko-KR" dirty="0"/>
              <a:t>2018/09/15(</a:t>
            </a:r>
            <a:r>
              <a:rPr lang="ko-KR" altLang="en-US" dirty="0"/>
              <a:t>토</a:t>
            </a:r>
            <a:r>
              <a:rPr lang="en-US" altLang="ko-KR" dirty="0"/>
              <a:t>)</a:t>
            </a:r>
            <a:r>
              <a:rPr lang="ko-KR" altLang="en-US" dirty="0"/>
              <a:t>의 당첨번호를 조회하고 싶다면 </a:t>
            </a:r>
            <a:r>
              <a:rPr lang="en-US" altLang="ko-KR" dirty="0"/>
              <a:t>2018/09/09(</a:t>
            </a:r>
            <a:r>
              <a:rPr lang="ko-KR" altLang="en-US" dirty="0"/>
              <a:t>일</a:t>
            </a:r>
            <a:r>
              <a:rPr lang="en-US" altLang="ko-KR" dirty="0"/>
              <a:t>) 00:00 ~ 2018/09/15(</a:t>
            </a:r>
            <a:r>
              <a:rPr lang="ko-KR" altLang="en-US" dirty="0"/>
              <a:t>토</a:t>
            </a:r>
            <a:r>
              <a:rPr lang="en-US" altLang="ko-KR" dirty="0"/>
              <a:t>) 20:00 </a:t>
            </a:r>
            <a:r>
              <a:rPr lang="ko-KR" altLang="en-US" dirty="0"/>
              <a:t>까지의 시간 범위에서 생성된 파일을 모두 읽어와야 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당첨 번호 공개 날짜와 당첨 번호를 입력하면 해당 당첨 날짜에 포함되는 파일을 읽어서 일치하는 번호의 리스트와 등수를 출력한다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시간 범위가 유효한 파일에서는 데이터를 읽어서 몇 개의 번호가 일치하는지</a:t>
            </a:r>
            <a:r>
              <a:rPr lang="en-US" altLang="ko-KR" dirty="0"/>
              <a:t>, </a:t>
            </a:r>
            <a:r>
              <a:rPr lang="ko-KR" altLang="en-US" dirty="0"/>
              <a:t>해당 게임의 등수는 몇 등인지를 확인한다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이후 적절한 포맷을 활용하여 출력한다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5664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데모 예시</a:t>
            </a:r>
            <a:endParaRPr lang="en-US" altLang="ko-KR" dirty="0"/>
          </a:p>
          <a:p>
            <a:pPr lvl="1"/>
            <a:r>
              <a:rPr lang="ko-KR" altLang="en-US" dirty="0"/>
              <a:t>프로그램 환경 생성</a:t>
            </a:r>
            <a:endParaRPr lang="en-US" altLang="ko-KR" dirty="0"/>
          </a:p>
          <a:p>
            <a:pPr lvl="2"/>
            <a:r>
              <a:rPr lang="ko-KR" altLang="en-US" dirty="0"/>
              <a:t>프로그램을 실행하면 아래와 같이 </a:t>
            </a:r>
            <a:r>
              <a:rPr lang="en-US" altLang="ko-KR" dirty="0" err="1"/>
              <a:t>LotteryProgram</a:t>
            </a:r>
            <a:r>
              <a:rPr lang="en-US" altLang="ko-KR" dirty="0"/>
              <a:t> </a:t>
            </a:r>
            <a:r>
              <a:rPr lang="ko-KR" altLang="en-US" dirty="0"/>
              <a:t>디렉터리와 하위 폴더인 </a:t>
            </a:r>
            <a:r>
              <a:rPr lang="en-US" altLang="ko-KR" dirty="0"/>
              <a:t>data </a:t>
            </a:r>
            <a:r>
              <a:rPr lang="ko-KR" altLang="en-US" dirty="0"/>
              <a:t>디렉터리가 생성되고</a:t>
            </a:r>
            <a:r>
              <a:rPr lang="en-US" altLang="ko-KR" dirty="0"/>
              <a:t>, </a:t>
            </a:r>
            <a:r>
              <a:rPr lang="ko-KR" altLang="en-US" dirty="0"/>
              <a:t>메뉴가 출력된다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66" y="2060848"/>
            <a:ext cx="6096000" cy="933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538" y="3831008"/>
            <a:ext cx="6085111" cy="193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1350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데모 예시</a:t>
            </a:r>
            <a:endParaRPr lang="en-US" altLang="ko-KR" dirty="0"/>
          </a:p>
          <a:p>
            <a:pPr lvl="1"/>
            <a:r>
              <a:rPr lang="ko-KR" altLang="en-US" dirty="0"/>
              <a:t>번호 생성</a:t>
            </a:r>
            <a:endParaRPr lang="en-US" altLang="ko-KR" dirty="0"/>
          </a:p>
          <a:p>
            <a:pPr lvl="2"/>
            <a:r>
              <a:rPr lang="en-US" altLang="ko-KR" dirty="0"/>
              <a:t>C, c,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을 입력하면 번호 생성을 시작한다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몇 장의 게임 셋을 만들고</a:t>
            </a:r>
            <a:r>
              <a:rPr lang="en-US" altLang="ko-KR" dirty="0"/>
              <a:t>, </a:t>
            </a:r>
            <a:r>
              <a:rPr lang="ko-KR" altLang="en-US" dirty="0"/>
              <a:t>몇 개의 게임을 자동으로 만들지 입력한다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이후 </a:t>
            </a:r>
            <a:r>
              <a:rPr lang="en-US" altLang="ko-KR" dirty="0"/>
              <a:t>5</a:t>
            </a:r>
            <a:r>
              <a:rPr lang="ko-KR" altLang="en-US" dirty="0"/>
              <a:t>장의 게임 중 </a:t>
            </a:r>
            <a:r>
              <a:rPr lang="en-US" altLang="ko-KR" dirty="0"/>
              <a:t>3</a:t>
            </a:r>
            <a:r>
              <a:rPr lang="ko-KR" altLang="en-US" dirty="0"/>
              <a:t>장은 자동으로 생성되고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en-US" altLang="ko-KR" dirty="0"/>
              <a:t>2</a:t>
            </a:r>
            <a:r>
              <a:rPr lang="ko-KR" altLang="en-US" dirty="0"/>
              <a:t>장은 사용자가 입력한다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메시지로 나타나는 포맷에 맞게 입력한다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803" y="2204864"/>
            <a:ext cx="5648325" cy="495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4121067"/>
            <a:ext cx="5981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1829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데모 예시</a:t>
            </a:r>
            <a:endParaRPr lang="en-US" altLang="ko-KR" dirty="0"/>
          </a:p>
          <a:p>
            <a:pPr lvl="1"/>
            <a:r>
              <a:rPr lang="ko-KR" altLang="en-US" dirty="0"/>
              <a:t>번호 생성</a:t>
            </a:r>
            <a:endParaRPr lang="en-US" altLang="ko-KR" dirty="0"/>
          </a:p>
          <a:p>
            <a:pPr lvl="2"/>
            <a:r>
              <a:rPr lang="ko-KR" altLang="en-US" dirty="0"/>
              <a:t>번호가 중복되거나</a:t>
            </a:r>
            <a:r>
              <a:rPr lang="en-US" altLang="ko-KR" dirty="0"/>
              <a:t>, </a:t>
            </a:r>
            <a:r>
              <a:rPr lang="ko-KR" altLang="en-US" dirty="0"/>
              <a:t>번호의 개수가 맞지 않으면 적절한 문구 출력 후 재입력 받는다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44824"/>
            <a:ext cx="5357019" cy="199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6274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데모 예시</a:t>
            </a:r>
            <a:endParaRPr lang="en-US" altLang="ko-KR" dirty="0"/>
          </a:p>
          <a:p>
            <a:pPr lvl="1"/>
            <a:r>
              <a:rPr lang="ko-KR" altLang="en-US" dirty="0"/>
              <a:t>파일로 저장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파일로 저장 메뉴를 누르면</a:t>
            </a:r>
            <a:r>
              <a:rPr lang="en-US" altLang="ko-KR" dirty="0"/>
              <a:t>, </a:t>
            </a:r>
            <a:r>
              <a:rPr lang="ko-KR" altLang="en-US" dirty="0"/>
              <a:t>위의 파일명 포맷으로 저장됨을 알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84784"/>
            <a:ext cx="4849912" cy="16139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212976"/>
            <a:ext cx="60674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0165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데모 예시</a:t>
            </a:r>
            <a:endParaRPr lang="en-US" altLang="ko-KR" dirty="0"/>
          </a:p>
          <a:p>
            <a:pPr lvl="1"/>
            <a:r>
              <a:rPr lang="ko-KR" altLang="en-US" dirty="0"/>
              <a:t>파일로 저장</a:t>
            </a:r>
            <a:endParaRPr lang="en-US" altLang="ko-KR" dirty="0"/>
          </a:p>
          <a:p>
            <a:pPr lvl="2"/>
            <a:r>
              <a:rPr lang="ko-KR" altLang="en-US" dirty="0"/>
              <a:t>이후 몇 번의 생성을 더 추가한다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154362"/>
            <a:ext cx="3820224" cy="503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2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입력과 출력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print() </a:t>
            </a:r>
            <a:r>
              <a:rPr lang="ko-KR" altLang="en-US" dirty="0"/>
              <a:t>함수에 대한 고찰</a:t>
            </a:r>
            <a:endParaRPr lang="en-US" altLang="ko-KR" dirty="0"/>
          </a:p>
          <a:p>
            <a:pPr lvl="1"/>
            <a:r>
              <a:rPr lang="en-US" altLang="ko-KR" dirty="0"/>
              <a:t>print() </a:t>
            </a:r>
            <a:r>
              <a:rPr lang="ko-KR" altLang="en-US" dirty="0"/>
              <a:t>함수로 할 수 있는 일에 대해서 조금 더 자세히 알아보자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큰따옴표로 둘러싸인 문자열은 </a:t>
            </a:r>
            <a:r>
              <a:rPr lang="en-US" altLang="ko-KR" dirty="0"/>
              <a:t>+</a:t>
            </a:r>
            <a:r>
              <a:rPr lang="ko-KR" altLang="en-US" dirty="0"/>
              <a:t>연산과 동일하다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 띄어쓰기는 콤마로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 줄에 결과값 출력하기</a:t>
            </a:r>
            <a:endParaRPr lang="en-US" altLang="ko-KR" dirty="0"/>
          </a:p>
          <a:p>
            <a:pPr lvl="2"/>
            <a:r>
              <a:rPr lang="ko-KR" altLang="en-US" dirty="0"/>
              <a:t>입력 인수 </a:t>
            </a:r>
            <a:r>
              <a:rPr lang="en-US" altLang="ko-KR" dirty="0"/>
              <a:t>end</a:t>
            </a:r>
            <a:r>
              <a:rPr lang="ko-KR" altLang="en-US" dirty="0"/>
              <a:t>를 이용해 끝 문자를 지정해준다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132856"/>
            <a:ext cx="4895850" cy="1019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247" y="3842176"/>
            <a:ext cx="4286250" cy="657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247" y="5340225"/>
            <a:ext cx="37528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884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데모 예시</a:t>
            </a:r>
            <a:endParaRPr lang="en-US" altLang="ko-KR" dirty="0"/>
          </a:p>
          <a:p>
            <a:pPr lvl="1"/>
            <a:r>
              <a:rPr lang="ko-KR" altLang="en-US" dirty="0"/>
              <a:t>생성 번호 확인</a:t>
            </a:r>
            <a:endParaRPr lang="en-US" altLang="ko-KR" dirty="0"/>
          </a:p>
          <a:p>
            <a:pPr lvl="2"/>
            <a:r>
              <a:rPr lang="ko-KR" altLang="en-US" dirty="0"/>
              <a:t>번호 확인 메뉴를 누르면</a:t>
            </a:r>
            <a:r>
              <a:rPr lang="en-US" altLang="ko-KR" dirty="0"/>
              <a:t>, </a:t>
            </a:r>
            <a:r>
              <a:rPr lang="ko-KR" altLang="en-US" dirty="0"/>
              <a:t>게임 셋이 정렬된 상태로 출력된다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앞의 </a:t>
            </a:r>
            <a:r>
              <a:rPr lang="en-US" altLang="ko-KR" dirty="0"/>
              <a:t>a</a:t>
            </a:r>
            <a:r>
              <a:rPr lang="ko-KR" altLang="en-US" dirty="0"/>
              <a:t>는 자동</a:t>
            </a:r>
            <a:r>
              <a:rPr lang="en-US" altLang="ko-KR" dirty="0"/>
              <a:t>, m</a:t>
            </a:r>
            <a:r>
              <a:rPr lang="ko-KR" altLang="en-US" dirty="0"/>
              <a:t>은 수동을 나타낸다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2116063"/>
            <a:ext cx="42957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3212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데모 예시</a:t>
            </a:r>
            <a:endParaRPr lang="en-US" altLang="ko-KR" dirty="0"/>
          </a:p>
          <a:p>
            <a:pPr lvl="1"/>
            <a:r>
              <a:rPr lang="ko-KR" altLang="en-US" dirty="0"/>
              <a:t>당첨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당첨 확인 메뉴를 선택하면 당첨 번호 조회 가능 날짜와 해당 </a:t>
            </a:r>
            <a:r>
              <a:rPr lang="ko-KR" altLang="en-US" dirty="0" err="1"/>
              <a:t>회차</a:t>
            </a:r>
            <a:r>
              <a:rPr lang="ko-KR" altLang="en-US" dirty="0"/>
              <a:t> 당첨 번호를 </a:t>
            </a:r>
            <a:r>
              <a:rPr lang="ko-KR" altLang="en-US" dirty="0" err="1"/>
              <a:t>입력받는다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28800"/>
            <a:ext cx="5334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8478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데모 예시</a:t>
            </a:r>
            <a:endParaRPr lang="en-US" altLang="ko-KR" dirty="0"/>
          </a:p>
          <a:p>
            <a:pPr lvl="1"/>
            <a:r>
              <a:rPr lang="ko-KR" altLang="en-US" dirty="0"/>
              <a:t>당첨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현재 만들어 놓은 파일 중 해당 </a:t>
            </a:r>
            <a:r>
              <a:rPr lang="ko-KR" altLang="en-US" dirty="0" err="1"/>
              <a:t>회차에</a:t>
            </a:r>
            <a:r>
              <a:rPr lang="ko-KR" altLang="en-US" dirty="0"/>
              <a:t> 맞는</a:t>
            </a:r>
            <a:r>
              <a:rPr lang="en-US" altLang="ko-KR" dirty="0"/>
              <a:t>(</a:t>
            </a:r>
            <a:r>
              <a:rPr lang="ko-KR" altLang="en-US" dirty="0"/>
              <a:t>시간 범위는 앞의 조건 참조</a:t>
            </a:r>
            <a:r>
              <a:rPr lang="en-US" altLang="ko-KR" dirty="0"/>
              <a:t>)</a:t>
            </a:r>
            <a:r>
              <a:rPr lang="ko-KR" altLang="en-US" dirty="0"/>
              <a:t> 파일들을 읽어온다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41" y="1700808"/>
            <a:ext cx="5353050" cy="638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441" y="2554990"/>
            <a:ext cx="6448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0292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데모 예시</a:t>
            </a:r>
            <a:endParaRPr lang="en-US" altLang="ko-KR" dirty="0"/>
          </a:p>
          <a:p>
            <a:pPr lvl="1"/>
            <a:r>
              <a:rPr lang="ko-KR" altLang="en-US" dirty="0"/>
              <a:t>당첨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이후 위와 같은 정보를 가진 테이블을 출력한다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index</a:t>
            </a:r>
            <a:r>
              <a:rPr lang="ko-KR" altLang="en-US" dirty="0"/>
              <a:t>는 각 파일들로 붙은 게임의 </a:t>
            </a:r>
            <a:r>
              <a:rPr lang="en-US" altLang="ko-KR" dirty="0"/>
              <a:t>index</a:t>
            </a:r>
            <a:r>
              <a:rPr lang="ko-KR" altLang="en-US" dirty="0"/>
              <a:t>를 의미하며</a:t>
            </a:r>
            <a:r>
              <a:rPr lang="en-US" altLang="ko-KR" dirty="0"/>
              <a:t>, type</a:t>
            </a:r>
            <a:r>
              <a:rPr lang="ko-KR" altLang="en-US" dirty="0"/>
              <a:t>은 자동</a:t>
            </a:r>
            <a:r>
              <a:rPr lang="en-US" altLang="ko-KR" dirty="0"/>
              <a:t>, </a:t>
            </a:r>
            <a:r>
              <a:rPr lang="ko-KR" altLang="en-US" dirty="0"/>
              <a:t>수동 여부를 나타낸다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읽어온 게임 셋의 숫자들을 출력해주고</a:t>
            </a:r>
            <a:r>
              <a:rPr lang="en-US" altLang="ko-KR" dirty="0"/>
              <a:t>, </a:t>
            </a:r>
            <a:r>
              <a:rPr lang="ko-KR" altLang="en-US" dirty="0"/>
              <a:t>이전에 만들어둔 당첨 번호와 비교하여 몇 개의 숫자가 맞았는지</a:t>
            </a:r>
            <a:r>
              <a:rPr lang="en-US" altLang="ko-KR" dirty="0"/>
              <a:t>, </a:t>
            </a:r>
            <a:r>
              <a:rPr lang="ko-KR" altLang="en-US" dirty="0"/>
              <a:t>해당 복권은 몇 등인지를 출력한다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rank </a:t>
            </a:r>
            <a:r>
              <a:rPr lang="ko-KR" altLang="en-US" dirty="0"/>
              <a:t>옆의 </a:t>
            </a:r>
            <a:r>
              <a:rPr lang="en-US" altLang="ko-KR" dirty="0"/>
              <a:t>* </a:t>
            </a:r>
            <a:r>
              <a:rPr lang="ko-KR" altLang="en-US" dirty="0"/>
              <a:t>표시는 해당 게임에서 당첨금이 있는 경우에만 출력 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556792"/>
            <a:ext cx="4482426" cy="27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6981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데모 예시</a:t>
            </a:r>
            <a:endParaRPr lang="en-US" altLang="ko-KR" dirty="0"/>
          </a:p>
          <a:p>
            <a:pPr lvl="1"/>
            <a:r>
              <a:rPr lang="ko-KR" altLang="en-US" dirty="0"/>
              <a:t>프로그램 종료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441" y="1784403"/>
            <a:ext cx="38290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019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endParaRPr lang="en-US" altLang="ko-KR" dirty="0"/>
          </a:p>
          <a:p>
            <a:pPr lvl="1"/>
            <a:r>
              <a:rPr lang="ko-KR" altLang="en-US" dirty="0"/>
              <a:t>실습 과제 해결 후 </a:t>
            </a:r>
            <a:r>
              <a:rPr lang="ko-KR" altLang="en-US" dirty="0">
                <a:solidFill>
                  <a:srgbClr val="FF0000"/>
                </a:solidFill>
              </a:rPr>
              <a:t>워드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>
                <a:solidFill>
                  <a:srgbClr val="FF0000"/>
                </a:solidFill>
              </a:rPr>
              <a:t>한글</a:t>
            </a:r>
            <a:r>
              <a:rPr lang="ko-KR" altLang="en-US" dirty="0"/>
              <a:t> 파일에 </a:t>
            </a:r>
            <a:r>
              <a:rPr lang="ko-KR" altLang="en-US" dirty="0">
                <a:solidFill>
                  <a:srgbClr val="FF0000"/>
                </a:solidFill>
              </a:rPr>
              <a:t>소스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주석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결과화면</a:t>
            </a:r>
            <a:r>
              <a:rPr lang="ko-KR" altLang="en-US" dirty="0"/>
              <a:t> 첨부</a:t>
            </a:r>
            <a:endParaRPr lang="en-US" altLang="ko-KR" dirty="0"/>
          </a:p>
          <a:p>
            <a:pPr lvl="2"/>
            <a:r>
              <a:rPr lang="ko-KR" altLang="en-US" dirty="0"/>
              <a:t>소스 및 주석은 캡쳐가 아닌 텍스트 형식으로 첨부</a:t>
            </a:r>
            <a:endParaRPr lang="en-US" altLang="ko-KR" dirty="0"/>
          </a:p>
          <a:p>
            <a:pPr lvl="2"/>
            <a:r>
              <a:rPr lang="ko-KR" altLang="en-US" dirty="0"/>
              <a:t>본인이 작성한 코드의 결과 화면을 꼭 제출할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아래의 파일을 제출</a:t>
            </a:r>
            <a:endParaRPr lang="en-US" altLang="ko-KR" dirty="0"/>
          </a:p>
          <a:p>
            <a:pPr lvl="2"/>
            <a:r>
              <a:rPr lang="ko-KR" altLang="ko-KR" dirty="0"/>
              <a:t>실습 전체 내용을 정리한 문서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제출 파일명 </a:t>
            </a:r>
            <a:r>
              <a:rPr lang="en-US" altLang="ko-KR" dirty="0"/>
              <a:t>: </a:t>
            </a:r>
            <a:r>
              <a:rPr lang="ko-KR" altLang="en-US" dirty="0" err="1"/>
              <a:t>머신러닝</a:t>
            </a:r>
            <a:r>
              <a:rPr lang="en-US" altLang="ko-KR" dirty="0"/>
              <a:t>_</a:t>
            </a:r>
            <a:r>
              <a:rPr lang="ko-KR" altLang="en-US" dirty="0"/>
              <a:t>분반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_Lab02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파일명 엄수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b="1" dirty="0">
                <a:solidFill>
                  <a:srgbClr val="0070C0"/>
                </a:solidFill>
              </a:rPr>
              <a:t>ex ) </a:t>
            </a:r>
            <a:r>
              <a:rPr lang="ko-KR" altLang="en-US" b="1" dirty="0" err="1">
                <a:solidFill>
                  <a:srgbClr val="0070C0"/>
                </a:solidFill>
              </a:rPr>
              <a:t>머신러닝</a:t>
            </a:r>
            <a:r>
              <a:rPr lang="en-US" altLang="ko-KR" b="1" dirty="0">
                <a:solidFill>
                  <a:srgbClr val="0070C0"/>
                </a:solidFill>
              </a:rPr>
              <a:t>_01_20115113_</a:t>
            </a:r>
            <a:r>
              <a:rPr lang="ko-KR" altLang="en-US" b="1" dirty="0" err="1">
                <a:solidFill>
                  <a:srgbClr val="0070C0"/>
                </a:solidFill>
              </a:rPr>
              <a:t>김용휘</a:t>
            </a:r>
            <a:r>
              <a:rPr lang="en-US" altLang="ko-KR" b="1" dirty="0">
                <a:solidFill>
                  <a:srgbClr val="0070C0"/>
                </a:solidFill>
              </a:rPr>
              <a:t>_Lab02.hwp</a:t>
            </a:r>
          </a:p>
          <a:p>
            <a:pPr lvl="2"/>
            <a:r>
              <a:rPr lang="en-US" altLang="ko-KR" b="1" dirty="0">
                <a:solidFill>
                  <a:srgbClr val="0070C0"/>
                </a:solidFill>
              </a:rPr>
              <a:t>ex ) </a:t>
            </a:r>
            <a:r>
              <a:rPr lang="ko-KR" altLang="en-US" b="1" dirty="0" err="1">
                <a:solidFill>
                  <a:srgbClr val="0070C0"/>
                </a:solidFill>
              </a:rPr>
              <a:t>머신러닝</a:t>
            </a:r>
            <a:r>
              <a:rPr lang="en-US" altLang="ko-KR" b="1" dirty="0">
                <a:solidFill>
                  <a:srgbClr val="0070C0"/>
                </a:solidFill>
              </a:rPr>
              <a:t>_02_20115113_</a:t>
            </a:r>
            <a:r>
              <a:rPr lang="ko-KR" altLang="en-US" b="1" dirty="0" err="1">
                <a:solidFill>
                  <a:srgbClr val="0070C0"/>
                </a:solidFill>
              </a:rPr>
              <a:t>김용휘</a:t>
            </a:r>
            <a:r>
              <a:rPr lang="en-US" altLang="ko-KR" b="1" dirty="0">
                <a:solidFill>
                  <a:srgbClr val="0070C0"/>
                </a:solidFill>
              </a:rPr>
              <a:t>_Lab02.docx</a:t>
            </a:r>
          </a:p>
          <a:p>
            <a:pPr lvl="1"/>
            <a:endParaRPr lang="en-US" altLang="ko-KR" b="1" dirty="0"/>
          </a:p>
          <a:p>
            <a:r>
              <a:rPr lang="ko-KR" altLang="en-US" b="1" dirty="0"/>
              <a:t>과제 기한 </a:t>
            </a:r>
            <a:r>
              <a:rPr lang="en-US" altLang="ko-KR" b="1" dirty="0"/>
              <a:t>: 9</a:t>
            </a:r>
            <a:r>
              <a:rPr lang="ko-KR" altLang="en-US" b="1" dirty="0"/>
              <a:t>월 </a:t>
            </a:r>
            <a:r>
              <a:rPr lang="en-US" altLang="ko-KR" b="1" dirty="0"/>
              <a:t>19</a:t>
            </a:r>
            <a:r>
              <a:rPr lang="ko-KR" altLang="en-US" b="1" dirty="0"/>
              <a:t>일 </a:t>
            </a:r>
            <a:r>
              <a:rPr lang="en-US" altLang="ko-KR" b="1" dirty="0"/>
              <a:t>23:59</a:t>
            </a:r>
            <a:r>
              <a:rPr lang="ko-KR" altLang="en-US" b="1" dirty="0"/>
              <a:t> 까지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6017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읽고 쓰기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&amp;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ko-KR" altLang="en-US" dirty="0"/>
              <a:t>지금까지의 입력</a:t>
            </a:r>
            <a:r>
              <a:rPr lang="en-US" altLang="ko-KR" dirty="0"/>
              <a:t>, </a:t>
            </a:r>
            <a:r>
              <a:rPr lang="ko-KR" altLang="en-US" dirty="0"/>
              <a:t>출력은 사용자가 직접 입력하는 방식</a:t>
            </a:r>
            <a:r>
              <a:rPr lang="en-US" altLang="ko-KR" dirty="0"/>
              <a:t>, </a:t>
            </a:r>
            <a:r>
              <a:rPr lang="ko-KR" altLang="en-US" dirty="0"/>
              <a:t>모니터 화면에 결과 값을 출력하는 방식만 있었다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하지만 입출력 방식이 꼭 이것만 있는 것은 아니다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이번에는 파일을 통한 입출력 방법에 대해서 알아본다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510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읽고 쓰기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파일 생성하기</a:t>
            </a:r>
            <a:endParaRPr lang="en-US" altLang="ko-KR" dirty="0"/>
          </a:p>
          <a:p>
            <a:pPr lvl="1"/>
            <a:r>
              <a:rPr lang="ko-KR" altLang="en-US" dirty="0"/>
              <a:t>아래의 코드를 작성하고 실행한다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프로그램을 실행한 디렉터리에 새로운 파일이 하나 생성된 것을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991" y="1844824"/>
            <a:ext cx="4171950" cy="638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67" y="2482999"/>
            <a:ext cx="7475761" cy="207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3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읽고 쓰기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파일 생성하기</a:t>
            </a:r>
            <a:endParaRPr lang="en-US" altLang="ko-KR" dirty="0"/>
          </a:p>
          <a:p>
            <a:pPr lvl="1"/>
            <a:r>
              <a:rPr lang="ko-KR" altLang="en-US" dirty="0"/>
              <a:t>파일을 생성하기 위해</a:t>
            </a:r>
            <a:r>
              <a:rPr lang="en-US" altLang="ko-KR" dirty="0"/>
              <a:t>, open() </a:t>
            </a:r>
            <a:r>
              <a:rPr lang="ko-KR" altLang="en-US" dirty="0"/>
              <a:t>이라는 </a:t>
            </a:r>
            <a:r>
              <a:rPr lang="ko-KR" altLang="en-US" dirty="0" err="1"/>
              <a:t>파이썬</a:t>
            </a:r>
            <a:r>
              <a:rPr lang="ko-KR" altLang="en-US" dirty="0"/>
              <a:t> 내장 함수를 사용했다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open() </a:t>
            </a:r>
            <a:r>
              <a:rPr lang="ko-KR" altLang="en-US" dirty="0"/>
              <a:t>함수는 위와 같이 </a:t>
            </a:r>
            <a:r>
              <a:rPr lang="en-US" altLang="ko-KR" dirty="0"/>
              <a:t>‘</a:t>
            </a:r>
            <a:r>
              <a:rPr lang="ko-KR" altLang="en-US" dirty="0"/>
              <a:t>파일 이름</a:t>
            </a:r>
            <a:r>
              <a:rPr lang="en-US" altLang="ko-KR" dirty="0"/>
              <a:t>‘, ‘</a:t>
            </a:r>
            <a:r>
              <a:rPr lang="ko-KR" altLang="en-US" dirty="0"/>
              <a:t>파일 열기 모드</a:t>
            </a:r>
            <a:r>
              <a:rPr lang="en-US" altLang="ko-KR" dirty="0"/>
              <a:t>’</a:t>
            </a:r>
            <a:r>
              <a:rPr lang="ko-KR" altLang="en-US" dirty="0"/>
              <a:t>를 </a:t>
            </a:r>
            <a:r>
              <a:rPr lang="ko-KR" altLang="en-US" dirty="0" err="1"/>
              <a:t>입력값으로</a:t>
            </a:r>
            <a:r>
              <a:rPr lang="ko-KR" altLang="en-US" dirty="0"/>
              <a:t> 받고 결과값으로 파일 객체를 돌려준다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w : </a:t>
            </a:r>
            <a:r>
              <a:rPr lang="ko-KR" altLang="en-US" dirty="0"/>
              <a:t>파일을 쓰기 모드로 열게 되면 해당 파일이 이미 존재할 경우 원래 있던 내용이 모두 사라지고</a:t>
            </a:r>
            <a:r>
              <a:rPr lang="en-US" altLang="ko-KR" dirty="0"/>
              <a:t>, </a:t>
            </a:r>
            <a:r>
              <a:rPr lang="ko-KR" altLang="en-US" dirty="0"/>
              <a:t>존재하지 않으면 새로운 파일이 생성된다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26" y="2132856"/>
            <a:ext cx="3866280" cy="10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18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읽고 쓰기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파일 생성하기</a:t>
            </a:r>
            <a:endParaRPr lang="en-US" altLang="ko-KR" dirty="0"/>
          </a:p>
          <a:p>
            <a:pPr lvl="1"/>
            <a:r>
              <a:rPr lang="ko-KR" altLang="en-US" dirty="0"/>
              <a:t>만약 파일을 특정 경로에  생성하고 싶다면</a:t>
            </a:r>
            <a:r>
              <a:rPr lang="en-US" altLang="ko-KR" dirty="0"/>
              <a:t>, </a:t>
            </a:r>
            <a:r>
              <a:rPr lang="ko-KR" altLang="en-US" dirty="0"/>
              <a:t>다음과 같이 작성한다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r>
              <a:rPr lang="ko-KR" altLang="en-US" dirty="0"/>
              <a:t>는 열려 있는 파일 객체를 닫아 주는 역할을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쓰기 모드로 열었던 파일을 닫지 않고 다시 사용하려고 하면 오류가 발생하기 때문에</a:t>
            </a:r>
            <a:r>
              <a:rPr lang="en-US" altLang="ko-KR" dirty="0"/>
              <a:t>, </a:t>
            </a:r>
            <a:r>
              <a:rPr lang="ko-KR" altLang="en-US" dirty="0"/>
              <a:t>닫아주는 것이 좋다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물론 프로그램을 종료할 때</a:t>
            </a:r>
            <a:r>
              <a:rPr lang="en-US" altLang="ko-KR" dirty="0"/>
              <a:t>, </a:t>
            </a:r>
            <a:r>
              <a:rPr lang="ko-KR" altLang="en-US" dirty="0" err="1"/>
              <a:t>파이썬은</a:t>
            </a:r>
            <a:r>
              <a:rPr lang="ko-KR" altLang="en-US" dirty="0"/>
              <a:t> 열려 있는 파일의 객체를 자동으로 닫아준다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67855"/>
            <a:ext cx="68008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3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읽고 쓰기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파일을 쓰기 모드로 열어 값을 출력하기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write </a:t>
            </a:r>
            <a:r>
              <a:rPr lang="ko-KR" altLang="en-US" dirty="0"/>
              <a:t>함수를 이용하여 모니터가 아닌 파일에 결과 값을 출력한다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아래는 파일의 내용이다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340768"/>
            <a:ext cx="4638675" cy="1152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3670353"/>
            <a:ext cx="4148882" cy="24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3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프로그램의 입력과 출력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사용자 입력과 사용자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 읽고 쓰기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명령행</a:t>
            </a:r>
            <a:r>
              <a:rPr lang="ko-KR" altLang="en-US" dirty="0"/>
              <a:t> 인자 처리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프로그래밍의 핵심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모듈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예외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패키지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내장함수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외장함수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64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읽고 쓰기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프로그램의 외부에 저장된 파일을 읽는 여러 가지 방법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 </a:t>
            </a:r>
            <a:r>
              <a:rPr lang="ko-KR" altLang="en-US" dirty="0"/>
              <a:t>함수 이용하기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 예는 파일을 읽기 모드로 연 후 </a:t>
            </a:r>
            <a:r>
              <a:rPr lang="en-US" altLang="ko-KR" dirty="0" err="1"/>
              <a:t>readline</a:t>
            </a:r>
            <a:r>
              <a:rPr lang="en-US" altLang="ko-KR" dirty="0"/>
              <a:t>() </a:t>
            </a:r>
            <a:r>
              <a:rPr lang="ko-KR" altLang="en-US" dirty="0"/>
              <a:t>함수를 이용해서 파일의 첫 번째 줄을 읽어 출력하는 예제이다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만약 모든 라인을 읽어서 화면에 출력하고 싶다면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 </a:t>
            </a:r>
            <a:r>
              <a:rPr lang="ko-KR" altLang="en-US" dirty="0"/>
              <a:t>함수는 더 이상 읽을 라인이 없을 경우 </a:t>
            </a:r>
            <a:r>
              <a:rPr lang="en-US" altLang="ko-KR" dirty="0"/>
              <a:t>None</a:t>
            </a:r>
            <a:r>
              <a:rPr lang="ko-KR" altLang="en-US" dirty="0"/>
              <a:t>을 출력한다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668785"/>
            <a:ext cx="60102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92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읽고 쓰기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프로그램의 외부에 저장된 파일을 읽는 여러 가지 방법</a:t>
            </a:r>
            <a:endParaRPr lang="en-US" altLang="ko-KR" dirty="0"/>
          </a:p>
          <a:p>
            <a:pPr lvl="1"/>
            <a:r>
              <a:rPr lang="ko-KR" altLang="en-US" dirty="0"/>
              <a:t>만약 모든 라인을 읽어서 화면에 출력하고 싶다면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 </a:t>
            </a:r>
            <a:r>
              <a:rPr lang="ko-KR" altLang="en-US" dirty="0"/>
              <a:t>함수는 더 이상 읽을 라인이 없을 경우 </a:t>
            </a:r>
            <a:r>
              <a:rPr lang="en-US" altLang="ko-KR" dirty="0"/>
              <a:t>None</a:t>
            </a:r>
            <a:r>
              <a:rPr lang="ko-KR" altLang="en-US" dirty="0"/>
              <a:t>을 출력한다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490772"/>
            <a:ext cx="6191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21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읽고 쓰기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프로그램의 외부에 저장된 파일을 읽는 여러 가지 방법</a:t>
            </a:r>
            <a:endParaRPr lang="en-US" altLang="ko-KR" dirty="0"/>
          </a:p>
          <a:p>
            <a:pPr lvl="1"/>
            <a:r>
              <a:rPr lang="en-US" altLang="ko-KR" dirty="0" err="1"/>
              <a:t>readlines</a:t>
            </a:r>
            <a:r>
              <a:rPr lang="en-US" altLang="ko-KR" dirty="0"/>
              <a:t>() </a:t>
            </a:r>
            <a:r>
              <a:rPr lang="ko-KR" altLang="en-US" dirty="0"/>
              <a:t>함수 이용하기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readlines</a:t>
            </a:r>
            <a:r>
              <a:rPr lang="en-US" altLang="ko-KR" dirty="0"/>
              <a:t>() </a:t>
            </a:r>
            <a:r>
              <a:rPr lang="ko-KR" altLang="en-US" dirty="0"/>
              <a:t>함수는 파일의 모든 라인을 읽어서 각각의 라인을 요소로 가지는 리스트로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6792"/>
            <a:ext cx="5422216" cy="25107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784" y="1696058"/>
            <a:ext cx="199003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51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읽고 쓰기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프로그램의 외부에 저장된 파일을 읽는 여러 가지 방법</a:t>
            </a:r>
            <a:endParaRPr lang="en-US" altLang="ko-KR" dirty="0"/>
          </a:p>
          <a:p>
            <a:pPr lvl="1"/>
            <a:r>
              <a:rPr lang="en-US" altLang="ko-KR" dirty="0"/>
              <a:t>read() </a:t>
            </a:r>
            <a:r>
              <a:rPr lang="ko-KR" altLang="en-US" dirty="0"/>
              <a:t>함수 이용하기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read() </a:t>
            </a:r>
            <a:r>
              <a:rPr lang="ko-KR" altLang="en-US" dirty="0"/>
              <a:t>함수는 파일의 내용 전체를 문자열로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556792"/>
            <a:ext cx="54768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48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읽고 쓰기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파일에 새로운 내용 추가하기</a:t>
            </a:r>
            <a:endParaRPr lang="en-US" altLang="ko-KR" dirty="0"/>
          </a:p>
          <a:p>
            <a:pPr lvl="1"/>
            <a:r>
              <a:rPr lang="ko-KR" altLang="en-US" dirty="0"/>
              <a:t>쓰기 모드</a:t>
            </a:r>
            <a:r>
              <a:rPr lang="en-US" altLang="ko-KR" dirty="0"/>
              <a:t>(w)</a:t>
            </a:r>
            <a:r>
              <a:rPr lang="ko-KR" altLang="en-US" dirty="0"/>
              <a:t>로 파일을 열 때 이미 존재하는 파일을 열 경우 그 파일의 내용이 모두 사라진다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하지만 원래 있던 값을 유지하면서 단지 새로운 값만 추가해야 할 경우도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이런 경우에는 파일을 추가 모드</a:t>
            </a:r>
            <a:r>
              <a:rPr lang="en-US" altLang="ko-KR" dirty="0"/>
              <a:t>(a)</a:t>
            </a:r>
            <a:r>
              <a:rPr lang="ko-KR" altLang="en-US" dirty="0"/>
              <a:t>로 연다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위 코드를 실행하고</a:t>
            </a:r>
            <a:r>
              <a:rPr lang="en-US" altLang="ko-KR" dirty="0"/>
              <a:t>, </a:t>
            </a:r>
            <a:r>
              <a:rPr lang="ko-KR" altLang="en-US" dirty="0"/>
              <a:t>파일의 내용을 확인해보자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기존의 파일 데이터를 유지한 상태로 새로운 데이터가 추가된 것을 확인할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828925"/>
            <a:ext cx="41529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90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명령행</a:t>
            </a:r>
            <a:r>
              <a:rPr lang="ko-KR" altLang="en-US" dirty="0"/>
              <a:t> 인자 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/>
              <a:t>sys</a:t>
            </a:r>
            <a:r>
              <a:rPr lang="ko-KR" altLang="en-US" dirty="0"/>
              <a:t>라는 모듈을 이용해 입력 인자를 직접 줄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argv</a:t>
            </a:r>
            <a:r>
              <a:rPr lang="en-US" altLang="ko-KR" dirty="0"/>
              <a:t>[0]</a:t>
            </a:r>
            <a:r>
              <a:rPr lang="ko-KR" altLang="en-US" dirty="0"/>
              <a:t>은 파일 이름이고</a:t>
            </a:r>
            <a:r>
              <a:rPr lang="en-US" altLang="ko-KR" dirty="0"/>
              <a:t>, </a:t>
            </a:r>
            <a:r>
              <a:rPr lang="en-US" altLang="ko-KR" dirty="0" err="1"/>
              <a:t>argv</a:t>
            </a:r>
            <a:r>
              <a:rPr lang="en-US" altLang="ko-KR" dirty="0"/>
              <a:t>[1]</a:t>
            </a:r>
            <a:r>
              <a:rPr lang="ko-KR" altLang="en-US" dirty="0"/>
              <a:t>부터는 뒤에 따라오는 인수들이 차례로 요소가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308348"/>
            <a:ext cx="6629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36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클래스가 필요한 이유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언어에는 클래스라는 개념이 존재하지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클래스 없이도 프로그램을 충분히 만들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하지만 최근 등장하는 언어들은 모두 클래스라는 개념을 내포하고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287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클래스가 필요한 이유</a:t>
            </a:r>
            <a:endParaRPr lang="en-US" altLang="ko-KR" dirty="0"/>
          </a:p>
          <a:p>
            <a:pPr lvl="1"/>
            <a:r>
              <a:rPr lang="ko-KR" altLang="en-US" dirty="0"/>
              <a:t>계산기를 생각해보자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3+4+7</a:t>
            </a:r>
            <a:r>
              <a:rPr lang="ko-KR" altLang="en-US" dirty="0"/>
              <a:t>이라는 연산을 진행할 때</a:t>
            </a:r>
            <a:r>
              <a:rPr lang="en-US" altLang="ko-KR" dirty="0"/>
              <a:t>, </a:t>
            </a:r>
            <a:r>
              <a:rPr lang="ko-KR" altLang="en-US" dirty="0"/>
              <a:t>계산기에 </a:t>
            </a:r>
            <a:r>
              <a:rPr lang="en-US" altLang="ko-KR" dirty="0"/>
              <a:t>3</a:t>
            </a:r>
            <a:r>
              <a:rPr lang="ko-KR" altLang="en-US" dirty="0"/>
              <a:t>이라는 숫자를 입력한 후 </a:t>
            </a:r>
            <a:r>
              <a:rPr lang="en-US" altLang="ko-KR" dirty="0"/>
              <a:t>+ </a:t>
            </a:r>
            <a:r>
              <a:rPr lang="ko-KR" altLang="en-US" dirty="0"/>
              <a:t>기호를 입력하고</a:t>
            </a:r>
            <a:r>
              <a:rPr lang="en-US" altLang="ko-KR" dirty="0"/>
              <a:t>, 4</a:t>
            </a:r>
            <a:r>
              <a:rPr lang="ko-KR" altLang="en-US" dirty="0"/>
              <a:t>라는 숫자를 입력하여 </a:t>
            </a:r>
            <a:r>
              <a:rPr lang="en-US" altLang="ko-KR" dirty="0"/>
              <a:t>7</a:t>
            </a:r>
            <a:r>
              <a:rPr lang="ko-KR" altLang="en-US" dirty="0"/>
              <a:t>이라는 결과를 얻는다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다시 한 번 </a:t>
            </a:r>
            <a:r>
              <a:rPr lang="en-US" altLang="ko-KR" dirty="0"/>
              <a:t>+</a:t>
            </a:r>
            <a:r>
              <a:rPr lang="ko-KR" altLang="en-US" dirty="0"/>
              <a:t> 기호를 입력하고 </a:t>
            </a:r>
            <a:r>
              <a:rPr lang="en-US" altLang="ko-KR" dirty="0"/>
              <a:t>7</a:t>
            </a:r>
            <a:r>
              <a:rPr lang="ko-KR" altLang="en-US" dirty="0"/>
              <a:t>이라는 숫자를 입력한 후 </a:t>
            </a:r>
            <a:r>
              <a:rPr lang="en-US" altLang="ko-KR" dirty="0"/>
              <a:t>14</a:t>
            </a:r>
            <a:r>
              <a:rPr lang="ko-KR" altLang="en-US" dirty="0"/>
              <a:t>라는 결과를 얻을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계산기는 이전에 계산된 결과값을 항상 메모리 어딘가에 저장하고 있어야 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아래는 간략한 코드이다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이전에 계산된 결과값을 유지하기 위해서 </a:t>
            </a:r>
            <a:r>
              <a:rPr lang="en-US" altLang="ko-KR" dirty="0"/>
              <a:t>result</a:t>
            </a:r>
            <a:r>
              <a:rPr lang="ko-KR" altLang="en-US" dirty="0"/>
              <a:t>라는 </a:t>
            </a:r>
            <a:r>
              <a:rPr lang="ko-KR" altLang="en-US" dirty="0" err="1"/>
              <a:t>전역변수를</a:t>
            </a:r>
            <a:r>
              <a:rPr lang="ko-KR" altLang="en-US" dirty="0"/>
              <a:t> 사용했다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3573016"/>
            <a:ext cx="43053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99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클래스가 필요한 이유</a:t>
            </a:r>
            <a:endParaRPr lang="en-US" altLang="ko-KR" dirty="0"/>
          </a:p>
          <a:p>
            <a:pPr lvl="1"/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한 프로그램에서 두 개의 계산기가 필요한 상황이 발생하면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각각의 계산기는 각각의 결과값을 유지해야 하기 때문에 위와 같이 </a:t>
            </a:r>
            <a:r>
              <a:rPr lang="en-US" altLang="ko-KR" dirty="0"/>
              <a:t>adder </a:t>
            </a:r>
            <a:r>
              <a:rPr lang="ko-KR" altLang="en-US" dirty="0"/>
              <a:t>함수 하나만으론 결과값을 유지할 수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이러한 상황을 해결하려면</a:t>
            </a:r>
            <a:r>
              <a:rPr lang="en-US" altLang="ko-KR" dirty="0"/>
              <a:t>, </a:t>
            </a:r>
            <a:r>
              <a:rPr lang="ko-KR" altLang="en-US" dirty="0"/>
              <a:t>함수를 각각 따로 만들어야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같은 일을 하는 </a:t>
            </a:r>
            <a:r>
              <a:rPr lang="en-US" altLang="ko-KR" dirty="0"/>
              <a:t>adder1</a:t>
            </a:r>
            <a:r>
              <a:rPr lang="ko-KR" altLang="en-US" dirty="0"/>
              <a:t>과 </a:t>
            </a:r>
            <a:r>
              <a:rPr lang="en-US" altLang="ko-KR" dirty="0"/>
              <a:t>adder2</a:t>
            </a:r>
            <a:r>
              <a:rPr lang="ko-KR" altLang="en-US" dirty="0"/>
              <a:t>라는 함수가 만들어졌고</a:t>
            </a:r>
            <a:r>
              <a:rPr lang="en-US" altLang="ko-KR" dirty="0"/>
              <a:t>, </a:t>
            </a:r>
            <a:r>
              <a:rPr lang="ko-KR" altLang="en-US" dirty="0"/>
              <a:t>각각의 함수에서 계산된 결과값을 유지하면서 저장하기 위한 전역 변수 </a:t>
            </a:r>
            <a:r>
              <a:rPr lang="en-US" altLang="ko-KR" dirty="0"/>
              <a:t>result1, result2</a:t>
            </a:r>
            <a:r>
              <a:rPr lang="ko-KR" altLang="en-US" dirty="0"/>
              <a:t>가 필요하게 되었다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348880"/>
            <a:ext cx="562986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62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클래스가 필요한 이유</a:t>
            </a:r>
            <a:endParaRPr lang="en-US" altLang="ko-KR" dirty="0"/>
          </a:p>
          <a:p>
            <a:pPr lvl="1"/>
            <a:r>
              <a:rPr lang="ko-KR" altLang="en-US" dirty="0"/>
              <a:t>계산기 예제와 같은 상황에서</a:t>
            </a:r>
            <a:r>
              <a:rPr lang="en-US" altLang="ko-KR" dirty="0"/>
              <a:t>, </a:t>
            </a:r>
            <a:r>
              <a:rPr lang="ko-KR" altLang="en-US" dirty="0"/>
              <a:t>만약 계산기가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r>
              <a:rPr lang="en-US" altLang="ko-KR" dirty="0"/>
              <a:t>, 20</a:t>
            </a:r>
            <a:r>
              <a:rPr lang="ko-KR" altLang="en-US" dirty="0"/>
              <a:t>개로 점점 더 많이 필요해지면 어떻게 할 것인가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그때마다 </a:t>
            </a:r>
            <a:r>
              <a:rPr lang="ko-KR" altLang="en-US" dirty="0" err="1"/>
              <a:t>전역변수와</a:t>
            </a:r>
            <a:r>
              <a:rPr lang="ko-KR" altLang="en-US" dirty="0"/>
              <a:t> 함수를 추가할 것인가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클래스를 사용하면 이를 간단하게 해결할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아직 클래스에 대해 깊이 알지 못하지만 아래와 같은 코드로 해결할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Calculator </a:t>
            </a:r>
            <a:r>
              <a:rPr lang="ko-KR" altLang="en-US" dirty="0"/>
              <a:t>클래스로 만들어진 </a:t>
            </a:r>
            <a:r>
              <a:rPr lang="en-US" altLang="ko-KR" dirty="0"/>
              <a:t>cal1, cal2</a:t>
            </a:r>
            <a:r>
              <a:rPr lang="ko-KR" altLang="en-US" dirty="0"/>
              <a:t>라는 별개의 계산기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가 각각의 역할을 수행한다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그리고 각각의 계산기는 다른 계산기의 결과값과 상관없이 독립적인 결과값을 유지한다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클래스를 이용하면 계산기의 수가 늘어나도</a:t>
            </a:r>
            <a:r>
              <a:rPr lang="en-US" altLang="ko-KR" dirty="0"/>
              <a:t>, </a:t>
            </a:r>
            <a:r>
              <a:rPr lang="ko-KR" altLang="en-US" dirty="0"/>
              <a:t>인스턴스를 생성하기만 하면 되기 때문에 함수를 사용하는 경우와 달리 매우 간단해진다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708920"/>
            <a:ext cx="417818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3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함수란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입력 값을 가지고 어떤 일을 수행한 다음에 그 결과물을 내어놓는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함수를 사용하는 이유</a:t>
            </a:r>
            <a:endParaRPr lang="en-US" altLang="ko-KR" dirty="0"/>
          </a:p>
          <a:p>
            <a:pPr lvl="1"/>
            <a:r>
              <a:rPr lang="ko-KR" altLang="en-US" dirty="0"/>
              <a:t>반복되는 코드의 사용을 줄이기 위해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프로그램의 흐름을 일목요연하게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함수의 구조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/>
              <a:t>함수 이름</a:t>
            </a:r>
            <a:r>
              <a:rPr lang="en-US" altLang="ko-KR" dirty="0"/>
              <a:t>(</a:t>
            </a:r>
            <a:r>
              <a:rPr lang="ko-KR" altLang="en-US" dirty="0"/>
              <a:t>입력 인자</a:t>
            </a:r>
            <a:r>
              <a:rPr lang="en-US" altLang="ko-KR" dirty="0"/>
              <a:t>):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수행할 문장 </a:t>
            </a:r>
            <a:r>
              <a:rPr lang="en-US" altLang="ko-KR" dirty="0"/>
              <a:t>1 …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수행할 문장 </a:t>
            </a:r>
            <a:r>
              <a:rPr lang="en-US" altLang="ko-KR" dirty="0"/>
              <a:t>2 …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794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개념 잡기</a:t>
            </a:r>
            <a:endParaRPr lang="en-US" altLang="ko-KR" dirty="0"/>
          </a:p>
          <a:p>
            <a:pPr lvl="1"/>
            <a:r>
              <a:rPr lang="ko-KR" altLang="en-US" dirty="0"/>
              <a:t>클래스는 틀이고 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는 해당 틀을 사용해 만든 어떤 것을 말한다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인스턴스는 클래스에 의해 만들어진 객체를 의미하며</a:t>
            </a:r>
            <a:r>
              <a:rPr lang="en-US" altLang="ko-KR" dirty="0"/>
              <a:t>, </a:t>
            </a:r>
            <a:r>
              <a:rPr lang="ko-KR" altLang="en-US" dirty="0"/>
              <a:t>한 개의 클래스는 무수히 많은 인스턴스를 만들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 코드는 아무런 기능도 가지고 있지 않은 </a:t>
            </a:r>
            <a:r>
              <a:rPr lang="en-US" altLang="ko-KR" dirty="0"/>
              <a:t>Simple </a:t>
            </a:r>
            <a:r>
              <a:rPr lang="ko-KR" altLang="en-US" dirty="0"/>
              <a:t>클래스와</a:t>
            </a:r>
            <a:r>
              <a:rPr lang="en-US" altLang="ko-KR" dirty="0"/>
              <a:t>, </a:t>
            </a:r>
            <a:r>
              <a:rPr lang="ko-KR" altLang="en-US" dirty="0"/>
              <a:t>해당 클래스를 사용하여 인스턴스를 만드는 과정을 보인다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2564904"/>
            <a:ext cx="44481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87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기초 쌓기</a:t>
            </a:r>
            <a:endParaRPr lang="en-US" altLang="ko-KR" dirty="0"/>
          </a:p>
          <a:p>
            <a:pPr lvl="1"/>
            <a:r>
              <a:rPr lang="ko-KR" altLang="en-US" dirty="0"/>
              <a:t>클래스의 변수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클래스의 이름은 </a:t>
            </a:r>
            <a:r>
              <a:rPr lang="en-US" altLang="ko-KR" dirty="0"/>
              <a:t>Service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클래스의 내부에는 </a:t>
            </a:r>
            <a:r>
              <a:rPr lang="en-US" altLang="ko-KR" dirty="0"/>
              <a:t>secret</a:t>
            </a:r>
            <a:r>
              <a:rPr lang="ko-KR" altLang="en-US" dirty="0"/>
              <a:t>이라는 중요한 정보가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 정보를 얻기 위해 객체를 만들고 클래스의 변수에 접근한다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객체의 이름에 </a:t>
            </a:r>
            <a:r>
              <a:rPr lang="en-US" altLang="ko-KR" dirty="0"/>
              <a:t>. </a:t>
            </a:r>
            <a:r>
              <a:rPr lang="ko-KR" altLang="en-US" dirty="0"/>
              <a:t>연산자를 사용하여 해당 변수를 가져올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628800"/>
            <a:ext cx="48577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55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기초 쌓기</a:t>
            </a:r>
            <a:endParaRPr lang="en-US" altLang="ko-KR" dirty="0"/>
          </a:p>
          <a:p>
            <a:pPr lvl="1"/>
            <a:r>
              <a:rPr lang="ko-KR" altLang="en-US" dirty="0"/>
              <a:t>클래스의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클래스의 멤버 변수에 직접 접근하는 것은 좋지 않다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따라서 해당 변수에 접근할 수 있는 클래스 함수를 만들고 이를 사용하는 과정이다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628800"/>
            <a:ext cx="60769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48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위의 예제에서</a:t>
            </a:r>
            <a:r>
              <a:rPr lang="en-US" altLang="ko-KR" dirty="0"/>
              <a:t>, </a:t>
            </a:r>
            <a:r>
              <a:rPr lang="ko-KR" altLang="en-US" dirty="0"/>
              <a:t>함수는 하나의 인자 값을 필요로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하지만 함수를 호출할 때</a:t>
            </a:r>
            <a:r>
              <a:rPr lang="en-US" altLang="ko-KR" dirty="0"/>
              <a:t>, </a:t>
            </a:r>
            <a:r>
              <a:rPr lang="ko-KR" altLang="en-US" dirty="0"/>
              <a:t>인자 값을 전달하지 않고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그 이유는 </a:t>
            </a:r>
            <a:r>
              <a:rPr lang="en-US" altLang="ko-KR" dirty="0"/>
              <a:t>self</a:t>
            </a:r>
            <a:r>
              <a:rPr lang="ko-KR" altLang="en-US" dirty="0"/>
              <a:t>라는 클래스 함수의 첫 인자 값은 해당 함수를 호출한 객체 자체가 자동으로 전달되기 때문이다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268760"/>
            <a:ext cx="6076950" cy="1990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316" y="4853136"/>
            <a:ext cx="5829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98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클래스에서 첫 번째 매개 변수 이름은 관례적으로 </a:t>
            </a:r>
            <a:r>
              <a:rPr lang="en-US" altLang="ko-KR" dirty="0"/>
              <a:t>self</a:t>
            </a:r>
            <a:r>
              <a:rPr lang="ko-KR" altLang="en-US" dirty="0"/>
              <a:t>라는 이름을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다른 이름을 사용해도 상관은 없다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아래와 같이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호출하는 것도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915394"/>
            <a:ext cx="78676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23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self </a:t>
            </a:r>
            <a:r>
              <a:rPr lang="ko-KR" altLang="en-US" dirty="0"/>
              <a:t>제대로 알기</a:t>
            </a:r>
            <a:endParaRPr lang="en-US" altLang="ko-KR" dirty="0"/>
          </a:p>
          <a:p>
            <a:pPr lvl="1"/>
            <a:r>
              <a:rPr lang="ko-KR" altLang="en-US" dirty="0"/>
              <a:t>기존의 예제에 사용자 이름을 추가하고자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access</a:t>
            </a:r>
            <a:r>
              <a:rPr lang="ko-KR" altLang="en-US" dirty="0"/>
              <a:t> 함수인 </a:t>
            </a:r>
            <a:r>
              <a:rPr lang="en-US" altLang="ko-KR" dirty="0" err="1"/>
              <a:t>setName</a:t>
            </a:r>
            <a:r>
              <a:rPr lang="en-US" altLang="ko-KR" dirty="0"/>
              <a:t> </a:t>
            </a:r>
            <a:r>
              <a:rPr lang="ko-KR" altLang="en-US" dirty="0"/>
              <a:t>함수를 추가하고</a:t>
            </a:r>
            <a:r>
              <a:rPr lang="en-US" altLang="ko-KR" dirty="0"/>
              <a:t>, </a:t>
            </a:r>
            <a:r>
              <a:rPr lang="en-US" altLang="ko-KR" dirty="0" err="1"/>
              <a:t>getSecret</a:t>
            </a:r>
            <a:r>
              <a:rPr lang="ko-KR" altLang="en-US" dirty="0"/>
              <a:t>의 출력을 조금 변경시킨다</a:t>
            </a:r>
            <a:r>
              <a:rPr lang="en-US" altLang="ko-KR" dirty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988840"/>
            <a:ext cx="6715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12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</a:p>
          <a:p>
            <a:pPr lvl="1"/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함수는 인스턴스를 만들 때 항상 실행된다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위 함수는 객체에 초기값을 설정해야 할 필요가 있을 때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이를 </a:t>
            </a:r>
            <a:r>
              <a:rPr lang="ko-KR" altLang="en-US" dirty="0" err="1"/>
              <a:t>생성자라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생성자는</a:t>
            </a:r>
            <a:r>
              <a:rPr lang="ko-KR" altLang="en-US" dirty="0"/>
              <a:t> 객체가 생성되는 시점에 자동으로 호출되는 함수이다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2317601"/>
            <a:ext cx="62007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99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클래스의 구조</a:t>
            </a:r>
            <a:endParaRPr lang="en-US" altLang="ko-KR" dirty="0"/>
          </a:p>
          <a:p>
            <a:pPr lvl="1"/>
            <a:r>
              <a:rPr lang="ko-KR" altLang="en-US" dirty="0"/>
              <a:t>클래스는 인스턴트를 만들어내는 틀이다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class </a:t>
            </a:r>
            <a:r>
              <a:rPr lang="ko-KR" altLang="en-US" dirty="0"/>
              <a:t>클래스 이름</a:t>
            </a:r>
            <a:r>
              <a:rPr lang="en-US" altLang="ko-KR" dirty="0"/>
              <a:t>[(</a:t>
            </a:r>
            <a:r>
              <a:rPr lang="ko-KR" altLang="en-US" dirty="0"/>
              <a:t>상속클래스명</a:t>
            </a:r>
            <a:r>
              <a:rPr lang="en-US" altLang="ko-KR" dirty="0"/>
              <a:t>)]:</a:t>
            </a:r>
          </a:p>
          <a:p>
            <a:pPr marL="914400" lvl="2" indent="0">
              <a:buNone/>
            </a:pPr>
            <a:r>
              <a:rPr lang="en-US" altLang="ko-KR" dirty="0"/>
              <a:t>  &lt;</a:t>
            </a:r>
            <a:r>
              <a:rPr lang="ko-KR" altLang="en-US" dirty="0"/>
              <a:t>클래스 변수 </a:t>
            </a:r>
            <a:r>
              <a:rPr lang="en-US" altLang="ko-KR" dirty="0"/>
              <a:t>1&gt;</a:t>
            </a:r>
          </a:p>
          <a:p>
            <a:pPr marL="914400" lvl="2" indent="0">
              <a:buNone/>
            </a:pPr>
            <a:r>
              <a:rPr lang="en-US" altLang="ko-KR" dirty="0"/>
              <a:t>  &lt;</a:t>
            </a:r>
            <a:r>
              <a:rPr lang="ko-KR" altLang="en-US" dirty="0"/>
              <a:t>클래스 변수 </a:t>
            </a:r>
            <a:r>
              <a:rPr lang="en-US" altLang="ko-KR" dirty="0"/>
              <a:t>2&gt;</a:t>
            </a:r>
          </a:p>
          <a:p>
            <a:pPr marL="914400" lvl="2" indent="0">
              <a:buNone/>
            </a:pPr>
            <a:r>
              <a:rPr lang="en-US" altLang="ko-KR" dirty="0"/>
              <a:t>  …</a:t>
            </a:r>
          </a:p>
          <a:p>
            <a:pPr marL="914400" lvl="2" indent="0">
              <a:buNone/>
            </a:pPr>
            <a:r>
              <a:rPr lang="en-US" altLang="ko-KR" dirty="0"/>
              <a:t>  &lt;</a:t>
            </a:r>
            <a:r>
              <a:rPr lang="ko-KR" altLang="en-US" dirty="0"/>
              <a:t>클래스 변수 </a:t>
            </a:r>
            <a:r>
              <a:rPr lang="en-US" altLang="ko-KR" dirty="0"/>
              <a:t>N&gt;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/>
              <a:t>클래스 함수</a:t>
            </a:r>
            <a:r>
              <a:rPr lang="en-US" altLang="ko-KR" dirty="0"/>
              <a:t>1(self[, </a:t>
            </a:r>
            <a:r>
              <a:rPr lang="ko-KR" altLang="en-US" dirty="0"/>
              <a:t>인수</a:t>
            </a:r>
            <a:r>
              <a:rPr lang="en-US" altLang="ko-KR" dirty="0"/>
              <a:t>1, </a:t>
            </a:r>
            <a:r>
              <a:rPr lang="ko-KR" altLang="en-US" dirty="0"/>
              <a:t>인수</a:t>
            </a:r>
            <a:r>
              <a:rPr lang="en-US" altLang="ko-KR" dirty="0"/>
              <a:t>2…]):</a:t>
            </a:r>
          </a:p>
          <a:p>
            <a:pPr marL="914400" lvl="2" indent="0">
              <a:buNone/>
            </a:pPr>
            <a:r>
              <a:rPr lang="en-US" altLang="ko-KR" dirty="0"/>
              <a:t>    &lt;</a:t>
            </a:r>
            <a:r>
              <a:rPr lang="ko-KR" altLang="en-US" dirty="0"/>
              <a:t>수행할 문장</a:t>
            </a:r>
            <a:r>
              <a:rPr lang="en-US" altLang="ko-KR" dirty="0"/>
              <a:t>1&gt;</a:t>
            </a:r>
          </a:p>
          <a:p>
            <a:pPr marL="914400" lvl="2" indent="0">
              <a:buNone/>
            </a:pPr>
            <a:r>
              <a:rPr lang="en-US" altLang="ko-KR" dirty="0"/>
              <a:t>    &lt;</a:t>
            </a:r>
            <a:r>
              <a:rPr lang="ko-KR" altLang="en-US" dirty="0"/>
              <a:t>수행할 문장</a:t>
            </a:r>
            <a:r>
              <a:rPr lang="en-US" altLang="ko-KR" dirty="0"/>
              <a:t>2&gt;</a:t>
            </a:r>
          </a:p>
          <a:p>
            <a:pPr marL="914400" lvl="2" indent="0">
              <a:buNone/>
            </a:pPr>
            <a:r>
              <a:rPr lang="en-US" altLang="ko-KR" dirty="0"/>
              <a:t>    …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/>
              <a:t>클래스 함수</a:t>
            </a:r>
            <a:r>
              <a:rPr lang="en-US" altLang="ko-KR" dirty="0"/>
              <a:t>N(self[, </a:t>
            </a:r>
            <a:r>
              <a:rPr lang="ko-KR" altLang="en-US" dirty="0"/>
              <a:t>인수</a:t>
            </a:r>
            <a:r>
              <a:rPr lang="en-US" altLang="ko-KR" dirty="0"/>
              <a:t>1, </a:t>
            </a:r>
            <a:r>
              <a:rPr lang="ko-KR" altLang="en-US" dirty="0"/>
              <a:t>인수</a:t>
            </a:r>
            <a:r>
              <a:rPr lang="en-US" altLang="ko-KR" dirty="0"/>
              <a:t>2…]):</a:t>
            </a:r>
          </a:p>
          <a:p>
            <a:pPr marL="914400" lvl="2" indent="0">
              <a:buNone/>
            </a:pPr>
            <a:r>
              <a:rPr lang="en-US" altLang="ko-KR" dirty="0"/>
              <a:t>    &lt;</a:t>
            </a:r>
            <a:r>
              <a:rPr lang="ko-KR" altLang="en-US" dirty="0"/>
              <a:t>수행할 문장</a:t>
            </a:r>
            <a:r>
              <a:rPr lang="en-US" altLang="ko-KR" dirty="0"/>
              <a:t>1&gt;</a:t>
            </a:r>
          </a:p>
          <a:p>
            <a:pPr marL="914400" lvl="2" indent="0">
              <a:buNone/>
            </a:pPr>
            <a:r>
              <a:rPr lang="en-US" altLang="ko-KR" dirty="0"/>
              <a:t>    &lt;</a:t>
            </a:r>
            <a:r>
              <a:rPr lang="ko-KR" altLang="en-US" dirty="0"/>
              <a:t>수행할 문장</a:t>
            </a:r>
            <a:r>
              <a:rPr lang="en-US" altLang="ko-KR" dirty="0"/>
              <a:t>2&gt;</a:t>
            </a:r>
          </a:p>
          <a:p>
            <a:pPr marL="914400" lvl="2" indent="0">
              <a:buNone/>
            </a:pPr>
            <a:r>
              <a:rPr lang="en-US" altLang="ko-KR" dirty="0"/>
              <a:t>    …</a:t>
            </a:r>
          </a:p>
          <a:p>
            <a:pPr lvl="1"/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628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예제</a:t>
            </a:r>
            <a:r>
              <a:rPr lang="en-US" altLang="ko-KR" dirty="0"/>
              <a:t>(</a:t>
            </a:r>
            <a:r>
              <a:rPr lang="ko-KR" altLang="en-US" dirty="0"/>
              <a:t>사칙연산 클래스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클래스는 무작정 만드는 것이 아니라</a:t>
            </a:r>
            <a:r>
              <a:rPr lang="en-US" altLang="ko-KR" dirty="0"/>
              <a:t>, </a:t>
            </a:r>
            <a:r>
              <a:rPr lang="ko-KR" altLang="en-US" dirty="0"/>
              <a:t>클래스에 의해서 만들어진 객체를 중심으로 어떤 식으로 동작하게 할 것인지 미리 구상을 한 후에 완성해 나간다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설계</a:t>
            </a:r>
            <a:endParaRPr lang="en-US" altLang="ko-KR" dirty="0"/>
          </a:p>
          <a:p>
            <a:pPr lvl="2"/>
            <a:r>
              <a:rPr lang="ko-KR" altLang="en-US" dirty="0"/>
              <a:t>사칙 연산에 필요한 두 숫자를 입력 받아야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 기능을 구현한다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연산 이후의 결과를 적절히 반환한다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구조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기본적인 클래스 속성</a:t>
            </a:r>
            <a:r>
              <a:rPr lang="en-US" altLang="ko-KR" dirty="0"/>
              <a:t>(Class name)</a:t>
            </a:r>
            <a:r>
              <a:rPr lang="ko-KR" altLang="en-US" dirty="0"/>
              <a:t>을 정의하고 객체를 생성할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일단은 아무 기능이 없어도 되기 때문에 위와 같이 간단히 만들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FourCal</a:t>
            </a:r>
            <a:r>
              <a:rPr lang="en-US" altLang="ko-KR" dirty="0"/>
              <a:t> </a:t>
            </a:r>
            <a:r>
              <a:rPr lang="ko-KR" altLang="en-US" dirty="0"/>
              <a:t>클래스는 아무런 변수나 함수도 포함하지 않지만 우리가 원하는 객체 </a:t>
            </a:r>
            <a:r>
              <a:rPr lang="en-US" altLang="ko-KR" dirty="0" err="1"/>
              <a:t>MyCal</a:t>
            </a:r>
            <a:r>
              <a:rPr lang="ko-KR" altLang="en-US" dirty="0"/>
              <a:t>를 만들 수 있는 기능은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3789040"/>
            <a:ext cx="4381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0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예제</a:t>
            </a:r>
            <a:r>
              <a:rPr lang="en-US" altLang="ko-KR" dirty="0"/>
              <a:t>(</a:t>
            </a:r>
            <a:r>
              <a:rPr lang="ko-KR" altLang="en-US" dirty="0"/>
              <a:t>사칙연산 클래스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객체에 데이터를 초기화 할 수 있게 만들기</a:t>
            </a:r>
            <a:endParaRPr lang="en-US" altLang="ko-KR" dirty="0"/>
          </a:p>
          <a:p>
            <a:pPr lvl="2"/>
            <a:r>
              <a:rPr lang="ko-KR" altLang="en-US" dirty="0"/>
              <a:t>기능</a:t>
            </a:r>
            <a:r>
              <a:rPr lang="en-US" altLang="ko-KR" dirty="0"/>
              <a:t>(Method)</a:t>
            </a:r>
            <a:r>
              <a:rPr lang="ko-KR" altLang="en-US" dirty="0"/>
              <a:t>을 구현하기에 앞서 우선적으로 기능에 필요한 데이터를 초기화할 수 있어야 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클래스에서 사용하는 함수를 다른 말로 </a:t>
            </a:r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  <a:r>
              <a:rPr lang="ko-KR" altLang="en-US" dirty="0"/>
              <a:t>라고도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메소드도</a:t>
            </a:r>
            <a:r>
              <a:rPr lang="ko-KR" altLang="en-US" dirty="0"/>
              <a:t> 클래스 안에 포함되어 있다는 점만 제외하면 일반 함수와 다른 것이 없다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변수의 측면에서 객체 변수</a:t>
            </a:r>
            <a:r>
              <a:rPr lang="en-US" altLang="ko-KR" dirty="0"/>
              <a:t>(Instance variable)</a:t>
            </a:r>
            <a:r>
              <a:rPr lang="ko-KR" altLang="en-US" dirty="0"/>
              <a:t>는 객체에 정의된 변수를 의미하며</a:t>
            </a:r>
            <a:r>
              <a:rPr lang="en-US" altLang="ko-KR" dirty="0"/>
              <a:t>, </a:t>
            </a:r>
            <a:r>
              <a:rPr lang="ko-KR" altLang="en-US" dirty="0"/>
              <a:t>객체간 서로 공유되지 않는 특징을 가진다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132856"/>
            <a:ext cx="58197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4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간단한 함수 예제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함수의 이름은 </a:t>
            </a:r>
            <a:r>
              <a:rPr lang="en-US" altLang="ko-KR" dirty="0"/>
              <a:t>sum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입력 인자로 두 개의 값을 받으며 결과 값은 두 개의 입력 값을 더한 값이다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return </a:t>
            </a:r>
            <a:r>
              <a:rPr lang="ko-KR" altLang="en-US" dirty="0"/>
              <a:t>키워드는 함수의 결과 값을 돌려주는 명령어이다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return</a:t>
            </a:r>
            <a:r>
              <a:rPr lang="ko-KR" altLang="en-US" dirty="0">
                <a:solidFill>
                  <a:srgbClr val="FF0000"/>
                </a:solidFill>
              </a:rPr>
              <a:t>을 단독으로 사용해서 함수를 즉시 빠져나갈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340768"/>
            <a:ext cx="5067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07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예제</a:t>
            </a:r>
            <a:r>
              <a:rPr lang="en-US" altLang="ko-KR" dirty="0"/>
              <a:t>(</a:t>
            </a:r>
            <a:r>
              <a:rPr lang="ko-KR" altLang="en-US" dirty="0"/>
              <a:t>사칙연산 클래스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사칙연산 기능 구현하기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sum </a:t>
            </a:r>
            <a:r>
              <a:rPr lang="ko-KR" altLang="en-US" dirty="0" err="1"/>
              <a:t>메소드의</a:t>
            </a:r>
            <a:r>
              <a:rPr lang="ko-KR" altLang="en-US" dirty="0"/>
              <a:t> 매개변수는 </a:t>
            </a:r>
            <a:r>
              <a:rPr lang="en-US" altLang="ko-KR" dirty="0"/>
              <a:t>self</a:t>
            </a:r>
            <a:r>
              <a:rPr lang="ko-KR" altLang="en-US" dirty="0"/>
              <a:t>이고 리턴 값은 </a:t>
            </a:r>
            <a:r>
              <a:rPr lang="en-US" altLang="ko-KR" dirty="0"/>
              <a:t>result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sum </a:t>
            </a:r>
            <a:r>
              <a:rPr lang="ko-KR" altLang="en-US" dirty="0" err="1"/>
              <a:t>메소드가</a:t>
            </a:r>
            <a:r>
              <a:rPr lang="ko-KR" altLang="en-US" dirty="0"/>
              <a:t> 호출되면 </a:t>
            </a:r>
            <a:r>
              <a:rPr lang="en-US" altLang="ko-KR" dirty="0"/>
              <a:t>sum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en-US" altLang="ko-KR" dirty="0"/>
              <a:t>self</a:t>
            </a:r>
            <a:r>
              <a:rPr lang="ko-KR" altLang="en-US" dirty="0"/>
              <a:t>에는 객체 </a:t>
            </a:r>
            <a:r>
              <a:rPr lang="en-US" altLang="ko-KR" dirty="0" err="1"/>
              <a:t>MyCal</a:t>
            </a:r>
            <a:r>
              <a:rPr lang="ko-KR" altLang="en-US" dirty="0"/>
              <a:t>이 자동으로 입력된다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따라서 </a:t>
            </a:r>
            <a:r>
              <a:rPr lang="en-US" altLang="ko-KR" dirty="0"/>
              <a:t>result = </a:t>
            </a:r>
            <a:r>
              <a:rPr lang="en-US" altLang="ko-KR" dirty="0" err="1"/>
              <a:t>MyCal.first</a:t>
            </a:r>
            <a:r>
              <a:rPr lang="en-US" altLang="ko-KR" dirty="0"/>
              <a:t> + </a:t>
            </a:r>
            <a:r>
              <a:rPr lang="en-US" altLang="ko-KR" dirty="0" err="1"/>
              <a:t>MyCal.second</a:t>
            </a:r>
            <a:r>
              <a:rPr lang="ko-KR" altLang="en-US" dirty="0"/>
              <a:t>가 수행되는 것이다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556792"/>
            <a:ext cx="62198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44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예제</a:t>
            </a:r>
            <a:r>
              <a:rPr lang="en-US" altLang="ko-KR" dirty="0"/>
              <a:t>(</a:t>
            </a:r>
            <a:r>
              <a:rPr lang="ko-KR" altLang="en-US" dirty="0"/>
              <a:t>사칙연산 클래스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나머지 기능들을 구현한다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628800"/>
            <a:ext cx="54102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64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예제</a:t>
            </a:r>
            <a:r>
              <a:rPr lang="en-US" altLang="ko-KR" dirty="0"/>
              <a:t>(</a:t>
            </a:r>
            <a:r>
              <a:rPr lang="ko-KR" altLang="en-US" dirty="0"/>
              <a:t>사칙연산 클래스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지금까지 만든 클래스를 아래와 같이 사용해보자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setdata</a:t>
            </a:r>
            <a:r>
              <a:rPr lang="en-US" altLang="ko-KR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수행하지 않고 </a:t>
            </a:r>
            <a:r>
              <a:rPr lang="en-US" altLang="ko-KR" dirty="0"/>
              <a:t>sum </a:t>
            </a:r>
            <a:r>
              <a:rPr lang="ko-KR" altLang="en-US" dirty="0" err="1"/>
              <a:t>메소드를</a:t>
            </a:r>
            <a:r>
              <a:rPr lang="ko-KR" altLang="en-US" dirty="0"/>
              <a:t> 수행하면 위와 같은 오류가 발생한다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setdata</a:t>
            </a:r>
            <a:r>
              <a:rPr lang="en-US" altLang="ko-KR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수행해야 객체 </a:t>
            </a:r>
            <a:r>
              <a:rPr lang="en-US" altLang="ko-KR" dirty="0" err="1"/>
              <a:t>MyCal</a:t>
            </a:r>
            <a:r>
              <a:rPr lang="ko-KR" altLang="en-US" dirty="0"/>
              <a:t>의 변수 </a:t>
            </a:r>
            <a:r>
              <a:rPr lang="en-US" altLang="ko-KR" dirty="0"/>
              <a:t>first</a:t>
            </a:r>
            <a:r>
              <a:rPr lang="ko-KR" altLang="en-US" dirty="0"/>
              <a:t>와 </a:t>
            </a:r>
            <a:r>
              <a:rPr lang="en-US" altLang="ko-KR" dirty="0"/>
              <a:t>second</a:t>
            </a:r>
            <a:r>
              <a:rPr lang="ko-KR" altLang="en-US" dirty="0"/>
              <a:t>가 생성되기 때문이다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이렇게 객체에 초기 값을 설정해야 할 필요가 </a:t>
            </a:r>
            <a:r>
              <a:rPr lang="ko-KR" altLang="en-US" dirty="0" err="1"/>
              <a:t>있을때는</a:t>
            </a:r>
            <a:r>
              <a:rPr lang="ko-KR" altLang="en-US" dirty="0"/>
              <a:t> </a:t>
            </a:r>
            <a:r>
              <a:rPr lang="en-US" altLang="ko-KR" dirty="0" err="1"/>
              <a:t>setdata</a:t>
            </a:r>
            <a:r>
              <a:rPr lang="ko-KR" altLang="en-US" dirty="0"/>
              <a:t>와 같은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호출하여 초기값을 설정하기 보다는 </a:t>
            </a:r>
            <a:r>
              <a:rPr lang="ko-KR" altLang="en-US" dirty="0" err="1"/>
              <a:t>생성자를</a:t>
            </a:r>
            <a:r>
              <a:rPr lang="ko-KR" altLang="en-US" dirty="0"/>
              <a:t> 구현하는 것이 안전한 방법이다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56792"/>
            <a:ext cx="5163865" cy="231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12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예제</a:t>
            </a:r>
            <a:r>
              <a:rPr lang="en-US" altLang="ko-KR" dirty="0"/>
              <a:t>(</a:t>
            </a:r>
            <a:r>
              <a:rPr lang="ko-KR" altLang="en-US" dirty="0"/>
              <a:t>사칙연산 클래스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명으로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을 사용하면 이 </a:t>
            </a:r>
            <a:r>
              <a:rPr lang="ko-KR" altLang="en-US" dirty="0" err="1"/>
              <a:t>메소드는</a:t>
            </a:r>
            <a:r>
              <a:rPr lang="ko-KR" altLang="en-US" dirty="0"/>
              <a:t> 생성자가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setdata</a:t>
            </a:r>
            <a:r>
              <a:rPr lang="en-US" altLang="ko-KR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제거하고 위의 </a:t>
            </a:r>
            <a:r>
              <a:rPr lang="ko-KR" altLang="en-US" dirty="0" err="1"/>
              <a:t>생성자</a:t>
            </a:r>
            <a:r>
              <a:rPr lang="ko-KR" altLang="en-US" dirty="0"/>
              <a:t> 코드를 추가한다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생성자는</a:t>
            </a:r>
            <a:r>
              <a:rPr lang="ko-KR" altLang="en-US" dirty="0"/>
              <a:t> </a:t>
            </a:r>
            <a:r>
              <a:rPr lang="en-US" altLang="ko-KR" dirty="0" err="1"/>
              <a:t>setdata</a:t>
            </a:r>
            <a:r>
              <a:rPr lang="en-US" altLang="ko-KR" dirty="0"/>
              <a:t> </a:t>
            </a:r>
            <a:r>
              <a:rPr lang="ko-KR" altLang="en-US" dirty="0" err="1"/>
              <a:t>메소드와</a:t>
            </a:r>
            <a:r>
              <a:rPr lang="ko-KR" altLang="en-US" dirty="0"/>
              <a:t> 이름만 다르고 </a:t>
            </a:r>
            <a:r>
              <a:rPr lang="ko-KR" altLang="en-US" dirty="0" err="1"/>
              <a:t>모든게</a:t>
            </a:r>
            <a:r>
              <a:rPr lang="ko-KR" altLang="en-US" dirty="0"/>
              <a:t> 동일하다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인터프리터가 이를 </a:t>
            </a:r>
            <a:r>
              <a:rPr lang="ko-KR" altLang="en-US" dirty="0" err="1"/>
              <a:t>생성자로</a:t>
            </a:r>
            <a:r>
              <a:rPr lang="ko-KR" altLang="en-US" dirty="0"/>
              <a:t> 인식하여 객체가 생성되는 시점에 자동으로 호출된다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16" y="1700808"/>
            <a:ext cx="3695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23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예제</a:t>
            </a:r>
            <a:r>
              <a:rPr lang="en-US" altLang="ko-KR" dirty="0"/>
              <a:t>(</a:t>
            </a:r>
            <a:r>
              <a:rPr lang="ko-KR" altLang="en-US" dirty="0"/>
              <a:t>사칙연산 클래스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구현 후 객체를 생성해본다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객체의 생성 시점에서 생성자가 호출되어 위와 같은 오류가 발생한다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생성자의 매개변수에 값이 전달되지 않았기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00808"/>
            <a:ext cx="4993924" cy="146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67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예제</a:t>
            </a:r>
            <a:r>
              <a:rPr lang="en-US" altLang="ko-KR" dirty="0"/>
              <a:t>(</a:t>
            </a:r>
            <a:r>
              <a:rPr lang="ko-KR" altLang="en-US" dirty="0"/>
              <a:t>사칙연산 클래스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지금까지 구현된 클래스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609" y="1556792"/>
            <a:ext cx="6001477" cy="45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23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예제</a:t>
            </a:r>
            <a:r>
              <a:rPr lang="en-US" altLang="ko-KR" dirty="0"/>
              <a:t>(</a:t>
            </a:r>
            <a:r>
              <a:rPr lang="ko-KR" altLang="en-US" dirty="0"/>
              <a:t>사칙연산 클래스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상속으로 추가 기능 구현하기</a:t>
            </a:r>
            <a:endParaRPr lang="en-US" altLang="ko-KR" dirty="0"/>
          </a:p>
          <a:p>
            <a:pPr lvl="2"/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r>
              <a:rPr lang="ko-KR" altLang="en-US" dirty="0"/>
              <a:t>이란 어떤 클래스를 만들 때 다른 클래스의 기능을 물려받을 수 있게 만드는 것이다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상속의 개념을 이용하여 거듭제곱의 기능을 하는 </a:t>
            </a:r>
            <a:r>
              <a:rPr lang="en-US" altLang="ko-KR" dirty="0"/>
              <a:t>pow </a:t>
            </a:r>
            <a:r>
              <a:rPr lang="ko-KR" altLang="en-US" dirty="0" err="1"/>
              <a:t>메소드를</a:t>
            </a:r>
            <a:r>
              <a:rPr lang="ko-KR" altLang="en-US" dirty="0"/>
              <a:t> 구현한다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먼저 기본적인 클래스 틀을 만든다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클래스를 상속하기 위해 위처럼 </a:t>
            </a:r>
            <a:r>
              <a:rPr lang="ko-KR" altLang="en-US" dirty="0" err="1"/>
              <a:t>클래스명</a:t>
            </a:r>
            <a:r>
              <a:rPr lang="ko-KR" altLang="en-US" dirty="0"/>
              <a:t> 뒤 괄호 안에 상속할 </a:t>
            </a:r>
            <a:r>
              <a:rPr lang="ko-KR" altLang="en-US" dirty="0" err="1"/>
              <a:t>클래스명을</a:t>
            </a:r>
            <a:r>
              <a:rPr lang="ko-KR" altLang="en-US" dirty="0"/>
              <a:t> 넣어준다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3573016"/>
            <a:ext cx="40671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31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예제</a:t>
            </a:r>
            <a:r>
              <a:rPr lang="en-US" altLang="ko-KR" dirty="0"/>
              <a:t>(</a:t>
            </a:r>
            <a:r>
              <a:rPr lang="ko-KR" altLang="en-US" dirty="0"/>
              <a:t>사칙연산 클래스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MoreCal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 err="1"/>
              <a:t>FourCal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ko-KR" altLang="en-US" dirty="0" err="1"/>
              <a:t>상속했으므로</a:t>
            </a:r>
            <a:r>
              <a:rPr lang="ko-KR" altLang="en-US" dirty="0"/>
              <a:t> </a:t>
            </a:r>
            <a:r>
              <a:rPr lang="en-US" altLang="ko-KR" dirty="0" err="1"/>
              <a:t>FourCal</a:t>
            </a:r>
            <a:r>
              <a:rPr lang="en-US" altLang="ko-KR" dirty="0"/>
              <a:t> </a:t>
            </a:r>
            <a:r>
              <a:rPr lang="ko-KR" altLang="en-US" dirty="0"/>
              <a:t>클래스의 모든 기능을 사용할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보통 상속은 기존 클래스를 변경하지 않고 기능을 추가하거나 기존 기능을 변경하려고 할 때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기존 클래스가 라이브러리 형태로 제공되거나 수정이 허용되지 않는 상황이라면 상속을 이용해야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916832"/>
            <a:ext cx="57435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51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예제</a:t>
            </a:r>
            <a:r>
              <a:rPr lang="en-US" altLang="ko-KR" dirty="0"/>
              <a:t>(</a:t>
            </a:r>
            <a:r>
              <a:rPr lang="ko-KR" altLang="en-US" dirty="0"/>
              <a:t>사칙연산 클래스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pow </a:t>
            </a:r>
            <a:r>
              <a:rPr lang="ko-KR" altLang="en-US" dirty="0" err="1"/>
              <a:t>메소드</a:t>
            </a:r>
            <a:r>
              <a:rPr lang="ko-KR" altLang="en-US" dirty="0"/>
              <a:t> 구현하기</a:t>
            </a:r>
            <a:endParaRPr lang="en-US" altLang="ko-KR" dirty="0"/>
          </a:p>
          <a:p>
            <a:pPr lvl="2"/>
            <a:r>
              <a:rPr lang="en-US" altLang="ko-KR" dirty="0"/>
              <a:t>a</a:t>
            </a:r>
            <a:r>
              <a:rPr lang="en-US" altLang="ko-KR" baseline="30000" dirty="0"/>
              <a:t>b</a:t>
            </a:r>
            <a:r>
              <a:rPr lang="ko-KR" altLang="en-US" dirty="0"/>
              <a:t>의 기능을 하는 </a:t>
            </a:r>
            <a:r>
              <a:rPr lang="ko-KR" altLang="en-US" dirty="0" err="1"/>
              <a:t>메소드를</a:t>
            </a:r>
            <a:r>
              <a:rPr lang="ko-KR" altLang="en-US" dirty="0"/>
              <a:t> 구현한다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916832"/>
            <a:ext cx="5114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99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예제</a:t>
            </a:r>
            <a:r>
              <a:rPr lang="en-US" altLang="ko-KR" dirty="0"/>
              <a:t>(</a:t>
            </a:r>
            <a:r>
              <a:rPr lang="ko-KR" altLang="en-US" dirty="0"/>
              <a:t>사칙연산 클래스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메소드</a:t>
            </a:r>
            <a:r>
              <a:rPr lang="ko-KR" altLang="en-US" dirty="0"/>
              <a:t> 오버라이딩을 통한 안전한 나누기 기능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위와 같이 나누기 기능을 수행하면 </a:t>
            </a:r>
            <a:r>
              <a:rPr lang="en-US" altLang="ko-KR" dirty="0"/>
              <a:t>0</a:t>
            </a:r>
            <a:r>
              <a:rPr lang="ko-KR" altLang="en-US" dirty="0"/>
              <a:t>으로 나누려고 하고 있기 때문에 </a:t>
            </a:r>
            <a:r>
              <a:rPr lang="en-US" altLang="ko-KR" dirty="0" err="1"/>
              <a:t>ZeroDivisionError</a:t>
            </a:r>
            <a:r>
              <a:rPr lang="ko-KR" altLang="en-US" dirty="0"/>
              <a:t>가 발생한다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으로 나눠도 실패하지 않고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ko-KR" altLang="en-US" dirty="0" err="1"/>
              <a:t>리턴하도록</a:t>
            </a:r>
            <a:r>
              <a:rPr lang="ko-KR" altLang="en-US" dirty="0"/>
              <a:t> 만들기 위해 </a:t>
            </a:r>
            <a:r>
              <a:rPr lang="ko-KR" altLang="en-US" dirty="0" err="1"/>
              <a:t>메소드</a:t>
            </a:r>
            <a:r>
              <a:rPr lang="ko-KR" altLang="en-US" dirty="0"/>
              <a:t> 오버라이딩을 사용한다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28" y="1628800"/>
            <a:ext cx="5116240" cy="24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3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함수의 네 가지 형태</a:t>
            </a:r>
            <a:endParaRPr lang="en-US" altLang="ko-KR" dirty="0"/>
          </a:p>
          <a:p>
            <a:pPr lvl="1"/>
            <a:r>
              <a:rPr lang="ko-KR" altLang="en-US" dirty="0"/>
              <a:t>입력 값과 리턴 값이 있는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입력 값과 리턴 값이 없는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입력 값이 없는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리턴 값이 없는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196752"/>
            <a:ext cx="4443212" cy="36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34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예제</a:t>
            </a:r>
            <a:r>
              <a:rPr lang="en-US" altLang="ko-KR" dirty="0"/>
              <a:t>(</a:t>
            </a:r>
            <a:r>
              <a:rPr lang="ko-KR" altLang="en-US" dirty="0"/>
              <a:t>사칙연산 클래스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MoreCal</a:t>
            </a:r>
            <a:r>
              <a:rPr lang="en-US" altLang="ko-KR" dirty="0"/>
              <a:t> </a:t>
            </a:r>
            <a:r>
              <a:rPr lang="ko-KR" altLang="en-US" dirty="0"/>
              <a:t>클래스에 아래와 같은 </a:t>
            </a:r>
            <a:r>
              <a:rPr lang="ko-KR" altLang="en-US" dirty="0" err="1"/>
              <a:t>메소드를</a:t>
            </a:r>
            <a:r>
              <a:rPr lang="ko-KR" altLang="en-US" dirty="0"/>
              <a:t> 추가한다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FourCal</a:t>
            </a:r>
            <a:r>
              <a:rPr lang="en-US" altLang="ko-KR" dirty="0"/>
              <a:t> </a:t>
            </a:r>
            <a:r>
              <a:rPr lang="ko-KR" altLang="en-US" dirty="0"/>
              <a:t>클래스에 있는 </a:t>
            </a:r>
            <a:r>
              <a:rPr lang="en-US" altLang="ko-KR" dirty="0"/>
              <a:t>div </a:t>
            </a:r>
            <a:r>
              <a:rPr lang="ko-KR" altLang="en-US" dirty="0" err="1"/>
              <a:t>메소드를</a:t>
            </a:r>
            <a:r>
              <a:rPr lang="ko-KR" altLang="en-US" dirty="0"/>
              <a:t> 동일한 이름으로 다시 작성했다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이렇게 부모 클래스</a:t>
            </a:r>
            <a:r>
              <a:rPr lang="en-US" altLang="ko-KR" dirty="0"/>
              <a:t>(</a:t>
            </a:r>
            <a:r>
              <a:rPr lang="ko-KR" altLang="en-US" dirty="0"/>
              <a:t>상속한 클래스</a:t>
            </a:r>
            <a:r>
              <a:rPr lang="en-US" altLang="ko-KR" dirty="0"/>
              <a:t>)</a:t>
            </a:r>
            <a:r>
              <a:rPr lang="ko-KR" altLang="en-US" dirty="0"/>
              <a:t>에 있는 </a:t>
            </a:r>
            <a:r>
              <a:rPr lang="ko-KR" altLang="en-US" dirty="0" err="1"/>
              <a:t>메소드를</a:t>
            </a:r>
            <a:r>
              <a:rPr lang="ko-KR" altLang="en-US" dirty="0"/>
              <a:t> 동일한 이름으로 다시 만드는 것을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(Overriding)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메소드를</a:t>
            </a:r>
            <a:r>
              <a:rPr lang="ko-KR" altLang="en-US" dirty="0"/>
              <a:t> 오버라이딩하면 부모 클래스의 </a:t>
            </a:r>
            <a:r>
              <a:rPr lang="ko-KR" altLang="en-US" dirty="0" err="1"/>
              <a:t>메소드</a:t>
            </a:r>
            <a:r>
              <a:rPr lang="ko-KR" altLang="en-US" dirty="0"/>
              <a:t> 대신 오버라이딩한 </a:t>
            </a:r>
            <a:r>
              <a:rPr lang="ko-KR" altLang="en-US" dirty="0" err="1"/>
              <a:t>메소드가</a:t>
            </a:r>
            <a:r>
              <a:rPr lang="ko-KR" altLang="en-US" dirty="0"/>
              <a:t> 호출된다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아래의 결과를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991" y="1700808"/>
            <a:ext cx="417195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4869160"/>
            <a:ext cx="5715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064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예제</a:t>
            </a:r>
            <a:r>
              <a:rPr lang="en-US" altLang="ko-KR" dirty="0"/>
              <a:t>(</a:t>
            </a:r>
            <a:r>
              <a:rPr lang="ko-KR" altLang="en-US" dirty="0"/>
              <a:t>사칙연산 클래스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지금까지 구현된 클래스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907704" y="1556792"/>
            <a:ext cx="5314950" cy="4856260"/>
            <a:chOff x="345981" y="1556792"/>
            <a:chExt cx="5314950" cy="485626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981" y="1556792"/>
              <a:ext cx="5314950" cy="31146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884" y="4603302"/>
              <a:ext cx="4705350" cy="1809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177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예제</a:t>
            </a:r>
            <a:r>
              <a:rPr lang="en-US" altLang="ko-KR" dirty="0"/>
              <a:t>(</a:t>
            </a:r>
            <a:r>
              <a:rPr lang="ko-KR" altLang="en-US" dirty="0"/>
              <a:t>연산자 오버로딩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객체 자체를 연산에 사용할 수 있도록 기존에 정의되어 있었던 연산자의 기능을 중복 정의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미리 정의된 연산자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45" y="2348880"/>
            <a:ext cx="5728805" cy="408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06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예제</a:t>
            </a:r>
            <a:r>
              <a:rPr lang="en-US" altLang="ko-KR" dirty="0"/>
              <a:t>(</a:t>
            </a:r>
            <a:r>
              <a:rPr lang="ko-KR" altLang="en-US" dirty="0"/>
              <a:t>연산자 오버로딩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아래와 같이 </a:t>
            </a:r>
            <a:r>
              <a:rPr lang="en-US" altLang="ko-KR" dirty="0" err="1"/>
              <a:t>NumBox</a:t>
            </a:r>
            <a:r>
              <a:rPr lang="en-US" altLang="ko-KR" dirty="0"/>
              <a:t> </a:t>
            </a:r>
            <a:r>
              <a:rPr lang="ko-KR" altLang="en-US" dirty="0"/>
              <a:t>클래스 타입과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타입을 연산할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700808"/>
            <a:ext cx="5543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51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예제</a:t>
            </a:r>
            <a:r>
              <a:rPr lang="en-US" altLang="ko-KR" dirty="0"/>
              <a:t>(Message Passing)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00" y="1340768"/>
            <a:ext cx="6153696" cy="47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56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함수나 변수 또는 클래스 들을 모아 놓은 파일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아래와 같이 모듈을 만들어 파일로 저장한다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283321"/>
            <a:ext cx="58197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87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ko-KR" altLang="en-US" dirty="0"/>
              <a:t>키워드는 이미 만들어진 </a:t>
            </a:r>
            <a:r>
              <a:rPr lang="ko-KR" altLang="en-US" dirty="0" err="1"/>
              <a:t>파이썬</a:t>
            </a:r>
            <a:r>
              <a:rPr lang="ko-KR" altLang="en-US" dirty="0"/>
              <a:t> 모듈을 사용할 수 있게 해준다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import</a:t>
            </a:r>
            <a:r>
              <a:rPr lang="ko-KR" altLang="en-US" dirty="0"/>
              <a:t>는 현재 디렉터리에 있는 파일이나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라이브러리가 저장된 디렉터리에 있는 모듈만 불러올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import </a:t>
            </a:r>
            <a:r>
              <a:rPr lang="ko-KR" altLang="en-US" dirty="0"/>
              <a:t>사용시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 err="1"/>
              <a:t>확장자를</a:t>
            </a:r>
            <a:r>
              <a:rPr lang="ko-KR" altLang="en-US" dirty="0"/>
              <a:t> 제거한 형태로 모듈 이름을 입력한다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as</a:t>
            </a:r>
            <a:r>
              <a:rPr lang="ko-KR" altLang="en-US" dirty="0"/>
              <a:t>는 해당 모듈을 </a:t>
            </a:r>
            <a:r>
              <a:rPr lang="en-US" altLang="ko-KR" dirty="0"/>
              <a:t>rename</a:t>
            </a:r>
            <a:r>
              <a:rPr lang="ko-KR" altLang="en-US" dirty="0"/>
              <a:t>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3180953"/>
            <a:ext cx="57626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228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모듈을 사용하는 또 다른 방법</a:t>
            </a:r>
            <a:endParaRPr lang="en-US" altLang="ko-KR" dirty="0"/>
          </a:p>
          <a:p>
            <a:pPr lvl="1"/>
            <a:r>
              <a:rPr lang="ko-KR" altLang="en-US" dirty="0"/>
              <a:t>때때로 </a:t>
            </a:r>
            <a:r>
              <a:rPr lang="en-US" altLang="ko-KR" dirty="0"/>
              <a:t>module1.sum()</a:t>
            </a:r>
            <a:r>
              <a:rPr lang="ko-KR" altLang="en-US" dirty="0"/>
              <a:t>과 같이 사용하지 않고 그냥 </a:t>
            </a:r>
            <a:r>
              <a:rPr lang="en-US" altLang="ko-KR" dirty="0"/>
              <a:t>sum()</a:t>
            </a:r>
            <a:r>
              <a:rPr lang="ko-KR" altLang="en-US" dirty="0"/>
              <a:t>처럼 함수를 쓰고 싶은 경우가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이럴 때는 </a:t>
            </a:r>
            <a:r>
              <a:rPr lang="en-US" altLang="ko-KR" dirty="0"/>
              <a:t>‘from </a:t>
            </a:r>
            <a:r>
              <a:rPr lang="ko-KR" altLang="en-US" dirty="0" err="1"/>
              <a:t>모듈이름</a:t>
            </a:r>
            <a:r>
              <a:rPr lang="ko-KR" altLang="en-US" dirty="0"/>
              <a:t> </a:t>
            </a:r>
            <a:r>
              <a:rPr lang="en-US" altLang="ko-KR" dirty="0"/>
              <a:t>import </a:t>
            </a:r>
            <a:r>
              <a:rPr lang="ko-KR" altLang="en-US" dirty="0" err="1"/>
              <a:t>모듈함수</a:t>
            </a:r>
            <a:r>
              <a:rPr lang="en-US" altLang="ko-KR" dirty="0"/>
              <a:t>‘</a:t>
            </a:r>
            <a:r>
              <a:rPr lang="ko-KR" altLang="en-US" dirty="0"/>
              <a:t>의 형태로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60" y="4149080"/>
            <a:ext cx="5419725" cy="1438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60" y="2420888"/>
            <a:ext cx="62769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971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if __name__ == “__main__”: </a:t>
            </a:r>
            <a:r>
              <a:rPr lang="ko-KR" altLang="en-US" dirty="0"/>
              <a:t>의 의미</a:t>
            </a:r>
            <a:endParaRPr lang="en-US" altLang="ko-KR" dirty="0"/>
          </a:p>
          <a:p>
            <a:pPr lvl="1"/>
            <a:r>
              <a:rPr lang="en-US" altLang="ko-KR" dirty="0"/>
              <a:t>C:\kyh&gt;python mymodule.py</a:t>
            </a:r>
            <a:r>
              <a:rPr lang="ko-KR" altLang="en-US" dirty="0"/>
              <a:t>와 같이 직접 이 파일을 실행시키면 </a:t>
            </a:r>
            <a:r>
              <a:rPr lang="en-US" altLang="ko-KR" dirty="0"/>
              <a:t>__name == “__main__” </a:t>
            </a:r>
            <a:r>
              <a:rPr lang="ko-KR" altLang="en-US" dirty="0"/>
              <a:t>부분이 참이 되어 </a:t>
            </a:r>
            <a:r>
              <a:rPr lang="en-US" altLang="ko-KR" dirty="0"/>
              <a:t>if</a:t>
            </a:r>
            <a:r>
              <a:rPr lang="ko-KR" altLang="en-US" dirty="0"/>
              <a:t>문 다음 문장들이 수행된다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반대로 대화형 인터프리터나 다른 파일에서 이 모듈을 불러서 사용할 때는 조건이 거짓이 되어 다음 문장들이 수행되지 않는다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모듈을 만든 다음 그 모듈을 테스트하기 위해 보통 위와 같은 방법을 사용한다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98" y="3693834"/>
            <a:ext cx="82677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451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if __name__ == “__main__”: </a:t>
            </a:r>
            <a:r>
              <a:rPr lang="ko-KR" altLang="en-US" dirty="0"/>
              <a:t>의 의미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0768"/>
            <a:ext cx="4543425" cy="1771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700808"/>
            <a:ext cx="4229100" cy="714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472458"/>
            <a:ext cx="4791075" cy="1914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471" y="4002036"/>
            <a:ext cx="4810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입력 값의 개수를 모르는 경우</a:t>
            </a:r>
            <a:endParaRPr lang="en-US" altLang="ko-KR" dirty="0"/>
          </a:p>
          <a:p>
            <a:pPr lvl="1"/>
            <a:r>
              <a:rPr lang="ko-KR" altLang="en-US" dirty="0"/>
              <a:t>함수에 전달되는 모든 인자의 값을 더하여 반환하는 함수를 구성하고자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하지만 몇 개의 인자가 전달되는지 알 수 없다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*input</a:t>
            </a:r>
            <a:r>
              <a:rPr lang="ko-KR" altLang="en-US" dirty="0"/>
              <a:t> 처럼 입력 </a:t>
            </a:r>
            <a:r>
              <a:rPr lang="ko-KR" altLang="en-US" dirty="0" err="1"/>
              <a:t>변수명</a:t>
            </a:r>
            <a:r>
              <a:rPr lang="ko-KR" altLang="en-US" dirty="0"/>
              <a:t> 앞에 </a:t>
            </a:r>
            <a:r>
              <a:rPr lang="en-US" altLang="ko-KR" dirty="0"/>
              <a:t>*</a:t>
            </a:r>
            <a:r>
              <a:rPr lang="ko-KR" altLang="en-US" dirty="0"/>
              <a:t>을 붙이면 </a:t>
            </a:r>
            <a:r>
              <a:rPr lang="ko-KR" altLang="en-US" dirty="0" err="1"/>
              <a:t>입력값들을</a:t>
            </a:r>
            <a:r>
              <a:rPr lang="ko-KR" altLang="en-US" dirty="0"/>
              <a:t> 모두 모아서 </a:t>
            </a:r>
            <a:r>
              <a:rPr lang="ko-KR" altLang="en-US" dirty="0" err="1"/>
              <a:t>튜플로</a:t>
            </a:r>
            <a:r>
              <a:rPr lang="ko-KR" altLang="en-US" dirty="0"/>
              <a:t> 만들어준다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위의 경우 </a:t>
            </a:r>
            <a:r>
              <a:rPr lang="en-US" altLang="ko-KR" dirty="0"/>
              <a:t>(1, 2, 3, 4, 5)</a:t>
            </a:r>
            <a:r>
              <a:rPr lang="ko-KR" altLang="en-US" dirty="0"/>
              <a:t>인 </a:t>
            </a:r>
            <a:r>
              <a:rPr lang="ko-KR" altLang="en-US" dirty="0" err="1"/>
              <a:t>튜플로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916832"/>
            <a:ext cx="52292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97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경로를 추가해서 모듈 사용하기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sys.path</a:t>
            </a:r>
            <a:r>
              <a:rPr lang="ko-KR" altLang="en-US" dirty="0"/>
              <a:t>는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라이브러리들이 설치되어 있는 디렉터리들을 보여준다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만약 모듈이 위의 디렉터리에 있다면 모듈이 저장된 디렉터리로 이동할 필요 없이 바로 불러서 사용할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98" y="1268760"/>
            <a:ext cx="77343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417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경로를 추가해서 모듈 사용하기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위와 같이 </a:t>
            </a:r>
            <a:r>
              <a:rPr lang="en-US" altLang="ko-KR" dirty="0"/>
              <a:t>path</a:t>
            </a:r>
            <a:r>
              <a:rPr lang="ko-KR" altLang="en-US" dirty="0"/>
              <a:t>를 추가하여 모듈을 불러올 때 활용할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6" y="1196752"/>
            <a:ext cx="8839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786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  <a:endParaRPr lang="en-US" altLang="ko-KR" dirty="0"/>
          </a:p>
          <a:p>
            <a:pPr lvl="1"/>
            <a:r>
              <a:rPr lang="ko-KR" altLang="en-US" dirty="0"/>
              <a:t>패키지는 도트</a:t>
            </a:r>
            <a:r>
              <a:rPr lang="en-US" altLang="ko-KR" dirty="0"/>
              <a:t>(.)</a:t>
            </a:r>
            <a:r>
              <a:rPr lang="ko-KR" altLang="en-US" dirty="0"/>
              <a:t>를 이용하여 </a:t>
            </a:r>
            <a:r>
              <a:rPr lang="ko-KR" altLang="en-US" dirty="0" err="1"/>
              <a:t>파이썬</a:t>
            </a:r>
            <a:r>
              <a:rPr lang="ko-KR" altLang="en-US" dirty="0"/>
              <a:t> 모듈을 계층적으로 관리할 수 있게 해준다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모듈 명이 </a:t>
            </a:r>
            <a:r>
              <a:rPr lang="en-US" altLang="ko-KR" dirty="0"/>
              <a:t>A.B</a:t>
            </a:r>
            <a:r>
              <a:rPr lang="ko-KR" altLang="en-US" dirty="0"/>
              <a:t>인 경우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ko-KR" altLang="en-US" dirty="0" err="1"/>
              <a:t>패키지명이</a:t>
            </a:r>
            <a:r>
              <a:rPr lang="ko-KR" altLang="en-US" dirty="0"/>
              <a:t> 되고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패키지의 모듈이 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패키지는 디렉터리와 </a:t>
            </a:r>
            <a:r>
              <a:rPr lang="ko-KR" altLang="en-US" dirty="0" err="1"/>
              <a:t>파이썬</a:t>
            </a:r>
            <a:r>
              <a:rPr lang="ko-KR" altLang="en-US" dirty="0"/>
              <a:t> 모듈로 이루어지며 구조는 아래와 같다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game, sound, graphic, play</a:t>
            </a:r>
            <a:r>
              <a:rPr lang="ko-KR" altLang="en-US" dirty="0"/>
              <a:t>는 디렉터리이고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 err="1"/>
              <a:t>확장자를</a:t>
            </a:r>
            <a:r>
              <a:rPr lang="ko-KR" altLang="en-US" dirty="0"/>
              <a:t> 가진 파일은 </a:t>
            </a:r>
            <a:r>
              <a:rPr lang="ko-KR" altLang="en-US" dirty="0" err="1"/>
              <a:t>파이썬</a:t>
            </a:r>
            <a:r>
              <a:rPr lang="ko-KR" altLang="en-US" dirty="0"/>
              <a:t> 모듈이다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68" y="2420888"/>
            <a:ext cx="6840759" cy="25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235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패키지 기본 구성 요소 준비</a:t>
            </a:r>
            <a:endParaRPr lang="en-US" altLang="ko-KR" dirty="0"/>
          </a:p>
          <a:p>
            <a:pPr lvl="1"/>
            <a:r>
              <a:rPr lang="en-US" altLang="ko-KR" dirty="0" err="1"/>
              <a:t>MachineLearning</a:t>
            </a:r>
            <a:r>
              <a:rPr lang="en-US" altLang="ko-KR" dirty="0"/>
              <a:t> </a:t>
            </a:r>
            <a:r>
              <a:rPr lang="ko-KR" altLang="en-US" dirty="0"/>
              <a:t>디렉터리 하위에 아래와 같은 구조의 디렉터리를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이후 </a:t>
            </a:r>
            <a:r>
              <a:rPr lang="en-US" altLang="ko-KR" dirty="0"/>
              <a:t>game, sound, graphic </a:t>
            </a:r>
            <a:r>
              <a:rPr lang="ko-KR" altLang="en-US" dirty="0"/>
              <a:t>디렉터리에 </a:t>
            </a:r>
            <a:r>
              <a:rPr lang="en-US" altLang="ko-KR" dirty="0"/>
              <a:t>__init__.py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내용은 일단 비워둔다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sound </a:t>
            </a:r>
            <a:r>
              <a:rPr lang="ko-KR" altLang="en-US" dirty="0"/>
              <a:t>디렉터리 안에 </a:t>
            </a:r>
            <a:r>
              <a:rPr lang="en-US" altLang="ko-KR" dirty="0"/>
              <a:t>echo.py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graphic </a:t>
            </a:r>
            <a:r>
              <a:rPr lang="ko-KR" altLang="en-US" dirty="0"/>
              <a:t>디렉터리 안에 </a:t>
            </a:r>
            <a:r>
              <a:rPr lang="en-US" altLang="ko-KR" dirty="0"/>
              <a:t>render.py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35896" y="1539087"/>
            <a:ext cx="1254490" cy="2349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game</a:t>
            </a:r>
            <a:endParaRPr lang="ko-KR" altLang="en-US" sz="12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27784" y="1969963"/>
            <a:ext cx="1254490" cy="2349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sound</a:t>
            </a:r>
            <a:endParaRPr lang="ko-KR" altLang="en-US" sz="12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4008" y="1969963"/>
            <a:ext cx="1254490" cy="2349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graphic</a:t>
            </a:r>
            <a:endParaRPr lang="ko-KR" altLang="en-US" sz="12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flipH="1">
            <a:off x="3255029" y="1773988"/>
            <a:ext cx="1008112" cy="195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7" idx="0"/>
          </p:cNvCxnSpPr>
          <p:nvPr/>
        </p:nvCxnSpPr>
        <p:spPr>
          <a:xfrm>
            <a:off x="4246083" y="1766892"/>
            <a:ext cx="1025170" cy="2030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4530296"/>
            <a:ext cx="38004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56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패키지 안의 함수 실행하기</a:t>
            </a:r>
            <a:endParaRPr lang="en-US" altLang="ko-KR" dirty="0"/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1 (echo </a:t>
            </a:r>
            <a:r>
              <a:rPr lang="ko-KR" altLang="en-US" dirty="0"/>
              <a:t>모듈을 </a:t>
            </a:r>
            <a:r>
              <a:rPr lang="en-US" altLang="ko-KR" dirty="0"/>
              <a:t>import)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 2 (echo </a:t>
            </a:r>
            <a:r>
              <a:rPr lang="ko-KR" altLang="en-US" dirty="0"/>
              <a:t>모듈이 있는 </a:t>
            </a:r>
            <a:r>
              <a:rPr lang="ko-KR" altLang="en-US" dirty="0" err="1"/>
              <a:t>디렉터리까지를</a:t>
            </a:r>
            <a:r>
              <a:rPr lang="ko-KR" altLang="en-US" dirty="0"/>
              <a:t> </a:t>
            </a:r>
            <a:r>
              <a:rPr lang="en-US" altLang="ko-KR" dirty="0"/>
              <a:t>import)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방법 </a:t>
            </a:r>
            <a:r>
              <a:rPr lang="en-US" altLang="ko-KR" dirty="0"/>
              <a:t>3 (echo </a:t>
            </a:r>
            <a:r>
              <a:rPr lang="ko-KR" altLang="en-US" dirty="0"/>
              <a:t>모듈의 </a:t>
            </a:r>
            <a:r>
              <a:rPr lang="en-US" altLang="ko-KR" dirty="0" err="1"/>
              <a:t>echo_test</a:t>
            </a:r>
            <a:r>
              <a:rPr lang="en-US" altLang="ko-KR" dirty="0"/>
              <a:t> </a:t>
            </a:r>
            <a:r>
              <a:rPr lang="ko-KR" altLang="en-US" dirty="0"/>
              <a:t>함수를 직접 </a:t>
            </a:r>
            <a:r>
              <a:rPr lang="en-US" altLang="ko-KR" dirty="0"/>
              <a:t>import)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5029200" cy="866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81059"/>
            <a:ext cx="5638800" cy="847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157192"/>
            <a:ext cx="49815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758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패키지 안의 함수 실행하기</a:t>
            </a:r>
            <a:endParaRPr lang="en-US" altLang="ko-KR" dirty="0"/>
          </a:p>
          <a:p>
            <a:pPr lvl="1"/>
            <a:r>
              <a:rPr lang="ko-KR" altLang="en-US" dirty="0"/>
              <a:t>불가능한 방법 </a:t>
            </a:r>
            <a:r>
              <a:rPr lang="en-US" altLang="ko-KR" dirty="0"/>
              <a:t>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import game</a:t>
            </a:r>
            <a:r>
              <a:rPr lang="ko-KR" altLang="en-US" dirty="0"/>
              <a:t>을 수행하면 </a:t>
            </a:r>
            <a:r>
              <a:rPr lang="en-US" altLang="ko-KR" dirty="0"/>
              <a:t>game </a:t>
            </a:r>
            <a:r>
              <a:rPr lang="ko-KR" altLang="en-US" dirty="0"/>
              <a:t>디렉터리의 모듈 또는 </a:t>
            </a:r>
            <a:r>
              <a:rPr lang="en-US" altLang="ko-KR" dirty="0"/>
              <a:t>game </a:t>
            </a:r>
            <a:r>
              <a:rPr lang="ko-KR" altLang="en-US" dirty="0"/>
              <a:t>디렉터리의 </a:t>
            </a:r>
            <a:r>
              <a:rPr lang="en-US" altLang="ko-KR" dirty="0"/>
              <a:t>__init__.py</a:t>
            </a:r>
            <a:r>
              <a:rPr lang="ko-KR" altLang="en-US" dirty="0"/>
              <a:t>에 정의된 것들만 참조할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673877"/>
            <a:ext cx="69818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408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패키지 안의 함수 실행하기</a:t>
            </a:r>
            <a:endParaRPr lang="en-US" altLang="ko-KR" dirty="0"/>
          </a:p>
          <a:p>
            <a:pPr lvl="1"/>
            <a:r>
              <a:rPr lang="ko-KR" altLang="en-US" dirty="0"/>
              <a:t>불가능한 방법 </a:t>
            </a:r>
            <a:r>
              <a:rPr lang="en-US" altLang="ko-KR" dirty="0"/>
              <a:t>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도트 연산자를 사용해서 </a:t>
            </a:r>
            <a:r>
              <a:rPr lang="en-US" altLang="ko-KR" dirty="0"/>
              <a:t>import</a:t>
            </a:r>
            <a:r>
              <a:rPr lang="ko-KR" altLang="en-US" dirty="0"/>
              <a:t>할 때 가장 마지막 항목은 반드시 모듈 또는 패키지여야만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700808"/>
            <a:ext cx="80486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57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__init__.py</a:t>
            </a:r>
            <a:r>
              <a:rPr lang="ko-KR" altLang="en-US" dirty="0"/>
              <a:t>의 용도</a:t>
            </a:r>
            <a:endParaRPr lang="en-US" altLang="ko-KR" dirty="0"/>
          </a:p>
          <a:p>
            <a:pPr lvl="1"/>
            <a:r>
              <a:rPr lang="ko-KR" altLang="en-US" dirty="0"/>
              <a:t>위 파일은 해당 디렉터리가 패키지의 일부임을 알려주는 역할을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파일을 제거하면 모듈을 </a:t>
            </a:r>
            <a:r>
              <a:rPr lang="en-US" altLang="ko-KR" dirty="0"/>
              <a:t>import</a:t>
            </a:r>
            <a:r>
              <a:rPr lang="ko-KR" altLang="en-US" dirty="0"/>
              <a:t>할 수 없다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__all__</a:t>
            </a:r>
            <a:r>
              <a:rPr lang="ko-KR" altLang="en-US" dirty="0"/>
              <a:t>의 용도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위와 같이 특정 디렉터리의 모듈을 </a:t>
            </a:r>
            <a:r>
              <a:rPr lang="en-US" altLang="ko-KR" dirty="0"/>
              <a:t>*</a:t>
            </a:r>
            <a:r>
              <a:rPr lang="ko-KR" altLang="en-US" dirty="0"/>
              <a:t>을 이용해서 </a:t>
            </a:r>
            <a:r>
              <a:rPr lang="en-US" altLang="ko-KR" dirty="0"/>
              <a:t>import</a:t>
            </a:r>
            <a:r>
              <a:rPr lang="ko-KR" altLang="en-US" dirty="0"/>
              <a:t>할 때에는 해당 디렉터리의 </a:t>
            </a:r>
            <a:r>
              <a:rPr lang="en-US" altLang="ko-KR" dirty="0"/>
              <a:t>__init__.py</a:t>
            </a:r>
            <a:r>
              <a:rPr lang="ko-KR" altLang="en-US" dirty="0"/>
              <a:t>에 </a:t>
            </a:r>
            <a:r>
              <a:rPr lang="en-US" altLang="ko-KR" dirty="0"/>
              <a:t>__all__</a:t>
            </a:r>
            <a:r>
              <a:rPr lang="ko-KR" altLang="en-US" dirty="0"/>
              <a:t>이라는 변수를 설정하고 모듈을 정의해 주어야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__all__ = [‘echo’]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__all__</a:t>
            </a:r>
            <a:r>
              <a:rPr lang="ko-KR" altLang="en-US" dirty="0"/>
              <a:t>의 의미는 </a:t>
            </a:r>
            <a:r>
              <a:rPr lang="en-US" altLang="ko-KR" dirty="0"/>
              <a:t>sound </a:t>
            </a:r>
            <a:r>
              <a:rPr lang="ko-KR" altLang="en-US" dirty="0"/>
              <a:t>디렉터리에서 </a:t>
            </a:r>
            <a:r>
              <a:rPr lang="en-US" altLang="ko-KR" dirty="0"/>
              <a:t>* </a:t>
            </a:r>
            <a:r>
              <a:rPr lang="ko-KR" altLang="en-US" dirty="0"/>
              <a:t>기호를 사용하여 </a:t>
            </a:r>
            <a:r>
              <a:rPr lang="en-US" altLang="ko-KR" dirty="0"/>
              <a:t>import</a:t>
            </a:r>
            <a:r>
              <a:rPr lang="ko-KR" altLang="en-US" dirty="0"/>
              <a:t>할 경우 이곳에 정의된 </a:t>
            </a:r>
            <a:r>
              <a:rPr lang="en-US" altLang="ko-KR" dirty="0"/>
              <a:t>echo </a:t>
            </a:r>
            <a:r>
              <a:rPr lang="ko-KR" altLang="en-US" dirty="0"/>
              <a:t>모듈만 </a:t>
            </a:r>
            <a:r>
              <a:rPr lang="en-US" altLang="ko-KR" dirty="0"/>
              <a:t>import </a:t>
            </a:r>
            <a:r>
              <a:rPr lang="ko-KR" altLang="en-US" dirty="0"/>
              <a:t>된다는 의미이다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852936"/>
            <a:ext cx="67722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355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relative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en-US" altLang="ko-KR" dirty="0"/>
              <a:t>graphic </a:t>
            </a:r>
            <a:r>
              <a:rPr lang="ko-KR" altLang="en-US" dirty="0"/>
              <a:t>디렉터리의 </a:t>
            </a:r>
            <a:r>
              <a:rPr lang="en-US" altLang="ko-KR" dirty="0"/>
              <a:t>render.py </a:t>
            </a:r>
            <a:r>
              <a:rPr lang="ko-KR" altLang="en-US" dirty="0"/>
              <a:t>모듈이 </a:t>
            </a:r>
            <a:r>
              <a:rPr lang="en-US" altLang="ko-KR" dirty="0"/>
              <a:t>sound </a:t>
            </a:r>
            <a:r>
              <a:rPr lang="ko-KR" altLang="en-US" dirty="0"/>
              <a:t>디렉터리의 </a:t>
            </a:r>
            <a:r>
              <a:rPr lang="en-US" altLang="ko-KR" dirty="0"/>
              <a:t>echo.py </a:t>
            </a:r>
            <a:r>
              <a:rPr lang="ko-KR" altLang="en-US" dirty="0"/>
              <a:t>모듈을 사용하고 싶다면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render.py</a:t>
            </a:r>
            <a:r>
              <a:rPr lang="ko-KR" altLang="en-US" dirty="0"/>
              <a:t>를 수정해야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이후 아래와 같이 테스트 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91" y="1916832"/>
            <a:ext cx="4552950" cy="1047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088876"/>
            <a:ext cx="54864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70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relative </a:t>
            </a:r>
            <a:r>
              <a:rPr lang="ko-KR" altLang="en-US" dirty="0"/>
              <a:t>패키지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위와 같이 전체 경로를 이용할 수도 있지만</a:t>
            </a:r>
            <a:r>
              <a:rPr lang="en-US" altLang="ko-KR" dirty="0"/>
              <a:t>, </a:t>
            </a:r>
            <a:r>
              <a:rPr lang="ko-KR" altLang="en-US" dirty="0"/>
              <a:t>아래와 같이 </a:t>
            </a:r>
            <a:r>
              <a:rPr lang="en-US" altLang="ko-KR" dirty="0"/>
              <a:t>relative</a:t>
            </a:r>
            <a:r>
              <a:rPr lang="ko-KR" altLang="en-US" dirty="0"/>
              <a:t>하게 </a:t>
            </a:r>
            <a:r>
              <a:rPr lang="en-US" altLang="ko-KR" dirty="0"/>
              <a:t>import</a:t>
            </a:r>
            <a:r>
              <a:rPr lang="ko-KR" altLang="en-US" dirty="0"/>
              <a:t>하는 것도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여기서 </a:t>
            </a:r>
            <a:r>
              <a:rPr lang="en-US" altLang="ko-KR" dirty="0"/>
              <a:t>..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부모 디렉터리를 의미한다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graphic</a:t>
            </a:r>
            <a:r>
              <a:rPr lang="ko-KR" altLang="en-US" dirty="0"/>
              <a:t>과 </a:t>
            </a:r>
            <a:r>
              <a:rPr lang="en-US" altLang="ko-KR" dirty="0"/>
              <a:t>sound </a:t>
            </a:r>
            <a:r>
              <a:rPr lang="ko-KR" altLang="en-US" dirty="0"/>
              <a:t>디렉터리는 동일한 깊이를 가지므로 부모 디렉터리를 이용해서 위와 같은 </a:t>
            </a:r>
            <a:r>
              <a:rPr lang="en-US" altLang="ko-KR" dirty="0"/>
              <a:t>import</a:t>
            </a:r>
            <a:r>
              <a:rPr lang="ko-KR" altLang="en-US" dirty="0"/>
              <a:t>가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91" y="1412776"/>
            <a:ext cx="4552950" cy="1047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91" y="3573016"/>
            <a:ext cx="38862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5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함수의 결과 값은 언제나 하나이다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위의 코드를 실행하면</a:t>
            </a:r>
            <a:r>
              <a:rPr lang="en-US" altLang="ko-KR" dirty="0"/>
              <a:t>, </a:t>
            </a:r>
            <a:r>
              <a:rPr lang="ko-KR" altLang="en-US" dirty="0"/>
              <a:t>결과 값은 </a:t>
            </a:r>
            <a:r>
              <a:rPr lang="en-US" altLang="ko-KR" dirty="0"/>
              <a:t>num1+num2</a:t>
            </a:r>
            <a:r>
              <a:rPr lang="ko-KR" altLang="en-US" dirty="0"/>
              <a:t>와 </a:t>
            </a:r>
            <a:r>
              <a:rPr lang="en-US" altLang="ko-KR" dirty="0"/>
              <a:t>num1*num2</a:t>
            </a:r>
            <a:r>
              <a:rPr lang="ko-KR" altLang="en-US" dirty="0"/>
              <a:t>로 두 개인데 받는 변수는 </a:t>
            </a:r>
            <a:r>
              <a:rPr lang="en-US" altLang="ko-KR" dirty="0"/>
              <a:t>result </a:t>
            </a:r>
            <a:r>
              <a:rPr lang="ko-KR" altLang="en-US" dirty="0"/>
              <a:t>하나이다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에러는 발생하지 않는다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위와 같은 상황에서 반환을 </a:t>
            </a:r>
            <a:r>
              <a:rPr lang="ko-KR" altLang="en-US" dirty="0" err="1"/>
              <a:t>튜플</a:t>
            </a:r>
            <a:r>
              <a:rPr lang="ko-KR" altLang="en-US" dirty="0"/>
              <a:t> 하나로 만든다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만약 위와 같은 하나의 </a:t>
            </a:r>
            <a:r>
              <a:rPr lang="ko-KR" altLang="en-US" dirty="0" err="1"/>
              <a:t>튜플</a:t>
            </a:r>
            <a:r>
              <a:rPr lang="ko-KR" altLang="en-US" dirty="0"/>
              <a:t> 값을 두 개의 결과값처럼 받고 싶다면 아래와 같이 구현한다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268760"/>
            <a:ext cx="5133975" cy="1428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4437112"/>
            <a:ext cx="58388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403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오류 발생 상황 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없는 파일 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으로 나누기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23321"/>
            <a:ext cx="4847587" cy="10975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996952"/>
            <a:ext cx="4481686" cy="10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0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오류 예외 처리 기법</a:t>
            </a:r>
            <a:endParaRPr lang="en-US" altLang="ko-KR" dirty="0"/>
          </a:p>
          <a:p>
            <a:pPr lvl="1"/>
            <a:r>
              <a:rPr lang="en-US" altLang="ko-KR" dirty="0"/>
              <a:t>try, except</a:t>
            </a:r>
            <a:r>
              <a:rPr lang="ko-KR" altLang="en-US" dirty="0"/>
              <a:t>문 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try </a:t>
            </a:r>
            <a:r>
              <a:rPr lang="ko-KR" altLang="en-US" dirty="0"/>
              <a:t>블록 수행 중 오류가 발생하면 </a:t>
            </a:r>
            <a:r>
              <a:rPr lang="en-US" altLang="ko-KR" dirty="0"/>
              <a:t>except </a:t>
            </a:r>
            <a:r>
              <a:rPr lang="ko-KR" altLang="en-US" dirty="0"/>
              <a:t>블록이 수행된다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하지만 </a:t>
            </a:r>
            <a:r>
              <a:rPr lang="en-US" altLang="ko-KR" dirty="0"/>
              <a:t>try </a:t>
            </a:r>
            <a:r>
              <a:rPr lang="ko-KR" altLang="en-US" dirty="0"/>
              <a:t>블록에서 오류가 발생하지 않으면 </a:t>
            </a:r>
            <a:r>
              <a:rPr lang="en-US" altLang="ko-KR" dirty="0"/>
              <a:t>except </a:t>
            </a:r>
            <a:r>
              <a:rPr lang="ko-KR" altLang="en-US" dirty="0"/>
              <a:t>블록은 수행되지 않는다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except</a:t>
            </a:r>
            <a:r>
              <a:rPr lang="ko-KR" altLang="en-US" dirty="0"/>
              <a:t>문의 </a:t>
            </a:r>
            <a:r>
              <a:rPr lang="en-US" altLang="ko-KR" dirty="0"/>
              <a:t>[, ] </a:t>
            </a:r>
            <a:r>
              <a:rPr lang="ko-KR" altLang="en-US" dirty="0"/>
              <a:t>기호는 </a:t>
            </a:r>
            <a:r>
              <a:rPr lang="ko-KR" altLang="en-US" dirty="0" err="1"/>
              <a:t>괄호안의</a:t>
            </a:r>
            <a:r>
              <a:rPr lang="ko-KR" altLang="en-US" dirty="0"/>
              <a:t> 내용을 생략할 수 있다는 관례적인 표기법이다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03" y="1700808"/>
            <a:ext cx="39719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892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try, except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r>
              <a:rPr lang="en-US" altLang="ko-KR" dirty="0"/>
              <a:t>try, except</a:t>
            </a:r>
            <a:r>
              <a:rPr lang="ko-KR" altLang="en-US" dirty="0"/>
              <a:t>만 쓰는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이 경우는 오류 종류에 상관 없이 오류가 발생하기만 하면 </a:t>
            </a:r>
            <a:r>
              <a:rPr lang="en-US" altLang="ko-KR" dirty="0"/>
              <a:t>except </a:t>
            </a:r>
            <a:r>
              <a:rPr lang="ko-KR" altLang="en-US" dirty="0"/>
              <a:t>블록을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28" y="1628800"/>
            <a:ext cx="41052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154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try, except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r>
              <a:rPr lang="ko-KR" altLang="en-US" dirty="0"/>
              <a:t>발생 오류만 포함한 </a:t>
            </a:r>
            <a:r>
              <a:rPr lang="en-US" altLang="ko-KR" dirty="0"/>
              <a:t>try, except</a:t>
            </a:r>
            <a:r>
              <a:rPr lang="ko-KR" altLang="en-US" dirty="0"/>
              <a:t>문 쓰는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이 경우는 오류가 발생했을 때 </a:t>
            </a:r>
            <a:r>
              <a:rPr lang="en-US" altLang="ko-KR" dirty="0"/>
              <a:t>except</a:t>
            </a:r>
            <a:r>
              <a:rPr lang="ko-KR" altLang="en-US" dirty="0"/>
              <a:t>문에 미리 정해 놓은 오류 이름과 일치할 때만 </a:t>
            </a:r>
            <a:r>
              <a:rPr lang="en-US" altLang="ko-KR" dirty="0"/>
              <a:t>except </a:t>
            </a:r>
            <a:r>
              <a:rPr lang="ko-KR" altLang="en-US" dirty="0"/>
              <a:t>블록을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700808"/>
            <a:ext cx="40005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293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try, except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r>
              <a:rPr lang="ko-KR" altLang="en-US" dirty="0"/>
              <a:t>발생 오류와 오류 메시지 변수까지 포함한 </a:t>
            </a:r>
            <a:r>
              <a:rPr lang="en-US" altLang="ko-KR" dirty="0"/>
              <a:t>try, except</a:t>
            </a:r>
            <a:r>
              <a:rPr lang="ko-KR" altLang="en-US" dirty="0"/>
              <a:t>문 쓰는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이 경우는 이 전의 경우에서 오류 메시지의 내용까지 알고 싶을 때 사용하는 방법이다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203" y="1700808"/>
            <a:ext cx="3819525" cy="857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052" y="4149080"/>
            <a:ext cx="39338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329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try .. else</a:t>
            </a:r>
          </a:p>
          <a:p>
            <a:pPr lvl="1"/>
            <a:r>
              <a:rPr lang="en-US" altLang="ko-KR" dirty="0"/>
              <a:t>try</a:t>
            </a:r>
            <a:r>
              <a:rPr lang="ko-KR" altLang="en-US" dirty="0"/>
              <a:t>문은 </a:t>
            </a:r>
            <a:r>
              <a:rPr lang="en-US" altLang="ko-KR" dirty="0"/>
              <a:t>else</a:t>
            </a:r>
            <a:r>
              <a:rPr lang="ko-KR" altLang="en-US" dirty="0"/>
              <a:t>절을 지원한다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else</a:t>
            </a:r>
            <a:r>
              <a:rPr lang="ko-KR" altLang="en-US" dirty="0"/>
              <a:t>절은 예외가 발생하지 않은 경우에 실행되며 반드시 </a:t>
            </a:r>
            <a:r>
              <a:rPr lang="en-US" altLang="ko-KR" dirty="0"/>
              <a:t>except</a:t>
            </a:r>
            <a:r>
              <a:rPr lang="ko-KR" altLang="en-US" dirty="0"/>
              <a:t>절 바로 다음에 위치해야 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만약 해당 파일이 없다면 </a:t>
            </a:r>
            <a:r>
              <a:rPr lang="en-US" altLang="ko-KR" dirty="0"/>
              <a:t>except</a:t>
            </a:r>
            <a:r>
              <a:rPr lang="ko-KR" altLang="en-US" dirty="0"/>
              <a:t>절이 수행되고</a:t>
            </a:r>
            <a:r>
              <a:rPr lang="en-US" altLang="ko-KR" dirty="0"/>
              <a:t>, </a:t>
            </a:r>
            <a:r>
              <a:rPr lang="ko-KR" altLang="en-US" dirty="0"/>
              <a:t>파일이 존재하면 </a:t>
            </a:r>
            <a:r>
              <a:rPr lang="en-US" altLang="ko-KR" dirty="0"/>
              <a:t>else</a:t>
            </a:r>
            <a:r>
              <a:rPr lang="ko-KR" altLang="en-US" dirty="0"/>
              <a:t>절이 수행될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16" y="1988840"/>
            <a:ext cx="48387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006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try .. finally</a:t>
            </a:r>
          </a:p>
          <a:p>
            <a:pPr lvl="1"/>
            <a:r>
              <a:rPr lang="en-US" altLang="ko-KR" dirty="0"/>
              <a:t>finally</a:t>
            </a:r>
            <a:r>
              <a:rPr lang="ko-KR" altLang="en-US" dirty="0"/>
              <a:t>절은 </a:t>
            </a:r>
            <a:r>
              <a:rPr lang="en-US" altLang="ko-KR" dirty="0"/>
              <a:t>try</a:t>
            </a:r>
            <a:r>
              <a:rPr lang="ko-KR" altLang="en-US" dirty="0"/>
              <a:t>문 수행 도중 예외 발생 여부에 상관없이 항상 수행된다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보통 사용한 리소스를 </a:t>
            </a:r>
            <a:r>
              <a:rPr lang="en-US" altLang="ko-KR" dirty="0"/>
              <a:t>close</a:t>
            </a:r>
            <a:r>
              <a:rPr lang="ko-KR" altLang="en-US" dirty="0"/>
              <a:t>해야 할 경우에 많이 사용된다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78" y="2060848"/>
            <a:ext cx="4143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838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오류 회피하기</a:t>
            </a:r>
            <a:endParaRPr lang="en-US" altLang="ko-KR" dirty="0"/>
          </a:p>
          <a:p>
            <a:pPr lvl="1"/>
            <a:r>
              <a:rPr lang="ko-KR" altLang="en-US" dirty="0"/>
              <a:t>프로그래밍을 하다 보면 특정 오류가 발생할 경우 그냥 통과시켜야 할 때가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아래의 코드는 </a:t>
            </a:r>
            <a:r>
              <a:rPr lang="en-US" altLang="ko-KR" dirty="0" err="1"/>
              <a:t>FileNotFoundError</a:t>
            </a:r>
            <a:r>
              <a:rPr lang="ko-KR" altLang="en-US" dirty="0"/>
              <a:t>가 발생한 경우 </a:t>
            </a:r>
            <a:r>
              <a:rPr lang="en-US" altLang="ko-KR" dirty="0"/>
              <a:t>pass</a:t>
            </a:r>
            <a:r>
              <a:rPr lang="ko-KR" altLang="en-US" dirty="0"/>
              <a:t>를 사용하여 오류를 회피하도록 한 예제이다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708920"/>
            <a:ext cx="4648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841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의도적으로 오류 발생 시키기</a:t>
            </a:r>
            <a:endParaRPr lang="en-US" altLang="ko-KR" dirty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raise</a:t>
            </a:r>
            <a:r>
              <a:rPr lang="ko-KR" altLang="en-US" dirty="0"/>
              <a:t>라는 명령어를 이용해 오류를 강제로 발생시킬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Bird </a:t>
            </a:r>
            <a:r>
              <a:rPr lang="ko-KR" altLang="en-US" dirty="0"/>
              <a:t>클래스를 상속받는 자식 클래스는 반드시 </a:t>
            </a:r>
            <a:r>
              <a:rPr lang="en-US" altLang="ko-KR" dirty="0"/>
              <a:t>fly</a:t>
            </a:r>
            <a:r>
              <a:rPr lang="ko-KR" altLang="en-US" dirty="0"/>
              <a:t>라는 함수를 구현하도록 만들고 싶은 경우</a:t>
            </a:r>
            <a:r>
              <a:rPr lang="en-US" altLang="ko-KR" dirty="0"/>
              <a:t>, </a:t>
            </a:r>
            <a:r>
              <a:rPr lang="ko-KR" altLang="en-US" dirty="0"/>
              <a:t>위와 같이 구현할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NotImplementedError</a:t>
            </a:r>
            <a:r>
              <a:rPr lang="ko-KR" altLang="en-US" dirty="0"/>
              <a:t>는 </a:t>
            </a:r>
            <a:r>
              <a:rPr lang="ko-KR" altLang="en-US" dirty="0" err="1"/>
              <a:t>파이썬</a:t>
            </a:r>
            <a:r>
              <a:rPr lang="ko-KR" altLang="en-US" dirty="0"/>
              <a:t> 내장 오류로</a:t>
            </a:r>
            <a:r>
              <a:rPr lang="en-US" altLang="ko-KR" dirty="0"/>
              <a:t>, </a:t>
            </a:r>
            <a:r>
              <a:rPr lang="ko-KR" altLang="en-US" dirty="0"/>
              <a:t>꼭 작성해야 하는 부분이 구현되지 않았을 경우 일부러 오류를 발생시키고자 할 때 사용된다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Eagle </a:t>
            </a:r>
            <a:r>
              <a:rPr lang="ko-KR" altLang="en-US" dirty="0"/>
              <a:t>클래스는 </a:t>
            </a:r>
            <a:r>
              <a:rPr lang="en-US" altLang="ko-KR" dirty="0"/>
              <a:t>Bird </a:t>
            </a:r>
            <a:r>
              <a:rPr lang="ko-KR" altLang="en-US" dirty="0"/>
              <a:t>클래스를 상속받는다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하지만 </a:t>
            </a:r>
            <a:r>
              <a:rPr lang="en-US" altLang="ko-KR" dirty="0"/>
              <a:t>Eagle </a:t>
            </a:r>
            <a:r>
              <a:rPr lang="ko-KR" altLang="en-US" dirty="0"/>
              <a:t>클래스에서 </a:t>
            </a:r>
            <a:r>
              <a:rPr lang="en-US" altLang="ko-KR" dirty="0"/>
              <a:t>fly </a:t>
            </a:r>
            <a:r>
              <a:rPr lang="ko-KR" altLang="en-US" dirty="0"/>
              <a:t>함수를 구현하지 않았기 때문에 </a:t>
            </a:r>
            <a:r>
              <a:rPr lang="en-US" altLang="ko-KR" dirty="0"/>
              <a:t>Bird </a:t>
            </a:r>
            <a:r>
              <a:rPr lang="ko-KR" altLang="en-US" dirty="0"/>
              <a:t>클래스의 함수가 호출되고</a:t>
            </a:r>
            <a:r>
              <a:rPr lang="en-US" altLang="ko-KR" dirty="0"/>
              <a:t>, raise </a:t>
            </a:r>
            <a:r>
              <a:rPr lang="ko-KR" altLang="en-US" dirty="0"/>
              <a:t>명령의 결과로 에러가 발생한다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오류가 발생하지 않게 하려면 반드시 상속받는 클래스에서 </a:t>
            </a:r>
            <a:r>
              <a:rPr lang="en-US" altLang="ko-KR" dirty="0"/>
              <a:t>fly </a:t>
            </a:r>
            <a:r>
              <a:rPr lang="ko-KR" altLang="en-US" dirty="0"/>
              <a:t>함수를 구현해야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4623179" cy="15497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916" y="1700808"/>
            <a:ext cx="473291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640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내장 함수는 외부 모듈과는 달리 </a:t>
            </a:r>
            <a:r>
              <a:rPr lang="en-US" altLang="ko-KR" dirty="0"/>
              <a:t>import</a:t>
            </a:r>
            <a:r>
              <a:rPr lang="ko-KR" altLang="en-US" dirty="0"/>
              <a:t>를 필요로 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abs(x)</a:t>
            </a:r>
          </a:p>
          <a:p>
            <a:pPr lvl="2"/>
            <a:r>
              <a:rPr lang="ko-KR" altLang="en-US" dirty="0"/>
              <a:t>어떤 숫자를 입력으로 받았을 때</a:t>
            </a:r>
            <a:r>
              <a:rPr lang="en-US" altLang="ko-KR" dirty="0"/>
              <a:t>, </a:t>
            </a:r>
            <a:r>
              <a:rPr lang="ko-KR" altLang="en-US" dirty="0"/>
              <a:t>그 숫자의 절대값을 돌려주는 함수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78" y="2623939"/>
            <a:ext cx="41433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1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입력 인자에 값 미리 설정하기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vip</a:t>
            </a:r>
            <a:r>
              <a:rPr lang="en-US" altLang="ko-KR" dirty="0"/>
              <a:t> = True </a:t>
            </a:r>
            <a:r>
              <a:rPr lang="ko-KR" altLang="en-US" dirty="0"/>
              <a:t>처럼 입력 인자에 미리 값을 넣어줄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위의 함수 호출은 동일한 결과를 보인다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268760"/>
            <a:ext cx="6353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355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all(x)</a:t>
            </a:r>
          </a:p>
          <a:p>
            <a:pPr lvl="2"/>
            <a:r>
              <a:rPr lang="ko-KR" altLang="en-US" dirty="0"/>
              <a:t>반복 가능한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입력 인수로 받으며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x</a:t>
            </a:r>
            <a:r>
              <a:rPr lang="ko-KR" altLang="en-US" dirty="0"/>
              <a:t>가 모두 참이면 </a:t>
            </a:r>
            <a:r>
              <a:rPr lang="en-US" altLang="ko-KR" dirty="0"/>
              <a:t>True, </a:t>
            </a:r>
            <a:r>
              <a:rPr lang="ko-KR" altLang="en-US" dirty="0"/>
              <a:t>하나라도 거짓이면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반복 가능한 </a:t>
            </a:r>
            <a:r>
              <a:rPr lang="ko-KR" altLang="en-US" dirty="0" err="1"/>
              <a:t>자료형이란</a:t>
            </a:r>
            <a:r>
              <a:rPr lang="en-US" altLang="ko-KR" dirty="0"/>
              <a:t>, for</a:t>
            </a:r>
            <a:r>
              <a:rPr lang="ko-KR" altLang="en-US" dirty="0"/>
              <a:t>문으로 그 값을 출력할 수 있는 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en-US" altLang="ko-KR" dirty="0"/>
              <a:t>, </a:t>
            </a:r>
            <a:r>
              <a:rPr lang="ko-KR" altLang="en-US" dirty="0"/>
              <a:t>집합 등을 말한다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any(x)</a:t>
            </a:r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중 하나라도 참이 있을 경우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err="1"/>
              <a:t>리턴하고</a:t>
            </a:r>
            <a:r>
              <a:rPr lang="en-US" altLang="ko-KR" dirty="0"/>
              <a:t>, </a:t>
            </a:r>
            <a:r>
              <a:rPr lang="ko-KR" altLang="en-US" dirty="0"/>
              <a:t>모두 거짓일 경우에만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895600"/>
            <a:ext cx="3609975" cy="106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4" y="4952630"/>
            <a:ext cx="32956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505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chr</a:t>
            </a:r>
            <a:r>
              <a:rPr lang="en-US" altLang="ko-KR" dirty="0"/>
              <a:t>(x)</a:t>
            </a:r>
          </a:p>
          <a:p>
            <a:pPr lvl="2"/>
            <a:r>
              <a:rPr lang="ko-KR" altLang="en-US" dirty="0"/>
              <a:t>아스키 코드 값을 입력으로 받아 그 코드에 해당하는 문자를 출력하는 함수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dir</a:t>
            </a:r>
            <a:endParaRPr lang="en-US" altLang="ko-KR" dirty="0"/>
          </a:p>
          <a:p>
            <a:pPr lvl="2"/>
            <a:r>
              <a:rPr lang="ko-KR" altLang="en-US" dirty="0"/>
              <a:t>객체가 자체적으로 가지고 있는 변수나 함수를 보여준다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16" y="1916832"/>
            <a:ext cx="4076700" cy="1066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616" y="4221088"/>
            <a:ext cx="5202163" cy="15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064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divmod</a:t>
            </a:r>
            <a:r>
              <a:rPr lang="en-US" altLang="ko-KR" dirty="0"/>
              <a:t>(a, b)</a:t>
            </a:r>
          </a:p>
          <a:p>
            <a:pPr lvl="2"/>
            <a:r>
              <a:rPr lang="ko-KR" altLang="en-US" dirty="0"/>
              <a:t>두 개의 숫자를 입력으로 받아서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나눈 몫과 나머지를 </a:t>
            </a:r>
            <a:r>
              <a:rPr lang="ko-KR" altLang="en-US" dirty="0" err="1"/>
              <a:t>튜플</a:t>
            </a:r>
            <a:r>
              <a:rPr lang="ko-KR" altLang="en-US" dirty="0"/>
              <a:t> 형태로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enumerate</a:t>
            </a:r>
          </a:p>
          <a:p>
            <a:pPr lvl="2"/>
            <a:r>
              <a:rPr lang="ko-KR" altLang="en-US" dirty="0"/>
              <a:t>순서가 있는 </a:t>
            </a:r>
            <a:r>
              <a:rPr lang="ko-KR" altLang="en-US" dirty="0" err="1"/>
              <a:t>자료형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을 입력으로 받아 인덱스 값을 포함하는 </a:t>
            </a:r>
            <a:r>
              <a:rPr lang="en-US" altLang="ko-KR" dirty="0"/>
              <a:t>enumerate </a:t>
            </a:r>
            <a:r>
              <a:rPr lang="ko-KR" altLang="en-US" dirty="0"/>
              <a:t>객체를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객체가 현재 어느 위치에 있는지 알려주는 인덱스 값이 필요할 때 사용하면 유용하다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844824"/>
            <a:ext cx="3371850" cy="704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861048"/>
            <a:ext cx="5049366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3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eval</a:t>
            </a:r>
            <a:endParaRPr lang="en-US" altLang="ko-KR" dirty="0"/>
          </a:p>
          <a:p>
            <a:pPr lvl="2"/>
            <a:r>
              <a:rPr lang="ko-KR" altLang="en-US" dirty="0"/>
              <a:t>실행 가능한 문자열</a:t>
            </a:r>
            <a:r>
              <a:rPr lang="en-US" altLang="ko-KR" dirty="0"/>
              <a:t>(1+2, ‘hi‘ + ‘a’)</a:t>
            </a:r>
            <a:r>
              <a:rPr lang="ko-KR" altLang="en-US" dirty="0"/>
              <a:t>을 입력으로 받아 문자열을 실행한 결과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보통 입력 받은 문자열로 </a:t>
            </a:r>
            <a:r>
              <a:rPr lang="ko-KR" altLang="en-US" dirty="0" err="1"/>
              <a:t>파이썬</a:t>
            </a:r>
            <a:r>
              <a:rPr lang="ko-KR" altLang="en-US" dirty="0"/>
              <a:t> 함수나 클래스를 동적으로 실행하고 싶은 경우에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728912"/>
            <a:ext cx="46291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0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filter</a:t>
            </a:r>
          </a:p>
          <a:p>
            <a:pPr lvl="2"/>
            <a:r>
              <a:rPr lang="ko-KR" altLang="en-US" dirty="0"/>
              <a:t>첫 번째 인자로 함수 이름을</a:t>
            </a:r>
            <a:r>
              <a:rPr lang="en-US" altLang="ko-KR" dirty="0"/>
              <a:t>, </a:t>
            </a:r>
            <a:r>
              <a:rPr lang="ko-KR" altLang="en-US" dirty="0"/>
              <a:t>두 번째 인자로 그 함수에 차례로 들어갈 반복 가능한 </a:t>
            </a:r>
            <a:r>
              <a:rPr lang="ko-KR" altLang="en-US" dirty="0" err="1"/>
              <a:t>자료형을</a:t>
            </a:r>
            <a:r>
              <a:rPr lang="ko-KR" altLang="en-US" dirty="0"/>
              <a:t> 받는다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두 번째 인자인 </a:t>
            </a:r>
            <a:r>
              <a:rPr lang="ko-KR" altLang="en-US" dirty="0" err="1"/>
              <a:t>자료형</a:t>
            </a:r>
            <a:r>
              <a:rPr lang="ko-KR" altLang="en-US" dirty="0"/>
              <a:t> 요소들이 첫 번째 인자인 함수에 입력 되었을 때 리턴 값이 참인 것만 묶어서 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78" y="2852936"/>
            <a:ext cx="4239940" cy="14484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283" y="4680697"/>
            <a:ext cx="4250035" cy="9148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378" y="5736284"/>
            <a:ext cx="4221460" cy="4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59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hex(x)</a:t>
            </a:r>
          </a:p>
          <a:p>
            <a:pPr lvl="2"/>
            <a:r>
              <a:rPr lang="ko-KR" altLang="en-US" dirty="0"/>
              <a:t>정수 값을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진수로 변환하여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id(object)</a:t>
            </a:r>
          </a:p>
          <a:p>
            <a:pPr lvl="2"/>
            <a:r>
              <a:rPr lang="ko-KR" altLang="en-US" dirty="0"/>
              <a:t>객체를 </a:t>
            </a:r>
            <a:r>
              <a:rPr lang="ko-KR" altLang="en-US" dirty="0" err="1"/>
              <a:t>입력받아</a:t>
            </a:r>
            <a:r>
              <a:rPr lang="ko-KR" altLang="en-US" dirty="0"/>
              <a:t> 객체의 고유 </a:t>
            </a:r>
            <a:r>
              <a:rPr lang="ko-KR" altLang="en-US" dirty="0" err="1"/>
              <a:t>주소값</a:t>
            </a:r>
            <a:r>
              <a:rPr lang="en-US" altLang="ko-KR" dirty="0"/>
              <a:t>(reference)</a:t>
            </a:r>
            <a:r>
              <a:rPr lang="ko-KR" altLang="en-US" dirty="0"/>
              <a:t>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916832"/>
            <a:ext cx="3505200" cy="1038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221088"/>
            <a:ext cx="41624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607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</a:p>
          <a:p>
            <a:pPr lvl="2"/>
            <a:r>
              <a:rPr lang="ko-KR" altLang="en-US" dirty="0"/>
              <a:t>사용자 입력을 받는 함수이다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(x), </a:t>
            </a:r>
            <a:r>
              <a:rPr lang="en-US" altLang="ko-KR" dirty="0" err="1"/>
              <a:t>int</a:t>
            </a:r>
            <a:r>
              <a:rPr lang="en-US" altLang="ko-KR" dirty="0"/>
              <a:t>(x, radix)</a:t>
            </a:r>
          </a:p>
          <a:p>
            <a:pPr lvl="2"/>
            <a:r>
              <a:rPr lang="ko-KR" altLang="en-US" dirty="0"/>
              <a:t>문자열 형태의 숫자나 소수점이 있는 숫자 등을 정수 형태로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(x, radix)</a:t>
            </a:r>
            <a:r>
              <a:rPr lang="ko-KR" altLang="en-US" dirty="0"/>
              <a:t>는 </a:t>
            </a:r>
            <a:r>
              <a:rPr lang="en-US" altLang="ko-KR" dirty="0"/>
              <a:t>radix </a:t>
            </a:r>
            <a:r>
              <a:rPr lang="ko-KR" altLang="en-US" dirty="0"/>
              <a:t>진수로 표현된 문자열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10</a:t>
            </a:r>
            <a:r>
              <a:rPr lang="ko-KR" altLang="en-US" dirty="0"/>
              <a:t>진수로 변환하여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722884"/>
            <a:ext cx="5105400" cy="1562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41" y="4365104"/>
            <a:ext cx="5438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134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isinstance</a:t>
            </a:r>
            <a:r>
              <a:rPr lang="en-US" altLang="ko-KR" dirty="0"/>
              <a:t>(object, class)</a:t>
            </a:r>
          </a:p>
          <a:p>
            <a:pPr lvl="2"/>
            <a:r>
              <a:rPr lang="ko-KR" altLang="en-US" dirty="0"/>
              <a:t>첫 번째 인수로 인스턴스</a:t>
            </a:r>
            <a:r>
              <a:rPr lang="en-US" altLang="ko-KR" dirty="0"/>
              <a:t>, </a:t>
            </a:r>
            <a:r>
              <a:rPr lang="ko-KR" altLang="en-US" dirty="0"/>
              <a:t>두 번째 인수로 클래스 이름을 받는다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입력으로 받은 인스턴스가 그 클래스의 인스턴스인지를 판단한다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103" y="2204864"/>
            <a:ext cx="46577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917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lambda</a:t>
            </a:r>
          </a:p>
          <a:p>
            <a:pPr lvl="2"/>
            <a:r>
              <a:rPr lang="ko-KR" altLang="en-US" dirty="0"/>
              <a:t>함수를 생성할 때 사용하는 </a:t>
            </a:r>
            <a:r>
              <a:rPr lang="ko-KR" altLang="en-US" dirty="0" err="1"/>
              <a:t>예약어로</a:t>
            </a:r>
            <a:r>
              <a:rPr lang="en-US" altLang="ko-KR" dirty="0"/>
              <a:t>, </a:t>
            </a:r>
            <a:r>
              <a:rPr lang="en-US" altLang="ko-KR" dirty="0" err="1"/>
              <a:t>def</a:t>
            </a:r>
            <a:r>
              <a:rPr lang="ko-KR" altLang="en-US" dirty="0"/>
              <a:t>와 동일한 역할을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보통 함수를 간결하게 만들 때 사용한다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사용법은 </a:t>
            </a:r>
            <a:r>
              <a:rPr lang="en-US" altLang="ko-KR" dirty="0"/>
              <a:t>“lambda </a:t>
            </a:r>
            <a:r>
              <a:rPr lang="ko-KR" altLang="en-US" dirty="0"/>
              <a:t>인수</a:t>
            </a:r>
            <a:r>
              <a:rPr lang="en-US" altLang="ko-KR" dirty="0"/>
              <a:t>1, </a:t>
            </a:r>
            <a:r>
              <a:rPr lang="ko-KR" altLang="en-US" dirty="0"/>
              <a:t>인수</a:t>
            </a:r>
            <a:r>
              <a:rPr lang="en-US" altLang="ko-KR" dirty="0"/>
              <a:t>2, … : </a:t>
            </a:r>
            <a:r>
              <a:rPr lang="ko-KR" altLang="en-US" dirty="0"/>
              <a:t>인수를 이용한 표현식</a:t>
            </a:r>
            <a:r>
              <a:rPr lang="en-US" altLang="ko-KR" dirty="0"/>
              <a:t>” </a:t>
            </a:r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636912"/>
            <a:ext cx="4152900" cy="866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3933056"/>
            <a:ext cx="5467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915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len</a:t>
            </a:r>
            <a:r>
              <a:rPr lang="en-US" altLang="ko-KR" dirty="0"/>
              <a:t>(s)</a:t>
            </a:r>
          </a:p>
          <a:p>
            <a:pPr lvl="2"/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의 길이</a:t>
            </a:r>
            <a:r>
              <a:rPr lang="en-US" altLang="ko-KR" dirty="0"/>
              <a:t>(</a:t>
            </a:r>
            <a:r>
              <a:rPr lang="ko-KR" altLang="en-US" dirty="0"/>
              <a:t>요소의 전체 개수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943216"/>
            <a:ext cx="48196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6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입력 인자에 값을 설정할 때 주의할 사항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위와 같은 값 설정은 불가능하다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인자로 </a:t>
            </a:r>
            <a:r>
              <a:rPr lang="en-US" altLang="ko-KR" dirty="0" err="1"/>
              <a:t>person_info</a:t>
            </a:r>
            <a:r>
              <a:rPr lang="en-US" altLang="ko-KR" dirty="0"/>
              <a:t>(‘</a:t>
            </a:r>
            <a:r>
              <a:rPr lang="en-US" altLang="ko-KR" dirty="0" err="1"/>
              <a:t>kim</a:t>
            </a:r>
            <a:r>
              <a:rPr lang="en-US" altLang="ko-KR" dirty="0"/>
              <a:t>’, 27)</a:t>
            </a:r>
            <a:r>
              <a:rPr lang="ko-KR" altLang="en-US" dirty="0"/>
              <a:t>과 같이 주어진 경우</a:t>
            </a:r>
            <a:r>
              <a:rPr lang="en-US" altLang="ko-KR" dirty="0"/>
              <a:t>, name </a:t>
            </a:r>
            <a:r>
              <a:rPr lang="ko-KR" altLang="en-US" dirty="0"/>
              <a:t>변수에는 </a:t>
            </a:r>
            <a:r>
              <a:rPr lang="en-US" altLang="ko-KR" dirty="0" err="1"/>
              <a:t>kim</a:t>
            </a:r>
            <a:r>
              <a:rPr lang="ko-KR" altLang="en-US" dirty="0"/>
              <a:t>이 들어가지만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인터프리터는 </a:t>
            </a:r>
            <a:r>
              <a:rPr lang="en-US" altLang="ko-KR" dirty="0"/>
              <a:t>27</a:t>
            </a:r>
            <a:r>
              <a:rPr lang="ko-KR" altLang="en-US" dirty="0"/>
              <a:t>을 </a:t>
            </a:r>
            <a:r>
              <a:rPr lang="en-US" altLang="ko-KR" dirty="0"/>
              <a:t>man </a:t>
            </a:r>
            <a:r>
              <a:rPr lang="ko-KR" altLang="en-US" dirty="0"/>
              <a:t>변수와 </a:t>
            </a:r>
            <a:r>
              <a:rPr lang="en-US" altLang="ko-KR" dirty="0"/>
              <a:t>old </a:t>
            </a:r>
            <a:r>
              <a:rPr lang="ko-KR" altLang="en-US" dirty="0"/>
              <a:t>변수 중 어느 곳에 대입해야 할지 알 수 없다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초기화시키고 싶은 입력 변수들을 항상 뒤쪽에 위치 시켜야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1268760"/>
            <a:ext cx="61626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535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list(s)</a:t>
            </a:r>
          </a:p>
          <a:p>
            <a:pPr lvl="2"/>
            <a:r>
              <a:rPr lang="ko-KR" altLang="en-US" dirty="0"/>
              <a:t>반복 가능한 </a:t>
            </a:r>
            <a:r>
              <a:rPr lang="ko-KR" altLang="en-US" dirty="0" err="1"/>
              <a:t>자료형을</a:t>
            </a:r>
            <a:r>
              <a:rPr lang="ko-KR" altLang="en-US" dirty="0"/>
              <a:t> 입력 받아 리스트로 만들어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03" y="2060848"/>
            <a:ext cx="41243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199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map(f, 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함수</a:t>
            </a:r>
            <a:r>
              <a:rPr lang="en-US" altLang="ko-KR" dirty="0"/>
              <a:t>(f)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반복 가능한 </a:t>
            </a:r>
            <a:r>
              <a:rPr lang="ko-KR" altLang="en-US" dirty="0" err="1"/>
              <a:t>자료형을</a:t>
            </a:r>
            <a:r>
              <a:rPr lang="ko-KR" altLang="en-US" dirty="0"/>
              <a:t> 입력으로 받는다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입력 </a:t>
            </a:r>
            <a:r>
              <a:rPr lang="ko-KR" altLang="en-US" dirty="0" err="1"/>
              <a:t>자료형의</a:t>
            </a:r>
            <a:r>
              <a:rPr lang="ko-KR" altLang="en-US" dirty="0"/>
              <a:t> 각 요소가 함수 </a:t>
            </a:r>
            <a:r>
              <a:rPr lang="en-US" altLang="ko-KR" dirty="0"/>
              <a:t>f</a:t>
            </a:r>
            <a:r>
              <a:rPr lang="ko-KR" altLang="en-US" dirty="0"/>
              <a:t>에 의해 수행된 결과를 묶어서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76872"/>
            <a:ext cx="57054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556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max(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반복 가능한 </a:t>
            </a:r>
            <a:r>
              <a:rPr lang="ko-KR" altLang="en-US" dirty="0" err="1"/>
              <a:t>자료형을</a:t>
            </a:r>
            <a:r>
              <a:rPr lang="ko-KR" altLang="en-US" dirty="0"/>
              <a:t> </a:t>
            </a:r>
            <a:r>
              <a:rPr lang="ko-KR" altLang="en-US" dirty="0" err="1"/>
              <a:t>입력받아</a:t>
            </a:r>
            <a:r>
              <a:rPr lang="ko-KR" altLang="en-US" dirty="0"/>
              <a:t> 그 최대값을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min(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max</a:t>
            </a:r>
            <a:r>
              <a:rPr lang="ko-KR" altLang="en-US" dirty="0"/>
              <a:t>와 반대로 최소값을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oct</a:t>
            </a:r>
            <a:r>
              <a:rPr lang="en-US" altLang="ko-KR" dirty="0"/>
              <a:t>(x)</a:t>
            </a:r>
          </a:p>
          <a:p>
            <a:pPr lvl="2"/>
            <a:r>
              <a:rPr lang="ko-KR" altLang="en-US" dirty="0"/>
              <a:t>정수 형태의 숫자를 </a:t>
            </a:r>
            <a:r>
              <a:rPr lang="en-US" altLang="ko-KR" dirty="0"/>
              <a:t>8</a:t>
            </a:r>
            <a:r>
              <a:rPr lang="ko-KR" altLang="en-US" dirty="0"/>
              <a:t>진수 문자열로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10" y="3501008"/>
            <a:ext cx="51720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823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open(filename, [mode])</a:t>
            </a:r>
          </a:p>
          <a:p>
            <a:pPr lvl="2"/>
            <a:r>
              <a:rPr lang="ko-KR" altLang="en-US" dirty="0"/>
              <a:t>파일 이름과 읽기 방법을 입력 받아 파일 객체를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mode</a:t>
            </a:r>
            <a:r>
              <a:rPr lang="ko-KR" altLang="en-US" dirty="0"/>
              <a:t>가 생략되면 디폴트 값인 읽기 전용</a:t>
            </a:r>
            <a:r>
              <a:rPr lang="en-US" altLang="ko-KR" dirty="0"/>
              <a:t>(r)</a:t>
            </a:r>
            <a:r>
              <a:rPr lang="ko-KR" altLang="en-US" dirty="0"/>
              <a:t>으로 객체를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908720"/>
            <a:ext cx="2017326" cy="13681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2564904"/>
            <a:ext cx="4248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0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ord</a:t>
            </a:r>
            <a:r>
              <a:rPr lang="en-US" altLang="ko-KR" dirty="0"/>
              <a:t>(c)</a:t>
            </a:r>
          </a:p>
          <a:p>
            <a:pPr lvl="2"/>
            <a:r>
              <a:rPr lang="ko-KR" altLang="en-US" dirty="0"/>
              <a:t>문자의 아스키 코드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pow(x, y)</a:t>
            </a:r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y </a:t>
            </a:r>
            <a:r>
              <a:rPr lang="ko-KR" altLang="en-US" dirty="0"/>
              <a:t>거듭제곱의 결과를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708920"/>
            <a:ext cx="50482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222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range([start,] stop [,step])</a:t>
            </a:r>
          </a:p>
          <a:p>
            <a:pPr lvl="2"/>
            <a:r>
              <a:rPr lang="en-US" altLang="ko-KR" dirty="0"/>
              <a:t>for</a:t>
            </a:r>
            <a:r>
              <a:rPr lang="ko-KR" altLang="en-US" dirty="0"/>
              <a:t>문과 함께 자주 사용된다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입력받은</a:t>
            </a:r>
            <a:r>
              <a:rPr lang="ko-KR" altLang="en-US" dirty="0"/>
              <a:t> 숫자에 해당하는 범위의 값을 반복 가능한 객체로 만들어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519362"/>
            <a:ext cx="51149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779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round(number[, </a:t>
            </a:r>
            <a:r>
              <a:rPr lang="en-US" altLang="ko-KR" dirty="0" err="1"/>
              <a:t>ndigits</a:t>
            </a:r>
            <a:r>
              <a:rPr lang="en-US" altLang="ko-KR" dirty="0"/>
              <a:t>])</a:t>
            </a:r>
          </a:p>
          <a:p>
            <a:pPr lvl="2"/>
            <a:r>
              <a:rPr lang="ko-KR" altLang="en-US" dirty="0"/>
              <a:t>숫자를 </a:t>
            </a:r>
            <a:r>
              <a:rPr lang="ko-KR" altLang="en-US" dirty="0" err="1"/>
              <a:t>입력받아</a:t>
            </a:r>
            <a:r>
              <a:rPr lang="ko-KR" altLang="en-US" dirty="0"/>
              <a:t> 반올림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두 번째 인자를 사용하여 반올림하여 표시하고 싶은 소수점 </a:t>
            </a:r>
            <a:r>
              <a:rPr lang="ko-KR" altLang="en-US" dirty="0" err="1"/>
              <a:t>자리수를</a:t>
            </a:r>
            <a:r>
              <a:rPr lang="ko-KR" altLang="en-US" dirty="0"/>
              <a:t> 지정할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str</a:t>
            </a:r>
            <a:r>
              <a:rPr lang="en-US" altLang="ko-KR" dirty="0"/>
              <a:t>(object)</a:t>
            </a:r>
          </a:p>
          <a:p>
            <a:pPr lvl="2"/>
            <a:r>
              <a:rPr lang="ko-KR" altLang="en-US" dirty="0"/>
              <a:t>문자열 형태로 객체를 변환하여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78" y="2060848"/>
            <a:ext cx="3914775" cy="1409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790" y="4509120"/>
            <a:ext cx="50863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879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sorted(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입력값을</a:t>
            </a:r>
            <a:r>
              <a:rPr lang="ko-KR" altLang="en-US" dirty="0"/>
              <a:t> 정렬한 후 그 결과를 리스트로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리스트 </a:t>
            </a:r>
            <a:r>
              <a:rPr lang="ko-KR" altLang="en-US" dirty="0" err="1"/>
              <a:t>자료형에도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라는 함수가 있지만</a:t>
            </a:r>
            <a:r>
              <a:rPr lang="en-US" altLang="ko-KR" dirty="0"/>
              <a:t>, </a:t>
            </a:r>
            <a:r>
              <a:rPr lang="ko-KR" altLang="en-US" dirty="0"/>
              <a:t>리스트 </a:t>
            </a:r>
            <a:r>
              <a:rPr lang="ko-KR" altLang="en-US" dirty="0" err="1"/>
              <a:t>자료형의</a:t>
            </a:r>
            <a:r>
              <a:rPr lang="ko-KR" altLang="en-US" dirty="0"/>
              <a:t> </a:t>
            </a:r>
            <a:r>
              <a:rPr lang="en-US" altLang="ko-KR" dirty="0"/>
              <a:t>sort </a:t>
            </a:r>
            <a:r>
              <a:rPr lang="ko-KR" altLang="en-US" dirty="0"/>
              <a:t>함수는 리스트 객체 그 자체를 </a:t>
            </a:r>
            <a:r>
              <a:rPr lang="ko-KR" altLang="en-US" dirty="0" err="1"/>
              <a:t>정렬만</a:t>
            </a:r>
            <a:r>
              <a:rPr lang="ko-KR" altLang="en-US" dirty="0"/>
              <a:t> 할 뿐 정렬된 결과를 </a:t>
            </a:r>
            <a:r>
              <a:rPr lang="ko-KR" altLang="en-US" dirty="0" err="1"/>
              <a:t>리턴하지는</a:t>
            </a:r>
            <a:r>
              <a:rPr lang="ko-KR" altLang="en-US" dirty="0"/>
              <a:t>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753" y="2492896"/>
            <a:ext cx="5686425" cy="1428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753" y="4365104"/>
            <a:ext cx="47053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132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tuple(</a:t>
            </a:r>
            <a:r>
              <a:rPr lang="en-US" altLang="ko-KR" dirty="0" err="1"/>
              <a:t>iterable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반복 가능한 </a:t>
            </a:r>
            <a:r>
              <a:rPr lang="ko-KR" altLang="en-US" dirty="0" err="1"/>
              <a:t>자료형을</a:t>
            </a:r>
            <a:r>
              <a:rPr lang="ko-KR" altLang="en-US" dirty="0"/>
              <a:t> 입력 받아 </a:t>
            </a:r>
            <a:r>
              <a:rPr lang="ko-KR" altLang="en-US" dirty="0" err="1"/>
              <a:t>튜플</a:t>
            </a:r>
            <a:r>
              <a:rPr lang="ko-KR" altLang="en-US" dirty="0"/>
              <a:t> 형태로 바꾸어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type(object)</a:t>
            </a:r>
          </a:p>
          <a:p>
            <a:pPr lvl="2"/>
            <a:r>
              <a:rPr lang="ko-KR" altLang="en-US" dirty="0"/>
              <a:t>입력 값의 </a:t>
            </a:r>
            <a:r>
              <a:rPr lang="ko-KR" altLang="en-US" dirty="0" err="1"/>
              <a:t>자료형이</a:t>
            </a:r>
            <a:r>
              <a:rPr lang="ko-KR" altLang="en-US" dirty="0"/>
              <a:t> 무엇인지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053" y="2780928"/>
            <a:ext cx="46958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589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zip(</a:t>
            </a:r>
            <a:r>
              <a:rPr lang="en-US" altLang="ko-KR" dirty="0" err="1"/>
              <a:t>iterable</a:t>
            </a:r>
            <a:r>
              <a:rPr lang="en-US" altLang="ko-KR" dirty="0"/>
              <a:t> *)</a:t>
            </a:r>
          </a:p>
          <a:p>
            <a:pPr lvl="2"/>
            <a:r>
              <a:rPr lang="ko-KR" altLang="en-US" dirty="0"/>
              <a:t>동일한 개수로 이루어진 </a:t>
            </a:r>
            <a:r>
              <a:rPr lang="ko-KR" altLang="en-US" dirty="0" err="1"/>
              <a:t>자료형을</a:t>
            </a:r>
            <a:r>
              <a:rPr lang="ko-KR" altLang="en-US" dirty="0"/>
              <a:t> 묶어 주는 역할을 한다</a:t>
            </a:r>
            <a:r>
              <a:rPr lang="en-US" altLang="ko-KR" dirty="0"/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988840"/>
            <a:ext cx="52482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4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8403</TotalTime>
  <Words>6078</Words>
  <Application>Microsoft Office PowerPoint</Application>
  <PresentationFormat>화면 슬라이드 쇼(4:3)</PresentationFormat>
  <Paragraphs>1642</Paragraphs>
  <Slides>145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145</vt:i4>
      </vt:variant>
    </vt:vector>
  </HeadingPairs>
  <TitlesOfParts>
    <vt:vector size="149" baseType="lpstr">
      <vt:lpstr>맑은 고딕</vt:lpstr>
      <vt:lpstr>Arial</vt:lpstr>
      <vt:lpstr>Wingdings</vt:lpstr>
      <vt:lpstr>Office 테마</vt:lpstr>
      <vt:lpstr> Python Mentoring - 02</vt:lpstr>
      <vt:lpstr>목차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사용자 입력과 출력</vt:lpstr>
      <vt:lpstr>사용자 입력과 출력</vt:lpstr>
      <vt:lpstr>사용자 입력과 출력</vt:lpstr>
      <vt:lpstr>파일 읽고 쓰기</vt:lpstr>
      <vt:lpstr>파일 읽고 쓰기</vt:lpstr>
      <vt:lpstr>파일 읽고 쓰기</vt:lpstr>
      <vt:lpstr>파일 읽고 쓰기</vt:lpstr>
      <vt:lpstr>파일 읽고 쓰기</vt:lpstr>
      <vt:lpstr>파일 읽고 쓰기</vt:lpstr>
      <vt:lpstr>파일 읽고 쓰기</vt:lpstr>
      <vt:lpstr>파일 읽고 쓰기</vt:lpstr>
      <vt:lpstr>파일 읽고 쓰기</vt:lpstr>
      <vt:lpstr>파일 읽고 쓰기</vt:lpstr>
      <vt:lpstr>명령행 인자 처리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클래스</vt:lpstr>
      <vt:lpstr>모듈</vt:lpstr>
      <vt:lpstr>모듈</vt:lpstr>
      <vt:lpstr>모듈</vt:lpstr>
      <vt:lpstr>모듈</vt:lpstr>
      <vt:lpstr>모듈</vt:lpstr>
      <vt:lpstr>모듈</vt:lpstr>
      <vt:lpstr>모듈</vt:lpstr>
      <vt:lpstr>패키지</vt:lpstr>
      <vt:lpstr>패키지</vt:lpstr>
      <vt:lpstr>패키지</vt:lpstr>
      <vt:lpstr>패키지</vt:lpstr>
      <vt:lpstr>패키지</vt:lpstr>
      <vt:lpstr>패키지</vt:lpstr>
      <vt:lpstr>패키지</vt:lpstr>
      <vt:lpstr>패키지</vt:lpstr>
      <vt:lpstr>예외처리</vt:lpstr>
      <vt:lpstr>예외처리</vt:lpstr>
      <vt:lpstr>예외처리</vt:lpstr>
      <vt:lpstr>예외처리</vt:lpstr>
      <vt:lpstr>예외처리</vt:lpstr>
      <vt:lpstr>예외처리</vt:lpstr>
      <vt:lpstr>예외처리</vt:lpstr>
      <vt:lpstr>예외처리</vt:lpstr>
      <vt:lpstr>예외처리</vt:lpstr>
      <vt:lpstr>내장 함수</vt:lpstr>
      <vt:lpstr>내장 함수</vt:lpstr>
      <vt:lpstr>내장 함수</vt:lpstr>
      <vt:lpstr>내장 함수</vt:lpstr>
      <vt:lpstr>내장 함수</vt:lpstr>
      <vt:lpstr>내장 함수</vt:lpstr>
      <vt:lpstr>내장 함수</vt:lpstr>
      <vt:lpstr>내장 함수</vt:lpstr>
      <vt:lpstr>내장 함수</vt:lpstr>
      <vt:lpstr>내장 함수</vt:lpstr>
      <vt:lpstr>내장 함수</vt:lpstr>
      <vt:lpstr>내장 함수</vt:lpstr>
      <vt:lpstr>내장 함수</vt:lpstr>
      <vt:lpstr>내장 함수</vt:lpstr>
      <vt:lpstr>내장 함수</vt:lpstr>
      <vt:lpstr>내장 함수</vt:lpstr>
      <vt:lpstr>내장 함수</vt:lpstr>
      <vt:lpstr>내장 함수</vt:lpstr>
      <vt:lpstr>내장 함수</vt:lpstr>
      <vt:lpstr>내장 함수</vt:lpstr>
      <vt:lpstr>내장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외장 함수</vt:lpstr>
      <vt:lpstr>실습 과제 01, 02</vt:lpstr>
      <vt:lpstr>실습 과제 03</vt:lpstr>
      <vt:lpstr>실습 과제 03</vt:lpstr>
      <vt:lpstr>실습 과제 04</vt:lpstr>
      <vt:lpstr>실습 과제 04</vt:lpstr>
      <vt:lpstr>실습 과제 04</vt:lpstr>
      <vt:lpstr>실습 과제 04</vt:lpstr>
      <vt:lpstr>실습 과제 04</vt:lpstr>
      <vt:lpstr>실습 과제 04</vt:lpstr>
      <vt:lpstr>실습 과제 04</vt:lpstr>
      <vt:lpstr>실습 과제 04</vt:lpstr>
      <vt:lpstr>실습 과제 04</vt:lpstr>
      <vt:lpstr>실습 과제 04</vt:lpstr>
      <vt:lpstr>실습 과제 04</vt:lpstr>
      <vt:lpstr>실습 과제 04</vt:lpstr>
      <vt:lpstr>실습 과제 04</vt:lpstr>
      <vt:lpstr>실습 과제 04</vt:lpstr>
      <vt:lpstr>실습 과제 04</vt:lpstr>
      <vt:lpstr>실습 과제 04</vt:lpstr>
      <vt:lpstr>실습 과제 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Coding</dc:title>
  <dc:creator>Microsoft Corporation</dc:creator>
  <cp:lastModifiedBy>한빈 이</cp:lastModifiedBy>
  <cp:revision>371</cp:revision>
  <dcterms:created xsi:type="dcterms:W3CDTF">2006-10-05T04:04:58Z</dcterms:created>
  <dcterms:modified xsi:type="dcterms:W3CDTF">2019-04-28T12:32:48Z</dcterms:modified>
</cp:coreProperties>
</file>