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481" r:id="rId3"/>
    <p:sldId id="482" r:id="rId4"/>
    <p:sldId id="647" r:id="rId5"/>
    <p:sldId id="648" r:id="rId6"/>
    <p:sldId id="646" r:id="rId7"/>
    <p:sldId id="655" r:id="rId8"/>
    <p:sldId id="656" r:id="rId9"/>
    <p:sldId id="657" r:id="rId10"/>
    <p:sldId id="658" r:id="rId11"/>
    <p:sldId id="659" r:id="rId12"/>
    <p:sldId id="660" r:id="rId13"/>
    <p:sldId id="649" r:id="rId14"/>
    <p:sldId id="661" r:id="rId15"/>
    <p:sldId id="662" r:id="rId16"/>
    <p:sldId id="663" r:id="rId17"/>
    <p:sldId id="669" r:id="rId18"/>
    <p:sldId id="664" r:id="rId19"/>
    <p:sldId id="665" r:id="rId20"/>
    <p:sldId id="666" r:id="rId21"/>
    <p:sldId id="650" r:id="rId22"/>
    <p:sldId id="670" r:id="rId23"/>
    <p:sldId id="671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701" r:id="rId32"/>
    <p:sldId id="672" r:id="rId33"/>
    <p:sldId id="686" r:id="rId34"/>
    <p:sldId id="687" r:id="rId35"/>
    <p:sldId id="688" r:id="rId36"/>
    <p:sldId id="690" r:id="rId37"/>
    <p:sldId id="691" r:id="rId38"/>
    <p:sldId id="692" r:id="rId39"/>
    <p:sldId id="693" r:id="rId40"/>
    <p:sldId id="694" r:id="rId41"/>
    <p:sldId id="695" r:id="rId42"/>
    <p:sldId id="702" r:id="rId43"/>
    <p:sldId id="674" r:id="rId44"/>
    <p:sldId id="675" r:id="rId45"/>
    <p:sldId id="676" r:id="rId46"/>
    <p:sldId id="677" r:id="rId47"/>
    <p:sldId id="678" r:id="rId48"/>
    <p:sldId id="703" r:id="rId49"/>
    <p:sldId id="704" r:id="rId50"/>
    <p:sldId id="705" r:id="rId51"/>
    <p:sldId id="652" r:id="rId52"/>
    <p:sldId id="653" r:id="rId53"/>
    <p:sldId id="706" r:id="rId54"/>
    <p:sldId id="707" r:id="rId55"/>
    <p:sldId id="708" r:id="rId56"/>
    <p:sldId id="654" r:id="rId57"/>
    <p:sldId id="709" r:id="rId58"/>
    <p:sldId id="278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04" d="100"/>
          <a:sy n="104" d="100"/>
        </p:scale>
        <p:origin x="3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591D9-C5E4-4F46-9217-96BC3C7A157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3E8BD-090E-4145-B8CC-2A36BBA63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2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2303" y="2499875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0" y="1916832"/>
            <a:ext cx="4788024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46977"/>
            <a:ext cx="9144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562031" y="6296203"/>
            <a:ext cx="511136" cy="504056"/>
            <a:chOff x="7382130" y="1348005"/>
            <a:chExt cx="2676270" cy="263920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2130" y="1348005"/>
              <a:ext cx="2368716" cy="21759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5201" y="3523992"/>
              <a:ext cx="1183199" cy="463215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 userDrawn="1"/>
        </p:nvSpPr>
        <p:spPr>
          <a:xfrm>
            <a:off x="0" y="6597352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323529" y="44624"/>
            <a:ext cx="8749638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107504" y="836711"/>
            <a:ext cx="8906924" cy="5667285"/>
          </a:xfrm>
        </p:spPr>
        <p:txBody>
          <a:bodyPr>
            <a:normAutofit/>
          </a:bodyPr>
          <a:lstStyle>
            <a:lvl1pPr marL="271463" indent="-271463">
              <a:buClr>
                <a:srgbClr val="FF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Clr>
                <a:srgbClr val="9933FF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  <a:lvl4pPr>
              <a:defRPr sz="1200"/>
            </a:lvl4pPr>
            <a:lvl5pPr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scipy.org/doc/numpy/reference/routines.math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scipy.org/doc/numpy/reference/routines.array-manipul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andas.pydata.org/pandas-docs/stable/dsintro.html#dsintr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andas.pydata.org/pandas-docs/stable/basics.html#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pandas.pydata.org/pandas-docs/stable/indexing.html#indexing-integ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10mi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school.net/view-notebook/d0b1637803754bb083b5722c9f2209d0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44824"/>
            <a:ext cx="6228184" cy="583043"/>
          </a:xfrm>
        </p:spPr>
        <p:txBody>
          <a:bodyPr/>
          <a:lstStyle/>
          <a:p>
            <a:r>
              <a:rPr lang="en-US" altLang="ko-KR" dirty="0"/>
              <a:t> Python Mentoring- 03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0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배열을 이용해 특정한 조건을 만족하는 요소만 선택할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8" y="1700808"/>
            <a:ext cx="82296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동일한 </a:t>
            </a:r>
            <a:r>
              <a:rPr lang="ko-KR" altLang="en-US" dirty="0" err="1"/>
              <a:t>자료형을</a:t>
            </a:r>
            <a:r>
              <a:rPr lang="ko-KR" altLang="en-US" dirty="0"/>
              <a:t> 가지는 값들이 배열 형태로 있는 것이다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는 배열을 구성하는 데 사용할 수 있는 다양한 </a:t>
            </a:r>
            <a:r>
              <a:rPr lang="ko-KR" altLang="en-US" dirty="0" err="1"/>
              <a:t>자료형을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numpy</a:t>
            </a:r>
            <a:r>
              <a:rPr lang="ko-KR" altLang="en-US" dirty="0"/>
              <a:t>는 배열이 생성될 때 </a:t>
            </a:r>
            <a:r>
              <a:rPr lang="ko-KR" altLang="en-US" dirty="0" err="1"/>
              <a:t>자료형을</a:t>
            </a:r>
            <a:r>
              <a:rPr lang="ko-KR" altLang="en-US" dirty="0"/>
              <a:t> 스스로 판단하지만</a:t>
            </a:r>
            <a:r>
              <a:rPr lang="en-US" altLang="ko-KR" dirty="0"/>
              <a:t>, </a:t>
            </a:r>
            <a:r>
              <a:rPr lang="ko-KR" altLang="en-US" dirty="0"/>
              <a:t>명시적으로 특정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36912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</a:t>
            </a:r>
            <a:endParaRPr lang="en-US" altLang="ko-KR" dirty="0"/>
          </a:p>
          <a:p>
            <a:pPr lvl="1"/>
            <a:r>
              <a:rPr lang="ko-KR" altLang="en-US" dirty="0"/>
              <a:t>기본적인 수학 함수는 배열의 각 요소별로 동작하며</a:t>
            </a:r>
            <a:r>
              <a:rPr lang="en-US" altLang="ko-KR" dirty="0"/>
              <a:t>, </a:t>
            </a:r>
            <a:r>
              <a:rPr lang="ko-KR" altLang="en-US" dirty="0"/>
              <a:t>연산자를 통해 동작하거나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함수 모듈을 통해 동작한다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62975" y="1772816"/>
            <a:ext cx="7595982" cy="4312208"/>
            <a:chOff x="323529" y="1765353"/>
            <a:chExt cx="7595982" cy="43122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1765353"/>
              <a:ext cx="4629150" cy="381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6211" y="1819886"/>
              <a:ext cx="3543300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78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에선 벡터의 내적</a:t>
            </a:r>
            <a:r>
              <a:rPr lang="en-US" altLang="ko-KR" dirty="0"/>
              <a:t>, </a:t>
            </a:r>
            <a:r>
              <a:rPr lang="ko-KR" altLang="en-US" dirty="0"/>
              <a:t>벡터와 행렬의 곱</a:t>
            </a:r>
            <a:r>
              <a:rPr lang="en-US" altLang="ko-KR" dirty="0"/>
              <a:t>, </a:t>
            </a:r>
            <a:r>
              <a:rPr lang="ko-KR" altLang="en-US" dirty="0"/>
              <a:t>행렬 곱을 위해 </a:t>
            </a:r>
            <a:r>
              <a:rPr lang="en-US" altLang="ko-KR" dirty="0"/>
              <a:t>dot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9" y="1628800"/>
            <a:ext cx="5147873" cy="46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연산에 유용하게 쓰이는 많은 함수가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sum </a:t>
            </a:r>
            <a:r>
              <a:rPr lang="ko-KR" altLang="en-US" dirty="0"/>
              <a:t>함수의 </a:t>
            </a:r>
            <a:r>
              <a:rPr lang="ko-KR" altLang="en-US" dirty="0" err="1"/>
              <a:t>예시만</a:t>
            </a:r>
            <a:r>
              <a:rPr lang="ko-KR" altLang="en-US" dirty="0"/>
              <a:t> 들며 더 많은 함수의 내용은 아래의 링크를 참조한다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https://docs.scipy.org/doc/numpy/reference/routines.math.html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347912"/>
            <a:ext cx="6372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모양 변경</a:t>
            </a:r>
            <a:endParaRPr lang="en-US" altLang="ko-KR" dirty="0"/>
          </a:p>
          <a:p>
            <a:pPr lvl="1"/>
            <a:r>
              <a:rPr lang="ko-KR" altLang="en-US" dirty="0"/>
              <a:t>데이터 처리 분야에서는 배열의 모양을 바꿔서 처리해야하는 경우가 많다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reshape </a:t>
            </a:r>
            <a:r>
              <a:rPr lang="ko-KR" altLang="en-US" dirty="0"/>
              <a:t>함수의 예만 보이며</a:t>
            </a:r>
            <a:r>
              <a:rPr lang="en-US" altLang="ko-KR" dirty="0"/>
              <a:t>, </a:t>
            </a:r>
            <a:r>
              <a:rPr lang="ko-KR" altLang="en-US" dirty="0"/>
              <a:t>관련된 다양한 함수들은 아래의 링크를 참조한다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https://docs.scipy.org/doc/numpy/reference/routines.array-manipulation.html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3" y="2204864"/>
            <a:ext cx="7248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 err="1"/>
              <a:t>브로드캐스팅은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ko-KR" altLang="en-US" dirty="0"/>
              <a:t>에서 </a:t>
            </a:r>
            <a:r>
              <a:rPr lang="en-US" altLang="ko-KR" dirty="0"/>
              <a:t>shape</a:t>
            </a:r>
            <a:r>
              <a:rPr lang="ko-KR" altLang="en-US" dirty="0"/>
              <a:t>가 다른 배열 간에도 산술 연산이 가능하게 해주는 메커니즘이다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행렬의 각 행에 상수 벡터를 더하는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사용한 방법은 만약 </a:t>
            </a:r>
            <a:r>
              <a:rPr lang="en-US" altLang="ko-KR" dirty="0"/>
              <a:t>x</a:t>
            </a:r>
            <a:r>
              <a:rPr lang="ko-KR" altLang="en-US" dirty="0"/>
              <a:t>가 매우 큰 행렬이라면 오버헤드가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496666"/>
            <a:ext cx="7486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/>
              <a:t>두 번째 방법은 벡터를 여러 개 복사해 수직으로 쌓은 행렬 </a:t>
            </a:r>
            <a:r>
              <a:rPr lang="en-US" altLang="ko-KR" dirty="0" err="1"/>
              <a:t>vv</a:t>
            </a:r>
            <a:r>
              <a:rPr lang="ko-KR" altLang="en-US" dirty="0"/>
              <a:t>를 만들고 이를 </a:t>
            </a:r>
            <a:r>
              <a:rPr lang="en-US" altLang="ko-KR" dirty="0"/>
              <a:t>x</a:t>
            </a:r>
            <a:r>
              <a:rPr lang="ko-KR" altLang="en-US" dirty="0"/>
              <a:t>에 더해주는 방식이다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36790"/>
            <a:ext cx="75438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4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이용하면</a:t>
            </a:r>
            <a:r>
              <a:rPr lang="en-US" altLang="ko-KR" dirty="0"/>
              <a:t>, </a:t>
            </a:r>
            <a:r>
              <a:rPr lang="ko-KR" altLang="en-US" dirty="0"/>
              <a:t>두 번째 방법처럼 </a:t>
            </a:r>
            <a:r>
              <a:rPr lang="en-US" altLang="ko-KR" dirty="0"/>
              <a:t>v</a:t>
            </a:r>
            <a:r>
              <a:rPr lang="ko-KR" altLang="en-US" dirty="0"/>
              <a:t>의 복사본을 여러 개 만들지 않아도 동일한 연산을 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095500"/>
            <a:ext cx="7334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9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52977"/>
            <a:ext cx="460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74" y="2775462"/>
            <a:ext cx="5934252" cy="152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위한 기본 라이브러리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pandas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4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/>
              <a:t>그림의 세 번째 경우 확인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5761818" cy="2464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39" y="1556792"/>
            <a:ext cx="4676776" cy="33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데이터 조작 및 분석을 위해 </a:t>
            </a:r>
            <a:r>
              <a:rPr lang="ko-KR" altLang="en-US" dirty="0" err="1"/>
              <a:t>파이썬으로</a:t>
            </a:r>
            <a:r>
              <a:rPr lang="ko-KR" altLang="en-US" dirty="0"/>
              <a:t> 작성된 라이브러리이다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사용하기 편리하다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8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객체 생성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에서 제공하는 자료 구조들이 무엇이 있는지 궁금하다면 아래의 링크를 참조한다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https://pandas.pydata.org/pandas-docs/stable/dsintro.html#dsintro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구조 중 하나인 </a:t>
            </a:r>
            <a:r>
              <a:rPr lang="en-US" altLang="ko-KR" dirty="0"/>
              <a:t>Series</a:t>
            </a:r>
            <a:r>
              <a:rPr lang="ko-KR" altLang="en-US" dirty="0"/>
              <a:t>는 아래와 같이 값들의 리스트를 넘겨주며 만든다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인덱스는 자동으로 지정되는 정수 인덱스를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41" y="3068960"/>
            <a:ext cx="5810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객체 생성</a:t>
            </a:r>
            <a:endParaRPr lang="en-US" altLang="ko-KR" dirty="0"/>
          </a:p>
          <a:p>
            <a:pPr lvl="1"/>
            <a:r>
              <a:rPr lang="ko-KR" altLang="en-US" dirty="0"/>
              <a:t>또 다른 데이터 구조인 </a:t>
            </a:r>
            <a:r>
              <a:rPr lang="en-US" altLang="ko-KR" dirty="0" err="1"/>
              <a:t>DataFrame</a:t>
            </a:r>
            <a:r>
              <a:rPr lang="ko-KR" altLang="en-US" dirty="0"/>
              <a:t>은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사용해 생성이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아래와 같이 인덱스로 날짜 값을 주고 컬럼의 이름도 넣을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16832"/>
            <a:ext cx="6705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객체 생성</a:t>
            </a:r>
            <a:endParaRPr lang="en-US" altLang="ko-KR" dirty="0"/>
          </a:p>
          <a:p>
            <a:pPr lvl="1"/>
            <a:r>
              <a:rPr lang="ko-KR" altLang="en-US" dirty="0"/>
              <a:t>아래와 같이 </a:t>
            </a:r>
            <a:r>
              <a:rPr lang="en-US" altLang="ko-KR" dirty="0"/>
              <a:t>Series</a:t>
            </a:r>
            <a:r>
              <a:rPr lang="ko-KR" altLang="en-US" dirty="0"/>
              <a:t>처럼 변환 가능한 객체들을 가지는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형태를 인자로 주어 </a:t>
            </a:r>
            <a:r>
              <a:rPr lang="en-US" altLang="ko-KR" dirty="0" err="1"/>
              <a:t>DataFrame</a:t>
            </a:r>
            <a:r>
              <a:rPr lang="ko-KR" altLang="en-US" dirty="0"/>
              <a:t>을 생성할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때</a:t>
            </a:r>
            <a:r>
              <a:rPr lang="en-US" altLang="ko-KR" dirty="0"/>
              <a:t>, index</a:t>
            </a:r>
            <a:r>
              <a:rPr lang="ko-KR" altLang="en-US" dirty="0"/>
              <a:t>는 자동으로 정수 인덱스가 부여되고</a:t>
            </a:r>
            <a:r>
              <a:rPr lang="en-US" altLang="ko-KR" dirty="0"/>
              <a:t>, </a:t>
            </a:r>
            <a:r>
              <a:rPr lang="en-US" altLang="ko-KR" dirty="0" err="1"/>
              <a:t>dict</a:t>
            </a:r>
            <a:r>
              <a:rPr lang="ko-KR" altLang="en-US" dirty="0"/>
              <a:t>의 키 값을 컬럼으로 사용한다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0" y="2113015"/>
            <a:ext cx="7648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객체 생성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컬럼들은 각각의 </a:t>
            </a:r>
            <a:r>
              <a:rPr lang="ko-KR" altLang="en-US" dirty="0" err="1"/>
              <a:t>자료형을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dtypes</a:t>
            </a:r>
            <a:r>
              <a:rPr lang="ko-KR" altLang="en-US" dirty="0"/>
              <a:t>라는 속성을 통해 확인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부동소수점은 기본적으로 </a:t>
            </a:r>
            <a:r>
              <a:rPr lang="en-US" altLang="ko-KR" dirty="0"/>
              <a:t>float64, </a:t>
            </a:r>
            <a:r>
              <a:rPr lang="ko-KR" altLang="en-US" dirty="0"/>
              <a:t>문자열은 </a:t>
            </a:r>
            <a:r>
              <a:rPr lang="en-US" altLang="ko-KR" dirty="0" err="1"/>
              <a:t>str</a:t>
            </a:r>
            <a:r>
              <a:rPr lang="ko-KR" altLang="en-US" dirty="0"/>
              <a:t>이 아닌 </a:t>
            </a:r>
            <a:r>
              <a:rPr lang="en-US" altLang="ko-KR" dirty="0"/>
              <a:t>object</a:t>
            </a:r>
            <a:r>
              <a:rPr lang="ko-KR" altLang="en-US" dirty="0"/>
              <a:t>라는 </a:t>
            </a:r>
            <a:r>
              <a:rPr lang="ko-KR" altLang="en-US" dirty="0" err="1"/>
              <a:t>자료형으로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060848"/>
            <a:ext cx="7629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pPr lvl="1"/>
            <a:r>
              <a:rPr lang="ko-KR" altLang="en-US" dirty="0"/>
              <a:t>더 자세한 레퍼런스는 아래의 링크 참조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https://pandas.pydata.org/pandas-docs/stable/basics.html#basics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에 들어있는 자료들을 확인하기 위해 다음과 같이 </a:t>
            </a:r>
            <a:r>
              <a:rPr lang="en-US" altLang="ko-KR" dirty="0"/>
              <a:t>head() </a:t>
            </a:r>
            <a:r>
              <a:rPr lang="ko-KR" altLang="en-US" dirty="0"/>
              <a:t>또는 </a:t>
            </a:r>
            <a:r>
              <a:rPr lang="en-US" altLang="ko-KR" dirty="0"/>
              <a:t>tail()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5</a:t>
            </a:r>
            <a:r>
              <a:rPr lang="ko-KR" altLang="en-US" dirty="0"/>
              <a:t>개의 자료를 보여주고</a:t>
            </a:r>
            <a:r>
              <a:rPr lang="en-US" altLang="ko-KR" dirty="0"/>
              <a:t>, </a:t>
            </a:r>
            <a:r>
              <a:rPr lang="ko-KR" altLang="en-US" dirty="0"/>
              <a:t>인자로 숫자를 전달하면 해당 개수만큼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924944"/>
            <a:ext cx="6429375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568" y="4278996"/>
            <a:ext cx="3024336" cy="22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인덱스를 보려면 </a:t>
            </a:r>
            <a:r>
              <a:rPr lang="en-US" altLang="ko-KR" dirty="0"/>
              <a:t>.index, </a:t>
            </a:r>
            <a:r>
              <a:rPr lang="ko-KR" altLang="en-US" dirty="0"/>
              <a:t>컬럼을 보려면 </a:t>
            </a:r>
            <a:r>
              <a:rPr lang="en-US" altLang="ko-KR" dirty="0"/>
              <a:t>.columns, </a:t>
            </a:r>
            <a:r>
              <a:rPr lang="ko-KR" altLang="en-US" dirty="0"/>
              <a:t>안에 들어있는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데이터를 보려면 </a:t>
            </a:r>
            <a:r>
              <a:rPr lang="en-US" altLang="ko-KR" dirty="0"/>
              <a:t>.values </a:t>
            </a:r>
            <a:r>
              <a:rPr lang="ko-KR" altLang="en-US" dirty="0"/>
              <a:t>속성을 확인한다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138362"/>
            <a:ext cx="6572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pPr lvl="1"/>
            <a:r>
              <a:rPr lang="en-US" altLang="ko-KR" dirty="0"/>
              <a:t>describe() </a:t>
            </a:r>
            <a:r>
              <a:rPr lang="ko-KR" altLang="en-US" dirty="0" err="1"/>
              <a:t>메소드는</a:t>
            </a:r>
            <a:r>
              <a:rPr lang="ko-KR" altLang="en-US" dirty="0"/>
              <a:t> 생성한 객체의 간단한 통계 정보를 보여준다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컬럼별로</a:t>
            </a:r>
            <a:r>
              <a:rPr lang="ko-KR" altLang="en-US" dirty="0"/>
              <a:t> 데이터의 개수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4</a:t>
            </a:r>
            <a:r>
              <a:rPr lang="ko-KR" altLang="en-US" dirty="0" err="1"/>
              <a:t>분위수</a:t>
            </a:r>
            <a:r>
              <a:rPr lang="en-US" altLang="ko-KR" dirty="0"/>
              <a:t>, </a:t>
            </a:r>
            <a:r>
              <a:rPr lang="ko-KR" altLang="en-US" dirty="0"/>
              <a:t>최대값 등의 정보를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988840"/>
            <a:ext cx="5867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0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pPr lvl="1"/>
            <a:r>
              <a:rPr lang="en-US" altLang="ko-KR" dirty="0"/>
              <a:t>.T </a:t>
            </a:r>
            <a:r>
              <a:rPr lang="ko-KR" altLang="en-US" dirty="0"/>
              <a:t>속성은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column</a:t>
            </a:r>
            <a:r>
              <a:rPr lang="ko-KR" altLang="en-US" dirty="0"/>
              <a:t>을 바꾼 형태의 </a:t>
            </a:r>
            <a:r>
              <a:rPr lang="en-US" altLang="ko-KR" dirty="0" err="1"/>
              <a:t>DataFrame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메소드가</a:t>
            </a:r>
            <a:r>
              <a:rPr lang="ko-KR" altLang="en-US" dirty="0"/>
              <a:t> 아닌 </a:t>
            </a:r>
            <a:r>
              <a:rPr lang="ko-KR" altLang="en-US" dirty="0" err="1"/>
              <a:t>속성값임에</a:t>
            </a:r>
            <a:r>
              <a:rPr lang="ko-KR" altLang="en-US" dirty="0"/>
              <a:t> 주의한다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8840"/>
            <a:ext cx="6858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6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 err="1"/>
              <a:t>파이썬이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계산</a:t>
            </a:r>
            <a:r>
              <a:rPr lang="en-US" altLang="ko-KR" dirty="0"/>
              <a:t>, </a:t>
            </a:r>
            <a:r>
              <a:rPr lang="ko-KR" altLang="en-US" dirty="0"/>
              <a:t>과학 분야에 </a:t>
            </a:r>
            <a:r>
              <a:rPr lang="ko-KR" altLang="en-US" dirty="0" err="1"/>
              <a:t>이용될때</a:t>
            </a:r>
            <a:r>
              <a:rPr lang="ko-KR" altLang="en-US" dirty="0"/>
              <a:t> 핵심 역할을 하는 라이브러리이다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고성능의 다차원 배열 객체와 이를 다룰 도구를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79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확인</a:t>
            </a:r>
            <a:endParaRPr lang="en-US" altLang="ko-KR" dirty="0"/>
          </a:p>
          <a:p>
            <a:pPr lvl="1"/>
            <a:r>
              <a:rPr lang="en-US" altLang="ko-KR" dirty="0" err="1"/>
              <a:t>sort_index</a:t>
            </a:r>
            <a:r>
              <a:rPr lang="en-US" altLang="ko-KR" dirty="0"/>
              <a:t>()</a:t>
            </a:r>
            <a:r>
              <a:rPr lang="ko-KR" altLang="en-US" dirty="0"/>
              <a:t>를 사용하여 행과 열 이름을 정렬하여 나타낼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정렬할 대상 축을 지정할 때 </a:t>
            </a:r>
            <a:r>
              <a:rPr lang="en-US" altLang="ko-KR" dirty="0"/>
              <a:t>axis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axis=0</a:t>
            </a:r>
            <a:r>
              <a:rPr lang="ko-KR" altLang="en-US" dirty="0"/>
              <a:t>일 때 인덱스를 기준으로 정렬하고 </a:t>
            </a:r>
            <a:r>
              <a:rPr lang="en-US" altLang="ko-KR" dirty="0"/>
              <a:t>axis=1</a:t>
            </a:r>
            <a:r>
              <a:rPr lang="ko-KR" altLang="en-US" dirty="0"/>
              <a:t>일 때 컬럼을 기준으로 정렬한다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정렬의 방향은 </a:t>
            </a:r>
            <a:r>
              <a:rPr lang="en-US" altLang="ko-KR" dirty="0"/>
              <a:t>ascending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ascending=True</a:t>
            </a:r>
            <a:r>
              <a:rPr lang="ko-KR" altLang="en-US" dirty="0"/>
              <a:t>는 오름차순</a:t>
            </a:r>
            <a:r>
              <a:rPr lang="en-US" altLang="ko-KR" dirty="0"/>
              <a:t>, ascending=False</a:t>
            </a:r>
            <a:r>
              <a:rPr lang="ko-KR" altLang="en-US" dirty="0"/>
              <a:t>는 내림차순을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53" y="2996952"/>
            <a:ext cx="7362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8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선택</a:t>
            </a:r>
            <a:endParaRPr lang="en-US" altLang="ko-KR" dirty="0"/>
          </a:p>
          <a:p>
            <a:pPr lvl="1"/>
            <a:r>
              <a:rPr lang="ko-KR" altLang="en-US" dirty="0"/>
              <a:t>데이터 프레임이 가지고 있는 </a:t>
            </a:r>
            <a:r>
              <a:rPr lang="ko-KR" altLang="en-US" dirty="0" err="1"/>
              <a:t>슬라이싱</a:t>
            </a:r>
            <a:r>
              <a:rPr lang="ko-KR" altLang="en-US" dirty="0"/>
              <a:t> 기능을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28800"/>
            <a:ext cx="58674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1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선택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행 범위</a:t>
            </a:r>
            <a:r>
              <a:rPr lang="en-US" altLang="ko-KR" dirty="0"/>
              <a:t>’</a:t>
            </a:r>
            <a:r>
              <a:rPr lang="ko-KR" altLang="en-US" dirty="0"/>
              <a:t>의 데이터를 아래와 같이 가져올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결과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[0:3]</a:t>
            </a:r>
            <a:r>
              <a:rPr lang="ko-KR" altLang="en-US" dirty="0"/>
              <a:t>의 꼴로 지정한 경우 </a:t>
            </a:r>
            <a:r>
              <a:rPr lang="en-US" altLang="ko-KR" dirty="0"/>
              <a:t>0, 1, 2</a:t>
            </a:r>
            <a:r>
              <a:rPr lang="ko-KR" altLang="en-US" dirty="0"/>
              <a:t>의 행을 가져온다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인덱스 명을 직접 지정한 경우 </a:t>
            </a:r>
            <a:r>
              <a:rPr lang="en-US" altLang="ko-KR" dirty="0"/>
              <a:t>20180920</a:t>
            </a:r>
            <a:r>
              <a:rPr lang="ko-KR" altLang="en-US" dirty="0"/>
              <a:t>을 포함하는 데이터를 가져온다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628800"/>
            <a:ext cx="7648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62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 프레임의 </a:t>
            </a:r>
            <a:r>
              <a:rPr lang="ko-KR" altLang="en-US" dirty="0" err="1"/>
              <a:t>슬라이싱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2"/>
            <a:r>
              <a:rPr lang="en-US" altLang="ko-KR" dirty="0" err="1"/>
              <a:t>DataFrame</a:t>
            </a:r>
            <a:r>
              <a:rPr lang="en-US" altLang="ko-KR" dirty="0"/>
              <a:t>[Column Name]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DataFrame</a:t>
            </a:r>
            <a:r>
              <a:rPr lang="en-US" altLang="ko-KR" dirty="0"/>
              <a:t>[</a:t>
            </a:r>
            <a:r>
              <a:rPr lang="en-US" altLang="ko-KR" dirty="0" err="1"/>
              <a:t>StartIndex</a:t>
            </a:r>
            <a:r>
              <a:rPr lang="en-US" altLang="ko-KR" dirty="0"/>
              <a:t> : EndIndex+1]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DataFrame</a:t>
            </a:r>
            <a:r>
              <a:rPr lang="en-US" altLang="ko-KR" dirty="0"/>
              <a:t>[</a:t>
            </a:r>
            <a:r>
              <a:rPr lang="en-US" altLang="ko-KR" dirty="0" err="1"/>
              <a:t>StartIndexName</a:t>
            </a:r>
            <a:r>
              <a:rPr lang="en-US" altLang="ko-KR" dirty="0"/>
              <a:t> : </a:t>
            </a:r>
            <a:r>
              <a:rPr lang="en-US" altLang="ko-KR" dirty="0" err="1"/>
              <a:t>EndIndexName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12776"/>
            <a:ext cx="7277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이름을 이용한 데이터 선택</a:t>
            </a:r>
            <a:endParaRPr lang="en-US" altLang="ko-KR" dirty="0"/>
          </a:p>
          <a:p>
            <a:pPr lvl="1"/>
            <a:r>
              <a:rPr lang="en-US" altLang="ko-KR" dirty="0"/>
              <a:t>. </a:t>
            </a:r>
            <a:r>
              <a:rPr lang="en-US" altLang="ko-KR" dirty="0" err="1"/>
              <a:t>loc</a:t>
            </a:r>
            <a:r>
              <a:rPr lang="ko-KR" altLang="en-US" dirty="0"/>
              <a:t>를 이용하여 레이블의 이름으로 가져오기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647825"/>
            <a:ext cx="4029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이름을 이용한 데이터 선택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loc</a:t>
            </a:r>
            <a:r>
              <a:rPr lang="ko-KR" altLang="en-US" dirty="0"/>
              <a:t>를 이용하여 컬럼 </a:t>
            </a:r>
            <a:r>
              <a:rPr lang="en-US" altLang="ko-KR" dirty="0"/>
              <a:t>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에 대한 모든 값 가져오기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700808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6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이름을 이용한 데이터 선택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loc</a:t>
            </a:r>
            <a:r>
              <a:rPr lang="ko-KR" altLang="en-US" dirty="0"/>
              <a:t>을 이용하여 특정 인덱스 범위의 컬럼 </a:t>
            </a:r>
            <a:r>
              <a:rPr lang="en-US" altLang="ko-KR" dirty="0"/>
              <a:t>‘A’</a:t>
            </a:r>
            <a:r>
              <a:rPr lang="ko-KR" altLang="en-US" dirty="0"/>
              <a:t>와 </a:t>
            </a:r>
            <a:r>
              <a:rPr lang="en-US" altLang="ko-KR" dirty="0"/>
              <a:t>‘B’</a:t>
            </a:r>
            <a:r>
              <a:rPr lang="ko-KR" altLang="en-US" dirty="0"/>
              <a:t>의 데이터 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44824"/>
            <a:ext cx="4819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8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이름을 이용한 데이터 선택</a:t>
            </a:r>
            <a:endParaRPr lang="en-US" altLang="ko-KR" dirty="0"/>
          </a:p>
          <a:p>
            <a:pPr lvl="1"/>
            <a:r>
              <a:rPr lang="ko-KR" altLang="en-US" dirty="0"/>
              <a:t>특정 인덱스 값의 컬럼 데이터 가져오기</a:t>
            </a:r>
            <a:endParaRPr lang="en-US" altLang="ko-KR" dirty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loc</a:t>
            </a:r>
            <a:endParaRPr lang="en-US" altLang="ko-KR" dirty="0"/>
          </a:p>
          <a:p>
            <a:pPr lvl="2"/>
            <a:r>
              <a:rPr lang="en-US" altLang="ko-KR" dirty="0"/>
              <a:t>.at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76872"/>
            <a:ext cx="4724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위치를 이용한 데이터 선택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iloc</a:t>
            </a:r>
            <a:r>
              <a:rPr lang="ko-KR" altLang="en-US" dirty="0"/>
              <a:t>를 이용하여 위치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r>
              <a:rPr lang="ko-KR" altLang="en-US" dirty="0"/>
              <a:t>를 기반으로 데이터를 선택할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아래와 같이 행 뿐만 아니라 열도 선택할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numpy</a:t>
            </a:r>
            <a:r>
              <a:rPr lang="ko-KR" altLang="en-US" dirty="0"/>
              <a:t>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슬라이싱</a:t>
            </a:r>
            <a:r>
              <a:rPr lang="ko-KR" altLang="en-US" dirty="0"/>
              <a:t> 기능과 비슷하게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00808"/>
            <a:ext cx="5257800" cy="1257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4437112"/>
            <a:ext cx="5210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70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위치를 이용한 데이터 선택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iloc</a:t>
            </a:r>
            <a:r>
              <a:rPr lang="ko-KR" altLang="en-US" dirty="0"/>
              <a:t>에서 행과 열의 인덱스를 리스트로 전달하는 방식으로 데이터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명시적으로 행이나 열 선택 인자에 </a:t>
            </a:r>
            <a:r>
              <a:rPr lang="en-US" altLang="ko-KR" dirty="0"/>
              <a:t>:</a:t>
            </a:r>
            <a:r>
              <a:rPr lang="ko-KR" altLang="en-US" dirty="0"/>
              <a:t>을 사용해서 슬라이스 하면 행 또는 열 전체를 가져올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16" y="1772816"/>
            <a:ext cx="4686300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293096"/>
            <a:ext cx="5688632" cy="21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동일한 </a:t>
            </a:r>
            <a:r>
              <a:rPr lang="ko-KR" altLang="en-US" dirty="0" err="1"/>
              <a:t>자료형을</a:t>
            </a:r>
            <a:r>
              <a:rPr lang="ko-KR" altLang="en-US" dirty="0"/>
              <a:t> 가지는 값들의 모임이다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rank</a:t>
            </a:r>
            <a:r>
              <a:rPr lang="ko-KR" altLang="en-US" dirty="0"/>
              <a:t>는 배열이 몇 차원인지를 의미한다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shape</a:t>
            </a:r>
            <a:r>
              <a:rPr lang="ko-KR" altLang="en-US" dirty="0"/>
              <a:t>는 각 차원의 크기를 알려주는 정수들이 모인 </a:t>
            </a:r>
            <a:r>
              <a:rPr lang="ko-KR" altLang="en-US" dirty="0" err="1"/>
              <a:t>튜플이다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52936"/>
            <a:ext cx="4864718" cy="32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95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위치를 이용한 데이터 선택</a:t>
            </a:r>
            <a:endParaRPr lang="en-US" altLang="ko-KR" dirty="0"/>
          </a:p>
          <a:p>
            <a:pPr lvl="1"/>
            <a:r>
              <a:rPr lang="ko-KR" altLang="en-US" dirty="0"/>
              <a:t>값 하나를 선택하기 위해서는 아래와 같이 특정 행과 열을 지정한다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더 많은 정보는 아래의 링크를 참조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https://pandas.pydata.org/pandas-docs/stable/indexing.html#indexing-integer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700808"/>
            <a:ext cx="5572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80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이용한 데이터 선택</a:t>
            </a:r>
            <a:endParaRPr lang="en-US" altLang="ko-KR" dirty="0"/>
          </a:p>
          <a:p>
            <a:pPr lvl="1"/>
            <a:r>
              <a:rPr lang="ko-KR" altLang="en-US" dirty="0"/>
              <a:t>특정한 열의 값들을 기준으로 조건을 만들어 해당 조건에 만족하는 행들만 선택할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아래는 </a:t>
            </a:r>
            <a:r>
              <a:rPr lang="en-US" altLang="ko-KR" dirty="0"/>
              <a:t>A</a:t>
            </a:r>
            <a:r>
              <a:rPr lang="ko-KR" altLang="en-US" dirty="0"/>
              <a:t>라는 열에 들어있는 값이 양수인 경우에 해당하는 행들을 선택하는 예제이다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41" y="2276872"/>
            <a:ext cx="5200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5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이용한 데이터 선택</a:t>
            </a:r>
            <a:endParaRPr lang="en-US" altLang="ko-KR" dirty="0"/>
          </a:p>
          <a:p>
            <a:pPr lvl="1"/>
            <a:r>
              <a:rPr lang="ko-KR" altLang="en-US" dirty="0"/>
              <a:t>각 값을 기준으로 조건을 </a:t>
            </a:r>
            <a:r>
              <a:rPr lang="ko-KR" altLang="en-US" dirty="0" err="1"/>
              <a:t>만들수도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행이 선택되는 것이 아니라 데이터 프레임의 전체 형상은 유지되고</a:t>
            </a:r>
            <a:r>
              <a:rPr lang="en-US" altLang="ko-KR" dirty="0"/>
              <a:t>, </a:t>
            </a:r>
            <a:r>
              <a:rPr lang="ko-KR" altLang="en-US" dirty="0"/>
              <a:t>조건에 맞는 값들만 보여진다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아래의 경우 양수 값들만 보여지고 나머지 값들</a:t>
            </a:r>
            <a:r>
              <a:rPr lang="en-US" altLang="ko-KR" dirty="0"/>
              <a:t>(0 </a:t>
            </a:r>
            <a:r>
              <a:rPr lang="ko-KR" altLang="en-US" dirty="0"/>
              <a:t>또는 음수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 err="1"/>
              <a:t>NaN</a:t>
            </a:r>
            <a:r>
              <a:rPr lang="ko-KR" altLang="en-US" dirty="0"/>
              <a:t>으로 보여진다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16" y="2708920"/>
            <a:ext cx="4762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7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이용한 데이터 선택</a:t>
            </a:r>
            <a:endParaRPr lang="en-US" altLang="ko-KR" dirty="0"/>
          </a:p>
          <a:p>
            <a:pPr lvl="1"/>
            <a:r>
              <a:rPr lang="ko-KR" altLang="en-US" dirty="0" err="1"/>
              <a:t>필터링을</a:t>
            </a:r>
            <a:r>
              <a:rPr lang="ko-KR" altLang="en-US" dirty="0"/>
              <a:t> 해야 하는 경우</a:t>
            </a:r>
            <a:r>
              <a:rPr lang="en-US" altLang="ko-KR" dirty="0"/>
              <a:t>, </a:t>
            </a:r>
            <a:r>
              <a:rPr lang="en-US" altLang="ko-KR" dirty="0" err="1"/>
              <a:t>isin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아래와 같이 새로운 열 하나를 추가한 후 새롭게 추가된 열에 들어있는 값을 기준으로 행을 선택할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60848"/>
            <a:ext cx="6496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4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변경</a:t>
            </a:r>
            <a:endParaRPr lang="en-US" altLang="ko-KR" dirty="0"/>
          </a:p>
          <a:p>
            <a:pPr lvl="1"/>
            <a:r>
              <a:rPr lang="ko-KR" altLang="en-US" dirty="0"/>
              <a:t>선택한 데이터 프레임의 특정 값들을 다른 값으로 변경할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 데이터 프레임에 새로운 열을 추가하고 싶을 때는 다음과 같이 같은 인덱스를 가진 시리즈 하나를 데이터 프레임의 열 하나를 지정하여 넣어준다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41" y="2492896"/>
            <a:ext cx="6953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48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변경</a:t>
            </a:r>
            <a:endParaRPr lang="en-US" altLang="ko-KR" dirty="0"/>
          </a:p>
          <a:p>
            <a:pPr lvl="1"/>
            <a:r>
              <a:rPr lang="ko-KR" altLang="en-US" dirty="0"/>
              <a:t>데이터 프레임의 특정 값 하나를 선택하여 다른 값으로 바꿀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앞에서 학습한 값의 위치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r>
              <a:rPr lang="ko-KR" altLang="en-US" dirty="0"/>
              <a:t>를 이용한 변경도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03" y="1628800"/>
            <a:ext cx="580072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3" y="4307083"/>
            <a:ext cx="5067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6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변경</a:t>
            </a:r>
            <a:endParaRPr lang="en-US" altLang="ko-KR" dirty="0"/>
          </a:p>
          <a:p>
            <a:pPr lvl="1"/>
            <a:r>
              <a:rPr lang="ko-KR" altLang="en-US" dirty="0"/>
              <a:t>여러 값을 한꺼번에 바꾸고 싶을 때는 데이터의 형상만 잘 맞춰주면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아래는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이용한 방법이다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060848"/>
            <a:ext cx="6677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2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변경</a:t>
            </a:r>
            <a:endParaRPr lang="en-US" altLang="ko-KR" dirty="0"/>
          </a:p>
          <a:p>
            <a:pPr lvl="1"/>
            <a:r>
              <a:rPr lang="ko-KR" altLang="en-US" dirty="0"/>
              <a:t>조건을 이용한 데이터 선택 방법을 사용해서 특정 조건에 만족하는 값들만 바꿀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아래는 양수 값을 가지는 값들을 음수로 바꿔주는 예제이다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988840"/>
            <a:ext cx="46196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6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csv, excel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파일에 저장된 내용 확인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9" y="1545514"/>
            <a:ext cx="6765950" cy="2776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9" y="5085184"/>
            <a:ext cx="3800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4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파일로부터 데이터 읽기</a:t>
            </a:r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형식으로 된 파일로부터 데이터를 읽으면</a:t>
            </a:r>
            <a:r>
              <a:rPr lang="en-US" altLang="ko-KR" dirty="0"/>
              <a:t>, </a:t>
            </a:r>
            <a:r>
              <a:rPr lang="ko-KR" altLang="en-US" dirty="0"/>
              <a:t>기존의 인덱스를 인식하지 못하고 행 인덱스를 가지는 새로운 열이 추가로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286000"/>
            <a:ext cx="5038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는 배열을 만들기 위한 다양한 함수를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56" y="1628800"/>
            <a:ext cx="5417220" cy="44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1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엑셀 파일에서 데이터 프레임 읽기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1" y="1700808"/>
            <a:ext cx="8286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피피티</a:t>
            </a:r>
            <a:r>
              <a:rPr lang="ko-KR" altLang="en-US" dirty="0"/>
              <a:t> 내용 이외의 것들은 아래의 레퍼런스를 참조한다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Missing Data</a:t>
            </a:r>
          </a:p>
          <a:p>
            <a:pPr lvl="1"/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Merge</a:t>
            </a:r>
          </a:p>
          <a:p>
            <a:pPr lvl="1"/>
            <a:r>
              <a:rPr lang="en-US" altLang="ko-KR" dirty="0"/>
              <a:t>Grouping</a:t>
            </a:r>
          </a:p>
          <a:p>
            <a:pPr lvl="1"/>
            <a:r>
              <a:rPr lang="en-US" altLang="ko-KR" dirty="0"/>
              <a:t>Reshaping</a:t>
            </a:r>
          </a:p>
          <a:p>
            <a:pPr lvl="1"/>
            <a:r>
              <a:rPr lang="en-US" altLang="ko-KR" dirty="0"/>
              <a:t>Time Series</a:t>
            </a:r>
          </a:p>
          <a:p>
            <a:pPr lvl="1"/>
            <a:r>
              <a:rPr lang="en-US" altLang="ko-KR" dirty="0" err="1"/>
              <a:t>Categoricals</a:t>
            </a:r>
            <a:endParaRPr lang="en-US" altLang="ko-KR" dirty="0"/>
          </a:p>
          <a:p>
            <a:pPr lvl="1"/>
            <a:r>
              <a:rPr lang="en-US" altLang="ko-KR" dirty="0"/>
              <a:t>etc.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https://pandas.pydata.org/pandas-docs/stable/10min.html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17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데이터를 차트나 </a:t>
            </a:r>
            <a:r>
              <a:rPr lang="en-US" altLang="ko-KR" dirty="0"/>
              <a:t>plot</a:t>
            </a:r>
            <a:r>
              <a:rPr lang="ko-KR" altLang="en-US" dirty="0"/>
              <a:t>으로 시각화하는 패키지이다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아래와 같은 시각화를 진행할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라인 플롯</a:t>
            </a:r>
            <a:r>
              <a:rPr lang="en-US" altLang="ko-KR" dirty="0"/>
              <a:t>(line plot)</a:t>
            </a:r>
          </a:p>
          <a:p>
            <a:pPr lvl="2"/>
            <a:r>
              <a:rPr lang="ko-KR" altLang="en-US" dirty="0" err="1"/>
              <a:t>스캐터</a:t>
            </a:r>
            <a:r>
              <a:rPr lang="ko-KR" altLang="en-US" dirty="0"/>
              <a:t> 플롯</a:t>
            </a:r>
            <a:r>
              <a:rPr lang="en-US" altLang="ko-KR" dirty="0"/>
              <a:t>(scatter plot)</a:t>
            </a:r>
          </a:p>
          <a:p>
            <a:pPr lvl="2"/>
            <a:r>
              <a:rPr lang="ko-KR" altLang="en-US" dirty="0" err="1"/>
              <a:t>컨투어</a:t>
            </a:r>
            <a:r>
              <a:rPr lang="ko-KR" altLang="en-US" dirty="0"/>
              <a:t> 플롯</a:t>
            </a:r>
            <a:r>
              <a:rPr lang="en-US" altLang="ko-KR" dirty="0"/>
              <a:t>(contour plot)</a:t>
            </a:r>
          </a:p>
          <a:p>
            <a:pPr lvl="2"/>
            <a:r>
              <a:rPr lang="ko-KR" altLang="en-US" dirty="0" err="1"/>
              <a:t>서피스</a:t>
            </a:r>
            <a:r>
              <a:rPr lang="ko-KR" altLang="en-US" dirty="0"/>
              <a:t> 플롯</a:t>
            </a:r>
            <a:r>
              <a:rPr lang="en-US" altLang="ko-KR" dirty="0"/>
              <a:t>(surface plot)</a:t>
            </a:r>
          </a:p>
          <a:p>
            <a:pPr lvl="2"/>
            <a:r>
              <a:rPr lang="ko-KR" altLang="en-US" dirty="0"/>
              <a:t>바 차트</a:t>
            </a:r>
            <a:r>
              <a:rPr lang="en-US" altLang="ko-KR" dirty="0"/>
              <a:t>(bar chart)</a:t>
            </a:r>
          </a:p>
          <a:p>
            <a:pPr lvl="2"/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</a:p>
          <a:p>
            <a:pPr lvl="2"/>
            <a:r>
              <a:rPr lang="ko-KR" altLang="en-US" dirty="0"/>
              <a:t>박스 플롯</a:t>
            </a:r>
            <a:r>
              <a:rPr lang="en-US" altLang="ko-KR" dirty="0"/>
              <a:t>(box plot)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plot </a:t>
            </a:r>
            <a:r>
              <a:rPr lang="ko-KR" altLang="en-US" dirty="0"/>
              <a:t>및 </a:t>
            </a:r>
            <a:r>
              <a:rPr lang="en-US" altLang="ko-KR" dirty="0"/>
              <a:t>subplot </a:t>
            </a:r>
            <a:r>
              <a:rPr lang="ko-KR" altLang="en-US" dirty="0"/>
              <a:t>예제만 다루며</a:t>
            </a:r>
            <a:r>
              <a:rPr lang="en-US" altLang="ko-KR" dirty="0"/>
              <a:t>, </a:t>
            </a:r>
            <a:r>
              <a:rPr lang="ko-KR" altLang="en-US" dirty="0"/>
              <a:t>필요시 아래의 링크를 참조한다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https://datascienceschool.net/view-notebook/d0b1637803754bb083b5722c9f2209d0/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513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Plotting</a:t>
            </a:r>
          </a:p>
          <a:p>
            <a:pPr lvl="1"/>
            <a:r>
              <a:rPr lang="ko-KR" altLang="en-US" dirty="0"/>
              <a:t>라이브러리에서 가장 중요한 함수는 </a:t>
            </a:r>
            <a:r>
              <a:rPr lang="en-US" altLang="ko-KR" dirty="0"/>
              <a:t>2</a:t>
            </a:r>
            <a:r>
              <a:rPr lang="ko-KR" altLang="en-US" dirty="0"/>
              <a:t>차원 데이터를 그릴 수 있게 해주는 </a:t>
            </a:r>
            <a:r>
              <a:rPr lang="en-US" altLang="ko-KR" dirty="0"/>
              <a:t>plot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99" y="1700808"/>
            <a:ext cx="5206933" cy="43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4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Plotting</a:t>
            </a:r>
          </a:p>
          <a:p>
            <a:pPr lvl="1"/>
            <a:r>
              <a:rPr lang="ko-KR" altLang="en-US" dirty="0"/>
              <a:t>아래와 같이 여러 개의 그래프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범주</a:t>
            </a:r>
            <a:r>
              <a:rPr lang="en-US" altLang="ko-KR" dirty="0"/>
              <a:t>, </a:t>
            </a:r>
            <a:r>
              <a:rPr lang="ko-KR" altLang="en-US" dirty="0"/>
              <a:t>축 이름을 나타낼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4920208" cy="2290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24944"/>
            <a:ext cx="4448349" cy="29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92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Subplots</a:t>
            </a:r>
          </a:p>
          <a:p>
            <a:pPr lvl="1"/>
            <a:r>
              <a:rPr lang="en-US" altLang="ko-KR" dirty="0"/>
              <a:t>subplot </a:t>
            </a:r>
            <a:r>
              <a:rPr lang="ko-KR" altLang="en-US" dirty="0"/>
              <a:t>함수를 통해 아래와 같이 나타낼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5769074" cy="24672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984"/>
            <a:ext cx="4031224" cy="27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6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</a:t>
            </a:r>
          </a:p>
          <a:p>
            <a:pPr lvl="1"/>
            <a:r>
              <a:rPr lang="ko-KR" altLang="en-US" dirty="0"/>
              <a:t>주어진 코드는 변경하지 않으며</a:t>
            </a:r>
            <a:r>
              <a:rPr lang="en-US" altLang="ko-KR" dirty="0"/>
              <a:t>, </a:t>
            </a:r>
            <a:r>
              <a:rPr lang="ko-KR" altLang="en-US" dirty="0"/>
              <a:t>함수 내부를 구현한다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569545"/>
            <a:ext cx="3672408" cy="489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3891068" cy="37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0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</a:t>
            </a:r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en-US" altLang="ko-KR" dirty="0"/>
              <a:t>random </a:t>
            </a:r>
            <a:r>
              <a:rPr lang="ko-KR" altLang="en-US" dirty="0"/>
              <a:t>모듈 이외에 어떠한 모듈도 사용하지 않는다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makeMatrix</a:t>
            </a:r>
            <a:r>
              <a:rPr lang="en-US" altLang="ko-KR" dirty="0"/>
              <a:t> </a:t>
            </a:r>
            <a:r>
              <a:rPr lang="ko-KR" altLang="en-US" dirty="0"/>
              <a:t>함수에서는 인자로 넘어온 사이즈의 매트릭스를 생성한다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값은 랜덤으로 발생시키며</a:t>
            </a:r>
            <a:r>
              <a:rPr lang="en-US" altLang="ko-KR" dirty="0"/>
              <a:t>, </a:t>
            </a:r>
            <a:r>
              <a:rPr lang="ko-KR" altLang="en-US" dirty="0"/>
              <a:t>요소 하나의 값은 </a:t>
            </a:r>
            <a:r>
              <a:rPr lang="en-US" altLang="ko-KR" dirty="0"/>
              <a:t>1~5 </a:t>
            </a:r>
            <a:r>
              <a:rPr lang="ko-KR" altLang="en-US" dirty="0"/>
              <a:t>범위의 </a:t>
            </a:r>
            <a:r>
              <a:rPr lang="ko-KR" altLang="en-US" dirty="0" err="1"/>
              <a:t>난수이다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matMul</a:t>
            </a:r>
            <a:r>
              <a:rPr lang="en-US" altLang="ko-KR" dirty="0"/>
              <a:t> </a:t>
            </a:r>
            <a:r>
              <a:rPr lang="ko-KR" altLang="en-US" dirty="0"/>
              <a:t>함수에서는 실질적인 매트릭스 곱셈 연산을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생성한 매트릭스가 곱셈 연산을 진행할 수 있는지에 대한 판단은 예외처리 하지 않는다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무시하고 테스트 케이스로만 진행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930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endParaRPr lang="en-US" altLang="ko-KR" dirty="0"/>
          </a:p>
          <a:p>
            <a:pPr lvl="1"/>
            <a:r>
              <a:rPr lang="ko-KR" altLang="en-US" dirty="0"/>
              <a:t>실습 과제 해결 후 </a:t>
            </a:r>
            <a:r>
              <a:rPr lang="ko-KR" altLang="en-US" dirty="0">
                <a:solidFill>
                  <a:srgbClr val="FF0000"/>
                </a:solidFill>
              </a:rPr>
              <a:t>워드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>
                <a:solidFill>
                  <a:srgbClr val="FF0000"/>
                </a:solidFill>
              </a:rPr>
              <a:t>한글</a:t>
            </a:r>
            <a:r>
              <a:rPr lang="ko-KR" altLang="en-US" dirty="0"/>
              <a:t> 파일에 </a:t>
            </a:r>
            <a:r>
              <a:rPr lang="ko-KR" altLang="en-US" dirty="0">
                <a:solidFill>
                  <a:srgbClr val="FF0000"/>
                </a:solidFill>
              </a:rPr>
              <a:t>소스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주석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결과화면</a:t>
            </a:r>
            <a:r>
              <a:rPr lang="ko-KR" altLang="en-US" dirty="0"/>
              <a:t> 첨부</a:t>
            </a:r>
            <a:endParaRPr lang="en-US" altLang="ko-KR" dirty="0"/>
          </a:p>
          <a:p>
            <a:pPr lvl="2"/>
            <a:r>
              <a:rPr lang="ko-KR" altLang="en-US" dirty="0"/>
              <a:t>소스 및 주석은 캡쳐가 아닌 텍스트 형식으로 첨부</a:t>
            </a:r>
            <a:endParaRPr lang="en-US" altLang="ko-KR" dirty="0"/>
          </a:p>
          <a:p>
            <a:pPr lvl="2"/>
            <a:r>
              <a:rPr lang="ko-KR" altLang="en-US" dirty="0"/>
              <a:t>본인이 작성한 코드의 결과 화면을 꼭 제출할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아래의 파일을 제출</a:t>
            </a:r>
            <a:endParaRPr lang="en-US" altLang="ko-KR" dirty="0"/>
          </a:p>
          <a:p>
            <a:pPr lvl="2"/>
            <a:r>
              <a:rPr lang="ko-KR" altLang="ko-KR" dirty="0"/>
              <a:t>실습 전체 내용을 정리한 문서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제출 파일명 </a:t>
            </a:r>
            <a:r>
              <a:rPr lang="en-US" altLang="ko-KR" dirty="0"/>
              <a:t>: </a:t>
            </a:r>
            <a:r>
              <a:rPr lang="ko-KR" altLang="en-US" dirty="0" err="1"/>
              <a:t>머신러닝</a:t>
            </a:r>
            <a:r>
              <a:rPr lang="en-US" altLang="ko-KR" dirty="0"/>
              <a:t>_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_Lab03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파일명 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 ) </a:t>
            </a:r>
            <a:r>
              <a:rPr lang="ko-KR" altLang="en-US" b="1" dirty="0" err="1">
                <a:solidFill>
                  <a:srgbClr val="0070C0"/>
                </a:solidFill>
              </a:rPr>
              <a:t>머신러닝</a:t>
            </a:r>
            <a:r>
              <a:rPr lang="en-US" altLang="ko-KR" b="1" dirty="0">
                <a:solidFill>
                  <a:srgbClr val="0070C0"/>
                </a:solidFill>
              </a:rPr>
              <a:t>_01_20115113_</a:t>
            </a:r>
            <a:r>
              <a:rPr lang="ko-KR" altLang="en-US" b="1" dirty="0" err="1">
                <a:solidFill>
                  <a:srgbClr val="0070C0"/>
                </a:solidFill>
              </a:rPr>
              <a:t>김용휘</a:t>
            </a:r>
            <a:r>
              <a:rPr lang="en-US" altLang="ko-KR" b="1" dirty="0">
                <a:solidFill>
                  <a:srgbClr val="0070C0"/>
                </a:solidFill>
              </a:rPr>
              <a:t>_Lab03.hwp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 ) </a:t>
            </a:r>
            <a:r>
              <a:rPr lang="ko-KR" altLang="en-US" b="1" dirty="0" err="1">
                <a:solidFill>
                  <a:srgbClr val="0070C0"/>
                </a:solidFill>
              </a:rPr>
              <a:t>머신러닝</a:t>
            </a:r>
            <a:r>
              <a:rPr lang="en-US" altLang="ko-KR" b="1" dirty="0">
                <a:solidFill>
                  <a:srgbClr val="0070C0"/>
                </a:solidFill>
              </a:rPr>
              <a:t>_02_20115113_</a:t>
            </a:r>
            <a:r>
              <a:rPr lang="ko-KR" altLang="en-US" b="1" dirty="0" err="1">
                <a:solidFill>
                  <a:srgbClr val="0070C0"/>
                </a:solidFill>
              </a:rPr>
              <a:t>김용휘</a:t>
            </a:r>
            <a:r>
              <a:rPr lang="en-US" altLang="ko-KR" b="1" dirty="0">
                <a:solidFill>
                  <a:srgbClr val="0070C0"/>
                </a:solidFill>
              </a:rPr>
              <a:t>_Lab03.docx</a:t>
            </a:r>
          </a:p>
          <a:p>
            <a:pPr lvl="1"/>
            <a:endParaRPr lang="en-US" altLang="ko-KR" b="1" dirty="0"/>
          </a:p>
          <a:p>
            <a:r>
              <a:rPr lang="ko-KR" altLang="en-US" b="1" dirty="0"/>
              <a:t>과제 기한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26</a:t>
            </a:r>
            <a:r>
              <a:rPr lang="ko-KR" altLang="en-US" b="1" dirty="0"/>
              <a:t>일 </a:t>
            </a:r>
            <a:r>
              <a:rPr lang="en-US" altLang="ko-KR" b="1" dirty="0"/>
              <a:t>23:59</a:t>
            </a:r>
            <a:r>
              <a:rPr lang="ko-KR" altLang="en-US" b="1" dirty="0"/>
              <a:t> 까지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6017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리스트와 유사하게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배열도 인덱싱과 </a:t>
            </a:r>
            <a:r>
              <a:rPr lang="ko-KR" altLang="en-US" dirty="0" err="1"/>
              <a:t>슬라이싱이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다차원인 경우가 많기 때문에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차원별로</a:t>
            </a:r>
            <a:r>
              <a:rPr lang="ko-KR" altLang="en-US" dirty="0"/>
              <a:t> 어떻게 </a:t>
            </a:r>
            <a:r>
              <a:rPr lang="ko-KR" altLang="en-US" dirty="0" err="1"/>
              <a:t>슬라이싱을</a:t>
            </a:r>
            <a:r>
              <a:rPr lang="ko-KR" altLang="en-US" dirty="0"/>
              <a:t> 적용할지 명확히 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23" y="2132856"/>
            <a:ext cx="70294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정수를 이용한 인덱싱과 </a:t>
            </a:r>
            <a:r>
              <a:rPr lang="ko-KR" altLang="en-US" dirty="0" err="1"/>
              <a:t>슬라이싱을</a:t>
            </a:r>
            <a:r>
              <a:rPr lang="ko-KR" altLang="en-US" dirty="0"/>
              <a:t> 혼합하여 사용할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아래와 같이 기존의 배열보다 낮은 </a:t>
            </a:r>
            <a:r>
              <a:rPr lang="en-US" altLang="ko-KR" dirty="0"/>
              <a:t>rank</a:t>
            </a:r>
            <a:r>
              <a:rPr lang="ko-KR" altLang="en-US" dirty="0"/>
              <a:t>의 배열이 얻어지는 경우가 있기 때문에 주의해서 사용해야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613378" cy="40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</a:t>
            </a:r>
            <a:r>
              <a:rPr lang="ko-KR" altLang="en-US" dirty="0" err="1"/>
              <a:t>슬라이싱하면</a:t>
            </a:r>
            <a:r>
              <a:rPr lang="ko-KR" altLang="en-US" dirty="0"/>
              <a:t> 결과로 얻어지는 배열은 언제나 원본 배열의 부분 배열이다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정수 배열 인덱싱을 사용하면 원본과 다른 배열을 만들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48880"/>
            <a:ext cx="7848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배열 인덱싱을 사용하여 행렬의 요소를 선택하거나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79628"/>
            <a:ext cx="7505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2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10643</TotalTime>
  <Words>1680</Words>
  <Application>Microsoft Office PowerPoint</Application>
  <PresentationFormat>화면 슬라이드 쇼(4:3)</PresentationFormat>
  <Paragraphs>366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 Python Mentoring- 03</vt:lpstr>
      <vt:lpstr>목차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matplotlib</vt:lpstr>
      <vt:lpstr>matplotlib</vt:lpstr>
      <vt:lpstr>matplotlib</vt:lpstr>
      <vt:lpstr>matplotlib</vt:lpstr>
      <vt:lpstr>실습 과제 01</vt:lpstr>
      <vt:lpstr>실습 과제 01</vt:lpstr>
      <vt:lpstr>실습 과제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Coding</dc:title>
  <dc:creator>Microsoft Corporation</dc:creator>
  <cp:lastModifiedBy>한빈 이</cp:lastModifiedBy>
  <cp:revision>418</cp:revision>
  <dcterms:created xsi:type="dcterms:W3CDTF">2006-10-05T04:04:58Z</dcterms:created>
  <dcterms:modified xsi:type="dcterms:W3CDTF">2019-04-28T12:33:20Z</dcterms:modified>
</cp:coreProperties>
</file>