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6" r:id="rId2"/>
    <p:sldId id="269" r:id="rId3"/>
    <p:sldId id="271" r:id="rId4"/>
    <p:sldId id="277" r:id="rId5"/>
    <p:sldId id="278" r:id="rId6"/>
    <p:sldId id="279" r:id="rId7"/>
    <p:sldId id="282" r:id="rId8"/>
    <p:sldId id="283" r:id="rId9"/>
    <p:sldId id="284" r:id="rId10"/>
    <p:sldId id="285" r:id="rId11"/>
    <p:sldId id="280" r:id="rId12"/>
    <p:sldId id="286" r:id="rId13"/>
    <p:sldId id="281" r:id="rId14"/>
    <p:sldId id="276" r:id="rId15"/>
  </p:sldIdLst>
  <p:sldSz cx="9144000" cy="6858000" type="screen4x3"/>
  <p:notesSz cx="6858000" cy="9144000"/>
  <p:embeddedFontLst>
    <p:embeddedFont>
      <p:font typeface="-윤고딕320" panose="020B0600000101010101" charset="-127"/>
      <p:regular r:id="rId17"/>
    </p:embeddedFont>
    <p:embeddedFont>
      <p:font typeface="godoRounded L" panose="020B0600000101010101" charset="0"/>
      <p:regular r:id="rId18"/>
    </p:embeddedFont>
    <p:embeddedFont>
      <p:font typeface="KBIZ한마음고딕 L" panose="02020503020101020101" pitchFamily="18" charset="-127"/>
      <p:regular r:id="rId19"/>
    </p:embeddedFont>
    <p:embeddedFont>
      <p:font typeface="KBIZ한마음고딕 R" panose="020205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제주고딕" panose="02000300000000000000" pitchFamily="2" charset="-127"/>
      <p:regular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305"/>
    <a:srgbClr val="FEFFD5"/>
    <a:srgbClr val="FEFFE1"/>
    <a:srgbClr val="FBFFE5"/>
    <a:srgbClr val="F8FFCD"/>
    <a:srgbClr val="F4FFB3"/>
    <a:srgbClr val="ACA404"/>
    <a:srgbClr val="BBB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8" autoAdjust="0"/>
  </p:normalViewPr>
  <p:slideViewPr>
    <p:cSldViewPr>
      <p:cViewPr varScale="1">
        <p:scale>
          <a:sx n="104" d="100"/>
          <a:sy n="104" d="100"/>
        </p:scale>
        <p:origin x="1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3457F03-521F-427C-9EA9-82888B7ED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B7682-0BFF-4B35-86ED-56B815842D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D37F5D-07D8-483E-ACCE-1B0ABFF45EE6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35571E1-931D-4AD4-9186-78524C21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23A86CE-F00F-4FDC-81E3-0883906C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72D0E-488C-4D7B-B4E9-EE0383BB40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7845F-5604-439D-952D-D3E11032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F00F7ED6-1719-4057-AF53-B14DE07CB03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BB80DEA8-2CE5-4E61-A8D1-4B73E32503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5838427A-1AC3-4672-9D9E-78A500542A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C6B533A-CEEC-44EC-9AC4-BE9FD47F2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E792A136-E216-465E-A9B1-C581860222C6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1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4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2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AF8F527D-AB5D-4E23-AD6D-9A93B55C03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F9D0D1A3-FA2D-4384-8BA9-06E624ADF9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D3148ED3-76BE-4AC9-A8CD-960CB7062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3BD5765-6732-4481-A603-CC9157BA2AE5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82620D0-29BF-4BF7-BB29-3171A944FC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938ED273-B1A1-4D01-929B-100DC3C448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0150CDB-5E15-4A0C-8F7F-E9DFF1D76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8E23A10-189E-4DF1-B002-E9ED5F94EF8E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3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8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2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4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4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70F7E-7101-4FF9-A4BE-4B70EA242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F5688-EED2-406C-BA21-D88B41F94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D3E1B70-2DFA-4BD1-8474-4D2BCFF99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C0A9F9A-2385-4B28-A2CA-DB39AE55958B}" type="slidenum">
              <a:rPr lang="ko-KR" altLang="en-US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0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BDC40-2C13-4695-9920-E8DFECB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0F9F-8081-4676-BB25-0E7CEE0D0E9B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6666-B4E2-45E8-8060-2F5B86CB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829F4-537F-4696-8BBD-67009B2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78C3D-6D80-497D-8995-ABACECA45F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4434E-1509-43F5-8275-90DDBBCA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1FA6-2FE8-4218-81CE-B399775C04BA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5398A-80D7-44BB-8E1B-76D96D3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42FA1-8F4E-4568-910F-C6159A48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D24DB-2B67-4C7C-9B2F-EDA8A06AB1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59FBF-960A-4FDB-9107-E559CCB8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91834-35D1-4B9E-8058-F5E4A70410B4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36265-892A-4B73-AB87-98A67EF6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26D83-A15A-46A7-A029-F6436049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9AB65-A806-4903-8AC8-1E84C1A260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99C4E-1AFF-48AD-9FFF-856A98F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C090-6308-4B36-89AA-84F7113E56A7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16BB1-1FEB-4585-9DF0-FA28C815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43AF4-CD09-4095-8403-F68873A3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5BEF-AE66-436A-8177-919F3A9B355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9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0CCA5-E968-4C14-A92E-487FD823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240B2-0522-49A3-A6F3-7021941314E8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F0910-BDA5-44FC-87AB-FB53237D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CEFD6-99C9-4AF1-8DB8-DC9B2D3F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A9B72-22E8-419A-A4EC-743E6800F6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5C20086-7791-4F2D-A2D6-0F9585D2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C2C02-8239-49C8-A055-FEF5C433803B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229A240-7FD0-45D9-9F18-2F4A3D49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59F8107-465C-4F95-9C41-6980B202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FB76-AE37-46BE-85FC-CEB278B4BA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822E92B-91DB-45F4-9B66-05B90E89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7D82-751E-461E-9BC7-4B58CB5BA1C0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C53445F-E40A-42E9-8527-542FE04F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73F4AF-0BFF-4929-996C-90E32110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5EA49-B458-420F-AD64-FC64616632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0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112BB00-5FCC-4730-9A1E-FCBB199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DFE50-E119-4859-8621-C1F599F15852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C1B6F2A-B370-4E20-9F28-2F244402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081AA6A-0C6D-4B34-B5F1-AC5E2EF7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2ED71-32AA-42D2-BCF8-8EA71FC5138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1787F576-3AF3-466A-BED2-659C8B19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C630A-0973-42FB-A808-BC16F18A43A3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BA296BB-6AF3-4264-86C6-282523FA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D4DBB43-88A0-4BF1-8FDA-7C73E66A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39556-1225-4392-8AC8-442F464CF4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C14E695-A5CF-458A-8F1D-A85A659E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DD915-33A9-4F5C-A690-A28FAF3B82AD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A601812-BABC-4B3B-BFD5-4D1DC2FE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D0E1BCF-CFFE-4D06-B19C-7D87E182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4BE3C-3BB5-4946-8D5D-B180AE39968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1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537B66F-4163-4620-BB02-60C01E88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00B93-727D-4248-81AB-A5A58D0450A9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5515206-3CE2-4244-9AD4-064DF201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FC89BEC-1A07-46F6-A596-C5E4D968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DE1E2-DEFA-4CAC-BBAF-B005DD405EC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67D9E1AE-6CE5-4490-A1BA-849587F827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10926D56-1984-4D64-888F-F4C6C6B5D8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D5554-CFD2-4F7E-ABE9-BA59882BB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E1B05B-CE15-44E9-ADE1-3073AEAFA213}" type="datetimeFigureOut">
              <a:rPr lang="ko-KR" altLang="en-US"/>
              <a:pPr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FFBC-589A-4950-A51D-5D50016F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C726B-814A-4485-AA3F-059052CA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6B8C184F-BCE0-47D9-BABD-6F73BCA896F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ksqls5707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eepLearningHB/PythonMento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3F8C87EB-AC66-48F7-BE69-538A39420A81}"/>
              </a:ext>
            </a:extLst>
          </p:cNvPr>
          <p:cNvSpPr>
            <a:spLocks noChangeAspect="1"/>
          </p:cNvSpPr>
          <p:nvPr/>
        </p:nvSpPr>
        <p:spPr>
          <a:xfrm rot="1620000">
            <a:off x="3429000" y="-379413"/>
            <a:ext cx="9512300" cy="6450013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FB6FD-6B3A-4A44-9125-929FE4232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41" r="66138"/>
          <a:stretch/>
        </p:blipFill>
        <p:spPr>
          <a:xfrm>
            <a:off x="4788024" y="4746170"/>
            <a:ext cx="3096344" cy="1558701"/>
          </a:xfrm>
          <a:prstGeom prst="rtTriangle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2052" name="그룹 13">
            <a:extLst>
              <a:ext uri="{FF2B5EF4-FFF2-40B4-BE49-F238E27FC236}">
                <a16:creationId xmlns:a16="http://schemas.microsoft.com/office/drawing/2014/main" id="{5801FE25-AA46-45EB-B7F7-B1BD531050EB}"/>
              </a:ext>
            </a:extLst>
          </p:cNvPr>
          <p:cNvGrpSpPr>
            <a:grpSpLocks/>
          </p:cNvGrpSpPr>
          <p:nvPr/>
        </p:nvGrpSpPr>
        <p:grpSpPr bwMode="auto">
          <a:xfrm>
            <a:off x="4715474" y="2072930"/>
            <a:ext cx="4825107" cy="2260944"/>
            <a:chOff x="4716015" y="2073343"/>
            <a:chExt cx="4823150" cy="22598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3EA9D5-8DDD-479E-ACC7-F7FB0000578A}"/>
                </a:ext>
              </a:extLst>
            </p:cNvPr>
            <p:cNvSpPr txBox="1"/>
            <p:nvPr/>
          </p:nvSpPr>
          <p:spPr>
            <a:xfrm>
              <a:off x="4716016" y="2073343"/>
              <a:ext cx="4823149" cy="144583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perspectiveFront"/>
                <a:lightRig rig="threePt" dir="t"/>
              </a:scene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400" dirty="0">
                  <a:latin typeface="제주고딕" pitchFamily="2" charset="-127"/>
                  <a:ea typeface="제주고딕" pitchFamily="2" charset="-127"/>
                </a:rPr>
                <a:t>Python Mentoring</a:t>
              </a:r>
              <a:endParaRPr kumimoji="0" lang="ko-KR" altLang="en-US" sz="4400" dirty="0">
                <a:latin typeface="제주고딕" pitchFamily="2" charset="-127"/>
                <a:ea typeface="제주고딕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5E17C7-08A0-47FD-AE8F-C00F7EA3F67E}"/>
                </a:ext>
              </a:extLst>
            </p:cNvPr>
            <p:cNvSpPr txBox="1"/>
            <p:nvPr/>
          </p:nvSpPr>
          <p:spPr>
            <a:xfrm>
              <a:off x="4716016" y="3501008"/>
              <a:ext cx="3168352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perspectiveFront"/>
                <a:lightRig rig="threePt" dir="t"/>
              </a:scene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latin typeface="제주고딕" pitchFamily="2" charset="-127"/>
                  <a:ea typeface="제주고딕" pitchFamily="2" charset="-127"/>
                </a:rPr>
                <a:t>Orientation</a:t>
              </a:r>
              <a:endParaRPr kumimoji="0" lang="ko-KR" altLang="en-US" dirty="0">
                <a:latin typeface="제주고딕" pitchFamily="2" charset="-127"/>
                <a:ea typeface="제주고딕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1FE04A-D86D-449F-93D1-37AEC29D21E4}"/>
                </a:ext>
              </a:extLst>
            </p:cNvPr>
            <p:cNvSpPr txBox="1"/>
            <p:nvPr/>
          </p:nvSpPr>
          <p:spPr>
            <a:xfrm>
              <a:off x="4716015" y="3748970"/>
              <a:ext cx="3599481" cy="399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2019 spring </a:t>
              </a:r>
              <a:endParaRPr kumimoji="0"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ED57E-23EF-496C-877C-1C2812B5D6CB}"/>
                </a:ext>
              </a:extLst>
            </p:cNvPr>
            <p:cNvSpPr txBox="1"/>
            <p:nvPr/>
          </p:nvSpPr>
          <p:spPr>
            <a:xfrm>
              <a:off x="4716016" y="3933056"/>
              <a:ext cx="3168352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  <p:grpSp>
        <p:nvGrpSpPr>
          <p:cNvPr id="2053" name="그룹 27">
            <a:extLst>
              <a:ext uri="{FF2B5EF4-FFF2-40B4-BE49-F238E27FC236}">
                <a16:creationId xmlns:a16="http://schemas.microsoft.com/office/drawing/2014/main" id="{6DA11E85-6F82-4A55-80D8-F002924F4045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188640"/>
            <a:ext cx="3168650" cy="546100"/>
            <a:chOff x="179512" y="116632"/>
            <a:chExt cx="3168352" cy="5459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627B9D-97ED-4C74-A14F-89BF403E31DA}"/>
                </a:ext>
              </a:extLst>
            </p:cNvPr>
            <p:cNvSpPr txBox="1"/>
            <p:nvPr/>
          </p:nvSpPr>
          <p:spPr>
            <a:xfrm>
              <a:off x="179512" y="116632"/>
              <a:ext cx="316835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2019 python mentoring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234359-C3F4-4CC2-80DF-2C4322AE6474}"/>
                </a:ext>
              </a:extLst>
            </p:cNvPr>
            <p:cNvSpPr txBox="1"/>
            <p:nvPr/>
          </p:nvSpPr>
          <p:spPr>
            <a:xfrm>
              <a:off x="179512" y="324008"/>
              <a:ext cx="3168352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300"/>
                </a:spcBef>
                <a:spcAft>
                  <a:spcPts val="0"/>
                </a:spcAft>
                <a:defRPr/>
              </a:pPr>
              <a:endParaRPr kumimoji="0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57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3. </a:t>
            </a:r>
            <a:r>
              <a:rPr kumimoji="0" lang="en-US" altLang="ko-KR" sz="3600" dirty="0" err="1"/>
              <a:t>Github</a:t>
            </a:r>
            <a:r>
              <a:rPr kumimoji="0" lang="en-US" altLang="ko-KR" sz="3600" dirty="0"/>
              <a:t> </a:t>
            </a:r>
            <a:r>
              <a:rPr kumimoji="0" lang="ko-KR" altLang="en-US" sz="3600" dirty="0"/>
              <a:t>사용</a:t>
            </a:r>
            <a:r>
              <a:rPr kumimoji="0" lang="en-US" altLang="ko-KR" sz="3600" dirty="0"/>
              <a:t> 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773FF9-4A0C-4CFD-8D9F-F53EA6B6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5" y="2060848"/>
            <a:ext cx="7591425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16189-A66D-4E2E-B75C-A37F6F516E78}"/>
              </a:ext>
            </a:extLst>
          </p:cNvPr>
          <p:cNvSpPr txBox="1"/>
          <p:nvPr/>
        </p:nvSpPr>
        <p:spPr>
          <a:xfrm>
            <a:off x="1257583" y="1695291"/>
            <a:ext cx="428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화면이 나오면 성공적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Pull request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3BCBB-390D-4540-80B1-04F9200F3A83}"/>
              </a:ext>
            </a:extLst>
          </p:cNvPr>
          <p:cNvSpPr txBox="1"/>
          <p:nvPr/>
        </p:nvSpPr>
        <p:spPr>
          <a:xfrm>
            <a:off x="1257583" y="328482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멘토가 보는 화면은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ABAEF4-8219-4E98-9B73-38DE8F49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08" y="4553371"/>
            <a:ext cx="3134611" cy="830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B183C2-D2BC-4E5E-9ED6-7E3D43D08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3875856"/>
            <a:ext cx="5472608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7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4. </a:t>
            </a:r>
            <a:r>
              <a:rPr kumimoji="0" lang="ko-KR" altLang="en-US" sz="3600" dirty="0"/>
              <a:t>과제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8" y="2060848"/>
            <a:ext cx="74572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문자열 하나를 입력 받고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문자열 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PythonMentoring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과 같으면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Pass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같지 않으면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Non-Pass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를 출력하는 프로그램 작성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반복문을 이용해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부터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입력받은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수 까지 더하는 프로그램 작성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List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의 각 요소로 서울 대전 대구 부산 울산 인천 을 넣고 반복문을 이용해 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 “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나는 서울사는 사람입니다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.”, “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나는 대전사는 사람입니다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.”, …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출력하는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프로그램 작성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4)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반복문을 이용하지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`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않고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` 1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부터 입력 받은 수 까지 더하는 프로그램 작성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Hint)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 학생이 말을 듣지 않아 선생님이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너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부터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100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까지 계속 더하고 결과를 가져와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!”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라고 시켰습니다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선생님은 오랜 시간이 걸릴 것이라 예상했지만 학생은 몇 초 만에 그 답을 가져왔는데요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어떻게 가져왔을까요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534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4. </a:t>
            </a:r>
            <a:r>
              <a:rPr kumimoji="0" lang="ko-KR" altLang="en-US" sz="3600" dirty="0"/>
              <a:t>과제 제출 형식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7CB10-A1B6-4EE0-9DDA-32965FB113C3}"/>
              </a:ext>
            </a:extLst>
          </p:cNvPr>
          <p:cNvSpPr txBox="1"/>
          <p:nvPr/>
        </p:nvSpPr>
        <p:spPr>
          <a:xfrm>
            <a:off x="1187624" y="2204864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하나의 폴더에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문제의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python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파일을 담아 멘토의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Repository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Pull Request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수행 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1AE96-3A07-4916-8E8E-F92F35FF575C}"/>
              </a:ext>
            </a:extLst>
          </p:cNvPr>
          <p:cNvSpPr txBox="1"/>
          <p:nvPr/>
        </p:nvSpPr>
        <p:spPr>
          <a:xfrm>
            <a:off x="1202432" y="3314849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폴더 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학번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_Lab01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200B0-71A3-4A19-B03F-DE8646B1315A}"/>
              </a:ext>
            </a:extLst>
          </p:cNvPr>
          <p:cNvSpPr txBox="1"/>
          <p:nvPr/>
        </p:nvSpPr>
        <p:spPr>
          <a:xfrm>
            <a:off x="1202432" y="4147835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파일 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학번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이름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_Lab01_Task01,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E0F43-424E-4A17-B9DA-582B955B74E2}"/>
              </a:ext>
            </a:extLst>
          </p:cNvPr>
          <p:cNvSpPr txBox="1"/>
          <p:nvPr/>
        </p:nvSpPr>
        <p:spPr>
          <a:xfrm>
            <a:off x="1202432" y="4980821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제출 기한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: 4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월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일 월요일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378333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5. </a:t>
            </a:r>
            <a:r>
              <a:rPr kumimoji="0" lang="ko-KR" altLang="en-US" sz="3600" dirty="0"/>
              <a:t>끝으로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8" y="2060848"/>
            <a:ext cx="7457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현재 멘토링 진행 인원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11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명은 최종 진행 인원이 아닙니다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본 과제를 제출한 인원으로 멘토링 진행할 예정입니다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   (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과제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Copy &amp; Paste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는 엄격히 금지함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변수 명 변경 등 편법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x) </a:t>
            </a:r>
          </a:p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   (</a:t>
            </a:r>
            <a:r>
              <a:rPr lang="en-US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github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 미숙 시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gksqls5707@gmail.com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으로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학과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학번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이름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_</a:t>
            </a:r>
            <a:r>
              <a:rPr lang="en-US" altLang="ko-KR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ot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과제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.zip)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으로 압축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해서 보내주세요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.)</a:t>
            </a:r>
          </a:p>
          <a:p>
            <a:endParaRPr lang="en-US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  멘토링을 통해 실력을 늘리고자 하는 학생만 참여 바랍니다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  개인 사유 포함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16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회의 수업 중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회 결석 시 멘토링 참여가 불가능합니다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  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(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소프트웨어 융합대학 종강총회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노네임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종강총회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제외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</a:p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지각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회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== 1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회 결석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948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1D9C7-2245-469D-A5A3-6EDBACADE3D7}"/>
              </a:ext>
            </a:extLst>
          </p:cNvPr>
          <p:cNvSpPr>
            <a:spLocks noChangeAspect="1"/>
          </p:cNvSpPr>
          <p:nvPr/>
        </p:nvSpPr>
        <p:spPr>
          <a:xfrm rot="1620000">
            <a:off x="1924050" y="-1277938"/>
            <a:ext cx="11283950" cy="785812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494BF-02FD-4ADA-9B3B-A4D4B9D37349}"/>
              </a:ext>
            </a:extLst>
          </p:cNvPr>
          <p:cNvSpPr txBox="1"/>
          <p:nvPr/>
        </p:nvSpPr>
        <p:spPr>
          <a:xfrm rot="16200000">
            <a:off x="-885443" y="641595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mentoring</a:t>
            </a:r>
            <a:endParaRPr kumimoji="0" lang="ko-KR" altLang="en-US" dirty="0"/>
          </a:p>
        </p:txBody>
      </p:sp>
      <p:grpSp>
        <p:nvGrpSpPr>
          <p:cNvPr id="10246" name="그룹 5">
            <a:extLst>
              <a:ext uri="{FF2B5EF4-FFF2-40B4-BE49-F238E27FC236}">
                <a16:creationId xmlns:a16="http://schemas.microsoft.com/office/drawing/2014/main" id="{F0AE4055-BAAA-4343-9124-F7460815F8CA}"/>
              </a:ext>
            </a:extLst>
          </p:cNvPr>
          <p:cNvGrpSpPr>
            <a:grpSpLocks/>
          </p:cNvGrpSpPr>
          <p:nvPr/>
        </p:nvGrpSpPr>
        <p:grpSpPr bwMode="auto">
          <a:xfrm>
            <a:off x="4742833" y="4465929"/>
            <a:ext cx="4734018" cy="2504391"/>
            <a:chOff x="3081040" y="3963200"/>
            <a:chExt cx="5321600" cy="2945600"/>
          </a:xfrm>
        </p:grpSpPr>
        <p:graphicFrame>
          <p:nvGraphicFramePr>
            <p:cNvPr id="10248" name="차트 1">
              <a:extLst>
                <a:ext uri="{FF2B5EF4-FFF2-40B4-BE49-F238E27FC236}">
                  <a16:creationId xmlns:a16="http://schemas.microsoft.com/office/drawing/2014/main" id="{04C64D96-D0C0-4AD7-A146-D0EBE9C7E8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4381359"/>
                </p:ext>
              </p:extLst>
            </p:nvPr>
          </p:nvGraphicFramePr>
          <p:xfrm>
            <a:off x="3081040" y="3963200"/>
            <a:ext cx="5321600" cy="294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" r:id="rId4" imgW="5322269" imgH="2944623" progId="Excel.Chart.8">
                    <p:embed/>
                  </p:oleObj>
                </mc:Choice>
                <mc:Fallback>
                  <p:oleObj r:id="rId4" imgW="5322269" imgH="2944623" progId="Excel.Chart.8">
                    <p:embed/>
                    <p:pic>
                      <p:nvPicPr>
                        <p:cNvPr id="0" name="차트 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040" y="3963200"/>
                          <a:ext cx="5321600" cy="294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2327740-A65F-4FBE-88A7-C3CAB32B3E77}"/>
                </a:ext>
              </a:extLst>
            </p:cNvPr>
            <p:cNvCxnSpPr/>
            <p:nvPr/>
          </p:nvCxnSpPr>
          <p:spPr>
            <a:xfrm>
              <a:off x="4139952" y="6019800"/>
              <a:ext cx="34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BA3DAA7-0EBF-475B-8A7A-03ADC38CEC38}"/>
                </a:ext>
              </a:extLst>
            </p:cNvPr>
            <p:cNvCxnSpPr/>
            <p:nvPr/>
          </p:nvCxnSpPr>
          <p:spPr>
            <a:xfrm>
              <a:off x="4067944" y="4221480"/>
              <a:ext cx="34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C1E84E-6ACE-4C10-BF70-1CD2202DC808}"/>
                </a:ext>
              </a:extLst>
            </p:cNvPr>
            <p:cNvSpPr txBox="1"/>
            <p:nvPr/>
          </p:nvSpPr>
          <p:spPr>
            <a:xfrm>
              <a:off x="3995936" y="6093296"/>
              <a:ext cx="711696" cy="553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March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F923D-072E-4CC1-995A-D91BCECCE8E0}"/>
                </a:ext>
              </a:extLst>
            </p:cNvPr>
            <p:cNvSpPr txBox="1"/>
            <p:nvPr/>
          </p:nvSpPr>
          <p:spPr>
            <a:xfrm>
              <a:off x="5156448" y="6093296"/>
              <a:ext cx="711696" cy="553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May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97BD8E-96C1-4EC6-954C-9319696DC859}"/>
                </a:ext>
              </a:extLst>
            </p:cNvPr>
            <p:cNvSpPr txBox="1"/>
            <p:nvPr/>
          </p:nvSpPr>
          <p:spPr>
            <a:xfrm>
              <a:off x="6236568" y="6093296"/>
              <a:ext cx="711696" cy="553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July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65728-38A5-4838-97A0-AE5A4F2691C8}"/>
                </a:ext>
              </a:extLst>
            </p:cNvPr>
            <p:cNvSpPr txBox="1"/>
            <p:nvPr/>
          </p:nvSpPr>
          <p:spPr>
            <a:xfrm>
              <a:off x="7164000" y="6084000"/>
              <a:ext cx="1080120" cy="553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August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28A662-F653-42C4-9E2E-13C5039AB1B5}"/>
                </a:ext>
              </a:extLst>
            </p:cNvPr>
            <p:cNvSpPr txBox="1"/>
            <p:nvPr/>
          </p:nvSpPr>
          <p:spPr>
            <a:xfrm>
              <a:off x="4004320" y="4437112"/>
              <a:ext cx="711696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perspectiveFront"/>
                <a:lightRig rig="threePt" dir="t"/>
              </a:scene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60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533E8A-DD69-40D1-B5F1-AD72547583A8}"/>
                </a:ext>
              </a:extLst>
            </p:cNvPr>
            <p:cNvSpPr txBox="1"/>
            <p:nvPr/>
          </p:nvSpPr>
          <p:spPr>
            <a:xfrm>
              <a:off x="5084440" y="4968000"/>
              <a:ext cx="711696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perspectiveFront"/>
                <a:lightRig rig="threePt" dir="t"/>
              </a:scene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42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59E684-37C0-4DEA-AFF4-242D41B68E78}"/>
                </a:ext>
              </a:extLst>
            </p:cNvPr>
            <p:cNvSpPr txBox="1"/>
            <p:nvPr/>
          </p:nvSpPr>
          <p:spPr>
            <a:xfrm>
              <a:off x="6156000" y="4253026"/>
              <a:ext cx="711696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perspectiveFront"/>
                <a:lightRig rig="threePt" dir="t"/>
              </a:scene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67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F67DF-15FB-4FF1-95E8-7B3A603C721D}"/>
                </a:ext>
              </a:extLst>
            </p:cNvPr>
            <p:cNvSpPr txBox="1"/>
            <p:nvPr/>
          </p:nvSpPr>
          <p:spPr>
            <a:xfrm>
              <a:off x="7244680" y="4613066"/>
              <a:ext cx="711696" cy="36933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perspectiveFront"/>
                <a:lightRig rig="threePt" dir="t"/>
              </a:scene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51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E58741-0A9C-43C9-AA55-04D4F8FB54B6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</a:t>
            </a:r>
            <a:r>
              <a:rPr kumimoji="0" lang="ko-KR" altLang="en-US" dirty="0"/>
              <a:t> </a:t>
            </a:r>
            <a:r>
              <a:rPr kumimoji="0" lang="en-US" altLang="ko-KR" dirty="0"/>
              <a:t>mentoring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0A5DD-DEEC-4FBA-A8E2-BC06E7B94EA2}"/>
              </a:ext>
            </a:extLst>
          </p:cNvPr>
          <p:cNvSpPr txBox="1"/>
          <p:nvPr/>
        </p:nvSpPr>
        <p:spPr>
          <a:xfrm>
            <a:off x="2555776" y="2060848"/>
            <a:ext cx="396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제주고딕" panose="02000300000000000000" pitchFamily="2" charset="-127"/>
                <a:ea typeface="제주고딕" panose="02000300000000000000" pitchFamily="2" charset="-127"/>
              </a:rPr>
              <a:t>감사합니다</a:t>
            </a:r>
            <a:r>
              <a:rPr lang="en-US" altLang="ko-KR" sz="4800" dirty="0">
                <a:latin typeface="제주고딕" panose="02000300000000000000" pitchFamily="2" charset="-127"/>
                <a:ea typeface="제주고딕" panose="02000300000000000000" pitchFamily="2" charset="-127"/>
              </a:rPr>
              <a:t>!</a:t>
            </a:r>
            <a:endParaRPr lang="ko-KR" altLang="en-US" sz="4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519949-220B-4B07-942A-390A6AA0594D}"/>
              </a:ext>
            </a:extLst>
          </p:cNvPr>
          <p:cNvSpPr>
            <a:spLocks noChangeAspect="1"/>
          </p:cNvSpPr>
          <p:nvPr/>
        </p:nvSpPr>
        <p:spPr>
          <a:xfrm rot="1620000">
            <a:off x="1762125" y="-579438"/>
            <a:ext cx="11283950" cy="754697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0DF0B4-91B7-4AF1-9FE7-E7C2CC9EB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44141" r="28407" b="-534"/>
          <a:stretch/>
        </p:blipFill>
        <p:spPr>
          <a:xfrm>
            <a:off x="6156176" y="3019011"/>
            <a:ext cx="5398854" cy="3434325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337CD-B2BA-40D7-8210-CC13C26AB23F}"/>
              </a:ext>
            </a:extLst>
          </p:cNvPr>
          <p:cNvSpPr txBox="1"/>
          <p:nvPr/>
        </p:nvSpPr>
        <p:spPr>
          <a:xfrm>
            <a:off x="1187624" y="980727"/>
            <a:ext cx="316835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4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/>
              <a:t>1. </a:t>
            </a:r>
            <a:r>
              <a:rPr kumimoji="0" lang="ko-KR" altLang="en-US" sz="4000" dirty="0"/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887BBC-F092-4EC0-B255-BDC89B79EDC5}"/>
              </a:ext>
            </a:extLst>
          </p:cNvPr>
          <p:cNvSpPr txBox="1"/>
          <p:nvPr/>
        </p:nvSpPr>
        <p:spPr>
          <a:xfrm rot="16200000">
            <a:off x="-797130" y="126505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python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2EF86-C669-4889-A415-EE43F65F511C}"/>
              </a:ext>
            </a:extLst>
          </p:cNvPr>
          <p:cNvSpPr txBox="1"/>
          <p:nvPr/>
        </p:nvSpPr>
        <p:spPr>
          <a:xfrm>
            <a:off x="1619672" y="1802451"/>
            <a:ext cx="4032448" cy="27831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멘토링 진행 방향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멘토링 목적</a:t>
            </a:r>
            <a:endParaRPr kumimoji="0"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Github</a:t>
            </a:r>
            <a:r>
              <a:rPr kumimoji="0"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 </a:t>
            </a:r>
            <a:r>
              <a:rPr kumimoji="0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설명</a:t>
            </a:r>
            <a:endParaRPr kumimoji="0"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과제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274E-B0B0-402A-A5EB-89D3984605A6}"/>
              </a:ext>
            </a:extLst>
          </p:cNvPr>
          <p:cNvSpPr txBox="1"/>
          <p:nvPr/>
        </p:nvSpPr>
        <p:spPr>
          <a:xfrm>
            <a:off x="3549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rPr>
              <a:t>2019 python mentoring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1. </a:t>
            </a:r>
            <a:r>
              <a:rPr kumimoji="0" lang="ko-KR" altLang="en-US" sz="3600" dirty="0"/>
              <a:t>진행 방향</a:t>
            </a:r>
            <a:r>
              <a:rPr kumimoji="0" lang="en-US" altLang="ko-KR" sz="2400" dirty="0"/>
              <a:t>(</a:t>
            </a:r>
            <a:r>
              <a:rPr kumimoji="0" lang="ko-KR" altLang="en-US" sz="2400" dirty="0"/>
              <a:t>중간 평가 전</a:t>
            </a:r>
            <a:r>
              <a:rPr kumimoji="0" lang="en-US" altLang="ko-KR" sz="2400" dirty="0"/>
              <a:t>)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8" y="2060848"/>
            <a:ext cx="7457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이론은 빠르게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실습은 천천히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파이썬이라는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언어를 아는 것도 중요하지만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중간 평가 전까지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문제해결능력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’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을 중점으로 교육하고자 함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제어문의 유연한 사용에 초점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이론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30%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개인별 실습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40%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토론 실습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30%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백준 알고리즘 사이트 및 제작한 문제로 토론 실습 진행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권장사항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: ‘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컴퓨팅 사고와 문제해결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’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과목의 과제를 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스스로의 힘으로 해결이 가능한 정도의 코딩 능력 요구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1. </a:t>
            </a:r>
            <a:r>
              <a:rPr kumimoji="0" lang="ko-KR" altLang="en-US" sz="3600" dirty="0"/>
              <a:t>진행 방향</a:t>
            </a:r>
            <a:r>
              <a:rPr kumimoji="0" lang="en-US" altLang="ko-KR" sz="2400" dirty="0"/>
              <a:t>(</a:t>
            </a:r>
            <a:r>
              <a:rPr kumimoji="0" lang="ko-KR" altLang="en-US" sz="2400" dirty="0"/>
              <a:t>중간 평가 이후</a:t>
            </a:r>
            <a:r>
              <a:rPr kumimoji="0" lang="en-US" altLang="ko-KR" sz="2400" dirty="0"/>
              <a:t>)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9" y="206084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인공지능 및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데이터사이언스를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하기 위해서 데이터를 잘 조작하는 능력이 요구됨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인공지능 모델을 설계할 때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Data preprocessing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과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postprocessing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하는 패키지 및 테크닉 소개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클래스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모듈을 이용하는 방법 소개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깨끗한 코드를 작성하는 방법 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0317C-55F4-42BC-ACFC-1557E4B9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4797152"/>
            <a:ext cx="4676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2. </a:t>
            </a:r>
            <a:r>
              <a:rPr kumimoji="0" lang="ko-KR" altLang="en-US" sz="3600" dirty="0"/>
              <a:t>멘토링 목적</a:t>
            </a:r>
            <a:r>
              <a:rPr kumimoji="0" lang="en-US" altLang="ko-KR" sz="3600" dirty="0"/>
              <a:t> 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8" y="2060848"/>
            <a:ext cx="7457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인공지능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 사이언스를 하기 위한 기초 코딩 능력 배양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문제 해결 능력 향상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코딩 흥미 유발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다른 언어를 사용하더라도 더 빨리 적응하도록 도움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8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3. </a:t>
            </a:r>
            <a:r>
              <a:rPr kumimoji="0" lang="en-US" altLang="ko-KR" sz="3600" dirty="0" err="1"/>
              <a:t>Github</a:t>
            </a:r>
            <a:r>
              <a:rPr kumimoji="0" lang="en-US" altLang="ko-KR" sz="3600" dirty="0"/>
              <a:t> </a:t>
            </a:r>
            <a:r>
              <a:rPr kumimoji="0" lang="ko-KR" altLang="en-US" sz="3600" dirty="0"/>
              <a:t>사용</a:t>
            </a:r>
            <a:r>
              <a:rPr kumimoji="0" lang="en-US" altLang="ko-KR" sz="3600" dirty="0"/>
              <a:t> 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8" y="2060848"/>
            <a:ext cx="7457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본 멘토링은 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github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를 이용해 진행한다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멘토링에 사용되는 자료는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http://github.com/DeepLearningHB/PythonMentoring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올라가며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과제 제출 또한 위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Repository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의 해당 주차 폴더에 해야함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Github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회원가입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필수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멘토링과 별개로 자신의 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github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계정에 진행한 프로젝트들을 올리는 것이 좋다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나중에 취업 시 중요한 포트폴리오로 작용한다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87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3. </a:t>
            </a:r>
            <a:r>
              <a:rPr kumimoji="0" lang="en-US" altLang="ko-KR" sz="3600" dirty="0" err="1"/>
              <a:t>Github</a:t>
            </a:r>
            <a:r>
              <a:rPr kumimoji="0" lang="en-US" altLang="ko-KR" sz="3600" dirty="0"/>
              <a:t> </a:t>
            </a:r>
            <a:r>
              <a:rPr kumimoji="0" lang="ko-KR" altLang="en-US" sz="3600" dirty="0"/>
              <a:t>사용</a:t>
            </a:r>
            <a:r>
              <a:rPr kumimoji="0" lang="en-US" altLang="ko-KR" sz="3600" dirty="0"/>
              <a:t> 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06237-4E4D-4A90-A068-6525D4A0E3E4}"/>
              </a:ext>
            </a:extLst>
          </p:cNvPr>
          <p:cNvSpPr txBox="1"/>
          <p:nvPr/>
        </p:nvSpPr>
        <p:spPr>
          <a:xfrm>
            <a:off x="1403648" y="1768243"/>
            <a:ext cx="7457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Github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계정 생성</a:t>
            </a: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멘토 계정에 있는 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PythonMentoring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repository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를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fork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EF6BB2-8954-4760-B214-412C1773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0" y="2511980"/>
            <a:ext cx="9144000" cy="917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BA22-E4AD-4AD7-89B4-170B8F98E041}"/>
              </a:ext>
            </a:extLst>
          </p:cNvPr>
          <p:cNvSpPr txBox="1"/>
          <p:nvPr/>
        </p:nvSpPr>
        <p:spPr>
          <a:xfrm>
            <a:off x="1403647" y="3731197"/>
            <a:ext cx="70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자신의 계정에 </a:t>
            </a:r>
            <a:r>
              <a:rPr lang="en-US" altLang="ko-KR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PythonMentoring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 repository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가 복사된 것을 확인한다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7ACB2-3773-4073-94B8-FB30713A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466028"/>
            <a:ext cx="53530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3. </a:t>
            </a:r>
            <a:r>
              <a:rPr kumimoji="0" lang="en-US" altLang="ko-KR" sz="3600" dirty="0" err="1"/>
              <a:t>Github</a:t>
            </a:r>
            <a:r>
              <a:rPr kumimoji="0" lang="en-US" altLang="ko-KR" sz="3600" dirty="0"/>
              <a:t> </a:t>
            </a:r>
            <a:r>
              <a:rPr kumimoji="0" lang="ko-KR" altLang="en-US" sz="3600" dirty="0"/>
              <a:t>사용</a:t>
            </a:r>
            <a:r>
              <a:rPr kumimoji="0" lang="en-US" altLang="ko-KR" sz="3600" dirty="0"/>
              <a:t> 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392A-11E2-48C8-9777-916D2C1735F1}"/>
              </a:ext>
            </a:extLst>
          </p:cNvPr>
          <p:cNvSpPr txBox="1"/>
          <p:nvPr/>
        </p:nvSpPr>
        <p:spPr>
          <a:xfrm>
            <a:off x="1619672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과제를 본인의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Repository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Upload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한다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0F61C2-61C3-405C-9723-4F40353A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86" y="2281376"/>
            <a:ext cx="9144000" cy="704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82238-ED90-4C32-8A76-99B8C2775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7" y="3836817"/>
            <a:ext cx="3240360" cy="2319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939950-8CAB-4A4D-ABF3-1CAF9A9AF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97" y="3215550"/>
            <a:ext cx="1152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778BDF-B25D-47F1-A971-4FF808EAE2DF}"/>
              </a:ext>
            </a:extLst>
          </p:cNvPr>
          <p:cNvSpPr>
            <a:spLocks noChangeAspect="1"/>
          </p:cNvSpPr>
          <p:nvPr/>
        </p:nvSpPr>
        <p:spPr>
          <a:xfrm rot="1620000">
            <a:off x="1759167" y="-685578"/>
            <a:ext cx="11283950" cy="75469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49AB-A476-410F-AE13-034E8EC97B33}"/>
              </a:ext>
            </a:extLst>
          </p:cNvPr>
          <p:cNvSpPr txBox="1"/>
          <p:nvPr/>
        </p:nvSpPr>
        <p:spPr>
          <a:xfrm>
            <a:off x="1083416" y="908720"/>
            <a:ext cx="636890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/>
              <a:t>3. </a:t>
            </a:r>
            <a:r>
              <a:rPr kumimoji="0" lang="en-US" altLang="ko-KR" sz="3600" dirty="0" err="1"/>
              <a:t>Github</a:t>
            </a:r>
            <a:r>
              <a:rPr kumimoji="0" lang="en-US" altLang="ko-KR" sz="3600" dirty="0"/>
              <a:t> </a:t>
            </a:r>
            <a:r>
              <a:rPr kumimoji="0" lang="ko-KR" altLang="en-US" sz="3600" dirty="0"/>
              <a:t>사용</a:t>
            </a:r>
            <a:r>
              <a:rPr kumimoji="0" lang="en-US" altLang="ko-KR" sz="3600" dirty="0"/>
              <a:t> </a:t>
            </a:r>
            <a:endParaRPr kumimoji="0"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67BB-8BB5-4E57-8BD4-40A17C5C5132}"/>
              </a:ext>
            </a:extLst>
          </p:cNvPr>
          <p:cNvSpPr txBox="1"/>
          <p:nvPr/>
        </p:nvSpPr>
        <p:spPr>
          <a:xfrm rot="16200000">
            <a:off x="-835090" y="-11996"/>
            <a:ext cx="3168352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mentoring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947F-57BD-4335-A5FB-9083DB05EEF5}"/>
              </a:ext>
            </a:extLst>
          </p:cNvPr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2019 python mentoring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392A-11E2-48C8-9777-916D2C1735F1}"/>
              </a:ext>
            </a:extLst>
          </p:cNvPr>
          <p:cNvSpPr txBox="1"/>
          <p:nvPr/>
        </p:nvSpPr>
        <p:spPr>
          <a:xfrm>
            <a:off x="1619672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Pull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Request 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작성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1B91BC-68BB-4241-8A5F-CF4C6A31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3" y="2377702"/>
            <a:ext cx="7562850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87AF34-9781-4D81-B965-6FDAA86D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7" y="3233980"/>
            <a:ext cx="3227263" cy="3194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D2662F-900C-4022-9669-E66311A19E84}"/>
              </a:ext>
            </a:extLst>
          </p:cNvPr>
          <p:cNvSpPr txBox="1"/>
          <p:nvPr/>
        </p:nvSpPr>
        <p:spPr>
          <a:xfrm>
            <a:off x="4463480" y="34984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변경사항을 확인하고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Create pull request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10A955-0A81-4DF2-A78D-5026F40C19B7}"/>
              </a:ext>
            </a:extLst>
          </p:cNvPr>
          <p:cNvCxnSpPr>
            <a:stCxn id="4" idx="1"/>
          </p:cNvCxnSpPr>
          <p:nvPr/>
        </p:nvCxnSpPr>
        <p:spPr>
          <a:xfrm flipH="1">
            <a:off x="2195736" y="3683138"/>
            <a:ext cx="2267744" cy="8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BCB48D4-0353-4691-AF1F-C5889A523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053" y="4096129"/>
            <a:ext cx="4246412" cy="2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657</Words>
  <Application>Microsoft Office PowerPoint</Application>
  <PresentationFormat>화면 슬라이드 쇼(4:3)</PresentationFormat>
  <Paragraphs>141</Paragraphs>
  <Slides>14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godoRounded L</vt:lpstr>
      <vt:lpstr>Arial</vt:lpstr>
      <vt:lpstr>-윤고딕320</vt:lpstr>
      <vt:lpstr>제주고딕</vt:lpstr>
      <vt:lpstr>KBIZ한마음고딕 R</vt:lpstr>
      <vt:lpstr>KBIZ한마음고딕 L</vt:lpstr>
      <vt:lpstr>Office 테마</vt:lpstr>
      <vt:lpstr>Microsoft Excel 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한빈 이</cp:lastModifiedBy>
  <cp:revision>187</cp:revision>
  <dcterms:created xsi:type="dcterms:W3CDTF">2016-02-28T00:49:02Z</dcterms:created>
  <dcterms:modified xsi:type="dcterms:W3CDTF">2019-03-28T04:13:30Z</dcterms:modified>
</cp:coreProperties>
</file>