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75" r:id="rId10"/>
    <p:sldId id="276" r:id="rId11"/>
    <p:sldId id="261" r:id="rId12"/>
    <p:sldId id="262" r:id="rId13"/>
    <p:sldId id="265" r:id="rId14"/>
    <p:sldId id="279" r:id="rId15"/>
    <p:sldId id="266" r:id="rId16"/>
    <p:sldId id="280" r:id="rId17"/>
    <p:sldId id="277" r:id="rId18"/>
    <p:sldId id="268" r:id="rId19"/>
    <p:sldId id="278" r:id="rId20"/>
    <p:sldId id="270" r:id="rId21"/>
    <p:sldId id="281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- Spotify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Kishen Saravanan</a:t>
            </a:r>
          </a:p>
          <a:p>
            <a:r>
              <a:rPr lang="en-US" dirty="0"/>
              <a:t>Raghavendran Shankar</a:t>
            </a:r>
          </a:p>
          <a:p>
            <a:r>
              <a:rPr lang="en-US" dirty="0"/>
              <a:t>Rajasekar Kamaraj</a:t>
            </a:r>
          </a:p>
        </p:txBody>
      </p:sp>
    </p:spTree>
    <p:extLst>
      <p:ext uri="{BB962C8B-B14F-4D97-AF65-F5344CB8AC3E}">
        <p14:creationId xmlns:p14="http://schemas.microsoft.com/office/powerpoint/2010/main" val="48604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Spotify Track IDs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20" y="1950720"/>
            <a:ext cx="7457440" cy="4744720"/>
          </a:xfrm>
        </p:spPr>
      </p:pic>
    </p:spTree>
    <p:extLst>
      <p:ext uri="{BB962C8B-B14F-4D97-AF65-F5344CB8AC3E}">
        <p14:creationId xmlns:p14="http://schemas.microsoft.com/office/powerpoint/2010/main" val="375185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35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Imported from Spotify</a:t>
            </a:r>
          </a:p>
          <a:p>
            <a:r>
              <a:rPr lang="en-US" dirty="0"/>
              <a:t>Duplicates were removed</a:t>
            </a:r>
          </a:p>
          <a:p>
            <a:r>
              <a:rPr lang="en-US" dirty="0"/>
              <a:t>Missing songs were removed from the song list</a:t>
            </a:r>
          </a:p>
          <a:p>
            <a:r>
              <a:rPr lang="en-US" dirty="0"/>
              <a:t>Merging songs</a:t>
            </a:r>
          </a:p>
          <a:p>
            <a:pPr lvl="1"/>
            <a:r>
              <a:rPr lang="en-US" dirty="0"/>
              <a:t>Song file and songs from Spotify were merged with ‘Artist name’ and ‘Title’ as key.</a:t>
            </a:r>
          </a:p>
          <a:p>
            <a:pPr lvl="1"/>
            <a:r>
              <a:rPr lang="en-US" dirty="0"/>
              <a:t>Used special packages such as ‘</a:t>
            </a:r>
            <a:r>
              <a:rPr lang="en-US" dirty="0" err="1"/>
              <a:t>stringdist</a:t>
            </a:r>
            <a:r>
              <a:rPr lang="en-US" dirty="0"/>
              <a:t>’ to merge the song list and song features by joins.</a:t>
            </a:r>
          </a:p>
          <a:p>
            <a:pPr lvl="1"/>
            <a:r>
              <a:rPr lang="en-US" dirty="0"/>
              <a:t>Used special functions such as ‘</a:t>
            </a:r>
            <a:r>
              <a:rPr lang="en-US" dirty="0" err="1"/>
              <a:t>gsub</a:t>
            </a:r>
            <a:r>
              <a:rPr lang="en-US" dirty="0"/>
              <a:t>’ to remove punctuations in the song title for effective merging.</a:t>
            </a:r>
          </a:p>
        </p:txBody>
      </p:sp>
    </p:spTree>
    <p:extLst>
      <p:ext uri="{BB962C8B-B14F-4D97-AF65-F5344CB8AC3E}">
        <p14:creationId xmlns:p14="http://schemas.microsoft.com/office/powerpoint/2010/main" val="266039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90" y="914400"/>
            <a:ext cx="6709145" cy="4791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Structure of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The structure of the songs data can be analyzed by using the </a:t>
            </a:r>
            <a:r>
              <a:rPr lang="en-US" sz="1800" dirty="0" err="1"/>
              <a:t>str</a:t>
            </a:r>
            <a:r>
              <a:rPr lang="en-US" sz="1800" dirty="0"/>
              <a:t>() function which displays the classes of each column.</a:t>
            </a:r>
          </a:p>
          <a:p>
            <a:r>
              <a:rPr lang="en-US" sz="1800" dirty="0"/>
              <a:t>With </a:t>
            </a:r>
            <a:r>
              <a:rPr lang="en-US" sz="1800" dirty="0" err="1"/>
              <a:t>str</a:t>
            </a:r>
            <a:r>
              <a:rPr lang="en-US" sz="1800" dirty="0"/>
              <a:t>() function we can segregate the data into numerical and categorical data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966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successfulness of songs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The successfulness of the songs can be predicted as supervised learning </a:t>
            </a:r>
            <a:r>
              <a:rPr lang="en-US" dirty="0" err="1"/>
              <a:t>i.e</a:t>
            </a:r>
            <a:r>
              <a:rPr lang="en-US" dirty="0"/>
              <a:t> classification and regression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dirty="0"/>
              <a:t>0 denotes unsuccessfulness</a:t>
            </a:r>
          </a:p>
          <a:p>
            <a:pPr lvl="1"/>
            <a:r>
              <a:rPr lang="en-US" dirty="0"/>
              <a:t>1 denotes successfulness </a:t>
            </a:r>
          </a:p>
          <a:p>
            <a:r>
              <a:rPr lang="en-US" dirty="0"/>
              <a:t>One part of the song dataset is trained and the other part of the data set acts as test dataset.</a:t>
            </a:r>
          </a:p>
          <a:p>
            <a:r>
              <a:rPr lang="en-US" dirty="0"/>
              <a:t> Prediction of successful and unsuccessful songs are made by using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6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is shuffled and split as training and test dataset without overlapping</a:t>
            </a:r>
          </a:p>
          <a:p>
            <a:r>
              <a:rPr lang="en-IN" dirty="0"/>
              <a:t>10 fold cross validation is used where training and test datasets are iterated and split 10 times without repetition</a:t>
            </a:r>
          </a:p>
          <a:p>
            <a:r>
              <a:rPr lang="en-IN" dirty="0"/>
              <a:t>For each model, accuracies are calculated 10 times and mean of accuracies is found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34" y="5077460"/>
            <a:ext cx="8216265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1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07" y="1642456"/>
            <a:ext cx="4744154" cy="3285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partitioning according to class</a:t>
            </a:r>
          </a:p>
          <a:p>
            <a:r>
              <a:rPr lang="en-US" dirty="0"/>
              <a:t>Uses recursive partitioning function</a:t>
            </a:r>
          </a:p>
          <a:p>
            <a:r>
              <a:rPr lang="en-US" dirty="0"/>
              <a:t>Decision is done at the root note from which it branches to  YES (left) or NO (Right)</a:t>
            </a:r>
          </a:p>
          <a:p>
            <a:r>
              <a:rPr lang="en-US" dirty="0"/>
              <a:t>Implementation of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4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and Accuracy in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tree &lt;- </a:t>
            </a:r>
            <a:r>
              <a:rPr lang="en-IN" dirty="0" err="1"/>
              <a:t>rpart</a:t>
            </a:r>
            <a:r>
              <a:rPr lang="en-IN" dirty="0"/>
              <a:t>(Successfulness ~ Danceability+Energy+Key+Loudness+Mode+Speechiness+Acousticness+Instrumentalness+Liveliness+Valence+Tempo+Duration+TimeSignature, train, method = "class") </a:t>
            </a:r>
          </a:p>
          <a:p>
            <a:r>
              <a:rPr lang="en-IN" dirty="0" err="1"/>
              <a:t>conf</a:t>
            </a:r>
            <a:r>
              <a:rPr lang="en-IN" dirty="0"/>
              <a:t> &lt;- table(</a:t>
            </a:r>
            <a:r>
              <a:rPr lang="en-IN" dirty="0" err="1"/>
              <a:t>test$Successfulness,pred</a:t>
            </a:r>
            <a:r>
              <a:rPr lang="en-IN" dirty="0"/>
              <a:t>) </a:t>
            </a:r>
          </a:p>
          <a:p>
            <a:r>
              <a:rPr lang="en-IN" dirty="0" err="1"/>
              <a:t>accs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&lt;- sum(</a:t>
            </a:r>
            <a:r>
              <a:rPr lang="en-IN" dirty="0" err="1"/>
              <a:t>diag</a:t>
            </a:r>
            <a:r>
              <a:rPr lang="en-IN" dirty="0"/>
              <a:t>(</a:t>
            </a:r>
            <a:r>
              <a:rPr lang="en-IN" dirty="0" err="1"/>
              <a:t>conf</a:t>
            </a:r>
            <a:r>
              <a:rPr lang="en-IN" dirty="0"/>
              <a:t>))/sum(</a:t>
            </a:r>
            <a:r>
              <a:rPr lang="en-IN" dirty="0" err="1"/>
              <a:t>conf</a:t>
            </a:r>
            <a:r>
              <a:rPr lang="en-IN" dirty="0"/>
              <a:t>) </a:t>
            </a:r>
          </a:p>
          <a:p>
            <a:r>
              <a:rPr lang="en-IN" dirty="0"/>
              <a:t>Mean of accuracy in Decision tree is 0.68</a:t>
            </a:r>
          </a:p>
        </p:txBody>
      </p:sp>
    </p:spTree>
    <p:extLst>
      <p:ext uri="{BB962C8B-B14F-4D97-AF65-F5344CB8AC3E}">
        <p14:creationId xmlns:p14="http://schemas.microsoft.com/office/powerpoint/2010/main" val="99434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Overfitting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avoid overfitting the data, data pruning is done which ignores unnecessary splits in subsequent leaf nodes and displays the pruned decision tree</a:t>
            </a:r>
          </a:p>
          <a:p>
            <a:r>
              <a:rPr lang="en-IN" dirty="0"/>
              <a:t>Pruning also reduces cross validation errors</a:t>
            </a:r>
          </a:p>
        </p:txBody>
      </p:sp>
    </p:spTree>
    <p:extLst>
      <p:ext uri="{BB962C8B-B14F-4D97-AF65-F5344CB8AC3E}">
        <p14:creationId xmlns:p14="http://schemas.microsoft.com/office/powerpoint/2010/main" val="345725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07" y="1666176"/>
            <a:ext cx="4744154" cy="323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K Nearest Neighbors (KNN)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US" dirty="0"/>
              <a:t>Euclidian's distance formula is used to measure K value</a:t>
            </a:r>
          </a:p>
          <a:p>
            <a:r>
              <a:rPr lang="en-US" dirty="0"/>
              <a:t>K value is used to classify the data into successful and unsuccessful </a:t>
            </a:r>
          </a:p>
          <a:p>
            <a:r>
              <a:rPr lang="en-US" dirty="0"/>
              <a:t>Cross validation is used here</a:t>
            </a:r>
          </a:p>
        </p:txBody>
      </p:sp>
    </p:spTree>
    <p:extLst>
      <p:ext uri="{BB962C8B-B14F-4D97-AF65-F5344CB8AC3E}">
        <p14:creationId xmlns:p14="http://schemas.microsoft.com/office/powerpoint/2010/main" val="314394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of the factors that affects the accuracy of KNN is scaling. All the predictors must have the same scale to minimize the errors</a:t>
            </a:r>
          </a:p>
          <a:p>
            <a:r>
              <a:rPr lang="en-IN" dirty="0"/>
              <a:t>The audio features like Tempo are normalized to fit the scale. Normalization formula is </a:t>
            </a:r>
          </a:p>
          <a:p>
            <a:pPr marL="0" indent="0">
              <a:buNone/>
            </a:pPr>
            <a:r>
              <a:rPr lang="en-IN" dirty="0"/>
              <a:t>(X – min(x))/max(X)-min(X)</a:t>
            </a:r>
          </a:p>
        </p:txBody>
      </p:sp>
    </p:spTree>
    <p:extLst>
      <p:ext uri="{BB962C8B-B14F-4D97-AF65-F5344CB8AC3E}">
        <p14:creationId xmlns:p14="http://schemas.microsoft.com/office/powerpoint/2010/main" val="34405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successfulness of the song is determined by various audio features which makes it to go up the ladder in the Top Billboard charts</a:t>
            </a:r>
          </a:p>
        </p:txBody>
      </p:sp>
    </p:spTree>
    <p:extLst>
      <p:ext uri="{BB962C8B-B14F-4D97-AF65-F5344CB8AC3E}">
        <p14:creationId xmlns:p14="http://schemas.microsoft.com/office/powerpoint/2010/main" val="2780593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classifier is based on Bayes Theorem.</a:t>
            </a:r>
          </a:p>
          <a:p>
            <a:r>
              <a:rPr lang="en-US" dirty="0"/>
              <a:t>Bayes Theorem : P(A|B) = P(B|A) P(A) / P(B)</a:t>
            </a:r>
          </a:p>
          <a:p>
            <a:r>
              <a:rPr lang="en-US" dirty="0"/>
              <a:t>Assumes that each predictor is independent and has no influence over other predictors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69" y="777461"/>
            <a:ext cx="3760381" cy="35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3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Receiver Operating Characteristics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90" y="2539409"/>
            <a:ext cx="4734561" cy="3124200"/>
          </a:xfrm>
        </p:spPr>
      </p:pic>
      <p:sp>
        <p:nvSpPr>
          <p:cNvPr id="5" name="TextBox 4"/>
          <p:cNvSpPr txBox="1"/>
          <p:nvPr/>
        </p:nvSpPr>
        <p:spPr>
          <a:xfrm>
            <a:off x="2375555" y="3515360"/>
            <a:ext cx="423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Plotted based on the confusion matrix</a:t>
            </a:r>
          </a:p>
          <a:p>
            <a:endParaRPr lang="en-IN" dirty="0"/>
          </a:p>
          <a:p>
            <a:r>
              <a:rPr lang="en-IN" dirty="0"/>
              <a:t>TPR = TP/P ; FPR = FP/N</a:t>
            </a:r>
          </a:p>
        </p:txBody>
      </p:sp>
    </p:spTree>
    <p:extLst>
      <p:ext uri="{BB962C8B-B14F-4D97-AF65-F5344CB8AC3E}">
        <p14:creationId xmlns:p14="http://schemas.microsoft.com/office/powerpoint/2010/main" val="3047161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successfulness of songs is prediction of the test data sets from songs against the trained datasets by the means of classification method i.e. Supervised Learning by Decision tree, K Nearest Neighbours and Naive Bayes models. The accuracy of decision tree(0.68) is better than the other two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0251"/>
            <a:ext cx="10018713" cy="37909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predict the successfulness of the a particular song</a:t>
            </a:r>
          </a:p>
          <a:p>
            <a:r>
              <a:rPr lang="en-US" dirty="0"/>
              <a:t>Analyzing the audio features of the song</a:t>
            </a:r>
          </a:p>
          <a:p>
            <a:r>
              <a:rPr lang="en-US" dirty="0"/>
              <a:t>Audio features include</a:t>
            </a:r>
          </a:p>
          <a:p>
            <a:pPr lvl="1"/>
            <a:r>
              <a:rPr lang="en-US" dirty="0"/>
              <a:t>Danceability level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Tempo</a:t>
            </a:r>
          </a:p>
          <a:p>
            <a:pPr lvl="1"/>
            <a:r>
              <a:rPr lang="en-US" dirty="0"/>
              <a:t>Valence</a:t>
            </a:r>
          </a:p>
          <a:p>
            <a:pPr lvl="1"/>
            <a:r>
              <a:rPr lang="en-US" dirty="0" err="1"/>
              <a:t>Acousticness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Liveliness </a:t>
            </a:r>
          </a:p>
          <a:p>
            <a:pPr lvl="1"/>
            <a:r>
              <a:rPr lang="en-US" dirty="0"/>
              <a:t>Loudness</a:t>
            </a:r>
          </a:p>
        </p:txBody>
      </p:sp>
    </p:spTree>
    <p:extLst>
      <p:ext uri="{BB962C8B-B14F-4D97-AF65-F5344CB8AC3E}">
        <p14:creationId xmlns:p14="http://schemas.microsoft.com/office/powerpoint/2010/main" val="34884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includes songs from Billboard’s charts from Jan 1, 2000 –  Dec 31, 2005</a:t>
            </a:r>
          </a:p>
        </p:txBody>
      </p:sp>
    </p:spTree>
    <p:extLst>
      <p:ext uri="{BB962C8B-B14F-4D97-AF65-F5344CB8AC3E}">
        <p14:creationId xmlns:p14="http://schemas.microsoft.com/office/powerpoint/2010/main" val="37074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API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Establish a connection between R and Spotify for analysis</a:t>
            </a:r>
          </a:p>
          <a:p>
            <a:r>
              <a:rPr lang="en-US" dirty="0"/>
              <a:t>Key configurations </a:t>
            </a:r>
          </a:p>
          <a:p>
            <a:pPr lvl="1"/>
            <a:r>
              <a:rPr lang="en-US" dirty="0"/>
              <a:t>Client key</a:t>
            </a:r>
          </a:p>
          <a:p>
            <a:pPr lvl="1"/>
            <a:r>
              <a:rPr lang="en-US" dirty="0"/>
              <a:t>Client Secret Key</a:t>
            </a:r>
          </a:p>
          <a:p>
            <a:pPr lvl="1"/>
            <a:r>
              <a:rPr lang="en-US" dirty="0"/>
              <a:t>Request and Response URL</a:t>
            </a:r>
          </a:p>
          <a:p>
            <a:pPr lvl="1"/>
            <a:r>
              <a:rPr lang="en-US" dirty="0"/>
              <a:t>Authentication Key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cs typeface="Arial" panose="020B0604020202020204" pitchFamily="34" charset="0"/>
              </a:rPr>
              <a:t>auth token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Spotify Playlist ID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Spotify User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7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Spotify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177" y="1875934"/>
            <a:ext cx="8408710" cy="4854804"/>
          </a:xfrm>
        </p:spPr>
      </p:pic>
    </p:spTree>
    <p:extLst>
      <p:ext uri="{BB962C8B-B14F-4D97-AF65-F5344CB8AC3E}">
        <p14:creationId xmlns:p14="http://schemas.microsoft.com/office/powerpoint/2010/main" val="13640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Spotify User 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107" y="2045616"/>
            <a:ext cx="8707120" cy="4617459"/>
          </a:xfrm>
        </p:spPr>
      </p:pic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Spotify Playlist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400" y="1981200"/>
            <a:ext cx="9408160" cy="4714240"/>
          </a:xfrm>
        </p:spPr>
      </p:pic>
    </p:spTree>
    <p:extLst>
      <p:ext uri="{BB962C8B-B14F-4D97-AF65-F5344CB8AC3E}">
        <p14:creationId xmlns:p14="http://schemas.microsoft.com/office/powerpoint/2010/main" val="98034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Song names and artists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680" y="2204720"/>
            <a:ext cx="7752080" cy="4323079"/>
          </a:xfrm>
        </p:spPr>
      </p:pic>
    </p:spTree>
    <p:extLst>
      <p:ext uri="{BB962C8B-B14F-4D97-AF65-F5344CB8AC3E}">
        <p14:creationId xmlns:p14="http://schemas.microsoft.com/office/powerpoint/2010/main" val="3736103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999</TotalTime>
  <Words>652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Parallax</vt:lpstr>
      <vt:lpstr>Case Study - Spotify</vt:lpstr>
      <vt:lpstr>Introduction</vt:lpstr>
      <vt:lpstr>Objective</vt:lpstr>
      <vt:lpstr>Given data set</vt:lpstr>
      <vt:lpstr>Spotify API configuration</vt:lpstr>
      <vt:lpstr>Spotify App</vt:lpstr>
      <vt:lpstr>Spotify User ID</vt:lpstr>
      <vt:lpstr>Spotify Playlist</vt:lpstr>
      <vt:lpstr>Getting Song names and artists</vt:lpstr>
      <vt:lpstr>Spotify Track IDs</vt:lpstr>
      <vt:lpstr>Data Cleaning</vt:lpstr>
      <vt:lpstr>Structure of data</vt:lpstr>
      <vt:lpstr>Prediction of successfulness of songs</vt:lpstr>
      <vt:lpstr>Cross Validation</vt:lpstr>
      <vt:lpstr>Decision Tree</vt:lpstr>
      <vt:lpstr>Prediction and Accuracy in Decision tree</vt:lpstr>
      <vt:lpstr>Overfitting the data</vt:lpstr>
      <vt:lpstr>K Nearest Neighbors (KNN)</vt:lpstr>
      <vt:lpstr>Scaling</vt:lpstr>
      <vt:lpstr>Naïve Bayes</vt:lpstr>
      <vt:lpstr>Receiver Operating Characteristics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Spotify</dc:title>
  <dc:creator>Kishen Saravanan</dc:creator>
  <cp:lastModifiedBy>Kishen Saravanan</cp:lastModifiedBy>
  <cp:revision>68</cp:revision>
  <dcterms:created xsi:type="dcterms:W3CDTF">2016-10-30T20:13:08Z</dcterms:created>
  <dcterms:modified xsi:type="dcterms:W3CDTF">2016-10-31T18:31:43Z</dcterms:modified>
</cp:coreProperties>
</file>