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93775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212" y="-78"/>
      </p:cViewPr>
      <p:guideLst>
        <p:guide orient="horz" pos="2160"/>
        <p:guide pos="313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5331" y="2130428"/>
            <a:ext cx="8447088"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490664" y="3886200"/>
            <a:ext cx="695642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F5DC8C0-EA0C-457D-A486-C3895795B388}" type="datetimeFigureOut">
              <a:rPr lang="en-IN" smtClean="0"/>
              <a:pPr/>
              <a:t>11-08-2020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A1056-A3B0-44E6-B150-564A42198B92}"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F5DC8C0-EA0C-457D-A486-C3895795B388}" type="datetimeFigureOut">
              <a:rPr lang="en-IN" smtClean="0"/>
              <a:pPr/>
              <a:t>11-08-2020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A1056-A3B0-44E6-B150-564A42198B9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1154" y="274641"/>
            <a:ext cx="2429228"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540022" y="274641"/>
            <a:ext cx="7125505"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F5DC8C0-EA0C-457D-A486-C3895795B388}" type="datetimeFigureOut">
              <a:rPr lang="en-IN" smtClean="0"/>
              <a:pPr/>
              <a:t>11-08-2020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A1056-A3B0-44E6-B150-564A42198B9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F5DC8C0-EA0C-457D-A486-C3895795B388}" type="datetimeFigureOut">
              <a:rPr lang="en-IN" smtClean="0"/>
              <a:pPr/>
              <a:t>11-08-2020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A1056-A3B0-44E6-B150-564A42198B9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5014" y="4406903"/>
            <a:ext cx="8447088"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85014" y="2906713"/>
            <a:ext cx="8447088"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5DC8C0-EA0C-457D-A486-C3895795B388}" type="datetimeFigureOut">
              <a:rPr lang="en-IN" smtClean="0"/>
              <a:pPr/>
              <a:t>11-08-2020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A1056-A3B0-44E6-B150-564A42198B92}"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540021" y="1600203"/>
            <a:ext cx="477736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5483015" y="1600203"/>
            <a:ext cx="477736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F5DC8C0-EA0C-457D-A486-C3895795B388}" type="datetimeFigureOut">
              <a:rPr lang="en-IN" smtClean="0"/>
              <a:pPr/>
              <a:t>11-08-2020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6A1056-A3B0-44E6-B150-564A42198B9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6889" y="274638"/>
            <a:ext cx="8943975"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96887" y="1535113"/>
            <a:ext cx="439089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6887" y="2174875"/>
            <a:ext cx="439089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5048239" y="1535113"/>
            <a:ext cx="439262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48239" y="2174875"/>
            <a:ext cx="439262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F5DC8C0-EA0C-457D-A486-C3895795B388}" type="datetimeFigureOut">
              <a:rPr lang="en-IN" smtClean="0"/>
              <a:pPr/>
              <a:t>11-08-2020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6A1056-A3B0-44E6-B150-564A42198B92}"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F5DC8C0-EA0C-457D-A486-C3895795B388}" type="datetimeFigureOut">
              <a:rPr lang="en-IN" smtClean="0"/>
              <a:pPr/>
              <a:t>11-08-2020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6A1056-A3B0-44E6-B150-564A42198B9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5DC8C0-EA0C-457D-A486-C3895795B388}" type="datetimeFigureOut">
              <a:rPr lang="en-IN" smtClean="0"/>
              <a:pPr/>
              <a:t>11-08-2020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6A1056-A3B0-44E6-B150-564A42198B9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6889" y="273050"/>
            <a:ext cx="3269451"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885384" y="273053"/>
            <a:ext cx="555547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96889" y="1435103"/>
            <a:ext cx="3269451"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5DC8C0-EA0C-457D-A486-C3895795B388}" type="datetimeFigureOut">
              <a:rPr lang="en-IN" smtClean="0"/>
              <a:pPr/>
              <a:t>11-08-2020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6A1056-A3B0-44E6-B150-564A42198B9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7869" y="4800600"/>
            <a:ext cx="596265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947869" y="612775"/>
            <a:ext cx="596265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947869" y="5367338"/>
            <a:ext cx="596265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5DC8C0-EA0C-457D-A486-C3895795B388}" type="datetimeFigureOut">
              <a:rPr lang="en-IN" smtClean="0"/>
              <a:pPr/>
              <a:t>11-08-2020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6A1056-A3B0-44E6-B150-564A42198B92}"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19000" r="-1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6889" y="274638"/>
            <a:ext cx="8943975"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96889" y="1600203"/>
            <a:ext cx="8943975"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96888" y="6356353"/>
            <a:ext cx="231880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DC8C0-EA0C-457D-A486-C3895795B388}" type="datetimeFigureOut">
              <a:rPr lang="en-IN" smtClean="0"/>
              <a:pPr/>
              <a:t>11-08-2020</a:t>
            </a:fld>
            <a:endParaRPr lang="en-IN"/>
          </a:p>
        </p:txBody>
      </p:sp>
      <p:sp>
        <p:nvSpPr>
          <p:cNvPr id="5" name="Footer Placeholder 4"/>
          <p:cNvSpPr>
            <a:spLocks noGrp="1"/>
          </p:cNvSpPr>
          <p:nvPr>
            <p:ph type="ftr" sz="quarter" idx="3"/>
          </p:nvPr>
        </p:nvSpPr>
        <p:spPr>
          <a:xfrm>
            <a:off x="3395398" y="6356353"/>
            <a:ext cx="314695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122054" y="6356353"/>
            <a:ext cx="231880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6A1056-A3B0-44E6-B150-564A42198B92}"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6347" y="404664"/>
            <a:ext cx="9875786" cy="1077218"/>
          </a:xfrm>
          <a:prstGeom prst="rect">
            <a:avLst/>
          </a:prstGeom>
          <a:noFill/>
        </p:spPr>
        <p:txBody>
          <a:bodyPr wrap="square" rtlCol="0">
            <a:spAutoFit/>
          </a:bodyPr>
          <a:lstStyle/>
          <a:p>
            <a:r>
              <a:rPr lang="en-IN" sz="3200" b="1" u="sng" dirty="0">
                <a:solidFill>
                  <a:schemeClr val="bg1"/>
                </a:solidFill>
                <a:latin typeface="Algerian" pitchFamily="82" charset="0"/>
              </a:rPr>
              <a:t>EXPOSYS DATA LABS DATA SCIENCE INTERNSHIP</a:t>
            </a:r>
            <a:endParaRPr lang="en-IN" sz="3200" dirty="0">
              <a:solidFill>
                <a:schemeClr val="bg1"/>
              </a:solidFill>
              <a:latin typeface="Algerian" pitchFamily="82" charset="0"/>
            </a:endParaRPr>
          </a:p>
          <a:p>
            <a:endParaRPr lang="en-IN" sz="3200" dirty="0">
              <a:solidFill>
                <a:schemeClr val="bg1"/>
              </a:solidFill>
              <a:latin typeface="Algerian" pitchFamily="82" charset="0"/>
            </a:endParaRPr>
          </a:p>
        </p:txBody>
      </p:sp>
      <p:sp>
        <p:nvSpPr>
          <p:cNvPr id="5" name="TextBox 4"/>
          <p:cNvSpPr txBox="1"/>
          <p:nvPr/>
        </p:nvSpPr>
        <p:spPr>
          <a:xfrm>
            <a:off x="0" y="1556792"/>
            <a:ext cx="9937750" cy="584775"/>
          </a:xfrm>
          <a:prstGeom prst="rect">
            <a:avLst/>
          </a:prstGeom>
          <a:noFill/>
        </p:spPr>
        <p:txBody>
          <a:bodyPr wrap="square" rtlCol="0">
            <a:spAutoFit/>
          </a:bodyPr>
          <a:lstStyle/>
          <a:p>
            <a:pPr algn="ctr"/>
            <a:r>
              <a:rPr lang="en-IN" sz="3200" b="1" u="sng" dirty="0" smtClean="0">
                <a:solidFill>
                  <a:schemeClr val="bg1"/>
                </a:solidFill>
                <a:latin typeface="Agency FB" pitchFamily="34" charset="0"/>
              </a:rPr>
              <a:t>Project Presentation</a:t>
            </a:r>
            <a:endParaRPr lang="en-IN" sz="3200" b="1" u="sng" dirty="0">
              <a:solidFill>
                <a:schemeClr val="bg1"/>
              </a:solidFill>
              <a:latin typeface="Agency FB" pitchFamily="34" charset="0"/>
            </a:endParaRPr>
          </a:p>
        </p:txBody>
      </p:sp>
      <p:sp>
        <p:nvSpPr>
          <p:cNvPr id="6" name="TextBox 5"/>
          <p:cNvSpPr txBox="1"/>
          <p:nvPr/>
        </p:nvSpPr>
        <p:spPr>
          <a:xfrm>
            <a:off x="216347" y="3284984"/>
            <a:ext cx="7176965" cy="707886"/>
          </a:xfrm>
          <a:prstGeom prst="rect">
            <a:avLst/>
          </a:prstGeom>
          <a:noFill/>
        </p:spPr>
        <p:txBody>
          <a:bodyPr wrap="none" rtlCol="0">
            <a:spAutoFit/>
          </a:bodyPr>
          <a:lstStyle/>
          <a:p>
            <a:r>
              <a:rPr lang="en-IN" sz="4000" b="1" dirty="0" smtClean="0">
                <a:solidFill>
                  <a:schemeClr val="bg1"/>
                </a:solidFill>
                <a:latin typeface="Agency FB" pitchFamily="34" charset="0"/>
              </a:rPr>
              <a:t>Topic : Customer Segmentation Analysis</a:t>
            </a:r>
            <a:endParaRPr lang="en-IN" sz="4000" b="1" dirty="0">
              <a:solidFill>
                <a:schemeClr val="bg1"/>
              </a:solidFill>
              <a:latin typeface="Agency FB" pitchFamily="34" charset="0"/>
            </a:endParaRPr>
          </a:p>
        </p:txBody>
      </p:sp>
      <p:sp>
        <p:nvSpPr>
          <p:cNvPr id="7" name="TextBox 6"/>
          <p:cNvSpPr txBox="1"/>
          <p:nvPr/>
        </p:nvSpPr>
        <p:spPr>
          <a:xfrm>
            <a:off x="8425259" y="5589240"/>
            <a:ext cx="1393330" cy="707886"/>
          </a:xfrm>
          <a:prstGeom prst="rect">
            <a:avLst/>
          </a:prstGeom>
          <a:noFill/>
        </p:spPr>
        <p:txBody>
          <a:bodyPr wrap="none" rtlCol="0">
            <a:spAutoFit/>
          </a:bodyPr>
          <a:lstStyle/>
          <a:p>
            <a:r>
              <a:rPr lang="en-IN" sz="2000" b="1" dirty="0" smtClean="0">
                <a:solidFill>
                  <a:schemeClr val="bg1"/>
                </a:solidFill>
                <a:latin typeface="Bahnschrift SemiBold SemiConden" pitchFamily="34" charset="0"/>
              </a:rPr>
              <a:t>Created by-</a:t>
            </a:r>
          </a:p>
          <a:p>
            <a:r>
              <a:rPr lang="en-IN" sz="2000" b="1" dirty="0" smtClean="0">
                <a:solidFill>
                  <a:schemeClr val="bg1"/>
                </a:solidFill>
                <a:latin typeface="Bahnschrift SemiBold SemiConden" pitchFamily="34" charset="0"/>
              </a:rPr>
              <a:t>DEEP MAJHI</a:t>
            </a:r>
            <a:endParaRPr lang="en-IN" sz="2000" b="1" dirty="0">
              <a:solidFill>
                <a:schemeClr val="bg1"/>
              </a:solidFill>
              <a:latin typeface="Bahnschrift SemiBold SemiConden"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897261" cy="954107"/>
          </a:xfrm>
          <a:prstGeom prst="rect">
            <a:avLst/>
          </a:prstGeom>
          <a:noFill/>
        </p:spPr>
        <p:txBody>
          <a:bodyPr wrap="square" rtlCol="0">
            <a:spAutoFit/>
          </a:bodyPr>
          <a:lstStyle/>
          <a:p>
            <a:r>
              <a:rPr lang="en-IN" sz="2800" u="sng" dirty="0">
                <a:solidFill>
                  <a:schemeClr val="bg1"/>
                </a:solidFill>
                <a:latin typeface="Imprint MT Shadow" pitchFamily="82" charset="0"/>
              </a:rPr>
              <a:t>Importing the dataset and viewing the first five rows of the data-</a:t>
            </a:r>
          </a:p>
          <a:p>
            <a:endParaRPr lang="en-IN" sz="2800" dirty="0">
              <a:solidFill>
                <a:schemeClr val="bg1"/>
              </a:solidFill>
              <a:latin typeface="Imprint MT Shadow" pitchFamily="82" charset="0"/>
            </a:endParaRPr>
          </a:p>
        </p:txBody>
      </p:sp>
      <p:pic>
        <p:nvPicPr>
          <p:cNvPr id="3" name="Picture 2"/>
          <p:cNvPicPr/>
          <p:nvPr/>
        </p:nvPicPr>
        <p:blipFill>
          <a:blip r:embed="rId2" cstate="print"/>
          <a:srcRect/>
          <a:stretch>
            <a:fillRect/>
          </a:stretch>
        </p:blipFill>
        <p:spPr bwMode="auto">
          <a:xfrm>
            <a:off x="936427" y="692696"/>
            <a:ext cx="8208912" cy="1224136"/>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2160563" y="1988840"/>
            <a:ext cx="5368195" cy="3284984"/>
          </a:xfrm>
          <a:prstGeom prst="rect">
            <a:avLst/>
          </a:prstGeom>
          <a:noFill/>
          <a:ln w="9525">
            <a:noFill/>
            <a:miter lim="800000"/>
            <a:headEnd/>
            <a:tailEnd/>
          </a:ln>
        </p:spPr>
      </p:pic>
      <p:sp>
        <p:nvSpPr>
          <p:cNvPr id="7" name="TextBox 6"/>
          <p:cNvSpPr txBox="1"/>
          <p:nvPr/>
        </p:nvSpPr>
        <p:spPr>
          <a:xfrm>
            <a:off x="288355" y="5445224"/>
            <a:ext cx="9649395" cy="1107996"/>
          </a:xfrm>
          <a:prstGeom prst="rect">
            <a:avLst/>
          </a:prstGeom>
          <a:noFill/>
        </p:spPr>
        <p:txBody>
          <a:bodyPr wrap="square" rtlCol="0">
            <a:spAutoFit/>
          </a:bodyPr>
          <a:lstStyle/>
          <a:p>
            <a:r>
              <a:rPr lang="en-IN" sz="2400" i="1" dirty="0">
                <a:solidFill>
                  <a:schemeClr val="bg1"/>
                </a:solidFill>
                <a:latin typeface="Times New Roman" pitchFamily="18" charset="0"/>
                <a:cs typeface="Times New Roman" pitchFamily="18" charset="0"/>
              </a:rPr>
              <a:t>So we can see the columns in the dataset are </a:t>
            </a:r>
            <a:r>
              <a:rPr lang="en-IN" sz="2400" i="1" dirty="0" err="1">
                <a:solidFill>
                  <a:schemeClr val="bg1"/>
                </a:solidFill>
                <a:latin typeface="Times New Roman" pitchFamily="18" charset="0"/>
                <a:cs typeface="Times New Roman" pitchFamily="18" charset="0"/>
              </a:rPr>
              <a:t>CustomerId</a:t>
            </a:r>
            <a:r>
              <a:rPr lang="en-IN" sz="2400" i="1" dirty="0">
                <a:solidFill>
                  <a:schemeClr val="bg1"/>
                </a:solidFill>
                <a:latin typeface="Times New Roman" pitchFamily="18" charset="0"/>
                <a:cs typeface="Times New Roman" pitchFamily="18" charset="0"/>
              </a:rPr>
              <a:t>, Gender, Age, Annual Income and Spending Score.</a:t>
            </a:r>
            <a:endParaRPr lang="en-IN" sz="2400" dirty="0">
              <a:solidFill>
                <a:schemeClr val="bg1"/>
              </a:solidFill>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339" y="0"/>
            <a:ext cx="8954695" cy="954107"/>
          </a:xfrm>
          <a:prstGeom prst="rect">
            <a:avLst/>
          </a:prstGeom>
          <a:noFill/>
        </p:spPr>
        <p:txBody>
          <a:bodyPr wrap="square" rtlCol="0">
            <a:spAutoFit/>
          </a:bodyPr>
          <a:lstStyle/>
          <a:p>
            <a:r>
              <a:rPr lang="en-IN" sz="2800" u="sng" dirty="0">
                <a:solidFill>
                  <a:schemeClr val="bg1"/>
                </a:solidFill>
                <a:latin typeface="Imprint MT Shadow" pitchFamily="82" charset="0"/>
              </a:rPr>
              <a:t>To understand more about the data </a:t>
            </a:r>
            <a:r>
              <a:rPr lang="en-IN" sz="2800" u="sng" dirty="0" err="1">
                <a:solidFill>
                  <a:schemeClr val="bg1"/>
                </a:solidFill>
                <a:latin typeface="Imprint MT Shadow" pitchFamily="82" charset="0"/>
              </a:rPr>
              <a:t>data.describe</a:t>
            </a:r>
            <a:r>
              <a:rPr lang="en-IN" sz="2800" u="sng" dirty="0">
                <a:solidFill>
                  <a:schemeClr val="bg1"/>
                </a:solidFill>
                <a:latin typeface="Imprint MT Shadow" pitchFamily="82" charset="0"/>
              </a:rPr>
              <a:t>() is used</a:t>
            </a:r>
          </a:p>
          <a:p>
            <a:endParaRPr lang="en-IN" sz="2800" u="sng" dirty="0">
              <a:solidFill>
                <a:schemeClr val="bg1"/>
              </a:solidFill>
              <a:latin typeface="Imprint MT Shadow" pitchFamily="82" charset="0"/>
            </a:endParaRPr>
          </a:p>
        </p:txBody>
      </p:sp>
      <p:pic>
        <p:nvPicPr>
          <p:cNvPr id="3" name="Picture 2"/>
          <p:cNvPicPr/>
          <p:nvPr/>
        </p:nvPicPr>
        <p:blipFill>
          <a:blip r:embed="rId2" cstate="print"/>
          <a:srcRect/>
          <a:stretch>
            <a:fillRect/>
          </a:stretch>
        </p:blipFill>
        <p:spPr bwMode="auto">
          <a:xfrm>
            <a:off x="2520603" y="980728"/>
            <a:ext cx="4176787" cy="1530681"/>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1296467" y="3645024"/>
            <a:ext cx="7200800" cy="3024336"/>
          </a:xfrm>
          <a:prstGeom prst="rect">
            <a:avLst/>
          </a:prstGeom>
          <a:noFill/>
          <a:ln w="9525">
            <a:noFill/>
            <a:miter lim="800000"/>
            <a:headEnd/>
            <a:tailEnd/>
          </a:ln>
        </p:spPr>
      </p:pic>
      <p:sp>
        <p:nvSpPr>
          <p:cNvPr id="7" name="Down Arrow 6"/>
          <p:cNvSpPr/>
          <p:nvPr/>
        </p:nvSpPr>
        <p:spPr>
          <a:xfrm>
            <a:off x="4248795" y="2708920"/>
            <a:ext cx="576064"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355" y="332656"/>
            <a:ext cx="9649395" cy="6001643"/>
          </a:xfrm>
          <a:prstGeom prst="rect">
            <a:avLst/>
          </a:prstGeom>
          <a:noFill/>
        </p:spPr>
        <p:txBody>
          <a:bodyPr wrap="square" rtlCol="0">
            <a:spAutoFit/>
          </a:bodyPr>
          <a:lstStyle/>
          <a:p>
            <a:r>
              <a:rPr lang="en-IN" sz="2400" dirty="0">
                <a:solidFill>
                  <a:schemeClr val="bg1"/>
                </a:solidFill>
                <a:latin typeface="Times New Roman" pitchFamily="18" charset="0"/>
                <a:cs typeface="Times New Roman" pitchFamily="18" charset="0"/>
              </a:rPr>
              <a:t>We can see </a:t>
            </a:r>
            <a:r>
              <a:rPr lang="en-IN" sz="2400" dirty="0" smtClean="0">
                <a:solidFill>
                  <a:schemeClr val="bg1"/>
                </a:solidFill>
                <a:latin typeface="Times New Roman" pitchFamily="18" charset="0"/>
                <a:cs typeface="Times New Roman" pitchFamily="18" charset="0"/>
              </a:rPr>
              <a:t>that-</a:t>
            </a:r>
          </a:p>
          <a:p>
            <a:endParaRPr lang="en-IN" sz="2400" dirty="0">
              <a:solidFill>
                <a:schemeClr val="bg1"/>
              </a:solidFill>
              <a:latin typeface="Times New Roman" pitchFamily="18" charset="0"/>
              <a:cs typeface="Times New Roman" pitchFamily="18" charset="0"/>
            </a:endParaRPr>
          </a:p>
          <a:p>
            <a:pPr lvl="0">
              <a:buFont typeface="Arial" pitchFamily="34" charset="0"/>
              <a:buChar char="•"/>
            </a:pPr>
            <a:r>
              <a:rPr lang="en-IN" sz="2400" i="1" dirty="0">
                <a:solidFill>
                  <a:schemeClr val="bg1"/>
                </a:solidFill>
                <a:latin typeface="Times New Roman" pitchFamily="18" charset="0"/>
                <a:cs typeface="Times New Roman" pitchFamily="18" charset="0"/>
              </a:rPr>
              <a:t>The count is 200 means we have records of 200 customers with us</a:t>
            </a:r>
            <a:r>
              <a:rPr lang="en-IN" sz="2400" i="1" dirty="0" smtClean="0">
                <a:solidFill>
                  <a:schemeClr val="bg1"/>
                </a:solidFill>
                <a:latin typeface="Times New Roman" pitchFamily="18" charset="0"/>
                <a:cs typeface="Times New Roman" pitchFamily="18" charset="0"/>
              </a:rPr>
              <a:t>.</a:t>
            </a:r>
          </a:p>
          <a:p>
            <a:pPr lvl="0"/>
            <a:endParaRPr lang="en-IN" sz="2400" dirty="0">
              <a:solidFill>
                <a:schemeClr val="bg1"/>
              </a:solidFill>
              <a:latin typeface="Times New Roman" pitchFamily="18" charset="0"/>
              <a:cs typeface="Times New Roman" pitchFamily="18" charset="0"/>
            </a:endParaRPr>
          </a:p>
          <a:p>
            <a:pPr lvl="0">
              <a:buFont typeface="Arial" pitchFamily="34" charset="0"/>
              <a:buChar char="•"/>
            </a:pPr>
            <a:r>
              <a:rPr lang="en-IN" sz="2400" i="1" dirty="0">
                <a:solidFill>
                  <a:schemeClr val="bg1"/>
                </a:solidFill>
                <a:latin typeface="Times New Roman" pitchFamily="18" charset="0"/>
                <a:cs typeface="Times New Roman" pitchFamily="18" charset="0"/>
              </a:rPr>
              <a:t>The minimum age of customer in our data is 18 yrs and maximum age is 70. </a:t>
            </a:r>
            <a:endParaRPr lang="en-IN" sz="2400" dirty="0">
              <a:solidFill>
                <a:schemeClr val="bg1"/>
              </a:solidFill>
              <a:latin typeface="Times New Roman" pitchFamily="18" charset="0"/>
              <a:cs typeface="Times New Roman" pitchFamily="18" charset="0"/>
            </a:endParaRPr>
          </a:p>
          <a:p>
            <a:r>
              <a:rPr lang="en-IN" sz="2400" i="1" dirty="0">
                <a:solidFill>
                  <a:schemeClr val="bg1"/>
                </a:solidFill>
                <a:latin typeface="Times New Roman" pitchFamily="18" charset="0"/>
                <a:cs typeface="Times New Roman" pitchFamily="18" charset="0"/>
              </a:rPr>
              <a:t>            The mean here is 38 and median is 36.Here Mean&gt;Median means our data has high outliers that is more of youngsters prefer to go malls</a:t>
            </a:r>
            <a:r>
              <a:rPr lang="en-IN" sz="2400" i="1" dirty="0" smtClean="0">
                <a:solidFill>
                  <a:schemeClr val="bg1"/>
                </a:solidFill>
                <a:latin typeface="Times New Roman" pitchFamily="18" charset="0"/>
                <a:cs typeface="Times New Roman" pitchFamily="18" charset="0"/>
              </a:rPr>
              <a:t>.</a:t>
            </a:r>
          </a:p>
          <a:p>
            <a:endParaRPr lang="en-IN" sz="2400" dirty="0">
              <a:solidFill>
                <a:schemeClr val="bg1"/>
              </a:solidFill>
              <a:latin typeface="Times New Roman" pitchFamily="18" charset="0"/>
              <a:cs typeface="Times New Roman" pitchFamily="18" charset="0"/>
            </a:endParaRPr>
          </a:p>
          <a:p>
            <a:pPr lvl="0">
              <a:buFont typeface="Arial" pitchFamily="34" charset="0"/>
              <a:buChar char="•"/>
            </a:pPr>
            <a:r>
              <a:rPr lang="en-IN" sz="2400" i="1" dirty="0">
                <a:solidFill>
                  <a:schemeClr val="bg1"/>
                </a:solidFill>
                <a:latin typeface="Times New Roman" pitchFamily="18" charset="0"/>
                <a:cs typeface="Times New Roman" pitchFamily="18" charset="0"/>
              </a:rPr>
              <a:t>The minimum annual income of customer is 15k$ and maximum is 137k$. The mean and median here is 60k$ and 61k$ respectively</a:t>
            </a:r>
            <a:r>
              <a:rPr lang="en-IN" sz="2400" i="1" dirty="0" smtClean="0">
                <a:solidFill>
                  <a:schemeClr val="bg1"/>
                </a:solidFill>
                <a:latin typeface="Times New Roman" pitchFamily="18" charset="0"/>
                <a:cs typeface="Times New Roman" pitchFamily="18" charset="0"/>
              </a:rPr>
              <a:t>.</a:t>
            </a:r>
          </a:p>
          <a:p>
            <a:pPr lvl="0"/>
            <a:endParaRPr lang="en-IN" sz="2400" dirty="0">
              <a:solidFill>
                <a:schemeClr val="bg1"/>
              </a:solidFill>
              <a:latin typeface="Times New Roman" pitchFamily="18" charset="0"/>
              <a:cs typeface="Times New Roman" pitchFamily="18" charset="0"/>
            </a:endParaRPr>
          </a:p>
          <a:p>
            <a:pPr lvl="0">
              <a:buFont typeface="Arial" pitchFamily="34" charset="0"/>
              <a:buChar char="•"/>
            </a:pPr>
            <a:r>
              <a:rPr lang="en-IN" sz="2400" i="1" dirty="0">
                <a:solidFill>
                  <a:schemeClr val="bg1"/>
                </a:solidFill>
                <a:latin typeface="Times New Roman" pitchFamily="18" charset="0"/>
                <a:cs typeface="Times New Roman" pitchFamily="18" charset="0"/>
              </a:rPr>
              <a:t>Spending Score is something you assign to the customer based on your defined parameters like customer behaviour and purchasing data. Here the minimum spending score assigned is 1 and maximum ranges till 99.Both mean and median is 50.</a:t>
            </a:r>
            <a:endParaRPr lang="en-IN" sz="2400" dirty="0">
              <a:solidFill>
                <a:schemeClr val="bg1"/>
              </a:solidFill>
              <a:latin typeface="Times New Roman" pitchFamily="18" charset="0"/>
              <a:cs typeface="Times New Roman" pitchFamily="18" charset="0"/>
            </a:endParaRPr>
          </a:p>
          <a:p>
            <a:endParaRPr lang="en-IN" sz="2400"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404664"/>
            <a:ext cx="10029998" cy="1077218"/>
          </a:xfrm>
          <a:prstGeom prst="rect">
            <a:avLst/>
          </a:prstGeom>
          <a:noFill/>
        </p:spPr>
        <p:txBody>
          <a:bodyPr wrap="square" rtlCol="0">
            <a:spAutoFit/>
          </a:bodyPr>
          <a:lstStyle/>
          <a:p>
            <a:r>
              <a:rPr lang="en-IN" sz="3200" dirty="0">
                <a:solidFill>
                  <a:schemeClr val="bg1"/>
                </a:solidFill>
                <a:latin typeface="Imprint MT Shadow" pitchFamily="82" charset="0"/>
              </a:rPr>
              <a:t>now checking whether the data has null value or not – </a:t>
            </a:r>
          </a:p>
          <a:p>
            <a:endParaRPr lang="en-IN" sz="3200" dirty="0">
              <a:solidFill>
                <a:schemeClr val="bg1"/>
              </a:solidFill>
              <a:latin typeface="Imprint MT Shadow" pitchFamily="82" charset="0"/>
            </a:endParaRPr>
          </a:p>
        </p:txBody>
      </p:sp>
      <p:pic>
        <p:nvPicPr>
          <p:cNvPr id="3" name="Picture 2"/>
          <p:cNvPicPr/>
          <p:nvPr/>
        </p:nvPicPr>
        <p:blipFill>
          <a:blip r:embed="rId2" cstate="print"/>
          <a:srcRect/>
          <a:stretch>
            <a:fillRect/>
          </a:stretch>
        </p:blipFill>
        <p:spPr bwMode="auto">
          <a:xfrm>
            <a:off x="864419" y="1268760"/>
            <a:ext cx="7488832" cy="2922790"/>
          </a:xfrm>
          <a:prstGeom prst="rect">
            <a:avLst/>
          </a:prstGeom>
          <a:noFill/>
          <a:ln w="9525">
            <a:noFill/>
            <a:miter lim="800000"/>
            <a:headEnd/>
            <a:tailEnd/>
          </a:ln>
        </p:spPr>
      </p:pic>
      <p:sp>
        <p:nvSpPr>
          <p:cNvPr id="4" name="TextBox 3"/>
          <p:cNvSpPr txBox="1"/>
          <p:nvPr/>
        </p:nvSpPr>
        <p:spPr>
          <a:xfrm>
            <a:off x="216347" y="4581128"/>
            <a:ext cx="5987024" cy="954107"/>
          </a:xfrm>
          <a:prstGeom prst="rect">
            <a:avLst/>
          </a:prstGeom>
          <a:noFill/>
        </p:spPr>
        <p:txBody>
          <a:bodyPr wrap="square" rtlCol="0">
            <a:spAutoFit/>
          </a:bodyPr>
          <a:lstStyle/>
          <a:p>
            <a:r>
              <a:rPr lang="en-IN" sz="2800" i="1" dirty="0">
                <a:solidFill>
                  <a:schemeClr val="bg1"/>
                </a:solidFill>
                <a:latin typeface="Times New Roman" pitchFamily="18" charset="0"/>
                <a:cs typeface="Times New Roman" pitchFamily="18" charset="0"/>
              </a:rPr>
              <a:t>So, there is no null values in the dataset.</a:t>
            </a:r>
            <a:endParaRPr lang="en-IN" sz="2800" dirty="0">
              <a:solidFill>
                <a:schemeClr val="bg1"/>
              </a:solidFill>
              <a:latin typeface="Times New Roman" pitchFamily="18" charset="0"/>
              <a:cs typeface="Times New Roman" pitchFamily="18" charset="0"/>
            </a:endParaRPr>
          </a:p>
          <a:p>
            <a:endParaRPr lang="en-IN" sz="28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355" y="476672"/>
            <a:ext cx="9278502" cy="1200329"/>
          </a:xfrm>
          <a:prstGeom prst="rect">
            <a:avLst/>
          </a:prstGeom>
          <a:noFill/>
        </p:spPr>
        <p:txBody>
          <a:bodyPr wrap="none" rtlCol="0">
            <a:spAutoFit/>
          </a:bodyPr>
          <a:lstStyle/>
          <a:p>
            <a:r>
              <a:rPr lang="en-IN" sz="3600" u="sng" dirty="0">
                <a:solidFill>
                  <a:schemeClr val="bg1"/>
                </a:solidFill>
                <a:latin typeface="Imprint MT Shadow" pitchFamily="82" charset="0"/>
              </a:rPr>
              <a:t>Renaming some columns for the ease of  use – </a:t>
            </a:r>
          </a:p>
          <a:p>
            <a:endParaRPr lang="en-IN" sz="3600" u="sng" dirty="0">
              <a:solidFill>
                <a:schemeClr val="bg1"/>
              </a:solidFill>
              <a:latin typeface="Imprint MT Shadow" pitchFamily="82" charset="0"/>
            </a:endParaRPr>
          </a:p>
        </p:txBody>
      </p:sp>
      <p:pic>
        <p:nvPicPr>
          <p:cNvPr id="3" name="Picture 2"/>
          <p:cNvPicPr/>
          <p:nvPr/>
        </p:nvPicPr>
        <p:blipFill>
          <a:blip r:embed="rId2" cstate="print"/>
          <a:srcRect/>
          <a:stretch>
            <a:fillRect/>
          </a:stretch>
        </p:blipFill>
        <p:spPr bwMode="auto">
          <a:xfrm>
            <a:off x="288355" y="2018805"/>
            <a:ext cx="9001000" cy="42185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32656"/>
            <a:ext cx="9639177" cy="738664"/>
          </a:xfrm>
          <a:prstGeom prst="rect">
            <a:avLst/>
          </a:prstGeom>
          <a:noFill/>
        </p:spPr>
        <p:txBody>
          <a:bodyPr wrap="none" rtlCol="0">
            <a:spAutoFit/>
          </a:bodyPr>
          <a:lstStyle/>
          <a:p>
            <a:r>
              <a:rPr lang="en-IN" sz="2400" u="sng" dirty="0" smtClean="0">
                <a:solidFill>
                  <a:schemeClr val="bg1"/>
                </a:solidFill>
                <a:latin typeface="Imprint MT Shadow" pitchFamily="82" charset="0"/>
              </a:rPr>
              <a:t>Checking the distribution of male and female population in the dataset. –</a:t>
            </a:r>
          </a:p>
          <a:p>
            <a:endParaRPr lang="en-IN" dirty="0">
              <a:solidFill>
                <a:schemeClr val="bg1"/>
              </a:solidFill>
            </a:endParaRPr>
          </a:p>
        </p:txBody>
      </p:sp>
      <p:sp>
        <p:nvSpPr>
          <p:cNvPr id="3" name="TextBox 2"/>
          <p:cNvSpPr txBox="1"/>
          <p:nvPr/>
        </p:nvSpPr>
        <p:spPr>
          <a:xfrm>
            <a:off x="216347" y="908720"/>
            <a:ext cx="1308371" cy="461665"/>
          </a:xfrm>
          <a:prstGeom prst="rect">
            <a:avLst/>
          </a:prstGeom>
          <a:noFill/>
        </p:spPr>
        <p:txBody>
          <a:bodyPr wrap="square" rtlCol="0">
            <a:spAutoFit/>
          </a:bodyPr>
          <a:lstStyle/>
          <a:p>
            <a:pPr>
              <a:buFont typeface="Arial" pitchFamily="34" charset="0"/>
              <a:buChar char="•"/>
            </a:pPr>
            <a:r>
              <a:rPr lang="en-IN" sz="2400" dirty="0" smtClean="0">
                <a:solidFill>
                  <a:schemeClr val="bg1"/>
                </a:solidFill>
                <a:latin typeface="Times New Roman" pitchFamily="18" charset="0"/>
                <a:cs typeface="Times New Roman" pitchFamily="18" charset="0"/>
              </a:rPr>
              <a:t>Bar Plot</a:t>
            </a:r>
            <a:endParaRPr lang="en-IN" sz="2400" dirty="0">
              <a:solidFill>
                <a:schemeClr val="bg1"/>
              </a:solidFill>
              <a:latin typeface="Times New Roman" pitchFamily="18" charset="0"/>
              <a:cs typeface="Times New Roman" pitchFamily="18" charset="0"/>
            </a:endParaRPr>
          </a:p>
        </p:txBody>
      </p:sp>
      <p:pic>
        <p:nvPicPr>
          <p:cNvPr id="4" name="Picture 3"/>
          <p:cNvPicPr/>
          <p:nvPr/>
        </p:nvPicPr>
        <p:blipFill>
          <a:blip r:embed="rId2" cstate="print"/>
          <a:srcRect/>
          <a:stretch>
            <a:fillRect/>
          </a:stretch>
        </p:blipFill>
        <p:spPr bwMode="auto">
          <a:xfrm>
            <a:off x="0" y="1556792"/>
            <a:ext cx="5328915" cy="2880320"/>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5904979" y="1412776"/>
            <a:ext cx="3744416" cy="38164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347" y="188640"/>
            <a:ext cx="1718740" cy="954107"/>
          </a:xfrm>
          <a:prstGeom prst="rect">
            <a:avLst/>
          </a:prstGeom>
          <a:noFill/>
        </p:spPr>
        <p:txBody>
          <a:bodyPr wrap="square" rtlCol="0">
            <a:spAutoFit/>
          </a:bodyPr>
          <a:lstStyle/>
          <a:p>
            <a:pPr lvl="0"/>
            <a:r>
              <a:rPr lang="en-IN" sz="2800" dirty="0" smtClean="0">
                <a:solidFill>
                  <a:schemeClr val="bg1"/>
                </a:solidFill>
                <a:latin typeface="Times New Roman" pitchFamily="18" charset="0"/>
                <a:cs typeface="Times New Roman" pitchFamily="18" charset="0"/>
              </a:rPr>
              <a:t>Pie Chart :</a:t>
            </a:r>
          </a:p>
          <a:p>
            <a:endParaRPr lang="en-IN" sz="2800" dirty="0">
              <a:solidFill>
                <a:schemeClr val="bg1"/>
              </a:solidFill>
              <a:latin typeface="Times New Roman" pitchFamily="18" charset="0"/>
              <a:cs typeface="Times New Roman" pitchFamily="18" charset="0"/>
            </a:endParaRPr>
          </a:p>
        </p:txBody>
      </p:sp>
      <p:pic>
        <p:nvPicPr>
          <p:cNvPr id="4" name="Picture 3"/>
          <p:cNvPicPr/>
          <p:nvPr/>
        </p:nvPicPr>
        <p:blipFill>
          <a:blip r:embed="rId2" cstate="print"/>
          <a:srcRect/>
          <a:stretch>
            <a:fillRect/>
          </a:stretch>
        </p:blipFill>
        <p:spPr bwMode="auto">
          <a:xfrm>
            <a:off x="1584499" y="908720"/>
            <a:ext cx="6192688" cy="3600400"/>
          </a:xfrm>
          <a:prstGeom prst="rect">
            <a:avLst/>
          </a:prstGeom>
          <a:noFill/>
          <a:ln w="9525">
            <a:noFill/>
            <a:miter lim="800000"/>
            <a:headEnd/>
            <a:tailEnd/>
          </a:ln>
        </p:spPr>
      </p:pic>
      <p:sp>
        <p:nvSpPr>
          <p:cNvPr id="7" name="TextBox 6"/>
          <p:cNvSpPr txBox="1"/>
          <p:nvPr/>
        </p:nvSpPr>
        <p:spPr>
          <a:xfrm>
            <a:off x="360363" y="4869160"/>
            <a:ext cx="9577387" cy="2246769"/>
          </a:xfrm>
          <a:prstGeom prst="rect">
            <a:avLst/>
          </a:prstGeom>
          <a:noFill/>
        </p:spPr>
        <p:txBody>
          <a:bodyPr wrap="square" rtlCol="0">
            <a:spAutoFit/>
          </a:bodyPr>
          <a:lstStyle/>
          <a:p>
            <a:r>
              <a:rPr lang="en-IN" sz="2800" i="1" dirty="0" smtClean="0">
                <a:solidFill>
                  <a:schemeClr val="bg1"/>
                </a:solidFill>
                <a:latin typeface="Times New Roman" pitchFamily="18" charset="0"/>
                <a:cs typeface="Times New Roman" pitchFamily="18" charset="0"/>
              </a:rPr>
              <a:t>Interestingly, The Females are in the lead with a share of 56% whereas the Males have a share of 44%, that’s a huge gap specially when the population of Males is comparatively higher than Females.</a:t>
            </a:r>
            <a:endParaRPr lang="en-IN" sz="2800" dirty="0" smtClean="0">
              <a:solidFill>
                <a:schemeClr val="bg1"/>
              </a:solidFill>
              <a:latin typeface="Times New Roman" pitchFamily="18" charset="0"/>
              <a:cs typeface="Times New Roman" pitchFamily="18" charset="0"/>
            </a:endParaRPr>
          </a:p>
          <a:p>
            <a:endParaRPr lang="en-IN" sz="28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9937750" cy="1384995"/>
          </a:xfrm>
          <a:prstGeom prst="rect">
            <a:avLst/>
          </a:prstGeom>
          <a:noFill/>
        </p:spPr>
        <p:txBody>
          <a:bodyPr wrap="square" rtlCol="0">
            <a:spAutoFit/>
          </a:bodyPr>
          <a:lstStyle/>
          <a:p>
            <a:r>
              <a:rPr lang="en-IN" sz="2800" u="sng" dirty="0" smtClean="0">
                <a:solidFill>
                  <a:schemeClr val="bg1"/>
                </a:solidFill>
                <a:latin typeface="Imprint MT Shadow" pitchFamily="82" charset="0"/>
              </a:rPr>
              <a:t>Checking for the Distribution of number of customers in each age group :</a:t>
            </a:r>
          </a:p>
          <a:p>
            <a:endParaRPr lang="en-IN" sz="2800" dirty="0">
              <a:solidFill>
                <a:schemeClr val="bg1"/>
              </a:solidFill>
              <a:latin typeface="Imprint MT Shadow" pitchFamily="82" charset="0"/>
            </a:endParaRPr>
          </a:p>
        </p:txBody>
      </p:sp>
      <p:pic>
        <p:nvPicPr>
          <p:cNvPr id="3" name="Picture 2"/>
          <p:cNvPicPr/>
          <p:nvPr/>
        </p:nvPicPr>
        <p:blipFill>
          <a:blip r:embed="rId2" cstate="print"/>
          <a:srcRect/>
          <a:stretch>
            <a:fillRect/>
          </a:stretch>
        </p:blipFill>
        <p:spPr bwMode="auto">
          <a:xfrm>
            <a:off x="504379" y="1052736"/>
            <a:ext cx="8928992" cy="4104456"/>
          </a:xfrm>
          <a:prstGeom prst="rect">
            <a:avLst/>
          </a:prstGeom>
          <a:noFill/>
          <a:ln w="9525">
            <a:noFill/>
            <a:miter lim="800000"/>
            <a:headEnd/>
            <a:tailEnd/>
          </a:ln>
        </p:spPr>
      </p:pic>
      <p:sp>
        <p:nvSpPr>
          <p:cNvPr id="4" name="TextBox 3"/>
          <p:cNvSpPr txBox="1"/>
          <p:nvPr/>
        </p:nvSpPr>
        <p:spPr>
          <a:xfrm>
            <a:off x="288355" y="5157192"/>
            <a:ext cx="9649395" cy="1661993"/>
          </a:xfrm>
          <a:prstGeom prst="rect">
            <a:avLst/>
          </a:prstGeom>
          <a:noFill/>
        </p:spPr>
        <p:txBody>
          <a:bodyPr wrap="square" rtlCol="0">
            <a:spAutoFit/>
          </a:bodyPr>
          <a:lstStyle/>
          <a:p>
            <a:r>
              <a:rPr lang="en-IN" sz="2800" i="1" dirty="0" smtClean="0">
                <a:solidFill>
                  <a:schemeClr val="bg1"/>
                </a:solidFill>
                <a:latin typeface="Times New Roman" pitchFamily="18" charset="0"/>
                <a:cs typeface="Times New Roman" pitchFamily="18" charset="0"/>
              </a:rPr>
              <a:t>So most of the customers falls under the age group of 26 to 35 so they are the most frequent visitors in the mall where the people above of ages 55 and above are very less frequent in the mall. </a:t>
            </a:r>
            <a:endParaRPr lang="en-IN" sz="2800" dirty="0" smtClean="0">
              <a:solidFill>
                <a:schemeClr val="bg1"/>
              </a:solidFill>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339" y="188640"/>
            <a:ext cx="9392315" cy="1077218"/>
          </a:xfrm>
          <a:prstGeom prst="rect">
            <a:avLst/>
          </a:prstGeom>
          <a:noFill/>
        </p:spPr>
        <p:txBody>
          <a:bodyPr wrap="square" rtlCol="0">
            <a:spAutoFit/>
          </a:bodyPr>
          <a:lstStyle/>
          <a:p>
            <a:r>
              <a:rPr lang="en-IN" sz="3200" u="sng" dirty="0" smtClean="0">
                <a:solidFill>
                  <a:schemeClr val="bg1"/>
                </a:solidFill>
                <a:latin typeface="Imprint MT Shadow" pitchFamily="82" charset="0"/>
              </a:rPr>
              <a:t>Count plot to see the distribution of Annual Income </a:t>
            </a:r>
          </a:p>
          <a:p>
            <a:endParaRPr lang="en-IN" sz="3200" dirty="0">
              <a:solidFill>
                <a:schemeClr val="bg1"/>
              </a:solidFill>
              <a:latin typeface="Imprint MT Shadow" pitchFamily="82" charset="0"/>
            </a:endParaRPr>
          </a:p>
        </p:txBody>
      </p:sp>
      <p:pic>
        <p:nvPicPr>
          <p:cNvPr id="3" name="Picture 2"/>
          <p:cNvPicPr/>
          <p:nvPr/>
        </p:nvPicPr>
        <p:blipFill>
          <a:blip r:embed="rId2" cstate="print"/>
          <a:srcRect/>
          <a:stretch>
            <a:fillRect/>
          </a:stretch>
        </p:blipFill>
        <p:spPr bwMode="auto">
          <a:xfrm>
            <a:off x="216346" y="836712"/>
            <a:ext cx="9505057" cy="3672408"/>
          </a:xfrm>
          <a:prstGeom prst="rect">
            <a:avLst/>
          </a:prstGeom>
          <a:noFill/>
          <a:ln w="9525">
            <a:noFill/>
            <a:miter lim="800000"/>
            <a:headEnd/>
            <a:tailEnd/>
          </a:ln>
        </p:spPr>
      </p:pic>
      <p:sp>
        <p:nvSpPr>
          <p:cNvPr id="4" name="TextBox 3"/>
          <p:cNvSpPr txBox="1"/>
          <p:nvPr/>
        </p:nvSpPr>
        <p:spPr>
          <a:xfrm>
            <a:off x="216347" y="4581128"/>
            <a:ext cx="9721403" cy="2523768"/>
          </a:xfrm>
          <a:prstGeom prst="rect">
            <a:avLst/>
          </a:prstGeom>
          <a:noFill/>
        </p:spPr>
        <p:txBody>
          <a:bodyPr wrap="square" rtlCol="0">
            <a:spAutoFit/>
          </a:bodyPr>
          <a:lstStyle/>
          <a:p>
            <a:r>
              <a:rPr lang="en-IN" sz="2800" i="1" dirty="0" smtClean="0">
                <a:solidFill>
                  <a:schemeClr val="bg1"/>
                </a:solidFill>
                <a:latin typeface="Times New Roman" pitchFamily="18" charset="0"/>
                <a:cs typeface="Times New Roman" pitchFamily="18" charset="0"/>
              </a:rPr>
              <a:t>Interestingly there are customers in the mall with a very much comparable frequency with their Annual Income ranging from 15 US Dollars to 137K US Dollars. There are more Customers in the Mall </a:t>
            </a:r>
            <a:r>
              <a:rPr lang="en-IN" sz="2800" i="1" dirty="0" err="1" smtClean="0">
                <a:solidFill>
                  <a:schemeClr val="bg1"/>
                </a:solidFill>
                <a:latin typeface="Times New Roman" pitchFamily="18" charset="0"/>
                <a:cs typeface="Times New Roman" pitchFamily="18" charset="0"/>
              </a:rPr>
              <a:t>whoc</a:t>
            </a:r>
            <a:r>
              <a:rPr lang="en-IN" sz="2800" i="1" dirty="0" smtClean="0">
                <a:solidFill>
                  <a:schemeClr val="bg1"/>
                </a:solidFill>
                <a:latin typeface="Times New Roman" pitchFamily="18" charset="0"/>
                <a:cs typeface="Times New Roman" pitchFamily="18" charset="0"/>
              </a:rPr>
              <a:t> have their Annual Income as 54k US Dollars or 78 US Dollars.</a:t>
            </a:r>
            <a:endParaRPr lang="en-IN" sz="2800" dirty="0" smtClean="0">
              <a:solidFill>
                <a:schemeClr val="bg1"/>
              </a:solidFill>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339" y="404664"/>
            <a:ext cx="9421169" cy="584775"/>
          </a:xfrm>
          <a:prstGeom prst="rect">
            <a:avLst/>
          </a:prstGeom>
          <a:noFill/>
        </p:spPr>
        <p:txBody>
          <a:bodyPr wrap="square" rtlCol="0">
            <a:spAutoFit/>
          </a:bodyPr>
          <a:lstStyle/>
          <a:p>
            <a:r>
              <a:rPr lang="en-IN" sz="3200" u="sng" dirty="0" err="1" smtClean="0">
                <a:solidFill>
                  <a:schemeClr val="bg1"/>
                </a:solidFill>
                <a:latin typeface="Imprint MT Shadow" pitchFamily="82" charset="0"/>
              </a:rPr>
              <a:t>Countplot</a:t>
            </a:r>
            <a:r>
              <a:rPr lang="en-IN" sz="3200" u="sng" dirty="0" smtClean="0">
                <a:solidFill>
                  <a:schemeClr val="bg1"/>
                </a:solidFill>
                <a:latin typeface="Imprint MT Shadow" pitchFamily="82" charset="0"/>
              </a:rPr>
              <a:t> to see the distribution of Spending Score –</a:t>
            </a:r>
            <a:endParaRPr lang="en-IN" sz="3200" u="sng" dirty="0">
              <a:solidFill>
                <a:schemeClr val="bg1"/>
              </a:solidFill>
              <a:latin typeface="Imprint MT Shadow" pitchFamily="82" charset="0"/>
            </a:endParaRPr>
          </a:p>
        </p:txBody>
      </p:sp>
      <p:pic>
        <p:nvPicPr>
          <p:cNvPr id="3" name="Picture 2"/>
          <p:cNvPicPr/>
          <p:nvPr/>
        </p:nvPicPr>
        <p:blipFill>
          <a:blip r:embed="rId2" cstate="print"/>
          <a:srcRect/>
          <a:stretch>
            <a:fillRect/>
          </a:stretch>
        </p:blipFill>
        <p:spPr bwMode="auto">
          <a:xfrm>
            <a:off x="216347" y="1124744"/>
            <a:ext cx="9490814" cy="3695648"/>
          </a:xfrm>
          <a:prstGeom prst="rect">
            <a:avLst/>
          </a:prstGeom>
          <a:noFill/>
          <a:ln w="9525">
            <a:noFill/>
            <a:miter lim="800000"/>
            <a:headEnd/>
            <a:tailEnd/>
          </a:ln>
        </p:spPr>
      </p:pic>
      <p:sp>
        <p:nvSpPr>
          <p:cNvPr id="4" name="TextBox 3"/>
          <p:cNvSpPr txBox="1"/>
          <p:nvPr/>
        </p:nvSpPr>
        <p:spPr>
          <a:xfrm>
            <a:off x="1" y="4941168"/>
            <a:ext cx="9937750" cy="2215991"/>
          </a:xfrm>
          <a:prstGeom prst="rect">
            <a:avLst/>
          </a:prstGeom>
          <a:noFill/>
        </p:spPr>
        <p:txBody>
          <a:bodyPr wrap="square" rtlCol="0">
            <a:spAutoFit/>
          </a:bodyPr>
          <a:lstStyle/>
          <a:p>
            <a:r>
              <a:rPr lang="en-IN" sz="2400" i="1" dirty="0" smtClean="0">
                <a:solidFill>
                  <a:schemeClr val="bg1"/>
                </a:solidFill>
                <a:latin typeface="Times New Roman" pitchFamily="18" charset="0"/>
                <a:cs typeface="Times New Roman" pitchFamily="18" charset="0"/>
              </a:rPr>
              <a:t>On a general level, we may conclude that most of the Customers have their Spending Score in the range of 35–60. Interesting there are customers having 1 spending score also, and 99 Spending score also, Which shows that the mall cares to the variety of Customers with Varying needs and requirements available in the Mall.</a:t>
            </a:r>
            <a:endParaRPr lang="en-IN" sz="2400" dirty="0" smtClean="0">
              <a:solidFill>
                <a:schemeClr val="bg1"/>
              </a:solidFill>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764704"/>
            <a:ext cx="9937750" cy="5016758"/>
          </a:xfrm>
          <a:prstGeom prst="rect">
            <a:avLst/>
          </a:prstGeom>
          <a:noFill/>
        </p:spPr>
        <p:txBody>
          <a:bodyPr wrap="square" rtlCol="0">
            <a:spAutoFit/>
          </a:bodyPr>
          <a:lstStyle/>
          <a:p>
            <a:r>
              <a:rPr lang="en-IN" sz="3200" b="1" u="sng" dirty="0">
                <a:solidFill>
                  <a:schemeClr val="bg1"/>
                </a:solidFill>
                <a:latin typeface="Imprint MT Shadow" pitchFamily="82" charset="0"/>
              </a:rPr>
              <a:t>Problem Statement</a:t>
            </a:r>
            <a:r>
              <a:rPr lang="en-IN" sz="3200" dirty="0">
                <a:solidFill>
                  <a:schemeClr val="bg1"/>
                </a:solidFill>
                <a:latin typeface="Imprint MT Shadow" pitchFamily="82" charset="0"/>
              </a:rPr>
              <a:t>: Customer Segmentation is a popular application of unsupervised learning. Using clustering, identify segments of customers to target the potential user base. They divide customers into groups according to common characteristics like gender, age, interests, and spending habits so they can market to each group effectively. Use K-means clustering and also visualize the gender and age distributions. Then analyze their annual incomes and spending scores.</a:t>
            </a:r>
          </a:p>
          <a:p>
            <a:endParaRPr lang="en-IN" sz="3200" dirty="0">
              <a:solidFill>
                <a:schemeClr val="bg1"/>
              </a:solidFill>
              <a:latin typeface="Imprint MT Shadow" pitchFamily="8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5137945" cy="1200329"/>
          </a:xfrm>
          <a:prstGeom prst="rect">
            <a:avLst/>
          </a:prstGeom>
          <a:noFill/>
        </p:spPr>
        <p:txBody>
          <a:bodyPr wrap="square" rtlCol="0">
            <a:spAutoFit/>
          </a:bodyPr>
          <a:lstStyle/>
          <a:p>
            <a:r>
              <a:rPr lang="en-IN" sz="3600" dirty="0" smtClean="0">
                <a:solidFill>
                  <a:schemeClr val="bg1"/>
                </a:solidFill>
                <a:latin typeface="Imprint MT Shadow" pitchFamily="82" charset="0"/>
              </a:rPr>
              <a:t>Age </a:t>
            </a:r>
            <a:r>
              <a:rPr lang="en-IN" sz="3600" dirty="0" err="1" smtClean="0">
                <a:solidFill>
                  <a:schemeClr val="bg1"/>
                </a:solidFill>
                <a:latin typeface="Imprint MT Shadow" pitchFamily="82" charset="0"/>
              </a:rPr>
              <a:t>vs</a:t>
            </a:r>
            <a:r>
              <a:rPr lang="en-IN" sz="3600" dirty="0" smtClean="0">
                <a:solidFill>
                  <a:schemeClr val="bg1"/>
                </a:solidFill>
                <a:latin typeface="Imprint MT Shadow" pitchFamily="82" charset="0"/>
              </a:rPr>
              <a:t> Annual Income – </a:t>
            </a:r>
          </a:p>
          <a:p>
            <a:endParaRPr lang="en-IN" sz="3600" dirty="0">
              <a:solidFill>
                <a:schemeClr val="bg1"/>
              </a:solidFill>
              <a:latin typeface="Imprint MT Shadow" pitchFamily="82" charset="0"/>
            </a:endParaRPr>
          </a:p>
        </p:txBody>
      </p:sp>
      <p:pic>
        <p:nvPicPr>
          <p:cNvPr id="3" name="Picture 2"/>
          <p:cNvPicPr/>
          <p:nvPr/>
        </p:nvPicPr>
        <p:blipFill>
          <a:blip r:embed="rId2" cstate="print"/>
          <a:srcRect/>
          <a:stretch>
            <a:fillRect/>
          </a:stretch>
        </p:blipFill>
        <p:spPr bwMode="auto">
          <a:xfrm>
            <a:off x="216347" y="764704"/>
            <a:ext cx="9505056" cy="4896544"/>
          </a:xfrm>
          <a:prstGeom prst="rect">
            <a:avLst/>
          </a:prstGeom>
          <a:noFill/>
          <a:ln w="9525">
            <a:noFill/>
            <a:miter lim="800000"/>
            <a:headEnd/>
            <a:tailEnd/>
          </a:ln>
        </p:spPr>
      </p:pic>
      <p:sp>
        <p:nvSpPr>
          <p:cNvPr id="4" name="TextBox 3"/>
          <p:cNvSpPr txBox="1"/>
          <p:nvPr/>
        </p:nvSpPr>
        <p:spPr>
          <a:xfrm>
            <a:off x="216347" y="5733256"/>
            <a:ext cx="9721403" cy="1231106"/>
          </a:xfrm>
          <a:prstGeom prst="rect">
            <a:avLst/>
          </a:prstGeom>
          <a:noFill/>
        </p:spPr>
        <p:txBody>
          <a:bodyPr wrap="square" rtlCol="0">
            <a:spAutoFit/>
          </a:bodyPr>
          <a:lstStyle/>
          <a:p>
            <a:r>
              <a:rPr lang="en-IN" sz="2800" i="1" dirty="0" smtClean="0">
                <a:solidFill>
                  <a:schemeClr val="bg1"/>
                </a:solidFill>
                <a:latin typeface="Times New Roman" pitchFamily="18" charset="0"/>
                <a:cs typeface="Times New Roman" pitchFamily="18" charset="0"/>
              </a:rPr>
              <a:t>We can see in scatter plot that most of the people annual income is more when there age is in between 20 to 50.</a:t>
            </a:r>
            <a:endParaRPr lang="en-IN" sz="2800" dirty="0" smtClean="0">
              <a:solidFill>
                <a:schemeClr val="bg1"/>
              </a:solidFill>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4459875" cy="1077218"/>
          </a:xfrm>
          <a:prstGeom prst="rect">
            <a:avLst/>
          </a:prstGeom>
          <a:noFill/>
        </p:spPr>
        <p:txBody>
          <a:bodyPr wrap="square" rtlCol="0">
            <a:spAutoFit/>
          </a:bodyPr>
          <a:lstStyle/>
          <a:p>
            <a:r>
              <a:rPr lang="en-IN" sz="3200" u="sng" dirty="0" smtClean="0">
                <a:solidFill>
                  <a:schemeClr val="bg1"/>
                </a:solidFill>
                <a:latin typeface="Imprint MT Shadow" pitchFamily="82" charset="0"/>
              </a:rPr>
              <a:t>Age </a:t>
            </a:r>
            <a:r>
              <a:rPr lang="en-IN" sz="3200" u="sng" dirty="0" err="1" smtClean="0">
                <a:solidFill>
                  <a:schemeClr val="bg1"/>
                </a:solidFill>
                <a:latin typeface="Imprint MT Shadow" pitchFamily="82" charset="0"/>
              </a:rPr>
              <a:t>vs</a:t>
            </a:r>
            <a:r>
              <a:rPr lang="en-IN" sz="3200" u="sng" dirty="0" smtClean="0">
                <a:solidFill>
                  <a:schemeClr val="bg1"/>
                </a:solidFill>
                <a:latin typeface="Imprint MT Shadow" pitchFamily="82" charset="0"/>
              </a:rPr>
              <a:t> Spending scores :</a:t>
            </a:r>
          </a:p>
          <a:p>
            <a:endParaRPr lang="en-IN" sz="3200" dirty="0">
              <a:solidFill>
                <a:schemeClr val="bg1"/>
              </a:solidFill>
              <a:latin typeface="Imprint MT Shadow" pitchFamily="82" charset="0"/>
            </a:endParaRPr>
          </a:p>
        </p:txBody>
      </p:sp>
      <p:pic>
        <p:nvPicPr>
          <p:cNvPr id="3" name="Picture 2"/>
          <p:cNvPicPr/>
          <p:nvPr/>
        </p:nvPicPr>
        <p:blipFill>
          <a:blip r:embed="rId2" cstate="print"/>
          <a:srcRect/>
          <a:stretch>
            <a:fillRect/>
          </a:stretch>
        </p:blipFill>
        <p:spPr bwMode="auto">
          <a:xfrm>
            <a:off x="144339" y="620688"/>
            <a:ext cx="9649071" cy="5040560"/>
          </a:xfrm>
          <a:prstGeom prst="rect">
            <a:avLst/>
          </a:prstGeom>
          <a:noFill/>
          <a:ln w="9525">
            <a:noFill/>
            <a:miter lim="800000"/>
            <a:headEnd/>
            <a:tailEnd/>
          </a:ln>
        </p:spPr>
      </p:pic>
      <p:sp>
        <p:nvSpPr>
          <p:cNvPr id="4" name="TextBox 3"/>
          <p:cNvSpPr txBox="1"/>
          <p:nvPr/>
        </p:nvSpPr>
        <p:spPr>
          <a:xfrm>
            <a:off x="0" y="5805264"/>
            <a:ext cx="9937750" cy="1231106"/>
          </a:xfrm>
          <a:prstGeom prst="rect">
            <a:avLst/>
          </a:prstGeom>
          <a:noFill/>
        </p:spPr>
        <p:txBody>
          <a:bodyPr wrap="square" rtlCol="0">
            <a:spAutoFit/>
          </a:bodyPr>
          <a:lstStyle/>
          <a:p>
            <a:r>
              <a:rPr lang="en-IN" sz="2800" i="1" dirty="0" smtClean="0">
                <a:solidFill>
                  <a:schemeClr val="bg1"/>
                </a:solidFill>
                <a:latin typeface="Times New Roman" pitchFamily="18" charset="0"/>
                <a:cs typeface="Times New Roman" pitchFamily="18" charset="0"/>
              </a:rPr>
              <a:t>We can see in the scatter plot that people of ages between 20 and 40 spend more</a:t>
            </a:r>
            <a:endParaRPr lang="en-IN" sz="2800" dirty="0" smtClean="0">
              <a:solidFill>
                <a:schemeClr val="bg1"/>
              </a:solidFill>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355" y="0"/>
            <a:ext cx="6705682" cy="861774"/>
          </a:xfrm>
          <a:prstGeom prst="rect">
            <a:avLst/>
          </a:prstGeom>
          <a:noFill/>
        </p:spPr>
        <p:txBody>
          <a:bodyPr wrap="square" rtlCol="0">
            <a:spAutoFit/>
          </a:bodyPr>
          <a:lstStyle/>
          <a:p>
            <a:r>
              <a:rPr lang="en-IN" sz="3200" u="sng" dirty="0" smtClean="0">
                <a:solidFill>
                  <a:schemeClr val="bg1"/>
                </a:solidFill>
                <a:latin typeface="Imprint MT Shadow" pitchFamily="82" charset="0"/>
              </a:rPr>
              <a:t>Annual Income </a:t>
            </a:r>
            <a:r>
              <a:rPr lang="en-IN" sz="3200" u="sng" dirty="0" err="1" smtClean="0">
                <a:solidFill>
                  <a:schemeClr val="bg1"/>
                </a:solidFill>
                <a:latin typeface="Imprint MT Shadow" pitchFamily="82" charset="0"/>
              </a:rPr>
              <a:t>vs</a:t>
            </a:r>
            <a:r>
              <a:rPr lang="en-IN" sz="3200" u="sng" dirty="0" smtClean="0">
                <a:solidFill>
                  <a:schemeClr val="bg1"/>
                </a:solidFill>
                <a:latin typeface="Imprint MT Shadow" pitchFamily="82" charset="0"/>
              </a:rPr>
              <a:t> Spending Scores </a:t>
            </a:r>
            <a:r>
              <a:rPr lang="en-IN" sz="3200" b="1" dirty="0" smtClean="0"/>
              <a:t>–</a:t>
            </a:r>
            <a:endParaRPr lang="en-IN" sz="3200" dirty="0" smtClean="0"/>
          </a:p>
          <a:p>
            <a:endParaRPr lang="en-IN" dirty="0">
              <a:solidFill>
                <a:schemeClr val="bg1"/>
              </a:solidFill>
            </a:endParaRPr>
          </a:p>
        </p:txBody>
      </p:sp>
      <p:pic>
        <p:nvPicPr>
          <p:cNvPr id="3" name="Picture 2"/>
          <p:cNvPicPr/>
          <p:nvPr/>
        </p:nvPicPr>
        <p:blipFill>
          <a:blip r:embed="rId2" cstate="print"/>
          <a:srcRect/>
          <a:stretch>
            <a:fillRect/>
          </a:stretch>
        </p:blipFill>
        <p:spPr bwMode="auto">
          <a:xfrm>
            <a:off x="144339" y="692696"/>
            <a:ext cx="9577063" cy="5544616"/>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041491" cy="1200329"/>
          </a:xfrm>
          <a:prstGeom prst="rect">
            <a:avLst/>
          </a:prstGeom>
          <a:noFill/>
        </p:spPr>
        <p:txBody>
          <a:bodyPr wrap="none" rtlCol="0">
            <a:spAutoFit/>
          </a:bodyPr>
          <a:lstStyle/>
          <a:p>
            <a:r>
              <a:rPr lang="en-IN" sz="3600" u="sng" dirty="0" smtClean="0">
                <a:solidFill>
                  <a:schemeClr val="bg1"/>
                </a:solidFill>
                <a:latin typeface="Imprint MT Shadow" pitchFamily="82" charset="0"/>
              </a:rPr>
              <a:t>The Elbow Method</a:t>
            </a:r>
          </a:p>
          <a:p>
            <a:endParaRPr lang="en-IN" sz="3600" u="sng" dirty="0">
              <a:solidFill>
                <a:schemeClr val="bg1"/>
              </a:solidFill>
              <a:latin typeface="Imprint MT Shadow" pitchFamily="82" charset="0"/>
            </a:endParaRPr>
          </a:p>
        </p:txBody>
      </p:sp>
      <p:sp>
        <p:nvSpPr>
          <p:cNvPr id="5" name="TextBox 4"/>
          <p:cNvSpPr txBox="1"/>
          <p:nvPr/>
        </p:nvSpPr>
        <p:spPr>
          <a:xfrm>
            <a:off x="216347" y="620688"/>
            <a:ext cx="9721403" cy="6401753"/>
          </a:xfrm>
          <a:prstGeom prst="rect">
            <a:avLst/>
          </a:prstGeom>
          <a:noFill/>
        </p:spPr>
        <p:txBody>
          <a:bodyPr wrap="square" rtlCol="0">
            <a:spAutoFit/>
          </a:bodyPr>
          <a:lstStyle/>
          <a:p>
            <a:r>
              <a:rPr lang="en-IN" sz="2800" dirty="0" smtClean="0">
                <a:solidFill>
                  <a:schemeClr val="bg1"/>
                </a:solidFill>
                <a:latin typeface="Times New Roman" pitchFamily="18" charset="0"/>
                <a:cs typeface="Times New Roman" pitchFamily="18" charset="0"/>
              </a:rPr>
              <a:t>Calculate the Within Cluster Sum of Squared Errors (WSS) for different values of k, and choose the k for which WSS first starts to diminish. In the plot of WSS-versus k, this is visible as an elbow</a:t>
            </a:r>
            <a:r>
              <a:rPr lang="en-IN" sz="2800" dirty="0" smtClean="0">
                <a:solidFill>
                  <a:schemeClr val="bg1"/>
                </a:solidFill>
                <a:latin typeface="Times New Roman" pitchFamily="18" charset="0"/>
                <a:cs typeface="Times New Roman" pitchFamily="18" charset="0"/>
              </a:rPr>
              <a:t>.</a:t>
            </a:r>
          </a:p>
          <a:p>
            <a:endParaRPr lang="en-IN" sz="2800" dirty="0" smtClean="0">
              <a:solidFill>
                <a:schemeClr val="bg1"/>
              </a:solidFill>
              <a:latin typeface="Times New Roman" pitchFamily="18" charset="0"/>
              <a:cs typeface="Times New Roman" pitchFamily="18" charset="0"/>
            </a:endParaRPr>
          </a:p>
          <a:p>
            <a:r>
              <a:rPr lang="en-IN" sz="2800" dirty="0" smtClean="0">
                <a:solidFill>
                  <a:schemeClr val="bg1"/>
                </a:solidFill>
                <a:latin typeface="Times New Roman" pitchFamily="18" charset="0"/>
                <a:cs typeface="Times New Roman" pitchFamily="18" charset="0"/>
              </a:rPr>
              <a:t>The steps can be summarized in the below steps</a:t>
            </a:r>
            <a:r>
              <a:rPr lang="en-IN" sz="2800" dirty="0" smtClean="0">
                <a:solidFill>
                  <a:schemeClr val="bg1"/>
                </a:solidFill>
                <a:latin typeface="Times New Roman" pitchFamily="18" charset="0"/>
                <a:cs typeface="Times New Roman" pitchFamily="18" charset="0"/>
              </a:rPr>
              <a:t>:</a:t>
            </a:r>
          </a:p>
          <a:p>
            <a:endParaRPr lang="en-IN" sz="2800" dirty="0" smtClean="0">
              <a:solidFill>
                <a:schemeClr val="bg1"/>
              </a:solidFill>
              <a:latin typeface="Times New Roman" pitchFamily="18" charset="0"/>
              <a:cs typeface="Times New Roman" pitchFamily="18" charset="0"/>
            </a:endParaRPr>
          </a:p>
          <a:p>
            <a:pPr lvl="0">
              <a:buFont typeface="Arial" pitchFamily="34" charset="0"/>
              <a:buChar char="•"/>
            </a:pPr>
            <a:r>
              <a:rPr lang="en-IN" sz="2800" dirty="0" smtClean="0">
                <a:solidFill>
                  <a:schemeClr val="bg1"/>
                </a:solidFill>
                <a:latin typeface="Times New Roman" pitchFamily="18" charset="0"/>
                <a:cs typeface="Times New Roman" pitchFamily="18" charset="0"/>
              </a:rPr>
              <a:t>Compute K-Means clustering for different values of K by varying K from 1 to 10 clusters.</a:t>
            </a:r>
          </a:p>
          <a:p>
            <a:pPr lvl="0">
              <a:buFont typeface="Arial" pitchFamily="34" charset="0"/>
              <a:buChar char="•"/>
            </a:pPr>
            <a:r>
              <a:rPr lang="en-IN" sz="2800" dirty="0" smtClean="0">
                <a:solidFill>
                  <a:schemeClr val="bg1"/>
                </a:solidFill>
                <a:latin typeface="Times New Roman" pitchFamily="18" charset="0"/>
                <a:cs typeface="Times New Roman" pitchFamily="18" charset="0"/>
              </a:rPr>
              <a:t>For each K, calculate the total within-cluster sum of square (WCSS).</a:t>
            </a:r>
          </a:p>
          <a:p>
            <a:pPr lvl="0">
              <a:buFont typeface="Arial" pitchFamily="34" charset="0"/>
              <a:buChar char="•"/>
            </a:pPr>
            <a:r>
              <a:rPr lang="en-IN" sz="2800" dirty="0" smtClean="0">
                <a:solidFill>
                  <a:schemeClr val="bg1"/>
                </a:solidFill>
                <a:latin typeface="Times New Roman" pitchFamily="18" charset="0"/>
                <a:cs typeface="Times New Roman" pitchFamily="18" charset="0"/>
              </a:rPr>
              <a:t>Plot the curve of WCSS </a:t>
            </a:r>
            <a:r>
              <a:rPr lang="en-IN" sz="2800" dirty="0" err="1" smtClean="0">
                <a:solidFill>
                  <a:schemeClr val="bg1"/>
                </a:solidFill>
                <a:latin typeface="Times New Roman" pitchFamily="18" charset="0"/>
                <a:cs typeface="Times New Roman" pitchFamily="18" charset="0"/>
              </a:rPr>
              <a:t>vs</a:t>
            </a:r>
            <a:r>
              <a:rPr lang="en-IN" sz="2800" dirty="0" smtClean="0">
                <a:solidFill>
                  <a:schemeClr val="bg1"/>
                </a:solidFill>
                <a:latin typeface="Times New Roman" pitchFamily="18" charset="0"/>
                <a:cs typeface="Times New Roman" pitchFamily="18" charset="0"/>
              </a:rPr>
              <a:t> the number of clusters K.</a:t>
            </a:r>
          </a:p>
          <a:p>
            <a:pPr lvl="0">
              <a:buFont typeface="Arial" pitchFamily="34" charset="0"/>
              <a:buChar char="•"/>
            </a:pPr>
            <a:r>
              <a:rPr lang="en-IN" sz="2800" dirty="0" smtClean="0">
                <a:solidFill>
                  <a:schemeClr val="bg1"/>
                </a:solidFill>
                <a:latin typeface="Times New Roman" pitchFamily="18" charset="0"/>
                <a:cs typeface="Times New Roman" pitchFamily="18" charset="0"/>
              </a:rPr>
              <a:t>The location of a bend (knee) in the plot is generally considered as an indicator of the appropriate number of clusters.</a:t>
            </a: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347" y="188640"/>
            <a:ext cx="8981946" cy="954107"/>
          </a:xfrm>
          <a:prstGeom prst="rect">
            <a:avLst/>
          </a:prstGeom>
          <a:noFill/>
        </p:spPr>
        <p:txBody>
          <a:bodyPr wrap="square" rtlCol="0">
            <a:spAutoFit/>
          </a:bodyPr>
          <a:lstStyle/>
          <a:p>
            <a:r>
              <a:rPr lang="en-IN" sz="2800" dirty="0" smtClean="0">
                <a:solidFill>
                  <a:schemeClr val="bg1"/>
                </a:solidFill>
                <a:latin typeface="Imprint MT Shadow" pitchFamily="82" charset="0"/>
              </a:rPr>
              <a:t>choosing the optimal no of clusters by plotting elbow plot.</a:t>
            </a:r>
          </a:p>
          <a:p>
            <a:endParaRPr lang="en-IN" sz="2800" dirty="0">
              <a:solidFill>
                <a:schemeClr val="bg1"/>
              </a:solidFill>
              <a:latin typeface="Imprint MT Shadow" pitchFamily="82" charset="0"/>
            </a:endParaRPr>
          </a:p>
        </p:txBody>
      </p:sp>
      <p:pic>
        <p:nvPicPr>
          <p:cNvPr id="3" name="Picture 2"/>
          <p:cNvPicPr/>
          <p:nvPr/>
        </p:nvPicPr>
        <p:blipFill>
          <a:blip r:embed="rId2" cstate="print"/>
          <a:srcRect/>
          <a:stretch>
            <a:fillRect/>
          </a:stretch>
        </p:blipFill>
        <p:spPr bwMode="auto">
          <a:xfrm>
            <a:off x="504379" y="764704"/>
            <a:ext cx="9073007" cy="4680520"/>
          </a:xfrm>
          <a:prstGeom prst="rect">
            <a:avLst/>
          </a:prstGeom>
          <a:noFill/>
          <a:ln w="9525">
            <a:noFill/>
            <a:miter lim="800000"/>
            <a:headEnd/>
            <a:tailEnd/>
          </a:ln>
        </p:spPr>
      </p:pic>
      <p:sp>
        <p:nvSpPr>
          <p:cNvPr id="4" name="TextBox 3"/>
          <p:cNvSpPr txBox="1"/>
          <p:nvPr/>
        </p:nvSpPr>
        <p:spPr>
          <a:xfrm>
            <a:off x="0" y="5733256"/>
            <a:ext cx="10369475" cy="861774"/>
          </a:xfrm>
          <a:prstGeom prst="rect">
            <a:avLst/>
          </a:prstGeom>
          <a:noFill/>
        </p:spPr>
        <p:txBody>
          <a:bodyPr wrap="square" rtlCol="0">
            <a:spAutoFit/>
          </a:bodyPr>
          <a:lstStyle/>
          <a:p>
            <a:r>
              <a:rPr lang="en-IN" sz="3200" i="1" dirty="0" smtClean="0">
                <a:solidFill>
                  <a:schemeClr val="bg1"/>
                </a:solidFill>
                <a:latin typeface="Times New Roman" pitchFamily="18" charset="0"/>
                <a:cs typeface="Times New Roman" pitchFamily="18" charset="0"/>
              </a:rPr>
              <a:t>So we found the optimal value of k is 5 using elbow method.</a:t>
            </a:r>
            <a:endParaRPr lang="en-IN" sz="3200" dirty="0" smtClean="0">
              <a:solidFill>
                <a:schemeClr val="bg1"/>
              </a:solidFill>
              <a:latin typeface="Times New Roman" pitchFamily="18" charset="0"/>
              <a:cs typeface="Times New Roman" pitchFamily="18" charset="0"/>
            </a:endParaRP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0648"/>
            <a:ext cx="9289032" cy="1384995"/>
          </a:xfrm>
          <a:prstGeom prst="rect">
            <a:avLst/>
          </a:prstGeom>
          <a:noFill/>
        </p:spPr>
        <p:txBody>
          <a:bodyPr wrap="square" rtlCol="0">
            <a:spAutoFit/>
          </a:bodyPr>
          <a:lstStyle/>
          <a:p>
            <a:r>
              <a:rPr lang="en-IN" sz="2800" b="1" u="sng" dirty="0" smtClean="0">
                <a:solidFill>
                  <a:schemeClr val="bg1"/>
                </a:solidFill>
                <a:latin typeface="Imprint MT Shadow" pitchFamily="82" charset="0"/>
              </a:rPr>
              <a:t>Visualizing the </a:t>
            </a:r>
            <a:r>
              <a:rPr lang="en-IN" sz="2800" b="1" u="sng" dirty="0" smtClean="0">
                <a:solidFill>
                  <a:schemeClr val="bg1"/>
                </a:solidFill>
                <a:latin typeface="Imprint MT Shadow" pitchFamily="82" charset="0"/>
              </a:rPr>
              <a:t>clusters </a:t>
            </a:r>
            <a:r>
              <a:rPr lang="en-IN" sz="2800" b="1" u="sng" dirty="0" smtClean="0">
                <a:solidFill>
                  <a:schemeClr val="bg1"/>
                </a:solidFill>
                <a:latin typeface="Imprint MT Shadow" pitchFamily="82" charset="0"/>
                <a:cs typeface="Times New Roman" pitchFamily="18" charset="0"/>
              </a:rPr>
              <a:t>Using K Means clustering algorithm</a:t>
            </a:r>
          </a:p>
          <a:p>
            <a:endParaRPr lang="en-IN" sz="2800" dirty="0" smtClean="0">
              <a:solidFill>
                <a:schemeClr val="bg1"/>
              </a:solidFill>
              <a:latin typeface="Imprint MT Shadow" pitchFamily="82" charset="0"/>
            </a:endParaRPr>
          </a:p>
          <a:p>
            <a:endParaRPr lang="en-IN" sz="2800" dirty="0">
              <a:solidFill>
                <a:schemeClr val="bg1"/>
              </a:solidFill>
              <a:latin typeface="Imprint MT Shadow" pitchFamily="82" charset="0"/>
            </a:endParaRPr>
          </a:p>
        </p:txBody>
      </p:sp>
      <p:pic>
        <p:nvPicPr>
          <p:cNvPr id="4" name="Picture 3"/>
          <p:cNvPicPr/>
          <p:nvPr/>
        </p:nvPicPr>
        <p:blipFill>
          <a:blip r:embed="rId2" cstate="print"/>
          <a:srcRect/>
          <a:stretch>
            <a:fillRect/>
          </a:stretch>
        </p:blipFill>
        <p:spPr bwMode="auto">
          <a:xfrm>
            <a:off x="216347" y="980728"/>
            <a:ext cx="9505055" cy="3885609"/>
          </a:xfrm>
          <a:prstGeom prst="rect">
            <a:avLst/>
          </a:prstGeom>
          <a:noFill/>
          <a:ln w="9525">
            <a:noFill/>
            <a:miter lim="800000"/>
            <a:headEnd/>
            <a:tailEnd/>
          </a:ln>
        </p:spPr>
      </p:pic>
      <p:sp>
        <p:nvSpPr>
          <p:cNvPr id="5" name="TextBox 4"/>
          <p:cNvSpPr txBox="1"/>
          <p:nvPr/>
        </p:nvSpPr>
        <p:spPr>
          <a:xfrm>
            <a:off x="360363" y="5085184"/>
            <a:ext cx="6120680" cy="1754326"/>
          </a:xfrm>
          <a:prstGeom prst="rect">
            <a:avLst/>
          </a:prstGeom>
          <a:noFill/>
        </p:spPr>
        <p:txBody>
          <a:bodyPr wrap="square" rtlCol="0">
            <a:spAutoFit/>
          </a:bodyPr>
          <a:lstStyle/>
          <a:p>
            <a:r>
              <a:rPr lang="en-IN" b="1" i="1" dirty="0" smtClean="0">
                <a:solidFill>
                  <a:schemeClr val="bg1"/>
                </a:solidFill>
                <a:latin typeface="Times New Roman" pitchFamily="18" charset="0"/>
                <a:cs typeface="Times New Roman" pitchFamily="18" charset="0"/>
              </a:rPr>
              <a:t>Cluster 1- High income low spending =Careful</a:t>
            </a:r>
            <a:endParaRPr lang="en-IN" b="1" dirty="0" smtClean="0">
              <a:solidFill>
                <a:schemeClr val="bg1"/>
              </a:solidFill>
              <a:latin typeface="Times New Roman" pitchFamily="18" charset="0"/>
              <a:cs typeface="Times New Roman" pitchFamily="18" charset="0"/>
            </a:endParaRPr>
          </a:p>
          <a:p>
            <a:r>
              <a:rPr lang="en-IN" b="1" i="1" dirty="0" smtClean="0">
                <a:solidFill>
                  <a:schemeClr val="bg1"/>
                </a:solidFill>
                <a:latin typeface="Times New Roman" pitchFamily="18" charset="0"/>
                <a:cs typeface="Times New Roman" pitchFamily="18" charset="0"/>
              </a:rPr>
              <a:t>Cluster 2- Medium income medium spending =Standard</a:t>
            </a:r>
            <a:endParaRPr lang="en-IN" b="1" dirty="0" smtClean="0">
              <a:solidFill>
                <a:schemeClr val="bg1"/>
              </a:solidFill>
              <a:latin typeface="Times New Roman" pitchFamily="18" charset="0"/>
              <a:cs typeface="Times New Roman" pitchFamily="18" charset="0"/>
            </a:endParaRPr>
          </a:p>
          <a:p>
            <a:r>
              <a:rPr lang="en-IN" b="1" i="1" dirty="0" smtClean="0">
                <a:solidFill>
                  <a:schemeClr val="bg1"/>
                </a:solidFill>
                <a:latin typeface="Times New Roman" pitchFamily="18" charset="0"/>
                <a:cs typeface="Times New Roman" pitchFamily="18" charset="0"/>
              </a:rPr>
              <a:t>Cluster 3- High Income and high spending =Target</a:t>
            </a:r>
            <a:endParaRPr lang="en-IN" b="1" dirty="0" smtClean="0">
              <a:solidFill>
                <a:schemeClr val="bg1"/>
              </a:solidFill>
              <a:latin typeface="Times New Roman" pitchFamily="18" charset="0"/>
              <a:cs typeface="Times New Roman" pitchFamily="18" charset="0"/>
            </a:endParaRPr>
          </a:p>
          <a:p>
            <a:r>
              <a:rPr lang="en-IN" b="1" i="1" dirty="0" smtClean="0">
                <a:solidFill>
                  <a:schemeClr val="bg1"/>
                </a:solidFill>
                <a:latin typeface="Times New Roman" pitchFamily="18" charset="0"/>
                <a:cs typeface="Times New Roman" pitchFamily="18" charset="0"/>
              </a:rPr>
              <a:t>Cluster 4- Low Income and high spending =Careless</a:t>
            </a:r>
            <a:endParaRPr lang="en-IN" b="1" dirty="0" smtClean="0">
              <a:solidFill>
                <a:schemeClr val="bg1"/>
              </a:solidFill>
              <a:latin typeface="Times New Roman" pitchFamily="18" charset="0"/>
              <a:cs typeface="Times New Roman" pitchFamily="18" charset="0"/>
            </a:endParaRPr>
          </a:p>
          <a:p>
            <a:r>
              <a:rPr lang="en-IN" b="1" i="1" dirty="0" smtClean="0">
                <a:solidFill>
                  <a:schemeClr val="bg1"/>
                </a:solidFill>
                <a:latin typeface="Times New Roman" pitchFamily="18" charset="0"/>
                <a:cs typeface="Times New Roman" pitchFamily="18" charset="0"/>
              </a:rPr>
              <a:t>Cluster 5- Low Income and low spending =Sensible</a:t>
            </a:r>
            <a:endParaRPr lang="en-IN" b="1" dirty="0" smtClean="0">
              <a:solidFill>
                <a:schemeClr val="bg1"/>
              </a:solidFill>
              <a:latin typeface="Times New Roman" pitchFamily="18" charset="0"/>
              <a:cs typeface="Times New Roman" pitchFamily="18" charset="0"/>
            </a:endParaRPr>
          </a:p>
          <a:p>
            <a:endParaRPr lang="en-IN" dirty="0">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0363" y="1628800"/>
            <a:ext cx="9577387" cy="3816429"/>
          </a:xfrm>
          <a:prstGeom prst="rect">
            <a:avLst/>
          </a:prstGeom>
          <a:noFill/>
        </p:spPr>
        <p:txBody>
          <a:bodyPr wrap="square" rtlCol="0">
            <a:spAutoFit/>
          </a:bodyPr>
          <a:lstStyle/>
          <a:p>
            <a:r>
              <a:rPr lang="en-IN" sz="3200" i="1" dirty="0" smtClean="0">
                <a:solidFill>
                  <a:schemeClr val="bg1"/>
                </a:solidFill>
                <a:latin typeface="Times New Roman" pitchFamily="18" charset="0"/>
                <a:cs typeface="Times New Roman" pitchFamily="18" charset="0"/>
              </a:rPr>
              <a:t>This Clustering Analysis gives us a very clear insight about the different segments of the customers in the Mall. There are clearly Five segments of Customers namely Careful, Standard, Target, Careless, Sensible based on their Annual Income and Spending Score which are reportedly the best factors/attributes to determine the segments of a customer in a Mall.</a:t>
            </a:r>
            <a:endParaRPr lang="en-IN" sz="3200" dirty="0" smtClean="0">
              <a:solidFill>
                <a:schemeClr val="bg1"/>
              </a:solidFill>
              <a:latin typeface="Times New Roman" pitchFamily="18" charset="0"/>
              <a:cs typeface="Times New Roman" pitchFamily="18" charset="0"/>
            </a:endParaRPr>
          </a:p>
          <a:p>
            <a:endParaRPr lang="en-IN" dirty="0">
              <a:solidFill>
                <a:schemeClr val="bg1"/>
              </a:solidFill>
            </a:endParaRPr>
          </a:p>
        </p:txBody>
      </p:sp>
      <p:sp>
        <p:nvSpPr>
          <p:cNvPr id="3" name="TextBox 2"/>
          <p:cNvSpPr txBox="1"/>
          <p:nvPr/>
        </p:nvSpPr>
        <p:spPr>
          <a:xfrm>
            <a:off x="432371" y="476672"/>
            <a:ext cx="7013458" cy="646331"/>
          </a:xfrm>
          <a:prstGeom prst="rect">
            <a:avLst/>
          </a:prstGeom>
          <a:noFill/>
        </p:spPr>
        <p:txBody>
          <a:bodyPr wrap="none" rtlCol="0">
            <a:spAutoFit/>
          </a:bodyPr>
          <a:lstStyle/>
          <a:p>
            <a:r>
              <a:rPr lang="en-IN" sz="3600" u="sng" dirty="0" smtClean="0">
                <a:solidFill>
                  <a:schemeClr val="bg1"/>
                </a:solidFill>
                <a:latin typeface="Imprint MT Shadow" pitchFamily="82" charset="0"/>
              </a:rPr>
              <a:t>Inference from Clustering Analysis</a:t>
            </a:r>
            <a:endParaRPr lang="en-IN" sz="3600" u="sng" dirty="0">
              <a:solidFill>
                <a:schemeClr val="bg1"/>
              </a:solidFill>
              <a:latin typeface="Imprint MT Shadow" pitchFamily="82"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347" y="0"/>
            <a:ext cx="9443611" cy="1077218"/>
          </a:xfrm>
          <a:prstGeom prst="rect">
            <a:avLst/>
          </a:prstGeom>
          <a:noFill/>
        </p:spPr>
        <p:txBody>
          <a:bodyPr wrap="square" rtlCol="0">
            <a:spAutoFit/>
          </a:bodyPr>
          <a:lstStyle/>
          <a:p>
            <a:r>
              <a:rPr lang="en-IN" sz="3200" u="sng" dirty="0" smtClean="0">
                <a:solidFill>
                  <a:schemeClr val="bg1"/>
                </a:solidFill>
                <a:latin typeface="Imprint MT Shadow" pitchFamily="82" charset="0"/>
              </a:rPr>
              <a:t>Finding the relation between Age and spending score</a:t>
            </a:r>
          </a:p>
          <a:p>
            <a:endParaRPr lang="en-IN" sz="3200" u="sng" dirty="0">
              <a:solidFill>
                <a:schemeClr val="bg1"/>
              </a:solidFill>
              <a:latin typeface="Imprint MT Shadow" pitchFamily="82" charset="0"/>
            </a:endParaRPr>
          </a:p>
        </p:txBody>
      </p:sp>
      <p:pic>
        <p:nvPicPr>
          <p:cNvPr id="3" name="Picture 2"/>
          <p:cNvPicPr/>
          <p:nvPr/>
        </p:nvPicPr>
        <p:blipFill>
          <a:blip r:embed="rId2" cstate="print"/>
          <a:srcRect/>
          <a:stretch>
            <a:fillRect/>
          </a:stretch>
        </p:blipFill>
        <p:spPr bwMode="auto">
          <a:xfrm>
            <a:off x="360363" y="620688"/>
            <a:ext cx="9289031" cy="4896544"/>
          </a:xfrm>
          <a:prstGeom prst="rect">
            <a:avLst/>
          </a:prstGeom>
          <a:noFill/>
          <a:ln w="9525">
            <a:noFill/>
            <a:miter lim="800000"/>
            <a:headEnd/>
            <a:tailEnd/>
          </a:ln>
        </p:spPr>
      </p:pic>
      <p:sp>
        <p:nvSpPr>
          <p:cNvPr id="4" name="TextBox 3"/>
          <p:cNvSpPr txBox="1"/>
          <p:nvPr/>
        </p:nvSpPr>
        <p:spPr>
          <a:xfrm>
            <a:off x="0" y="5589240"/>
            <a:ext cx="9577387" cy="1477328"/>
          </a:xfrm>
          <a:prstGeom prst="rect">
            <a:avLst/>
          </a:prstGeom>
          <a:noFill/>
        </p:spPr>
        <p:txBody>
          <a:bodyPr wrap="square" rtlCol="0">
            <a:spAutoFit/>
          </a:bodyPr>
          <a:lstStyle/>
          <a:p>
            <a:r>
              <a:rPr lang="en-IN" sz="2400" i="1" dirty="0" smtClean="0">
                <a:solidFill>
                  <a:schemeClr val="bg1"/>
                </a:solidFill>
                <a:latin typeface="Times New Roman" pitchFamily="18" charset="0"/>
                <a:cs typeface="Times New Roman" pitchFamily="18" charset="0"/>
              </a:rPr>
              <a:t>We can clearly see that Only young people(18-40 age group) are involved in High Spending</a:t>
            </a:r>
            <a:r>
              <a:rPr lang="en-IN" sz="2400" i="1" dirty="0" smtClean="0">
                <a:solidFill>
                  <a:schemeClr val="bg1"/>
                </a:solidFill>
                <a:latin typeface="Times New Roman" pitchFamily="18" charset="0"/>
                <a:cs typeface="Times New Roman" pitchFamily="18" charset="0"/>
              </a:rPr>
              <a:t>. As </a:t>
            </a:r>
            <a:r>
              <a:rPr lang="en-IN" sz="2400" i="1" dirty="0" smtClean="0">
                <a:solidFill>
                  <a:schemeClr val="bg1"/>
                </a:solidFill>
                <a:latin typeface="Times New Roman" pitchFamily="18" charset="0"/>
                <a:cs typeface="Times New Roman" pitchFamily="18" charset="0"/>
              </a:rPr>
              <a:t>age increases people fall into average or Low spending </a:t>
            </a:r>
            <a:r>
              <a:rPr lang="en-IN" sz="2400" i="1" dirty="0" smtClean="0">
                <a:solidFill>
                  <a:schemeClr val="bg1"/>
                </a:solidFill>
                <a:latin typeface="Times New Roman" pitchFamily="18" charset="0"/>
                <a:cs typeface="Times New Roman" pitchFamily="18" charset="0"/>
              </a:rPr>
              <a:t>category.</a:t>
            </a:r>
            <a:endParaRPr lang="en-IN" sz="2400" dirty="0" smtClean="0">
              <a:solidFill>
                <a:schemeClr val="bg1"/>
              </a:solidFill>
              <a:latin typeface="Times New Roman" pitchFamily="18" charset="0"/>
              <a:cs typeface="Times New Roman" pitchFamily="18" charset="0"/>
            </a:endParaRPr>
          </a:p>
          <a:p>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347" y="332656"/>
            <a:ext cx="8888972" cy="1077218"/>
          </a:xfrm>
          <a:prstGeom prst="rect">
            <a:avLst/>
          </a:prstGeom>
          <a:noFill/>
        </p:spPr>
        <p:txBody>
          <a:bodyPr wrap="none" rtlCol="0">
            <a:spAutoFit/>
          </a:bodyPr>
          <a:lstStyle/>
          <a:p>
            <a:r>
              <a:rPr lang="en-IN" sz="3200" u="sng" dirty="0" smtClean="0">
                <a:solidFill>
                  <a:schemeClr val="bg1"/>
                </a:solidFill>
                <a:latin typeface="Imprint MT Shadow" pitchFamily="82" charset="0"/>
              </a:rPr>
              <a:t>Finding out the relation between Age and Income</a:t>
            </a:r>
          </a:p>
          <a:p>
            <a:endParaRPr lang="en-IN" sz="3200" u="sng" dirty="0">
              <a:solidFill>
                <a:schemeClr val="bg1"/>
              </a:solidFill>
              <a:latin typeface="Imprint MT Shadow" pitchFamily="82" charset="0"/>
            </a:endParaRPr>
          </a:p>
        </p:txBody>
      </p:sp>
      <p:pic>
        <p:nvPicPr>
          <p:cNvPr id="3" name="Picture 2"/>
          <p:cNvPicPr/>
          <p:nvPr/>
        </p:nvPicPr>
        <p:blipFill>
          <a:blip r:embed="rId2" cstate="print"/>
          <a:srcRect/>
          <a:stretch>
            <a:fillRect/>
          </a:stretch>
        </p:blipFill>
        <p:spPr bwMode="auto">
          <a:xfrm>
            <a:off x="0" y="908720"/>
            <a:ext cx="9937750" cy="4896544"/>
          </a:xfrm>
          <a:prstGeom prst="rect">
            <a:avLst/>
          </a:prstGeom>
          <a:noFill/>
          <a:ln w="9525">
            <a:noFill/>
            <a:miter lim="800000"/>
            <a:headEnd/>
            <a:tailEnd/>
          </a:ln>
        </p:spPr>
      </p:pic>
      <p:sp>
        <p:nvSpPr>
          <p:cNvPr id="4" name="TextBox 3"/>
          <p:cNvSpPr txBox="1"/>
          <p:nvPr/>
        </p:nvSpPr>
        <p:spPr>
          <a:xfrm>
            <a:off x="1" y="5949280"/>
            <a:ext cx="9937749" cy="1107996"/>
          </a:xfrm>
          <a:prstGeom prst="rect">
            <a:avLst/>
          </a:prstGeom>
          <a:noFill/>
        </p:spPr>
        <p:txBody>
          <a:bodyPr wrap="square" rtlCol="0">
            <a:spAutoFit/>
          </a:bodyPr>
          <a:lstStyle/>
          <a:p>
            <a:r>
              <a:rPr lang="en-IN" sz="2400" i="1" dirty="0" smtClean="0">
                <a:solidFill>
                  <a:schemeClr val="bg1"/>
                </a:solidFill>
                <a:latin typeface="Times New Roman" pitchFamily="18" charset="0"/>
                <a:cs typeface="Times New Roman" pitchFamily="18" charset="0"/>
              </a:rPr>
              <a:t>We can see people in age group 0f 30-40 have high number of high income people</a:t>
            </a:r>
            <a:endParaRPr lang="en-IN" sz="2400" dirty="0" smtClean="0">
              <a:solidFill>
                <a:schemeClr val="bg1"/>
              </a:solidFill>
              <a:latin typeface="Times New Roman" pitchFamily="18" charset="0"/>
              <a:cs typeface="Times New Roman" pitchFamily="18" charset="0"/>
            </a:endParaRPr>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347" y="188640"/>
            <a:ext cx="9721403" cy="1384995"/>
          </a:xfrm>
          <a:prstGeom prst="rect">
            <a:avLst/>
          </a:prstGeom>
          <a:noFill/>
        </p:spPr>
        <p:txBody>
          <a:bodyPr wrap="square" rtlCol="0">
            <a:spAutoFit/>
          </a:bodyPr>
          <a:lstStyle/>
          <a:p>
            <a:r>
              <a:rPr lang="en-IN" sz="2800" u="sng" dirty="0" smtClean="0">
                <a:solidFill>
                  <a:schemeClr val="bg1"/>
                </a:solidFill>
                <a:latin typeface="Imprint MT Shadow" pitchFamily="82" charset="0"/>
                <a:cs typeface="Times New Roman" pitchFamily="18" charset="0"/>
              </a:rPr>
              <a:t>Finding out the relation between </a:t>
            </a:r>
            <a:r>
              <a:rPr lang="en-IN" sz="2800" u="sng" dirty="0" err="1" smtClean="0">
                <a:solidFill>
                  <a:schemeClr val="bg1"/>
                </a:solidFill>
                <a:latin typeface="Imprint MT Shadow" pitchFamily="82" charset="0"/>
                <a:cs typeface="Times New Roman" pitchFamily="18" charset="0"/>
              </a:rPr>
              <a:t>Age,Annual</a:t>
            </a:r>
            <a:r>
              <a:rPr lang="en-IN" sz="2800" u="sng" dirty="0" smtClean="0">
                <a:solidFill>
                  <a:schemeClr val="bg1"/>
                </a:solidFill>
                <a:latin typeface="Imprint MT Shadow" pitchFamily="82" charset="0"/>
                <a:cs typeface="Times New Roman" pitchFamily="18" charset="0"/>
              </a:rPr>
              <a:t> Income and spending score</a:t>
            </a:r>
          </a:p>
          <a:p>
            <a:endParaRPr lang="en-IN" sz="2800" dirty="0">
              <a:solidFill>
                <a:schemeClr val="bg1"/>
              </a:solidFill>
              <a:latin typeface="Imprint MT Shadow" pitchFamily="82" charset="0"/>
              <a:cs typeface="Times New Roman" pitchFamily="18" charset="0"/>
            </a:endParaRPr>
          </a:p>
        </p:txBody>
      </p:sp>
      <p:pic>
        <p:nvPicPr>
          <p:cNvPr id="3" name="Picture 2"/>
          <p:cNvPicPr/>
          <p:nvPr/>
        </p:nvPicPr>
        <p:blipFill>
          <a:blip r:embed="rId2" cstate="print"/>
          <a:srcRect/>
          <a:stretch>
            <a:fillRect/>
          </a:stretch>
        </p:blipFill>
        <p:spPr bwMode="auto">
          <a:xfrm>
            <a:off x="216347" y="1340768"/>
            <a:ext cx="9073008" cy="4464496"/>
          </a:xfrm>
          <a:prstGeom prst="rect">
            <a:avLst/>
          </a:prstGeom>
          <a:noFill/>
          <a:ln w="9525">
            <a:noFill/>
            <a:miter lim="800000"/>
            <a:headEnd/>
            <a:tailEnd/>
          </a:ln>
        </p:spPr>
      </p:pic>
      <p:sp>
        <p:nvSpPr>
          <p:cNvPr id="4" name="TextBox 3"/>
          <p:cNvSpPr txBox="1"/>
          <p:nvPr/>
        </p:nvSpPr>
        <p:spPr>
          <a:xfrm>
            <a:off x="216347" y="5805264"/>
            <a:ext cx="9721403" cy="1323439"/>
          </a:xfrm>
          <a:prstGeom prst="rect">
            <a:avLst/>
          </a:prstGeom>
          <a:noFill/>
        </p:spPr>
        <p:txBody>
          <a:bodyPr wrap="square" rtlCol="0">
            <a:spAutoFit/>
          </a:bodyPr>
          <a:lstStyle/>
          <a:p>
            <a:r>
              <a:rPr lang="en-IN" sz="2000" i="1" dirty="0" smtClean="0">
                <a:solidFill>
                  <a:schemeClr val="bg1"/>
                </a:solidFill>
                <a:latin typeface="Times New Roman" pitchFamily="18" charset="0"/>
                <a:cs typeface="Times New Roman" pitchFamily="18" charset="0"/>
              </a:rPr>
              <a:t>It is a 3D plot to visualize the spending score of the customers with their annual income. The data points are separated into 5 classes which are represented in different colours as shown in the 3D plot.</a:t>
            </a:r>
            <a:endParaRPr lang="en-IN" sz="2000" dirty="0" smtClean="0">
              <a:solidFill>
                <a:schemeClr val="bg1"/>
              </a:solidFill>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347" y="476672"/>
            <a:ext cx="6077305" cy="1077218"/>
          </a:xfrm>
          <a:prstGeom prst="rect">
            <a:avLst/>
          </a:prstGeom>
          <a:noFill/>
        </p:spPr>
        <p:txBody>
          <a:bodyPr wrap="none" rtlCol="0">
            <a:spAutoFit/>
          </a:bodyPr>
          <a:lstStyle/>
          <a:p>
            <a:r>
              <a:rPr lang="en-IN" sz="3200" b="1" i="1" u="sng" dirty="0">
                <a:solidFill>
                  <a:schemeClr val="bg1"/>
                </a:solidFill>
                <a:latin typeface="Imprint MT Shadow" pitchFamily="82" charset="0"/>
              </a:rPr>
              <a:t>What Is Customer Segmentation?</a:t>
            </a:r>
            <a:endParaRPr lang="en-IN" sz="3200" u="sng" dirty="0">
              <a:solidFill>
                <a:schemeClr val="bg1"/>
              </a:solidFill>
              <a:latin typeface="Imprint MT Shadow" pitchFamily="82" charset="0"/>
            </a:endParaRPr>
          </a:p>
          <a:p>
            <a:endParaRPr lang="en-IN" sz="3200" u="sng" dirty="0">
              <a:solidFill>
                <a:schemeClr val="bg1"/>
              </a:solidFill>
              <a:latin typeface="Imprint MT Shadow" pitchFamily="82" charset="0"/>
            </a:endParaRPr>
          </a:p>
        </p:txBody>
      </p:sp>
      <p:sp>
        <p:nvSpPr>
          <p:cNvPr id="3" name="TextBox 2"/>
          <p:cNvSpPr txBox="1"/>
          <p:nvPr/>
        </p:nvSpPr>
        <p:spPr>
          <a:xfrm>
            <a:off x="144340" y="1124744"/>
            <a:ext cx="9793410" cy="6370975"/>
          </a:xfrm>
          <a:prstGeom prst="rect">
            <a:avLst/>
          </a:prstGeom>
          <a:noFill/>
        </p:spPr>
        <p:txBody>
          <a:bodyPr wrap="square" rtlCol="0">
            <a:spAutoFit/>
          </a:bodyPr>
          <a:lstStyle/>
          <a:p>
            <a:r>
              <a:rPr lang="en-IN" sz="2400" dirty="0">
                <a:solidFill>
                  <a:schemeClr val="bg1"/>
                </a:solidFill>
                <a:latin typeface="Times New Roman" pitchFamily="18" charset="0"/>
                <a:cs typeface="Times New Roman" pitchFamily="18" charset="0"/>
              </a:rPr>
              <a:t>Customer segmentation, also known as market segmentation, is the practice of dividing consumers into segments that can be focused on. Data, for example, a clients’ socioeconomics, topography, psychographic and behavioural preferences are considered while deciding customer segmentation. </a:t>
            </a:r>
            <a:endParaRPr lang="en-IN" sz="2400" dirty="0" smtClean="0">
              <a:solidFill>
                <a:schemeClr val="bg1"/>
              </a:solidFill>
              <a:latin typeface="Times New Roman" pitchFamily="18" charset="0"/>
              <a:cs typeface="Times New Roman" pitchFamily="18" charset="0"/>
            </a:endParaRPr>
          </a:p>
          <a:p>
            <a:endParaRPr lang="en-IN" sz="2400" dirty="0">
              <a:solidFill>
                <a:schemeClr val="bg1"/>
              </a:solidFill>
              <a:latin typeface="Times New Roman" pitchFamily="18" charset="0"/>
              <a:cs typeface="Times New Roman" pitchFamily="18" charset="0"/>
            </a:endParaRPr>
          </a:p>
          <a:p>
            <a:r>
              <a:rPr lang="en-IN" sz="2400" dirty="0">
                <a:solidFill>
                  <a:schemeClr val="bg1"/>
                </a:solidFill>
                <a:latin typeface="Times New Roman" pitchFamily="18" charset="0"/>
                <a:cs typeface="Times New Roman" pitchFamily="18" charset="0"/>
              </a:rPr>
              <a:t>Segmenting a market according to customers is sound practice. It empowers you to build up a more profound comprehension of your clients and find what influences them to tick. When you’re conveying a message, it will be more compelling if the beneficiary of the message thinks that its applicable. </a:t>
            </a:r>
            <a:endParaRPr lang="en-IN" sz="2400" dirty="0" smtClean="0">
              <a:solidFill>
                <a:schemeClr val="bg1"/>
              </a:solidFill>
              <a:latin typeface="Times New Roman" pitchFamily="18" charset="0"/>
              <a:cs typeface="Times New Roman" pitchFamily="18" charset="0"/>
            </a:endParaRPr>
          </a:p>
          <a:p>
            <a:endParaRPr lang="en-IN" sz="2400" dirty="0">
              <a:solidFill>
                <a:schemeClr val="bg1"/>
              </a:solidFill>
              <a:latin typeface="Times New Roman" pitchFamily="18" charset="0"/>
              <a:cs typeface="Times New Roman" pitchFamily="18" charset="0"/>
            </a:endParaRPr>
          </a:p>
          <a:p>
            <a:r>
              <a:rPr lang="en-IN" sz="2400" dirty="0">
                <a:solidFill>
                  <a:schemeClr val="bg1"/>
                </a:solidFill>
                <a:latin typeface="Times New Roman" pitchFamily="18" charset="0"/>
                <a:cs typeface="Times New Roman" pitchFamily="18" charset="0"/>
              </a:rPr>
              <a:t>Division is essentially a method for orchestrating your clients into littler gatherings as indicated by write. These unmistakable sub-gatherings or fragments ought to be described by specific traits. Presently you can target particular, pertinent advertising messages at each gathering</a:t>
            </a:r>
            <a:r>
              <a:rPr lang="en-IN" sz="2400" dirty="0"/>
              <a:t>. </a:t>
            </a:r>
          </a:p>
          <a:p>
            <a:endParaRPr lang="en-IN" sz="2400" dirty="0">
              <a:solidFill>
                <a:schemeClr val="bg1"/>
              </a:solidFill>
              <a:latin typeface="Times New Roman" pitchFamily="18" charset="0"/>
              <a:cs typeface="Times New Roman" pitchFamily="18" charset="0"/>
            </a:endParaRPr>
          </a:p>
          <a:p>
            <a:endParaRPr lang="en-IN" sz="2400" dirty="0">
              <a:solidFill>
                <a:schemeClr val="bg1"/>
              </a:solidFill>
              <a:latin typeface="Times New Roman" pitchFamily="18" charset="0"/>
              <a:cs typeface="Times New Roman" pitchFamily="18" charset="0"/>
            </a:endParaRPr>
          </a:p>
          <a:p>
            <a:endParaRPr lang="en-IN" sz="2400" dirty="0">
              <a:solidFill>
                <a:schemeClr val="bg1"/>
              </a:solidFill>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8640"/>
            <a:ext cx="2315057" cy="1077218"/>
          </a:xfrm>
          <a:prstGeom prst="rect">
            <a:avLst/>
          </a:prstGeom>
          <a:noFill/>
        </p:spPr>
        <p:txBody>
          <a:bodyPr wrap="square" rtlCol="0">
            <a:spAutoFit/>
          </a:bodyPr>
          <a:lstStyle/>
          <a:p>
            <a:r>
              <a:rPr lang="en-IN" sz="3200" u="sng" dirty="0" smtClean="0">
                <a:solidFill>
                  <a:schemeClr val="bg1"/>
                </a:solidFill>
                <a:latin typeface="Imprint MT Shadow" pitchFamily="82" charset="0"/>
              </a:rPr>
              <a:t>Conclusions</a:t>
            </a:r>
          </a:p>
          <a:p>
            <a:endParaRPr lang="en-IN" sz="3200" u="sng" dirty="0">
              <a:solidFill>
                <a:schemeClr val="bg1"/>
              </a:solidFill>
              <a:latin typeface="Imprint MT Shadow" pitchFamily="82" charset="0"/>
            </a:endParaRPr>
          </a:p>
        </p:txBody>
      </p:sp>
      <p:sp>
        <p:nvSpPr>
          <p:cNvPr id="3" name="TextBox 2"/>
          <p:cNvSpPr txBox="1"/>
          <p:nvPr/>
        </p:nvSpPr>
        <p:spPr>
          <a:xfrm>
            <a:off x="144339" y="1124744"/>
            <a:ext cx="9793411" cy="5539978"/>
          </a:xfrm>
          <a:prstGeom prst="rect">
            <a:avLst/>
          </a:prstGeom>
          <a:noFill/>
        </p:spPr>
        <p:txBody>
          <a:bodyPr wrap="square" rtlCol="0">
            <a:spAutoFit/>
          </a:bodyPr>
          <a:lstStyle/>
          <a:p>
            <a:r>
              <a:rPr lang="en-IN" sz="2400" i="1" dirty="0" smtClean="0">
                <a:solidFill>
                  <a:schemeClr val="bg1"/>
                </a:solidFill>
                <a:latin typeface="Times New Roman" pitchFamily="18" charset="0"/>
                <a:cs typeface="Times New Roman" pitchFamily="18" charset="0"/>
              </a:rPr>
              <a:t>Now we have 4 different clusters grouped by Age and Spending Score.</a:t>
            </a:r>
          </a:p>
          <a:p>
            <a:endParaRPr lang="en-IN" sz="2400" dirty="0" smtClean="0">
              <a:solidFill>
                <a:schemeClr val="bg1"/>
              </a:solidFill>
              <a:latin typeface="Times New Roman" pitchFamily="18" charset="0"/>
              <a:cs typeface="Times New Roman" pitchFamily="18" charset="0"/>
            </a:endParaRPr>
          </a:p>
          <a:p>
            <a:r>
              <a:rPr lang="en-IN" sz="2400" i="1" dirty="0" smtClean="0">
                <a:solidFill>
                  <a:schemeClr val="bg1"/>
                </a:solidFill>
                <a:latin typeface="Times New Roman" pitchFamily="18" charset="0"/>
                <a:cs typeface="Times New Roman" pitchFamily="18" charset="0"/>
              </a:rPr>
              <a:t>The analysis shows there is low score concentration in male gender (between 0 and 25 score points). In female gender, we have high concentration in ranges between 75 and 100 compared to male gender. In general, women have higher Spending Score than men.</a:t>
            </a:r>
          </a:p>
          <a:p>
            <a:endParaRPr lang="en-IN" sz="2400" dirty="0" smtClean="0">
              <a:solidFill>
                <a:schemeClr val="bg1"/>
              </a:solidFill>
              <a:latin typeface="Times New Roman" pitchFamily="18" charset="0"/>
              <a:cs typeface="Times New Roman" pitchFamily="18" charset="0"/>
            </a:endParaRPr>
          </a:p>
          <a:p>
            <a:r>
              <a:rPr lang="en-IN" sz="2400" i="1" dirty="0" smtClean="0">
                <a:solidFill>
                  <a:schemeClr val="bg1"/>
                </a:solidFill>
                <a:latin typeface="Times New Roman" pitchFamily="18" charset="0"/>
                <a:cs typeface="Times New Roman" pitchFamily="18" charset="0"/>
              </a:rPr>
              <a:t>In other hand, the Annual Income distribution shows that in general, men have higher annual income than women. These two </a:t>
            </a:r>
            <a:r>
              <a:rPr lang="en-IN" sz="2400" i="1" dirty="0" err="1" smtClean="0">
                <a:solidFill>
                  <a:schemeClr val="bg1"/>
                </a:solidFill>
                <a:latin typeface="Times New Roman" pitchFamily="18" charset="0"/>
                <a:cs typeface="Times New Roman" pitchFamily="18" charset="0"/>
              </a:rPr>
              <a:t>analysi</a:t>
            </a:r>
            <a:r>
              <a:rPr lang="en-IN" sz="2400" i="1" dirty="0" smtClean="0">
                <a:solidFill>
                  <a:schemeClr val="bg1"/>
                </a:solidFill>
                <a:latin typeface="Times New Roman" pitchFamily="18" charset="0"/>
                <a:cs typeface="Times New Roman" pitchFamily="18" charset="0"/>
              </a:rPr>
              <a:t> together could give good insights for mall administrators.</a:t>
            </a:r>
          </a:p>
          <a:p>
            <a:endParaRPr lang="en-IN" sz="2400" dirty="0" smtClean="0">
              <a:solidFill>
                <a:schemeClr val="bg1"/>
              </a:solidFill>
              <a:latin typeface="Times New Roman" pitchFamily="18" charset="0"/>
              <a:cs typeface="Times New Roman" pitchFamily="18" charset="0"/>
            </a:endParaRPr>
          </a:p>
          <a:p>
            <a:r>
              <a:rPr lang="en-IN" sz="2400" i="1" dirty="0" smtClean="0">
                <a:solidFill>
                  <a:schemeClr val="bg1"/>
                </a:solidFill>
                <a:latin typeface="Times New Roman" pitchFamily="18" charset="0"/>
                <a:cs typeface="Times New Roman" pitchFamily="18" charset="0"/>
              </a:rPr>
              <a:t>Senior Spending Scores concentrates in low and medium values; In high score valuation, adults have the highest levels; In gender comparison, young and senior women have higher Spending Score values than young and senior men.</a:t>
            </a:r>
            <a:endParaRPr lang="en-IN" sz="2400" dirty="0" smtClean="0">
              <a:solidFill>
                <a:schemeClr val="bg1"/>
              </a:solidFill>
              <a:latin typeface="Times New Roman" pitchFamily="18" charset="0"/>
              <a:cs typeface="Times New Roman" pitchFamily="18" charset="0"/>
            </a:endParaRPr>
          </a:p>
          <a:p>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3068960"/>
            <a:ext cx="9937750" cy="1323439"/>
          </a:xfrm>
          <a:prstGeom prst="rect">
            <a:avLst/>
          </a:prstGeom>
          <a:noFill/>
        </p:spPr>
        <p:txBody>
          <a:bodyPr wrap="square" rtlCol="0">
            <a:spAutoFit/>
          </a:bodyPr>
          <a:lstStyle/>
          <a:p>
            <a:pPr algn="ctr"/>
            <a:r>
              <a:rPr lang="en-IN" sz="8000" dirty="0" smtClean="0">
                <a:solidFill>
                  <a:schemeClr val="bg1"/>
                </a:solidFill>
                <a:latin typeface="Imprint MT Shadow" pitchFamily="82" charset="0"/>
              </a:rPr>
              <a:t>THANK YOU</a:t>
            </a:r>
            <a:endParaRPr lang="en-IN" sz="8000" dirty="0">
              <a:solidFill>
                <a:schemeClr val="bg1"/>
              </a:solidFill>
              <a:latin typeface="Imprint MT Shadow" pitchFamily="8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404664"/>
            <a:ext cx="9937750" cy="6278642"/>
          </a:xfrm>
          <a:prstGeom prst="rect">
            <a:avLst/>
          </a:prstGeom>
          <a:noFill/>
        </p:spPr>
        <p:txBody>
          <a:bodyPr wrap="square" rtlCol="0">
            <a:spAutoFit/>
          </a:bodyPr>
          <a:lstStyle/>
          <a:p>
            <a:r>
              <a:rPr lang="en-IN" sz="3200" u="sng" dirty="0">
                <a:solidFill>
                  <a:schemeClr val="bg1"/>
                </a:solidFill>
                <a:latin typeface="Imprint MT Shadow" pitchFamily="82" charset="0"/>
                <a:cs typeface="Times New Roman" pitchFamily="18" charset="0"/>
              </a:rPr>
              <a:t>The most common ways in which businesses segment their customer base are</a:t>
            </a:r>
            <a:r>
              <a:rPr lang="en-IN" sz="3200" u="sng" dirty="0" smtClean="0">
                <a:solidFill>
                  <a:schemeClr val="bg1"/>
                </a:solidFill>
                <a:latin typeface="Imprint MT Shadow" pitchFamily="82" charset="0"/>
                <a:cs typeface="Times New Roman" pitchFamily="18" charset="0"/>
              </a:rPr>
              <a:t>:</a:t>
            </a:r>
          </a:p>
          <a:p>
            <a:endParaRPr lang="en-IN" sz="3200" dirty="0">
              <a:solidFill>
                <a:schemeClr val="bg1"/>
              </a:solidFill>
              <a:latin typeface="Times New Roman" pitchFamily="18" charset="0"/>
              <a:cs typeface="Times New Roman" pitchFamily="18" charset="0"/>
            </a:endParaRPr>
          </a:p>
          <a:p>
            <a:pPr lvl="0">
              <a:buFont typeface="Arial" pitchFamily="34" charset="0"/>
              <a:buChar char="•"/>
            </a:pPr>
            <a:r>
              <a:rPr lang="en-IN" sz="2400" b="1" u="sng" dirty="0">
                <a:solidFill>
                  <a:schemeClr val="bg1"/>
                </a:solidFill>
                <a:latin typeface="Times New Roman" pitchFamily="18" charset="0"/>
                <a:cs typeface="Times New Roman" pitchFamily="18" charset="0"/>
              </a:rPr>
              <a:t>Demographic information</a:t>
            </a:r>
            <a:r>
              <a:rPr lang="en-IN" sz="2400" dirty="0">
                <a:solidFill>
                  <a:schemeClr val="bg1"/>
                </a:solidFill>
                <a:latin typeface="Times New Roman" pitchFamily="18" charset="0"/>
                <a:cs typeface="Times New Roman" pitchFamily="18" charset="0"/>
              </a:rPr>
              <a:t>, such as gender, age, familial and marital status, income, education, and occupation.</a:t>
            </a:r>
          </a:p>
          <a:p>
            <a:r>
              <a:rPr lang="en-IN" sz="2400" dirty="0">
                <a:solidFill>
                  <a:schemeClr val="bg1"/>
                </a:solidFill>
                <a:latin typeface="Times New Roman" pitchFamily="18" charset="0"/>
                <a:cs typeface="Times New Roman" pitchFamily="18" charset="0"/>
              </a:rPr>
              <a:t> </a:t>
            </a:r>
          </a:p>
          <a:p>
            <a:pPr lvl="0">
              <a:buFont typeface="Arial" pitchFamily="34" charset="0"/>
              <a:buChar char="•"/>
            </a:pPr>
            <a:r>
              <a:rPr lang="en-IN" sz="2400" b="1" u="sng" dirty="0">
                <a:solidFill>
                  <a:schemeClr val="bg1"/>
                </a:solidFill>
                <a:latin typeface="Times New Roman" pitchFamily="18" charset="0"/>
                <a:cs typeface="Times New Roman" pitchFamily="18" charset="0"/>
              </a:rPr>
              <a:t>Geographical information</a:t>
            </a:r>
            <a:r>
              <a:rPr lang="en-IN" sz="2400" dirty="0">
                <a:solidFill>
                  <a:schemeClr val="bg1"/>
                </a:solidFill>
                <a:latin typeface="Times New Roman" pitchFamily="18" charset="0"/>
                <a:cs typeface="Times New Roman" pitchFamily="18" charset="0"/>
              </a:rPr>
              <a:t>, which differs depending on the scope of the company. For localized businesses, this info might pertain to specific towns or counties. For larger companies, it might mean a customer’s city, state, or even country of residence</a:t>
            </a:r>
            <a:r>
              <a:rPr lang="en-IN" sz="2400" dirty="0" smtClean="0">
                <a:solidFill>
                  <a:schemeClr val="bg1"/>
                </a:solidFill>
                <a:latin typeface="Times New Roman" pitchFamily="18" charset="0"/>
                <a:cs typeface="Times New Roman" pitchFamily="18" charset="0"/>
              </a:rPr>
              <a:t>.</a:t>
            </a:r>
          </a:p>
          <a:p>
            <a:pPr lvl="0"/>
            <a:endParaRPr lang="en-IN" sz="2400" dirty="0">
              <a:solidFill>
                <a:schemeClr val="bg1"/>
              </a:solidFill>
              <a:latin typeface="Times New Roman" pitchFamily="18" charset="0"/>
              <a:cs typeface="Times New Roman" pitchFamily="18" charset="0"/>
            </a:endParaRPr>
          </a:p>
          <a:p>
            <a:pPr lvl="0">
              <a:buFont typeface="Arial" pitchFamily="34" charset="0"/>
              <a:buChar char="•"/>
            </a:pPr>
            <a:r>
              <a:rPr lang="en-IN" sz="2400" b="1" u="sng" dirty="0">
                <a:solidFill>
                  <a:schemeClr val="bg1"/>
                </a:solidFill>
                <a:latin typeface="Times New Roman" pitchFamily="18" charset="0"/>
                <a:cs typeface="Times New Roman" pitchFamily="18" charset="0"/>
              </a:rPr>
              <a:t>Psychographics</a:t>
            </a:r>
            <a:r>
              <a:rPr lang="en-IN" sz="2400" dirty="0">
                <a:solidFill>
                  <a:schemeClr val="bg1"/>
                </a:solidFill>
                <a:latin typeface="Times New Roman" pitchFamily="18" charset="0"/>
                <a:cs typeface="Times New Roman" pitchFamily="18" charset="0"/>
              </a:rPr>
              <a:t>, such as social class, lifestyle, and personality traits</a:t>
            </a:r>
            <a:r>
              <a:rPr lang="en-IN" sz="2400" dirty="0" smtClean="0">
                <a:solidFill>
                  <a:schemeClr val="bg1"/>
                </a:solidFill>
                <a:latin typeface="Times New Roman" pitchFamily="18" charset="0"/>
                <a:cs typeface="Times New Roman" pitchFamily="18" charset="0"/>
              </a:rPr>
              <a:t>.</a:t>
            </a:r>
          </a:p>
          <a:p>
            <a:pPr lvl="0"/>
            <a:endParaRPr lang="en-IN" sz="2400" dirty="0">
              <a:solidFill>
                <a:schemeClr val="bg1"/>
              </a:solidFill>
              <a:latin typeface="Times New Roman" pitchFamily="18" charset="0"/>
              <a:cs typeface="Times New Roman" pitchFamily="18" charset="0"/>
            </a:endParaRPr>
          </a:p>
          <a:p>
            <a:pPr lvl="0">
              <a:buFont typeface="Arial" pitchFamily="34" charset="0"/>
              <a:buChar char="•"/>
            </a:pPr>
            <a:r>
              <a:rPr lang="en-IN" sz="2400" b="1" u="sng" dirty="0" err="1">
                <a:solidFill>
                  <a:schemeClr val="bg1"/>
                </a:solidFill>
                <a:latin typeface="Times New Roman" pitchFamily="18" charset="0"/>
                <a:cs typeface="Times New Roman" pitchFamily="18" charset="0"/>
              </a:rPr>
              <a:t>Behavioral</a:t>
            </a:r>
            <a:r>
              <a:rPr lang="en-IN" sz="2400" b="1" u="sng" dirty="0">
                <a:solidFill>
                  <a:schemeClr val="bg1"/>
                </a:solidFill>
                <a:latin typeface="Times New Roman" pitchFamily="18" charset="0"/>
                <a:cs typeface="Times New Roman" pitchFamily="18" charset="0"/>
              </a:rPr>
              <a:t> data</a:t>
            </a:r>
            <a:r>
              <a:rPr lang="en-IN" sz="2400" u="sng" dirty="0">
                <a:solidFill>
                  <a:schemeClr val="bg1"/>
                </a:solidFill>
                <a:latin typeface="Times New Roman" pitchFamily="18" charset="0"/>
                <a:cs typeface="Times New Roman" pitchFamily="18" charset="0"/>
              </a:rPr>
              <a:t>, </a:t>
            </a:r>
            <a:r>
              <a:rPr lang="en-IN" sz="2400" dirty="0">
                <a:solidFill>
                  <a:schemeClr val="bg1"/>
                </a:solidFill>
                <a:latin typeface="Times New Roman" pitchFamily="18" charset="0"/>
                <a:cs typeface="Times New Roman" pitchFamily="18" charset="0"/>
              </a:rPr>
              <a:t>such as spending and consumption habits, product/service usage, and desired benefits</a:t>
            </a:r>
            <a:r>
              <a:rPr lang="en-IN" dirty="0"/>
              <a:t>.</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347" y="332656"/>
            <a:ext cx="7340471" cy="1200329"/>
          </a:xfrm>
          <a:prstGeom prst="rect">
            <a:avLst/>
          </a:prstGeom>
          <a:noFill/>
        </p:spPr>
        <p:txBody>
          <a:bodyPr wrap="none" rtlCol="0">
            <a:spAutoFit/>
          </a:bodyPr>
          <a:lstStyle/>
          <a:p>
            <a:r>
              <a:rPr lang="en-IN" sz="3600" u="sng" dirty="0">
                <a:solidFill>
                  <a:schemeClr val="bg1"/>
                </a:solidFill>
                <a:latin typeface="Imprint MT Shadow" pitchFamily="82" charset="0"/>
              </a:rPr>
              <a:t>Customer segmentation </a:t>
            </a:r>
            <a:r>
              <a:rPr lang="en-IN" sz="3600" u="sng" dirty="0" smtClean="0">
                <a:solidFill>
                  <a:schemeClr val="bg1"/>
                </a:solidFill>
                <a:latin typeface="Imprint MT Shadow" pitchFamily="82" charset="0"/>
              </a:rPr>
              <a:t>procedures :</a:t>
            </a:r>
            <a:endParaRPr lang="en-IN" sz="3600" b="1" u="sng" dirty="0">
              <a:solidFill>
                <a:schemeClr val="bg1"/>
              </a:solidFill>
              <a:latin typeface="Imprint MT Shadow" pitchFamily="82" charset="0"/>
            </a:endParaRPr>
          </a:p>
          <a:p>
            <a:endParaRPr lang="en-IN" sz="3600" u="sng" dirty="0">
              <a:solidFill>
                <a:schemeClr val="bg1"/>
              </a:solidFill>
              <a:latin typeface="Imprint MT Shadow" pitchFamily="82" charset="0"/>
            </a:endParaRPr>
          </a:p>
        </p:txBody>
      </p:sp>
      <p:sp>
        <p:nvSpPr>
          <p:cNvPr id="3" name="TextBox 2"/>
          <p:cNvSpPr txBox="1"/>
          <p:nvPr/>
        </p:nvSpPr>
        <p:spPr>
          <a:xfrm>
            <a:off x="216347" y="980728"/>
            <a:ext cx="9721403" cy="5539978"/>
          </a:xfrm>
          <a:prstGeom prst="rect">
            <a:avLst/>
          </a:prstGeom>
          <a:noFill/>
        </p:spPr>
        <p:txBody>
          <a:bodyPr wrap="square" rtlCol="0">
            <a:spAutoFit/>
          </a:bodyPr>
          <a:lstStyle/>
          <a:p>
            <a:r>
              <a:rPr lang="en-IN" sz="2400" dirty="0">
                <a:solidFill>
                  <a:schemeClr val="bg1"/>
                </a:solidFill>
                <a:latin typeface="Times New Roman" pitchFamily="18" charset="0"/>
                <a:cs typeface="Times New Roman" pitchFamily="18" charset="0"/>
              </a:rPr>
              <a:t>Customer segmentation, also called consumer segmentation or client segmentation, procedures include</a:t>
            </a:r>
            <a:r>
              <a:rPr lang="en-IN" sz="2400" dirty="0" smtClean="0">
                <a:solidFill>
                  <a:schemeClr val="bg1"/>
                </a:solidFill>
                <a:latin typeface="Times New Roman" pitchFamily="18" charset="0"/>
                <a:cs typeface="Times New Roman" pitchFamily="18" charset="0"/>
              </a:rPr>
              <a:t>:</a:t>
            </a:r>
          </a:p>
          <a:p>
            <a:endParaRPr lang="en-IN" sz="2400" dirty="0">
              <a:solidFill>
                <a:schemeClr val="bg1"/>
              </a:solidFill>
              <a:latin typeface="Times New Roman" pitchFamily="18" charset="0"/>
              <a:cs typeface="Times New Roman" pitchFamily="18" charset="0"/>
            </a:endParaRPr>
          </a:p>
          <a:p>
            <a:pPr lvl="0">
              <a:buFont typeface="Arial" pitchFamily="34" charset="0"/>
              <a:buChar char="•"/>
            </a:pPr>
            <a:r>
              <a:rPr lang="en-IN" sz="2400" dirty="0" smtClean="0">
                <a:solidFill>
                  <a:schemeClr val="bg1"/>
                </a:solidFill>
                <a:latin typeface="Times New Roman" pitchFamily="18" charset="0"/>
                <a:cs typeface="Times New Roman" pitchFamily="18" charset="0"/>
              </a:rPr>
              <a:t>Deciding </a:t>
            </a:r>
            <a:r>
              <a:rPr lang="en-IN" sz="2400" dirty="0">
                <a:solidFill>
                  <a:schemeClr val="bg1"/>
                </a:solidFill>
                <a:latin typeface="Times New Roman" pitchFamily="18" charset="0"/>
                <a:cs typeface="Times New Roman" pitchFamily="18" charset="0"/>
              </a:rPr>
              <a:t>what data will be collected and how it will be </a:t>
            </a:r>
            <a:r>
              <a:rPr lang="en-IN" sz="2400" dirty="0" smtClean="0">
                <a:solidFill>
                  <a:schemeClr val="bg1"/>
                </a:solidFill>
                <a:latin typeface="Times New Roman" pitchFamily="18" charset="0"/>
                <a:cs typeface="Times New Roman" pitchFamily="18" charset="0"/>
              </a:rPr>
              <a:t>gathered</a:t>
            </a:r>
          </a:p>
          <a:p>
            <a:pPr lvl="0">
              <a:buFont typeface="Arial" pitchFamily="34" charset="0"/>
              <a:buChar char="•"/>
            </a:pPr>
            <a:endParaRPr lang="en-IN" sz="2400" dirty="0">
              <a:solidFill>
                <a:schemeClr val="bg1"/>
              </a:solidFill>
              <a:latin typeface="Times New Roman" pitchFamily="18" charset="0"/>
              <a:cs typeface="Times New Roman" pitchFamily="18" charset="0"/>
            </a:endParaRPr>
          </a:p>
          <a:p>
            <a:pPr lvl="0">
              <a:buFont typeface="Arial" pitchFamily="34" charset="0"/>
              <a:buChar char="•"/>
            </a:pPr>
            <a:r>
              <a:rPr lang="en-IN" sz="2400" dirty="0">
                <a:solidFill>
                  <a:schemeClr val="bg1"/>
                </a:solidFill>
                <a:latin typeface="Times New Roman" pitchFamily="18" charset="0"/>
                <a:cs typeface="Times New Roman" pitchFamily="18" charset="0"/>
              </a:rPr>
              <a:t>Collecting data and integrating data from various </a:t>
            </a:r>
            <a:r>
              <a:rPr lang="en-IN" sz="2400" dirty="0" smtClean="0">
                <a:solidFill>
                  <a:schemeClr val="bg1"/>
                </a:solidFill>
                <a:latin typeface="Times New Roman" pitchFamily="18" charset="0"/>
                <a:cs typeface="Times New Roman" pitchFamily="18" charset="0"/>
              </a:rPr>
              <a:t>sources</a:t>
            </a:r>
          </a:p>
          <a:p>
            <a:pPr lvl="0"/>
            <a:endParaRPr lang="en-IN" sz="2400" dirty="0">
              <a:solidFill>
                <a:schemeClr val="bg1"/>
              </a:solidFill>
              <a:latin typeface="Times New Roman" pitchFamily="18" charset="0"/>
              <a:cs typeface="Times New Roman" pitchFamily="18" charset="0"/>
            </a:endParaRPr>
          </a:p>
          <a:p>
            <a:pPr lvl="0">
              <a:buFont typeface="Arial" pitchFamily="34" charset="0"/>
              <a:buChar char="•"/>
            </a:pPr>
            <a:r>
              <a:rPr lang="en-IN" sz="2400" dirty="0">
                <a:solidFill>
                  <a:schemeClr val="bg1"/>
                </a:solidFill>
                <a:latin typeface="Times New Roman" pitchFamily="18" charset="0"/>
                <a:cs typeface="Times New Roman" pitchFamily="18" charset="0"/>
              </a:rPr>
              <a:t>Developing methods of </a:t>
            </a:r>
            <a:r>
              <a:rPr lang="en-IN" sz="2400" dirty="0" smtClean="0">
                <a:solidFill>
                  <a:schemeClr val="bg1"/>
                </a:solidFill>
                <a:latin typeface="Times New Roman" pitchFamily="18" charset="0"/>
                <a:cs typeface="Times New Roman" pitchFamily="18" charset="0"/>
              </a:rPr>
              <a:t>data analysis</a:t>
            </a:r>
            <a:r>
              <a:rPr lang="en-IN" sz="2400" dirty="0">
                <a:solidFill>
                  <a:schemeClr val="bg1"/>
                </a:solidFill>
                <a:latin typeface="Times New Roman" pitchFamily="18" charset="0"/>
                <a:cs typeface="Times New Roman" pitchFamily="18" charset="0"/>
              </a:rPr>
              <a:t> for </a:t>
            </a:r>
            <a:r>
              <a:rPr lang="en-IN" sz="2400" dirty="0" smtClean="0">
                <a:solidFill>
                  <a:schemeClr val="bg1"/>
                </a:solidFill>
                <a:latin typeface="Times New Roman" pitchFamily="18" charset="0"/>
                <a:cs typeface="Times New Roman" pitchFamily="18" charset="0"/>
              </a:rPr>
              <a:t>segmentation</a:t>
            </a:r>
          </a:p>
          <a:p>
            <a:pPr lvl="0"/>
            <a:endParaRPr lang="en-IN" sz="2400" dirty="0">
              <a:solidFill>
                <a:schemeClr val="bg1"/>
              </a:solidFill>
              <a:latin typeface="Times New Roman" pitchFamily="18" charset="0"/>
              <a:cs typeface="Times New Roman" pitchFamily="18" charset="0"/>
            </a:endParaRPr>
          </a:p>
          <a:p>
            <a:pPr lvl="0">
              <a:buFont typeface="Arial" pitchFamily="34" charset="0"/>
              <a:buChar char="•"/>
            </a:pPr>
            <a:r>
              <a:rPr lang="en-IN" sz="2400" dirty="0">
                <a:solidFill>
                  <a:schemeClr val="bg1"/>
                </a:solidFill>
                <a:latin typeface="Times New Roman" pitchFamily="18" charset="0"/>
                <a:cs typeface="Times New Roman" pitchFamily="18" charset="0"/>
              </a:rPr>
              <a:t>Establishing effective communication among relevant business units (such as marketing and customer service) about the </a:t>
            </a:r>
            <a:r>
              <a:rPr lang="en-IN" sz="2400" dirty="0" smtClean="0">
                <a:solidFill>
                  <a:schemeClr val="bg1"/>
                </a:solidFill>
                <a:latin typeface="Times New Roman" pitchFamily="18" charset="0"/>
                <a:cs typeface="Times New Roman" pitchFamily="18" charset="0"/>
              </a:rPr>
              <a:t>segmentation</a:t>
            </a:r>
          </a:p>
          <a:p>
            <a:pPr lvl="0"/>
            <a:endParaRPr lang="en-IN" sz="2400" dirty="0">
              <a:solidFill>
                <a:schemeClr val="bg1"/>
              </a:solidFill>
              <a:latin typeface="Times New Roman" pitchFamily="18" charset="0"/>
              <a:cs typeface="Times New Roman" pitchFamily="18" charset="0"/>
            </a:endParaRPr>
          </a:p>
          <a:p>
            <a:pPr lvl="0">
              <a:buFont typeface="Arial" pitchFamily="34" charset="0"/>
              <a:buChar char="•"/>
            </a:pPr>
            <a:r>
              <a:rPr lang="en-IN" sz="2400" dirty="0">
                <a:solidFill>
                  <a:schemeClr val="bg1"/>
                </a:solidFill>
                <a:latin typeface="Times New Roman" pitchFamily="18" charset="0"/>
                <a:cs typeface="Times New Roman" pitchFamily="18" charset="0"/>
              </a:rPr>
              <a:t>Implementing applications to effectively deal with the data and respond to the information it provides</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347" y="332656"/>
            <a:ext cx="7821372" cy="1200329"/>
          </a:xfrm>
          <a:prstGeom prst="rect">
            <a:avLst/>
          </a:prstGeom>
          <a:noFill/>
        </p:spPr>
        <p:txBody>
          <a:bodyPr wrap="none" rtlCol="0">
            <a:spAutoFit/>
          </a:bodyPr>
          <a:lstStyle/>
          <a:p>
            <a:r>
              <a:rPr lang="en-IN" sz="3600" u="sng" dirty="0">
                <a:solidFill>
                  <a:schemeClr val="bg1"/>
                </a:solidFill>
                <a:latin typeface="Imprint MT Shadow" pitchFamily="82" charset="0"/>
              </a:rPr>
              <a:t>Advantages of Customer Segmentation</a:t>
            </a:r>
          </a:p>
          <a:p>
            <a:endParaRPr lang="en-IN" sz="3600" u="sng" dirty="0">
              <a:solidFill>
                <a:schemeClr val="bg1"/>
              </a:solidFill>
              <a:latin typeface="Imprint MT Shadow" pitchFamily="82" charset="0"/>
            </a:endParaRPr>
          </a:p>
        </p:txBody>
      </p:sp>
      <p:sp>
        <p:nvSpPr>
          <p:cNvPr id="3" name="TextBox 2"/>
          <p:cNvSpPr txBox="1"/>
          <p:nvPr/>
        </p:nvSpPr>
        <p:spPr>
          <a:xfrm>
            <a:off x="288355" y="1268760"/>
            <a:ext cx="9649395" cy="5355312"/>
          </a:xfrm>
          <a:prstGeom prst="rect">
            <a:avLst/>
          </a:prstGeom>
          <a:noFill/>
        </p:spPr>
        <p:txBody>
          <a:bodyPr wrap="square" rtlCol="0">
            <a:spAutoFit/>
          </a:bodyPr>
          <a:lstStyle/>
          <a:p>
            <a:pPr lvl="0">
              <a:buFont typeface="Wingdings" pitchFamily="2" charset="2"/>
              <a:buChar char="Ø"/>
            </a:pPr>
            <a:r>
              <a:rPr lang="en-IN" sz="3600" dirty="0">
                <a:solidFill>
                  <a:schemeClr val="bg1"/>
                </a:solidFill>
                <a:latin typeface="Times New Roman" pitchFamily="18" charset="0"/>
                <a:cs typeface="Times New Roman" pitchFamily="18" charset="0"/>
              </a:rPr>
              <a:t>Determine appropriate product pricing</a:t>
            </a:r>
            <a:r>
              <a:rPr lang="en-IN" sz="3600" dirty="0" smtClean="0">
                <a:solidFill>
                  <a:schemeClr val="bg1"/>
                </a:solidFill>
                <a:latin typeface="Times New Roman" pitchFamily="18" charset="0"/>
                <a:cs typeface="Times New Roman" pitchFamily="18" charset="0"/>
              </a:rPr>
              <a:t>.</a:t>
            </a:r>
          </a:p>
          <a:p>
            <a:pPr lvl="0"/>
            <a:endParaRPr lang="en-IN" sz="3600" dirty="0">
              <a:solidFill>
                <a:schemeClr val="bg1"/>
              </a:solidFill>
              <a:latin typeface="Times New Roman" pitchFamily="18" charset="0"/>
              <a:cs typeface="Times New Roman" pitchFamily="18" charset="0"/>
            </a:endParaRPr>
          </a:p>
          <a:p>
            <a:pPr lvl="0">
              <a:buFont typeface="Wingdings" pitchFamily="2" charset="2"/>
              <a:buChar char="Ø"/>
            </a:pPr>
            <a:r>
              <a:rPr lang="en-IN" sz="3600" dirty="0">
                <a:solidFill>
                  <a:schemeClr val="bg1"/>
                </a:solidFill>
                <a:latin typeface="Times New Roman" pitchFamily="18" charset="0"/>
                <a:cs typeface="Times New Roman" pitchFamily="18" charset="0"/>
              </a:rPr>
              <a:t>Develop customized marketing campaigns</a:t>
            </a:r>
            <a:r>
              <a:rPr lang="en-IN" sz="3600" dirty="0" smtClean="0">
                <a:solidFill>
                  <a:schemeClr val="bg1"/>
                </a:solidFill>
                <a:latin typeface="Times New Roman" pitchFamily="18" charset="0"/>
                <a:cs typeface="Times New Roman" pitchFamily="18" charset="0"/>
              </a:rPr>
              <a:t>.</a:t>
            </a:r>
          </a:p>
          <a:p>
            <a:pPr lvl="0"/>
            <a:endParaRPr lang="en-IN" sz="3600" dirty="0">
              <a:solidFill>
                <a:schemeClr val="bg1"/>
              </a:solidFill>
              <a:latin typeface="Times New Roman" pitchFamily="18" charset="0"/>
              <a:cs typeface="Times New Roman" pitchFamily="18" charset="0"/>
            </a:endParaRPr>
          </a:p>
          <a:p>
            <a:pPr lvl="0">
              <a:buFont typeface="Wingdings" pitchFamily="2" charset="2"/>
              <a:buChar char="Ø"/>
            </a:pPr>
            <a:r>
              <a:rPr lang="en-IN" sz="3600" dirty="0">
                <a:solidFill>
                  <a:schemeClr val="bg1"/>
                </a:solidFill>
                <a:latin typeface="Times New Roman" pitchFamily="18" charset="0"/>
                <a:cs typeface="Times New Roman" pitchFamily="18" charset="0"/>
              </a:rPr>
              <a:t>Design an optimal distribution strategy</a:t>
            </a:r>
            <a:r>
              <a:rPr lang="en-IN" sz="3600" dirty="0" smtClean="0">
                <a:solidFill>
                  <a:schemeClr val="bg1"/>
                </a:solidFill>
                <a:latin typeface="Times New Roman" pitchFamily="18" charset="0"/>
                <a:cs typeface="Times New Roman" pitchFamily="18" charset="0"/>
              </a:rPr>
              <a:t>.</a:t>
            </a:r>
          </a:p>
          <a:p>
            <a:pPr lvl="0"/>
            <a:endParaRPr lang="en-IN" sz="3600" dirty="0">
              <a:solidFill>
                <a:schemeClr val="bg1"/>
              </a:solidFill>
              <a:latin typeface="Times New Roman" pitchFamily="18" charset="0"/>
              <a:cs typeface="Times New Roman" pitchFamily="18" charset="0"/>
            </a:endParaRPr>
          </a:p>
          <a:p>
            <a:pPr lvl="0">
              <a:buFont typeface="Wingdings" pitchFamily="2" charset="2"/>
              <a:buChar char="Ø"/>
            </a:pPr>
            <a:r>
              <a:rPr lang="en-IN" sz="3600" dirty="0">
                <a:solidFill>
                  <a:schemeClr val="bg1"/>
                </a:solidFill>
                <a:latin typeface="Times New Roman" pitchFamily="18" charset="0"/>
                <a:cs typeface="Times New Roman" pitchFamily="18" charset="0"/>
              </a:rPr>
              <a:t>Choose specific product features for </a:t>
            </a:r>
            <a:r>
              <a:rPr lang="en-IN" sz="3600" dirty="0" smtClean="0">
                <a:solidFill>
                  <a:schemeClr val="bg1"/>
                </a:solidFill>
                <a:latin typeface="Times New Roman" pitchFamily="18" charset="0"/>
                <a:cs typeface="Times New Roman" pitchFamily="18" charset="0"/>
              </a:rPr>
              <a:t>deployment</a:t>
            </a:r>
          </a:p>
          <a:p>
            <a:pPr lvl="0"/>
            <a:r>
              <a:rPr lang="en-IN" sz="3600" dirty="0" smtClean="0">
                <a:solidFill>
                  <a:schemeClr val="bg1"/>
                </a:solidFill>
                <a:latin typeface="Times New Roman" pitchFamily="18" charset="0"/>
                <a:cs typeface="Times New Roman" pitchFamily="18" charset="0"/>
              </a:rPr>
              <a:t>.</a:t>
            </a:r>
            <a:endParaRPr lang="en-IN" sz="3600" dirty="0">
              <a:solidFill>
                <a:schemeClr val="bg1"/>
              </a:solidFill>
              <a:latin typeface="Times New Roman" pitchFamily="18" charset="0"/>
              <a:cs typeface="Times New Roman" pitchFamily="18" charset="0"/>
            </a:endParaRPr>
          </a:p>
          <a:p>
            <a:pPr lvl="0">
              <a:buFont typeface="Wingdings" pitchFamily="2" charset="2"/>
              <a:buChar char="Ø"/>
            </a:pPr>
            <a:r>
              <a:rPr lang="en-IN" sz="3600" dirty="0">
                <a:solidFill>
                  <a:schemeClr val="bg1"/>
                </a:solidFill>
                <a:latin typeface="Times New Roman" pitchFamily="18" charset="0"/>
                <a:cs typeface="Times New Roman" pitchFamily="18" charset="0"/>
              </a:rPr>
              <a:t>Prioritize new product development efforts</a:t>
            </a:r>
            <a:r>
              <a:rPr lang="en-IN" sz="3600" dirty="0"/>
              <a:t>.</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5184899" y="1628800"/>
            <a:ext cx="4752851" cy="3960440"/>
          </a:xfrm>
          <a:prstGeom prst="rect">
            <a:avLst/>
          </a:prstGeom>
          <a:noFill/>
          <a:ln w="9525">
            <a:noFill/>
            <a:miter lim="800000"/>
            <a:headEnd/>
            <a:tailEnd/>
          </a:ln>
        </p:spPr>
      </p:pic>
      <p:sp>
        <p:nvSpPr>
          <p:cNvPr id="3" name="TextBox 2"/>
          <p:cNvSpPr txBox="1"/>
          <p:nvPr/>
        </p:nvSpPr>
        <p:spPr>
          <a:xfrm>
            <a:off x="216347" y="260648"/>
            <a:ext cx="5604419" cy="1077218"/>
          </a:xfrm>
          <a:prstGeom prst="rect">
            <a:avLst/>
          </a:prstGeom>
          <a:noFill/>
        </p:spPr>
        <p:txBody>
          <a:bodyPr wrap="none" rtlCol="0">
            <a:spAutoFit/>
          </a:bodyPr>
          <a:lstStyle/>
          <a:p>
            <a:r>
              <a:rPr lang="en-IN" sz="3200" u="sng" dirty="0">
                <a:solidFill>
                  <a:schemeClr val="bg1"/>
                </a:solidFill>
                <a:latin typeface="Imprint MT Shadow" pitchFamily="82" charset="0"/>
              </a:rPr>
              <a:t>K Means Clustering Algorithm</a:t>
            </a:r>
          </a:p>
          <a:p>
            <a:endParaRPr lang="en-IN" sz="3200" u="sng" dirty="0">
              <a:solidFill>
                <a:schemeClr val="bg1"/>
              </a:solidFill>
              <a:latin typeface="Imprint MT Shadow" pitchFamily="82" charset="0"/>
            </a:endParaRPr>
          </a:p>
        </p:txBody>
      </p:sp>
      <p:sp>
        <p:nvSpPr>
          <p:cNvPr id="4" name="TextBox 3"/>
          <p:cNvSpPr txBox="1"/>
          <p:nvPr/>
        </p:nvSpPr>
        <p:spPr>
          <a:xfrm>
            <a:off x="288356" y="1340768"/>
            <a:ext cx="5400600" cy="5539978"/>
          </a:xfrm>
          <a:prstGeom prst="rect">
            <a:avLst/>
          </a:prstGeom>
          <a:noFill/>
        </p:spPr>
        <p:txBody>
          <a:bodyPr wrap="square" rtlCol="0">
            <a:spAutoFit/>
          </a:bodyPr>
          <a:lstStyle/>
          <a:p>
            <a:pPr lvl="0">
              <a:buFont typeface="Arial" pitchFamily="34" charset="0"/>
              <a:buChar char="•"/>
            </a:pPr>
            <a:r>
              <a:rPr lang="en-IN" sz="2800" dirty="0">
                <a:solidFill>
                  <a:schemeClr val="bg1"/>
                </a:solidFill>
                <a:latin typeface="Times New Roman" pitchFamily="18" charset="0"/>
                <a:cs typeface="Times New Roman" pitchFamily="18" charset="0"/>
              </a:rPr>
              <a:t>Specify number of clusters </a:t>
            </a:r>
            <a:r>
              <a:rPr lang="en-IN" sz="2800" i="1" dirty="0">
                <a:solidFill>
                  <a:schemeClr val="bg1"/>
                </a:solidFill>
                <a:latin typeface="Times New Roman" pitchFamily="18" charset="0"/>
                <a:cs typeface="Times New Roman" pitchFamily="18" charset="0"/>
              </a:rPr>
              <a:t>K</a:t>
            </a:r>
            <a:r>
              <a:rPr lang="en-IN" sz="2800" dirty="0" smtClean="0">
                <a:solidFill>
                  <a:schemeClr val="bg1"/>
                </a:solidFill>
                <a:latin typeface="Times New Roman" pitchFamily="18" charset="0"/>
                <a:cs typeface="Times New Roman" pitchFamily="18" charset="0"/>
              </a:rPr>
              <a:t>.</a:t>
            </a:r>
          </a:p>
          <a:p>
            <a:pPr lvl="0"/>
            <a:endParaRPr lang="en-IN" sz="2800" dirty="0">
              <a:solidFill>
                <a:schemeClr val="bg1"/>
              </a:solidFill>
              <a:latin typeface="Times New Roman" pitchFamily="18" charset="0"/>
              <a:cs typeface="Times New Roman" pitchFamily="18" charset="0"/>
            </a:endParaRPr>
          </a:p>
          <a:p>
            <a:pPr lvl="0">
              <a:buFont typeface="Arial" pitchFamily="34" charset="0"/>
              <a:buChar char="•"/>
            </a:pPr>
            <a:r>
              <a:rPr lang="en-IN" sz="2800" dirty="0">
                <a:solidFill>
                  <a:schemeClr val="bg1"/>
                </a:solidFill>
                <a:latin typeface="Times New Roman" pitchFamily="18" charset="0"/>
                <a:cs typeface="Times New Roman" pitchFamily="18" charset="0"/>
              </a:rPr>
              <a:t>Initialize </a:t>
            </a:r>
            <a:r>
              <a:rPr lang="en-IN" sz="2800" dirty="0" err="1">
                <a:solidFill>
                  <a:schemeClr val="bg1"/>
                </a:solidFill>
                <a:latin typeface="Times New Roman" pitchFamily="18" charset="0"/>
                <a:cs typeface="Times New Roman" pitchFamily="18" charset="0"/>
              </a:rPr>
              <a:t>centroids</a:t>
            </a:r>
            <a:r>
              <a:rPr lang="en-IN" sz="2800" dirty="0">
                <a:solidFill>
                  <a:schemeClr val="bg1"/>
                </a:solidFill>
                <a:latin typeface="Times New Roman" pitchFamily="18" charset="0"/>
                <a:cs typeface="Times New Roman" pitchFamily="18" charset="0"/>
              </a:rPr>
              <a:t> by first </a:t>
            </a:r>
            <a:r>
              <a:rPr lang="en-IN" sz="2800" dirty="0" smtClean="0">
                <a:solidFill>
                  <a:schemeClr val="bg1"/>
                </a:solidFill>
                <a:latin typeface="Times New Roman" pitchFamily="18" charset="0"/>
                <a:cs typeface="Times New Roman" pitchFamily="18" charset="0"/>
              </a:rPr>
              <a:t>shuffling</a:t>
            </a:r>
          </a:p>
          <a:p>
            <a:pPr lvl="0"/>
            <a:r>
              <a:rPr lang="en-IN" sz="2800" dirty="0" smtClean="0">
                <a:solidFill>
                  <a:schemeClr val="bg1"/>
                </a:solidFill>
                <a:latin typeface="Times New Roman" pitchFamily="18" charset="0"/>
                <a:cs typeface="Times New Roman" pitchFamily="18" charset="0"/>
              </a:rPr>
              <a:t> </a:t>
            </a:r>
            <a:r>
              <a:rPr lang="en-IN" sz="2800" dirty="0">
                <a:solidFill>
                  <a:schemeClr val="bg1"/>
                </a:solidFill>
                <a:latin typeface="Times New Roman" pitchFamily="18" charset="0"/>
                <a:cs typeface="Times New Roman" pitchFamily="18" charset="0"/>
              </a:rPr>
              <a:t>the dataset and then randomly </a:t>
            </a:r>
            <a:endParaRPr lang="en-IN" sz="2800" dirty="0" smtClean="0">
              <a:solidFill>
                <a:schemeClr val="bg1"/>
              </a:solidFill>
              <a:latin typeface="Times New Roman" pitchFamily="18" charset="0"/>
              <a:cs typeface="Times New Roman" pitchFamily="18" charset="0"/>
            </a:endParaRPr>
          </a:p>
          <a:p>
            <a:pPr lvl="0"/>
            <a:r>
              <a:rPr lang="en-IN" sz="2800" dirty="0" smtClean="0">
                <a:solidFill>
                  <a:schemeClr val="bg1"/>
                </a:solidFill>
                <a:latin typeface="Times New Roman" pitchFamily="18" charset="0"/>
                <a:cs typeface="Times New Roman" pitchFamily="18" charset="0"/>
              </a:rPr>
              <a:t>selecting</a:t>
            </a:r>
            <a:r>
              <a:rPr lang="en-IN" sz="2800" dirty="0">
                <a:solidFill>
                  <a:schemeClr val="bg1"/>
                </a:solidFill>
                <a:latin typeface="Times New Roman" pitchFamily="18" charset="0"/>
                <a:cs typeface="Times New Roman" pitchFamily="18" charset="0"/>
              </a:rPr>
              <a:t> </a:t>
            </a:r>
            <a:r>
              <a:rPr lang="en-IN" sz="2800" i="1" dirty="0">
                <a:solidFill>
                  <a:schemeClr val="bg1"/>
                </a:solidFill>
                <a:latin typeface="Times New Roman" pitchFamily="18" charset="0"/>
                <a:cs typeface="Times New Roman" pitchFamily="18" charset="0"/>
              </a:rPr>
              <a:t>K </a:t>
            </a:r>
            <a:r>
              <a:rPr lang="en-IN" sz="2800" dirty="0">
                <a:solidFill>
                  <a:schemeClr val="bg1"/>
                </a:solidFill>
                <a:latin typeface="Times New Roman" pitchFamily="18" charset="0"/>
                <a:cs typeface="Times New Roman" pitchFamily="18" charset="0"/>
              </a:rPr>
              <a:t>data points for </a:t>
            </a:r>
            <a:r>
              <a:rPr lang="en-IN" sz="2800" dirty="0" smtClean="0">
                <a:solidFill>
                  <a:schemeClr val="bg1"/>
                </a:solidFill>
                <a:latin typeface="Times New Roman" pitchFamily="18" charset="0"/>
                <a:cs typeface="Times New Roman" pitchFamily="18" charset="0"/>
              </a:rPr>
              <a:t>the</a:t>
            </a:r>
          </a:p>
          <a:p>
            <a:pPr lvl="0"/>
            <a:r>
              <a:rPr lang="en-IN" sz="2800" dirty="0" smtClean="0">
                <a:solidFill>
                  <a:schemeClr val="bg1"/>
                </a:solidFill>
                <a:latin typeface="Times New Roman" pitchFamily="18" charset="0"/>
                <a:cs typeface="Times New Roman" pitchFamily="18" charset="0"/>
              </a:rPr>
              <a:t> </a:t>
            </a:r>
            <a:r>
              <a:rPr lang="en-IN" sz="2800" dirty="0" err="1">
                <a:solidFill>
                  <a:schemeClr val="bg1"/>
                </a:solidFill>
                <a:latin typeface="Times New Roman" pitchFamily="18" charset="0"/>
                <a:cs typeface="Times New Roman" pitchFamily="18" charset="0"/>
              </a:rPr>
              <a:t>centroids</a:t>
            </a:r>
            <a:r>
              <a:rPr lang="en-IN" sz="2800" dirty="0">
                <a:solidFill>
                  <a:schemeClr val="bg1"/>
                </a:solidFill>
                <a:latin typeface="Times New Roman" pitchFamily="18" charset="0"/>
                <a:cs typeface="Times New Roman" pitchFamily="18" charset="0"/>
              </a:rPr>
              <a:t> without replacement</a:t>
            </a:r>
            <a:r>
              <a:rPr lang="en-IN" sz="2800" dirty="0" smtClean="0">
                <a:solidFill>
                  <a:schemeClr val="bg1"/>
                </a:solidFill>
                <a:latin typeface="Times New Roman" pitchFamily="18" charset="0"/>
                <a:cs typeface="Times New Roman" pitchFamily="18" charset="0"/>
              </a:rPr>
              <a:t>.</a:t>
            </a:r>
          </a:p>
          <a:p>
            <a:pPr lvl="0"/>
            <a:endParaRPr lang="en-IN" sz="2800" dirty="0">
              <a:solidFill>
                <a:schemeClr val="bg1"/>
              </a:solidFill>
              <a:latin typeface="Times New Roman" pitchFamily="18" charset="0"/>
              <a:cs typeface="Times New Roman" pitchFamily="18" charset="0"/>
            </a:endParaRPr>
          </a:p>
          <a:p>
            <a:pPr lvl="0">
              <a:buFont typeface="Arial" pitchFamily="34" charset="0"/>
              <a:buChar char="•"/>
            </a:pPr>
            <a:r>
              <a:rPr lang="en-IN" sz="2800" dirty="0">
                <a:solidFill>
                  <a:schemeClr val="bg1"/>
                </a:solidFill>
                <a:latin typeface="Times New Roman" pitchFamily="18" charset="0"/>
                <a:cs typeface="Times New Roman" pitchFamily="18" charset="0"/>
              </a:rPr>
              <a:t>Keep iterating until there is </a:t>
            </a:r>
            <a:r>
              <a:rPr lang="en-IN" sz="2800" dirty="0" smtClean="0">
                <a:solidFill>
                  <a:schemeClr val="bg1"/>
                </a:solidFill>
                <a:latin typeface="Times New Roman" pitchFamily="18" charset="0"/>
                <a:cs typeface="Times New Roman" pitchFamily="18" charset="0"/>
              </a:rPr>
              <a:t>no</a:t>
            </a:r>
          </a:p>
          <a:p>
            <a:pPr lvl="0"/>
            <a:r>
              <a:rPr lang="en-IN" sz="2800" dirty="0" smtClean="0">
                <a:solidFill>
                  <a:schemeClr val="bg1"/>
                </a:solidFill>
                <a:latin typeface="Times New Roman" pitchFamily="18" charset="0"/>
                <a:cs typeface="Times New Roman" pitchFamily="18" charset="0"/>
              </a:rPr>
              <a:t> </a:t>
            </a:r>
            <a:r>
              <a:rPr lang="en-IN" sz="2800" dirty="0">
                <a:solidFill>
                  <a:schemeClr val="bg1"/>
                </a:solidFill>
                <a:latin typeface="Times New Roman" pitchFamily="18" charset="0"/>
                <a:cs typeface="Times New Roman" pitchFamily="18" charset="0"/>
              </a:rPr>
              <a:t>change to the </a:t>
            </a:r>
            <a:r>
              <a:rPr lang="en-IN" sz="2800" dirty="0" err="1">
                <a:solidFill>
                  <a:schemeClr val="bg1"/>
                </a:solidFill>
                <a:latin typeface="Times New Roman" pitchFamily="18" charset="0"/>
                <a:cs typeface="Times New Roman" pitchFamily="18" charset="0"/>
              </a:rPr>
              <a:t>centroids</a:t>
            </a:r>
            <a:r>
              <a:rPr lang="en-IN" sz="2800" dirty="0">
                <a:solidFill>
                  <a:schemeClr val="bg1"/>
                </a:solidFill>
                <a:latin typeface="Times New Roman" pitchFamily="18" charset="0"/>
                <a:cs typeface="Times New Roman" pitchFamily="18" charset="0"/>
              </a:rPr>
              <a:t>. </a:t>
            </a:r>
            <a:r>
              <a:rPr lang="en-IN" sz="2800" dirty="0" err="1">
                <a:solidFill>
                  <a:schemeClr val="bg1"/>
                </a:solidFill>
                <a:latin typeface="Times New Roman" pitchFamily="18" charset="0"/>
                <a:cs typeface="Times New Roman" pitchFamily="18" charset="0"/>
              </a:rPr>
              <a:t>i.e</a:t>
            </a:r>
            <a:r>
              <a:rPr lang="en-IN" sz="2800" dirty="0">
                <a:solidFill>
                  <a:schemeClr val="bg1"/>
                </a:solidFill>
                <a:latin typeface="Times New Roman" pitchFamily="18" charset="0"/>
                <a:cs typeface="Times New Roman" pitchFamily="18" charset="0"/>
              </a:rPr>
              <a:t> </a:t>
            </a:r>
            <a:endParaRPr lang="en-IN" sz="2800" dirty="0" smtClean="0">
              <a:solidFill>
                <a:schemeClr val="bg1"/>
              </a:solidFill>
              <a:latin typeface="Times New Roman" pitchFamily="18" charset="0"/>
              <a:cs typeface="Times New Roman" pitchFamily="18" charset="0"/>
            </a:endParaRPr>
          </a:p>
          <a:p>
            <a:pPr lvl="0"/>
            <a:r>
              <a:rPr lang="en-IN" sz="2800" dirty="0" smtClean="0">
                <a:solidFill>
                  <a:schemeClr val="bg1"/>
                </a:solidFill>
                <a:latin typeface="Times New Roman" pitchFamily="18" charset="0"/>
                <a:cs typeface="Times New Roman" pitchFamily="18" charset="0"/>
              </a:rPr>
              <a:t>assignment </a:t>
            </a:r>
            <a:r>
              <a:rPr lang="en-IN" sz="2800" dirty="0">
                <a:solidFill>
                  <a:schemeClr val="bg1"/>
                </a:solidFill>
                <a:latin typeface="Times New Roman" pitchFamily="18" charset="0"/>
                <a:cs typeface="Times New Roman" pitchFamily="18" charset="0"/>
              </a:rPr>
              <a:t>of data points to </a:t>
            </a:r>
            <a:endParaRPr lang="en-IN" sz="2800" dirty="0" smtClean="0">
              <a:solidFill>
                <a:schemeClr val="bg1"/>
              </a:solidFill>
              <a:latin typeface="Times New Roman" pitchFamily="18" charset="0"/>
              <a:cs typeface="Times New Roman" pitchFamily="18" charset="0"/>
            </a:endParaRPr>
          </a:p>
          <a:p>
            <a:pPr lvl="0"/>
            <a:r>
              <a:rPr lang="en-IN" sz="2800" dirty="0" smtClean="0">
                <a:solidFill>
                  <a:schemeClr val="bg1"/>
                </a:solidFill>
                <a:latin typeface="Times New Roman" pitchFamily="18" charset="0"/>
                <a:cs typeface="Times New Roman" pitchFamily="18" charset="0"/>
              </a:rPr>
              <a:t>clusters </a:t>
            </a:r>
            <a:r>
              <a:rPr lang="en-IN" sz="2800" dirty="0">
                <a:solidFill>
                  <a:schemeClr val="bg1"/>
                </a:solidFill>
                <a:latin typeface="Times New Roman" pitchFamily="18" charset="0"/>
                <a:cs typeface="Times New Roman" pitchFamily="18" charset="0"/>
              </a:rPr>
              <a:t>isn’t changing.</a:t>
            </a:r>
          </a:p>
          <a:p>
            <a:endParaRPr lang="en-IN" dirty="0">
              <a:solidFill>
                <a:schemeClr val="bg1"/>
              </a:solidFill>
            </a:endParaRPr>
          </a:p>
        </p:txBody>
      </p:sp>
      <p:sp>
        <p:nvSpPr>
          <p:cNvPr id="5" name="TextBox 4"/>
          <p:cNvSpPr txBox="1"/>
          <p:nvPr/>
        </p:nvSpPr>
        <p:spPr>
          <a:xfrm>
            <a:off x="6121003" y="5589240"/>
            <a:ext cx="3312368" cy="369332"/>
          </a:xfrm>
          <a:prstGeom prst="rect">
            <a:avLst/>
          </a:prstGeom>
          <a:noFill/>
        </p:spPr>
        <p:txBody>
          <a:bodyPr wrap="square" rtlCol="0">
            <a:spAutoFit/>
          </a:bodyPr>
          <a:lstStyle/>
          <a:p>
            <a:r>
              <a:rPr lang="en-IN" dirty="0">
                <a:solidFill>
                  <a:schemeClr val="bg1"/>
                </a:solidFill>
              </a:rPr>
              <a:t>K Means Clustering where K=3</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2371" y="620688"/>
            <a:ext cx="5700600" cy="1200329"/>
          </a:xfrm>
          <a:prstGeom prst="rect">
            <a:avLst/>
          </a:prstGeom>
          <a:noFill/>
        </p:spPr>
        <p:txBody>
          <a:bodyPr wrap="none" rtlCol="0">
            <a:spAutoFit/>
          </a:bodyPr>
          <a:lstStyle/>
          <a:p>
            <a:r>
              <a:rPr lang="en-IN" sz="3600" u="sng" dirty="0">
                <a:solidFill>
                  <a:schemeClr val="bg1"/>
                </a:solidFill>
                <a:latin typeface="Imprint MT Shadow" pitchFamily="82" charset="0"/>
              </a:rPr>
              <a:t>Environment and tools used</a:t>
            </a:r>
          </a:p>
          <a:p>
            <a:endParaRPr lang="en-IN" sz="3600" u="sng" dirty="0">
              <a:solidFill>
                <a:schemeClr val="bg1"/>
              </a:solidFill>
              <a:latin typeface="Imprint MT Shadow" pitchFamily="82" charset="0"/>
            </a:endParaRPr>
          </a:p>
        </p:txBody>
      </p:sp>
      <p:sp>
        <p:nvSpPr>
          <p:cNvPr id="3" name="TextBox 2"/>
          <p:cNvSpPr txBox="1"/>
          <p:nvPr/>
        </p:nvSpPr>
        <p:spPr>
          <a:xfrm>
            <a:off x="504379" y="1916832"/>
            <a:ext cx="4752528" cy="4524315"/>
          </a:xfrm>
          <a:prstGeom prst="rect">
            <a:avLst/>
          </a:prstGeom>
          <a:noFill/>
        </p:spPr>
        <p:txBody>
          <a:bodyPr wrap="square" rtlCol="0">
            <a:spAutoFit/>
          </a:bodyPr>
          <a:lstStyle/>
          <a:p>
            <a:pPr lvl="0">
              <a:buFont typeface="Arial" pitchFamily="34" charset="0"/>
              <a:buChar char="•"/>
            </a:pPr>
            <a:r>
              <a:rPr lang="en-IN" sz="3200" dirty="0">
                <a:solidFill>
                  <a:schemeClr val="bg1"/>
                </a:solidFill>
              </a:rPr>
              <a:t>Python </a:t>
            </a:r>
            <a:r>
              <a:rPr lang="en-IN" sz="3200" dirty="0" smtClean="0">
                <a:solidFill>
                  <a:schemeClr val="bg1"/>
                </a:solidFill>
              </a:rPr>
              <a:t>3.8.2</a:t>
            </a:r>
            <a:endParaRPr lang="en-IN" sz="3200" dirty="0">
              <a:solidFill>
                <a:schemeClr val="bg1"/>
              </a:solidFill>
            </a:endParaRPr>
          </a:p>
          <a:p>
            <a:pPr lvl="0">
              <a:buFont typeface="Arial" pitchFamily="34" charset="0"/>
              <a:buChar char="•"/>
            </a:pPr>
            <a:r>
              <a:rPr lang="en-IN" sz="3200" dirty="0" err="1">
                <a:solidFill>
                  <a:schemeClr val="bg1"/>
                </a:solidFill>
              </a:rPr>
              <a:t>Jupyter</a:t>
            </a:r>
            <a:r>
              <a:rPr lang="en-IN" sz="3200" dirty="0">
                <a:solidFill>
                  <a:schemeClr val="bg1"/>
                </a:solidFill>
              </a:rPr>
              <a:t> </a:t>
            </a:r>
            <a:r>
              <a:rPr lang="en-IN" sz="3200" dirty="0" smtClean="0">
                <a:solidFill>
                  <a:schemeClr val="bg1"/>
                </a:solidFill>
              </a:rPr>
              <a:t>Notebook</a:t>
            </a:r>
            <a:endParaRPr lang="en-IN" sz="3200" dirty="0">
              <a:solidFill>
                <a:schemeClr val="bg1"/>
              </a:solidFill>
            </a:endParaRPr>
          </a:p>
          <a:p>
            <a:pPr lvl="0">
              <a:buFont typeface="Arial" pitchFamily="34" charset="0"/>
              <a:buChar char="•"/>
            </a:pPr>
            <a:r>
              <a:rPr lang="en-IN" sz="3200" dirty="0" err="1">
                <a:solidFill>
                  <a:schemeClr val="bg1"/>
                </a:solidFill>
              </a:rPr>
              <a:t>numpy</a:t>
            </a:r>
            <a:r>
              <a:rPr lang="en-IN" sz="3200" dirty="0">
                <a:solidFill>
                  <a:schemeClr val="bg1"/>
                </a:solidFill>
              </a:rPr>
              <a:t>  1.19.1</a:t>
            </a:r>
          </a:p>
          <a:p>
            <a:pPr lvl="0">
              <a:buFont typeface="Arial" pitchFamily="34" charset="0"/>
              <a:buChar char="•"/>
            </a:pPr>
            <a:r>
              <a:rPr lang="en-IN" sz="3200" dirty="0">
                <a:solidFill>
                  <a:schemeClr val="bg1"/>
                </a:solidFill>
              </a:rPr>
              <a:t>pandas  1.1.0</a:t>
            </a:r>
          </a:p>
          <a:p>
            <a:pPr lvl="0">
              <a:buFont typeface="Arial" pitchFamily="34" charset="0"/>
              <a:buChar char="•"/>
            </a:pPr>
            <a:r>
              <a:rPr lang="en-IN" sz="3200" dirty="0" err="1">
                <a:solidFill>
                  <a:schemeClr val="bg1"/>
                </a:solidFill>
              </a:rPr>
              <a:t>matplotlib</a:t>
            </a:r>
            <a:r>
              <a:rPr lang="en-IN" sz="3200" dirty="0">
                <a:solidFill>
                  <a:schemeClr val="bg1"/>
                </a:solidFill>
              </a:rPr>
              <a:t>   3.3.0</a:t>
            </a:r>
          </a:p>
          <a:p>
            <a:pPr lvl="0">
              <a:buFont typeface="Arial" pitchFamily="34" charset="0"/>
              <a:buChar char="•"/>
            </a:pPr>
            <a:r>
              <a:rPr lang="en-IN" sz="3200" dirty="0" err="1">
                <a:solidFill>
                  <a:schemeClr val="bg1"/>
                </a:solidFill>
              </a:rPr>
              <a:t>seaborn</a:t>
            </a:r>
            <a:r>
              <a:rPr lang="en-IN" sz="3200" dirty="0">
                <a:solidFill>
                  <a:schemeClr val="bg1"/>
                </a:solidFill>
              </a:rPr>
              <a:t>  0.10.1</a:t>
            </a:r>
          </a:p>
          <a:p>
            <a:pPr lvl="0">
              <a:buFont typeface="Arial" pitchFamily="34" charset="0"/>
              <a:buChar char="•"/>
            </a:pPr>
            <a:r>
              <a:rPr lang="en-IN" sz="3200" dirty="0" err="1">
                <a:solidFill>
                  <a:schemeClr val="bg1"/>
                </a:solidFill>
              </a:rPr>
              <a:t>scikit</a:t>
            </a:r>
            <a:r>
              <a:rPr lang="en-IN" sz="3200" dirty="0">
                <a:solidFill>
                  <a:schemeClr val="bg1"/>
                </a:solidFill>
              </a:rPr>
              <a:t>-learn  0.23.2</a:t>
            </a:r>
          </a:p>
          <a:p>
            <a:r>
              <a:rPr lang="en-IN" sz="3200" dirty="0">
                <a:solidFill>
                  <a:schemeClr val="bg1"/>
                </a:solidFill>
              </a:rPr>
              <a:t> </a:t>
            </a:r>
          </a:p>
          <a:p>
            <a:endParaRPr lang="en-IN" sz="3200" dirty="0">
              <a:solidFill>
                <a:schemeClr val="bg1"/>
              </a:solidFill>
            </a:endParaRPr>
          </a:p>
        </p:txBody>
      </p:sp>
      <p:pic>
        <p:nvPicPr>
          <p:cNvPr id="4" name="Picture 3" descr="Top+5+Libraries+for+Data+Science+in+Python.jpg"/>
          <p:cNvPicPr>
            <a:picLocks noChangeAspect="1"/>
          </p:cNvPicPr>
          <p:nvPr/>
        </p:nvPicPr>
        <p:blipFill>
          <a:blip r:embed="rId2" cstate="print"/>
          <a:stretch>
            <a:fillRect/>
          </a:stretch>
        </p:blipFill>
        <p:spPr>
          <a:xfrm>
            <a:off x="5832971" y="2276872"/>
            <a:ext cx="3461370" cy="28575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355" y="476672"/>
            <a:ext cx="8169993" cy="1692771"/>
          </a:xfrm>
          <a:prstGeom prst="rect">
            <a:avLst/>
          </a:prstGeom>
          <a:noFill/>
        </p:spPr>
        <p:txBody>
          <a:bodyPr wrap="square" rtlCol="0">
            <a:spAutoFit/>
          </a:bodyPr>
          <a:lstStyle/>
          <a:p>
            <a:r>
              <a:rPr lang="en-IN" sz="3600" u="sng" dirty="0">
                <a:solidFill>
                  <a:schemeClr val="bg1"/>
                </a:solidFill>
                <a:latin typeface="Imprint MT Shadow" pitchFamily="82" charset="0"/>
              </a:rPr>
              <a:t>CODE &amp; DATA ANALYSIS</a:t>
            </a:r>
            <a:r>
              <a:rPr lang="en-IN" sz="3600" u="sng" dirty="0" smtClean="0">
                <a:solidFill>
                  <a:schemeClr val="bg1"/>
                </a:solidFill>
                <a:latin typeface="Imprint MT Shadow" pitchFamily="82" charset="0"/>
              </a:rPr>
              <a:t>:</a:t>
            </a:r>
          </a:p>
          <a:p>
            <a:r>
              <a:rPr lang="en-IN" sz="3200" b="1" dirty="0" smtClean="0">
                <a:solidFill>
                  <a:schemeClr val="bg1"/>
                </a:solidFill>
                <a:latin typeface="Times New Roman" pitchFamily="18" charset="0"/>
                <a:cs typeface="Times New Roman" pitchFamily="18" charset="0"/>
              </a:rPr>
              <a:t>importing </a:t>
            </a:r>
            <a:r>
              <a:rPr lang="en-IN" sz="3200" b="1" dirty="0">
                <a:solidFill>
                  <a:schemeClr val="bg1"/>
                </a:solidFill>
                <a:latin typeface="Times New Roman" pitchFamily="18" charset="0"/>
                <a:cs typeface="Times New Roman" pitchFamily="18" charset="0"/>
              </a:rPr>
              <a:t>the necessary Python Libraries-</a:t>
            </a:r>
            <a:endParaRPr lang="en-IN" sz="3200" u="sng" dirty="0">
              <a:solidFill>
                <a:schemeClr val="bg1"/>
              </a:solidFill>
              <a:latin typeface="Times New Roman" pitchFamily="18" charset="0"/>
              <a:cs typeface="Times New Roman" pitchFamily="18" charset="0"/>
            </a:endParaRPr>
          </a:p>
          <a:p>
            <a:endParaRPr lang="en-IN" sz="3600" u="sng" dirty="0">
              <a:solidFill>
                <a:schemeClr val="bg1"/>
              </a:solidFill>
              <a:latin typeface="Imprint MT Shadow" pitchFamily="82" charset="0"/>
            </a:endParaRPr>
          </a:p>
        </p:txBody>
      </p:sp>
      <p:pic>
        <p:nvPicPr>
          <p:cNvPr id="3" name="Picture 2"/>
          <p:cNvPicPr/>
          <p:nvPr/>
        </p:nvPicPr>
        <p:blipFill>
          <a:blip r:embed="rId2" cstate="print"/>
          <a:srcRect/>
          <a:stretch>
            <a:fillRect/>
          </a:stretch>
        </p:blipFill>
        <p:spPr bwMode="auto">
          <a:xfrm>
            <a:off x="1224459" y="1772817"/>
            <a:ext cx="6984776" cy="1584176"/>
          </a:xfrm>
          <a:prstGeom prst="rect">
            <a:avLst/>
          </a:prstGeom>
          <a:noFill/>
          <a:ln w="9525">
            <a:noFill/>
            <a:miter lim="800000"/>
            <a:headEnd/>
            <a:tailEnd/>
          </a:ln>
        </p:spPr>
      </p:pic>
      <p:sp>
        <p:nvSpPr>
          <p:cNvPr id="4" name="TextBox 3"/>
          <p:cNvSpPr txBox="1"/>
          <p:nvPr/>
        </p:nvSpPr>
        <p:spPr>
          <a:xfrm>
            <a:off x="360363" y="3501008"/>
            <a:ext cx="6054286" cy="3600986"/>
          </a:xfrm>
          <a:prstGeom prst="rect">
            <a:avLst/>
          </a:prstGeom>
          <a:noFill/>
        </p:spPr>
        <p:txBody>
          <a:bodyPr wrap="square" rtlCol="0">
            <a:spAutoFit/>
          </a:bodyPr>
          <a:lstStyle/>
          <a:p>
            <a:pPr>
              <a:lnSpc>
                <a:spcPct val="150000"/>
              </a:lnSpc>
            </a:pPr>
            <a:r>
              <a:rPr lang="en-IN" sz="2800" i="1" dirty="0" err="1">
                <a:solidFill>
                  <a:schemeClr val="bg1"/>
                </a:solidFill>
                <a:latin typeface="Times New Roman" pitchFamily="18" charset="0"/>
                <a:cs typeface="Times New Roman" pitchFamily="18" charset="0"/>
              </a:rPr>
              <a:t>Numpy</a:t>
            </a:r>
            <a:r>
              <a:rPr lang="en-IN" sz="2800" i="1" dirty="0">
                <a:solidFill>
                  <a:schemeClr val="bg1"/>
                </a:solidFill>
                <a:latin typeface="Times New Roman" pitchFamily="18" charset="0"/>
                <a:cs typeface="Times New Roman" pitchFamily="18" charset="0"/>
              </a:rPr>
              <a:t> for linear algebra</a:t>
            </a:r>
            <a:endParaRPr lang="en-IN" sz="2800" dirty="0">
              <a:solidFill>
                <a:schemeClr val="bg1"/>
              </a:solidFill>
              <a:latin typeface="Times New Roman" pitchFamily="18" charset="0"/>
              <a:cs typeface="Times New Roman" pitchFamily="18" charset="0"/>
            </a:endParaRPr>
          </a:p>
          <a:p>
            <a:pPr>
              <a:lnSpc>
                <a:spcPct val="150000"/>
              </a:lnSpc>
            </a:pPr>
            <a:r>
              <a:rPr lang="en-IN" sz="2800" i="1" dirty="0">
                <a:solidFill>
                  <a:schemeClr val="bg1"/>
                </a:solidFill>
                <a:latin typeface="Times New Roman" pitchFamily="18" charset="0"/>
                <a:cs typeface="Times New Roman" pitchFamily="18" charset="0"/>
              </a:rPr>
              <a:t>Pandas for data processing, CSV file I/O</a:t>
            </a:r>
            <a:endParaRPr lang="en-IN" sz="2800" dirty="0">
              <a:solidFill>
                <a:schemeClr val="bg1"/>
              </a:solidFill>
              <a:latin typeface="Times New Roman" pitchFamily="18" charset="0"/>
              <a:cs typeface="Times New Roman" pitchFamily="18" charset="0"/>
            </a:endParaRPr>
          </a:p>
          <a:p>
            <a:pPr>
              <a:lnSpc>
                <a:spcPct val="150000"/>
              </a:lnSpc>
            </a:pPr>
            <a:r>
              <a:rPr lang="en-IN" sz="2800" i="1" dirty="0" err="1">
                <a:solidFill>
                  <a:schemeClr val="bg1"/>
                </a:solidFill>
                <a:latin typeface="Times New Roman" pitchFamily="18" charset="0"/>
                <a:cs typeface="Times New Roman" pitchFamily="18" charset="0"/>
              </a:rPr>
              <a:t>Matplotlib</a:t>
            </a:r>
            <a:r>
              <a:rPr lang="en-IN" sz="2800" i="1" dirty="0">
                <a:solidFill>
                  <a:schemeClr val="bg1"/>
                </a:solidFill>
                <a:latin typeface="Times New Roman" pitchFamily="18" charset="0"/>
                <a:cs typeface="Times New Roman" pitchFamily="18" charset="0"/>
              </a:rPr>
              <a:t> for data visualization</a:t>
            </a:r>
            <a:endParaRPr lang="en-IN" sz="2800" dirty="0">
              <a:solidFill>
                <a:schemeClr val="bg1"/>
              </a:solidFill>
              <a:latin typeface="Times New Roman" pitchFamily="18" charset="0"/>
              <a:cs typeface="Times New Roman" pitchFamily="18" charset="0"/>
            </a:endParaRPr>
          </a:p>
          <a:p>
            <a:pPr>
              <a:lnSpc>
                <a:spcPct val="150000"/>
              </a:lnSpc>
            </a:pPr>
            <a:r>
              <a:rPr lang="en-IN" sz="2800" i="1" dirty="0" err="1">
                <a:solidFill>
                  <a:schemeClr val="bg1"/>
                </a:solidFill>
                <a:latin typeface="Times New Roman" pitchFamily="18" charset="0"/>
                <a:cs typeface="Times New Roman" pitchFamily="18" charset="0"/>
              </a:rPr>
              <a:t>Seaborn</a:t>
            </a:r>
            <a:r>
              <a:rPr lang="en-IN" sz="2800" i="1" dirty="0">
                <a:solidFill>
                  <a:schemeClr val="bg1"/>
                </a:solidFill>
                <a:latin typeface="Times New Roman" pitchFamily="18" charset="0"/>
                <a:cs typeface="Times New Roman" pitchFamily="18" charset="0"/>
              </a:rPr>
              <a:t> for data visualization</a:t>
            </a:r>
            <a:endParaRPr lang="en-IN" sz="2800" dirty="0">
              <a:solidFill>
                <a:schemeClr val="bg1"/>
              </a:solidFill>
              <a:latin typeface="Times New Roman" pitchFamily="18" charset="0"/>
              <a:cs typeface="Times New Roman" pitchFamily="18" charset="0"/>
            </a:endParaRPr>
          </a:p>
          <a:p>
            <a:pPr>
              <a:lnSpc>
                <a:spcPct val="150000"/>
              </a:lnSpc>
            </a:pPr>
            <a:r>
              <a:rPr lang="en-IN" sz="2800" i="1" dirty="0" err="1">
                <a:solidFill>
                  <a:schemeClr val="bg1"/>
                </a:solidFill>
                <a:latin typeface="Times New Roman" pitchFamily="18" charset="0"/>
                <a:cs typeface="Times New Roman" pitchFamily="18" charset="0"/>
              </a:rPr>
              <a:t>Scikit</a:t>
            </a:r>
            <a:r>
              <a:rPr lang="en-IN" sz="2800" i="1" dirty="0">
                <a:solidFill>
                  <a:schemeClr val="bg1"/>
                </a:solidFill>
                <a:latin typeface="Times New Roman" pitchFamily="18" charset="0"/>
                <a:cs typeface="Times New Roman" pitchFamily="18" charset="0"/>
              </a:rPr>
              <a:t>-learn for predictive data analysis</a:t>
            </a:r>
            <a:endParaRPr lang="en-IN" sz="2800" dirty="0">
              <a:solidFill>
                <a:schemeClr val="bg1"/>
              </a:solidFill>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252</TotalTime>
  <Words>1405</Words>
  <Application>Microsoft Office PowerPoint</Application>
  <PresentationFormat>Custom</PresentationFormat>
  <Paragraphs>138</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DEEP</dc:creator>
  <cp:lastModifiedBy>DEEP</cp:lastModifiedBy>
  <cp:revision>23</cp:revision>
  <dcterms:created xsi:type="dcterms:W3CDTF">2020-08-07T04:21:43Z</dcterms:created>
  <dcterms:modified xsi:type="dcterms:W3CDTF">2020-08-11T14:20:33Z</dcterms:modified>
</cp:coreProperties>
</file>