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uli Ultra-Bold" charset="1" panose="00000900000000000000"/>
      <p:regular r:id="rId16"/>
    </p:embeddedFont>
    <p:embeddedFont>
      <p:font typeface="Muli" charset="1" panose="00000500000000000000"/>
      <p:regular r:id="rId17"/>
    </p:embeddedFont>
    <p:embeddedFont>
      <p:font typeface="Muli Semi-Bold" charset="1" panose="00000700000000000000"/>
      <p:regular r:id="rId18"/>
    </p:embeddedFont>
    <p:embeddedFont>
      <p:font typeface="Muli Ultra-Bold Italics" charset="1" panose="00000900000000000000"/>
      <p:regular r:id="rId19"/>
    </p:embeddedFont>
    <p:embeddedFont>
      <p:font typeface="Muli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9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856031" y="5143500"/>
            <a:ext cx="3433286" cy="5143500"/>
          </a:xfrm>
          <a:prstGeom prst="rect">
            <a:avLst/>
          </a:prstGeom>
          <a:solidFill>
            <a:srgbClr val="0050F5"/>
          </a:solidFill>
        </p:spPr>
      </p:sp>
      <p:sp>
        <p:nvSpPr>
          <p:cNvPr name="AutoShape 3" id="3"/>
          <p:cNvSpPr/>
          <p:nvPr/>
        </p:nvSpPr>
        <p:spPr>
          <a:xfrm rot="0">
            <a:off x="14854714" y="0"/>
            <a:ext cx="3433286" cy="5143500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3127314" y="849729"/>
            <a:ext cx="3444043" cy="3444043"/>
          </a:xfrm>
          <a:custGeom>
            <a:avLst/>
            <a:gdLst/>
            <a:ahLst/>
            <a:cxnLst/>
            <a:rect r="r" b="b" t="t" l="l"/>
            <a:pathLst>
              <a:path h="3444043" w="3444043">
                <a:moveTo>
                  <a:pt x="0" y="0"/>
                </a:moveTo>
                <a:lnTo>
                  <a:pt x="3444043" y="0"/>
                </a:lnTo>
                <a:lnTo>
                  <a:pt x="3444043" y="3444042"/>
                </a:lnTo>
                <a:lnTo>
                  <a:pt x="0" y="344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778534" cy="778534"/>
            <a:chOff x="0" y="0"/>
            <a:chExt cx="1038045" cy="103804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038045" cy="1038045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4C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98887" y="328667"/>
              <a:ext cx="640272" cy="390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14857349" y="7436703"/>
            <a:ext cx="2850297" cy="2850297"/>
          </a:xfrm>
          <a:custGeom>
            <a:avLst/>
            <a:gdLst/>
            <a:ahLst/>
            <a:cxnLst/>
            <a:rect r="r" b="b" t="t" l="l"/>
            <a:pathLst>
              <a:path h="2850297" w="2850297">
                <a:moveTo>
                  <a:pt x="0" y="0"/>
                </a:moveTo>
                <a:lnTo>
                  <a:pt x="2850297" y="0"/>
                </a:lnTo>
                <a:lnTo>
                  <a:pt x="2850297" y="2850297"/>
                </a:lnTo>
                <a:lnTo>
                  <a:pt x="0" y="2850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02734" y="1417967"/>
            <a:ext cx="2293203" cy="2293203"/>
          </a:xfrm>
          <a:custGeom>
            <a:avLst/>
            <a:gdLst/>
            <a:ahLst/>
            <a:cxnLst/>
            <a:rect r="r" b="b" t="t" l="l"/>
            <a:pathLst>
              <a:path h="2293203" w="2293203">
                <a:moveTo>
                  <a:pt x="0" y="0"/>
                </a:moveTo>
                <a:lnTo>
                  <a:pt x="2293203" y="0"/>
                </a:lnTo>
                <a:lnTo>
                  <a:pt x="2293203" y="2293203"/>
                </a:lnTo>
                <a:lnTo>
                  <a:pt x="0" y="22932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596375"/>
            <a:ext cx="11568676" cy="2989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0"/>
              </a:lnSpc>
            </a:pPr>
            <a:r>
              <a:rPr lang="en-US" sz="5679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BUILDING AN AI PIPELINE FOR IMAGE SEGMENTATION AND OBJECT </a:t>
            </a:r>
            <a:r>
              <a:rPr lang="en-US" sz="5679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2612" y="1153992"/>
            <a:ext cx="9261315" cy="48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5"/>
              </a:lnSpc>
            </a:pPr>
            <a:r>
              <a:rPr lang="en-US" sz="2839">
                <a:solidFill>
                  <a:srgbClr val="FFFFF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</a:t>
            </a:r>
            <a:r>
              <a:rPr lang="en-US" sz="2839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   </a:t>
            </a:r>
            <a:r>
              <a:rPr lang="en-US" sz="2839">
                <a:solidFill>
                  <a:srgbClr val="FE4C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PROJECT DEMONSTRATION BY DEEP MALVIYA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919898"/>
            <a:ext cx="5581948" cy="33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spc="12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21 AUGUST</a:t>
            </a:r>
            <a:r>
              <a:rPr lang="en-US" sz="2400" spc="12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848284" y="0"/>
            <a:ext cx="3433286" cy="5143500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614930" y="1615323"/>
            <a:ext cx="1912854" cy="1912854"/>
          </a:xfrm>
          <a:custGeom>
            <a:avLst/>
            <a:gdLst/>
            <a:ahLst/>
            <a:cxnLst/>
            <a:rect r="r" b="b" t="t" l="l"/>
            <a:pathLst>
              <a:path h="1912854" w="1912854">
                <a:moveTo>
                  <a:pt x="0" y="0"/>
                </a:moveTo>
                <a:lnTo>
                  <a:pt x="1912854" y="0"/>
                </a:lnTo>
                <a:lnTo>
                  <a:pt x="1912854" y="1912854"/>
                </a:lnTo>
                <a:lnTo>
                  <a:pt x="0" y="1912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1428" y="0"/>
            <a:ext cx="6866572" cy="5143500"/>
          </a:xfrm>
          <a:custGeom>
            <a:avLst/>
            <a:gdLst/>
            <a:ahLst/>
            <a:cxnLst/>
            <a:rect r="r" b="b" t="t" l="l"/>
            <a:pathLst>
              <a:path h="5143500" w="6866572">
                <a:moveTo>
                  <a:pt x="0" y="0"/>
                </a:moveTo>
                <a:lnTo>
                  <a:pt x="6866572" y="0"/>
                </a:lnTo>
                <a:lnTo>
                  <a:pt x="686657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490" t="0" r="-1869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1421427" y="5143500"/>
            <a:ext cx="3433286" cy="5143500"/>
          </a:xfrm>
          <a:prstGeom prst="rect">
            <a:avLst/>
          </a:prstGeom>
          <a:solidFill>
            <a:srgbClr val="0050F5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778534" cy="7785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4854714" y="5143500"/>
            <a:ext cx="3433286" cy="3433286"/>
          </a:xfrm>
          <a:custGeom>
            <a:avLst/>
            <a:gdLst/>
            <a:ahLst/>
            <a:cxnLst/>
            <a:rect r="r" b="b" t="t" l="l"/>
            <a:pathLst>
              <a:path h="3433286" w="3433286">
                <a:moveTo>
                  <a:pt x="0" y="0"/>
                </a:moveTo>
                <a:lnTo>
                  <a:pt x="3433286" y="0"/>
                </a:lnTo>
                <a:lnTo>
                  <a:pt x="3433286" y="3433286"/>
                </a:lnTo>
                <a:lnTo>
                  <a:pt x="0" y="3433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13684" y="7045970"/>
            <a:ext cx="3241030" cy="3241030"/>
          </a:xfrm>
          <a:custGeom>
            <a:avLst/>
            <a:gdLst/>
            <a:ahLst/>
            <a:cxnLst/>
            <a:rect r="r" b="b" t="t" l="l"/>
            <a:pathLst>
              <a:path h="3241030" w="3241030">
                <a:moveTo>
                  <a:pt x="0" y="0"/>
                </a:moveTo>
                <a:lnTo>
                  <a:pt x="3241030" y="0"/>
                </a:lnTo>
                <a:lnTo>
                  <a:pt x="3241030" y="3241030"/>
                </a:lnTo>
                <a:lnTo>
                  <a:pt x="0" y="32410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4147758"/>
            <a:ext cx="8835419" cy="171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2000" u="none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Thank you!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483600"/>
            <a:ext cx="7898483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000000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For questions, requests and further discussion. please email me at </a:t>
            </a:r>
            <a:r>
              <a:rPr lang="en-US" sz="2499">
                <a:solidFill>
                  <a:srgbClr val="FE4C00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deepmalviya.aie@gmail.com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62073" y="3516897"/>
            <a:ext cx="9855227" cy="5968491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62073" y="833291"/>
            <a:ext cx="9855227" cy="94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6"/>
              </a:lnSpc>
            </a:pPr>
            <a:r>
              <a:rPr lang="en-US" sz="6537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About the Developer: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2073" y="2333262"/>
            <a:ext cx="4501345" cy="61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4417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Deep Malviya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8135" y="4055335"/>
            <a:ext cx="8883105" cy="470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9"/>
              </a:lnSpc>
            </a:pPr>
            <a:r>
              <a:rPr lang="en-US" sz="2442" spc="24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I'm an AI enthusiast with a B.Tech in Artificial Intelligence from GHRCE, Nagpur, currently working as a Junior Product Developer. I’m passionate about using AI to tackle real-world problems, especially in areas like image segmentation and object detection. Recently, I completed a project where I built an AI pipeline and a user-friendly Streamlit app, which was a rewarding challenge. I love the blend of creativity and problem-solving that AI offers, and I’m always eager to learn more and take on new challenges. Whether it's coding late into the night or collaborating with a team, I’m driven by the idea of making technology that truly helps people.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421428" y="0"/>
            <a:ext cx="3426857" cy="5143500"/>
          </a:xfrm>
          <a:custGeom>
            <a:avLst/>
            <a:gdLst/>
            <a:ahLst/>
            <a:cxnLst/>
            <a:rect r="r" b="b" t="t" l="l"/>
            <a:pathLst>
              <a:path h="5143500" w="3426857">
                <a:moveTo>
                  <a:pt x="0" y="0"/>
                </a:moveTo>
                <a:lnTo>
                  <a:pt x="3426856" y="0"/>
                </a:lnTo>
                <a:lnTo>
                  <a:pt x="342685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56" t="0" r="-42846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4848284" y="0"/>
            <a:ext cx="3433286" cy="5143500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8" id="8"/>
          <p:cNvSpPr/>
          <p:nvPr/>
        </p:nvSpPr>
        <p:spPr>
          <a:xfrm rot="0">
            <a:off x="11421427" y="5143500"/>
            <a:ext cx="3433286" cy="5143500"/>
          </a:xfrm>
          <a:prstGeom prst="rect">
            <a:avLst/>
          </a:prstGeom>
          <a:solidFill>
            <a:srgbClr val="0050F5"/>
          </a:solid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4854714" y="5143500"/>
            <a:ext cx="3433286" cy="3433286"/>
          </a:xfrm>
          <a:custGeom>
            <a:avLst/>
            <a:gdLst/>
            <a:ahLst/>
            <a:cxnLst/>
            <a:rect r="r" b="b" t="t" l="l"/>
            <a:pathLst>
              <a:path h="3433286" w="3433286">
                <a:moveTo>
                  <a:pt x="0" y="0"/>
                </a:moveTo>
                <a:lnTo>
                  <a:pt x="3433286" y="0"/>
                </a:lnTo>
                <a:lnTo>
                  <a:pt x="3433286" y="3433286"/>
                </a:lnTo>
                <a:lnTo>
                  <a:pt x="0" y="3433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13684" y="7045970"/>
            <a:ext cx="3241030" cy="3241030"/>
          </a:xfrm>
          <a:custGeom>
            <a:avLst/>
            <a:gdLst/>
            <a:ahLst/>
            <a:cxnLst/>
            <a:rect r="r" b="b" t="t" l="l"/>
            <a:pathLst>
              <a:path h="3241030" w="3241030">
                <a:moveTo>
                  <a:pt x="0" y="0"/>
                </a:moveTo>
                <a:lnTo>
                  <a:pt x="3241030" y="0"/>
                </a:lnTo>
                <a:lnTo>
                  <a:pt x="3241030" y="3241030"/>
                </a:lnTo>
                <a:lnTo>
                  <a:pt x="0" y="3241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614930" y="1615323"/>
            <a:ext cx="1912854" cy="1912854"/>
          </a:xfrm>
          <a:custGeom>
            <a:avLst/>
            <a:gdLst/>
            <a:ahLst/>
            <a:cxnLst/>
            <a:rect r="r" b="b" t="t" l="l"/>
            <a:pathLst>
              <a:path h="1912854" w="1912854">
                <a:moveTo>
                  <a:pt x="0" y="0"/>
                </a:moveTo>
                <a:lnTo>
                  <a:pt x="1912854" y="0"/>
                </a:lnTo>
                <a:lnTo>
                  <a:pt x="1912854" y="1912854"/>
                </a:lnTo>
                <a:lnTo>
                  <a:pt x="0" y="1912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-5400000">
            <a:off x="2751854" y="837759"/>
            <a:ext cx="212192" cy="4591754"/>
          </a:xfrm>
          <a:prstGeom prst="rect">
            <a:avLst/>
          </a:prstGeom>
          <a:solidFill>
            <a:srgbClr val="FFDF2B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5294" y="0"/>
            <a:ext cx="3545294" cy="5143500"/>
          </a:xfrm>
          <a:custGeom>
            <a:avLst/>
            <a:gdLst/>
            <a:ahLst/>
            <a:cxnLst/>
            <a:rect r="r" b="b" t="t" l="l"/>
            <a:pathLst>
              <a:path h="5143500" w="3545294">
                <a:moveTo>
                  <a:pt x="0" y="0"/>
                </a:moveTo>
                <a:lnTo>
                  <a:pt x="3545294" y="0"/>
                </a:lnTo>
                <a:lnTo>
                  <a:pt x="35452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877" t="0" r="-5887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24625" y="1435499"/>
            <a:ext cx="7862552" cy="183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0"/>
              </a:lnSpc>
            </a:pPr>
            <a:r>
              <a:rPr lang="en-US" sz="6537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Problem Statement &amp; 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24625" y="4123328"/>
            <a:ext cx="883467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Problem: </a:t>
            </a: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task was to build a comprehensive AI pipeline capable of segmenting images, extracting objects, identifying them, and generating a detailed report.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24625" y="6440448"/>
            <a:ext cx="8834675" cy="3026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Objectives:</a:t>
            </a:r>
          </a:p>
          <a:p>
            <a:pPr algn="l">
              <a:lnSpc>
                <a:spcPts val="2928"/>
              </a:lnSpc>
            </a:pP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Develop a robust image segmentation pipeline.</a:t>
            </a: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Ensure accurate object extraction and identification.</a:t>
            </a: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Provide a user-friendly interface for processing and visualization.</a:t>
            </a: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Organize output files systematically for easy access.</a:t>
            </a:r>
          </a:p>
          <a:p>
            <a:pPr algn="l">
              <a:lnSpc>
                <a:spcPts val="2928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3545294" y="5143500"/>
            <a:ext cx="3545294" cy="5143500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7" id="7"/>
          <p:cNvSpPr/>
          <p:nvPr/>
        </p:nvSpPr>
        <p:spPr>
          <a:xfrm rot="0">
            <a:off x="0" y="5143500"/>
            <a:ext cx="3545294" cy="5143500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Freeform 8" id="8"/>
          <p:cNvSpPr/>
          <p:nvPr/>
        </p:nvSpPr>
        <p:spPr>
          <a:xfrm flipH="false" flipV="false" rot="5400000">
            <a:off x="3545294" y="6741925"/>
            <a:ext cx="3545294" cy="3545294"/>
          </a:xfrm>
          <a:custGeom>
            <a:avLst/>
            <a:gdLst/>
            <a:ahLst/>
            <a:cxnLst/>
            <a:rect r="r" b="b" t="t" l="l"/>
            <a:pathLst>
              <a:path h="3545294" w="3545294">
                <a:moveTo>
                  <a:pt x="0" y="0"/>
                </a:moveTo>
                <a:lnTo>
                  <a:pt x="3545294" y="0"/>
                </a:lnTo>
                <a:lnTo>
                  <a:pt x="3545294" y="3545294"/>
                </a:lnTo>
                <a:lnTo>
                  <a:pt x="0" y="3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626906"/>
            <a:ext cx="2516594" cy="2516594"/>
          </a:xfrm>
          <a:custGeom>
            <a:avLst/>
            <a:gdLst/>
            <a:ahLst/>
            <a:cxnLst/>
            <a:rect r="r" b="b" t="t" l="l"/>
            <a:pathLst>
              <a:path h="2516594" w="2516594">
                <a:moveTo>
                  <a:pt x="0" y="0"/>
                </a:moveTo>
                <a:lnTo>
                  <a:pt x="2516594" y="0"/>
                </a:lnTo>
                <a:lnTo>
                  <a:pt x="2516594" y="2516594"/>
                </a:lnTo>
                <a:lnTo>
                  <a:pt x="0" y="2516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77498" y="1800225"/>
            <a:ext cx="3545294" cy="10734437"/>
          </a:xfrm>
          <a:prstGeom prst="rect">
            <a:avLst/>
          </a:prstGeom>
          <a:solidFill>
            <a:srgbClr val="FE4C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402406" y="1028700"/>
            <a:ext cx="6539098" cy="1543050"/>
            <a:chOff x="0" y="0"/>
            <a:chExt cx="1722231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2232" cy="406400"/>
            </a:xfrm>
            <a:custGeom>
              <a:avLst/>
              <a:gdLst/>
              <a:ahLst/>
              <a:cxnLst/>
              <a:rect r="r" b="b" t="t" l="l"/>
              <a:pathLst>
                <a:path h="406400" w="1722232">
                  <a:moveTo>
                    <a:pt x="60381" y="0"/>
                  </a:moveTo>
                  <a:lnTo>
                    <a:pt x="1661851" y="0"/>
                  </a:lnTo>
                  <a:cubicBezTo>
                    <a:pt x="1677864" y="0"/>
                    <a:pt x="1693223" y="6362"/>
                    <a:pt x="1704546" y="17685"/>
                  </a:cubicBezTo>
                  <a:cubicBezTo>
                    <a:pt x="1715870" y="29009"/>
                    <a:pt x="1722232" y="44367"/>
                    <a:pt x="1722232" y="60381"/>
                  </a:cubicBezTo>
                  <a:lnTo>
                    <a:pt x="1722232" y="346019"/>
                  </a:lnTo>
                  <a:cubicBezTo>
                    <a:pt x="1722232" y="362033"/>
                    <a:pt x="1715870" y="377391"/>
                    <a:pt x="1704546" y="388715"/>
                  </a:cubicBezTo>
                  <a:cubicBezTo>
                    <a:pt x="1693223" y="400038"/>
                    <a:pt x="1677864" y="406400"/>
                    <a:pt x="1661851" y="406400"/>
                  </a:cubicBezTo>
                  <a:lnTo>
                    <a:pt x="60381" y="406400"/>
                  </a:lnTo>
                  <a:cubicBezTo>
                    <a:pt x="44367" y="406400"/>
                    <a:pt x="29009" y="400038"/>
                    <a:pt x="17685" y="388715"/>
                  </a:cubicBezTo>
                  <a:cubicBezTo>
                    <a:pt x="6362" y="377391"/>
                    <a:pt x="0" y="362033"/>
                    <a:pt x="0" y="346019"/>
                  </a:cubicBezTo>
                  <a:lnTo>
                    <a:pt x="0" y="60381"/>
                  </a:lnTo>
                  <a:cubicBezTo>
                    <a:pt x="0" y="44367"/>
                    <a:pt x="6362" y="29009"/>
                    <a:pt x="17685" y="17685"/>
                  </a:cubicBezTo>
                  <a:cubicBezTo>
                    <a:pt x="29009" y="6362"/>
                    <a:pt x="44367" y="0"/>
                    <a:pt x="60381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22231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Step 1: Image Segmentation using pre-trained models.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02406" y="2897415"/>
            <a:ext cx="6539098" cy="1543050"/>
            <a:chOff x="0" y="0"/>
            <a:chExt cx="1722231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2232" cy="406400"/>
            </a:xfrm>
            <a:custGeom>
              <a:avLst/>
              <a:gdLst/>
              <a:ahLst/>
              <a:cxnLst/>
              <a:rect r="r" b="b" t="t" l="l"/>
              <a:pathLst>
                <a:path h="406400" w="1722232">
                  <a:moveTo>
                    <a:pt x="60381" y="0"/>
                  </a:moveTo>
                  <a:lnTo>
                    <a:pt x="1661851" y="0"/>
                  </a:lnTo>
                  <a:cubicBezTo>
                    <a:pt x="1677864" y="0"/>
                    <a:pt x="1693223" y="6362"/>
                    <a:pt x="1704546" y="17685"/>
                  </a:cubicBezTo>
                  <a:cubicBezTo>
                    <a:pt x="1715870" y="29009"/>
                    <a:pt x="1722232" y="44367"/>
                    <a:pt x="1722232" y="60381"/>
                  </a:cubicBezTo>
                  <a:lnTo>
                    <a:pt x="1722232" y="346019"/>
                  </a:lnTo>
                  <a:cubicBezTo>
                    <a:pt x="1722232" y="362033"/>
                    <a:pt x="1715870" y="377391"/>
                    <a:pt x="1704546" y="388715"/>
                  </a:cubicBezTo>
                  <a:cubicBezTo>
                    <a:pt x="1693223" y="400038"/>
                    <a:pt x="1677864" y="406400"/>
                    <a:pt x="1661851" y="406400"/>
                  </a:cubicBezTo>
                  <a:lnTo>
                    <a:pt x="60381" y="406400"/>
                  </a:lnTo>
                  <a:cubicBezTo>
                    <a:pt x="44367" y="406400"/>
                    <a:pt x="29009" y="400038"/>
                    <a:pt x="17685" y="388715"/>
                  </a:cubicBezTo>
                  <a:cubicBezTo>
                    <a:pt x="6362" y="377391"/>
                    <a:pt x="0" y="362033"/>
                    <a:pt x="0" y="346019"/>
                  </a:cubicBezTo>
                  <a:lnTo>
                    <a:pt x="0" y="60381"/>
                  </a:lnTo>
                  <a:cubicBezTo>
                    <a:pt x="0" y="44367"/>
                    <a:pt x="6362" y="29009"/>
                    <a:pt x="17685" y="17685"/>
                  </a:cubicBezTo>
                  <a:cubicBezTo>
                    <a:pt x="29009" y="6362"/>
                    <a:pt x="44367" y="0"/>
                    <a:pt x="60381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722231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Step 2: Object Extraction from the segmented image.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02406" y="4764315"/>
            <a:ext cx="6539098" cy="1543050"/>
            <a:chOff x="0" y="0"/>
            <a:chExt cx="1722231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2232" cy="406400"/>
            </a:xfrm>
            <a:custGeom>
              <a:avLst/>
              <a:gdLst/>
              <a:ahLst/>
              <a:cxnLst/>
              <a:rect r="r" b="b" t="t" l="l"/>
              <a:pathLst>
                <a:path h="406400" w="1722232">
                  <a:moveTo>
                    <a:pt x="60381" y="0"/>
                  </a:moveTo>
                  <a:lnTo>
                    <a:pt x="1661851" y="0"/>
                  </a:lnTo>
                  <a:cubicBezTo>
                    <a:pt x="1677864" y="0"/>
                    <a:pt x="1693223" y="6362"/>
                    <a:pt x="1704546" y="17685"/>
                  </a:cubicBezTo>
                  <a:cubicBezTo>
                    <a:pt x="1715870" y="29009"/>
                    <a:pt x="1722232" y="44367"/>
                    <a:pt x="1722232" y="60381"/>
                  </a:cubicBezTo>
                  <a:lnTo>
                    <a:pt x="1722232" y="346019"/>
                  </a:lnTo>
                  <a:cubicBezTo>
                    <a:pt x="1722232" y="362033"/>
                    <a:pt x="1715870" y="377391"/>
                    <a:pt x="1704546" y="388715"/>
                  </a:cubicBezTo>
                  <a:cubicBezTo>
                    <a:pt x="1693223" y="400038"/>
                    <a:pt x="1677864" y="406400"/>
                    <a:pt x="1661851" y="406400"/>
                  </a:cubicBezTo>
                  <a:lnTo>
                    <a:pt x="60381" y="406400"/>
                  </a:lnTo>
                  <a:cubicBezTo>
                    <a:pt x="44367" y="406400"/>
                    <a:pt x="29009" y="400038"/>
                    <a:pt x="17685" y="388715"/>
                  </a:cubicBezTo>
                  <a:cubicBezTo>
                    <a:pt x="6362" y="377391"/>
                    <a:pt x="0" y="362033"/>
                    <a:pt x="0" y="346019"/>
                  </a:cubicBezTo>
                  <a:lnTo>
                    <a:pt x="0" y="60381"/>
                  </a:lnTo>
                  <a:cubicBezTo>
                    <a:pt x="0" y="44367"/>
                    <a:pt x="6362" y="29009"/>
                    <a:pt x="17685" y="17685"/>
                  </a:cubicBezTo>
                  <a:cubicBezTo>
                    <a:pt x="29009" y="6362"/>
                    <a:pt x="44367" y="0"/>
                    <a:pt x="60381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722231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Step 3: Object Identification using </a:t>
              </a:r>
            </a:p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YOLOv5.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402406" y="6631215"/>
            <a:ext cx="6539098" cy="1543050"/>
            <a:chOff x="0" y="0"/>
            <a:chExt cx="1722231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22232" cy="406400"/>
            </a:xfrm>
            <a:custGeom>
              <a:avLst/>
              <a:gdLst/>
              <a:ahLst/>
              <a:cxnLst/>
              <a:rect r="r" b="b" t="t" l="l"/>
              <a:pathLst>
                <a:path h="406400" w="1722232">
                  <a:moveTo>
                    <a:pt x="60381" y="0"/>
                  </a:moveTo>
                  <a:lnTo>
                    <a:pt x="1661851" y="0"/>
                  </a:lnTo>
                  <a:cubicBezTo>
                    <a:pt x="1677864" y="0"/>
                    <a:pt x="1693223" y="6362"/>
                    <a:pt x="1704546" y="17685"/>
                  </a:cubicBezTo>
                  <a:cubicBezTo>
                    <a:pt x="1715870" y="29009"/>
                    <a:pt x="1722232" y="44367"/>
                    <a:pt x="1722232" y="60381"/>
                  </a:cubicBezTo>
                  <a:lnTo>
                    <a:pt x="1722232" y="346019"/>
                  </a:lnTo>
                  <a:cubicBezTo>
                    <a:pt x="1722232" y="362033"/>
                    <a:pt x="1715870" y="377391"/>
                    <a:pt x="1704546" y="388715"/>
                  </a:cubicBezTo>
                  <a:cubicBezTo>
                    <a:pt x="1693223" y="400038"/>
                    <a:pt x="1677864" y="406400"/>
                    <a:pt x="1661851" y="406400"/>
                  </a:cubicBezTo>
                  <a:lnTo>
                    <a:pt x="60381" y="406400"/>
                  </a:lnTo>
                  <a:cubicBezTo>
                    <a:pt x="44367" y="406400"/>
                    <a:pt x="29009" y="400038"/>
                    <a:pt x="17685" y="388715"/>
                  </a:cubicBezTo>
                  <a:cubicBezTo>
                    <a:pt x="6362" y="377391"/>
                    <a:pt x="0" y="362033"/>
                    <a:pt x="0" y="346019"/>
                  </a:cubicBezTo>
                  <a:lnTo>
                    <a:pt x="0" y="60381"/>
                  </a:lnTo>
                  <a:cubicBezTo>
                    <a:pt x="0" y="44367"/>
                    <a:pt x="6362" y="29009"/>
                    <a:pt x="17685" y="17685"/>
                  </a:cubicBezTo>
                  <a:cubicBezTo>
                    <a:pt x="29009" y="6362"/>
                    <a:pt x="44367" y="0"/>
                    <a:pt x="60381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722231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Step 4: Text Extraction and </a:t>
              </a:r>
            </a:p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summarization of object attributes.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02406" y="8498115"/>
            <a:ext cx="6539098" cy="1543050"/>
            <a:chOff x="0" y="0"/>
            <a:chExt cx="1722231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22232" cy="406400"/>
            </a:xfrm>
            <a:custGeom>
              <a:avLst/>
              <a:gdLst/>
              <a:ahLst/>
              <a:cxnLst/>
              <a:rect r="r" b="b" t="t" l="l"/>
              <a:pathLst>
                <a:path h="406400" w="1722232">
                  <a:moveTo>
                    <a:pt x="60381" y="0"/>
                  </a:moveTo>
                  <a:lnTo>
                    <a:pt x="1661851" y="0"/>
                  </a:lnTo>
                  <a:cubicBezTo>
                    <a:pt x="1677864" y="0"/>
                    <a:pt x="1693223" y="6362"/>
                    <a:pt x="1704546" y="17685"/>
                  </a:cubicBezTo>
                  <a:cubicBezTo>
                    <a:pt x="1715870" y="29009"/>
                    <a:pt x="1722232" y="44367"/>
                    <a:pt x="1722232" y="60381"/>
                  </a:cubicBezTo>
                  <a:lnTo>
                    <a:pt x="1722232" y="346019"/>
                  </a:lnTo>
                  <a:cubicBezTo>
                    <a:pt x="1722232" y="362033"/>
                    <a:pt x="1715870" y="377391"/>
                    <a:pt x="1704546" y="388715"/>
                  </a:cubicBezTo>
                  <a:cubicBezTo>
                    <a:pt x="1693223" y="400038"/>
                    <a:pt x="1677864" y="406400"/>
                    <a:pt x="1661851" y="406400"/>
                  </a:cubicBezTo>
                  <a:lnTo>
                    <a:pt x="60381" y="406400"/>
                  </a:lnTo>
                  <a:cubicBezTo>
                    <a:pt x="44367" y="406400"/>
                    <a:pt x="29009" y="400038"/>
                    <a:pt x="17685" y="388715"/>
                  </a:cubicBezTo>
                  <a:cubicBezTo>
                    <a:pt x="6362" y="377391"/>
                    <a:pt x="0" y="362033"/>
                    <a:pt x="0" y="346019"/>
                  </a:cubicBezTo>
                  <a:lnTo>
                    <a:pt x="0" y="60381"/>
                  </a:lnTo>
                  <a:cubicBezTo>
                    <a:pt x="0" y="44367"/>
                    <a:pt x="6362" y="29009"/>
                    <a:pt x="17685" y="17685"/>
                  </a:cubicBezTo>
                  <a:cubicBezTo>
                    <a:pt x="29009" y="6362"/>
                    <a:pt x="44367" y="0"/>
                    <a:pt x="60381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1722231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Step 5: Data Mapping and JSON output generation.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54859" y="1869101"/>
            <a:ext cx="9156321" cy="212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4"/>
              </a:lnSpc>
            </a:pPr>
            <a:r>
              <a:rPr lang="en-US" sz="7522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Solution Strategy &amp; Approach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4859" y="4879113"/>
            <a:ext cx="7889141" cy="376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Strategy:</a:t>
            </a:r>
          </a:p>
          <a:p>
            <a:pPr algn="l">
              <a:lnSpc>
                <a:spcPts val="2928"/>
              </a:lnSpc>
            </a:pP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Break the problem into modular steps: segmentation, extraction, identification, and reporting.</a:t>
            </a: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Use pre-trained models for efficient processing.</a:t>
            </a:r>
          </a:p>
          <a:p>
            <a:pPr algn="l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Implement a user interface for smooth operation and visualization.</a:t>
            </a: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292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370693" y="317869"/>
            <a:ext cx="2602525" cy="52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640">
                <a:solidFill>
                  <a:srgbClr val="000000"/>
                </a:solidFill>
                <a:latin typeface="Muli Ultra-Bold Italics"/>
                <a:ea typeface="Muli Ultra-Bold Italics"/>
                <a:cs typeface="Muli Ultra-Bold Italics"/>
                <a:sym typeface="Muli Ultra-Bold Italics"/>
              </a:rPr>
              <a:t>Approach:</a:t>
            </a:r>
          </a:p>
        </p:txBody>
      </p:sp>
      <p:sp>
        <p:nvSpPr>
          <p:cNvPr name="Freeform 21" id="21"/>
          <p:cNvSpPr/>
          <p:nvPr/>
        </p:nvSpPr>
        <p:spPr>
          <a:xfrm flipH="true" flipV="false" rot="-10800000">
            <a:off x="8603946" y="8479766"/>
            <a:ext cx="1807234" cy="1807234"/>
          </a:xfrm>
          <a:custGeom>
            <a:avLst/>
            <a:gdLst/>
            <a:ahLst/>
            <a:cxnLst/>
            <a:rect r="r" b="b" t="t" l="l"/>
            <a:pathLst>
              <a:path h="1807234" w="1807234">
                <a:moveTo>
                  <a:pt x="1807234" y="0"/>
                </a:moveTo>
                <a:lnTo>
                  <a:pt x="0" y="0"/>
                </a:lnTo>
                <a:lnTo>
                  <a:pt x="0" y="1807234"/>
                </a:lnTo>
                <a:lnTo>
                  <a:pt x="1807234" y="1807234"/>
                </a:lnTo>
                <a:lnTo>
                  <a:pt x="18072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760" y="511654"/>
            <a:ext cx="1034092" cy="1034092"/>
            <a:chOff x="0" y="0"/>
            <a:chExt cx="1378789" cy="13787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78789" cy="1378789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4C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64172" y="442952"/>
              <a:ext cx="850444" cy="511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2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5151113" y="-721745"/>
            <a:ext cx="3500891" cy="3500891"/>
          </a:xfrm>
          <a:custGeom>
            <a:avLst/>
            <a:gdLst/>
            <a:ahLst/>
            <a:cxnLst/>
            <a:rect r="r" b="b" t="t" l="l"/>
            <a:pathLst>
              <a:path h="3500891" w="3500891">
                <a:moveTo>
                  <a:pt x="0" y="0"/>
                </a:moveTo>
                <a:lnTo>
                  <a:pt x="3500891" y="0"/>
                </a:lnTo>
                <a:lnTo>
                  <a:pt x="3500891" y="3500890"/>
                </a:lnTo>
                <a:lnTo>
                  <a:pt x="0" y="350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9634" y="2593683"/>
            <a:ext cx="13564989" cy="571500"/>
            <a:chOff x="0" y="0"/>
            <a:chExt cx="3572672" cy="1505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72672" cy="150519"/>
            </a:xfrm>
            <a:custGeom>
              <a:avLst/>
              <a:gdLst/>
              <a:ahLst/>
              <a:cxnLst/>
              <a:rect r="r" b="b" t="t" l="l"/>
              <a:pathLst>
                <a:path h="150519" w="3572672">
                  <a:moveTo>
                    <a:pt x="15980" y="0"/>
                  </a:moveTo>
                  <a:lnTo>
                    <a:pt x="3556691" y="0"/>
                  </a:lnTo>
                  <a:cubicBezTo>
                    <a:pt x="3565517" y="0"/>
                    <a:pt x="3572672" y="7155"/>
                    <a:pt x="3572672" y="15980"/>
                  </a:cubicBezTo>
                  <a:lnTo>
                    <a:pt x="3572672" y="134538"/>
                  </a:lnTo>
                  <a:cubicBezTo>
                    <a:pt x="3572672" y="143364"/>
                    <a:pt x="3565517" y="150519"/>
                    <a:pt x="3556691" y="150519"/>
                  </a:cubicBezTo>
                  <a:lnTo>
                    <a:pt x="15980" y="150519"/>
                  </a:lnTo>
                  <a:cubicBezTo>
                    <a:pt x="7155" y="150519"/>
                    <a:pt x="0" y="143364"/>
                    <a:pt x="0" y="134538"/>
                  </a:cubicBezTo>
                  <a:lnTo>
                    <a:pt x="0" y="15980"/>
                  </a:lnTo>
                  <a:cubicBezTo>
                    <a:pt x="0" y="7155"/>
                    <a:pt x="7155" y="0"/>
                    <a:pt x="15980" y="0"/>
                  </a:cubicBezTo>
                  <a:close/>
                </a:path>
              </a:pathLst>
            </a:custGeom>
            <a:solidFill>
              <a:srgbClr val="0050F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3572672" cy="217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24"/>
                </a:lnSpc>
              </a:pPr>
              <a:r>
                <a:rPr lang="en-US" sz="2499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Image Segmentation: Segment the uploaded image into various objects.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89866" y="3580255"/>
            <a:ext cx="12554757" cy="571500"/>
            <a:chOff x="0" y="0"/>
            <a:chExt cx="3306603" cy="1505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06603" cy="150518"/>
            </a:xfrm>
            <a:custGeom>
              <a:avLst/>
              <a:gdLst/>
              <a:ahLst/>
              <a:cxnLst/>
              <a:rect r="r" b="b" t="t" l="l"/>
              <a:pathLst>
                <a:path h="150518" w="3306603">
                  <a:moveTo>
                    <a:pt x="17266" y="0"/>
                  </a:moveTo>
                  <a:lnTo>
                    <a:pt x="3289336" y="0"/>
                  </a:lnTo>
                  <a:cubicBezTo>
                    <a:pt x="3298872" y="0"/>
                    <a:pt x="3306603" y="7730"/>
                    <a:pt x="3306603" y="17266"/>
                  </a:cubicBezTo>
                  <a:lnTo>
                    <a:pt x="3306603" y="133252"/>
                  </a:lnTo>
                  <a:cubicBezTo>
                    <a:pt x="3306603" y="142788"/>
                    <a:pt x="3298872" y="150518"/>
                    <a:pt x="3289336" y="150518"/>
                  </a:cubicBezTo>
                  <a:lnTo>
                    <a:pt x="17266" y="150518"/>
                  </a:lnTo>
                  <a:cubicBezTo>
                    <a:pt x="7730" y="150518"/>
                    <a:pt x="0" y="142788"/>
                    <a:pt x="0" y="133252"/>
                  </a:cubicBezTo>
                  <a:lnTo>
                    <a:pt x="0" y="17266"/>
                  </a:lnTo>
                  <a:cubicBezTo>
                    <a:pt x="0" y="7730"/>
                    <a:pt x="7730" y="0"/>
                    <a:pt x="17266" y="0"/>
                  </a:cubicBezTo>
                  <a:close/>
                </a:path>
              </a:pathLst>
            </a:custGeom>
            <a:solidFill>
              <a:srgbClr val="FFDF2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3306603" cy="160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Object Extraction: Extract each segmented object.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08772" y="4566827"/>
            <a:ext cx="12092787" cy="571500"/>
            <a:chOff x="0" y="0"/>
            <a:chExt cx="3184932" cy="1505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184932" cy="150518"/>
            </a:xfrm>
            <a:custGeom>
              <a:avLst/>
              <a:gdLst/>
              <a:ahLst/>
              <a:cxnLst/>
              <a:rect r="r" b="b" t="t" l="l"/>
              <a:pathLst>
                <a:path h="150518" w="3184932">
                  <a:moveTo>
                    <a:pt x="17926" y="0"/>
                  </a:moveTo>
                  <a:lnTo>
                    <a:pt x="3167006" y="0"/>
                  </a:lnTo>
                  <a:cubicBezTo>
                    <a:pt x="3171760" y="0"/>
                    <a:pt x="3176319" y="1889"/>
                    <a:pt x="3179681" y="5250"/>
                  </a:cubicBezTo>
                  <a:cubicBezTo>
                    <a:pt x="3183043" y="8612"/>
                    <a:pt x="3184932" y="13172"/>
                    <a:pt x="3184932" y="17926"/>
                  </a:cubicBezTo>
                  <a:lnTo>
                    <a:pt x="3184932" y="132593"/>
                  </a:lnTo>
                  <a:cubicBezTo>
                    <a:pt x="3184932" y="137347"/>
                    <a:pt x="3183043" y="141906"/>
                    <a:pt x="3179681" y="145268"/>
                  </a:cubicBezTo>
                  <a:cubicBezTo>
                    <a:pt x="3176319" y="148630"/>
                    <a:pt x="3171760" y="150518"/>
                    <a:pt x="3167006" y="150518"/>
                  </a:cubicBezTo>
                  <a:lnTo>
                    <a:pt x="17926" y="150518"/>
                  </a:lnTo>
                  <a:cubicBezTo>
                    <a:pt x="8026" y="150518"/>
                    <a:pt x="0" y="142493"/>
                    <a:pt x="0" y="132593"/>
                  </a:cubicBezTo>
                  <a:lnTo>
                    <a:pt x="0" y="17926"/>
                  </a:lnTo>
                  <a:cubicBezTo>
                    <a:pt x="0" y="13172"/>
                    <a:pt x="1889" y="8612"/>
                    <a:pt x="5250" y="5250"/>
                  </a:cubicBezTo>
                  <a:cubicBezTo>
                    <a:pt x="8612" y="1889"/>
                    <a:pt x="13172" y="0"/>
                    <a:pt x="17926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3184932" cy="160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Object Identification: Identify extracted objects using YOLOv5.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37073" y="7539831"/>
            <a:ext cx="8750927" cy="571500"/>
            <a:chOff x="0" y="0"/>
            <a:chExt cx="2304771" cy="1505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04771" cy="150518"/>
            </a:xfrm>
            <a:custGeom>
              <a:avLst/>
              <a:gdLst/>
              <a:ahLst/>
              <a:cxnLst/>
              <a:rect r="r" b="b" t="t" l="l"/>
              <a:pathLst>
                <a:path h="150518" w="2304771">
                  <a:moveTo>
                    <a:pt x="24772" y="0"/>
                  </a:moveTo>
                  <a:lnTo>
                    <a:pt x="2279999" y="0"/>
                  </a:lnTo>
                  <a:cubicBezTo>
                    <a:pt x="2293680" y="0"/>
                    <a:pt x="2304771" y="11091"/>
                    <a:pt x="2304771" y="24772"/>
                  </a:cubicBezTo>
                  <a:lnTo>
                    <a:pt x="2304771" y="125747"/>
                  </a:lnTo>
                  <a:cubicBezTo>
                    <a:pt x="2304771" y="132317"/>
                    <a:pt x="2302161" y="138618"/>
                    <a:pt x="2297516" y="143263"/>
                  </a:cubicBezTo>
                  <a:cubicBezTo>
                    <a:pt x="2292870" y="147909"/>
                    <a:pt x="2286569" y="150518"/>
                    <a:pt x="2279999" y="150518"/>
                  </a:cubicBezTo>
                  <a:lnTo>
                    <a:pt x="24772" y="150518"/>
                  </a:lnTo>
                  <a:cubicBezTo>
                    <a:pt x="18202" y="150518"/>
                    <a:pt x="11901" y="147909"/>
                    <a:pt x="7255" y="143263"/>
                  </a:cubicBezTo>
                  <a:cubicBezTo>
                    <a:pt x="2610" y="138618"/>
                    <a:pt x="0" y="132317"/>
                    <a:pt x="0" y="125747"/>
                  </a:cubicBezTo>
                  <a:lnTo>
                    <a:pt x="0" y="24772"/>
                  </a:lnTo>
                  <a:cubicBezTo>
                    <a:pt x="0" y="18202"/>
                    <a:pt x="2610" y="11901"/>
                    <a:pt x="7255" y="7255"/>
                  </a:cubicBezTo>
                  <a:cubicBezTo>
                    <a:pt x="11901" y="2610"/>
                    <a:pt x="18202" y="0"/>
                    <a:pt x="24772" y="0"/>
                  </a:cubicBezTo>
                  <a:close/>
                </a:path>
              </a:pathLst>
            </a:custGeom>
            <a:solidFill>
              <a:srgbClr val="FE4C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2304771" cy="160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Text Extraction: Summarize object identification data.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846027" y="6546248"/>
            <a:ext cx="8750927" cy="574483"/>
            <a:chOff x="0" y="0"/>
            <a:chExt cx="2304771" cy="1513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04771" cy="151304"/>
            </a:xfrm>
            <a:custGeom>
              <a:avLst/>
              <a:gdLst/>
              <a:ahLst/>
              <a:cxnLst/>
              <a:rect r="r" b="b" t="t" l="l"/>
              <a:pathLst>
                <a:path h="151304" w="2304771">
                  <a:moveTo>
                    <a:pt x="24772" y="0"/>
                  </a:moveTo>
                  <a:lnTo>
                    <a:pt x="2279999" y="0"/>
                  </a:lnTo>
                  <a:cubicBezTo>
                    <a:pt x="2293680" y="0"/>
                    <a:pt x="2304771" y="11091"/>
                    <a:pt x="2304771" y="24772"/>
                  </a:cubicBezTo>
                  <a:lnTo>
                    <a:pt x="2304771" y="126533"/>
                  </a:lnTo>
                  <a:cubicBezTo>
                    <a:pt x="2304771" y="133103"/>
                    <a:pt x="2302161" y="139403"/>
                    <a:pt x="2297516" y="144049"/>
                  </a:cubicBezTo>
                  <a:cubicBezTo>
                    <a:pt x="2292870" y="148694"/>
                    <a:pt x="2286569" y="151304"/>
                    <a:pt x="2279999" y="151304"/>
                  </a:cubicBezTo>
                  <a:lnTo>
                    <a:pt x="24772" y="151304"/>
                  </a:lnTo>
                  <a:cubicBezTo>
                    <a:pt x="18202" y="151304"/>
                    <a:pt x="11901" y="148694"/>
                    <a:pt x="7255" y="144049"/>
                  </a:cubicBezTo>
                  <a:cubicBezTo>
                    <a:pt x="2610" y="139403"/>
                    <a:pt x="0" y="133103"/>
                    <a:pt x="0" y="126533"/>
                  </a:cubicBezTo>
                  <a:lnTo>
                    <a:pt x="0" y="24772"/>
                  </a:lnTo>
                  <a:cubicBezTo>
                    <a:pt x="0" y="18202"/>
                    <a:pt x="2610" y="11901"/>
                    <a:pt x="7255" y="7255"/>
                  </a:cubicBezTo>
                  <a:cubicBezTo>
                    <a:pt x="11901" y="2610"/>
                    <a:pt x="18202" y="0"/>
                    <a:pt x="24772" y="0"/>
                  </a:cubicBezTo>
                  <a:close/>
                </a:path>
              </a:pathLst>
            </a:custGeom>
            <a:solidFill>
              <a:srgbClr val="A5D93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2304771" cy="160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Data Mapping: Generate a final report in JSON format.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173763" y="5557427"/>
            <a:ext cx="11085537" cy="574483"/>
            <a:chOff x="0" y="0"/>
            <a:chExt cx="2919648" cy="15130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19648" cy="151304"/>
            </a:xfrm>
            <a:custGeom>
              <a:avLst/>
              <a:gdLst/>
              <a:ahLst/>
              <a:cxnLst/>
              <a:rect r="r" b="b" t="t" l="l"/>
              <a:pathLst>
                <a:path h="151304" w="2919648">
                  <a:moveTo>
                    <a:pt x="19555" y="0"/>
                  </a:moveTo>
                  <a:lnTo>
                    <a:pt x="2900093" y="0"/>
                  </a:lnTo>
                  <a:cubicBezTo>
                    <a:pt x="2910893" y="0"/>
                    <a:pt x="2919648" y="8755"/>
                    <a:pt x="2919648" y="19555"/>
                  </a:cubicBezTo>
                  <a:lnTo>
                    <a:pt x="2919648" y="131750"/>
                  </a:lnTo>
                  <a:cubicBezTo>
                    <a:pt x="2919648" y="142549"/>
                    <a:pt x="2910893" y="151304"/>
                    <a:pt x="2900093" y="151304"/>
                  </a:cubicBezTo>
                  <a:lnTo>
                    <a:pt x="19555" y="151304"/>
                  </a:lnTo>
                  <a:cubicBezTo>
                    <a:pt x="8755" y="151304"/>
                    <a:pt x="0" y="142549"/>
                    <a:pt x="0" y="131750"/>
                  </a:cubicBezTo>
                  <a:lnTo>
                    <a:pt x="0" y="19555"/>
                  </a:lnTo>
                  <a:cubicBezTo>
                    <a:pt x="0" y="8755"/>
                    <a:pt x="8755" y="0"/>
                    <a:pt x="1955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2919648" cy="160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Data Mapping: Generate a final report in JSON format.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044623" y="8490574"/>
            <a:ext cx="1905792" cy="1535452"/>
          </a:xfrm>
          <a:custGeom>
            <a:avLst/>
            <a:gdLst/>
            <a:ahLst/>
            <a:cxnLst/>
            <a:rect r="r" b="b" t="t" l="l"/>
            <a:pathLst>
              <a:path h="1535452" w="1905792">
                <a:moveTo>
                  <a:pt x="0" y="0"/>
                </a:moveTo>
                <a:lnTo>
                  <a:pt x="1905791" y="0"/>
                </a:lnTo>
                <a:lnTo>
                  <a:pt x="1905791" y="1535452"/>
                </a:lnTo>
                <a:lnTo>
                  <a:pt x="0" y="1535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97760" y="2542272"/>
            <a:ext cx="1931929" cy="1557134"/>
          </a:xfrm>
          <a:custGeom>
            <a:avLst/>
            <a:gdLst/>
            <a:ahLst/>
            <a:cxnLst/>
            <a:rect r="r" b="b" t="t" l="l"/>
            <a:pathLst>
              <a:path h="1557134" w="1931929">
                <a:moveTo>
                  <a:pt x="0" y="0"/>
                </a:moveTo>
                <a:lnTo>
                  <a:pt x="1931928" y="0"/>
                </a:lnTo>
                <a:lnTo>
                  <a:pt x="1931928" y="1557134"/>
                </a:lnTo>
                <a:lnTo>
                  <a:pt x="0" y="15571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97760" y="4369977"/>
            <a:ext cx="3192106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  <a:spcBef>
                <a:spcPct val="0"/>
              </a:spcBef>
            </a:pPr>
            <a:r>
              <a:rPr lang="en-US" sz="2499">
                <a:solidFill>
                  <a:srgbClr val="FE4C00"/>
                </a:solidFill>
                <a:latin typeface="Muli Bold"/>
                <a:ea typeface="Muli Bold"/>
                <a:cs typeface="Muli Bold"/>
                <a:sym typeface="Muli Bold"/>
              </a:rPr>
              <a:t>Input: Image Upload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592363" y="9511506"/>
            <a:ext cx="11452260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  <a:spcBef>
                <a:spcPct val="0"/>
              </a:spcBef>
            </a:pPr>
            <a:r>
              <a:rPr lang="en-US" sz="2499">
                <a:solidFill>
                  <a:srgbClr val="0097B2"/>
                </a:solidFill>
                <a:latin typeface="Muli Bold"/>
                <a:ea typeface="Muli Bold"/>
                <a:cs typeface="Muli Bold"/>
                <a:sym typeface="Muli Bold"/>
              </a:rPr>
              <a:t>Output: Display results, save images and JSON files in structured folders.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12517" y="469390"/>
            <a:ext cx="11882164" cy="120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0"/>
              </a:lnSpc>
            </a:pPr>
            <a:r>
              <a:rPr lang="en-US" sz="85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AI Pipeline Flowchart</a:t>
            </a:r>
          </a:p>
        </p:txBody>
      </p:sp>
      <p:sp>
        <p:nvSpPr>
          <p:cNvPr name="AutoShape 30" id="30"/>
          <p:cNvSpPr/>
          <p:nvPr/>
        </p:nvSpPr>
        <p:spPr>
          <a:xfrm rot="-5400000">
            <a:off x="-183524" y="7620360"/>
            <a:ext cx="2831619" cy="2483223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-9326" y="8009098"/>
            <a:ext cx="2268683" cy="2268683"/>
          </a:xfrm>
          <a:custGeom>
            <a:avLst/>
            <a:gdLst/>
            <a:ahLst/>
            <a:cxnLst/>
            <a:rect r="r" b="b" t="t" l="l"/>
            <a:pathLst>
              <a:path h="2268683" w="2268683">
                <a:moveTo>
                  <a:pt x="0" y="0"/>
                </a:moveTo>
                <a:lnTo>
                  <a:pt x="2268682" y="0"/>
                </a:lnTo>
                <a:lnTo>
                  <a:pt x="2268682" y="2268683"/>
                </a:lnTo>
                <a:lnTo>
                  <a:pt x="0" y="2268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408571" y="6622448"/>
            <a:ext cx="1647428" cy="1647428"/>
          </a:xfrm>
          <a:custGeom>
            <a:avLst/>
            <a:gdLst/>
            <a:ahLst/>
            <a:cxnLst/>
            <a:rect r="r" b="b" t="t" l="l"/>
            <a:pathLst>
              <a:path h="1647428" w="1647428">
                <a:moveTo>
                  <a:pt x="0" y="0"/>
                </a:moveTo>
                <a:lnTo>
                  <a:pt x="1647428" y="0"/>
                </a:lnTo>
                <a:lnTo>
                  <a:pt x="1647428" y="1647428"/>
                </a:lnTo>
                <a:lnTo>
                  <a:pt x="0" y="16474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5400000">
            <a:off x="2473897" y="8954726"/>
            <a:ext cx="1323055" cy="1323055"/>
          </a:xfrm>
          <a:custGeom>
            <a:avLst/>
            <a:gdLst/>
            <a:ahLst/>
            <a:cxnLst/>
            <a:rect r="r" b="b" t="t" l="l"/>
            <a:pathLst>
              <a:path h="1323055" w="1323055">
                <a:moveTo>
                  <a:pt x="0" y="0"/>
                </a:moveTo>
                <a:lnTo>
                  <a:pt x="1323054" y="0"/>
                </a:lnTo>
                <a:lnTo>
                  <a:pt x="1323054" y="1323055"/>
                </a:lnTo>
                <a:lnTo>
                  <a:pt x="0" y="132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061" y="469390"/>
            <a:ext cx="14121840" cy="120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0"/>
              </a:lnSpc>
            </a:pPr>
            <a:r>
              <a:rPr lang="en-US" sz="85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Implementation &amp; Results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7551329" y="2273448"/>
            <a:ext cx="16695329" cy="4337427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4" id="4"/>
          <p:cNvSpPr/>
          <p:nvPr/>
        </p:nvSpPr>
        <p:spPr>
          <a:xfrm rot="0">
            <a:off x="9356192" y="2552521"/>
            <a:ext cx="16695329" cy="4337427"/>
          </a:xfrm>
          <a:prstGeom prst="rect">
            <a:avLst/>
          </a:prstGeom>
          <a:solidFill>
            <a:srgbClr val="29009A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808363" y="2469643"/>
            <a:ext cx="7889141" cy="376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Implementation:</a:t>
            </a:r>
          </a:p>
          <a:p>
            <a:pPr algn="just">
              <a:lnSpc>
                <a:spcPts val="2928"/>
              </a:lnSpc>
            </a:pPr>
          </a:p>
          <a:p>
            <a:pPr algn="just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Each step was implemented as a separate script in the pipeline.</a:t>
            </a:r>
          </a:p>
          <a:p>
            <a:pPr algn="just">
              <a:lnSpc>
                <a:spcPts val="2928"/>
              </a:lnSpc>
            </a:pPr>
          </a:p>
          <a:p>
            <a:pPr algn="just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 Streamlit app was developed to integrate and visualize the entire process.</a:t>
            </a:r>
          </a:p>
          <a:p>
            <a:pPr algn="just">
              <a:lnSpc>
                <a:spcPts val="2928"/>
              </a:lnSpc>
            </a:pPr>
          </a:p>
          <a:p>
            <a:pPr algn="just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Careful organization of output files into designated folders.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49525" y="2841118"/>
            <a:ext cx="7889141" cy="376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Results:</a:t>
            </a:r>
          </a:p>
          <a:p>
            <a:pPr algn="just">
              <a:lnSpc>
                <a:spcPts val="2928"/>
              </a:lnSpc>
            </a:pPr>
          </a:p>
          <a:p>
            <a:pPr algn="just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Successfully segmented and identified objects from images.</a:t>
            </a:r>
          </a:p>
          <a:p>
            <a:pPr algn="just">
              <a:lnSpc>
                <a:spcPts val="2928"/>
              </a:lnSpc>
            </a:pPr>
          </a:p>
          <a:p>
            <a:pPr algn="just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Generated a comprehensive JSON report with mapped data.</a:t>
            </a:r>
          </a:p>
          <a:p>
            <a:pPr algn="just">
              <a:lnSpc>
                <a:spcPts val="2928"/>
              </a:lnSpc>
            </a:pPr>
          </a:p>
          <a:p>
            <a:pPr algn="just" marL="574834" indent="-287417" lvl="1">
              <a:lnSpc>
                <a:spcPts val="2928"/>
              </a:lnSpc>
              <a:buFont typeface="Arial"/>
              <a:buChar char="•"/>
            </a:pPr>
            <a:r>
              <a:rPr lang="en-US" sz="2662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The UI allows easy uploading, processing, and visualization of images.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144000" y="2298193"/>
            <a:ext cx="212192" cy="4591754"/>
          </a:xfrm>
          <a:prstGeom prst="rect">
            <a:avLst/>
          </a:prstGeom>
          <a:solidFill>
            <a:srgbClr val="FE4C00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4105855" y="511654"/>
            <a:ext cx="1034092" cy="1034092"/>
            <a:chOff x="0" y="0"/>
            <a:chExt cx="1378789" cy="137878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78789" cy="1378789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4C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64172" y="442952"/>
              <a:ext cx="850444" cy="511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2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11332" y="-1629527"/>
            <a:ext cx="3153335" cy="3153335"/>
            <a:chOff x="0" y="0"/>
            <a:chExt cx="4204447" cy="420444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204447" cy="4204447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4C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805561" y="1368837"/>
              <a:ext cx="2593325" cy="1542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1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rot="0">
            <a:off x="15393865" y="8266707"/>
            <a:ext cx="2894135" cy="2674189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17" id="17"/>
          <p:cNvSpPr/>
          <p:nvPr/>
        </p:nvSpPr>
        <p:spPr>
          <a:xfrm rot="0">
            <a:off x="11001790" y="8336243"/>
            <a:ext cx="2894135" cy="2674189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18" id="18"/>
          <p:cNvSpPr/>
          <p:nvPr/>
        </p:nvSpPr>
        <p:spPr>
          <a:xfrm rot="0">
            <a:off x="6462057" y="8266707"/>
            <a:ext cx="2894135" cy="2674189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19" id="19"/>
          <p:cNvSpPr/>
          <p:nvPr/>
        </p:nvSpPr>
        <p:spPr>
          <a:xfrm rot="0">
            <a:off x="1853325" y="8266707"/>
            <a:ext cx="2894135" cy="2674189"/>
          </a:xfrm>
          <a:prstGeom prst="rect">
            <a:avLst/>
          </a:prstGeom>
          <a:solidFill>
            <a:srgbClr val="FFDF2B"/>
          </a:solidFill>
        </p:spPr>
      </p:sp>
      <p:sp>
        <p:nvSpPr>
          <p:cNvPr name="AutoShape 20" id="20"/>
          <p:cNvSpPr/>
          <p:nvPr/>
        </p:nvSpPr>
        <p:spPr>
          <a:xfrm rot="0">
            <a:off x="14041600" y="8266707"/>
            <a:ext cx="1352265" cy="1337094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AutoShape 21" id="21"/>
          <p:cNvSpPr/>
          <p:nvPr/>
        </p:nvSpPr>
        <p:spPr>
          <a:xfrm rot="0">
            <a:off x="9649525" y="8336243"/>
            <a:ext cx="1352265" cy="1337094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AutoShape 22" id="22"/>
          <p:cNvSpPr/>
          <p:nvPr/>
        </p:nvSpPr>
        <p:spPr>
          <a:xfrm rot="0">
            <a:off x="5109792" y="8266707"/>
            <a:ext cx="1352265" cy="1337094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AutoShape 23" id="23"/>
          <p:cNvSpPr/>
          <p:nvPr/>
        </p:nvSpPr>
        <p:spPr>
          <a:xfrm rot="0">
            <a:off x="501061" y="8266707"/>
            <a:ext cx="1352265" cy="1337094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4041600" y="9588631"/>
            <a:ext cx="1352265" cy="1352265"/>
          </a:xfrm>
          <a:custGeom>
            <a:avLst/>
            <a:gdLst/>
            <a:ahLst/>
            <a:cxnLst/>
            <a:rect r="r" b="b" t="t" l="l"/>
            <a:pathLst>
              <a:path h="1352265" w="1352265">
                <a:moveTo>
                  <a:pt x="0" y="0"/>
                </a:moveTo>
                <a:lnTo>
                  <a:pt x="1352265" y="0"/>
                </a:lnTo>
                <a:lnTo>
                  <a:pt x="1352265" y="1352265"/>
                </a:lnTo>
                <a:lnTo>
                  <a:pt x="0" y="135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400000">
            <a:off x="9649525" y="9658167"/>
            <a:ext cx="1352265" cy="1352265"/>
          </a:xfrm>
          <a:custGeom>
            <a:avLst/>
            <a:gdLst/>
            <a:ahLst/>
            <a:cxnLst/>
            <a:rect r="r" b="b" t="t" l="l"/>
            <a:pathLst>
              <a:path h="1352265" w="1352265">
                <a:moveTo>
                  <a:pt x="0" y="0"/>
                </a:moveTo>
                <a:lnTo>
                  <a:pt x="1352265" y="0"/>
                </a:lnTo>
                <a:lnTo>
                  <a:pt x="1352265" y="1352265"/>
                </a:lnTo>
                <a:lnTo>
                  <a:pt x="0" y="135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5109792" y="9588631"/>
            <a:ext cx="1352265" cy="1352265"/>
          </a:xfrm>
          <a:custGeom>
            <a:avLst/>
            <a:gdLst/>
            <a:ahLst/>
            <a:cxnLst/>
            <a:rect r="r" b="b" t="t" l="l"/>
            <a:pathLst>
              <a:path h="1352265" w="1352265">
                <a:moveTo>
                  <a:pt x="0" y="0"/>
                </a:moveTo>
                <a:lnTo>
                  <a:pt x="1352265" y="0"/>
                </a:lnTo>
                <a:lnTo>
                  <a:pt x="1352265" y="1352265"/>
                </a:lnTo>
                <a:lnTo>
                  <a:pt x="0" y="135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501061" y="9588631"/>
            <a:ext cx="1352265" cy="1352265"/>
          </a:xfrm>
          <a:custGeom>
            <a:avLst/>
            <a:gdLst/>
            <a:ahLst/>
            <a:cxnLst/>
            <a:rect r="r" b="b" t="t" l="l"/>
            <a:pathLst>
              <a:path h="1352265" w="1352265">
                <a:moveTo>
                  <a:pt x="0" y="0"/>
                </a:moveTo>
                <a:lnTo>
                  <a:pt x="1352264" y="0"/>
                </a:lnTo>
                <a:lnTo>
                  <a:pt x="1352264" y="1352265"/>
                </a:lnTo>
                <a:lnTo>
                  <a:pt x="0" y="135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966" y="597379"/>
            <a:ext cx="14121840" cy="120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0"/>
              </a:lnSpc>
            </a:pPr>
            <a:r>
              <a:rPr lang="en-US" sz="85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Glimpse of UI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1332" y="-1629527"/>
            <a:ext cx="3153335" cy="3153335"/>
            <a:chOff x="0" y="0"/>
            <a:chExt cx="4204447" cy="42044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204447" cy="4204447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4C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05561" y="1368837"/>
              <a:ext cx="2593325" cy="1542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1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711332" y="639644"/>
            <a:ext cx="1034092" cy="1034092"/>
            <a:chOff x="0" y="0"/>
            <a:chExt cx="1378789" cy="137878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378789" cy="1378789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F2B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264172" y="442952"/>
              <a:ext cx="850444" cy="511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2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5966" y="2283804"/>
            <a:ext cx="9215691" cy="5375833"/>
          </a:xfrm>
          <a:custGeom>
            <a:avLst/>
            <a:gdLst/>
            <a:ahLst/>
            <a:cxnLst/>
            <a:rect r="r" b="b" t="t" l="l"/>
            <a:pathLst>
              <a:path h="5375833" w="9215691">
                <a:moveTo>
                  <a:pt x="0" y="0"/>
                </a:moveTo>
                <a:lnTo>
                  <a:pt x="9215691" y="0"/>
                </a:lnTo>
                <a:lnTo>
                  <a:pt x="9215691" y="5375833"/>
                </a:lnTo>
                <a:lnTo>
                  <a:pt x="0" y="537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01" t="0" r="-910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75964" y="2283804"/>
            <a:ext cx="7459782" cy="7228399"/>
          </a:xfrm>
          <a:custGeom>
            <a:avLst/>
            <a:gdLst/>
            <a:ahLst/>
            <a:cxnLst/>
            <a:rect r="r" b="b" t="t" l="l"/>
            <a:pathLst>
              <a:path h="7228399" w="7459782">
                <a:moveTo>
                  <a:pt x="0" y="0"/>
                </a:moveTo>
                <a:lnTo>
                  <a:pt x="7459782" y="0"/>
                </a:lnTo>
                <a:lnTo>
                  <a:pt x="7459782" y="7228399"/>
                </a:lnTo>
                <a:lnTo>
                  <a:pt x="0" y="7228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63994" y="224811"/>
            <a:ext cx="3153335" cy="3153335"/>
            <a:chOff x="0" y="0"/>
            <a:chExt cx="4204447" cy="42044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04447" cy="4204447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4C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805561" y="1368837"/>
              <a:ext cx="2593325" cy="1542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7726658" cy="5684666"/>
          </a:xfrm>
          <a:custGeom>
            <a:avLst/>
            <a:gdLst/>
            <a:ahLst/>
            <a:cxnLst/>
            <a:rect r="r" b="b" t="t" l="l"/>
            <a:pathLst>
              <a:path h="5684666" w="7726658">
                <a:moveTo>
                  <a:pt x="0" y="0"/>
                </a:moveTo>
                <a:lnTo>
                  <a:pt x="7726658" y="0"/>
                </a:lnTo>
                <a:lnTo>
                  <a:pt x="7726658" y="5684666"/>
                </a:lnTo>
                <a:lnTo>
                  <a:pt x="0" y="5684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837066"/>
            <a:ext cx="11612324" cy="4228965"/>
          </a:xfrm>
          <a:custGeom>
            <a:avLst/>
            <a:gdLst/>
            <a:ahLst/>
            <a:cxnLst/>
            <a:rect r="r" b="b" t="t" l="l"/>
            <a:pathLst>
              <a:path h="4228965" w="11612324">
                <a:moveTo>
                  <a:pt x="0" y="0"/>
                </a:moveTo>
                <a:lnTo>
                  <a:pt x="11612324" y="0"/>
                </a:lnTo>
                <a:lnTo>
                  <a:pt x="11612324" y="4228965"/>
                </a:lnTo>
                <a:lnTo>
                  <a:pt x="0" y="4228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662" b="-238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91563" y="0"/>
            <a:ext cx="3620761" cy="5684666"/>
          </a:xfrm>
          <a:custGeom>
            <a:avLst/>
            <a:gdLst/>
            <a:ahLst/>
            <a:cxnLst/>
            <a:rect r="r" b="b" t="t" l="l"/>
            <a:pathLst>
              <a:path h="5684666" w="3620761">
                <a:moveTo>
                  <a:pt x="0" y="0"/>
                </a:moveTo>
                <a:lnTo>
                  <a:pt x="3620761" y="0"/>
                </a:lnTo>
                <a:lnTo>
                  <a:pt x="3620761" y="5684666"/>
                </a:lnTo>
                <a:lnTo>
                  <a:pt x="0" y="5684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02824" y="1028700"/>
            <a:ext cx="6675676" cy="5578956"/>
          </a:xfrm>
          <a:custGeom>
            <a:avLst/>
            <a:gdLst/>
            <a:ahLst/>
            <a:cxnLst/>
            <a:rect r="r" b="b" t="t" l="l"/>
            <a:pathLst>
              <a:path h="5578956" w="6675676">
                <a:moveTo>
                  <a:pt x="0" y="0"/>
                </a:moveTo>
                <a:lnTo>
                  <a:pt x="6675676" y="0"/>
                </a:lnTo>
                <a:lnTo>
                  <a:pt x="6675676" y="5578956"/>
                </a:lnTo>
                <a:lnTo>
                  <a:pt x="0" y="55789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14" t="0" r="-571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02824" y="6607656"/>
            <a:ext cx="6675676" cy="2625164"/>
          </a:xfrm>
          <a:custGeom>
            <a:avLst/>
            <a:gdLst/>
            <a:ahLst/>
            <a:cxnLst/>
            <a:rect r="r" b="b" t="t" l="l"/>
            <a:pathLst>
              <a:path h="2625164" w="6675676">
                <a:moveTo>
                  <a:pt x="0" y="0"/>
                </a:moveTo>
                <a:lnTo>
                  <a:pt x="6675676" y="0"/>
                </a:lnTo>
                <a:lnTo>
                  <a:pt x="6675676" y="2625163"/>
                </a:lnTo>
                <a:lnTo>
                  <a:pt x="0" y="26251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42" t="0" r="-2335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3238442" cy="2839991"/>
          </a:xfrm>
          <a:prstGeom prst="rect">
            <a:avLst/>
          </a:prstGeom>
          <a:solidFill>
            <a:srgbClr val="FE4C00"/>
          </a:solid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0" y="0"/>
            <a:ext cx="2594628" cy="2594628"/>
          </a:xfrm>
          <a:custGeom>
            <a:avLst/>
            <a:gdLst/>
            <a:ahLst/>
            <a:cxnLst/>
            <a:rect r="r" b="b" t="t" l="l"/>
            <a:pathLst>
              <a:path h="2594628" w="2594628">
                <a:moveTo>
                  <a:pt x="0" y="0"/>
                </a:moveTo>
                <a:lnTo>
                  <a:pt x="2594628" y="0"/>
                </a:lnTo>
                <a:lnTo>
                  <a:pt x="2594628" y="2594628"/>
                </a:lnTo>
                <a:lnTo>
                  <a:pt x="0" y="2594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96384" y="477937"/>
            <a:ext cx="1884116" cy="1884116"/>
          </a:xfrm>
          <a:custGeom>
            <a:avLst/>
            <a:gdLst/>
            <a:ahLst/>
            <a:cxnLst/>
            <a:rect r="r" b="b" t="t" l="l"/>
            <a:pathLst>
              <a:path h="1884116" w="1884116">
                <a:moveTo>
                  <a:pt x="0" y="0"/>
                </a:moveTo>
                <a:lnTo>
                  <a:pt x="1884116" y="0"/>
                </a:lnTo>
                <a:lnTo>
                  <a:pt x="1884116" y="1884117"/>
                </a:lnTo>
                <a:lnTo>
                  <a:pt x="0" y="18841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2839991"/>
            <a:ext cx="1513140" cy="1513140"/>
          </a:xfrm>
          <a:custGeom>
            <a:avLst/>
            <a:gdLst/>
            <a:ahLst/>
            <a:cxnLst/>
            <a:rect r="r" b="b" t="t" l="l"/>
            <a:pathLst>
              <a:path h="1513140" w="1513140">
                <a:moveTo>
                  <a:pt x="0" y="0"/>
                </a:moveTo>
                <a:lnTo>
                  <a:pt x="1513140" y="0"/>
                </a:lnTo>
                <a:lnTo>
                  <a:pt x="1513140" y="1513140"/>
                </a:lnTo>
                <a:lnTo>
                  <a:pt x="0" y="1513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88873" y="860685"/>
            <a:ext cx="11093951" cy="2386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0"/>
              </a:lnSpc>
            </a:pPr>
            <a:r>
              <a:rPr lang="en-US" sz="8500">
                <a:solidFill>
                  <a:srgbClr val="00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Conclusion &amp; 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9221" y="3160644"/>
            <a:ext cx="8638416" cy="59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3825">
                <a:solidFill>
                  <a:srgbClr val="000000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Conclusion: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0884" y="7111756"/>
            <a:ext cx="8638416" cy="59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82"/>
              </a:lnSpc>
            </a:pPr>
            <a:r>
              <a:rPr lang="en-US" sz="3825">
                <a:solidFill>
                  <a:srgbClr val="000000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Future Work: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9221" y="4295981"/>
            <a:ext cx="16044527" cy="157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812" indent="-330406" lvl="1">
              <a:lnSpc>
                <a:spcPts val="4285"/>
              </a:lnSpc>
              <a:buFont typeface="Arial"/>
              <a:buChar char="•"/>
            </a:pPr>
            <a:r>
              <a:rPr lang="en-US" sz="3060" spc="3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AI pipeline successfully addressed the task requirements.</a:t>
            </a:r>
          </a:p>
          <a:p>
            <a:pPr algn="l" marL="660812" indent="-330406" lvl="1">
              <a:lnSpc>
                <a:spcPts val="4285"/>
              </a:lnSpc>
              <a:buFont typeface="Arial"/>
              <a:buChar char="•"/>
            </a:pPr>
            <a:r>
              <a:rPr lang="en-US" sz="3060" spc="3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Achieved a high level of accuracy and user-friendliness in processing images.</a:t>
            </a:r>
          </a:p>
          <a:p>
            <a:pPr algn="l" marL="660812" indent="-330406" lvl="1">
              <a:lnSpc>
                <a:spcPts val="4285"/>
              </a:lnSpc>
              <a:buFont typeface="Arial"/>
              <a:buChar char="•"/>
            </a:pPr>
            <a:r>
              <a:rPr lang="en-US" sz="3060" spc="3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Ensured all outputs were organized and accessible.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06441" y="8118804"/>
            <a:ext cx="12652859" cy="160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660813" indent="-330406" lvl="1">
              <a:lnSpc>
                <a:spcPts val="4285"/>
              </a:lnSpc>
              <a:buFont typeface="Arial"/>
              <a:buChar char="•"/>
            </a:pPr>
            <a:r>
              <a:rPr lang="en-US" sz="3060" spc="3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Enhance the model's accuracy with more advanced techniques.</a:t>
            </a:r>
          </a:p>
          <a:p>
            <a:pPr algn="r" marL="660813" indent="-330406" lvl="1">
              <a:lnSpc>
                <a:spcPts val="4285"/>
              </a:lnSpc>
              <a:buFont typeface="Arial"/>
              <a:buChar char="•"/>
            </a:pPr>
            <a:r>
              <a:rPr lang="en-US" sz="3060" spc="3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Expand the pipeline to handle additional image processing tasks.</a:t>
            </a:r>
          </a:p>
          <a:p>
            <a:pPr algn="r" marL="660813" indent="-330406" lvl="1">
              <a:lnSpc>
                <a:spcPts val="4285"/>
              </a:lnSpc>
              <a:buFont typeface="Arial"/>
              <a:buChar char="•"/>
            </a:pPr>
            <a:r>
              <a:rPr lang="en-US" sz="3060" spc="3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Improve the UI with more features for better user interaction.</a:t>
            </a:r>
          </a:p>
        </p:txBody>
      </p:sp>
      <p:sp>
        <p:nvSpPr>
          <p:cNvPr name="AutoShape 11" id="11"/>
          <p:cNvSpPr/>
          <p:nvPr/>
        </p:nvSpPr>
        <p:spPr>
          <a:xfrm rot="-5400000">
            <a:off x="14857327" y="5593006"/>
            <a:ext cx="212192" cy="4591754"/>
          </a:xfrm>
          <a:prstGeom prst="rect">
            <a:avLst/>
          </a:prstGeom>
          <a:solidFill>
            <a:srgbClr val="0050F5"/>
          </a:solidFill>
        </p:spPr>
      </p:sp>
      <p:sp>
        <p:nvSpPr>
          <p:cNvPr name="AutoShape 12" id="12"/>
          <p:cNvSpPr/>
          <p:nvPr/>
        </p:nvSpPr>
        <p:spPr>
          <a:xfrm rot="-5400000">
            <a:off x="3809002" y="1690978"/>
            <a:ext cx="212192" cy="4591754"/>
          </a:xfrm>
          <a:prstGeom prst="rect">
            <a:avLst/>
          </a:prstGeom>
          <a:solidFill>
            <a:srgbClr val="FE4C00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DAGOaygCg-c</dc:identifier>
  <dcterms:modified xsi:type="dcterms:W3CDTF">2011-08-01T06:04:30Z</dcterms:modified>
  <cp:revision>1</cp:revision>
  <dc:title>White Simple and Colorful Fun Geometric Company Meeting Presentation</dc:title>
</cp:coreProperties>
</file>