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656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29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9144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5820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948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82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34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0437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385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58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49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2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521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6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77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904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690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1/25/2018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186256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t>Collaborative Filtering based Recommendation System using Deep Learning</a:t>
            </a:r>
            <a:endParaRPr lang="en-IN" sz="36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8269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76252"/>
            <a:ext cx="9905998" cy="840377"/>
          </a:xfrm>
        </p:spPr>
        <p:txBody>
          <a:bodyPr/>
          <a:lstStyle/>
          <a:p>
            <a:r>
              <a:rPr lang="en-IN" dirty="0"/>
              <a:t>Similarity and Co-relation</a:t>
            </a:r>
          </a:p>
        </p:txBody>
      </p:sp>
      <p:sp>
        <p:nvSpPr>
          <p:cNvPr id="3" name="Content Placeholder 2"/>
          <p:cNvSpPr>
            <a:spLocks noGrp="1"/>
          </p:cNvSpPr>
          <p:nvPr>
            <p:ph idx="1"/>
          </p:nvPr>
        </p:nvSpPr>
        <p:spPr>
          <a:xfrm>
            <a:off x="1141413" y="2416629"/>
            <a:ext cx="9905998" cy="3374571"/>
          </a:xfrm>
        </p:spPr>
        <p:txBody>
          <a:bodyPr>
            <a:normAutofit/>
          </a:bodyPr>
          <a:lstStyle/>
          <a:p>
            <a:r>
              <a:rPr lang="en-US" altLang="en-US" dirty="0"/>
              <a:t>Typically use Pearson correlation coefficient between ratings for active user, </a:t>
            </a:r>
            <a:r>
              <a:rPr lang="en-US" altLang="en-US" i="1" dirty="0"/>
              <a:t>a</a:t>
            </a:r>
            <a:r>
              <a:rPr lang="en-US" altLang="en-US" dirty="0"/>
              <a:t>, and another user, </a:t>
            </a:r>
            <a:r>
              <a:rPr lang="en-US" altLang="en-US" i="1" dirty="0"/>
              <a:t>u</a:t>
            </a:r>
            <a:r>
              <a:rPr lang="en-US" altLang="en-US" dirty="0" smtClean="0"/>
              <a:t>.</a:t>
            </a:r>
          </a:p>
          <a:p>
            <a:pPr marL="0" indent="0">
              <a:buNone/>
            </a:pPr>
            <a:endParaRPr lang="en-US" altLang="en-US" dirty="0" smtClean="0"/>
          </a:p>
          <a:p>
            <a:pPr marL="0" indent="0">
              <a:buNone/>
            </a:pPr>
            <a:endParaRPr lang="en-US" altLang="en-US" dirty="0"/>
          </a:p>
          <a:p>
            <a:r>
              <a:rPr lang="en-US" altLang="en-US" i="1" dirty="0" err="1"/>
              <a:t>r</a:t>
            </a:r>
            <a:r>
              <a:rPr lang="en-US" altLang="en-US" i="1" baseline="-25000" dirty="0" err="1"/>
              <a:t>a</a:t>
            </a:r>
            <a:r>
              <a:rPr lang="en-US" altLang="en-US" i="1" baseline="-25000" dirty="0"/>
              <a:t>  </a:t>
            </a:r>
            <a:r>
              <a:rPr lang="en-US" altLang="en-US" dirty="0"/>
              <a:t>and </a:t>
            </a:r>
            <a:r>
              <a:rPr lang="en-US" altLang="en-US" i="1" dirty="0" err="1"/>
              <a:t>r</a:t>
            </a:r>
            <a:r>
              <a:rPr lang="en-US" altLang="en-US" i="1" baseline="-25000" dirty="0" err="1"/>
              <a:t>u</a:t>
            </a:r>
            <a:r>
              <a:rPr lang="en-US" altLang="en-US" dirty="0"/>
              <a:t> are the ratings vectors for the </a:t>
            </a:r>
            <a:r>
              <a:rPr lang="en-US" altLang="en-US" i="1" dirty="0"/>
              <a:t>m</a:t>
            </a:r>
            <a:r>
              <a:rPr lang="en-US" altLang="en-US" dirty="0"/>
              <a:t> items rated by </a:t>
            </a:r>
            <a:r>
              <a:rPr lang="en-US" altLang="en-US" b="1" dirty="0" smtClean="0"/>
              <a:t>both</a:t>
            </a:r>
            <a:r>
              <a:rPr lang="en-US" altLang="en-US" dirty="0" smtClean="0"/>
              <a:t> </a:t>
            </a:r>
            <a:r>
              <a:rPr lang="en-US" altLang="en-US" i="1" dirty="0"/>
              <a:t>a</a:t>
            </a:r>
            <a:r>
              <a:rPr lang="en-US" altLang="en-US" dirty="0"/>
              <a:t> and </a:t>
            </a:r>
            <a:r>
              <a:rPr lang="en-US" altLang="en-US" i="1" dirty="0" smtClean="0"/>
              <a:t>u</a:t>
            </a:r>
            <a:r>
              <a:rPr lang="en-US" altLang="en-US" dirty="0" smtClean="0"/>
              <a:t> </a:t>
            </a:r>
          </a:p>
          <a:p>
            <a:r>
              <a:rPr lang="en-US" altLang="en-US" i="1" dirty="0" err="1" smtClean="0"/>
              <a:t>r</a:t>
            </a:r>
            <a:r>
              <a:rPr lang="en-US" altLang="en-US" i="1" baseline="-25000" dirty="0" err="1" smtClean="0"/>
              <a:t>i,j</a:t>
            </a:r>
            <a:r>
              <a:rPr lang="en-US" altLang="en-US" dirty="0" smtClean="0"/>
              <a:t> </a:t>
            </a:r>
            <a:r>
              <a:rPr lang="en-US" altLang="en-US" dirty="0"/>
              <a:t>is user </a:t>
            </a:r>
            <a:r>
              <a:rPr lang="en-US" altLang="en-US" i="1" dirty="0"/>
              <a:t>i</a:t>
            </a:r>
            <a:r>
              <a:rPr lang="en-US" altLang="en-US" dirty="0"/>
              <a:t>’s rating for item </a:t>
            </a:r>
            <a:r>
              <a:rPr lang="en-US" altLang="en-US" i="1" dirty="0"/>
              <a:t>j</a:t>
            </a:r>
          </a:p>
          <a:p>
            <a:endParaRPr lang="en-US" altLang="en-US" dirty="0"/>
          </a:p>
          <a:p>
            <a:endParaRPr lang="en-US" altLang="en-US" dirty="0"/>
          </a:p>
          <a:p>
            <a:endParaRPr lang="en-US" altLang="en-US" dirty="0"/>
          </a:p>
          <a:p>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2418865883"/>
              </p:ext>
            </p:extLst>
          </p:nvPr>
        </p:nvGraphicFramePr>
        <p:xfrm>
          <a:off x="4797516" y="2956151"/>
          <a:ext cx="2908300" cy="1147763"/>
        </p:xfrm>
        <a:graphic>
          <a:graphicData uri="http://schemas.openxmlformats.org/presentationml/2006/ole">
            <mc:AlternateContent xmlns:mc="http://schemas.openxmlformats.org/markup-compatibility/2006">
              <mc:Choice xmlns:v="urn:schemas-microsoft-com:vml" Requires="v">
                <p:oleObj spid="_x0000_s1036" name="Equation" r:id="rId3" imgW="1155600" imgH="457200" progId="Equation.3">
                  <p:embed/>
                </p:oleObj>
              </mc:Choice>
              <mc:Fallback>
                <p:oleObj name="Equation" r:id="rId3" imgW="1155600" imgH="4572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7516" y="2956151"/>
                        <a:ext cx="290830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7639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Covariance and Standard Deviation</a:t>
            </a:r>
            <a:endParaRPr lang="en-IN" dirty="0"/>
          </a:p>
        </p:txBody>
      </p:sp>
      <p:sp>
        <p:nvSpPr>
          <p:cNvPr id="3" name="Content Placeholder 2"/>
          <p:cNvSpPr>
            <a:spLocks noGrp="1"/>
          </p:cNvSpPr>
          <p:nvPr>
            <p:ph idx="1"/>
          </p:nvPr>
        </p:nvSpPr>
        <p:spPr/>
        <p:txBody>
          <a:bodyPr/>
          <a:lstStyle/>
          <a:p>
            <a:r>
              <a:rPr lang="en-US" altLang="en-US" dirty="0" smtClean="0"/>
              <a:t>Covariance:</a:t>
            </a:r>
          </a:p>
          <a:p>
            <a:endParaRPr lang="en-US" altLang="en-US" dirty="0"/>
          </a:p>
          <a:p>
            <a:endParaRPr lang="en-US" altLang="en-US" dirty="0" smtClean="0"/>
          </a:p>
          <a:p>
            <a:r>
              <a:rPr lang="en-US" altLang="en-US" dirty="0" smtClean="0"/>
              <a:t>Standard </a:t>
            </a:r>
            <a:r>
              <a:rPr lang="en-US" altLang="en-US" dirty="0"/>
              <a:t>Deviation:</a:t>
            </a:r>
          </a:p>
          <a:p>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631593079"/>
              </p:ext>
            </p:extLst>
          </p:nvPr>
        </p:nvGraphicFramePr>
        <p:xfrm>
          <a:off x="3219994" y="2377438"/>
          <a:ext cx="4114800" cy="1162050"/>
        </p:xfrm>
        <a:graphic>
          <a:graphicData uri="http://schemas.openxmlformats.org/presentationml/2006/ole">
            <mc:AlternateContent xmlns:mc="http://schemas.openxmlformats.org/markup-compatibility/2006">
              <mc:Choice xmlns:v="urn:schemas-microsoft-com:vml" Requires="v">
                <p:oleObj spid="_x0000_s2065" name="Equation" r:id="rId3" imgW="2158920" imgH="609480" progId="Equation.3">
                  <p:embed/>
                </p:oleObj>
              </mc:Choice>
              <mc:Fallback>
                <p:oleObj name="Equation" r:id="rId3" imgW="2158920" imgH="60948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994" y="2377438"/>
                        <a:ext cx="41148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715518262"/>
              </p:ext>
            </p:extLst>
          </p:nvPr>
        </p:nvGraphicFramePr>
        <p:xfrm>
          <a:off x="8002087" y="2465493"/>
          <a:ext cx="1257300" cy="1117600"/>
        </p:xfrm>
        <a:graphic>
          <a:graphicData uri="http://schemas.openxmlformats.org/presentationml/2006/ole">
            <mc:AlternateContent xmlns:mc="http://schemas.openxmlformats.org/markup-compatibility/2006">
              <mc:Choice xmlns:v="urn:schemas-microsoft-com:vml" Requires="v">
                <p:oleObj spid="_x0000_s2066" name="Equation" r:id="rId5" imgW="685800" imgH="609480" progId="Equation.3">
                  <p:embed/>
                </p:oleObj>
              </mc:Choice>
              <mc:Fallback>
                <p:oleObj name="Equation" r:id="rId5" imgW="685800" imgH="609480" progId="Equation.3">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2087" y="2465493"/>
                        <a:ext cx="12573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54242205"/>
              </p:ext>
            </p:extLst>
          </p:nvPr>
        </p:nvGraphicFramePr>
        <p:xfrm>
          <a:off x="3021874" y="4632855"/>
          <a:ext cx="2438400" cy="1243013"/>
        </p:xfrm>
        <a:graphic>
          <a:graphicData uri="http://schemas.openxmlformats.org/presentationml/2006/ole">
            <mc:AlternateContent xmlns:mc="http://schemas.openxmlformats.org/markup-compatibility/2006">
              <mc:Choice xmlns:v="urn:schemas-microsoft-com:vml" Requires="v">
                <p:oleObj spid="_x0000_s2067" name="Equation" r:id="rId7" imgW="1295280" imgH="660240" progId="Equation.3">
                  <p:embed/>
                </p:oleObj>
              </mc:Choice>
              <mc:Fallback>
                <p:oleObj name="Equation" r:id="rId7" imgW="1295280" imgH="660240" progId="Equation.3">
                  <p:embed/>
                  <p:pic>
                    <p:nvPicPr>
                      <p:cNvPr id="205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874" y="4632855"/>
                        <a:ext cx="2438400"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2438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Rating Prediction</a:t>
            </a:r>
            <a:endParaRPr lang="en-IN" dirty="0"/>
          </a:p>
        </p:txBody>
      </p:sp>
      <p:sp>
        <p:nvSpPr>
          <p:cNvPr id="3" name="Content Placeholder 2"/>
          <p:cNvSpPr>
            <a:spLocks noGrp="1"/>
          </p:cNvSpPr>
          <p:nvPr>
            <p:ph idx="1"/>
          </p:nvPr>
        </p:nvSpPr>
        <p:spPr/>
        <p:txBody>
          <a:bodyPr/>
          <a:lstStyle/>
          <a:p>
            <a:r>
              <a:rPr lang="en-US" altLang="en-US" dirty="0"/>
              <a:t>Predict a rating, </a:t>
            </a:r>
            <a:r>
              <a:rPr lang="en-US" altLang="en-US" i="1" dirty="0" err="1"/>
              <a:t>p</a:t>
            </a:r>
            <a:r>
              <a:rPr lang="en-US" altLang="en-US" i="1" baseline="-25000" dirty="0" err="1"/>
              <a:t>a,i</a:t>
            </a:r>
            <a:r>
              <a:rPr lang="en-US" altLang="en-US" dirty="0"/>
              <a:t>, for each item </a:t>
            </a:r>
            <a:r>
              <a:rPr lang="en-US" altLang="en-US" i="1" dirty="0" err="1"/>
              <a:t>i</a:t>
            </a:r>
            <a:r>
              <a:rPr lang="en-US" altLang="en-US" dirty="0"/>
              <a:t>, for active user, </a:t>
            </a:r>
            <a:r>
              <a:rPr lang="en-US" altLang="en-US" i="1" dirty="0"/>
              <a:t>a</a:t>
            </a:r>
            <a:r>
              <a:rPr lang="en-US" altLang="en-US" dirty="0"/>
              <a:t>, by using the </a:t>
            </a:r>
            <a:r>
              <a:rPr lang="en-US" altLang="en-US" i="1" dirty="0"/>
              <a:t>n</a:t>
            </a:r>
            <a:r>
              <a:rPr lang="en-US" altLang="en-US" dirty="0"/>
              <a:t> selected neighbor users, </a:t>
            </a:r>
            <a:r>
              <a:rPr lang="en-US" altLang="en-US" i="1" dirty="0"/>
              <a:t>u </a:t>
            </a:r>
            <a:r>
              <a:rPr lang="en-US" altLang="en-US" dirty="0">
                <a:sym typeface="Symbol" panose="05050102010706020507" pitchFamily="18" charset="2"/>
              </a:rPr>
              <a:t> </a:t>
            </a:r>
            <a:r>
              <a:rPr lang="en-US" altLang="en-US" dirty="0"/>
              <a:t>{1,2,…</a:t>
            </a:r>
            <a:r>
              <a:rPr lang="en-US" altLang="en-US" i="1" dirty="0"/>
              <a:t>n</a:t>
            </a:r>
            <a:r>
              <a:rPr lang="en-US" altLang="en-US" dirty="0"/>
              <a:t>}.</a:t>
            </a:r>
          </a:p>
          <a:p>
            <a:r>
              <a:rPr lang="en-US" altLang="en-US" dirty="0"/>
              <a:t>To account for users different ratings levels, base predictions on </a:t>
            </a:r>
            <a:r>
              <a:rPr lang="en-US" altLang="en-US" i="1" dirty="0"/>
              <a:t>differences</a:t>
            </a:r>
            <a:r>
              <a:rPr lang="en-US" altLang="en-US" dirty="0"/>
              <a:t> from a user’s </a:t>
            </a:r>
            <a:r>
              <a:rPr lang="en-US" altLang="en-US" i="1" dirty="0"/>
              <a:t>average</a:t>
            </a:r>
            <a:r>
              <a:rPr lang="en-US" altLang="en-US" dirty="0"/>
              <a:t> rating. </a:t>
            </a:r>
          </a:p>
          <a:p>
            <a:r>
              <a:rPr lang="en-US" altLang="en-US" dirty="0"/>
              <a:t>Weight users’ ratings contribution by their similarity to the active user.</a:t>
            </a:r>
          </a:p>
          <a:p>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276006472"/>
              </p:ext>
            </p:extLst>
          </p:nvPr>
        </p:nvGraphicFramePr>
        <p:xfrm>
          <a:off x="3739242" y="4758131"/>
          <a:ext cx="4713514" cy="1244705"/>
        </p:xfrm>
        <a:graphic>
          <a:graphicData uri="http://schemas.openxmlformats.org/presentationml/2006/ole">
            <mc:AlternateContent xmlns:mc="http://schemas.openxmlformats.org/markup-compatibility/2006">
              <mc:Choice xmlns:v="urn:schemas-microsoft-com:vml" Requires="v">
                <p:oleObj spid="_x0000_s3078" name="Equation" r:id="rId3" imgW="1625400" imgH="838080" progId="Equation.3">
                  <p:embed/>
                </p:oleObj>
              </mc:Choice>
              <mc:Fallback>
                <p:oleObj name="Equation" r:id="rId3" imgW="1625400" imgH="83808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9242" y="4758131"/>
                        <a:ext cx="4713514" cy="124470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5762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With Collaborative Filtering</a:t>
            </a:r>
            <a:endParaRPr lang="en-IN" dirty="0"/>
          </a:p>
        </p:txBody>
      </p:sp>
      <p:sp>
        <p:nvSpPr>
          <p:cNvPr id="3" name="Content Placeholder 2"/>
          <p:cNvSpPr>
            <a:spLocks noGrp="1"/>
          </p:cNvSpPr>
          <p:nvPr>
            <p:ph idx="1"/>
          </p:nvPr>
        </p:nvSpPr>
        <p:spPr/>
        <p:txBody>
          <a:bodyPr/>
          <a:lstStyle/>
          <a:p>
            <a:pPr>
              <a:lnSpc>
                <a:spcPct val="90000"/>
              </a:lnSpc>
            </a:pPr>
            <a:r>
              <a:rPr lang="en-US" altLang="en-US" b="1" dirty="0">
                <a:solidFill>
                  <a:schemeClr val="tx1"/>
                </a:solidFill>
              </a:rPr>
              <a:t>Cold Start</a:t>
            </a:r>
            <a:r>
              <a:rPr lang="en-US" altLang="en-US" dirty="0"/>
              <a:t>: There needs to be enough other users already in the system to find a match.</a:t>
            </a:r>
          </a:p>
          <a:p>
            <a:pPr>
              <a:lnSpc>
                <a:spcPct val="90000"/>
              </a:lnSpc>
            </a:pPr>
            <a:r>
              <a:rPr lang="en-US" altLang="en-US" b="1" dirty="0">
                <a:solidFill>
                  <a:schemeClr val="tx1"/>
                </a:solidFill>
              </a:rPr>
              <a:t>Sparsity</a:t>
            </a:r>
            <a:r>
              <a:rPr lang="en-US" altLang="en-US" dirty="0"/>
              <a:t>: If there are many items to be recommended, even if there are many users, the user/ratings matrix is sparse, and it is hard to find users that have rated the same items</a:t>
            </a:r>
            <a:endParaRPr lang="en-IN" dirty="0"/>
          </a:p>
        </p:txBody>
      </p:sp>
    </p:spTree>
    <p:extLst>
      <p:ext uri="{BB962C8B-B14F-4D97-AF65-F5344CB8AC3E}">
        <p14:creationId xmlns:p14="http://schemas.microsoft.com/office/powerpoint/2010/main" val="392579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Cold Start Problem?</a:t>
            </a:r>
            <a:endParaRPr lang="en-IN" dirty="0"/>
          </a:p>
        </p:txBody>
      </p:sp>
      <p:sp>
        <p:nvSpPr>
          <p:cNvPr id="3" name="Content Placeholder 2"/>
          <p:cNvSpPr>
            <a:spLocks noGrp="1"/>
          </p:cNvSpPr>
          <p:nvPr>
            <p:ph idx="1"/>
          </p:nvPr>
        </p:nvSpPr>
        <p:spPr/>
        <p:txBody>
          <a:bodyPr/>
          <a:lstStyle/>
          <a:p>
            <a:r>
              <a:rPr lang="en-US" dirty="0"/>
              <a:t>The </a:t>
            </a:r>
            <a:r>
              <a:rPr lang="en-US" dirty="0" smtClean="0"/>
              <a:t>term “Cold Start” </a:t>
            </a:r>
            <a:r>
              <a:rPr lang="en-US" dirty="0"/>
              <a:t>derives from cars. When it’s really cold, the engine has problems with starting up, but once it reaches its optimal </a:t>
            </a:r>
            <a:r>
              <a:rPr lang="en-US" dirty="0" smtClean="0"/>
              <a:t>operating temperature</a:t>
            </a:r>
            <a:r>
              <a:rPr lang="en-US" dirty="0"/>
              <a:t>, it will run smoothly. </a:t>
            </a:r>
            <a:endParaRPr lang="en-US" dirty="0" smtClean="0"/>
          </a:p>
          <a:p>
            <a:r>
              <a:rPr lang="en-US" dirty="0" smtClean="0"/>
              <a:t>With </a:t>
            </a:r>
            <a:r>
              <a:rPr lang="en-US" dirty="0"/>
              <a:t>recommendation engines, the “cold start” simply means that the circumstances are not yet optimal for the engine to provide the best possible results. In </a:t>
            </a:r>
            <a:r>
              <a:rPr lang="en-US" dirty="0" smtClean="0"/>
              <a:t>e-Commerce</a:t>
            </a:r>
            <a:r>
              <a:rPr lang="en-US" dirty="0"/>
              <a:t>, there are two distinct categories of cold start: </a:t>
            </a:r>
            <a:r>
              <a:rPr lang="en-US" dirty="0" smtClean="0"/>
              <a:t>product/item </a:t>
            </a:r>
            <a:r>
              <a:rPr lang="en-US" dirty="0"/>
              <a:t>cold start and user cold starts. </a:t>
            </a:r>
            <a:endParaRPr lang="en-IN" dirty="0"/>
          </a:p>
        </p:txBody>
      </p:sp>
    </p:spTree>
    <p:extLst>
      <p:ext uri="{BB962C8B-B14F-4D97-AF65-F5344CB8AC3E}">
        <p14:creationId xmlns:p14="http://schemas.microsoft.com/office/powerpoint/2010/main" val="330361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Cold start problem</a:t>
            </a:r>
            <a:endParaRPr lang="en-IN" dirty="0"/>
          </a:p>
        </p:txBody>
      </p:sp>
      <p:sp>
        <p:nvSpPr>
          <p:cNvPr id="3" name="Content Placeholder 2"/>
          <p:cNvSpPr>
            <a:spLocks noGrp="1"/>
          </p:cNvSpPr>
          <p:nvPr>
            <p:ph idx="1"/>
          </p:nvPr>
        </p:nvSpPr>
        <p:spPr/>
        <p:txBody>
          <a:bodyPr>
            <a:normAutofit/>
          </a:bodyPr>
          <a:lstStyle/>
          <a:p>
            <a:r>
              <a:rPr lang="en-IN" dirty="0" smtClean="0"/>
              <a:t>There are mainly 2 types of cold start problem</a:t>
            </a:r>
          </a:p>
          <a:p>
            <a:pPr lvl="1"/>
            <a:r>
              <a:rPr lang="en-IN" b="1" dirty="0" smtClean="0"/>
              <a:t>Product/Item Cold Start problem</a:t>
            </a:r>
            <a:endParaRPr lang="en-IN" dirty="0" smtClean="0"/>
          </a:p>
          <a:p>
            <a:pPr lvl="1"/>
            <a:r>
              <a:rPr lang="en-IN" b="1" dirty="0" smtClean="0"/>
              <a:t>Visitor/User Cold Start Problem</a:t>
            </a:r>
            <a:endParaRPr lang="en-IN" b="1" dirty="0"/>
          </a:p>
        </p:txBody>
      </p:sp>
    </p:spTree>
    <p:extLst>
      <p:ext uri="{BB962C8B-B14F-4D97-AF65-F5344CB8AC3E}">
        <p14:creationId xmlns:p14="http://schemas.microsoft.com/office/powerpoint/2010/main" val="174609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58537"/>
            <a:ext cx="9905998" cy="1123406"/>
          </a:xfrm>
        </p:spPr>
        <p:txBody>
          <a:bodyPr/>
          <a:lstStyle/>
          <a:p>
            <a:r>
              <a:rPr lang="en-IN" dirty="0" smtClean="0"/>
              <a:t>AGENDA</a:t>
            </a:r>
            <a:endParaRPr lang="en-IN" dirty="0"/>
          </a:p>
        </p:txBody>
      </p:sp>
      <p:sp>
        <p:nvSpPr>
          <p:cNvPr id="3" name="Content Placeholder 2"/>
          <p:cNvSpPr>
            <a:spLocks noGrp="1"/>
          </p:cNvSpPr>
          <p:nvPr>
            <p:ph idx="1"/>
          </p:nvPr>
        </p:nvSpPr>
        <p:spPr>
          <a:xfrm>
            <a:off x="1141413" y="2481943"/>
            <a:ext cx="9905998" cy="3309257"/>
          </a:xfrm>
        </p:spPr>
        <p:txBody>
          <a:bodyPr/>
          <a:lstStyle/>
          <a:p>
            <a:r>
              <a:rPr lang="en-IN" dirty="0" smtClean="0"/>
              <a:t>Introduction to Recommendation system</a:t>
            </a:r>
          </a:p>
          <a:p>
            <a:r>
              <a:rPr lang="en-IN" dirty="0" smtClean="0"/>
              <a:t>Types of recommendation system</a:t>
            </a:r>
          </a:p>
          <a:p>
            <a:r>
              <a:rPr lang="en-IN" dirty="0" smtClean="0"/>
              <a:t>Similarity and Co-relation</a:t>
            </a:r>
          </a:p>
          <a:p>
            <a:r>
              <a:rPr lang="en-IN" dirty="0" smtClean="0"/>
              <a:t>What is Cold Start problem?</a:t>
            </a:r>
          </a:p>
          <a:p>
            <a:r>
              <a:rPr lang="en-IN" dirty="0" smtClean="0"/>
              <a:t>Types of cold start problem</a:t>
            </a:r>
          </a:p>
          <a:p>
            <a:r>
              <a:rPr lang="en-IN" dirty="0" smtClean="0"/>
              <a:t>Deep Learning components </a:t>
            </a:r>
          </a:p>
          <a:p>
            <a:endParaRPr lang="en-IN" dirty="0"/>
          </a:p>
        </p:txBody>
      </p:sp>
    </p:spTree>
    <p:extLst>
      <p:ext uri="{BB962C8B-B14F-4D97-AF65-F5344CB8AC3E}">
        <p14:creationId xmlns:p14="http://schemas.microsoft.com/office/powerpoint/2010/main" val="236239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3189"/>
            <a:ext cx="9905998" cy="840377"/>
          </a:xfrm>
        </p:spPr>
        <p:txBody>
          <a:bodyPr/>
          <a:lstStyle/>
          <a:p>
            <a:r>
              <a:rPr lang="en-IN" dirty="0"/>
              <a:t>Introduction to Recommendation system</a:t>
            </a:r>
          </a:p>
        </p:txBody>
      </p:sp>
      <p:sp>
        <p:nvSpPr>
          <p:cNvPr id="3" name="Content Placeholder 2"/>
          <p:cNvSpPr>
            <a:spLocks noGrp="1"/>
          </p:cNvSpPr>
          <p:nvPr>
            <p:ph idx="1"/>
          </p:nvPr>
        </p:nvSpPr>
        <p:spPr>
          <a:xfrm>
            <a:off x="1141413" y="2403566"/>
            <a:ext cx="9905998" cy="3387634"/>
          </a:xfrm>
        </p:spPr>
        <p:txBody>
          <a:bodyPr/>
          <a:lstStyle/>
          <a:p>
            <a:r>
              <a:rPr lang="en-IN" dirty="0" smtClean="0"/>
              <a:t>Recommendation system is system that helps to the find the user’s relevant data from a large set of data.</a:t>
            </a:r>
          </a:p>
          <a:p>
            <a:r>
              <a:rPr lang="en-US" dirty="0">
                <a:effectLst/>
              </a:rPr>
              <a:t>Recommender system is defined as a decision making strategy for users under complex information </a:t>
            </a:r>
            <a:r>
              <a:rPr lang="en-US" dirty="0" smtClean="0">
                <a:effectLst/>
              </a:rPr>
              <a:t>environments</a:t>
            </a:r>
          </a:p>
          <a:p>
            <a:r>
              <a:rPr lang="en-US" dirty="0">
                <a:effectLst/>
              </a:rPr>
              <a:t>recommender system was defined from the perspective of E-commerce as a tool that helps users search through records of knowledge which is related to users’ interest and preference </a:t>
            </a:r>
            <a:endParaRPr lang="en-IN" dirty="0"/>
          </a:p>
        </p:txBody>
      </p:sp>
    </p:spTree>
    <p:extLst>
      <p:ext uri="{BB962C8B-B14F-4D97-AF65-F5344CB8AC3E}">
        <p14:creationId xmlns:p14="http://schemas.microsoft.com/office/powerpoint/2010/main" val="374228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6731"/>
            <a:ext cx="9905998" cy="840377"/>
          </a:xfrm>
        </p:spPr>
        <p:txBody>
          <a:bodyPr/>
          <a:lstStyle/>
          <a:p>
            <a:r>
              <a:rPr lang="en-IN" dirty="0"/>
              <a:t>Types of recommendation system</a:t>
            </a:r>
          </a:p>
        </p:txBody>
      </p:sp>
      <p:sp>
        <p:nvSpPr>
          <p:cNvPr id="3" name="Content Placeholder 2"/>
          <p:cNvSpPr>
            <a:spLocks noGrp="1"/>
          </p:cNvSpPr>
          <p:nvPr>
            <p:ph idx="1"/>
          </p:nvPr>
        </p:nvSpPr>
        <p:spPr>
          <a:xfrm>
            <a:off x="1141413" y="2447108"/>
            <a:ext cx="9905998" cy="3344092"/>
          </a:xfrm>
        </p:spPr>
        <p:txBody>
          <a:bodyPr/>
          <a:lstStyle/>
          <a:p>
            <a:r>
              <a:rPr lang="en-IN" dirty="0" smtClean="0"/>
              <a:t>There are 3 types of recommendation system based on</a:t>
            </a:r>
          </a:p>
          <a:p>
            <a:pPr lvl="1"/>
            <a:r>
              <a:rPr lang="en-IN" dirty="0" smtClean="0"/>
              <a:t>Popularity</a:t>
            </a:r>
          </a:p>
          <a:p>
            <a:pPr lvl="1"/>
            <a:r>
              <a:rPr lang="en-IN" dirty="0" smtClean="0"/>
              <a:t>Context</a:t>
            </a:r>
          </a:p>
          <a:p>
            <a:pPr lvl="1"/>
            <a:r>
              <a:rPr lang="en-IN" dirty="0" smtClean="0"/>
              <a:t>Collaborative</a:t>
            </a:r>
          </a:p>
        </p:txBody>
      </p:sp>
    </p:spTree>
    <p:extLst>
      <p:ext uri="{BB962C8B-B14F-4D97-AF65-F5344CB8AC3E}">
        <p14:creationId xmlns:p14="http://schemas.microsoft.com/office/powerpoint/2010/main" val="345553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3189"/>
            <a:ext cx="9905998" cy="840377"/>
          </a:xfrm>
        </p:spPr>
        <p:txBody>
          <a:bodyPr/>
          <a:lstStyle/>
          <a:p>
            <a:r>
              <a:rPr lang="en-IN" dirty="0"/>
              <a:t>Popularity Based</a:t>
            </a:r>
          </a:p>
        </p:txBody>
      </p:sp>
      <p:sp>
        <p:nvSpPr>
          <p:cNvPr id="3" name="Content Placeholder 2"/>
          <p:cNvSpPr>
            <a:spLocks noGrp="1"/>
          </p:cNvSpPr>
          <p:nvPr>
            <p:ph idx="1"/>
          </p:nvPr>
        </p:nvSpPr>
        <p:spPr>
          <a:xfrm>
            <a:off x="1141413" y="2403566"/>
            <a:ext cx="9905998" cy="3387634"/>
          </a:xfrm>
        </p:spPr>
        <p:txBody>
          <a:bodyPr/>
          <a:lstStyle/>
          <a:p>
            <a:r>
              <a:rPr lang="en-IN" dirty="0" smtClean="0"/>
              <a:t>Popularity based recommendation system shows the user the most popular item in-stock, regardless of the user’s attributes or interest. </a:t>
            </a:r>
          </a:p>
          <a:p>
            <a:r>
              <a:rPr lang="en-US" dirty="0">
                <a:effectLst/>
              </a:rPr>
              <a:t>Basically the most popular items would be same for each user since popularity is defined on the entire user pool. So everybody will see the same results. It sounds like, ‘a website recommends you to buy </a:t>
            </a:r>
            <a:r>
              <a:rPr lang="en-US" dirty="0" smtClean="0">
                <a:effectLst/>
              </a:rPr>
              <a:t>Laptop just </a:t>
            </a:r>
            <a:r>
              <a:rPr lang="en-US" dirty="0">
                <a:effectLst/>
              </a:rPr>
              <a:t>because it’s been liked by other users and doesn’t care if you are even interested in buying or not’.</a:t>
            </a:r>
            <a:endParaRPr lang="en-IN" dirty="0"/>
          </a:p>
        </p:txBody>
      </p:sp>
    </p:spTree>
    <p:extLst>
      <p:ext uri="{BB962C8B-B14F-4D97-AF65-F5344CB8AC3E}">
        <p14:creationId xmlns:p14="http://schemas.microsoft.com/office/powerpoint/2010/main" val="285868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28503"/>
            <a:ext cx="9905998" cy="840377"/>
          </a:xfrm>
        </p:spPr>
        <p:txBody>
          <a:bodyPr/>
          <a:lstStyle/>
          <a:p>
            <a:r>
              <a:rPr lang="en-IN" dirty="0"/>
              <a:t>Context Based</a:t>
            </a:r>
          </a:p>
        </p:txBody>
      </p:sp>
      <p:sp>
        <p:nvSpPr>
          <p:cNvPr id="3" name="Content Placeholder 2"/>
          <p:cNvSpPr>
            <a:spLocks noGrp="1"/>
          </p:cNvSpPr>
          <p:nvPr>
            <p:ph idx="1"/>
          </p:nvPr>
        </p:nvSpPr>
        <p:spPr>
          <a:xfrm>
            <a:off x="1141413" y="2468880"/>
            <a:ext cx="9905998" cy="3322320"/>
          </a:xfrm>
        </p:spPr>
        <p:txBody>
          <a:bodyPr>
            <a:normAutofit fontScale="92500" lnSpcReduction="20000"/>
          </a:bodyPr>
          <a:lstStyle/>
          <a:p>
            <a:r>
              <a:rPr lang="en-US" b="1" dirty="0">
                <a:effectLst/>
              </a:rPr>
              <a:t>Idea:</a:t>
            </a:r>
            <a:r>
              <a:rPr lang="en-US" dirty="0">
                <a:effectLst/>
              </a:rPr>
              <a:t> If you like an item then you will also like a “similar” item</a:t>
            </a:r>
          </a:p>
          <a:p>
            <a:r>
              <a:rPr lang="en-US" dirty="0">
                <a:effectLst/>
              </a:rPr>
              <a:t>Based on similarity of the items being recommended</a:t>
            </a:r>
          </a:p>
          <a:p>
            <a:r>
              <a:rPr lang="en-US" dirty="0">
                <a:effectLst/>
              </a:rPr>
              <a:t>It generally works well when its easy to determine the context/properties of each item. For instance when we are recommending the same kind of item like a movie recommendation or song recommendation.</a:t>
            </a:r>
          </a:p>
          <a:p>
            <a:r>
              <a:rPr lang="en-IN" dirty="0" smtClean="0"/>
              <a:t>Main Drawbacks are:</a:t>
            </a:r>
          </a:p>
          <a:p>
            <a:pPr lvl="1"/>
            <a:r>
              <a:rPr lang="en-IN" dirty="0" smtClean="0"/>
              <a:t>Limited Content available</a:t>
            </a:r>
          </a:p>
          <a:p>
            <a:pPr lvl="1"/>
            <a:r>
              <a:rPr lang="en-IN" dirty="0" smtClean="0"/>
              <a:t>Over-Specialization</a:t>
            </a:r>
          </a:p>
          <a:p>
            <a:pPr lvl="1"/>
            <a:r>
              <a:rPr lang="en-IN" dirty="0" smtClean="0"/>
              <a:t>New User</a:t>
            </a:r>
            <a:endParaRPr lang="en-IN" dirty="0"/>
          </a:p>
        </p:txBody>
      </p:sp>
    </p:spTree>
    <p:extLst>
      <p:ext uri="{BB962C8B-B14F-4D97-AF65-F5344CB8AC3E}">
        <p14:creationId xmlns:p14="http://schemas.microsoft.com/office/powerpoint/2010/main" val="403999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853" y="1563189"/>
            <a:ext cx="9905998" cy="840377"/>
          </a:xfrm>
        </p:spPr>
        <p:txBody>
          <a:bodyPr/>
          <a:lstStyle/>
          <a:p>
            <a:r>
              <a:rPr lang="en-IN" dirty="0"/>
              <a:t>Collaborative Based</a:t>
            </a:r>
          </a:p>
        </p:txBody>
      </p:sp>
      <p:sp>
        <p:nvSpPr>
          <p:cNvPr id="3" name="Content Placeholder 2"/>
          <p:cNvSpPr>
            <a:spLocks noGrp="1"/>
          </p:cNvSpPr>
          <p:nvPr>
            <p:ph idx="1"/>
          </p:nvPr>
        </p:nvSpPr>
        <p:spPr>
          <a:xfrm>
            <a:off x="1141413" y="2403566"/>
            <a:ext cx="9905998" cy="3387634"/>
          </a:xfrm>
        </p:spPr>
        <p:txBody>
          <a:bodyPr>
            <a:normAutofit fontScale="85000" lnSpcReduction="10000"/>
          </a:bodyPr>
          <a:lstStyle/>
          <a:p>
            <a:r>
              <a:rPr lang="en-US" b="1" dirty="0">
                <a:effectLst/>
              </a:rPr>
              <a:t>Idea:</a:t>
            </a:r>
            <a:r>
              <a:rPr lang="en-US" dirty="0">
                <a:effectLst/>
              </a:rPr>
              <a:t> If a person A likes item 1, 2, 3 and B like 2,3,4 then they have similar interests and A should like item 4 and B should like item 1.</a:t>
            </a:r>
          </a:p>
          <a:p>
            <a:r>
              <a:rPr lang="en-US" dirty="0">
                <a:effectLst/>
              </a:rPr>
              <a:t>This algorithm is entirely based on the past behavior and not on the context. This makes it one of the most commonly used algorithm as it is not dependent on any additional information.</a:t>
            </a:r>
          </a:p>
          <a:p>
            <a:r>
              <a:rPr lang="en-US" dirty="0">
                <a:effectLst/>
              </a:rPr>
              <a:t>For instance: product recommendations by e-commerce player like Amazon and merchant recommendations by banks like American Express</a:t>
            </a:r>
          </a:p>
          <a:p>
            <a:r>
              <a:rPr lang="en-IN" dirty="0" smtClean="0"/>
              <a:t>It can further be divided into 2 parts</a:t>
            </a:r>
          </a:p>
          <a:p>
            <a:pPr lvl="1"/>
            <a:r>
              <a:rPr lang="en-IN" dirty="0" smtClean="0"/>
              <a:t>User-User CF</a:t>
            </a:r>
          </a:p>
          <a:p>
            <a:pPr lvl="1"/>
            <a:r>
              <a:rPr lang="en-IN" dirty="0" smtClean="0"/>
              <a:t>Item-Item CF</a:t>
            </a:r>
            <a:endParaRPr lang="en-IN" dirty="0"/>
          </a:p>
        </p:txBody>
      </p:sp>
    </p:spTree>
    <p:extLst>
      <p:ext uri="{BB962C8B-B14F-4D97-AF65-F5344CB8AC3E}">
        <p14:creationId xmlns:p14="http://schemas.microsoft.com/office/powerpoint/2010/main" val="11490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76252"/>
            <a:ext cx="9905998" cy="840377"/>
          </a:xfrm>
        </p:spPr>
        <p:txBody>
          <a:bodyPr/>
          <a:lstStyle/>
          <a:p>
            <a:r>
              <a:rPr lang="en-IN" dirty="0"/>
              <a:t>User-User CF</a:t>
            </a:r>
          </a:p>
        </p:txBody>
      </p:sp>
      <p:sp>
        <p:nvSpPr>
          <p:cNvPr id="3" name="Content Placeholder 2"/>
          <p:cNvSpPr>
            <a:spLocks noGrp="1"/>
          </p:cNvSpPr>
          <p:nvPr>
            <p:ph idx="1"/>
          </p:nvPr>
        </p:nvSpPr>
        <p:spPr>
          <a:xfrm>
            <a:off x="1141413" y="2416629"/>
            <a:ext cx="9905998" cy="3374571"/>
          </a:xfrm>
        </p:spPr>
        <p:txBody>
          <a:bodyPr/>
          <a:lstStyle/>
          <a:p>
            <a:r>
              <a:rPr lang="en-US" dirty="0"/>
              <a:t>F</a:t>
            </a:r>
            <a:r>
              <a:rPr lang="en-US" dirty="0" smtClean="0">
                <a:effectLst/>
              </a:rPr>
              <a:t>ind </a:t>
            </a:r>
            <a:r>
              <a:rPr lang="en-US" dirty="0">
                <a:effectLst/>
              </a:rPr>
              <a:t>look alike customers (based on similarity) and offer products which first customer’s look alike has chosen in past. </a:t>
            </a:r>
            <a:endParaRPr lang="en-US" dirty="0" smtClean="0">
              <a:effectLst/>
            </a:endParaRPr>
          </a:p>
          <a:p>
            <a:r>
              <a:rPr lang="en-US" dirty="0" smtClean="0">
                <a:effectLst/>
              </a:rPr>
              <a:t>This </a:t>
            </a:r>
            <a:r>
              <a:rPr lang="en-US" dirty="0">
                <a:effectLst/>
              </a:rPr>
              <a:t>algorithm is very effective but takes a lot of time and resources. It requires to compute every customer pair information which takes time. </a:t>
            </a:r>
            <a:endParaRPr lang="en-US" dirty="0" smtClean="0">
              <a:effectLst/>
            </a:endParaRPr>
          </a:p>
          <a:p>
            <a:r>
              <a:rPr lang="en-US" dirty="0" smtClean="0">
                <a:effectLst/>
              </a:rPr>
              <a:t>Therefore</a:t>
            </a:r>
            <a:r>
              <a:rPr lang="en-US" dirty="0">
                <a:effectLst/>
              </a:rPr>
              <a:t>, for big base platforms, this algorithm is hard to implement without a very strong parallelizable system</a:t>
            </a:r>
            <a:r>
              <a:rPr lang="en-US" dirty="0" smtClean="0">
                <a:effectLst/>
              </a:rPr>
              <a:t>.</a:t>
            </a:r>
          </a:p>
          <a:p>
            <a:endParaRPr lang="en-IN" dirty="0"/>
          </a:p>
        </p:txBody>
      </p:sp>
    </p:spTree>
    <p:extLst>
      <p:ext uri="{BB962C8B-B14F-4D97-AF65-F5344CB8AC3E}">
        <p14:creationId xmlns:p14="http://schemas.microsoft.com/office/powerpoint/2010/main" val="364369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06731"/>
            <a:ext cx="9905998" cy="840377"/>
          </a:xfrm>
        </p:spPr>
        <p:txBody>
          <a:bodyPr/>
          <a:lstStyle/>
          <a:p>
            <a:r>
              <a:rPr lang="en-IN" dirty="0"/>
              <a:t>Item-Item CF</a:t>
            </a:r>
          </a:p>
        </p:txBody>
      </p:sp>
      <p:sp>
        <p:nvSpPr>
          <p:cNvPr id="3" name="Content Placeholder 2"/>
          <p:cNvSpPr>
            <a:spLocks noGrp="1"/>
          </p:cNvSpPr>
          <p:nvPr>
            <p:ph idx="1"/>
          </p:nvPr>
        </p:nvSpPr>
        <p:spPr>
          <a:xfrm>
            <a:off x="1141413" y="2447108"/>
            <a:ext cx="9905998" cy="3344092"/>
          </a:xfrm>
        </p:spPr>
        <p:txBody>
          <a:bodyPr>
            <a:normAutofit fontScale="92500" lnSpcReduction="10000"/>
          </a:bodyPr>
          <a:lstStyle/>
          <a:p>
            <a:r>
              <a:rPr lang="en-US" dirty="0">
                <a:effectLst/>
              </a:rPr>
              <a:t>It is quite similar to previous algorithm, but instead of finding customer look alike, we try finding item look alike. </a:t>
            </a:r>
            <a:endParaRPr lang="en-US" dirty="0" smtClean="0">
              <a:effectLst/>
            </a:endParaRPr>
          </a:p>
          <a:p>
            <a:r>
              <a:rPr lang="en-US" dirty="0" smtClean="0">
                <a:effectLst/>
              </a:rPr>
              <a:t>Once </a:t>
            </a:r>
            <a:r>
              <a:rPr lang="en-US" dirty="0">
                <a:effectLst/>
              </a:rPr>
              <a:t>we have item look alike matrix, we can easily recommend alike items to customer who have purchased any item from the store. </a:t>
            </a:r>
            <a:endParaRPr lang="en-US" dirty="0" smtClean="0">
              <a:effectLst/>
            </a:endParaRPr>
          </a:p>
          <a:p>
            <a:r>
              <a:rPr lang="en-US" dirty="0" smtClean="0">
                <a:effectLst/>
              </a:rPr>
              <a:t>This </a:t>
            </a:r>
            <a:r>
              <a:rPr lang="en-US" dirty="0">
                <a:effectLst/>
              </a:rPr>
              <a:t>algorithm is far less resource consuming than user-user collaborative filtering. Hence, for a new customer the algorithm takes far lesser time than user-user collaborate as we don’t need all similarity scores between customers. And with fixed number of products, product-product look alike matrix is fixed over time</a:t>
            </a:r>
            <a:r>
              <a:rPr lang="en-US" dirty="0" smtClean="0">
                <a:effectLst/>
              </a:rPr>
              <a:t>.</a:t>
            </a:r>
          </a:p>
          <a:p>
            <a:r>
              <a:rPr lang="en-US" dirty="0" smtClean="0">
                <a:effectLst/>
              </a:rPr>
              <a:t>Therefore, Item-Item CF is popular in use than User-User CF.</a:t>
            </a:r>
            <a:endParaRPr lang="en-IN" dirty="0"/>
          </a:p>
        </p:txBody>
      </p:sp>
    </p:spTree>
    <p:extLst>
      <p:ext uri="{BB962C8B-B14F-4D97-AF65-F5344CB8AC3E}">
        <p14:creationId xmlns:p14="http://schemas.microsoft.com/office/powerpoint/2010/main" val="1047457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TotalTime>
  <Words>469</Words>
  <Application>Microsoft Office PowerPoint</Application>
  <PresentationFormat>Widescreen</PresentationFormat>
  <Paragraphs>71</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Garamond</vt:lpstr>
      <vt:lpstr>Symbol</vt:lpstr>
      <vt:lpstr>Organic</vt:lpstr>
      <vt:lpstr>Microsoft Equation 3.0</vt:lpstr>
      <vt:lpstr>Collaborative Filtering based Recommendation System using Deep Learning</vt:lpstr>
      <vt:lpstr>AGENDA</vt:lpstr>
      <vt:lpstr>Introduction to Recommendation system</vt:lpstr>
      <vt:lpstr>Types of recommendation system</vt:lpstr>
      <vt:lpstr>Popularity Based</vt:lpstr>
      <vt:lpstr>Context Based</vt:lpstr>
      <vt:lpstr>Collaborative Based</vt:lpstr>
      <vt:lpstr>User-User CF</vt:lpstr>
      <vt:lpstr>Item-Item CF</vt:lpstr>
      <vt:lpstr>Similarity and Co-relation</vt:lpstr>
      <vt:lpstr>Covariance and Standard Deviation</vt:lpstr>
      <vt:lpstr>Rating Prediction</vt:lpstr>
      <vt:lpstr>Problem With Collaborative Filtering</vt:lpstr>
      <vt:lpstr>What is Cold Start Problem?</vt:lpstr>
      <vt:lpstr>Types of Cold start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 based Recommendation System using Deep Learning</dc:title>
  <dc:creator>Deep Mendha</dc:creator>
  <cp:lastModifiedBy>Deep Mendha</cp:lastModifiedBy>
  <cp:revision>17</cp:revision>
  <dcterms:created xsi:type="dcterms:W3CDTF">2018-01-25T08:34:42Z</dcterms:created>
  <dcterms:modified xsi:type="dcterms:W3CDTF">2018-01-25T09:58:01Z</dcterms:modified>
</cp:coreProperties>
</file>