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63" r:id="rId5"/>
    <p:sldId id="271" r:id="rId6"/>
    <p:sldId id="272" r:id="rId7"/>
    <p:sldId id="275" r:id="rId8"/>
    <p:sldId id="270" r:id="rId9"/>
    <p:sldId id="267" r:id="rId10"/>
    <p:sldId id="274" r:id="rId11"/>
    <p:sldId id="266" r:id="rId12"/>
    <p:sldId id="273" r:id="rId13"/>
    <p:sldId id="261" r:id="rId14"/>
    <p:sldId id="265"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EEC420-07F8-4E20-8B56-FAA57CBA6C01}" v="11" dt="2019-07-21T18:22:05.6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3" d="100"/>
          <a:sy n="73" d="100"/>
        </p:scale>
        <p:origin x="4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30382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05170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79162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45655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598220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32118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43793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59777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12807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65553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93312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43060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84445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75060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6/4/2022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69553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51514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3924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6/4/2022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980146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mailto:arnabchak@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5758" y="1348603"/>
            <a:ext cx="6079690" cy="994446"/>
          </a:xfrm>
        </p:spPr>
        <p:txBody>
          <a:bodyPr>
            <a:noAutofit/>
          </a:bodyPr>
          <a:lstStyle/>
          <a:p>
            <a:pPr algn="ctr"/>
            <a:r>
              <a:rPr lang="en-IN" sz="4400" b="1" u="sng" dirty="0"/>
              <a:t>Water Quality Prediction</a:t>
            </a:r>
            <a:endParaRPr lang="en-US" sz="4400" b="1" u="sng" dirty="0">
              <a:cs typeface="Calibri Light"/>
            </a:endParaRPr>
          </a:p>
        </p:txBody>
      </p:sp>
      <p:sp>
        <p:nvSpPr>
          <p:cNvPr id="3" name="Subtitle 2"/>
          <p:cNvSpPr>
            <a:spLocks noGrp="1"/>
          </p:cNvSpPr>
          <p:nvPr>
            <p:ph type="subTitle" idx="1"/>
          </p:nvPr>
        </p:nvSpPr>
        <p:spPr>
          <a:xfrm>
            <a:off x="3172690" y="4108641"/>
            <a:ext cx="3775653" cy="1059103"/>
          </a:xfrm>
        </p:spPr>
        <p:txBody>
          <a:bodyPr>
            <a:normAutofit/>
          </a:bodyPr>
          <a:lstStyle/>
          <a:p>
            <a:pPr algn="l"/>
            <a:r>
              <a:rPr lang="en-US" sz="2000" b="1" dirty="0">
                <a:ea typeface="+mn-lt"/>
                <a:cs typeface="+mn-lt"/>
              </a:rPr>
              <a:t>Project Mentor :</a:t>
            </a:r>
            <a:endParaRPr lang="en-US" sz="2000" b="1" dirty="0">
              <a:cs typeface="Calibri" panose="020F0502020204030204"/>
            </a:endParaRPr>
          </a:p>
          <a:p>
            <a:pPr algn="l"/>
            <a:r>
              <a:rPr lang="en-US" sz="2000" dirty="0" smtClean="0">
                <a:ea typeface="+mn-lt"/>
                <a:cs typeface="+mn-lt"/>
              </a:rPr>
              <a:t>Prof</a:t>
            </a:r>
            <a:r>
              <a:rPr lang="en-US" sz="2000" dirty="0">
                <a:ea typeface="+mn-lt"/>
                <a:cs typeface="+mn-lt"/>
              </a:rPr>
              <a:t>. </a:t>
            </a:r>
            <a:r>
              <a:rPr lang="en-US" sz="2200" dirty="0">
                <a:ea typeface="+mn-lt"/>
                <a:cs typeface="+mn-lt"/>
              </a:rPr>
              <a:t>Arnab Chakraborty</a:t>
            </a:r>
            <a:endParaRPr lang="en-US" sz="2000" dirty="0">
              <a:cs typeface="Calibri" panose="020F0502020204030204"/>
            </a:endParaRPr>
          </a:p>
        </p:txBody>
      </p:sp>
      <p:sp>
        <p:nvSpPr>
          <p:cNvPr id="4" name="TextBox 3">
            <a:extLst>
              <a:ext uri="{FF2B5EF4-FFF2-40B4-BE49-F238E27FC236}">
                <a16:creationId xmlns:a16="http://schemas.microsoft.com/office/drawing/2014/main" id="{68A09A12-8603-45A6-AB7F-70A6D3F0A161}"/>
              </a:ext>
            </a:extLst>
          </p:cNvPr>
          <p:cNvSpPr txBox="1"/>
          <p:nvPr/>
        </p:nvSpPr>
        <p:spPr>
          <a:xfrm>
            <a:off x="8188038" y="4114800"/>
            <a:ext cx="3449781"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noProof="1">
                <a:ea typeface="+mn-lt"/>
                <a:cs typeface="+mn-lt"/>
              </a:rPr>
              <a:t>Team Members :</a:t>
            </a:r>
          </a:p>
          <a:p>
            <a:pPr marL="342900" indent="-342900">
              <a:buFont typeface="Arial"/>
              <a:buChar char="•"/>
            </a:pPr>
            <a:r>
              <a:rPr lang="en-IN" sz="2400" b="1" dirty="0" err="1"/>
              <a:t>Aritra</a:t>
            </a:r>
            <a:r>
              <a:rPr lang="en-IN" sz="2400" b="1" dirty="0"/>
              <a:t> </a:t>
            </a:r>
            <a:r>
              <a:rPr lang="en-IN" sz="2400" b="1" dirty="0" err="1" smtClean="0"/>
              <a:t>Nandy</a:t>
            </a:r>
            <a:endParaRPr lang="en-IN" sz="2400" b="1" dirty="0" smtClean="0"/>
          </a:p>
          <a:p>
            <a:pPr marL="342900" indent="-342900">
              <a:buFont typeface="Arial"/>
              <a:buChar char="•"/>
            </a:pPr>
            <a:r>
              <a:rPr lang="en-IN" sz="2400" b="1" dirty="0"/>
              <a:t>Bikram </a:t>
            </a:r>
            <a:r>
              <a:rPr lang="en-IN" sz="2400" b="1" dirty="0" smtClean="0"/>
              <a:t>Roy</a:t>
            </a:r>
          </a:p>
          <a:p>
            <a:pPr marL="342900" indent="-342900">
              <a:buFont typeface="Arial"/>
              <a:buChar char="•"/>
            </a:pPr>
            <a:r>
              <a:rPr lang="en-IN" sz="2400" b="1" dirty="0"/>
              <a:t>Deep </a:t>
            </a:r>
            <a:r>
              <a:rPr lang="en-IN" sz="2400" b="1" dirty="0" err="1" smtClean="0"/>
              <a:t>Mondal</a:t>
            </a:r>
            <a:endParaRPr lang="en-IN" sz="2400" b="1" dirty="0" smtClean="0"/>
          </a:p>
          <a:p>
            <a:pPr marL="342900" indent="-342900">
              <a:buFont typeface="Arial"/>
              <a:buChar char="•"/>
            </a:pPr>
            <a:r>
              <a:rPr lang="en-IN" sz="2400" b="1" dirty="0" err="1"/>
              <a:t>Sanjib</a:t>
            </a:r>
            <a:r>
              <a:rPr lang="en-IN" sz="2400" b="1" dirty="0"/>
              <a:t> </a:t>
            </a:r>
            <a:r>
              <a:rPr lang="en-IN" sz="2400" b="1" dirty="0" err="1" smtClean="0"/>
              <a:t>Mondal</a:t>
            </a:r>
            <a:endParaRPr lang="en-IN" sz="2400" b="1" dirty="0" smtClean="0"/>
          </a:p>
          <a:p>
            <a:pPr marL="342900" indent="-342900">
              <a:buFont typeface="Arial"/>
              <a:buChar char="•"/>
            </a:pPr>
            <a:r>
              <a:rPr lang="en-IN" sz="2400" b="1" dirty="0" err="1"/>
              <a:t>Sudip</a:t>
            </a:r>
            <a:r>
              <a:rPr lang="en-IN" sz="2400" b="1" dirty="0"/>
              <a:t> Chatterjee </a:t>
            </a:r>
            <a:endParaRPr lang="en-US" sz="2200" b="1" noProof="1">
              <a:cs typeface="Calibri" panose="020F0502020204030204"/>
            </a:endParaRPr>
          </a:p>
        </p:txBody>
      </p:sp>
    </p:spTree>
    <p:extLst>
      <p:ext uri="{BB962C8B-B14F-4D97-AF65-F5344CB8AC3E}">
        <p14:creationId xmlns:p14="http://schemas.microsoft.com/office/powerpoint/2010/main" val="25265936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500"/>
                                        <p:tgtEl>
                                          <p:spTgt spid="4">
                                            <p:txEl>
                                              <p:pRg st="0" end="0"/>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fade">
                                      <p:cBhvr>
                                        <p:cTn id="23" dur="500"/>
                                        <p:tgtEl>
                                          <p:spTgt spid="4">
                                            <p:txEl>
                                              <p:pRg st="1" end="1"/>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fade">
                                      <p:cBhvr>
                                        <p:cTn id="31" dur="500"/>
                                        <p:tgtEl>
                                          <p:spTgt spid="4">
                                            <p:txEl>
                                              <p:pRg st="3" end="3"/>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b="1" dirty="0">
                <a:cs typeface="Calibri Light"/>
              </a:rPr>
              <a:t>K – </a:t>
            </a:r>
            <a:r>
              <a:rPr lang="en-US" sz="3800" dirty="0" err="1">
                <a:cs typeface="Calibri Light"/>
              </a:rPr>
              <a:t>nn</a:t>
            </a:r>
            <a:r>
              <a:rPr lang="en-US" sz="3800" dirty="0">
                <a:cs typeface="Calibri Light"/>
              </a:rPr>
              <a:t>  Classification</a:t>
            </a:r>
            <a:endParaRPr lang="en-IN" sz="3800" dirty="0"/>
          </a:p>
        </p:txBody>
      </p:sp>
      <p:sp>
        <p:nvSpPr>
          <p:cNvPr id="3" name="Content Placeholder 2"/>
          <p:cNvSpPr>
            <a:spLocks noGrp="1"/>
          </p:cNvSpPr>
          <p:nvPr>
            <p:ph sz="quarter" idx="13"/>
          </p:nvPr>
        </p:nvSpPr>
        <p:spPr>
          <a:xfrm>
            <a:off x="685801" y="1919934"/>
            <a:ext cx="5505993" cy="4284859"/>
          </a:xfrm>
        </p:spPr>
        <p:txBody>
          <a:bodyPr>
            <a:normAutofit lnSpcReduction="10000"/>
          </a:bodyPr>
          <a:lstStyle/>
          <a:p>
            <a:r>
              <a:rPr lang="en-US" sz="2000" dirty="0">
                <a:ea typeface="+mn-lt"/>
                <a:cs typeface="+mn-lt"/>
              </a:rPr>
              <a:t>A k-nearest-neighbor algorithm, often </a:t>
            </a:r>
            <a:r>
              <a:rPr lang="en-US" sz="2000" dirty="0" smtClean="0">
                <a:ea typeface="+mn-lt"/>
                <a:cs typeface="+mn-lt"/>
              </a:rPr>
              <a:t>abbreviated k-</a:t>
            </a:r>
            <a:r>
              <a:rPr lang="en-US" sz="2000" dirty="0" err="1" smtClean="0">
                <a:ea typeface="+mn-lt"/>
                <a:cs typeface="+mn-lt"/>
              </a:rPr>
              <a:t>nn</a:t>
            </a:r>
            <a:r>
              <a:rPr lang="en-US" sz="2000" dirty="0" smtClean="0">
                <a:ea typeface="+mn-lt"/>
                <a:cs typeface="+mn-lt"/>
              </a:rPr>
              <a:t>, </a:t>
            </a:r>
            <a:r>
              <a:rPr lang="en-US" sz="2000" dirty="0">
                <a:ea typeface="+mn-lt"/>
                <a:cs typeface="+mn-lt"/>
              </a:rPr>
              <a:t>is an approach to data classification </a:t>
            </a:r>
            <a:r>
              <a:rPr lang="en-US" sz="2000" dirty="0" smtClean="0">
                <a:ea typeface="+mn-lt"/>
                <a:cs typeface="+mn-lt"/>
              </a:rPr>
              <a:t>that </a:t>
            </a:r>
            <a:r>
              <a:rPr lang="en-US" sz="2000" dirty="0">
                <a:ea typeface="+mn-lt"/>
                <a:cs typeface="+mn-lt"/>
              </a:rPr>
              <a:t>estimates how likely a data point is to be a member of one group or the other depending on what group the data points nearest to it are in</a:t>
            </a:r>
            <a:r>
              <a:rPr lang="en-US" sz="2000" dirty="0" smtClean="0">
                <a:ea typeface="+mn-lt"/>
                <a:cs typeface="+mn-lt"/>
              </a:rPr>
              <a:t>.</a:t>
            </a:r>
          </a:p>
          <a:p>
            <a:r>
              <a:rPr lang="en-US" sz="2000" dirty="0">
                <a:ea typeface="+mn-lt"/>
                <a:cs typeface="+mn-lt"/>
              </a:rPr>
              <a:t>The k-nearest-neighbor is an example of a "lazy learner" algorithm, meaning that it does not build a model using the training set until a query of the data set is performed.</a:t>
            </a:r>
            <a:r>
              <a:rPr lang="en-US" dirty="0">
                <a:ea typeface="+mn-lt"/>
                <a:cs typeface="+mn-lt"/>
              </a:rPr>
              <a:t> </a:t>
            </a:r>
            <a:endParaRPr lang="en-US" dirty="0">
              <a:cs typeface="Calibri"/>
            </a:endParaRPr>
          </a:p>
          <a:p>
            <a:endParaRPr lang="en-IN" dirty="0"/>
          </a:p>
        </p:txBody>
      </p:sp>
      <p:pic>
        <p:nvPicPr>
          <p:cNvPr id="4" name="Picture 4">
            <a:extLst>
              <a:ext uri="{FF2B5EF4-FFF2-40B4-BE49-F238E27FC236}">
                <a16:creationId xmlns:a16="http://schemas.microsoft.com/office/drawing/2014/main" id="{12BF142A-EE00-4C71-9B26-7200EFB3523E}"/>
              </a:ext>
            </a:extLst>
          </p:cNvPr>
          <p:cNvPicPr>
            <a:picLocks noChangeAspect="1"/>
          </p:cNvPicPr>
          <p:nvPr/>
        </p:nvPicPr>
        <p:blipFill>
          <a:blip r:embed="rId2"/>
          <a:stretch>
            <a:fillRect/>
          </a:stretch>
        </p:blipFill>
        <p:spPr>
          <a:xfrm>
            <a:off x="6191794" y="1900993"/>
            <a:ext cx="5741152" cy="3838143"/>
          </a:xfrm>
          <a:prstGeom prst="rect">
            <a:avLst/>
          </a:prstGeom>
        </p:spPr>
      </p:pic>
    </p:spTree>
    <p:extLst>
      <p:ext uri="{BB962C8B-B14F-4D97-AF65-F5344CB8AC3E}">
        <p14:creationId xmlns:p14="http://schemas.microsoft.com/office/powerpoint/2010/main" val="42370108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806A-3422-4C9B-ACD3-A558283BE27F}"/>
              </a:ext>
            </a:extLst>
          </p:cNvPr>
          <p:cNvSpPr>
            <a:spLocks noGrp="1"/>
          </p:cNvSpPr>
          <p:nvPr>
            <p:ph type="title"/>
          </p:nvPr>
        </p:nvSpPr>
        <p:spPr>
          <a:xfrm>
            <a:off x="7865806" y="-89782"/>
            <a:ext cx="3706762" cy="1608124"/>
          </a:xfrm>
        </p:spPr>
        <p:txBody>
          <a:bodyPr>
            <a:normAutofit/>
          </a:bodyPr>
          <a:lstStyle/>
          <a:p>
            <a:r>
              <a:rPr lang="en-US" sz="3800" dirty="0">
                <a:cs typeface="Calibri Light" panose="020F0302020204030204"/>
              </a:rPr>
              <a:t>Decision tree</a:t>
            </a:r>
          </a:p>
        </p:txBody>
      </p:sp>
      <p:sp>
        <p:nvSpPr>
          <p:cNvPr id="3" name="Content Placeholder 2">
            <a:extLst>
              <a:ext uri="{FF2B5EF4-FFF2-40B4-BE49-F238E27FC236}">
                <a16:creationId xmlns:a16="http://schemas.microsoft.com/office/drawing/2014/main" id="{8E469D8D-569E-4C22-83AA-F97FD7EEC776}"/>
              </a:ext>
            </a:extLst>
          </p:cNvPr>
          <p:cNvSpPr>
            <a:spLocks noGrp="1"/>
          </p:cNvSpPr>
          <p:nvPr>
            <p:ph sz="quarter" idx="13"/>
          </p:nvPr>
        </p:nvSpPr>
        <p:spPr>
          <a:xfrm>
            <a:off x="7549505" y="1518342"/>
            <a:ext cx="4339365" cy="4863628"/>
          </a:xfrm>
        </p:spPr>
        <p:txBody>
          <a:bodyPr vert="horz" lIns="91440" tIns="45720" rIns="91440" bIns="45720" rtlCol="0" anchor="ctr">
            <a:noAutofit/>
          </a:bodyPr>
          <a:lstStyle/>
          <a:p>
            <a:pPr algn="just">
              <a:lnSpc>
                <a:spcPct val="90000"/>
              </a:lnSpc>
              <a:buNone/>
            </a:pPr>
            <a:r>
              <a:rPr lang="en-US" sz="1900" dirty="0">
                <a:ea typeface="+mn-lt"/>
                <a:cs typeface="+mn-lt"/>
              </a:rPr>
              <a:t>A decision tree is a graphical representation of specific decision situations that are used when complex branching occurs in a structured decision process. A decision tree is a predictive model based on a branching series of Boolean tests that use specific facts to make more generalized conclusions.</a:t>
            </a:r>
            <a:endParaRPr lang="en-US" sz="1900" dirty="0">
              <a:cs typeface="Calibri"/>
            </a:endParaRPr>
          </a:p>
          <a:p>
            <a:pPr algn="just">
              <a:lnSpc>
                <a:spcPct val="90000"/>
              </a:lnSpc>
              <a:buNone/>
            </a:pPr>
            <a:r>
              <a:rPr lang="en-US" sz="1900" dirty="0">
                <a:ea typeface="+mn-lt"/>
                <a:cs typeface="+mn-lt"/>
              </a:rPr>
              <a:t>The main components of a decision tree involve decision points represented by nodes, actions and specific choices from a decision point. Each rule within a decision tree is represented by tracing a series of paths from root to node to the next node and so on until an action is reached.</a:t>
            </a:r>
            <a:endParaRPr lang="en-US" sz="1900" dirty="0">
              <a:cs typeface="Calibri"/>
            </a:endParaRPr>
          </a:p>
          <a:p>
            <a:pPr marL="0" indent="0" algn="just">
              <a:lnSpc>
                <a:spcPct val="90000"/>
              </a:lnSpc>
              <a:buNone/>
            </a:pPr>
            <a:endParaRPr lang="en-US" sz="1900" dirty="0">
              <a:cs typeface="Calibri"/>
            </a:endParaRPr>
          </a:p>
        </p:txBody>
      </p:sp>
      <p:pic>
        <p:nvPicPr>
          <p:cNvPr id="4" name="Picture 4">
            <a:extLst>
              <a:ext uri="{FF2B5EF4-FFF2-40B4-BE49-F238E27FC236}">
                <a16:creationId xmlns:a16="http://schemas.microsoft.com/office/drawing/2014/main" id="{71B9CDC2-1C5D-4BD9-A47E-07C958CF3101}"/>
              </a:ext>
            </a:extLst>
          </p:cNvPr>
          <p:cNvPicPr>
            <a:picLocks noChangeAspect="1"/>
          </p:cNvPicPr>
          <p:nvPr/>
        </p:nvPicPr>
        <p:blipFill>
          <a:blip r:embed="rId3"/>
          <a:stretch>
            <a:fillRect/>
          </a:stretch>
        </p:blipFill>
        <p:spPr>
          <a:xfrm>
            <a:off x="442181" y="1344166"/>
            <a:ext cx="6897878" cy="420770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6162462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9DAE7-2CB7-49D3-8362-37F9DD92EEEB}"/>
              </a:ext>
            </a:extLst>
          </p:cNvPr>
          <p:cNvSpPr>
            <a:spLocks noGrp="1"/>
          </p:cNvSpPr>
          <p:nvPr>
            <p:ph type="title"/>
          </p:nvPr>
        </p:nvSpPr>
        <p:spPr>
          <a:xfrm>
            <a:off x="346842" y="449177"/>
            <a:ext cx="3924711" cy="2855725"/>
          </a:xfrm>
        </p:spPr>
        <p:txBody>
          <a:bodyPr vert="horz" lIns="91440" tIns="45720" rIns="91440" bIns="45720" rtlCol="0" anchor="b">
            <a:normAutofit/>
          </a:bodyPr>
          <a:lstStyle/>
          <a:p>
            <a:pPr algn="ctr"/>
            <a:r>
              <a:rPr lang="en-US" sz="4000" dirty="0"/>
              <a:t>Receiver Operating </a:t>
            </a:r>
            <a:r>
              <a:rPr lang="en-US" sz="4000" dirty="0" err="1" smtClean="0"/>
              <a:t>characteristIc</a:t>
            </a:r>
            <a:r>
              <a:rPr lang="en-US" sz="4000" dirty="0" smtClean="0"/>
              <a:t> </a:t>
            </a:r>
            <a:r>
              <a:rPr lang="en-US" sz="4000" dirty="0"/>
              <a:t>curves</a:t>
            </a:r>
            <a:endParaRPr lang="en-US" dirty="0"/>
          </a:p>
        </p:txBody>
      </p:sp>
      <p:pic>
        <p:nvPicPr>
          <p:cNvPr id="4" name="Picture 4">
            <a:extLst>
              <a:ext uri="{FF2B5EF4-FFF2-40B4-BE49-F238E27FC236}">
                <a16:creationId xmlns:a16="http://schemas.microsoft.com/office/drawing/2014/main" id="{10835023-72E2-4C78-86F3-09CBF2F1C94C}"/>
              </a:ext>
            </a:extLst>
          </p:cNvPr>
          <p:cNvPicPr>
            <a:picLocks noChangeAspect="1"/>
          </p:cNvPicPr>
          <p:nvPr/>
        </p:nvPicPr>
        <p:blipFill>
          <a:blip r:embed="rId3"/>
          <a:stretch>
            <a:fillRect/>
          </a:stretch>
        </p:blipFill>
        <p:spPr>
          <a:xfrm>
            <a:off x="7781468" y="254316"/>
            <a:ext cx="4186982" cy="278874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6" name="Picture 6">
            <a:extLst>
              <a:ext uri="{FF2B5EF4-FFF2-40B4-BE49-F238E27FC236}">
                <a16:creationId xmlns:a16="http://schemas.microsoft.com/office/drawing/2014/main" id="{D5901700-4930-45E9-B54E-0F6098BD6F21}"/>
              </a:ext>
            </a:extLst>
          </p:cNvPr>
          <p:cNvPicPr>
            <a:picLocks noChangeAspect="1"/>
          </p:cNvPicPr>
          <p:nvPr/>
        </p:nvPicPr>
        <p:blipFill>
          <a:blip r:embed="rId4"/>
          <a:stretch>
            <a:fillRect/>
          </a:stretch>
        </p:blipFill>
        <p:spPr>
          <a:xfrm>
            <a:off x="217485" y="3773373"/>
            <a:ext cx="4186800" cy="286738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2" name="TextBox 11">
            <a:extLst>
              <a:ext uri="{FF2B5EF4-FFF2-40B4-BE49-F238E27FC236}">
                <a16:creationId xmlns:a16="http://schemas.microsoft.com/office/drawing/2014/main" id="{5CA962FB-AA09-4D79-97D7-4848EEB4FAEE}"/>
              </a:ext>
            </a:extLst>
          </p:cNvPr>
          <p:cNvSpPr txBox="1"/>
          <p:nvPr/>
        </p:nvSpPr>
        <p:spPr>
          <a:xfrm>
            <a:off x="10307782" y="1768237"/>
            <a:ext cx="12469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dirty="0">
                <a:cs typeface="Calibri"/>
              </a:rPr>
              <a:t>Logistic Regression</a:t>
            </a:r>
          </a:p>
        </p:txBody>
      </p:sp>
      <p:sp>
        <p:nvSpPr>
          <p:cNvPr id="291" name="TextBox 290">
            <a:extLst>
              <a:ext uri="{FF2B5EF4-FFF2-40B4-BE49-F238E27FC236}">
                <a16:creationId xmlns:a16="http://schemas.microsoft.com/office/drawing/2014/main" id="{6B5517EF-89E7-4C89-AEF8-9DCA0CE35F2E}"/>
              </a:ext>
            </a:extLst>
          </p:cNvPr>
          <p:cNvSpPr txBox="1"/>
          <p:nvPr/>
        </p:nvSpPr>
        <p:spPr>
          <a:xfrm>
            <a:off x="2871058" y="5403318"/>
            <a:ext cx="10668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dirty="0">
                <a:cs typeface="Calibri"/>
              </a:rPr>
              <a:t>Decision</a:t>
            </a:r>
            <a:r>
              <a:rPr lang="en-US" dirty="0">
                <a:solidFill>
                  <a:schemeClr val="bg1"/>
                </a:solidFill>
                <a:cs typeface="Calibri"/>
              </a:rPr>
              <a:t> </a:t>
            </a:r>
            <a:r>
              <a:rPr lang="en-US" dirty="0">
                <a:cs typeface="Calibri"/>
              </a:rPr>
              <a:t>Tree</a:t>
            </a:r>
            <a:endParaRPr lang="en-US" dirty="0"/>
          </a:p>
        </p:txBody>
      </p:sp>
      <p:pic>
        <p:nvPicPr>
          <p:cNvPr id="10" name="Picture 8">
            <a:extLst>
              <a:ext uri="{FF2B5EF4-FFF2-40B4-BE49-F238E27FC236}">
                <a16:creationId xmlns:a16="http://schemas.microsoft.com/office/drawing/2014/main" id="{8B930C4F-9EB1-47D1-9686-D2F13ADFB2C2}"/>
              </a:ext>
            </a:extLst>
          </p:cNvPr>
          <p:cNvPicPr>
            <a:picLocks noChangeAspect="1"/>
          </p:cNvPicPr>
          <p:nvPr/>
        </p:nvPicPr>
        <p:blipFill>
          <a:blip r:embed="rId5"/>
          <a:stretch>
            <a:fillRect/>
          </a:stretch>
        </p:blipFill>
        <p:spPr>
          <a:xfrm>
            <a:off x="7795322" y="3773373"/>
            <a:ext cx="4173128" cy="285802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7" name="TextBox 6"/>
          <p:cNvSpPr txBox="1"/>
          <p:nvPr/>
        </p:nvSpPr>
        <p:spPr>
          <a:xfrm>
            <a:off x="10489474" y="5541818"/>
            <a:ext cx="1065217" cy="369332"/>
          </a:xfrm>
          <a:prstGeom prst="rect">
            <a:avLst/>
          </a:prstGeom>
          <a:noFill/>
        </p:spPr>
        <p:txBody>
          <a:bodyPr wrap="square" rtlCol="0">
            <a:spAutoFit/>
          </a:bodyPr>
          <a:lstStyle/>
          <a:p>
            <a:r>
              <a:rPr lang="en-US" dirty="0" smtClean="0"/>
              <a:t>      KNN</a:t>
            </a:r>
            <a:endParaRPr lang="en-IN" dirty="0"/>
          </a:p>
        </p:txBody>
      </p:sp>
    </p:spTree>
    <p:extLst>
      <p:ext uri="{BB962C8B-B14F-4D97-AF65-F5344CB8AC3E}">
        <p14:creationId xmlns:p14="http://schemas.microsoft.com/office/powerpoint/2010/main" val="30642300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91"/>
                                        </p:tgtEl>
                                        <p:attrNameLst>
                                          <p:attrName>style.visibility</p:attrName>
                                        </p:attrNameLst>
                                      </p:cBhvr>
                                      <p:to>
                                        <p:strVal val="visible"/>
                                      </p:to>
                                    </p:set>
                                    <p:animEffect transition="in" filter="fade">
                                      <p:cBhvr>
                                        <p:cTn id="23" dur="500"/>
                                        <p:tgtEl>
                                          <p:spTgt spid="291"/>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29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806A-3422-4C9B-ACD3-A558283BE27F}"/>
              </a:ext>
            </a:extLst>
          </p:cNvPr>
          <p:cNvSpPr>
            <a:spLocks noGrp="1"/>
          </p:cNvSpPr>
          <p:nvPr>
            <p:ph type="title"/>
          </p:nvPr>
        </p:nvSpPr>
        <p:spPr>
          <a:xfrm>
            <a:off x="519545" y="110837"/>
            <a:ext cx="11080271" cy="1456267"/>
          </a:xfrm>
        </p:spPr>
        <p:txBody>
          <a:bodyPr>
            <a:normAutofit/>
          </a:bodyPr>
          <a:lstStyle/>
          <a:p>
            <a:pPr algn="ctr"/>
            <a:r>
              <a:rPr lang="en-US" sz="4400" b="1" u="sng" dirty="0">
                <a:cs typeface="Calibri Light"/>
              </a:rPr>
              <a:t>Accuracy </a:t>
            </a:r>
            <a:r>
              <a:rPr lang="en-US" sz="4400" b="1" u="sng" dirty="0" smtClean="0">
                <a:cs typeface="Calibri Light"/>
              </a:rPr>
              <a:t>comparison</a:t>
            </a:r>
            <a:endParaRPr lang="en-US" sz="4400" b="1" u="sng" dirty="0">
              <a:cs typeface="Calibri Light"/>
            </a:endParaRPr>
          </a:p>
        </p:txBody>
      </p:sp>
      <p:sp>
        <p:nvSpPr>
          <p:cNvPr id="3" name="Content Placeholder 2">
            <a:extLst>
              <a:ext uri="{FF2B5EF4-FFF2-40B4-BE49-F238E27FC236}">
                <a16:creationId xmlns:a16="http://schemas.microsoft.com/office/drawing/2014/main" id="{8E469D8D-569E-4C22-83AA-F97FD7EEC776}"/>
              </a:ext>
            </a:extLst>
          </p:cNvPr>
          <p:cNvSpPr>
            <a:spLocks noGrp="1"/>
          </p:cNvSpPr>
          <p:nvPr>
            <p:ph sz="quarter" idx="13"/>
          </p:nvPr>
        </p:nvSpPr>
        <p:spPr>
          <a:xfrm>
            <a:off x="1955930" y="5131415"/>
            <a:ext cx="8429041" cy="1280007"/>
          </a:xfrm>
        </p:spPr>
        <p:txBody>
          <a:bodyPr>
            <a:normAutofit fontScale="77500" lnSpcReduction="20000"/>
          </a:bodyPr>
          <a:lstStyle/>
          <a:p>
            <a:r>
              <a:rPr lang="en-US" dirty="0">
                <a:cs typeface="Calibri" panose="020F0502020204030204"/>
              </a:rPr>
              <a:t>The data shown above is an  average of multiple test runs.</a:t>
            </a:r>
            <a:endParaRPr lang="en-US" dirty="0"/>
          </a:p>
          <a:p>
            <a:pPr lvl="0"/>
            <a:r>
              <a:rPr lang="en-US" dirty="0">
                <a:cs typeface="Calibri" panose="020F0502020204030204"/>
              </a:rPr>
              <a:t>We see that the highest accuracy for the train dataset is </a:t>
            </a:r>
            <a:r>
              <a:rPr lang="en-US" dirty="0"/>
              <a:t>K – Nearest </a:t>
            </a:r>
            <a:r>
              <a:rPr lang="en-US" dirty="0" smtClean="0"/>
              <a:t>Neighbor</a:t>
            </a:r>
            <a:r>
              <a:rPr lang="en-US" dirty="0" smtClean="0">
                <a:cs typeface="Calibri" panose="020F0502020204030204"/>
              </a:rPr>
              <a:t>.</a:t>
            </a:r>
            <a:endParaRPr lang="en-US" dirty="0">
              <a:cs typeface="Calibri" panose="020F0502020204030204"/>
            </a:endParaRPr>
          </a:p>
          <a:p>
            <a:pPr lvl="0"/>
            <a:r>
              <a:rPr lang="en-US" dirty="0">
                <a:cs typeface="Calibri" panose="020F0502020204030204"/>
              </a:rPr>
              <a:t>So we </a:t>
            </a:r>
            <a:r>
              <a:rPr lang="en-US" dirty="0" smtClean="0">
                <a:cs typeface="Calibri" panose="020F0502020204030204"/>
              </a:rPr>
              <a:t>can select </a:t>
            </a:r>
            <a:r>
              <a:rPr lang="en-US" dirty="0"/>
              <a:t>K – Nearest </a:t>
            </a:r>
            <a:r>
              <a:rPr lang="en-US" dirty="0" smtClean="0"/>
              <a:t>Neighbor </a:t>
            </a:r>
            <a:r>
              <a:rPr lang="en-US" dirty="0" smtClean="0">
                <a:cs typeface="Calibri" panose="020F0502020204030204"/>
              </a:rPr>
              <a:t>model </a:t>
            </a:r>
            <a:r>
              <a:rPr lang="en-US" dirty="0">
                <a:cs typeface="Calibri" panose="020F0502020204030204"/>
              </a:rPr>
              <a:t>to predict the test dataset.</a:t>
            </a:r>
          </a:p>
        </p:txBody>
      </p:sp>
      <p:graphicFrame>
        <p:nvGraphicFramePr>
          <p:cNvPr id="7" name="Table 7">
            <a:extLst>
              <a:ext uri="{FF2B5EF4-FFF2-40B4-BE49-F238E27FC236}">
                <a16:creationId xmlns:a16="http://schemas.microsoft.com/office/drawing/2014/main" id="{76CA4D93-F759-41A5-8B09-9B987F1510B1}"/>
              </a:ext>
            </a:extLst>
          </p:cNvPr>
          <p:cNvGraphicFramePr>
            <a:graphicFrameLocks noGrp="1"/>
          </p:cNvGraphicFramePr>
          <p:nvPr>
            <p:extLst>
              <p:ext uri="{D42A27DB-BD31-4B8C-83A1-F6EECF244321}">
                <p14:modId xmlns:p14="http://schemas.microsoft.com/office/powerpoint/2010/main" val="3826566032"/>
              </p:ext>
            </p:extLst>
          </p:nvPr>
        </p:nvGraphicFramePr>
        <p:xfrm>
          <a:off x="3570911" y="1724257"/>
          <a:ext cx="5001203" cy="2837408"/>
        </p:xfrm>
        <a:graphic>
          <a:graphicData uri="http://schemas.openxmlformats.org/drawingml/2006/table">
            <a:tbl>
              <a:tblPr firstRow="1" bandRow="1">
                <a:tableStyleId>{5C22544A-7EE6-4342-B048-85BDC9FD1C3A}</a:tableStyleId>
              </a:tblPr>
              <a:tblGrid>
                <a:gridCol w="3214254">
                  <a:extLst>
                    <a:ext uri="{9D8B030D-6E8A-4147-A177-3AD203B41FA5}">
                      <a16:colId xmlns:a16="http://schemas.microsoft.com/office/drawing/2014/main" val="1611207010"/>
                    </a:ext>
                  </a:extLst>
                </a:gridCol>
                <a:gridCol w="1786949">
                  <a:extLst>
                    <a:ext uri="{9D8B030D-6E8A-4147-A177-3AD203B41FA5}">
                      <a16:colId xmlns:a16="http://schemas.microsoft.com/office/drawing/2014/main" val="50549333"/>
                    </a:ext>
                  </a:extLst>
                </a:gridCol>
              </a:tblGrid>
              <a:tr h="709352">
                <a:tc>
                  <a:txBody>
                    <a:bodyPr/>
                    <a:lstStyle/>
                    <a:p>
                      <a:pPr algn="ctr">
                        <a:lnSpc>
                          <a:spcPct val="150000"/>
                        </a:lnSpc>
                      </a:pPr>
                      <a:r>
                        <a:rPr lang="en-US" sz="2200" b="1"/>
                        <a:t>Models Used</a:t>
                      </a:r>
                    </a:p>
                  </a:txBody>
                  <a:tcPr anchor="ctr"/>
                </a:tc>
                <a:tc>
                  <a:txBody>
                    <a:bodyPr/>
                    <a:lstStyle/>
                    <a:p>
                      <a:pPr algn="ctr">
                        <a:lnSpc>
                          <a:spcPct val="150000"/>
                        </a:lnSpc>
                      </a:pPr>
                      <a:r>
                        <a:rPr lang="en-US" sz="2200" b="1" dirty="0"/>
                        <a:t>Accuracy %</a:t>
                      </a:r>
                    </a:p>
                  </a:txBody>
                  <a:tcPr anchor="ctr"/>
                </a:tc>
                <a:extLst>
                  <a:ext uri="{0D108BD9-81ED-4DB2-BD59-A6C34878D82A}">
                    <a16:rowId xmlns:a16="http://schemas.microsoft.com/office/drawing/2014/main" val="545488361"/>
                  </a:ext>
                </a:extLst>
              </a:tr>
              <a:tr h="709352">
                <a:tc>
                  <a:txBody>
                    <a:bodyPr/>
                    <a:lstStyle/>
                    <a:p>
                      <a:pPr lvl="0" algn="ctr">
                        <a:lnSpc>
                          <a:spcPct val="175000"/>
                        </a:lnSpc>
                        <a:buNone/>
                      </a:pPr>
                      <a:r>
                        <a:rPr lang="en-US" sz="2000" dirty="0"/>
                        <a:t>Logistic Regression</a:t>
                      </a:r>
                    </a:p>
                  </a:txBody>
                  <a:tcPr anchor="ctr"/>
                </a:tc>
                <a:tc>
                  <a:txBody>
                    <a:bodyPr/>
                    <a:lstStyle/>
                    <a:p>
                      <a:pPr algn="ctr">
                        <a:lnSpc>
                          <a:spcPct val="175000"/>
                        </a:lnSpc>
                      </a:pPr>
                      <a:r>
                        <a:rPr lang="en-IN" sz="2000" dirty="0" smtClean="0"/>
                        <a:t>61.343</a:t>
                      </a:r>
                      <a:endParaRPr lang="en-US" sz="2000" dirty="0"/>
                    </a:p>
                  </a:txBody>
                  <a:tcPr anchor="ctr"/>
                </a:tc>
                <a:extLst>
                  <a:ext uri="{0D108BD9-81ED-4DB2-BD59-A6C34878D82A}">
                    <a16:rowId xmlns:a16="http://schemas.microsoft.com/office/drawing/2014/main" val="829776629"/>
                  </a:ext>
                </a:extLst>
              </a:tr>
              <a:tr h="709352">
                <a:tc>
                  <a:txBody>
                    <a:bodyPr/>
                    <a:lstStyle/>
                    <a:p>
                      <a:pPr lvl="0" algn="ctr">
                        <a:lnSpc>
                          <a:spcPct val="175000"/>
                        </a:lnSpc>
                        <a:buNone/>
                      </a:pPr>
                      <a:r>
                        <a:rPr lang="en-US" sz="2000" dirty="0"/>
                        <a:t>Decision Tree</a:t>
                      </a:r>
                    </a:p>
                  </a:txBody>
                  <a:tcPr anchor="ctr"/>
                </a:tc>
                <a:tc>
                  <a:txBody>
                    <a:bodyPr/>
                    <a:lstStyle/>
                    <a:p>
                      <a:pPr algn="ctr">
                        <a:lnSpc>
                          <a:spcPct val="175000"/>
                        </a:lnSpc>
                      </a:pPr>
                      <a:r>
                        <a:rPr lang="en-IN" sz="2000" dirty="0" smtClean="0"/>
                        <a:t>58.232</a:t>
                      </a:r>
                      <a:endParaRPr lang="en-US" sz="2000" dirty="0"/>
                    </a:p>
                  </a:txBody>
                  <a:tcPr anchor="ctr"/>
                </a:tc>
                <a:extLst>
                  <a:ext uri="{0D108BD9-81ED-4DB2-BD59-A6C34878D82A}">
                    <a16:rowId xmlns:a16="http://schemas.microsoft.com/office/drawing/2014/main" val="1895637599"/>
                  </a:ext>
                </a:extLst>
              </a:tr>
              <a:tr h="709352">
                <a:tc>
                  <a:txBody>
                    <a:bodyPr/>
                    <a:lstStyle/>
                    <a:p>
                      <a:pPr lvl="0" algn="ctr">
                        <a:lnSpc>
                          <a:spcPct val="175000"/>
                        </a:lnSpc>
                        <a:buNone/>
                      </a:pPr>
                      <a:r>
                        <a:rPr lang="en-US" sz="2000" dirty="0"/>
                        <a:t>K – Nearest Neighbor</a:t>
                      </a:r>
                    </a:p>
                  </a:txBody>
                  <a:tcPr anchor="ctr"/>
                </a:tc>
                <a:tc>
                  <a:txBody>
                    <a:bodyPr/>
                    <a:lstStyle/>
                    <a:p>
                      <a:pPr algn="ctr">
                        <a:lnSpc>
                          <a:spcPct val="175000"/>
                        </a:lnSpc>
                      </a:pPr>
                      <a:r>
                        <a:rPr lang="en-IN" sz="2000" dirty="0" smtClean="0"/>
                        <a:t>61.738</a:t>
                      </a:r>
                      <a:endParaRPr lang="en-US" sz="2000" dirty="0"/>
                    </a:p>
                  </a:txBody>
                  <a:tcPr anchor="ctr"/>
                </a:tc>
                <a:extLst>
                  <a:ext uri="{0D108BD9-81ED-4DB2-BD59-A6C34878D82A}">
                    <a16:rowId xmlns:a16="http://schemas.microsoft.com/office/drawing/2014/main" val="2944415490"/>
                  </a:ext>
                </a:extLst>
              </a:tr>
            </a:tbl>
          </a:graphicData>
        </a:graphic>
      </p:graphicFrame>
    </p:spTree>
    <p:extLst>
      <p:ext uri="{BB962C8B-B14F-4D97-AF65-F5344CB8AC3E}">
        <p14:creationId xmlns:p14="http://schemas.microsoft.com/office/powerpoint/2010/main" val="10300531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806A-3422-4C9B-ACD3-A558283BE27F}"/>
              </a:ext>
            </a:extLst>
          </p:cNvPr>
          <p:cNvSpPr>
            <a:spLocks noGrp="1"/>
          </p:cNvSpPr>
          <p:nvPr>
            <p:ph type="title"/>
          </p:nvPr>
        </p:nvSpPr>
        <p:spPr>
          <a:xfrm>
            <a:off x="311988" y="1150076"/>
            <a:ext cx="4033200" cy="4557849"/>
          </a:xfrm>
        </p:spPr>
        <p:txBody>
          <a:bodyPr>
            <a:normAutofit/>
          </a:bodyPr>
          <a:lstStyle/>
          <a:p>
            <a:r>
              <a:rPr lang="en-US" sz="4000" dirty="0">
                <a:cs typeface="Calibri Light"/>
              </a:rPr>
              <a:t>Future </a:t>
            </a:r>
            <a:r>
              <a:rPr lang="en-US" sz="4000" dirty="0" smtClean="0">
                <a:cs typeface="Calibri Light"/>
              </a:rPr>
              <a:t/>
            </a:r>
            <a:br>
              <a:rPr lang="en-US" sz="4000" dirty="0" smtClean="0">
                <a:cs typeface="Calibri Light"/>
              </a:rPr>
            </a:br>
            <a:r>
              <a:rPr lang="en-US" sz="4000" dirty="0" smtClean="0">
                <a:cs typeface="Calibri Light"/>
              </a:rPr>
              <a:t>scope of improvements</a:t>
            </a:r>
            <a:endParaRPr lang="en-US" sz="4000" dirty="0">
              <a:cs typeface="Calibri Light"/>
            </a:endParaRPr>
          </a:p>
        </p:txBody>
      </p:sp>
      <p:sp>
        <p:nvSpPr>
          <p:cNvPr id="3" name="Content Placeholder 2">
            <a:extLst>
              <a:ext uri="{FF2B5EF4-FFF2-40B4-BE49-F238E27FC236}">
                <a16:creationId xmlns:a16="http://schemas.microsoft.com/office/drawing/2014/main" id="{8E469D8D-569E-4C22-83AA-F97FD7EEC776}"/>
              </a:ext>
            </a:extLst>
          </p:cNvPr>
          <p:cNvSpPr>
            <a:spLocks noGrp="1"/>
          </p:cNvSpPr>
          <p:nvPr>
            <p:ph sz="quarter" idx="13"/>
          </p:nvPr>
        </p:nvSpPr>
        <p:spPr>
          <a:xfrm>
            <a:off x="4988658" y="1150076"/>
            <a:ext cx="6517543" cy="4557849"/>
          </a:xfrm>
        </p:spPr>
        <p:txBody>
          <a:bodyPr vert="horz" lIns="91440" tIns="45720" rIns="91440" bIns="45720" rtlCol="0" anchor="ctr">
            <a:noAutofit/>
          </a:bodyPr>
          <a:lstStyle/>
          <a:p>
            <a:r>
              <a:rPr lang="en-US" sz="2000" dirty="0" smtClean="0">
                <a:ea typeface="+mn-lt"/>
                <a:cs typeface="+mn-lt"/>
              </a:rPr>
              <a:t>This Project </a:t>
            </a:r>
            <a:r>
              <a:rPr lang="en-US" sz="2000" dirty="0">
                <a:ea typeface="+mn-lt"/>
                <a:cs typeface="+mn-lt"/>
              </a:rPr>
              <a:t>can </a:t>
            </a:r>
            <a:r>
              <a:rPr lang="en-US" sz="2000" dirty="0" smtClean="0">
                <a:ea typeface="+mn-lt"/>
                <a:cs typeface="+mn-lt"/>
              </a:rPr>
              <a:t>be used to control water pollution.</a:t>
            </a:r>
            <a:endParaRPr lang="en-US" sz="2000" dirty="0">
              <a:ea typeface="+mn-lt"/>
              <a:cs typeface="+mn-lt"/>
            </a:endParaRPr>
          </a:p>
          <a:p>
            <a:r>
              <a:rPr lang="en-US" sz="2000" dirty="0"/>
              <a:t>Monitoring water quality is very important for maintaining ecosystem health and the livelihood of the population</a:t>
            </a:r>
            <a:r>
              <a:rPr lang="en-US" sz="2000" dirty="0" smtClean="0"/>
              <a:t>.</a:t>
            </a:r>
          </a:p>
          <a:p>
            <a:r>
              <a:rPr lang="en-US" sz="2000" dirty="0" smtClean="0">
                <a:cs typeface="Calibri"/>
              </a:rPr>
              <a:t>Mismatches </a:t>
            </a:r>
            <a:r>
              <a:rPr lang="en-US" sz="2000" dirty="0">
                <a:cs typeface="Calibri"/>
              </a:rPr>
              <a:t>can be removed </a:t>
            </a:r>
            <a:r>
              <a:rPr lang="en-US" sz="2000" dirty="0" smtClean="0">
                <a:cs typeface="Calibri"/>
              </a:rPr>
              <a:t>which </a:t>
            </a:r>
            <a:r>
              <a:rPr lang="en-US" sz="2000" dirty="0">
                <a:cs typeface="Calibri"/>
              </a:rPr>
              <a:t>had high correlation value but low feature importance.</a:t>
            </a:r>
          </a:p>
          <a:p>
            <a:r>
              <a:rPr lang="en-US" sz="2000" dirty="0" smtClean="0">
                <a:cs typeface="Calibri"/>
              </a:rPr>
              <a:t>In future we can check the water quality using many other models for better accuracy.</a:t>
            </a:r>
            <a:endParaRPr lang="en-US" sz="2000" dirty="0">
              <a:cs typeface="Calibri"/>
            </a:endParaRPr>
          </a:p>
        </p:txBody>
      </p:sp>
    </p:spTree>
    <p:extLst>
      <p:ext uri="{BB962C8B-B14F-4D97-AF65-F5344CB8AC3E}">
        <p14:creationId xmlns:p14="http://schemas.microsoft.com/office/powerpoint/2010/main" val="3687583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BA8B-EDD8-4433-BD5F-57EBB0C0320A}"/>
              </a:ext>
            </a:extLst>
          </p:cNvPr>
          <p:cNvSpPr>
            <a:spLocks noGrp="1"/>
          </p:cNvSpPr>
          <p:nvPr>
            <p:ph type="title"/>
          </p:nvPr>
        </p:nvSpPr>
        <p:spPr>
          <a:xfrm>
            <a:off x="3138056" y="2189018"/>
            <a:ext cx="5559425" cy="1456267"/>
          </a:xfrm>
        </p:spPr>
        <p:txBody>
          <a:bodyPr>
            <a:normAutofit fontScale="90000"/>
          </a:bodyPr>
          <a:lstStyle/>
          <a:p>
            <a:r>
              <a:rPr lang="en-US" sz="8800" dirty="0">
                <a:cs typeface="Calibri Light"/>
              </a:rPr>
              <a:t>Thank </a:t>
            </a:r>
            <a:r>
              <a:rPr lang="en-US" sz="8800">
                <a:cs typeface="Calibri Light"/>
              </a:rPr>
              <a:t>you</a:t>
            </a:r>
          </a:p>
        </p:txBody>
      </p:sp>
      <p:sp>
        <p:nvSpPr>
          <p:cNvPr id="4" name="TextBox 3">
            <a:extLst>
              <a:ext uri="{FF2B5EF4-FFF2-40B4-BE49-F238E27FC236}">
                <a16:creationId xmlns:a16="http://schemas.microsoft.com/office/drawing/2014/main" id="{6426A1B0-4CFB-43C4-AE5A-7B03B8B83C1C}"/>
              </a:ext>
            </a:extLst>
          </p:cNvPr>
          <p:cNvSpPr txBox="1"/>
          <p:nvPr/>
        </p:nvSpPr>
        <p:spPr>
          <a:xfrm>
            <a:off x="1080654" y="4876800"/>
            <a:ext cx="843741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smtClean="0">
                <a:cs typeface="Calibri"/>
              </a:rPr>
              <a:t>Asansol Engineering College</a:t>
            </a:r>
            <a:endParaRPr lang="en-US" dirty="0">
              <a:cs typeface="Calibri"/>
            </a:endParaRPr>
          </a:p>
          <a:p>
            <a:endParaRPr lang="en-IN" dirty="0" smtClean="0"/>
          </a:p>
          <a:p>
            <a:r>
              <a:rPr lang="en-IN" dirty="0" err="1" smtClean="0"/>
              <a:t>Prof</a:t>
            </a:r>
            <a:r>
              <a:rPr lang="en-IN" dirty="0" err="1"/>
              <a:t>.</a:t>
            </a:r>
            <a:r>
              <a:rPr lang="en-IN" dirty="0"/>
              <a:t> Arnab Chakraborty</a:t>
            </a:r>
            <a:r>
              <a:rPr lang="en-US" dirty="0">
                <a:cs typeface="Calibri"/>
              </a:rPr>
              <a:t>  ( </a:t>
            </a:r>
            <a:r>
              <a:rPr lang="en-IN" b="1" dirty="0" smtClean="0">
                <a:hlinkClick r:id="rId2"/>
              </a:rPr>
              <a:t>arnabchak@gmail.com</a:t>
            </a:r>
            <a:r>
              <a:rPr lang="en-IN" b="1" dirty="0" smtClean="0"/>
              <a:t> </a:t>
            </a:r>
            <a:r>
              <a:rPr lang="en-US" dirty="0" smtClean="0">
                <a:cs typeface="Calibri"/>
              </a:rPr>
              <a:t>)</a:t>
            </a:r>
            <a:endParaRPr lang="en-US" dirty="0">
              <a:cs typeface="Calibri"/>
            </a:endParaRPr>
          </a:p>
        </p:txBody>
      </p:sp>
    </p:spTree>
    <p:extLst>
      <p:ext uri="{BB962C8B-B14F-4D97-AF65-F5344CB8AC3E}">
        <p14:creationId xmlns:p14="http://schemas.microsoft.com/office/powerpoint/2010/main" val="1788858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E6418-53C3-4B8F-AEE3-178C1BDFE485}"/>
              </a:ext>
            </a:extLst>
          </p:cNvPr>
          <p:cNvSpPr>
            <a:spLocks noGrp="1"/>
          </p:cNvSpPr>
          <p:nvPr>
            <p:ph type="title"/>
          </p:nvPr>
        </p:nvSpPr>
        <p:spPr>
          <a:xfrm>
            <a:off x="685799" y="1150076"/>
            <a:ext cx="3659389" cy="4557849"/>
          </a:xfrm>
        </p:spPr>
        <p:txBody>
          <a:bodyPr>
            <a:normAutofit/>
          </a:bodyPr>
          <a:lstStyle/>
          <a:p>
            <a:pPr algn="r"/>
            <a:r>
              <a:rPr lang="en-US" sz="4000" dirty="0">
                <a:cs typeface="Calibri Light"/>
              </a:rPr>
              <a:t>Contents</a:t>
            </a:r>
          </a:p>
        </p:txBody>
      </p:sp>
      <p:sp>
        <p:nvSpPr>
          <p:cNvPr id="3" name="Content Placeholder 2">
            <a:extLst>
              <a:ext uri="{FF2B5EF4-FFF2-40B4-BE49-F238E27FC236}">
                <a16:creationId xmlns:a16="http://schemas.microsoft.com/office/drawing/2014/main" id="{94415A0B-5664-4526-B606-10B8EE6D5BF6}"/>
              </a:ext>
            </a:extLst>
          </p:cNvPr>
          <p:cNvSpPr>
            <a:spLocks noGrp="1"/>
          </p:cNvSpPr>
          <p:nvPr>
            <p:ph sz="quarter" idx="13"/>
          </p:nvPr>
        </p:nvSpPr>
        <p:spPr>
          <a:xfrm>
            <a:off x="4988658" y="1150076"/>
            <a:ext cx="6517543" cy="4557849"/>
          </a:xfrm>
        </p:spPr>
        <p:txBody>
          <a:bodyPr>
            <a:normAutofit fontScale="92500"/>
          </a:bodyPr>
          <a:lstStyle/>
          <a:p>
            <a:pPr>
              <a:spcAft>
                <a:spcPts val="1500"/>
              </a:spcAft>
            </a:pPr>
            <a:r>
              <a:rPr lang="en-US" sz="2200" b="1" dirty="0">
                <a:cs typeface="Calibri"/>
              </a:rPr>
              <a:t>Project Objective &amp; Scope</a:t>
            </a:r>
            <a:endParaRPr lang="en-US" sz="2200" dirty="0">
              <a:cs typeface="Calibri"/>
            </a:endParaRPr>
          </a:p>
          <a:p>
            <a:pPr>
              <a:spcAft>
                <a:spcPts val="1500"/>
              </a:spcAft>
            </a:pPr>
            <a:r>
              <a:rPr lang="en-US" sz="2200" b="1" dirty="0">
                <a:cs typeface="Calibri"/>
              </a:rPr>
              <a:t>Data Description</a:t>
            </a:r>
          </a:p>
          <a:p>
            <a:pPr>
              <a:spcAft>
                <a:spcPts val="1500"/>
              </a:spcAft>
            </a:pPr>
            <a:r>
              <a:rPr lang="en-US" sz="2200" b="1" dirty="0">
                <a:cs typeface="Calibri"/>
              </a:rPr>
              <a:t>Methodology</a:t>
            </a:r>
          </a:p>
          <a:p>
            <a:pPr>
              <a:spcAft>
                <a:spcPts val="1500"/>
              </a:spcAft>
            </a:pPr>
            <a:r>
              <a:rPr lang="en-US" sz="2200" b="1" dirty="0">
                <a:cs typeface="Calibri"/>
              </a:rPr>
              <a:t>Data Preprocessing</a:t>
            </a:r>
          </a:p>
          <a:p>
            <a:pPr>
              <a:spcAft>
                <a:spcPts val="1500"/>
              </a:spcAft>
            </a:pPr>
            <a:r>
              <a:rPr lang="en-US" sz="2200" b="1" dirty="0">
                <a:cs typeface="Calibri"/>
              </a:rPr>
              <a:t>Models Used</a:t>
            </a:r>
          </a:p>
          <a:p>
            <a:pPr>
              <a:spcAft>
                <a:spcPts val="1500"/>
              </a:spcAft>
            </a:pPr>
            <a:r>
              <a:rPr lang="en-US" sz="2200" b="1" dirty="0">
                <a:cs typeface="Calibri"/>
              </a:rPr>
              <a:t>Accuracy Comparison</a:t>
            </a:r>
          </a:p>
          <a:p>
            <a:pPr>
              <a:spcAft>
                <a:spcPts val="1500"/>
              </a:spcAft>
            </a:pPr>
            <a:r>
              <a:rPr lang="en-US" sz="2200" b="1" dirty="0" smtClean="0">
                <a:cs typeface="Calibri"/>
              </a:rPr>
              <a:t>Future </a:t>
            </a:r>
            <a:r>
              <a:rPr lang="en-US" sz="2200" b="1" dirty="0">
                <a:cs typeface="Calibri"/>
              </a:rPr>
              <a:t>Scope of Improvements</a:t>
            </a:r>
            <a:endParaRPr lang="en-US" sz="2200" dirty="0">
              <a:cs typeface="Calibri"/>
            </a:endParaRPr>
          </a:p>
        </p:txBody>
      </p:sp>
    </p:spTree>
    <p:extLst>
      <p:ext uri="{BB962C8B-B14F-4D97-AF65-F5344CB8AC3E}">
        <p14:creationId xmlns:p14="http://schemas.microsoft.com/office/powerpoint/2010/main" val="8373815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806A-3422-4C9B-ACD3-A558283BE27F}"/>
              </a:ext>
            </a:extLst>
          </p:cNvPr>
          <p:cNvSpPr>
            <a:spLocks noGrp="1"/>
          </p:cNvSpPr>
          <p:nvPr>
            <p:ph type="title"/>
          </p:nvPr>
        </p:nvSpPr>
        <p:spPr>
          <a:xfrm>
            <a:off x="727365" y="346364"/>
            <a:ext cx="9507971" cy="874377"/>
          </a:xfrm>
        </p:spPr>
        <p:txBody>
          <a:bodyPr/>
          <a:lstStyle/>
          <a:p>
            <a:pPr algn="ctr"/>
            <a:r>
              <a:rPr lang="en-US" sz="3900" dirty="0">
                <a:cs typeface="Calibri Light"/>
              </a:rPr>
              <a:t>Project objective &amp; scope</a:t>
            </a:r>
          </a:p>
        </p:txBody>
      </p:sp>
      <p:sp>
        <p:nvSpPr>
          <p:cNvPr id="3" name="Content Placeholder 2">
            <a:extLst>
              <a:ext uri="{FF2B5EF4-FFF2-40B4-BE49-F238E27FC236}">
                <a16:creationId xmlns:a16="http://schemas.microsoft.com/office/drawing/2014/main" id="{8E469D8D-569E-4C22-83AA-F97FD7EEC776}"/>
              </a:ext>
            </a:extLst>
          </p:cNvPr>
          <p:cNvSpPr>
            <a:spLocks noGrp="1"/>
          </p:cNvSpPr>
          <p:nvPr>
            <p:ph sz="quarter" idx="13"/>
          </p:nvPr>
        </p:nvSpPr>
        <p:spPr>
          <a:xfrm>
            <a:off x="685801" y="1213813"/>
            <a:ext cx="10616334" cy="5394805"/>
          </a:xfrm>
        </p:spPr>
        <p:txBody>
          <a:bodyPr>
            <a:normAutofit lnSpcReduction="10000"/>
          </a:bodyPr>
          <a:lstStyle/>
          <a:p>
            <a:pPr marL="0" indent="0">
              <a:lnSpc>
                <a:spcPct val="125000"/>
              </a:lnSpc>
              <a:spcAft>
                <a:spcPts val="1500"/>
              </a:spcAft>
              <a:buNone/>
            </a:pPr>
            <a:r>
              <a:rPr lang="en-US" sz="2200" b="1" dirty="0">
                <a:ea typeface="+mn-lt"/>
                <a:cs typeface="+mn-lt"/>
              </a:rPr>
              <a:t>Objective:</a:t>
            </a:r>
          </a:p>
          <a:p>
            <a:pPr>
              <a:lnSpc>
                <a:spcPct val="125000"/>
              </a:lnSpc>
              <a:spcAft>
                <a:spcPts val="1500"/>
              </a:spcAft>
            </a:pPr>
            <a:r>
              <a:rPr lang="en-US" sz="2200" b="1" dirty="0">
                <a:ea typeface="+mn-lt"/>
                <a:cs typeface="+mn-lt"/>
              </a:rPr>
              <a:t>Given :</a:t>
            </a:r>
            <a:r>
              <a:rPr lang="en-US" sz="2100" dirty="0">
                <a:ea typeface="+mn-lt"/>
                <a:cs typeface="+mn-lt"/>
              </a:rPr>
              <a:t> A small </a:t>
            </a:r>
            <a:r>
              <a:rPr lang="en-IN" sz="2100" dirty="0"/>
              <a:t>Water Quality Prediction</a:t>
            </a:r>
            <a:r>
              <a:rPr lang="en-IN" sz="2400" dirty="0"/>
              <a:t> </a:t>
            </a:r>
            <a:r>
              <a:rPr lang="en-US" sz="2100" dirty="0" smtClean="0">
                <a:ea typeface="+mn-lt"/>
                <a:cs typeface="+mn-lt"/>
              </a:rPr>
              <a:t>dataset </a:t>
            </a:r>
            <a:r>
              <a:rPr lang="en-US" sz="2100" dirty="0">
                <a:ea typeface="+mn-lt"/>
                <a:cs typeface="+mn-lt"/>
              </a:rPr>
              <a:t>taken from </a:t>
            </a:r>
            <a:r>
              <a:rPr lang="en-US" sz="2100" dirty="0" smtClean="0">
                <a:ea typeface="+mn-lt"/>
                <a:cs typeface="+mn-lt"/>
              </a:rPr>
              <a:t>Kaggle</a:t>
            </a:r>
            <a:r>
              <a:rPr lang="en-US" sz="2100" dirty="0">
                <a:ea typeface="+mn-lt"/>
                <a:cs typeface="+mn-lt"/>
              </a:rPr>
              <a:t>.</a:t>
            </a:r>
            <a:endParaRPr lang="en-US" sz="2100" dirty="0" smtClean="0">
              <a:ea typeface="+mn-lt"/>
              <a:cs typeface="+mn-lt"/>
            </a:endParaRPr>
          </a:p>
          <a:p>
            <a:pPr>
              <a:lnSpc>
                <a:spcPct val="125000"/>
              </a:lnSpc>
              <a:spcAft>
                <a:spcPts val="1500"/>
              </a:spcAft>
            </a:pPr>
            <a:r>
              <a:rPr lang="en-US" sz="2200" b="1" dirty="0" smtClean="0">
                <a:ea typeface="+mn-lt"/>
                <a:cs typeface="+mn-lt"/>
              </a:rPr>
              <a:t>Goal </a:t>
            </a:r>
            <a:r>
              <a:rPr lang="en-US" sz="2200" b="1" dirty="0">
                <a:ea typeface="+mn-lt"/>
                <a:cs typeface="+mn-lt"/>
              </a:rPr>
              <a:t>:</a:t>
            </a:r>
            <a:r>
              <a:rPr lang="en-US" sz="2100" dirty="0">
                <a:ea typeface="+mn-lt"/>
                <a:cs typeface="+mn-lt"/>
              </a:rPr>
              <a:t> To Predict whether </a:t>
            </a:r>
            <a:r>
              <a:rPr lang="en-US" sz="2100" dirty="0" smtClean="0">
                <a:ea typeface="+mn-lt"/>
                <a:cs typeface="+mn-lt"/>
              </a:rPr>
              <a:t>water will </a:t>
            </a:r>
            <a:r>
              <a:rPr lang="en-US" sz="2100" dirty="0">
                <a:ea typeface="+mn-lt"/>
                <a:cs typeface="+mn-lt"/>
              </a:rPr>
              <a:t>be </a:t>
            </a:r>
            <a:r>
              <a:rPr lang="en-US" sz="2100" dirty="0" smtClean="0">
                <a:ea typeface="+mn-lt"/>
                <a:cs typeface="+mn-lt"/>
              </a:rPr>
              <a:t>potable or not.</a:t>
            </a:r>
            <a:endParaRPr lang="en-US" sz="2100" dirty="0">
              <a:ea typeface="+mn-lt"/>
              <a:cs typeface="+mn-lt"/>
            </a:endParaRPr>
          </a:p>
          <a:p>
            <a:pPr>
              <a:lnSpc>
                <a:spcPct val="125000"/>
              </a:lnSpc>
              <a:spcAft>
                <a:spcPts val="1500"/>
              </a:spcAft>
            </a:pPr>
            <a:r>
              <a:rPr lang="en-US" sz="2200" b="1" dirty="0">
                <a:ea typeface="+mn-lt"/>
                <a:cs typeface="+mn-lt"/>
              </a:rPr>
              <a:t>Finally :</a:t>
            </a:r>
            <a:r>
              <a:rPr lang="en-US" sz="2100" dirty="0">
                <a:ea typeface="+mn-lt"/>
                <a:cs typeface="+mn-lt"/>
              </a:rPr>
              <a:t> Apply on the test dataset and compare the differences in the results.</a:t>
            </a:r>
          </a:p>
          <a:p>
            <a:pPr marL="0" indent="0">
              <a:lnSpc>
                <a:spcPct val="125000"/>
              </a:lnSpc>
              <a:spcAft>
                <a:spcPts val="1500"/>
              </a:spcAft>
              <a:buNone/>
            </a:pPr>
            <a:r>
              <a:rPr lang="en-US" sz="2200" b="1" dirty="0">
                <a:ea typeface="+mn-lt"/>
                <a:cs typeface="+mn-lt"/>
              </a:rPr>
              <a:t>Scope :</a:t>
            </a:r>
          </a:p>
          <a:p>
            <a:r>
              <a:rPr lang="en-US" sz="2200" dirty="0">
                <a:ea typeface="+mn-lt"/>
                <a:cs typeface="+mn-lt"/>
              </a:rPr>
              <a:t>It is a useful project as the Classifier models can be used to quickly determine the </a:t>
            </a:r>
            <a:r>
              <a:rPr lang="en-IN" sz="2100" dirty="0"/>
              <a:t>Water Quality</a:t>
            </a:r>
            <a:r>
              <a:rPr lang="en-US" sz="2200" dirty="0" smtClean="0">
                <a:ea typeface="+mn-lt"/>
                <a:cs typeface="+mn-lt"/>
              </a:rPr>
              <a:t> </a:t>
            </a:r>
            <a:r>
              <a:rPr lang="en-US" sz="2200" dirty="0">
                <a:ea typeface="+mn-lt"/>
                <a:cs typeface="+mn-lt"/>
              </a:rPr>
              <a:t>status of large datasets.</a:t>
            </a:r>
          </a:p>
          <a:p>
            <a:r>
              <a:rPr lang="en-US" sz="2200" dirty="0">
                <a:ea typeface="+mn-lt"/>
                <a:cs typeface="+mn-lt"/>
              </a:rPr>
              <a:t>The results might have some mismatch with the real-world applications. But that can be avoided if the models are trained for small datasets.</a:t>
            </a:r>
            <a:endParaRPr lang="en-US" sz="2400" dirty="0"/>
          </a:p>
        </p:txBody>
      </p:sp>
    </p:spTree>
    <p:extLst>
      <p:ext uri="{BB962C8B-B14F-4D97-AF65-F5344CB8AC3E}">
        <p14:creationId xmlns:p14="http://schemas.microsoft.com/office/powerpoint/2010/main" val="26674511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806A-3422-4C9B-ACD3-A558283BE27F}"/>
              </a:ext>
            </a:extLst>
          </p:cNvPr>
          <p:cNvSpPr>
            <a:spLocks noGrp="1"/>
          </p:cNvSpPr>
          <p:nvPr>
            <p:ph type="title"/>
          </p:nvPr>
        </p:nvSpPr>
        <p:spPr>
          <a:xfrm>
            <a:off x="685801" y="609600"/>
            <a:ext cx="5219699" cy="1456267"/>
          </a:xfrm>
        </p:spPr>
        <p:txBody>
          <a:bodyPr>
            <a:normAutofit/>
          </a:bodyPr>
          <a:lstStyle/>
          <a:p>
            <a:r>
              <a:rPr lang="en-US" sz="3900" dirty="0">
                <a:cs typeface="Calibri Light"/>
              </a:rPr>
              <a:t>Data description</a:t>
            </a:r>
            <a:endParaRPr lang="en-US" sz="3900">
              <a:cs typeface="Calibri Light"/>
            </a:endParaRPr>
          </a:p>
        </p:txBody>
      </p:sp>
      <p:sp>
        <p:nvSpPr>
          <p:cNvPr id="9" name="Content Placeholder 8">
            <a:extLst>
              <a:ext uri="{FF2B5EF4-FFF2-40B4-BE49-F238E27FC236}">
                <a16:creationId xmlns:a16="http://schemas.microsoft.com/office/drawing/2014/main" id="{30685BFC-F818-402E-844D-FCCDF6BB9E51}"/>
              </a:ext>
            </a:extLst>
          </p:cNvPr>
          <p:cNvSpPr>
            <a:spLocks noGrp="1"/>
          </p:cNvSpPr>
          <p:nvPr>
            <p:ph sz="quarter" idx="13"/>
          </p:nvPr>
        </p:nvSpPr>
        <p:spPr>
          <a:xfrm>
            <a:off x="685801" y="2142067"/>
            <a:ext cx="4745247" cy="3649133"/>
          </a:xfrm>
        </p:spPr>
        <p:txBody>
          <a:bodyPr>
            <a:normAutofit/>
          </a:bodyPr>
          <a:lstStyle/>
          <a:p>
            <a:pPr marL="0" indent="0">
              <a:buNone/>
            </a:pPr>
            <a:r>
              <a:rPr lang="en-US" sz="2200" dirty="0">
                <a:cs typeface="Calibri" panose="020F0502020204030204"/>
              </a:rPr>
              <a:t>The description of the data with type and description of each Attribute is given/shown in the table.</a:t>
            </a:r>
          </a:p>
        </p:txBody>
      </p:sp>
      <p:pic>
        <p:nvPicPr>
          <p:cNvPr id="7" name="Picture 4">
            <a:extLst>
              <a:ext uri="{FF2B5EF4-FFF2-40B4-BE49-F238E27FC236}">
                <a16:creationId xmlns:a16="http://schemas.microsoft.com/office/drawing/2014/main" id="{E0B2E558-351D-4F62-B2EC-322CD6C75C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7291" y="92758"/>
            <a:ext cx="5767773" cy="665940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2179355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D5556-8BF2-4C67-845D-C1F20669FD40}"/>
              </a:ext>
            </a:extLst>
          </p:cNvPr>
          <p:cNvSpPr>
            <a:spLocks noGrp="1"/>
          </p:cNvSpPr>
          <p:nvPr>
            <p:ph type="title"/>
          </p:nvPr>
        </p:nvSpPr>
        <p:spPr>
          <a:xfrm>
            <a:off x="-4312" y="2063391"/>
            <a:ext cx="3455598" cy="1293763"/>
          </a:xfrm>
        </p:spPr>
        <p:txBody>
          <a:bodyPr anchor="b">
            <a:normAutofit/>
          </a:bodyPr>
          <a:lstStyle/>
          <a:p>
            <a:r>
              <a:rPr lang="en-US" dirty="0">
                <a:cs typeface="Calibri Light"/>
              </a:rPr>
              <a:t>Methodology</a:t>
            </a:r>
          </a:p>
        </p:txBody>
      </p:sp>
      <p:pic>
        <p:nvPicPr>
          <p:cNvPr id="7" name="Picture 4">
            <a:extLst>
              <a:ext uri="{FF2B5EF4-FFF2-40B4-BE49-F238E27FC236}">
                <a16:creationId xmlns:a16="http://schemas.microsoft.com/office/drawing/2014/main" id="{BCDE4AC8-588C-40CD-8249-920289D9A9A0}"/>
              </a:ext>
            </a:extLst>
          </p:cNvPr>
          <p:cNvPicPr>
            <a:picLocks noChangeAspect="1"/>
          </p:cNvPicPr>
          <p:nvPr/>
        </p:nvPicPr>
        <p:blipFill>
          <a:blip r:embed="rId3"/>
          <a:srcRect/>
          <a:stretch/>
        </p:blipFill>
        <p:spPr>
          <a:xfrm>
            <a:off x="3357833" y="700088"/>
            <a:ext cx="8652714" cy="542242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5554990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9610D-03C9-4D35-B00E-D6B1207FBFD6}"/>
              </a:ext>
            </a:extLst>
          </p:cNvPr>
          <p:cNvSpPr>
            <a:spLocks noGrp="1"/>
          </p:cNvSpPr>
          <p:nvPr>
            <p:ph type="title"/>
          </p:nvPr>
        </p:nvSpPr>
        <p:spPr>
          <a:xfrm>
            <a:off x="505692" y="55418"/>
            <a:ext cx="10131425" cy="1456267"/>
          </a:xfrm>
        </p:spPr>
        <p:txBody>
          <a:bodyPr>
            <a:normAutofit/>
          </a:bodyPr>
          <a:lstStyle/>
          <a:p>
            <a:pPr algn="ctr"/>
            <a:r>
              <a:rPr lang="en-US" sz="3900" u="sng" dirty="0">
                <a:cs typeface="Calibri Light"/>
              </a:rPr>
              <a:t>Data </a:t>
            </a:r>
            <a:r>
              <a:rPr lang="en-US" sz="3900" u="sng" dirty="0" smtClean="0">
                <a:cs typeface="Calibri Light"/>
              </a:rPr>
              <a:t>Preprocessing</a:t>
            </a:r>
            <a:br>
              <a:rPr lang="en-US" sz="3900" u="sng" dirty="0" smtClean="0">
                <a:cs typeface="Calibri Light"/>
              </a:rPr>
            </a:br>
            <a:endParaRPr lang="en-US" u="sng" dirty="0"/>
          </a:p>
        </p:txBody>
      </p:sp>
      <p:sp>
        <p:nvSpPr>
          <p:cNvPr id="3" name="Content Placeholder 2">
            <a:extLst>
              <a:ext uri="{FF2B5EF4-FFF2-40B4-BE49-F238E27FC236}">
                <a16:creationId xmlns:a16="http://schemas.microsoft.com/office/drawing/2014/main" id="{9CFEC43E-BD0A-4B53-B6EC-C973A078CE84}"/>
              </a:ext>
            </a:extLst>
          </p:cNvPr>
          <p:cNvSpPr>
            <a:spLocks noGrp="1"/>
          </p:cNvSpPr>
          <p:nvPr>
            <p:ph sz="quarter" idx="13"/>
          </p:nvPr>
        </p:nvSpPr>
        <p:spPr>
          <a:xfrm>
            <a:off x="164558" y="5546365"/>
            <a:ext cx="11905522" cy="1117149"/>
          </a:xfrm>
        </p:spPr>
        <p:txBody>
          <a:bodyPr vert="horz" lIns="91440" tIns="45720" rIns="91440" bIns="45720" rtlCol="0" anchor="ctr">
            <a:noAutofit/>
          </a:bodyPr>
          <a:lstStyle/>
          <a:p>
            <a:pPr marL="342900" indent="-342900"/>
            <a:r>
              <a:rPr lang="en-US" sz="2400" dirty="0">
                <a:cs typeface="Calibri"/>
              </a:rPr>
              <a:t>We </a:t>
            </a:r>
            <a:r>
              <a:rPr lang="en-US" sz="2400" dirty="0" smtClean="0">
                <a:cs typeface="Calibri"/>
              </a:rPr>
              <a:t>handled null values and NAN (not a number) values.</a:t>
            </a:r>
            <a:endParaRPr lang="en-US" sz="2400" dirty="0">
              <a:cs typeface="Calibri"/>
            </a:endParaRPr>
          </a:p>
        </p:txBody>
      </p:sp>
      <p:pic>
        <p:nvPicPr>
          <p:cNvPr id="8" name="Picture 8">
            <a:extLst>
              <a:ext uri="{FF2B5EF4-FFF2-40B4-BE49-F238E27FC236}">
                <a16:creationId xmlns:a16="http://schemas.microsoft.com/office/drawing/2014/main" id="{99722A20-79D5-448B-AC14-EC91716920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1" y="1097279"/>
            <a:ext cx="11978849" cy="4349931"/>
          </a:xfrm>
          <a:prstGeom prst="rect">
            <a:avLst/>
          </a:prstGeom>
        </p:spPr>
      </p:pic>
    </p:spTree>
    <p:extLst>
      <p:ext uri="{BB962C8B-B14F-4D97-AF65-F5344CB8AC3E}">
        <p14:creationId xmlns:p14="http://schemas.microsoft.com/office/powerpoint/2010/main" val="14878901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1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Hit map Matrix</a:t>
            </a:r>
            <a:endParaRPr lang="en-IN"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13776" y="2366963"/>
            <a:ext cx="10364450" cy="4373471"/>
          </a:xfrm>
        </p:spPr>
      </p:pic>
    </p:spTree>
    <p:extLst>
      <p:ext uri="{BB962C8B-B14F-4D97-AF65-F5344CB8AC3E}">
        <p14:creationId xmlns:p14="http://schemas.microsoft.com/office/powerpoint/2010/main" val="27422548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E0653F4A-8A1E-4A01-8D70-ABF6D0EE8E59}"/>
              </a:ext>
            </a:extLst>
          </p:cNvPr>
          <p:cNvPicPr>
            <a:picLocks noChangeAspect="1"/>
          </p:cNvPicPr>
          <p:nvPr/>
        </p:nvPicPr>
        <p:blipFill rotWithShape="1">
          <a:blip r:embed="rId3">
            <a:alphaModFix amt="20000"/>
          </a:blip>
          <a:srcRect t="3458" b="14124"/>
          <a:stretch/>
        </p:blipFill>
        <p:spPr>
          <a:xfrm>
            <a:off x="20" y="10"/>
            <a:ext cx="12191980" cy="6857990"/>
          </a:xfrm>
          <a:prstGeom prst="rect">
            <a:avLst/>
          </a:prstGeom>
        </p:spPr>
      </p:pic>
      <p:sp>
        <p:nvSpPr>
          <p:cNvPr id="2" name="Title 1">
            <a:extLst>
              <a:ext uri="{FF2B5EF4-FFF2-40B4-BE49-F238E27FC236}">
                <a16:creationId xmlns:a16="http://schemas.microsoft.com/office/drawing/2014/main" id="{0FB37083-34B9-497C-8F60-370649DEC510}"/>
              </a:ext>
            </a:extLst>
          </p:cNvPr>
          <p:cNvSpPr>
            <a:spLocks noGrp="1"/>
          </p:cNvSpPr>
          <p:nvPr>
            <p:ph type="title"/>
          </p:nvPr>
        </p:nvSpPr>
        <p:spPr>
          <a:xfrm>
            <a:off x="542027" y="149525"/>
            <a:ext cx="10131425" cy="1456267"/>
          </a:xfrm>
        </p:spPr>
        <p:txBody>
          <a:bodyPr>
            <a:normAutofit/>
          </a:bodyPr>
          <a:lstStyle/>
          <a:p>
            <a:r>
              <a:rPr lang="en-US">
                <a:cs typeface="Calibri Light"/>
              </a:rPr>
              <a:t>ModelS used</a:t>
            </a:r>
          </a:p>
        </p:txBody>
      </p:sp>
      <p:sp>
        <p:nvSpPr>
          <p:cNvPr id="3" name="Content Placeholder 2">
            <a:extLst>
              <a:ext uri="{FF2B5EF4-FFF2-40B4-BE49-F238E27FC236}">
                <a16:creationId xmlns:a16="http://schemas.microsoft.com/office/drawing/2014/main" id="{7C5707DC-7594-432C-8CEF-AF03A1348BF3}"/>
              </a:ext>
            </a:extLst>
          </p:cNvPr>
          <p:cNvSpPr>
            <a:spLocks noGrp="1"/>
          </p:cNvSpPr>
          <p:nvPr>
            <p:ph sz="quarter" idx="13"/>
          </p:nvPr>
        </p:nvSpPr>
        <p:spPr>
          <a:xfrm>
            <a:off x="4395159" y="2098935"/>
            <a:ext cx="3906029" cy="3649133"/>
          </a:xfrm>
        </p:spPr>
        <p:txBody>
          <a:bodyPr>
            <a:normAutofit/>
          </a:bodyPr>
          <a:lstStyle/>
          <a:p>
            <a:pPr marL="0" indent="0">
              <a:buNone/>
            </a:pPr>
            <a:r>
              <a:rPr lang="en-US" dirty="0">
                <a:cs typeface="Calibri" panose="020F0502020204030204"/>
              </a:rPr>
              <a:t>The Machine Learning models used for this project are:</a:t>
            </a:r>
          </a:p>
          <a:p>
            <a:r>
              <a:rPr lang="en-US" dirty="0" smtClean="0">
                <a:cs typeface="Calibri" panose="020F0502020204030204"/>
              </a:rPr>
              <a:t>Regression </a:t>
            </a:r>
            <a:r>
              <a:rPr lang="en-US" dirty="0">
                <a:cs typeface="Calibri" panose="020F0502020204030204"/>
              </a:rPr>
              <a:t>( Logistic </a:t>
            </a:r>
            <a:r>
              <a:rPr lang="en-US" dirty="0" smtClean="0">
                <a:cs typeface="Calibri" panose="020F0502020204030204"/>
              </a:rPr>
              <a:t>)</a:t>
            </a:r>
          </a:p>
          <a:p>
            <a:r>
              <a:rPr lang="en-US" dirty="0" smtClean="0">
                <a:cs typeface="Calibri" panose="020F0502020204030204"/>
              </a:rPr>
              <a:t>KNN Model</a:t>
            </a:r>
            <a:endParaRPr lang="en-US" dirty="0">
              <a:cs typeface="Calibri" panose="020F0502020204030204"/>
            </a:endParaRPr>
          </a:p>
          <a:p>
            <a:r>
              <a:rPr lang="en-US" dirty="0">
                <a:cs typeface="Calibri" panose="020F0502020204030204"/>
              </a:rPr>
              <a:t>Decision </a:t>
            </a:r>
            <a:r>
              <a:rPr lang="en-US" dirty="0" smtClean="0">
                <a:cs typeface="Calibri" panose="020F0502020204030204"/>
              </a:rPr>
              <a:t>Tree</a:t>
            </a:r>
          </a:p>
          <a:p>
            <a:r>
              <a:rPr lang="en-US" dirty="0"/>
              <a:t>KNN </a:t>
            </a:r>
            <a:r>
              <a:rPr lang="en-US" dirty="0" smtClean="0"/>
              <a:t>Classification </a:t>
            </a:r>
            <a:r>
              <a:rPr lang="en-US" dirty="0"/>
              <a:t>(Using Euclidian Distance)</a:t>
            </a:r>
          </a:p>
          <a:p>
            <a:endParaRPr lang="en-US" dirty="0">
              <a:cs typeface="Calibri" panose="020F0502020204030204"/>
            </a:endParaRPr>
          </a:p>
        </p:txBody>
      </p:sp>
    </p:spTree>
    <p:extLst>
      <p:ext uri="{BB962C8B-B14F-4D97-AF65-F5344CB8AC3E}">
        <p14:creationId xmlns:p14="http://schemas.microsoft.com/office/powerpoint/2010/main" val="413053491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806A-3422-4C9B-ACD3-A558283BE27F}"/>
              </a:ext>
            </a:extLst>
          </p:cNvPr>
          <p:cNvSpPr>
            <a:spLocks noGrp="1"/>
          </p:cNvSpPr>
          <p:nvPr>
            <p:ph type="title"/>
          </p:nvPr>
        </p:nvSpPr>
        <p:spPr>
          <a:xfrm>
            <a:off x="969054" y="121308"/>
            <a:ext cx="4588777" cy="1035579"/>
          </a:xfrm>
        </p:spPr>
        <p:txBody>
          <a:bodyPr>
            <a:noAutofit/>
          </a:bodyPr>
          <a:lstStyle/>
          <a:p>
            <a:r>
              <a:rPr lang="en-US" sz="3800" dirty="0">
                <a:cs typeface="Calibri Light"/>
              </a:rPr>
              <a:t>Logistic regression</a:t>
            </a:r>
          </a:p>
        </p:txBody>
      </p:sp>
      <p:sp>
        <p:nvSpPr>
          <p:cNvPr id="3" name="Content Placeholder 2">
            <a:extLst>
              <a:ext uri="{FF2B5EF4-FFF2-40B4-BE49-F238E27FC236}">
                <a16:creationId xmlns:a16="http://schemas.microsoft.com/office/drawing/2014/main" id="{8E469D8D-569E-4C22-83AA-F97FD7EEC776}"/>
              </a:ext>
            </a:extLst>
          </p:cNvPr>
          <p:cNvSpPr>
            <a:spLocks noGrp="1"/>
          </p:cNvSpPr>
          <p:nvPr>
            <p:ph sz="quarter" idx="13"/>
          </p:nvPr>
        </p:nvSpPr>
        <p:spPr>
          <a:xfrm>
            <a:off x="1327255" y="2142067"/>
            <a:ext cx="4099947" cy="3649133"/>
          </a:xfrm>
        </p:spPr>
        <p:txBody>
          <a:bodyPr vert="horz" lIns="91440" tIns="45720" rIns="91440" bIns="45720" rtlCol="0" anchor="ctr">
            <a:noAutofit/>
          </a:bodyPr>
          <a:lstStyle/>
          <a:p>
            <a:pPr marL="0" indent="0" algn="just">
              <a:buNone/>
            </a:pPr>
            <a:r>
              <a:rPr lang="en-US" sz="2000" b="1" dirty="0">
                <a:ea typeface="+mn-lt"/>
                <a:cs typeface="+mn-lt"/>
              </a:rPr>
              <a:t>Logistic Regression</a:t>
            </a:r>
            <a:r>
              <a:rPr lang="en-US" sz="2000" dirty="0">
                <a:ea typeface="+mn-lt"/>
                <a:cs typeface="+mn-lt"/>
              </a:rPr>
              <a:t> is the appropriate regression analysis to conduct when the dependent variable is dichotomous (binary).  Like all regression analyses, the logistic regression is a predictive analysis.  Logistic regression is used to describe data and to explain the relationship between one dependent binary variable and one or more nominal, ordinal, interval or ratio level independent variables.</a:t>
            </a:r>
          </a:p>
        </p:txBody>
      </p:sp>
      <p:pic>
        <p:nvPicPr>
          <p:cNvPr id="4" name="Picture 4">
            <a:extLst>
              <a:ext uri="{FF2B5EF4-FFF2-40B4-BE49-F238E27FC236}">
                <a16:creationId xmlns:a16="http://schemas.microsoft.com/office/drawing/2014/main" id="{C2933AC1-418E-4DA2-93DB-D5F3894EB913}"/>
              </a:ext>
            </a:extLst>
          </p:cNvPr>
          <p:cNvPicPr>
            <a:picLocks noChangeAspect="1"/>
          </p:cNvPicPr>
          <p:nvPr/>
        </p:nvPicPr>
        <p:blipFill>
          <a:blip r:embed="rId3"/>
          <a:stretch>
            <a:fillRect/>
          </a:stretch>
        </p:blipFill>
        <p:spPr>
          <a:xfrm>
            <a:off x="6092331" y="639098"/>
            <a:ext cx="5384848"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6" name="Picture 6">
            <a:extLst>
              <a:ext uri="{FF2B5EF4-FFF2-40B4-BE49-F238E27FC236}">
                <a16:creationId xmlns:a16="http://schemas.microsoft.com/office/drawing/2014/main" id="{962F3A84-4B97-4DDD-8BAA-D4C65F23C17B}"/>
              </a:ext>
            </a:extLst>
          </p:cNvPr>
          <p:cNvPicPr>
            <a:picLocks noChangeAspect="1"/>
          </p:cNvPicPr>
          <p:nvPr/>
        </p:nvPicPr>
        <p:blipFill>
          <a:blip r:embed="rId4"/>
          <a:stretch>
            <a:fillRect/>
          </a:stretch>
        </p:blipFill>
        <p:spPr>
          <a:xfrm>
            <a:off x="6057694" y="3661599"/>
            <a:ext cx="5454122" cy="2413448"/>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535542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336</TotalTime>
  <Words>393</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Tw Cen MT</vt:lpstr>
      <vt:lpstr>Droplet</vt:lpstr>
      <vt:lpstr>Water Quality Prediction</vt:lpstr>
      <vt:lpstr>Contents</vt:lpstr>
      <vt:lpstr>Project objective &amp; scope</vt:lpstr>
      <vt:lpstr>Data description</vt:lpstr>
      <vt:lpstr>Methodology</vt:lpstr>
      <vt:lpstr>Data Preprocessing </vt:lpstr>
      <vt:lpstr>Hit map Matrix</vt:lpstr>
      <vt:lpstr>ModelS used</vt:lpstr>
      <vt:lpstr>Logistic regression</vt:lpstr>
      <vt:lpstr>K – nn  Classification</vt:lpstr>
      <vt:lpstr>Decision tree</vt:lpstr>
      <vt:lpstr>Receiver Operating characteristIc curves</vt:lpstr>
      <vt:lpstr>Accuracy comparison</vt:lpstr>
      <vt:lpstr>Future  scope of improvements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Debaleen Das Spandan</dc:creator>
  <cp:lastModifiedBy>hp</cp:lastModifiedBy>
  <cp:revision>1136</cp:revision>
  <dcterms:created xsi:type="dcterms:W3CDTF">2014-09-12T02:08:24Z</dcterms:created>
  <dcterms:modified xsi:type="dcterms:W3CDTF">2022-06-04T04:25:10Z</dcterms:modified>
</cp:coreProperties>
</file>