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Open Sans SemiBold"/>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William MacLe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OpenSansSemiBold-bold.fntdata"/><Relationship Id="rId45" Type="http://schemas.openxmlformats.org/officeDocument/2006/relationships/font" Target="fonts/OpenSans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OpenSansSemiBold-boldItalic.fntdata"/><Relationship Id="rId47" Type="http://schemas.openxmlformats.org/officeDocument/2006/relationships/font" Target="fonts/OpenSansSemiBold-italic.fntdata"/><Relationship Id="rId49"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02T00:29:04.289">
    <p:pos x="6000" y="0"/>
    <p:text>@kbha0008@student.monash.edu
_Assigned to Kamron Bhavnagri_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b05f81a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ab05f81a0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a14287ad1_2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a14287ad1_2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b05f81a0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ab05f81a08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latin typeface="Open Sans"/>
                <a:ea typeface="Open Sans"/>
                <a:cs typeface="Open Sans"/>
                <a:sym typeface="Open Sans"/>
              </a:rPr>
              <a:t>Mention 3x3, padding=1 preserves input size, padding 1 stride 2 halves input size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b05f81a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ab05f81a08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Explain that a convolutional layer is built up of multiple kernels, which make multiple feature maps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0e3b1398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b0e3b13987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b05f81a0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ab05f81a08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Can also include average pooling. Max pooling performs better in the middle of the net, especially as a downsampling tool, but there are some cases where average pooling is necessary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b05f81a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ab05f81a08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b05f81a0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ab05f81a08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Mention that we need a non-linearity between every layer, otherwise those two layers collapse into a single linear layer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e950647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ae950647e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e950647e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ae950647e6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Much cheaper than Sigmoid (one if statement compared to multiple maths operations). If ignoring computation speed - sigmoid stops forward pass exploding, relu stops backwards pass disappearing. This means that sigmoid can be more stable (anecdotally true from RL), but in general ReLU is better because of some nice properties when back-propagating loss, meaning training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e950647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ae950647e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df8ea30b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cdf8ea30bf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Mention that people should have the slides with them while they watch, lots of links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e950647e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ae950647e6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e950647e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ae950647e6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In the forward pass, the model learns to favour the convolutional path. On the backwards pass, gradients flow back through both the convolutional path and the skip connection, meaning that no matter how small the gradients may become for the convolutional path, there will be enough gradient flowing back through the skip connection to allow the previous layers to train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b05f81a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ab05f81a08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b05f81a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ab05f81a08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b05f81a0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ab05f81a08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b05f81a0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ab05f81a08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8744797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787447976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b05f81a0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ab05f81a08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Labour the point that these are PyTorch Modules, not related to lightning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e950647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ae950647e6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f75ad1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af75ad13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b05f81a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ab05f81a0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e950647e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ae950647e6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b05f81a0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ab05f81a08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e950647e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ae950647e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e950647e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ae950647e6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e950647e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ae950647e6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b05f81a0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ab05f81a08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a14287ad1_2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a14287ad1_2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point we’ve been building up to, neural networks essentially form the backbone of deep learning, the aim is to essentially find an approximation of an unknown function. Neural nets are made up of many artificial neurons, known as perceptrons. The data is first passed through the input layer, the first layer of the network. The hidden layers take the outputs of the input layers to perform tasks on the data to sequentially pass the output in and out of the consecutive layers. Finally an output data is generated, which as we mentioned before, is an approximation of an unknown function. This movement of the data is known as forward propogation. The hidden layers are called “hidden” for a reason, as we cannot see the what is being processed in there, only the input and output layers are visible to us. Each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a14287ad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ca14287ad1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05f81a0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ab05f81a0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b05f81a0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ab05f81a0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b05f81a0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ab05f81a08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Point out that the circle with the cross in it is a dot product, producing a scalar output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4" name="Google Shape;74;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75" name="Google Shape;75;p11"/>
          <p:cNvPicPr preferRelativeResize="0"/>
          <p:nvPr/>
        </p:nvPicPr>
        <p:blipFill rotWithShape="1">
          <a:blip r:embed="rId2">
            <a:alphaModFix/>
          </a:blip>
          <a:srcRect b="0" l="0" r="0" t="0"/>
          <a:stretch/>
        </p:blipFill>
        <p:spPr>
          <a:xfrm>
            <a:off x="8635525" y="4340275"/>
            <a:ext cx="503301" cy="5033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6" name="Shape 76"/>
        <p:cNvGrpSpPr/>
        <p:nvPr/>
      </p:nvGrpSpPr>
      <p:grpSpPr>
        <a:xfrm>
          <a:off x="0" y="0"/>
          <a:ext cx="0" cy="0"/>
          <a:chOff x="0" y="0"/>
          <a:chExt cx="0" cy="0"/>
        </a:xfrm>
      </p:grpSpPr>
      <p:grpSp>
        <p:nvGrpSpPr>
          <p:cNvPr id="77" name="Google Shape;77;p12"/>
          <p:cNvGrpSpPr/>
          <p:nvPr/>
        </p:nvGrpSpPr>
        <p:grpSpPr>
          <a:xfrm>
            <a:off x="6098378" y="5"/>
            <a:ext cx="3045625" cy="2030570"/>
            <a:chOff x="6098378" y="5"/>
            <a:chExt cx="3045625" cy="2030570"/>
          </a:xfrm>
        </p:grpSpPr>
        <p:sp>
          <p:nvSpPr>
            <p:cNvPr id="78" name="Google Shape;78;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84" name="Google Shape;84;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5" name="Google Shape;85;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88" name="Google Shape;88;p13"/>
          <p:cNvPicPr preferRelativeResize="0"/>
          <p:nvPr/>
        </p:nvPicPr>
        <p:blipFill rotWithShape="1">
          <a:blip r:embed="rId2">
            <a:alphaModFix/>
          </a:blip>
          <a:srcRect b="0" l="0" r="0" t="0"/>
          <a:stretch/>
        </p:blipFill>
        <p:spPr>
          <a:xfrm>
            <a:off x="8640700" y="4340275"/>
            <a:ext cx="503301" cy="5033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Font typeface="Open Sans SemiBold"/>
              <a:buNone/>
              <a:defRPr>
                <a:latin typeface="Open Sans SemiBold"/>
                <a:ea typeface="Open Sans SemiBold"/>
                <a:cs typeface="Open Sans SemiBold"/>
                <a:sym typeface="Open Sans Semi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3"/>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Open Sans"/>
              <a:buChar char="●"/>
              <a:defRPr>
                <a:latin typeface="Open Sans"/>
                <a:ea typeface="Open Sans"/>
                <a:cs typeface="Open Sans"/>
                <a:sym typeface="Open Sans"/>
              </a:defRPr>
            </a:lvl1pPr>
            <a:lvl2pPr indent="-317500" lvl="1" marL="914400" algn="l">
              <a:lnSpc>
                <a:spcPct val="115000"/>
              </a:lnSpc>
              <a:spcBef>
                <a:spcPts val="1600"/>
              </a:spcBef>
              <a:spcAft>
                <a:spcPts val="0"/>
              </a:spcAft>
              <a:buSzPts val="1400"/>
              <a:buFont typeface="Open Sans"/>
              <a:buChar char="○"/>
              <a:defRPr>
                <a:latin typeface="Open Sans"/>
                <a:ea typeface="Open Sans"/>
                <a:cs typeface="Open Sans"/>
                <a:sym typeface="Open Sans"/>
              </a:defRPr>
            </a:lvl2pPr>
            <a:lvl3pPr indent="-317500" lvl="2" marL="1371600" algn="l">
              <a:lnSpc>
                <a:spcPct val="115000"/>
              </a:lnSpc>
              <a:spcBef>
                <a:spcPts val="1600"/>
              </a:spcBef>
              <a:spcAft>
                <a:spcPts val="0"/>
              </a:spcAft>
              <a:buSzPts val="1400"/>
              <a:buFont typeface="Open Sans"/>
              <a:buChar char="■"/>
              <a:defRPr>
                <a:latin typeface="Open Sans"/>
                <a:ea typeface="Open Sans"/>
                <a:cs typeface="Open Sans"/>
                <a:sym typeface="Open Sans"/>
              </a:defRPr>
            </a:lvl3pPr>
            <a:lvl4pPr indent="-317500" lvl="3" marL="1828800" algn="l">
              <a:lnSpc>
                <a:spcPct val="115000"/>
              </a:lnSpc>
              <a:spcBef>
                <a:spcPts val="1600"/>
              </a:spcBef>
              <a:spcAft>
                <a:spcPts val="0"/>
              </a:spcAft>
              <a:buSzPts val="1400"/>
              <a:buFont typeface="Open Sans"/>
              <a:buChar char="●"/>
              <a:defRPr>
                <a:latin typeface="Open Sans"/>
                <a:ea typeface="Open Sans"/>
                <a:cs typeface="Open Sans"/>
                <a:sym typeface="Open Sans"/>
              </a:defRPr>
            </a:lvl4pPr>
            <a:lvl5pPr indent="-317500" lvl="4" marL="2286000" algn="l">
              <a:lnSpc>
                <a:spcPct val="115000"/>
              </a:lnSpc>
              <a:spcBef>
                <a:spcPts val="1600"/>
              </a:spcBef>
              <a:spcAft>
                <a:spcPts val="0"/>
              </a:spcAft>
              <a:buSzPts val="1400"/>
              <a:buFont typeface="Open Sans"/>
              <a:buChar char="○"/>
              <a:defRPr>
                <a:latin typeface="Open Sans"/>
                <a:ea typeface="Open Sans"/>
                <a:cs typeface="Open Sans"/>
                <a:sym typeface="Open Sans"/>
              </a:defRPr>
            </a:lvl5pPr>
            <a:lvl6pPr indent="-317500" lvl="5" marL="2743200" algn="l">
              <a:lnSpc>
                <a:spcPct val="115000"/>
              </a:lnSpc>
              <a:spcBef>
                <a:spcPts val="1600"/>
              </a:spcBef>
              <a:spcAft>
                <a:spcPts val="0"/>
              </a:spcAft>
              <a:buSzPts val="1400"/>
              <a:buFont typeface="Open Sans"/>
              <a:buChar char="■"/>
              <a:defRPr>
                <a:latin typeface="Open Sans"/>
                <a:ea typeface="Open Sans"/>
                <a:cs typeface="Open Sans"/>
                <a:sym typeface="Open Sans"/>
              </a:defRPr>
            </a:lvl6pPr>
            <a:lvl7pPr indent="-317500" lvl="6" marL="3200400" algn="l">
              <a:lnSpc>
                <a:spcPct val="115000"/>
              </a:lnSpc>
              <a:spcBef>
                <a:spcPts val="1600"/>
              </a:spcBef>
              <a:spcAft>
                <a:spcPts val="0"/>
              </a:spcAft>
              <a:buSzPts val="1400"/>
              <a:buFont typeface="Open Sans"/>
              <a:buChar char="●"/>
              <a:defRPr>
                <a:latin typeface="Open Sans"/>
                <a:ea typeface="Open Sans"/>
                <a:cs typeface="Open Sans"/>
                <a:sym typeface="Open Sans"/>
              </a:defRPr>
            </a:lvl7pPr>
            <a:lvl8pPr indent="-317500" lvl="7" marL="3657600" algn="l">
              <a:lnSpc>
                <a:spcPct val="115000"/>
              </a:lnSpc>
              <a:spcBef>
                <a:spcPts val="1600"/>
              </a:spcBef>
              <a:spcAft>
                <a:spcPts val="0"/>
              </a:spcAft>
              <a:buSzPts val="1400"/>
              <a:buFont typeface="Open Sans"/>
              <a:buChar char="○"/>
              <a:defRPr>
                <a:latin typeface="Open Sans"/>
                <a:ea typeface="Open Sans"/>
                <a:cs typeface="Open Sans"/>
                <a:sym typeface="Open Sans"/>
              </a:defRPr>
            </a:lvl8pPr>
            <a:lvl9pPr indent="-317500" lvl="8" marL="4114800" algn="l">
              <a:lnSpc>
                <a:spcPct val="115000"/>
              </a:lnSpc>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23" name="Google Shape;23;p3"/>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24" name="Google Shape;24;p3"/>
          <p:cNvPicPr preferRelativeResize="0"/>
          <p:nvPr/>
        </p:nvPicPr>
        <p:blipFill rotWithShape="1">
          <a:blip r:embed="rId2">
            <a:alphaModFix/>
          </a:blip>
          <a:srcRect b="0" l="0" r="0" t="0"/>
          <a:stretch/>
        </p:blipFill>
        <p:spPr>
          <a:xfrm>
            <a:off x="8635525" y="4340275"/>
            <a:ext cx="503301" cy="5033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6098378" y="5"/>
            <a:ext cx="3045625" cy="2030570"/>
            <a:chOff x="6098378" y="5"/>
            <a:chExt cx="3045625" cy="2030570"/>
          </a:xfrm>
        </p:grpSpPr>
        <p:sp>
          <p:nvSpPr>
            <p:cNvPr id="27" name="Google Shape;27;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3" name="Google Shape;33;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34" name="Shape 34"/>
        <p:cNvGrpSpPr/>
        <p:nvPr/>
      </p:nvGrpSpPr>
      <p:grpSpPr>
        <a:xfrm>
          <a:off x="0" y="0"/>
          <a:ext cx="0" cy="0"/>
          <a:chOff x="0" y="0"/>
          <a:chExt cx="0" cy="0"/>
        </a:xfrm>
      </p:grpSpPr>
      <p:sp>
        <p:nvSpPr>
          <p:cNvPr id="35" name="Google Shape;35;p5"/>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 name="Google Shape;36;p5"/>
          <p:cNvCxnSpPr/>
          <p:nvPr/>
        </p:nvCxnSpPr>
        <p:spPr>
          <a:xfrm>
            <a:off x="831620" y="615325"/>
            <a:ext cx="5948700" cy="0"/>
          </a:xfrm>
          <a:prstGeom prst="straightConnector1">
            <a:avLst/>
          </a:prstGeom>
          <a:noFill/>
          <a:ln cap="flat" cmpd="sng" w="76200">
            <a:solidFill>
              <a:schemeClr val="lt1"/>
            </a:solidFill>
            <a:prstDash val="solid"/>
            <a:round/>
            <a:headEnd len="sm" w="sm" type="none"/>
            <a:tailEnd len="sm" w="sm" type="none"/>
          </a:ln>
        </p:spPr>
      </p:cxnSp>
      <p:sp>
        <p:nvSpPr>
          <p:cNvPr id="37" name="Google Shape;37;p5"/>
          <p:cNvSpPr txBox="1"/>
          <p:nvPr>
            <p:ph type="title"/>
          </p:nvPr>
        </p:nvSpPr>
        <p:spPr>
          <a:xfrm>
            <a:off x="843550" y="844000"/>
            <a:ext cx="5799300" cy="155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latin typeface="Open Sans SemiBold"/>
                <a:ea typeface="Open Sans SemiBold"/>
                <a:cs typeface="Open Sans SemiBold"/>
                <a:sym typeface="Open Sans SemiBold"/>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8" name="Google Shape;38;p5"/>
          <p:cNvSpPr txBox="1"/>
          <p:nvPr>
            <p:ph idx="1" type="body"/>
          </p:nvPr>
        </p:nvSpPr>
        <p:spPr>
          <a:xfrm>
            <a:off x="843550" y="2851675"/>
            <a:ext cx="2803500" cy="1738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9" name="Google Shape;39;p5"/>
          <p:cNvSpPr txBox="1"/>
          <p:nvPr>
            <p:ph idx="2" type="body"/>
          </p:nvPr>
        </p:nvSpPr>
        <p:spPr>
          <a:xfrm>
            <a:off x="3839346" y="2851675"/>
            <a:ext cx="2803500" cy="1738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0" name="Google Shape;4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46" name="Google Shape;46;p6"/>
          <p:cNvPicPr preferRelativeResize="0"/>
          <p:nvPr/>
        </p:nvPicPr>
        <p:blipFill rotWithShape="1">
          <a:blip r:embed="rId2">
            <a:alphaModFix/>
          </a:blip>
          <a:srcRect b="0" l="0" r="0" t="0"/>
          <a:stretch/>
        </p:blipFill>
        <p:spPr>
          <a:xfrm>
            <a:off x="8635525" y="4340275"/>
            <a:ext cx="503301" cy="5033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50" name="Google Shape;50;p7"/>
          <p:cNvPicPr preferRelativeResize="0"/>
          <p:nvPr/>
        </p:nvPicPr>
        <p:blipFill rotWithShape="1">
          <a:blip r:embed="rId2">
            <a:alphaModFix/>
          </a:blip>
          <a:srcRect b="0" l="0" r="0" t="0"/>
          <a:stretch/>
        </p:blipFill>
        <p:spPr>
          <a:xfrm>
            <a:off x="8635525" y="4340275"/>
            <a:ext cx="503301" cy="5033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55" name="Google Shape;55;p8"/>
          <p:cNvPicPr preferRelativeResize="0"/>
          <p:nvPr/>
        </p:nvPicPr>
        <p:blipFill rotWithShape="1">
          <a:blip r:embed="rId2">
            <a:alphaModFix/>
          </a:blip>
          <a:srcRect b="0" l="0" r="0" t="0"/>
          <a:stretch/>
        </p:blipFill>
        <p:spPr>
          <a:xfrm>
            <a:off x="8635525" y="4340275"/>
            <a:ext cx="503301" cy="5033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6" name="Shape 56"/>
        <p:cNvGrpSpPr/>
        <p:nvPr/>
      </p:nvGrpSpPr>
      <p:grpSpPr>
        <a:xfrm>
          <a:off x="0" y="0"/>
          <a:ext cx="0" cy="0"/>
          <a:chOff x="0" y="0"/>
          <a:chExt cx="0" cy="0"/>
        </a:xfrm>
      </p:grpSpPr>
      <p:grpSp>
        <p:nvGrpSpPr>
          <p:cNvPr id="57" name="Google Shape;57;p9"/>
          <p:cNvGrpSpPr/>
          <p:nvPr/>
        </p:nvGrpSpPr>
        <p:grpSpPr>
          <a:xfrm>
            <a:off x="6098378" y="5"/>
            <a:ext cx="3045625" cy="2030570"/>
            <a:chOff x="6098378" y="5"/>
            <a:chExt cx="3045625" cy="2030570"/>
          </a:xfrm>
        </p:grpSpPr>
        <p:sp>
          <p:nvSpPr>
            <p:cNvPr id="58" name="Google Shape;58;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4" name="Google Shape;64;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 name="Google Shape;67;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1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9" name="Google Shape;69;p1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0" name="Google Shape;70;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71" name="Google Shape;71;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gi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ezyang.github.io/convolution-visualizer/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hyperlink" Target="http://www.statistics4u.com/fundstat_eng/cc_linvsnonli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hyperlink" Target="https://towardsdatascience.com/complete-guide-of-activation-functions-34076e95d04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hyperlink" Target="https://towardsdatascience.com/complete-guide-of-activation-functions-34076e95d044" TargetMode="External"/><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hyperlink" Target="https://arxiv.org/pdf/1512.03385.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hyperlink" Target="https://arxiv.org/pdf/1512.03385.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hyperlink" Target="https://arxiv.org/pdf/1512.03385.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omments" Target="../comments/comment1.xml"/><Relationship Id="rId4" Type="http://schemas.openxmlformats.org/officeDocument/2006/relationships/hyperlink" Target="https://github.com/DeepNeuron-AI/Train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hyperlink" Target="https://en.wikipedia.org/wiki/Artificial_neural_networ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pytorch.org/docs/stable/nn.html" TargetMode="External"/><Relationship Id="rId4" Type="http://schemas.openxmlformats.org/officeDocument/2006/relationships/hyperlink" Target="https://pytorch.org/docs/stable/generated/torch.nn.Linear.html" TargetMode="External"/><Relationship Id="rId5" Type="http://schemas.openxmlformats.org/officeDocument/2006/relationships/hyperlink" Target="https://pytorch.org/docs/stable/generated/torch.nn.MaxPool2d.html?highlight=maxpool2d#torch.nn.MaxPool2d" TargetMode="External"/><Relationship Id="rId6" Type="http://schemas.openxmlformats.org/officeDocument/2006/relationships/hyperlink" Target="https://pytorch.org/docs/stable/generated/torch.nn.Conv2d.html?highlight=conv2d#torch.nn.Conv2d" TargetMode="External"/><Relationship Id="rId7" Type="http://schemas.openxmlformats.org/officeDocument/2006/relationships/hyperlink" Target="https://pytorch.org/docs/stable/nn.functional.html?highlight=relu#torch.nn.functional.relu"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forms.gle/7cEj9C1GNndHiWkB9" TargetMode="Externa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hyperlink" Target="https://en.wikipedia.org/wiki/Artificial_neural_networ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towardsdatascience.com/simple-introduction-to-convolutional-neural-networks-cdf8d3077ba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GB"/>
              <a:t>DeepNeuron Training</a:t>
            </a:r>
            <a:endParaRPr/>
          </a:p>
        </p:txBody>
      </p:sp>
      <p:sp>
        <p:nvSpPr>
          <p:cNvPr id="94" name="Google Shape;94;p1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GB"/>
              <a:t>Layers, Models and Techniques</a:t>
            </a:r>
            <a:endParaRPr/>
          </a:p>
        </p:txBody>
      </p:sp>
      <p:pic>
        <p:nvPicPr>
          <p:cNvPr id="95" name="Google Shape;95;p14"/>
          <p:cNvPicPr preferRelativeResize="0"/>
          <p:nvPr/>
        </p:nvPicPr>
        <p:blipFill rotWithShape="1">
          <a:blip r:embed="rId3">
            <a:alphaModFix/>
          </a:blip>
          <a:srcRect b="0" l="0" r="0" t="0"/>
          <a:stretch/>
        </p:blipFill>
        <p:spPr>
          <a:xfrm>
            <a:off x="8139600" y="3944050"/>
            <a:ext cx="815248" cy="10672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Convolving Over the Input</a:t>
            </a:r>
            <a:endParaRPr/>
          </a:p>
        </p:txBody>
      </p:sp>
      <p:sp>
        <p:nvSpPr>
          <p:cNvPr id="159" name="Google Shape;159;p23"/>
          <p:cNvSpPr txBox="1"/>
          <p:nvPr>
            <p:ph idx="1" type="body"/>
          </p:nvPr>
        </p:nvSpPr>
        <p:spPr>
          <a:xfrm>
            <a:off x="311700" y="1001275"/>
            <a:ext cx="8520600" cy="60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Kernel</a:t>
            </a:r>
            <a:r>
              <a:rPr lang="en-GB"/>
              <a:t> convolves over every layer (channel) of the input</a:t>
            </a:r>
            <a:endParaRPr/>
          </a:p>
          <a:p>
            <a:pPr indent="-317500" lvl="1" marL="914400" rtl="0" algn="l">
              <a:spcBef>
                <a:spcPts val="0"/>
              </a:spcBef>
              <a:spcAft>
                <a:spcPts val="0"/>
              </a:spcAft>
              <a:buSzPts val="1400"/>
              <a:buChar char="○"/>
            </a:pPr>
            <a:r>
              <a:rPr lang="en-GB"/>
              <a:t>Kernel multiplies with input forming a new representation (channel)</a:t>
            </a:r>
            <a:endParaRPr/>
          </a:p>
        </p:txBody>
      </p:sp>
      <p:sp>
        <p:nvSpPr>
          <p:cNvPr id="160" name="Google Shape;160;p23"/>
          <p:cNvSpPr txBox="1"/>
          <p:nvPr>
            <p:ph idx="12" type="sldNum"/>
          </p:nvPr>
        </p:nvSpPr>
        <p:spPr>
          <a:xfrm>
            <a:off x="8536631" y="48035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61" name="Google Shape;161;p23"/>
          <p:cNvPicPr preferRelativeResize="0"/>
          <p:nvPr/>
        </p:nvPicPr>
        <p:blipFill rotWithShape="1">
          <a:blip r:embed="rId3">
            <a:alphaModFix/>
          </a:blip>
          <a:srcRect b="4206" l="7758" r="7171" t="11653"/>
          <a:stretch/>
        </p:blipFill>
        <p:spPr>
          <a:xfrm>
            <a:off x="808800" y="1865200"/>
            <a:ext cx="3763200" cy="2717375"/>
          </a:xfrm>
          <a:prstGeom prst="rect">
            <a:avLst/>
          </a:prstGeom>
          <a:noFill/>
          <a:ln>
            <a:noFill/>
          </a:ln>
        </p:spPr>
      </p:pic>
      <p:pic>
        <p:nvPicPr>
          <p:cNvPr id="162" name="Google Shape;162;p23"/>
          <p:cNvPicPr preferRelativeResize="0"/>
          <p:nvPr/>
        </p:nvPicPr>
        <p:blipFill>
          <a:blip r:embed="rId4">
            <a:alphaModFix/>
          </a:blip>
          <a:stretch>
            <a:fillRect/>
          </a:stretch>
        </p:blipFill>
        <p:spPr>
          <a:xfrm>
            <a:off x="6974225" y="956938"/>
            <a:ext cx="2169775" cy="3229625"/>
          </a:xfrm>
          <a:prstGeom prst="rect">
            <a:avLst/>
          </a:prstGeom>
          <a:noFill/>
          <a:ln>
            <a:noFill/>
          </a:ln>
        </p:spPr>
      </p:pic>
      <p:sp>
        <p:nvSpPr>
          <p:cNvPr id="163" name="Google Shape;163;p23"/>
          <p:cNvSpPr txBox="1"/>
          <p:nvPr/>
        </p:nvSpPr>
        <p:spPr>
          <a:xfrm>
            <a:off x="0" y="4832250"/>
            <a:ext cx="88323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GB" sz="1100">
                <a:solidFill>
                  <a:srgbClr val="FFFFFF"/>
                </a:solidFill>
                <a:latin typeface="Open Sans"/>
                <a:ea typeface="Open Sans"/>
                <a:cs typeface="Open Sans"/>
                <a:sym typeface="Open Sans"/>
              </a:rPr>
              <a:t>Source: </a:t>
            </a:r>
            <a:r>
              <a:rPr lang="en-GB" sz="1100">
                <a:solidFill>
                  <a:srgbClr val="FFFFFF"/>
                </a:solidFill>
                <a:latin typeface="Open Sans"/>
                <a:ea typeface="Open Sans"/>
                <a:cs typeface="Open Sans"/>
                <a:sym typeface="Open Sans"/>
              </a:rPr>
              <a:t>https://towardsdatascience.com/a-comprehensive-guide-to-convolutional-neural-networks-the-eli5-way-3bd2b1164a53</a:t>
            </a:r>
            <a:endParaRPr b="0" i="0" sz="11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Convolution Visualiser</a:t>
            </a:r>
            <a:endParaRPr/>
          </a:p>
        </p:txBody>
      </p:sp>
      <p:sp>
        <p:nvSpPr>
          <p:cNvPr id="169" name="Google Shape;169;p24"/>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Parameters (first three are most important):</a:t>
            </a:r>
            <a:endParaRPr/>
          </a:p>
          <a:p>
            <a:pPr indent="-317500" lvl="1" marL="914400" rtl="0" algn="l">
              <a:lnSpc>
                <a:spcPct val="115000"/>
              </a:lnSpc>
              <a:spcBef>
                <a:spcPts val="0"/>
              </a:spcBef>
              <a:spcAft>
                <a:spcPts val="0"/>
              </a:spcAft>
              <a:buSzPts val="1400"/>
              <a:buChar char="○"/>
            </a:pPr>
            <a:r>
              <a:rPr lang="en-GB"/>
              <a:t>Kernel Size - increases spacial awareness, but also computation cost</a:t>
            </a:r>
            <a:endParaRPr/>
          </a:p>
          <a:p>
            <a:pPr indent="-317500" lvl="1" marL="914400" rtl="0" algn="l">
              <a:lnSpc>
                <a:spcPct val="115000"/>
              </a:lnSpc>
              <a:spcBef>
                <a:spcPts val="0"/>
              </a:spcBef>
              <a:spcAft>
                <a:spcPts val="0"/>
              </a:spcAft>
              <a:buSzPts val="1400"/>
              <a:buChar char="○"/>
            </a:pPr>
            <a:r>
              <a:rPr lang="en-GB"/>
              <a:t>Stride - reduces complexity by skipping pixels</a:t>
            </a:r>
            <a:endParaRPr/>
          </a:p>
          <a:p>
            <a:pPr indent="-317500" lvl="1" marL="914400" rtl="0" algn="l">
              <a:lnSpc>
                <a:spcPct val="115000"/>
              </a:lnSpc>
              <a:spcBef>
                <a:spcPts val="0"/>
              </a:spcBef>
              <a:spcAft>
                <a:spcPts val="0"/>
              </a:spcAft>
              <a:buSzPts val="1400"/>
              <a:buChar char="○"/>
            </a:pPr>
            <a:r>
              <a:rPr lang="en-GB"/>
              <a:t>Padding - helps maintain original input size</a:t>
            </a:r>
            <a:endParaRPr/>
          </a:p>
          <a:p>
            <a:pPr indent="-317500" lvl="1" marL="914400" rtl="0" algn="l">
              <a:lnSpc>
                <a:spcPct val="115000"/>
              </a:lnSpc>
              <a:spcBef>
                <a:spcPts val="0"/>
              </a:spcBef>
              <a:spcAft>
                <a:spcPts val="0"/>
              </a:spcAft>
              <a:buSzPts val="1400"/>
              <a:buChar char="○"/>
            </a:pPr>
            <a:r>
              <a:rPr lang="en-GB"/>
              <a:t>Dilation</a:t>
            </a:r>
            <a:r>
              <a:rPr lang="en-GB"/>
              <a:t> - reduces complexity by adding zeros to kernel, spreading out operation</a:t>
            </a:r>
            <a:endParaRPr/>
          </a:p>
          <a:p>
            <a:pPr indent="-342900" lvl="0" marL="457200" rtl="0" algn="l">
              <a:lnSpc>
                <a:spcPct val="115000"/>
              </a:lnSpc>
              <a:spcBef>
                <a:spcPts val="0"/>
              </a:spcBef>
              <a:spcAft>
                <a:spcPts val="0"/>
              </a:spcAft>
              <a:buSzPts val="1800"/>
              <a:buChar char="●"/>
            </a:pPr>
            <a:r>
              <a:rPr lang="en-GB"/>
              <a:t>You can use the tool linked below to help visualise these parameters</a:t>
            </a:r>
            <a:endParaRPr/>
          </a:p>
          <a:p>
            <a:pPr indent="0" lvl="0" marL="0" rtl="0" algn="l">
              <a:lnSpc>
                <a:spcPct val="115000"/>
              </a:lnSpc>
              <a:spcBef>
                <a:spcPts val="0"/>
              </a:spcBef>
              <a:spcAft>
                <a:spcPts val="0"/>
              </a:spcAft>
              <a:buSzPts val="1800"/>
              <a:buNone/>
            </a:pPr>
            <a:r>
              <a:rPr lang="en-GB" u="sng">
                <a:solidFill>
                  <a:schemeClr val="hlink"/>
                </a:solidFill>
                <a:hlinkClick r:id="rId3"/>
              </a:rPr>
              <a:t>https://ezyang.github.io/convolution-visualizer/index.html</a:t>
            </a:r>
            <a:endParaRPr/>
          </a:p>
          <a:p>
            <a:pPr indent="0" lvl="0" marL="0" rtl="0" algn="l">
              <a:lnSpc>
                <a:spcPct val="115000"/>
              </a:lnSpc>
              <a:spcBef>
                <a:spcPts val="0"/>
              </a:spcBef>
              <a:spcAft>
                <a:spcPts val="0"/>
              </a:spcAft>
              <a:buSzPts val="1800"/>
              <a:buNone/>
            </a:pPr>
            <a:r>
              <a:t/>
            </a:r>
            <a:endParaRPr/>
          </a:p>
        </p:txBody>
      </p:sp>
      <p:sp>
        <p:nvSpPr>
          <p:cNvPr id="170" name="Google Shape;170;p24"/>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CNN Output Example</a:t>
            </a:r>
            <a:endParaRPr/>
          </a:p>
        </p:txBody>
      </p:sp>
      <p:sp>
        <p:nvSpPr>
          <p:cNvPr id="176" name="Google Shape;176;p25"/>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177" name="Google Shape;177;p25"/>
          <p:cNvPicPr preferRelativeResize="0"/>
          <p:nvPr/>
        </p:nvPicPr>
        <p:blipFill rotWithShape="1">
          <a:blip r:embed="rId3">
            <a:alphaModFix/>
          </a:blip>
          <a:srcRect b="0" l="0" r="0" t="0"/>
          <a:stretch/>
        </p:blipFill>
        <p:spPr>
          <a:xfrm>
            <a:off x="152400" y="1122925"/>
            <a:ext cx="8839200" cy="2897642"/>
          </a:xfrm>
          <a:prstGeom prst="rect">
            <a:avLst/>
          </a:prstGeom>
          <a:noFill/>
          <a:ln>
            <a:noFill/>
          </a:ln>
        </p:spPr>
      </p:pic>
      <p:sp>
        <p:nvSpPr>
          <p:cNvPr id="178" name="Google Shape;178;p25"/>
          <p:cNvSpPr txBox="1"/>
          <p:nvPr/>
        </p:nvSpPr>
        <p:spPr>
          <a:xfrm>
            <a:off x="0" y="4832250"/>
            <a:ext cx="40152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Open Sans"/>
                <a:ea typeface="Open Sans"/>
                <a:cs typeface="Open Sans"/>
                <a:sym typeface="Open Sans"/>
              </a:rPr>
              <a:t>© MIT 6.S191: Introduction to Deep Learning </a:t>
            </a:r>
            <a:endParaRPr b="0" i="0" sz="12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a:t>Advanced Layers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Max Pooling</a:t>
            </a:r>
            <a:endParaRPr/>
          </a:p>
        </p:txBody>
      </p:sp>
      <p:sp>
        <p:nvSpPr>
          <p:cNvPr id="189" name="Google Shape;189;p27"/>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Downsample the data but still keep the important information</a:t>
            </a:r>
            <a:endParaRPr/>
          </a:p>
        </p:txBody>
      </p:sp>
      <p:sp>
        <p:nvSpPr>
          <p:cNvPr id="190" name="Google Shape;190;p27"/>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191" name="Google Shape;191;p27"/>
          <p:cNvPicPr preferRelativeResize="0"/>
          <p:nvPr/>
        </p:nvPicPr>
        <p:blipFill rotWithShape="1">
          <a:blip r:embed="rId3">
            <a:alphaModFix/>
          </a:blip>
          <a:srcRect b="0" l="0" r="0" t="0"/>
          <a:stretch/>
        </p:blipFill>
        <p:spPr>
          <a:xfrm>
            <a:off x="1349688" y="1607403"/>
            <a:ext cx="6444628" cy="258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Batch Normalisation</a:t>
            </a:r>
            <a:endParaRPr/>
          </a:p>
        </p:txBody>
      </p:sp>
      <p:sp>
        <p:nvSpPr>
          <p:cNvPr id="197" name="Google Shape;197;p28"/>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“Normalises” data - means we standardise the means and variances of the inputs to a layer</a:t>
            </a:r>
            <a:endParaRPr/>
          </a:p>
          <a:p>
            <a:pPr indent="-342900" lvl="0" marL="457200" rtl="0" algn="l">
              <a:lnSpc>
                <a:spcPct val="115000"/>
              </a:lnSpc>
              <a:spcBef>
                <a:spcPts val="0"/>
              </a:spcBef>
              <a:spcAft>
                <a:spcPts val="0"/>
              </a:spcAft>
              <a:buSzPts val="1800"/>
              <a:buChar char="●"/>
            </a:pPr>
            <a:r>
              <a:rPr lang="en-GB"/>
              <a:t>Increases stability and speed of training</a:t>
            </a:r>
            <a:endParaRPr/>
          </a:p>
          <a:p>
            <a:pPr indent="-342900" lvl="0" marL="457200" rtl="0" algn="l">
              <a:lnSpc>
                <a:spcPct val="115000"/>
              </a:lnSpc>
              <a:spcBef>
                <a:spcPts val="0"/>
              </a:spcBef>
              <a:spcAft>
                <a:spcPts val="0"/>
              </a:spcAft>
              <a:buSzPts val="1800"/>
              <a:buChar char="●"/>
            </a:pPr>
            <a:r>
              <a:rPr lang="en-GB"/>
              <a:t>Stops exploding gradient problems</a:t>
            </a:r>
            <a:endParaRPr/>
          </a:p>
          <a:p>
            <a:pPr indent="-342900" lvl="0" marL="457200" rtl="0" algn="l">
              <a:lnSpc>
                <a:spcPct val="115000"/>
              </a:lnSpc>
              <a:spcBef>
                <a:spcPts val="0"/>
              </a:spcBef>
              <a:spcAft>
                <a:spcPts val="0"/>
              </a:spcAft>
              <a:buSzPts val="1800"/>
              <a:buChar char="●"/>
            </a:pPr>
            <a:r>
              <a:rPr lang="en-GB"/>
              <a:t>Numerous theories for exactly </a:t>
            </a:r>
            <a:r>
              <a:rPr i="1" lang="en-GB"/>
              <a:t>why</a:t>
            </a:r>
            <a:r>
              <a:rPr lang="en-GB"/>
              <a:t> batch normalisation is effective, generally agreed to be either a smoothing of the objective landscape or mitigating internal covariate shift (not important to understand)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Activation Functions (Non-Linearity)</a:t>
            </a:r>
            <a:endParaRPr/>
          </a:p>
        </p:txBody>
      </p:sp>
      <p:sp>
        <p:nvSpPr>
          <p:cNvPr id="203" name="Google Shape;203;p29"/>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Most real world data can’t be modelled by a linear function, so we need to introduce non-linearities</a:t>
            </a:r>
            <a:endParaRPr/>
          </a:p>
        </p:txBody>
      </p:sp>
      <p:sp>
        <p:nvSpPr>
          <p:cNvPr id="204" name="Google Shape;204;p29"/>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205" name="Google Shape;205;p29"/>
          <p:cNvPicPr preferRelativeResize="0"/>
          <p:nvPr/>
        </p:nvPicPr>
        <p:blipFill rotWithShape="1">
          <a:blip r:embed="rId3">
            <a:alphaModFix/>
          </a:blip>
          <a:srcRect b="0" l="0" r="66501" t="0"/>
          <a:stretch/>
        </p:blipFill>
        <p:spPr>
          <a:xfrm>
            <a:off x="1505900" y="2244225"/>
            <a:ext cx="2262251" cy="2238375"/>
          </a:xfrm>
          <a:prstGeom prst="rect">
            <a:avLst/>
          </a:prstGeom>
          <a:noFill/>
          <a:ln>
            <a:noFill/>
          </a:ln>
        </p:spPr>
      </p:pic>
      <p:sp>
        <p:nvSpPr>
          <p:cNvPr id="206" name="Google Shape;206;p29"/>
          <p:cNvSpPr txBox="1"/>
          <p:nvPr/>
        </p:nvSpPr>
        <p:spPr>
          <a:xfrm>
            <a:off x="0" y="4803600"/>
            <a:ext cx="38781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Roboto"/>
                <a:ea typeface="Roboto"/>
                <a:cs typeface="Roboto"/>
                <a:sym typeface="Roboto"/>
                <a:hlinkClick r:id="rId4"/>
              </a:rPr>
              <a:t>Statistics4U</a:t>
            </a:r>
            <a:endParaRPr b="0" i="0" sz="1400" u="none" cap="none" strike="noStrike">
              <a:solidFill>
                <a:srgbClr val="000000"/>
              </a:solidFill>
              <a:latin typeface="Roboto"/>
              <a:ea typeface="Roboto"/>
              <a:cs typeface="Roboto"/>
              <a:sym typeface="Roboto"/>
            </a:endParaRPr>
          </a:p>
        </p:txBody>
      </p:sp>
      <p:pic>
        <p:nvPicPr>
          <p:cNvPr id="207" name="Google Shape;207;p29"/>
          <p:cNvPicPr preferRelativeResize="0"/>
          <p:nvPr/>
        </p:nvPicPr>
        <p:blipFill rotWithShape="1">
          <a:blip r:embed="rId3">
            <a:alphaModFix/>
          </a:blip>
          <a:srcRect b="0" l="65570" r="0" t="0"/>
          <a:stretch/>
        </p:blipFill>
        <p:spPr>
          <a:xfrm>
            <a:off x="4960950" y="2244225"/>
            <a:ext cx="2325075" cy="223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Non-Linearities - Sigmoid</a:t>
            </a:r>
            <a:endParaRPr/>
          </a:p>
        </p:txBody>
      </p:sp>
      <p:sp>
        <p:nvSpPr>
          <p:cNvPr id="213" name="Google Shape;213;p30"/>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214" name="Google Shape;214;p30"/>
          <p:cNvPicPr preferRelativeResize="0"/>
          <p:nvPr/>
        </p:nvPicPr>
        <p:blipFill rotWithShape="1">
          <a:blip r:embed="rId3">
            <a:alphaModFix/>
          </a:blip>
          <a:srcRect b="67886" l="0" r="56441" t="0"/>
          <a:stretch/>
        </p:blipFill>
        <p:spPr>
          <a:xfrm>
            <a:off x="1610188" y="1635650"/>
            <a:ext cx="5923626" cy="1872201"/>
          </a:xfrm>
          <a:prstGeom prst="rect">
            <a:avLst/>
          </a:prstGeom>
          <a:noFill/>
          <a:ln>
            <a:noFill/>
          </a:ln>
        </p:spPr>
      </p:pic>
      <p:sp>
        <p:nvSpPr>
          <p:cNvPr id="215" name="Google Shape;215;p30"/>
          <p:cNvSpPr txBox="1"/>
          <p:nvPr/>
        </p:nvSpPr>
        <p:spPr>
          <a:xfrm>
            <a:off x="0" y="4803600"/>
            <a:ext cx="38781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Roboto"/>
                <a:ea typeface="Roboto"/>
                <a:cs typeface="Roboto"/>
                <a:sym typeface="Roboto"/>
                <a:hlinkClick r:id="rId4"/>
              </a:rPr>
              <a:t>Complete Guide to Activation Functions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Non-Linearities - ReLU</a:t>
            </a:r>
            <a:endParaRPr/>
          </a:p>
        </p:txBody>
      </p:sp>
      <p:sp>
        <p:nvSpPr>
          <p:cNvPr id="221" name="Google Shape;221;p31"/>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222" name="Google Shape;222;p31"/>
          <p:cNvPicPr preferRelativeResize="0"/>
          <p:nvPr/>
        </p:nvPicPr>
        <p:blipFill rotWithShape="1">
          <a:blip r:embed="rId3">
            <a:alphaModFix/>
          </a:blip>
          <a:srcRect b="0" l="0" r="52568" t="64497"/>
          <a:stretch/>
        </p:blipFill>
        <p:spPr>
          <a:xfrm>
            <a:off x="1472936" y="1577386"/>
            <a:ext cx="6198126" cy="1988725"/>
          </a:xfrm>
          <a:prstGeom prst="rect">
            <a:avLst/>
          </a:prstGeom>
          <a:noFill/>
          <a:ln>
            <a:noFill/>
          </a:ln>
        </p:spPr>
      </p:pic>
      <p:sp>
        <p:nvSpPr>
          <p:cNvPr id="223" name="Google Shape;223;p31"/>
          <p:cNvSpPr txBox="1"/>
          <p:nvPr/>
        </p:nvSpPr>
        <p:spPr>
          <a:xfrm>
            <a:off x="0" y="4803600"/>
            <a:ext cx="38781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Roboto"/>
                <a:ea typeface="Roboto"/>
                <a:cs typeface="Roboto"/>
                <a:sym typeface="Roboto"/>
                <a:hlinkClick r:id="rId4"/>
              </a:rPr>
              <a:t>Complete Guide to Activation Functions</a:t>
            </a:r>
            <a:endParaRPr b="0" i="0" sz="1400" u="none" cap="none" strike="noStrike">
              <a:solidFill>
                <a:srgbClr val="000000"/>
              </a:solidFill>
              <a:latin typeface="Roboto"/>
              <a:ea typeface="Roboto"/>
              <a:cs typeface="Roboto"/>
              <a:sym typeface="Roboto"/>
            </a:endParaRPr>
          </a:p>
        </p:txBody>
      </p:sp>
      <p:pic>
        <p:nvPicPr>
          <p:cNvPr id="224" name="Google Shape;224;p31"/>
          <p:cNvPicPr preferRelativeResize="0"/>
          <p:nvPr/>
        </p:nvPicPr>
        <p:blipFill rotWithShape="1">
          <a:blip r:embed="rId5">
            <a:alphaModFix/>
          </a:blip>
          <a:srcRect b="0" l="0" r="0" t="0"/>
          <a:stretch/>
        </p:blipFill>
        <p:spPr>
          <a:xfrm>
            <a:off x="2683712" y="3718511"/>
            <a:ext cx="3776583" cy="9326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460950" y="1853550"/>
            <a:ext cx="8222100" cy="143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a:t>Improved Model Architecture: ResNets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Today</a:t>
            </a:r>
            <a:endParaRPr/>
          </a:p>
        </p:txBody>
      </p:sp>
      <p:sp>
        <p:nvSpPr>
          <p:cNvPr id="101" name="Google Shape;101;p15"/>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Why we can’t just use basic linear/affine layers</a:t>
            </a:r>
            <a:endParaRPr/>
          </a:p>
          <a:p>
            <a:pPr indent="-342900" lvl="0" marL="457200" rtl="0" algn="l">
              <a:lnSpc>
                <a:spcPct val="115000"/>
              </a:lnSpc>
              <a:spcBef>
                <a:spcPts val="0"/>
              </a:spcBef>
              <a:spcAft>
                <a:spcPts val="0"/>
              </a:spcAft>
              <a:buSzPts val="1800"/>
              <a:buChar char="●"/>
            </a:pPr>
            <a:r>
              <a:rPr lang="en-GB"/>
              <a:t>CNN theory</a:t>
            </a:r>
            <a:endParaRPr/>
          </a:p>
          <a:p>
            <a:pPr indent="-317500" lvl="1" marL="914400" rtl="0" algn="l">
              <a:lnSpc>
                <a:spcPct val="115000"/>
              </a:lnSpc>
              <a:spcBef>
                <a:spcPts val="0"/>
              </a:spcBef>
              <a:spcAft>
                <a:spcPts val="0"/>
              </a:spcAft>
              <a:buSzPts val="1400"/>
              <a:buChar char="○"/>
            </a:pPr>
            <a:r>
              <a:rPr lang="en-GB"/>
              <a:t>Fully Connected / Dense / Linear</a:t>
            </a:r>
            <a:endParaRPr/>
          </a:p>
          <a:p>
            <a:pPr indent="-317500" lvl="1" marL="914400" rtl="0" algn="l">
              <a:lnSpc>
                <a:spcPct val="115000"/>
              </a:lnSpc>
              <a:spcBef>
                <a:spcPts val="0"/>
              </a:spcBef>
              <a:spcAft>
                <a:spcPts val="0"/>
              </a:spcAft>
              <a:buSzPts val="1400"/>
              <a:buChar char="○"/>
            </a:pPr>
            <a:r>
              <a:rPr lang="en-GB"/>
              <a:t>Convolutional</a:t>
            </a:r>
            <a:endParaRPr/>
          </a:p>
          <a:p>
            <a:pPr indent="-317500" lvl="1" marL="914400" rtl="0" algn="l">
              <a:lnSpc>
                <a:spcPct val="115000"/>
              </a:lnSpc>
              <a:spcBef>
                <a:spcPts val="0"/>
              </a:spcBef>
              <a:spcAft>
                <a:spcPts val="0"/>
              </a:spcAft>
              <a:buSzPts val="1400"/>
              <a:buChar char="○"/>
            </a:pPr>
            <a:r>
              <a:rPr lang="en-GB"/>
              <a:t>Non-linearities</a:t>
            </a:r>
            <a:endParaRPr/>
          </a:p>
          <a:p>
            <a:pPr indent="-317500" lvl="1" marL="914400" rtl="0" algn="l">
              <a:lnSpc>
                <a:spcPct val="115000"/>
              </a:lnSpc>
              <a:spcBef>
                <a:spcPts val="0"/>
              </a:spcBef>
              <a:spcAft>
                <a:spcPts val="0"/>
              </a:spcAft>
              <a:buSzPts val="1400"/>
              <a:buChar char="○"/>
            </a:pPr>
            <a:r>
              <a:rPr lang="en-GB"/>
              <a:t>ResNet as a case study</a:t>
            </a:r>
            <a:endParaRPr/>
          </a:p>
          <a:p>
            <a:pPr indent="-342900" lvl="0" marL="457200" rtl="0" algn="l">
              <a:lnSpc>
                <a:spcPct val="115000"/>
              </a:lnSpc>
              <a:spcBef>
                <a:spcPts val="0"/>
              </a:spcBef>
              <a:spcAft>
                <a:spcPts val="0"/>
              </a:spcAft>
              <a:buSzPts val="1800"/>
              <a:buChar char="●"/>
            </a:pPr>
            <a:r>
              <a:rPr lang="en-GB"/>
              <a:t>Evaluating models</a:t>
            </a:r>
            <a:endParaRPr/>
          </a:p>
          <a:p>
            <a:pPr indent="-342900" lvl="0" marL="457200" rtl="0" algn="l">
              <a:lnSpc>
                <a:spcPct val="115000"/>
              </a:lnSpc>
              <a:spcBef>
                <a:spcPts val="0"/>
              </a:spcBef>
              <a:spcAft>
                <a:spcPts val="0"/>
              </a:spcAft>
              <a:buSzPts val="1800"/>
              <a:buChar char="●"/>
            </a:pPr>
            <a:r>
              <a:rPr lang="en-GB"/>
              <a:t>Tuning hyperparameters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Deeper Models</a:t>
            </a:r>
            <a:endParaRPr/>
          </a:p>
        </p:txBody>
      </p:sp>
      <p:sp>
        <p:nvSpPr>
          <p:cNvPr id="235" name="Google Shape;235;p33"/>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236" name="Google Shape;236;p33"/>
          <p:cNvPicPr preferRelativeResize="0"/>
          <p:nvPr/>
        </p:nvPicPr>
        <p:blipFill rotWithShape="1">
          <a:blip r:embed="rId3">
            <a:alphaModFix/>
          </a:blip>
          <a:srcRect b="36635" l="0" r="0" t="35737"/>
          <a:stretch/>
        </p:blipFill>
        <p:spPr>
          <a:xfrm>
            <a:off x="464788" y="1248025"/>
            <a:ext cx="8214425" cy="987900"/>
          </a:xfrm>
          <a:prstGeom prst="rect">
            <a:avLst/>
          </a:prstGeom>
          <a:noFill/>
          <a:ln>
            <a:noFill/>
          </a:ln>
        </p:spPr>
      </p:pic>
      <p:sp>
        <p:nvSpPr>
          <p:cNvPr id="237" name="Google Shape;237;p33"/>
          <p:cNvSpPr txBox="1"/>
          <p:nvPr/>
        </p:nvSpPr>
        <p:spPr>
          <a:xfrm>
            <a:off x="0" y="4832250"/>
            <a:ext cx="84120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sng" cap="none" strike="noStrike">
                <a:solidFill>
                  <a:schemeClr val="hlink"/>
                </a:solidFill>
                <a:latin typeface="Arial"/>
                <a:ea typeface="Arial"/>
                <a:cs typeface="Arial"/>
                <a:sym typeface="Arial"/>
                <a:hlinkClick r:id="rId4"/>
              </a:rPr>
              <a:t>Deep Residual Learning for Image Recognition</a:t>
            </a:r>
            <a:endParaRPr b="0" i="0" sz="1200" u="none" cap="none" strike="noStrike">
              <a:solidFill>
                <a:srgbClr val="FFFFFF"/>
              </a:solidFill>
              <a:latin typeface="Open Sans"/>
              <a:ea typeface="Open Sans"/>
              <a:cs typeface="Open Sans"/>
              <a:sym typeface="Open Sans"/>
            </a:endParaRPr>
          </a:p>
        </p:txBody>
      </p:sp>
      <p:sp>
        <p:nvSpPr>
          <p:cNvPr id="238" name="Google Shape;238;p33"/>
          <p:cNvSpPr txBox="1"/>
          <p:nvPr/>
        </p:nvSpPr>
        <p:spPr>
          <a:xfrm>
            <a:off x="464800" y="2818750"/>
            <a:ext cx="80718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Open Sans"/>
              <a:buChar char="●"/>
            </a:pPr>
            <a:r>
              <a:rPr lang="en-GB" sz="1800">
                <a:solidFill>
                  <a:schemeClr val="dk2"/>
                </a:solidFill>
                <a:latin typeface="Open Sans"/>
                <a:ea typeface="Open Sans"/>
                <a:cs typeface="Open Sans"/>
                <a:sym typeface="Open Sans"/>
              </a:rPr>
              <a:t>We can stack a number of layers on top of each other</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GB" sz="1800">
                <a:solidFill>
                  <a:schemeClr val="dk2"/>
                </a:solidFill>
                <a:latin typeface="Open Sans"/>
                <a:ea typeface="Open Sans"/>
                <a:cs typeface="Open Sans"/>
                <a:sym typeface="Open Sans"/>
              </a:rPr>
              <a:t>This increases complexity and effectiveness of models</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GB" sz="1800">
                <a:solidFill>
                  <a:schemeClr val="dk2"/>
                </a:solidFill>
                <a:latin typeface="Open Sans"/>
                <a:ea typeface="Open Sans"/>
                <a:cs typeface="Open Sans"/>
                <a:sym typeface="Open Sans"/>
              </a:rPr>
              <a:t>But when does adding more layers become </a:t>
            </a:r>
            <a:r>
              <a:rPr lang="en-GB" sz="1800">
                <a:solidFill>
                  <a:schemeClr val="dk2"/>
                </a:solidFill>
                <a:latin typeface="Open Sans"/>
                <a:ea typeface="Open Sans"/>
                <a:cs typeface="Open Sans"/>
                <a:sym typeface="Open Sans"/>
              </a:rPr>
              <a:t>redundant</a:t>
            </a:r>
            <a:r>
              <a:rPr lang="en-GB"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Skip Connections</a:t>
            </a:r>
            <a:endParaRPr/>
          </a:p>
        </p:txBody>
      </p:sp>
      <p:sp>
        <p:nvSpPr>
          <p:cNvPr id="244" name="Google Shape;244;p34"/>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Skip connections allow the input to be passed through a model, unprocessed by any layers</a:t>
            </a:r>
            <a:endParaRPr/>
          </a:p>
          <a:p>
            <a:pPr indent="-342900" lvl="0" marL="457200" rtl="0" algn="l">
              <a:lnSpc>
                <a:spcPct val="115000"/>
              </a:lnSpc>
              <a:spcBef>
                <a:spcPts val="0"/>
              </a:spcBef>
              <a:spcAft>
                <a:spcPts val="0"/>
              </a:spcAft>
              <a:buSzPts val="1800"/>
              <a:buChar char="●"/>
            </a:pPr>
            <a:r>
              <a:rPr lang="en-GB"/>
              <a:t>This allows gradients to flow backwards through the model much easier</a:t>
            </a:r>
            <a:endParaRPr/>
          </a:p>
        </p:txBody>
      </p:sp>
      <p:sp>
        <p:nvSpPr>
          <p:cNvPr id="245" name="Google Shape;245;p34"/>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246" name="Google Shape;246;p34"/>
          <p:cNvPicPr preferRelativeResize="0"/>
          <p:nvPr/>
        </p:nvPicPr>
        <p:blipFill rotWithShape="1">
          <a:blip r:embed="rId3">
            <a:alphaModFix/>
          </a:blip>
          <a:srcRect b="0" l="0" r="0" t="0"/>
          <a:stretch/>
        </p:blipFill>
        <p:spPr>
          <a:xfrm>
            <a:off x="2752725" y="2571750"/>
            <a:ext cx="3638550" cy="2247900"/>
          </a:xfrm>
          <a:prstGeom prst="rect">
            <a:avLst/>
          </a:prstGeom>
          <a:noFill/>
          <a:ln>
            <a:noFill/>
          </a:ln>
        </p:spPr>
      </p:pic>
      <p:sp>
        <p:nvSpPr>
          <p:cNvPr id="247" name="Google Shape;247;p34"/>
          <p:cNvSpPr txBox="1"/>
          <p:nvPr/>
        </p:nvSpPr>
        <p:spPr>
          <a:xfrm>
            <a:off x="0" y="4832250"/>
            <a:ext cx="84120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sng" cap="none" strike="noStrike">
                <a:solidFill>
                  <a:schemeClr val="hlink"/>
                </a:solidFill>
                <a:latin typeface="Arial"/>
                <a:ea typeface="Arial"/>
                <a:cs typeface="Arial"/>
                <a:sym typeface="Arial"/>
                <a:hlinkClick r:id="rId4"/>
              </a:rPr>
              <a:t>Deep Residual Learning for Image Recognition</a:t>
            </a:r>
            <a:endParaRPr b="0" i="0" sz="1200" u="none" cap="none" strike="noStrike">
              <a:solidFill>
                <a:srgbClr val="FFFFFF"/>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ResNets</a:t>
            </a:r>
            <a:endParaRPr/>
          </a:p>
        </p:txBody>
      </p:sp>
      <p:sp>
        <p:nvSpPr>
          <p:cNvPr id="253" name="Google Shape;253;p35"/>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A ResNet (residual network) is a type of CNN</a:t>
            </a:r>
            <a:endParaRPr/>
          </a:p>
          <a:p>
            <a:pPr indent="-342900" lvl="0" marL="457200" rtl="0" algn="l">
              <a:lnSpc>
                <a:spcPct val="115000"/>
              </a:lnSpc>
              <a:spcBef>
                <a:spcPts val="0"/>
              </a:spcBef>
              <a:spcAft>
                <a:spcPts val="0"/>
              </a:spcAft>
              <a:buSzPts val="1800"/>
              <a:buChar char="●"/>
            </a:pPr>
            <a:r>
              <a:rPr lang="en-GB"/>
              <a:t>ResNet’s allow gradients to flow backwards more easily, which allows models to train faster, and helps with stability</a:t>
            </a:r>
            <a:endParaRPr/>
          </a:p>
          <a:p>
            <a:pPr indent="-342900" lvl="0" marL="457200" rtl="0" algn="l">
              <a:lnSpc>
                <a:spcPct val="115000"/>
              </a:lnSpc>
              <a:spcBef>
                <a:spcPts val="0"/>
              </a:spcBef>
              <a:spcAft>
                <a:spcPts val="0"/>
              </a:spcAft>
              <a:buSzPts val="1800"/>
              <a:buChar char="●"/>
            </a:pPr>
            <a:r>
              <a:rPr lang="en-GB"/>
              <a:t>ResNets consist of “blocks” of convolutional layers, with skip connections jumping over the convolutional blocks</a:t>
            </a:r>
            <a:endParaRPr/>
          </a:p>
          <a:p>
            <a:pPr indent="-342900" lvl="0" marL="457200" rtl="0" algn="l">
              <a:lnSpc>
                <a:spcPct val="115000"/>
              </a:lnSpc>
              <a:spcBef>
                <a:spcPts val="0"/>
              </a:spcBef>
              <a:spcAft>
                <a:spcPts val="0"/>
              </a:spcAft>
              <a:buSzPts val="1800"/>
              <a:buChar char="●"/>
            </a:pPr>
            <a:r>
              <a:rPr lang="en-GB"/>
              <a:t>They use strided convolutions instead of downsampling (i.e. maxpool)</a:t>
            </a:r>
            <a:endParaRPr/>
          </a:p>
          <a:p>
            <a:pPr indent="0" lvl="0" marL="0" rtl="0" algn="l">
              <a:lnSpc>
                <a:spcPct val="115000"/>
              </a:lnSpc>
              <a:spcBef>
                <a:spcPts val="0"/>
              </a:spcBef>
              <a:spcAft>
                <a:spcPts val="0"/>
              </a:spcAft>
              <a:buSzPts val="1800"/>
              <a:buNone/>
            </a:pPr>
            <a:r>
              <a:t/>
            </a:r>
            <a:endParaRPr/>
          </a:p>
        </p:txBody>
      </p:sp>
      <p:pic>
        <p:nvPicPr>
          <p:cNvPr id="254" name="Google Shape;254;p35"/>
          <p:cNvPicPr preferRelativeResize="0"/>
          <p:nvPr/>
        </p:nvPicPr>
        <p:blipFill rotWithShape="1">
          <a:blip r:embed="rId3">
            <a:alphaModFix/>
          </a:blip>
          <a:srcRect b="63062" l="0" r="0" t="0"/>
          <a:stretch/>
        </p:blipFill>
        <p:spPr>
          <a:xfrm>
            <a:off x="529213" y="3199913"/>
            <a:ext cx="8214425" cy="1320825"/>
          </a:xfrm>
          <a:prstGeom prst="rect">
            <a:avLst/>
          </a:prstGeom>
          <a:noFill/>
          <a:ln>
            <a:noFill/>
          </a:ln>
        </p:spPr>
      </p:pic>
      <p:sp>
        <p:nvSpPr>
          <p:cNvPr id="255" name="Google Shape;255;p35"/>
          <p:cNvSpPr txBox="1"/>
          <p:nvPr/>
        </p:nvSpPr>
        <p:spPr>
          <a:xfrm>
            <a:off x="0" y="4832250"/>
            <a:ext cx="84120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sng" cap="none" strike="noStrike">
                <a:solidFill>
                  <a:schemeClr val="hlink"/>
                </a:solidFill>
                <a:latin typeface="Arial"/>
                <a:ea typeface="Arial"/>
                <a:cs typeface="Arial"/>
                <a:sym typeface="Arial"/>
                <a:hlinkClick r:id="rId4"/>
              </a:rPr>
              <a:t>Deep Residual Learning for Image Recognition</a:t>
            </a:r>
            <a:endParaRPr b="0" i="0" sz="1200" u="none" cap="none" strike="noStrike">
              <a:solidFill>
                <a:srgbClr val="FFFFFF"/>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Breakout Time - 10 mins</a:t>
            </a:r>
            <a:endParaRPr/>
          </a:p>
        </p:txBody>
      </p:sp>
      <p:sp>
        <p:nvSpPr>
          <p:cNvPr id="261" name="Google Shape;261;p36"/>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Things you might want to ask about:</a:t>
            </a:r>
            <a:endParaRPr/>
          </a:p>
          <a:p>
            <a:pPr indent="-342900" lvl="0" marL="457200" rtl="0" algn="l">
              <a:lnSpc>
                <a:spcPct val="115000"/>
              </a:lnSpc>
              <a:spcBef>
                <a:spcPts val="0"/>
              </a:spcBef>
              <a:spcAft>
                <a:spcPts val="0"/>
              </a:spcAft>
              <a:buSzPts val="1800"/>
              <a:buChar char="●"/>
            </a:pPr>
            <a:r>
              <a:rPr lang="en-GB"/>
              <a:t>What is a ReLU? </a:t>
            </a:r>
            <a:endParaRPr/>
          </a:p>
          <a:p>
            <a:pPr indent="-342900" lvl="0" marL="457200" rtl="0" algn="l">
              <a:lnSpc>
                <a:spcPct val="115000"/>
              </a:lnSpc>
              <a:spcBef>
                <a:spcPts val="0"/>
              </a:spcBef>
              <a:spcAft>
                <a:spcPts val="0"/>
              </a:spcAft>
              <a:buSzPts val="1800"/>
              <a:buChar char="●"/>
            </a:pPr>
            <a:r>
              <a:rPr lang="en-GB"/>
              <a:t>How does a fully connected layer work?</a:t>
            </a:r>
            <a:endParaRPr/>
          </a:p>
          <a:p>
            <a:pPr indent="-342900" lvl="0" marL="457200" rtl="0" algn="l">
              <a:lnSpc>
                <a:spcPct val="115000"/>
              </a:lnSpc>
              <a:spcBef>
                <a:spcPts val="0"/>
              </a:spcBef>
              <a:spcAft>
                <a:spcPts val="0"/>
              </a:spcAft>
              <a:buSzPts val="1800"/>
              <a:buChar char="●"/>
            </a:pPr>
            <a:r>
              <a:rPr lang="en-GB"/>
              <a:t>Why do we need a skip connection?</a:t>
            </a:r>
            <a:endParaRPr/>
          </a:p>
          <a:p>
            <a:pPr indent="-342900" lvl="0" marL="457200" rtl="0" algn="l">
              <a:lnSpc>
                <a:spcPct val="115000"/>
              </a:lnSpc>
              <a:spcBef>
                <a:spcPts val="0"/>
              </a:spcBef>
              <a:spcAft>
                <a:spcPts val="0"/>
              </a:spcAft>
              <a:buSzPts val="1800"/>
              <a:buChar char="●"/>
            </a:pPr>
            <a:r>
              <a:rPr lang="en-GB"/>
              <a:t>Why do we need non-linearities?</a:t>
            </a:r>
            <a:endParaRPr/>
          </a:p>
          <a:p>
            <a:pPr indent="-342900" lvl="0" marL="457200" rtl="0" algn="l">
              <a:lnSpc>
                <a:spcPct val="115000"/>
              </a:lnSpc>
              <a:spcBef>
                <a:spcPts val="0"/>
              </a:spcBef>
              <a:spcAft>
                <a:spcPts val="0"/>
              </a:spcAft>
              <a:buSzPts val="1800"/>
              <a:buChar char="●"/>
            </a:pPr>
            <a:r>
              <a:rPr lang="en-GB"/>
              <a:t>How does a kernel work?</a:t>
            </a:r>
            <a:endParaRPr/>
          </a:p>
          <a:p>
            <a:pPr indent="-342900" lvl="0" marL="457200" rtl="0" algn="l">
              <a:lnSpc>
                <a:spcPct val="115000"/>
              </a:lnSpc>
              <a:spcBef>
                <a:spcPts val="0"/>
              </a:spcBef>
              <a:spcAft>
                <a:spcPts val="0"/>
              </a:spcAft>
              <a:buSzPts val="1800"/>
              <a:buChar char="●"/>
            </a:pPr>
            <a:r>
              <a:rPr lang="en-GB"/>
              <a:t>What are the two most important improvements in a ResNet?</a:t>
            </a:r>
            <a:endParaRPr/>
          </a:p>
          <a:p>
            <a:pPr indent="-317500" lvl="1" marL="914400" rtl="0" algn="l">
              <a:lnSpc>
                <a:spcPct val="115000"/>
              </a:lnSpc>
              <a:spcBef>
                <a:spcPts val="0"/>
              </a:spcBef>
              <a:spcAft>
                <a:spcPts val="0"/>
              </a:spcAft>
              <a:buSzPts val="1400"/>
              <a:buChar char="○"/>
            </a:pPr>
            <a:r>
              <a:rPr lang="en-GB"/>
              <a:t>Explain how and why they work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a:t>PyTorch Custom Models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Python Class Inheritance</a:t>
            </a:r>
            <a:endParaRPr/>
          </a:p>
        </p:txBody>
      </p:sp>
      <p:sp>
        <p:nvSpPr>
          <p:cNvPr id="272" name="Google Shape;272;p38"/>
          <p:cNvSpPr txBox="1"/>
          <p:nvPr>
            <p:ph idx="1" type="body"/>
          </p:nvPr>
        </p:nvSpPr>
        <p:spPr>
          <a:xfrm>
            <a:off x="4220025" y="773125"/>
            <a:ext cx="4612200" cy="40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GB"/>
              <a:t>Parent class</a:t>
            </a:r>
            <a:r>
              <a:rPr lang="en-GB"/>
              <a:t> defines some attributes and methods. </a:t>
            </a:r>
            <a:endParaRPr/>
          </a:p>
          <a:p>
            <a:pPr indent="0" lvl="0" marL="0" rtl="0" algn="l">
              <a:lnSpc>
                <a:spcPct val="115000"/>
              </a:lnSpc>
              <a:spcBef>
                <a:spcPts val="0"/>
              </a:spcBef>
              <a:spcAft>
                <a:spcPts val="0"/>
              </a:spcAft>
              <a:buSzPts val="1800"/>
              <a:buNone/>
            </a:pPr>
            <a:r>
              <a:rPr i="1" lang="en-GB"/>
              <a:t>Abstract</a:t>
            </a:r>
            <a:r>
              <a:rPr lang="en-GB"/>
              <a:t> methods need to be </a:t>
            </a:r>
            <a:r>
              <a:rPr i="1" lang="en-GB"/>
              <a:t>implemented</a:t>
            </a:r>
            <a:r>
              <a:rPr lang="en-GB"/>
              <a:t> by the </a:t>
            </a:r>
            <a:r>
              <a:rPr i="1" lang="en-GB"/>
              <a:t>child class</a:t>
            </a:r>
            <a:endParaRPr i="1"/>
          </a:p>
          <a:p>
            <a:pPr indent="0" lvl="0" marL="0" rtl="0" algn="l">
              <a:lnSpc>
                <a:spcPct val="115000"/>
              </a:lnSpc>
              <a:spcBef>
                <a:spcPts val="0"/>
              </a:spcBef>
              <a:spcAft>
                <a:spcPts val="0"/>
              </a:spcAft>
              <a:buSzPts val="1800"/>
              <a:buNone/>
            </a:pPr>
            <a:r>
              <a:rPr lang="en-GB"/>
              <a:t>Parent class also has some methods which the child class can use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GB"/>
              <a:t>Child class Dog </a:t>
            </a:r>
            <a:r>
              <a:rPr i="1" lang="en-GB"/>
              <a:t>extends</a:t>
            </a:r>
            <a:r>
              <a:rPr lang="en-GB"/>
              <a:t> Animal, and calls super()</a:t>
            </a:r>
            <a:endParaRPr/>
          </a:p>
          <a:p>
            <a:pPr indent="0" lvl="0" marL="0" rtl="0" algn="l">
              <a:lnSpc>
                <a:spcPct val="115000"/>
              </a:lnSpc>
              <a:spcBef>
                <a:spcPts val="0"/>
              </a:spcBef>
              <a:spcAft>
                <a:spcPts val="0"/>
              </a:spcAft>
              <a:buSzPts val="1800"/>
              <a:buNone/>
            </a:pPr>
            <a:r>
              <a:rPr lang="en-GB"/>
              <a:t>Child class must implement noise()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GB"/>
              <a:t>Child class can define its own methods</a:t>
            </a:r>
            <a:endParaRPr/>
          </a:p>
        </p:txBody>
      </p:sp>
      <p:pic>
        <p:nvPicPr>
          <p:cNvPr id="273" name="Google Shape;273;p38"/>
          <p:cNvPicPr preferRelativeResize="0"/>
          <p:nvPr/>
        </p:nvPicPr>
        <p:blipFill rotWithShape="1">
          <a:blip r:embed="rId3">
            <a:alphaModFix/>
          </a:blip>
          <a:srcRect b="0" l="0" r="0" t="0"/>
          <a:stretch/>
        </p:blipFill>
        <p:spPr>
          <a:xfrm>
            <a:off x="793450" y="746325"/>
            <a:ext cx="2833074" cy="4069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Homework Mini-Project</a:t>
            </a:r>
            <a:endParaRPr/>
          </a:p>
        </p:txBody>
      </p:sp>
      <p:sp>
        <p:nvSpPr>
          <p:cNvPr id="279" name="Google Shape;279;p39"/>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Instead of per-workshop homework we have one larger task</a:t>
            </a:r>
            <a:endParaRPr/>
          </a:p>
          <a:p>
            <a:pPr indent="-342900" lvl="0" marL="457200" rtl="0" algn="l">
              <a:lnSpc>
                <a:spcPct val="115000"/>
              </a:lnSpc>
              <a:spcBef>
                <a:spcPts val="0"/>
              </a:spcBef>
              <a:spcAft>
                <a:spcPts val="0"/>
              </a:spcAft>
              <a:buSzPts val="1800"/>
              <a:buChar char="●"/>
            </a:pPr>
            <a:r>
              <a:rPr lang="en-GB"/>
              <a:t>Current goal - find a dataset</a:t>
            </a:r>
            <a:endParaRPr/>
          </a:p>
          <a:p>
            <a:pPr indent="-317500" lvl="1" marL="914400" rtl="0" algn="l">
              <a:lnSpc>
                <a:spcPct val="115000"/>
              </a:lnSpc>
              <a:spcBef>
                <a:spcPts val="0"/>
              </a:spcBef>
              <a:spcAft>
                <a:spcPts val="0"/>
              </a:spcAft>
              <a:buSzPts val="1400"/>
              <a:buChar char="○"/>
            </a:pPr>
            <a:r>
              <a:rPr lang="en-GB"/>
              <a:t>You can use one of our examples or one of your own</a:t>
            </a:r>
            <a:endParaRPr/>
          </a:p>
          <a:p>
            <a:pPr indent="-317500" lvl="1" marL="914400" rtl="0" algn="l">
              <a:lnSpc>
                <a:spcPct val="115000"/>
              </a:lnSpc>
              <a:spcBef>
                <a:spcPts val="0"/>
              </a:spcBef>
              <a:spcAft>
                <a:spcPts val="0"/>
              </a:spcAft>
              <a:buSzPts val="1400"/>
              <a:buChar char="○"/>
            </a:pPr>
            <a:r>
              <a:rPr lang="en-GB"/>
              <a:t>Stick with something relatively simple (i.e. classification)</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GB"/>
              <a:t>The </a:t>
            </a:r>
            <a:r>
              <a:rPr b="1" lang="en-GB" u="sng">
                <a:solidFill>
                  <a:schemeClr val="hlink"/>
                </a:solidFill>
                <a:hlinkClick r:id="rId4"/>
              </a:rPr>
              <a:t>GitHub Repository</a:t>
            </a:r>
            <a:r>
              <a:rPr b="1" lang="en-GB"/>
              <a:t> contains instructions and guidance</a:t>
            </a:r>
            <a:endParaRPr b="1"/>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GB"/>
              <a:t>Work with your partner!</a:t>
            </a:r>
            <a:endParaRPr/>
          </a:p>
        </p:txBody>
      </p:sp>
      <p:sp>
        <p:nvSpPr>
          <p:cNvPr id="280" name="Google Shape;280;p39"/>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PyTorch Model Creation</a:t>
            </a:r>
            <a:endParaRPr/>
          </a:p>
        </p:txBody>
      </p:sp>
      <p:sp>
        <p:nvSpPr>
          <p:cNvPr id="286" name="Google Shape;286;p40"/>
          <p:cNvSpPr txBox="1"/>
          <p:nvPr>
            <p:ph idx="1" type="body"/>
          </p:nvPr>
        </p:nvSpPr>
        <p:spPr>
          <a:xfrm>
            <a:off x="311700" y="1001275"/>
            <a:ext cx="8520600" cy="1371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Generally, we want to create our own models, to complete our own tasks</a:t>
            </a:r>
            <a:endParaRPr/>
          </a:p>
          <a:p>
            <a:pPr indent="-342900" lvl="0" marL="457200" rtl="0" algn="l">
              <a:lnSpc>
                <a:spcPct val="115000"/>
              </a:lnSpc>
              <a:spcBef>
                <a:spcPts val="0"/>
              </a:spcBef>
              <a:spcAft>
                <a:spcPts val="0"/>
              </a:spcAft>
              <a:buSzPts val="1800"/>
              <a:buChar char="●"/>
            </a:pPr>
            <a:r>
              <a:rPr lang="en-GB"/>
              <a:t>PyTorch lets us do this easily, with Module’s</a:t>
            </a:r>
            <a:endParaRPr/>
          </a:p>
          <a:p>
            <a:pPr indent="-342900" lvl="0" marL="457200" rtl="0" algn="l">
              <a:lnSpc>
                <a:spcPct val="115000"/>
              </a:lnSpc>
              <a:spcBef>
                <a:spcPts val="0"/>
              </a:spcBef>
              <a:spcAft>
                <a:spcPts val="0"/>
              </a:spcAft>
              <a:buSzPts val="1800"/>
              <a:buChar char="●"/>
            </a:pPr>
            <a:r>
              <a:rPr lang="en-GB"/>
              <a:t>Module’s are the parent class, our own models are the child classes</a:t>
            </a:r>
            <a:endParaRPr/>
          </a:p>
        </p:txBody>
      </p:sp>
      <p:sp>
        <p:nvSpPr>
          <p:cNvPr id="287" name="Google Shape;287;p40"/>
          <p:cNvSpPr txBox="1"/>
          <p:nvPr/>
        </p:nvSpPr>
        <p:spPr>
          <a:xfrm>
            <a:off x="4907275" y="2577125"/>
            <a:ext cx="3768900" cy="202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Our model </a:t>
            </a:r>
            <a:r>
              <a:rPr b="0" i="1" lang="en-GB" sz="1400" u="none" cap="none" strike="noStrike">
                <a:solidFill>
                  <a:srgbClr val="000000"/>
                </a:solidFill>
                <a:latin typeface="Roboto"/>
                <a:ea typeface="Roboto"/>
                <a:cs typeface="Roboto"/>
                <a:sym typeface="Roboto"/>
              </a:rPr>
              <a:t>extends</a:t>
            </a:r>
            <a:r>
              <a:rPr b="0" i="0" lang="en-GB" sz="1400" u="none" cap="none" strike="noStrike">
                <a:solidFill>
                  <a:srgbClr val="000000"/>
                </a:solidFill>
                <a:latin typeface="Roboto"/>
                <a:ea typeface="Roboto"/>
                <a:cs typeface="Roboto"/>
                <a:sym typeface="Roboto"/>
              </a:rPr>
              <a:t> nn.Module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Our model calls super()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Our model </a:t>
            </a:r>
            <a:r>
              <a:rPr b="0" i="1" lang="en-GB" sz="1400" u="none" cap="none" strike="noStrike">
                <a:solidFill>
                  <a:srgbClr val="000000"/>
                </a:solidFill>
                <a:latin typeface="Roboto"/>
                <a:ea typeface="Roboto"/>
                <a:cs typeface="Roboto"/>
                <a:sym typeface="Roboto"/>
              </a:rPr>
              <a:t>implements </a:t>
            </a:r>
            <a:r>
              <a:rPr b="0" i="0" lang="en-GB" sz="1400" u="none" cap="none" strike="noStrike">
                <a:solidFill>
                  <a:srgbClr val="000000"/>
                </a:solidFill>
                <a:latin typeface="Roboto"/>
                <a:ea typeface="Roboto"/>
                <a:cs typeface="Roboto"/>
                <a:sym typeface="Roboto"/>
              </a:rPr>
              <a:t>forward()</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288" name="Google Shape;288;p40"/>
          <p:cNvPicPr preferRelativeResize="0"/>
          <p:nvPr/>
        </p:nvPicPr>
        <p:blipFill rotWithShape="1">
          <a:blip r:embed="rId3">
            <a:alphaModFix/>
          </a:blip>
          <a:srcRect b="0" l="0" r="0" t="0"/>
          <a:stretch/>
        </p:blipFill>
        <p:spPr>
          <a:xfrm>
            <a:off x="399375" y="2459105"/>
            <a:ext cx="3768900" cy="226404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94" name="Google Shape;294;p41"/>
          <p:cNvSpPr txBox="1"/>
          <p:nvPr/>
        </p:nvSpPr>
        <p:spPr>
          <a:xfrm>
            <a:off x="5530075" y="365100"/>
            <a:ext cx="3006600" cy="433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Define three layers: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000000"/>
                </a:solidFill>
                <a:latin typeface="Roboto"/>
                <a:ea typeface="Roboto"/>
                <a:cs typeface="Roboto"/>
                <a:sym typeface="Roboto"/>
              </a:rPr>
              <a:t>input layer</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000000"/>
                </a:solidFill>
                <a:latin typeface="Roboto"/>
                <a:ea typeface="Roboto"/>
                <a:cs typeface="Roboto"/>
                <a:sym typeface="Roboto"/>
              </a:rPr>
              <a:t>hidden layer</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000000"/>
                </a:solidFill>
                <a:latin typeface="Roboto"/>
                <a:ea typeface="Roboto"/>
                <a:cs typeface="Roboto"/>
                <a:sym typeface="Roboto"/>
              </a:rPr>
              <a:t>output layer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All three of these layers are fully connected layers, called Linear layers in Pytorch</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In our forward method:</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000000"/>
                </a:solidFill>
                <a:latin typeface="Roboto"/>
                <a:ea typeface="Roboto"/>
                <a:cs typeface="Roboto"/>
                <a:sym typeface="Roboto"/>
              </a:rPr>
              <a:t>Pass the input through the input layer</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000000"/>
                </a:solidFill>
                <a:latin typeface="Roboto"/>
                <a:ea typeface="Roboto"/>
                <a:cs typeface="Roboto"/>
                <a:sym typeface="Roboto"/>
              </a:rPr>
              <a:t>Then through a ReLU function</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000000"/>
                </a:solidFill>
                <a:latin typeface="Roboto"/>
                <a:ea typeface="Roboto"/>
                <a:cs typeface="Roboto"/>
                <a:sym typeface="Roboto"/>
              </a:rPr>
              <a:t>Repeat for the hidden layer</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000000"/>
                </a:solidFill>
                <a:latin typeface="Roboto"/>
                <a:ea typeface="Roboto"/>
                <a:cs typeface="Roboto"/>
                <a:sym typeface="Roboto"/>
              </a:rPr>
              <a:t>Pass through the output layer</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GB" sz="1400" u="none" cap="none" strike="noStrike">
                <a:solidFill>
                  <a:srgbClr val="000000"/>
                </a:solidFill>
                <a:latin typeface="Roboto"/>
                <a:ea typeface="Roboto"/>
                <a:cs typeface="Roboto"/>
                <a:sym typeface="Roboto"/>
              </a:rPr>
              <a:t>Return result</a:t>
            </a:r>
            <a:endParaRPr b="0" i="0" sz="1400" u="none" cap="none" strike="noStrike">
              <a:solidFill>
                <a:srgbClr val="000000"/>
              </a:solidFill>
              <a:latin typeface="Roboto"/>
              <a:ea typeface="Roboto"/>
              <a:cs typeface="Roboto"/>
              <a:sym typeface="Roboto"/>
            </a:endParaRPr>
          </a:p>
        </p:txBody>
      </p:sp>
      <p:pic>
        <p:nvPicPr>
          <p:cNvPr id="295" name="Google Shape;295;p41"/>
          <p:cNvPicPr preferRelativeResize="0"/>
          <p:nvPr/>
        </p:nvPicPr>
        <p:blipFill rotWithShape="1">
          <a:blip r:embed="rId3">
            <a:alphaModFix/>
          </a:blip>
          <a:srcRect b="0" l="0" r="0" t="0"/>
          <a:stretch/>
        </p:blipFill>
        <p:spPr>
          <a:xfrm>
            <a:off x="152400" y="496000"/>
            <a:ext cx="5225276" cy="398309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What Have We Made?</a:t>
            </a:r>
            <a:endParaRPr/>
          </a:p>
        </p:txBody>
      </p:sp>
      <p:sp>
        <p:nvSpPr>
          <p:cNvPr id="301" name="Google Shape;301;p42"/>
          <p:cNvSpPr txBox="1"/>
          <p:nvPr>
            <p:ph idx="1" type="body"/>
          </p:nvPr>
        </p:nvSpPr>
        <p:spPr>
          <a:xfrm>
            <a:off x="311700" y="1001275"/>
            <a:ext cx="8634600" cy="110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3 layer network</a:t>
            </a:r>
            <a:endParaRPr/>
          </a:p>
          <a:p>
            <a:pPr indent="-342900" lvl="0" marL="457200" rtl="0" algn="l">
              <a:lnSpc>
                <a:spcPct val="115000"/>
              </a:lnSpc>
              <a:spcBef>
                <a:spcPts val="0"/>
              </a:spcBef>
              <a:spcAft>
                <a:spcPts val="0"/>
              </a:spcAft>
              <a:buSzPts val="1800"/>
              <a:buChar char="●"/>
            </a:pPr>
            <a:r>
              <a:rPr lang="en-GB"/>
              <a:t>Variable size for the first (input) and last (output) layers</a:t>
            </a:r>
            <a:endParaRPr/>
          </a:p>
          <a:p>
            <a:pPr indent="-342900" lvl="0" marL="457200" rtl="0" algn="l">
              <a:lnSpc>
                <a:spcPct val="115000"/>
              </a:lnSpc>
              <a:spcBef>
                <a:spcPts val="0"/>
              </a:spcBef>
              <a:spcAft>
                <a:spcPts val="0"/>
              </a:spcAft>
              <a:buSzPts val="1800"/>
              <a:buChar char="●"/>
            </a:pPr>
            <a:r>
              <a:rPr lang="en-GB"/>
              <a:t>Middle (hidden) layer has 64 perceptrons</a:t>
            </a:r>
            <a:endParaRPr/>
          </a:p>
        </p:txBody>
      </p:sp>
      <p:pic>
        <p:nvPicPr>
          <p:cNvPr id="302" name="Google Shape;302;p42"/>
          <p:cNvPicPr preferRelativeResize="0"/>
          <p:nvPr/>
        </p:nvPicPr>
        <p:blipFill rotWithShape="1">
          <a:blip r:embed="rId3">
            <a:alphaModFix/>
          </a:blip>
          <a:srcRect b="0" l="0" r="0" t="0"/>
          <a:stretch/>
        </p:blipFill>
        <p:spPr>
          <a:xfrm>
            <a:off x="3492663" y="2104375"/>
            <a:ext cx="2272686" cy="2734325"/>
          </a:xfrm>
          <a:prstGeom prst="rect">
            <a:avLst/>
          </a:prstGeom>
          <a:noFill/>
          <a:ln>
            <a:noFill/>
          </a:ln>
        </p:spPr>
      </p:pic>
      <p:sp>
        <p:nvSpPr>
          <p:cNvPr id="303" name="Google Shape;303;p42"/>
          <p:cNvSpPr txBox="1"/>
          <p:nvPr/>
        </p:nvSpPr>
        <p:spPr>
          <a:xfrm>
            <a:off x="0" y="4803600"/>
            <a:ext cx="38781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Roboto"/>
                <a:ea typeface="Roboto"/>
                <a:cs typeface="Roboto"/>
                <a:sym typeface="Roboto"/>
                <a:hlinkClick r:id="rId4"/>
              </a:rPr>
              <a:t>Artificial Neural Networks - Wikipedia</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a:t>Linear Layer Problems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Model Usage</a:t>
            </a:r>
            <a:endParaRPr/>
          </a:p>
        </p:txBody>
      </p:sp>
      <p:sp>
        <p:nvSpPr>
          <p:cNvPr id="309" name="Google Shape;309;p43"/>
          <p:cNvSpPr txBox="1"/>
          <p:nvPr>
            <p:ph idx="1" type="body"/>
          </p:nvPr>
        </p:nvSpPr>
        <p:spPr>
          <a:xfrm>
            <a:off x="4252250" y="1001275"/>
            <a:ext cx="45801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Define the input and output size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GB"/>
              <a:t>Get some random input, of the same size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GB"/>
              <a:t>Initialise the model</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GB"/>
              <a:t>Feed the random input through the model</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GB"/>
              <a:t>Print the output</a:t>
            </a:r>
            <a:endParaRPr/>
          </a:p>
        </p:txBody>
      </p:sp>
      <p:sp>
        <p:nvSpPr>
          <p:cNvPr id="310" name="Google Shape;310;p43"/>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311" name="Google Shape;311;p43"/>
          <p:cNvPicPr preferRelativeResize="0"/>
          <p:nvPr/>
        </p:nvPicPr>
        <p:blipFill rotWithShape="1">
          <a:blip r:embed="rId3">
            <a:alphaModFix/>
          </a:blip>
          <a:srcRect b="0" l="0" r="0" t="0"/>
          <a:stretch/>
        </p:blipFill>
        <p:spPr>
          <a:xfrm>
            <a:off x="311700" y="1082538"/>
            <a:ext cx="3747251" cy="3176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a:t>Breakout: Code a Model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Your task</a:t>
            </a:r>
            <a:endParaRPr/>
          </a:p>
        </p:txBody>
      </p:sp>
      <p:sp>
        <p:nvSpPr>
          <p:cNvPr id="322" name="Google Shape;322;p45"/>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Code a model which extends nn.Module and has the following structure:</a:t>
            </a:r>
            <a:endParaRPr/>
          </a:p>
          <a:p>
            <a:pPr indent="-342900" lvl="0" marL="457200" rtl="0" algn="l">
              <a:lnSpc>
                <a:spcPct val="115000"/>
              </a:lnSpc>
              <a:spcBef>
                <a:spcPts val="0"/>
              </a:spcBef>
              <a:spcAft>
                <a:spcPts val="0"/>
              </a:spcAft>
              <a:buSzPts val="1800"/>
              <a:buAutoNum type="arabicPeriod"/>
            </a:pPr>
            <a:r>
              <a:rPr lang="en-GB"/>
              <a:t>Convolutional Layer (3 input channels, 7 output channels, kernel size = 5)</a:t>
            </a:r>
            <a:endParaRPr/>
          </a:p>
          <a:p>
            <a:pPr indent="-342900" lvl="0" marL="457200" rtl="0" algn="l">
              <a:lnSpc>
                <a:spcPct val="115000"/>
              </a:lnSpc>
              <a:spcBef>
                <a:spcPts val="0"/>
              </a:spcBef>
              <a:spcAft>
                <a:spcPts val="0"/>
              </a:spcAft>
              <a:buSzPts val="1800"/>
              <a:buAutoNum type="arabicPeriod"/>
            </a:pPr>
            <a:r>
              <a:rPr lang="en-GB"/>
              <a:t>Max Pool (kernel size = 2, stride = 2)</a:t>
            </a:r>
            <a:endParaRPr/>
          </a:p>
          <a:p>
            <a:pPr indent="-342900" lvl="0" marL="457200" rtl="0" algn="l">
              <a:lnSpc>
                <a:spcPct val="115000"/>
              </a:lnSpc>
              <a:spcBef>
                <a:spcPts val="0"/>
              </a:spcBef>
              <a:spcAft>
                <a:spcPts val="0"/>
              </a:spcAft>
              <a:buSzPts val="1800"/>
              <a:buAutoNum type="arabicPeriod"/>
            </a:pPr>
            <a:r>
              <a:rPr lang="en-GB"/>
              <a:t>Convolutional Layer (7 input channels, 14 output channels, kernel size = 5)</a:t>
            </a:r>
            <a:endParaRPr/>
          </a:p>
          <a:p>
            <a:pPr indent="-342900" lvl="0" marL="457200" rtl="0" algn="l">
              <a:lnSpc>
                <a:spcPct val="115000"/>
              </a:lnSpc>
              <a:spcBef>
                <a:spcPts val="0"/>
              </a:spcBef>
              <a:spcAft>
                <a:spcPts val="0"/>
              </a:spcAft>
              <a:buSzPts val="1800"/>
              <a:buAutoNum type="arabicPeriod"/>
            </a:pPr>
            <a:r>
              <a:rPr lang="en-GB"/>
              <a:t>Fully Connected Layer (Figure out the input size, output size is 64)</a:t>
            </a:r>
            <a:endParaRPr/>
          </a:p>
          <a:p>
            <a:pPr indent="-342900" lvl="0" marL="457200" rtl="0" algn="l">
              <a:lnSpc>
                <a:spcPct val="115000"/>
              </a:lnSpc>
              <a:spcBef>
                <a:spcPts val="0"/>
              </a:spcBef>
              <a:spcAft>
                <a:spcPts val="0"/>
              </a:spcAft>
              <a:buSzPts val="1800"/>
              <a:buAutoNum type="arabicPeriod"/>
            </a:pPr>
            <a:r>
              <a:rPr lang="en-GB"/>
              <a:t>Fully Connected Layer (input size is 64, output size is 10)</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GB"/>
              <a:t>Your model should use the ReLU function between each layer</a:t>
            </a:r>
            <a:r>
              <a:rPr lang="en-GB"/>
              <a:t>. More in-depth explanation of how you should define the forward pass in the Colab notebook.</a:t>
            </a:r>
            <a:endParaRPr/>
          </a:p>
        </p:txBody>
      </p:sp>
      <p:sp>
        <p:nvSpPr>
          <p:cNvPr id="323" name="Google Shape;323;p45"/>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Hints</a:t>
            </a:r>
            <a:endParaRPr/>
          </a:p>
        </p:txBody>
      </p:sp>
      <p:sp>
        <p:nvSpPr>
          <p:cNvPr id="329" name="Google Shape;329;p46"/>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All layers are found in </a:t>
            </a:r>
            <a:r>
              <a:rPr lang="en-GB" u="sng">
                <a:solidFill>
                  <a:schemeClr val="hlink"/>
                </a:solidFill>
                <a:hlinkClick r:id="rId3"/>
              </a:rPr>
              <a:t>torch.nn</a:t>
            </a:r>
            <a:r>
              <a:rPr lang="en-GB"/>
              <a:t>:</a:t>
            </a:r>
            <a:endParaRPr/>
          </a:p>
          <a:p>
            <a:pPr indent="-317500" lvl="1" marL="914400" rtl="0" algn="l">
              <a:lnSpc>
                <a:spcPct val="115000"/>
              </a:lnSpc>
              <a:spcBef>
                <a:spcPts val="0"/>
              </a:spcBef>
              <a:spcAft>
                <a:spcPts val="0"/>
              </a:spcAft>
              <a:buSzPts val="1400"/>
              <a:buChar char="○"/>
            </a:pPr>
            <a:r>
              <a:rPr lang="en-GB"/>
              <a:t>Fully Connected Layer: </a:t>
            </a:r>
            <a:r>
              <a:rPr lang="en-GB" u="sng">
                <a:solidFill>
                  <a:schemeClr val="hlink"/>
                </a:solidFill>
                <a:hlinkClick r:id="rId4"/>
              </a:rPr>
              <a:t>Linear</a:t>
            </a:r>
            <a:r>
              <a:rPr lang="en-GB"/>
              <a:t>(num inputs, num outputs)</a:t>
            </a:r>
            <a:endParaRPr/>
          </a:p>
          <a:p>
            <a:pPr indent="-317500" lvl="1" marL="914400" rtl="0" algn="l">
              <a:lnSpc>
                <a:spcPct val="115000"/>
              </a:lnSpc>
              <a:spcBef>
                <a:spcPts val="0"/>
              </a:spcBef>
              <a:spcAft>
                <a:spcPts val="0"/>
              </a:spcAft>
              <a:buSzPts val="1400"/>
              <a:buChar char="○"/>
            </a:pPr>
            <a:r>
              <a:rPr lang="en-GB"/>
              <a:t>Max Pooling: </a:t>
            </a:r>
            <a:r>
              <a:rPr lang="en-GB" u="sng">
                <a:solidFill>
                  <a:schemeClr val="hlink"/>
                </a:solidFill>
                <a:hlinkClick r:id="rId5"/>
              </a:rPr>
              <a:t>MaxPool2d</a:t>
            </a:r>
            <a:r>
              <a:rPr lang="en-GB"/>
              <a:t>(kernel size, stride)</a:t>
            </a:r>
            <a:endParaRPr/>
          </a:p>
          <a:p>
            <a:pPr indent="-317500" lvl="1" marL="914400" rtl="0" algn="l">
              <a:lnSpc>
                <a:spcPct val="115000"/>
              </a:lnSpc>
              <a:spcBef>
                <a:spcPts val="0"/>
              </a:spcBef>
              <a:spcAft>
                <a:spcPts val="0"/>
              </a:spcAft>
              <a:buSzPts val="1400"/>
              <a:buChar char="○"/>
            </a:pPr>
            <a:r>
              <a:rPr lang="en-GB"/>
              <a:t>Convolutional Layer: </a:t>
            </a:r>
            <a:r>
              <a:rPr lang="en-GB" u="sng">
                <a:solidFill>
                  <a:schemeClr val="hlink"/>
                </a:solidFill>
                <a:hlinkClick r:id="rId6"/>
              </a:rPr>
              <a:t>Conv2d</a:t>
            </a:r>
            <a:r>
              <a:rPr lang="en-GB"/>
              <a:t>(input channels, output channels, kernel size, stride)</a:t>
            </a:r>
            <a:endParaRPr/>
          </a:p>
          <a:p>
            <a:pPr indent="-342900" lvl="0" marL="457200" rtl="0" algn="l">
              <a:lnSpc>
                <a:spcPct val="115000"/>
              </a:lnSpc>
              <a:spcBef>
                <a:spcPts val="0"/>
              </a:spcBef>
              <a:spcAft>
                <a:spcPts val="0"/>
              </a:spcAft>
              <a:buSzPts val="1800"/>
              <a:buChar char="●"/>
            </a:pPr>
            <a:r>
              <a:rPr lang="en-GB"/>
              <a:t>Define your layers in the __init__ method of your model</a:t>
            </a:r>
            <a:endParaRPr/>
          </a:p>
          <a:p>
            <a:pPr indent="-342900" lvl="0" marL="457200" rtl="0" algn="l">
              <a:lnSpc>
                <a:spcPct val="115000"/>
              </a:lnSpc>
              <a:spcBef>
                <a:spcPts val="0"/>
              </a:spcBef>
              <a:spcAft>
                <a:spcPts val="0"/>
              </a:spcAft>
              <a:buSzPts val="1800"/>
              <a:buChar char="●"/>
            </a:pPr>
            <a:r>
              <a:rPr lang="en-GB"/>
              <a:t>The ReLU function can be found in </a:t>
            </a:r>
            <a:r>
              <a:rPr lang="en-GB" u="sng">
                <a:solidFill>
                  <a:schemeClr val="hlink"/>
                </a:solidFill>
                <a:hlinkClick r:id="rId7"/>
              </a:rPr>
              <a:t>torch.nn.functional.relu()</a:t>
            </a:r>
            <a:endParaRPr/>
          </a:p>
          <a:p>
            <a:pPr indent="-342900" lvl="0" marL="457200" rtl="0" algn="l">
              <a:lnSpc>
                <a:spcPct val="115000"/>
              </a:lnSpc>
              <a:spcBef>
                <a:spcPts val="0"/>
              </a:spcBef>
              <a:spcAft>
                <a:spcPts val="0"/>
              </a:spcAft>
              <a:buSzPts val="1800"/>
              <a:buChar char="●"/>
            </a:pPr>
            <a:r>
              <a:rPr lang="en-GB"/>
              <a:t>Use our Convolutional Layer Size Calculator to calculate the output size from your convolutional layers (you’ll need to make a copy)</a:t>
            </a:r>
            <a:endParaRPr/>
          </a:p>
          <a:p>
            <a:pPr indent="-342900" lvl="0" marL="457200" rtl="0" algn="l">
              <a:lnSpc>
                <a:spcPct val="115000"/>
              </a:lnSpc>
              <a:spcBef>
                <a:spcPts val="0"/>
              </a:spcBef>
              <a:spcAft>
                <a:spcPts val="0"/>
              </a:spcAft>
              <a:buSzPts val="1800"/>
              <a:buChar char="●"/>
            </a:pPr>
            <a:r>
              <a:rPr lang="en-GB"/>
              <a:t>Can be useful to print tensor.shape if you’re having matrix multiplication issues</a:t>
            </a:r>
            <a:endParaRPr/>
          </a:p>
        </p:txBody>
      </p:sp>
      <p:sp>
        <p:nvSpPr>
          <p:cNvPr id="330" name="Google Shape;330;p46"/>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843550" y="844000"/>
            <a:ext cx="5946600" cy="155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sz="3000"/>
              <a:t>Thanks for attending! Please take the time to fill out the </a:t>
            </a:r>
            <a:r>
              <a:rPr lang="en-GB" sz="3000" u="sng">
                <a:solidFill>
                  <a:schemeClr val="hlink"/>
                </a:solidFill>
                <a:hlinkClick r:id="rId3"/>
              </a:rPr>
              <a:t>feedback form</a:t>
            </a:r>
            <a:r>
              <a:rPr lang="en-GB" sz="3000"/>
              <a:t>.</a:t>
            </a:r>
            <a:endParaRPr sz="3000"/>
          </a:p>
        </p:txBody>
      </p:sp>
      <p:sp>
        <p:nvSpPr>
          <p:cNvPr id="336" name="Google Shape;336;p47"/>
          <p:cNvSpPr txBox="1"/>
          <p:nvPr>
            <p:ph idx="2" type="body"/>
          </p:nvPr>
        </p:nvSpPr>
        <p:spPr>
          <a:xfrm>
            <a:off x="3566700" y="4135075"/>
            <a:ext cx="2010600" cy="55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400"/>
              <a:buNone/>
            </a:pPr>
            <a:r>
              <a:rPr i="1" lang="en-GB" sz="1600">
                <a:latin typeface="Open Sans"/>
                <a:ea typeface="Open Sans"/>
                <a:cs typeface="Open Sans"/>
                <a:sym typeface="Open Sans"/>
              </a:rPr>
              <a:t>deepneuron.org</a:t>
            </a:r>
            <a:endParaRPr i="1" sz="1600">
              <a:latin typeface="Open Sans"/>
              <a:ea typeface="Open Sans"/>
              <a:cs typeface="Open Sans"/>
              <a:sym typeface="Open Sans"/>
            </a:endParaRPr>
          </a:p>
        </p:txBody>
      </p:sp>
      <p:sp>
        <p:nvSpPr>
          <p:cNvPr id="337" name="Google Shape;33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38" name="Google Shape;338;p47"/>
          <p:cNvPicPr preferRelativeResize="0"/>
          <p:nvPr/>
        </p:nvPicPr>
        <p:blipFill rotWithShape="1">
          <a:blip r:embed="rId4">
            <a:alphaModFix/>
          </a:blip>
          <a:srcRect b="24301" l="0" r="0" t="17584"/>
          <a:stretch/>
        </p:blipFill>
        <p:spPr>
          <a:xfrm>
            <a:off x="3052550" y="2571750"/>
            <a:ext cx="3038875" cy="176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Fully Connected Layers</a:t>
            </a:r>
            <a:endParaRPr/>
          </a:p>
        </p:txBody>
      </p:sp>
      <p:sp>
        <p:nvSpPr>
          <p:cNvPr id="112" name="Google Shape;112;p17"/>
          <p:cNvSpPr txBox="1"/>
          <p:nvPr>
            <p:ph idx="1" type="body"/>
          </p:nvPr>
        </p:nvSpPr>
        <p:spPr>
          <a:xfrm>
            <a:off x="311700" y="1001275"/>
            <a:ext cx="8634600" cy="110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Used in all neural networks, not just CNNs</a:t>
            </a:r>
            <a:endParaRPr/>
          </a:p>
          <a:p>
            <a:pPr indent="-342900" lvl="0" marL="457200" rtl="0" algn="l">
              <a:lnSpc>
                <a:spcPct val="115000"/>
              </a:lnSpc>
              <a:spcBef>
                <a:spcPts val="0"/>
              </a:spcBef>
              <a:spcAft>
                <a:spcPts val="0"/>
              </a:spcAft>
              <a:buSzPts val="1800"/>
              <a:buChar char="●"/>
            </a:pPr>
            <a:r>
              <a:rPr lang="en-GB"/>
              <a:t>Most basic layer, where every node in the layer is connected to every node in the previous layer. Every connection has some weighting attached to it</a:t>
            </a:r>
            <a:endParaRPr/>
          </a:p>
        </p:txBody>
      </p:sp>
      <p:pic>
        <p:nvPicPr>
          <p:cNvPr id="113" name="Google Shape;113;p17"/>
          <p:cNvPicPr preferRelativeResize="0"/>
          <p:nvPr/>
        </p:nvPicPr>
        <p:blipFill rotWithShape="1">
          <a:blip r:embed="rId3">
            <a:alphaModFix/>
          </a:blip>
          <a:srcRect b="0" l="0" r="0" t="0"/>
          <a:stretch/>
        </p:blipFill>
        <p:spPr>
          <a:xfrm>
            <a:off x="5231475" y="2250463"/>
            <a:ext cx="3714750" cy="1952625"/>
          </a:xfrm>
          <a:prstGeom prst="rect">
            <a:avLst/>
          </a:prstGeom>
          <a:noFill/>
          <a:ln>
            <a:noFill/>
          </a:ln>
        </p:spPr>
      </p:pic>
      <p:pic>
        <p:nvPicPr>
          <p:cNvPr id="114" name="Google Shape;114;p17"/>
          <p:cNvPicPr preferRelativeResize="0"/>
          <p:nvPr/>
        </p:nvPicPr>
        <p:blipFill rotWithShape="1">
          <a:blip r:embed="rId4">
            <a:alphaModFix/>
          </a:blip>
          <a:srcRect b="0" l="0" r="0" t="0"/>
          <a:stretch/>
        </p:blipFill>
        <p:spPr>
          <a:xfrm>
            <a:off x="775200" y="2104375"/>
            <a:ext cx="2272686" cy="2734325"/>
          </a:xfrm>
          <a:prstGeom prst="rect">
            <a:avLst/>
          </a:prstGeom>
          <a:noFill/>
          <a:ln>
            <a:noFill/>
          </a:ln>
        </p:spPr>
      </p:pic>
      <p:sp>
        <p:nvSpPr>
          <p:cNvPr id="115" name="Google Shape;115;p17"/>
          <p:cNvSpPr txBox="1"/>
          <p:nvPr/>
        </p:nvSpPr>
        <p:spPr>
          <a:xfrm>
            <a:off x="0" y="4803600"/>
            <a:ext cx="38781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Roboto"/>
                <a:ea typeface="Roboto"/>
                <a:cs typeface="Roboto"/>
                <a:sym typeface="Roboto"/>
                <a:hlinkClick r:id="rId5"/>
              </a:rPr>
              <a:t>Artificial Neural Networks - Wikipedia</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2" type="sldNum"/>
          </p:nvPr>
        </p:nvSpPr>
        <p:spPr>
          <a:xfrm>
            <a:off x="8536631" y="48035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21" name="Google Shape;121;p18"/>
          <p:cNvSpPr txBox="1"/>
          <p:nvPr/>
        </p:nvSpPr>
        <p:spPr>
          <a:xfrm>
            <a:off x="70525" y="440563"/>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2A3990"/>
                </a:solidFill>
                <a:latin typeface="Open Sans SemiBold"/>
                <a:ea typeface="Open Sans SemiBold"/>
                <a:cs typeface="Open Sans SemiBold"/>
                <a:sym typeface="Open Sans SemiBold"/>
              </a:rPr>
              <a:t>Connecting Every Node</a:t>
            </a:r>
            <a:endParaRPr sz="3000">
              <a:solidFill>
                <a:srgbClr val="2A3990"/>
              </a:solidFill>
              <a:latin typeface="Open Sans SemiBold"/>
              <a:ea typeface="Open Sans SemiBold"/>
              <a:cs typeface="Open Sans SemiBold"/>
              <a:sym typeface="Open Sans SemiBold"/>
            </a:endParaRPr>
          </a:p>
        </p:txBody>
      </p:sp>
      <p:sp>
        <p:nvSpPr>
          <p:cNvPr id="122" name="Google Shape;122;p18"/>
          <p:cNvSpPr txBox="1"/>
          <p:nvPr/>
        </p:nvSpPr>
        <p:spPr>
          <a:xfrm>
            <a:off x="0" y="4832250"/>
            <a:ext cx="5089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FFFFFF"/>
                </a:solidFill>
                <a:latin typeface="Open Sans"/>
                <a:ea typeface="Open Sans"/>
                <a:cs typeface="Open Sans"/>
                <a:sym typeface="Open Sans"/>
              </a:rPr>
              <a:t>Source: https://medium.com/@Ana_Caballero_H/</a:t>
            </a:r>
            <a:endParaRPr sz="1200">
              <a:solidFill>
                <a:srgbClr val="FFFFFF"/>
              </a:solidFill>
              <a:latin typeface="Open Sans"/>
              <a:ea typeface="Open Sans"/>
              <a:cs typeface="Open Sans"/>
              <a:sym typeface="Open Sans"/>
            </a:endParaRPr>
          </a:p>
        </p:txBody>
      </p:sp>
      <p:pic>
        <p:nvPicPr>
          <p:cNvPr id="123" name="Google Shape;123;p18"/>
          <p:cNvPicPr preferRelativeResize="0"/>
          <p:nvPr/>
        </p:nvPicPr>
        <p:blipFill>
          <a:blip r:embed="rId3">
            <a:alphaModFix/>
          </a:blip>
          <a:stretch>
            <a:fillRect/>
          </a:stretch>
        </p:blipFill>
        <p:spPr>
          <a:xfrm>
            <a:off x="1786019" y="1416981"/>
            <a:ext cx="5089600" cy="2309550"/>
          </a:xfrm>
          <a:prstGeom prst="rect">
            <a:avLst/>
          </a:prstGeom>
          <a:noFill/>
          <a:ln>
            <a:noFill/>
          </a:ln>
        </p:spPr>
      </p:pic>
      <p:sp>
        <p:nvSpPr>
          <p:cNvPr id="124" name="Google Shape;124;p18"/>
          <p:cNvSpPr txBox="1"/>
          <p:nvPr/>
        </p:nvSpPr>
        <p:spPr>
          <a:xfrm>
            <a:off x="392300" y="3726525"/>
            <a:ext cx="7334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High computational complexity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Doesn’t naturally find “patterns” or “features”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a:t>CNN Theory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CNN</a:t>
            </a:r>
            <a:endParaRPr/>
          </a:p>
        </p:txBody>
      </p:sp>
      <p:sp>
        <p:nvSpPr>
          <p:cNvPr id="135" name="Google Shape;135;p20"/>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Widely used for for visual applications</a:t>
            </a:r>
            <a:endParaRPr/>
          </a:p>
          <a:p>
            <a:pPr indent="-342900" lvl="0" marL="457200" rtl="0" algn="l">
              <a:lnSpc>
                <a:spcPct val="115000"/>
              </a:lnSpc>
              <a:spcBef>
                <a:spcPts val="0"/>
              </a:spcBef>
              <a:spcAft>
                <a:spcPts val="0"/>
              </a:spcAft>
              <a:buSzPts val="1800"/>
              <a:buChar char="●"/>
            </a:pPr>
            <a:r>
              <a:rPr lang="en-GB"/>
              <a:t>Helps us detect “features” in images</a:t>
            </a:r>
            <a:endParaRPr/>
          </a:p>
          <a:p>
            <a:pPr indent="-317500" lvl="1" marL="914400" rtl="0" algn="l">
              <a:lnSpc>
                <a:spcPct val="115000"/>
              </a:lnSpc>
              <a:spcBef>
                <a:spcPts val="0"/>
              </a:spcBef>
              <a:spcAft>
                <a:spcPts val="0"/>
              </a:spcAft>
              <a:buSzPts val="1400"/>
              <a:buChar char="○"/>
            </a:pPr>
            <a:r>
              <a:rPr lang="en-GB"/>
              <a:t>For example:</a:t>
            </a:r>
            <a:endParaRPr/>
          </a:p>
          <a:p>
            <a:pPr indent="-317500" lvl="2" marL="1371600" rtl="0" algn="l">
              <a:lnSpc>
                <a:spcPct val="115000"/>
              </a:lnSpc>
              <a:spcBef>
                <a:spcPts val="0"/>
              </a:spcBef>
              <a:spcAft>
                <a:spcPts val="0"/>
              </a:spcAft>
              <a:buSzPts val="1400"/>
              <a:buChar char="■"/>
            </a:pPr>
            <a:r>
              <a:rPr lang="en-GB"/>
              <a:t>Lines</a:t>
            </a:r>
            <a:endParaRPr/>
          </a:p>
          <a:p>
            <a:pPr indent="-317500" lvl="2" marL="1371600" rtl="0" algn="l">
              <a:lnSpc>
                <a:spcPct val="115000"/>
              </a:lnSpc>
              <a:spcBef>
                <a:spcPts val="0"/>
              </a:spcBef>
              <a:spcAft>
                <a:spcPts val="0"/>
              </a:spcAft>
              <a:buSzPts val="1400"/>
              <a:buChar char="■"/>
            </a:pPr>
            <a:r>
              <a:rPr lang="en-GB"/>
              <a:t>Shapes</a:t>
            </a:r>
            <a:endParaRPr/>
          </a:p>
          <a:p>
            <a:pPr indent="-317500" lvl="2" marL="1371600" rtl="0" algn="l">
              <a:lnSpc>
                <a:spcPct val="115000"/>
              </a:lnSpc>
              <a:spcBef>
                <a:spcPts val="0"/>
              </a:spcBef>
              <a:spcAft>
                <a:spcPts val="0"/>
              </a:spcAft>
              <a:buSzPts val="1400"/>
              <a:buChar char="■"/>
            </a:pPr>
            <a:r>
              <a:rPr lang="en-GB"/>
              <a:t>Colours</a:t>
            </a:r>
            <a:endParaRPr/>
          </a:p>
          <a:p>
            <a:pPr indent="-342900" lvl="0" marL="457200" rtl="0" algn="l">
              <a:lnSpc>
                <a:spcPct val="115000"/>
              </a:lnSpc>
              <a:spcBef>
                <a:spcPts val="0"/>
              </a:spcBef>
              <a:spcAft>
                <a:spcPts val="0"/>
              </a:spcAft>
              <a:buSzPts val="1800"/>
              <a:buChar char="●"/>
            </a:pPr>
            <a:r>
              <a:rPr lang="en-GB"/>
              <a:t>More complex features like faces can be detected by having multiple convolutional layers stacked </a:t>
            </a:r>
            <a:endParaRPr/>
          </a:p>
        </p:txBody>
      </p:sp>
      <p:sp>
        <p:nvSpPr>
          <p:cNvPr id="136" name="Google Shape;136;p20"/>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Convolutional Layers</a:t>
            </a:r>
            <a:endParaRPr/>
          </a:p>
        </p:txBody>
      </p:sp>
      <p:sp>
        <p:nvSpPr>
          <p:cNvPr id="142" name="Google Shape;142;p21"/>
          <p:cNvSpPr txBox="1"/>
          <p:nvPr>
            <p:ph idx="1" type="body"/>
          </p:nvPr>
        </p:nvSpPr>
        <p:spPr>
          <a:xfrm>
            <a:off x="311700" y="10012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Extracts features (i.e. patterns) from pixels</a:t>
            </a:r>
            <a:endParaRPr/>
          </a:p>
          <a:p>
            <a:pPr indent="-342900" lvl="0" marL="457200" rtl="0" algn="l">
              <a:lnSpc>
                <a:spcPct val="115000"/>
              </a:lnSpc>
              <a:spcBef>
                <a:spcPts val="0"/>
              </a:spcBef>
              <a:spcAft>
                <a:spcPts val="0"/>
              </a:spcAft>
              <a:buSzPts val="1800"/>
              <a:buChar char="●"/>
            </a:pPr>
            <a:r>
              <a:rPr lang="en-GB"/>
              <a:t>Can work in 2D or 3D (</a:t>
            </a:r>
            <a:r>
              <a:rPr lang="en-GB"/>
              <a:t>or any other dimensionality)</a:t>
            </a:r>
            <a:endParaRPr/>
          </a:p>
        </p:txBody>
      </p:sp>
      <p:pic>
        <p:nvPicPr>
          <p:cNvPr id="143" name="Google Shape;143;p21"/>
          <p:cNvPicPr preferRelativeResize="0"/>
          <p:nvPr/>
        </p:nvPicPr>
        <p:blipFill rotWithShape="1">
          <a:blip r:embed="rId3">
            <a:alphaModFix/>
          </a:blip>
          <a:srcRect b="4784" l="2807" r="1379" t="14524"/>
          <a:stretch/>
        </p:blipFill>
        <p:spPr>
          <a:xfrm>
            <a:off x="563900" y="2015525"/>
            <a:ext cx="7284201" cy="2324751"/>
          </a:xfrm>
          <a:prstGeom prst="rect">
            <a:avLst/>
          </a:prstGeom>
          <a:noFill/>
          <a:ln>
            <a:noFill/>
          </a:ln>
        </p:spPr>
      </p:pic>
      <p:sp>
        <p:nvSpPr>
          <p:cNvPr id="144" name="Google Shape;144;p21"/>
          <p:cNvSpPr txBox="1"/>
          <p:nvPr/>
        </p:nvSpPr>
        <p:spPr>
          <a:xfrm>
            <a:off x="0" y="4832250"/>
            <a:ext cx="84120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sng" cap="none" strike="noStrike">
                <a:solidFill>
                  <a:srgbClr val="F06292"/>
                </a:solidFill>
                <a:latin typeface="Arial"/>
                <a:ea typeface="Arial"/>
                <a:cs typeface="Arial"/>
                <a:sym typeface="Arial"/>
                <a:hlinkClick r:id="rId4">
                  <a:extLst>
                    <a:ext uri="{A12FA001-AC4F-418D-AE19-62706E023703}">
                      <ahyp:hlinkClr val="tx"/>
                    </a:ext>
                  </a:extLst>
                </a:hlinkClick>
              </a:rPr>
              <a:t>https://towardsdatascience.com/simple-introduction-to-convolutional-neural-networks-cdf8d3077bac</a:t>
            </a:r>
            <a:endParaRPr b="0" i="0" sz="1200" u="none" cap="none" strike="noStrike">
              <a:solidFill>
                <a:srgbClr val="FFFFFF"/>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idx="1" type="body"/>
          </p:nvPr>
        </p:nvSpPr>
        <p:spPr>
          <a:xfrm>
            <a:off x="311700" y="902263"/>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Convolutional layers are composed of kernels, which operate across the input channels </a:t>
            </a:r>
            <a:endParaRPr/>
          </a:p>
        </p:txBody>
      </p:sp>
      <p:sp>
        <p:nvSpPr>
          <p:cNvPr id="150" name="Google Shape;150;p22"/>
          <p:cNvSpPr txBox="1"/>
          <p:nvPr>
            <p:ph type="title"/>
          </p:nvPr>
        </p:nvSpPr>
        <p:spPr>
          <a:xfrm>
            <a:off x="311700" y="2576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Feature Map</a:t>
            </a:r>
            <a:endParaRPr/>
          </a:p>
        </p:txBody>
      </p:sp>
      <p:sp>
        <p:nvSpPr>
          <p:cNvPr id="151" name="Google Shape;151;p22"/>
          <p:cNvSpPr txBox="1"/>
          <p:nvPr>
            <p:ph idx="12" type="sldNum"/>
          </p:nvPr>
        </p:nvSpPr>
        <p:spPr>
          <a:xfrm>
            <a:off x="8536631" y="4803590"/>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152" name="Google Shape;152;p22"/>
          <p:cNvPicPr preferRelativeResize="0"/>
          <p:nvPr/>
        </p:nvPicPr>
        <p:blipFill rotWithShape="1">
          <a:blip r:embed="rId3">
            <a:alphaModFix/>
          </a:blip>
          <a:srcRect b="0" l="0" r="0" t="0"/>
          <a:stretch/>
        </p:blipFill>
        <p:spPr>
          <a:xfrm>
            <a:off x="629613" y="1611724"/>
            <a:ext cx="7884776" cy="2702950"/>
          </a:xfrm>
          <a:prstGeom prst="rect">
            <a:avLst/>
          </a:prstGeom>
          <a:noFill/>
          <a:ln>
            <a:noFill/>
          </a:ln>
        </p:spPr>
      </p:pic>
      <p:sp>
        <p:nvSpPr>
          <p:cNvPr id="153" name="Google Shape;153;p22"/>
          <p:cNvSpPr txBox="1"/>
          <p:nvPr/>
        </p:nvSpPr>
        <p:spPr>
          <a:xfrm>
            <a:off x="0" y="4832250"/>
            <a:ext cx="40152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Open Sans"/>
                <a:ea typeface="Open Sans"/>
                <a:cs typeface="Open Sans"/>
                <a:sym typeface="Open Sans"/>
              </a:rPr>
              <a:t>© MIT 6.S191: Introduction to Deep Learning </a:t>
            </a:r>
            <a:endParaRPr b="0" i="0" sz="1200" u="none" cap="none" strike="noStrike">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