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9753600" cx="130048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Ralew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font" Target="fonts/MontserratSemiBold-regular.fntdata"/><Relationship Id="rId46" Type="http://schemas.openxmlformats.org/officeDocument/2006/relationships/font" Target="fonts/HelveticaNeueLight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47" Type="http://schemas.openxmlformats.org/officeDocument/2006/relationships/font" Target="fonts/HelveticaNeueLight-boldItalic.fntdata"/><Relationship Id="rId28" Type="http://schemas.openxmlformats.org/officeDocument/2006/relationships/font" Target="fonts/Raleway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2b6cf3f89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42b6cf3f89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2b610cffd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2b610cffd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Well, lets give some context first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b58f5cc1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b58f5cc1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2b6cf3f89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42b6cf3f89_0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2b6cf3f89_0_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42b6cf3f89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b6cf3f89_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2b6cf3f89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2b6cf3f89_0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42b6cf3f89_0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2b610cffd_3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2b610cffd_3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2b6cf3f89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42b6cf3f8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b610cffd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2b610cff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b6cf3f89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2b6cf3f89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b6cf3f89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42b6cf3f89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b6cf3f8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2b6cf3f89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2b6cf3f89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42b6cf3f89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2b6cf3f89_0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42b6cf3f89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2b6cf3f89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2b6cf3f89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419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270000" y="6362700"/>
            <a:ext cx="10464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1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270000" y="4267112"/>
            <a:ext cx="104649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1625600" y="1596250"/>
            <a:ext cx="97536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54175" lIns="108350" spcFirstLastPara="1" rIns="108350" wrap="square" tIns="541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b="0" i="0" sz="7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625600" y="5122898"/>
            <a:ext cx="97536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lv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894080" y="519289"/>
            <a:ext cx="11216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894080" y="2596444"/>
            <a:ext cx="11216700" cy="6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4381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887307" y="2431627"/>
            <a:ext cx="1121670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b="0" i="0" sz="7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887307" y="6527236"/>
            <a:ext cx="112167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894080" y="519289"/>
            <a:ext cx="11216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894080" y="2596444"/>
            <a:ext cx="5526900" cy="6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4381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6583680" y="2596444"/>
            <a:ext cx="5526900" cy="6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4381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895774" y="519289"/>
            <a:ext cx="11216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895774" y="2390987"/>
            <a:ext cx="55017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54175" lIns="108350" spcFirstLastPara="1" rIns="108350" wrap="square" tIns="5417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895774" y="3562773"/>
            <a:ext cx="5501700" cy="5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4381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6583680" y="2390987"/>
            <a:ext cx="55287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54175" lIns="108350" spcFirstLastPara="1" rIns="108350" wrap="square" tIns="5417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6583680" y="3562773"/>
            <a:ext cx="5528700" cy="5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4381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894080" y="519289"/>
            <a:ext cx="11216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270000" y="6718300"/>
            <a:ext cx="10464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270000" y="81534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895774" y="650240"/>
            <a:ext cx="41943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5528734" y="1404338"/>
            <a:ext cx="6583800" cy="6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4699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81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895774" y="2926080"/>
            <a:ext cx="4194300" cy="5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895774" y="650240"/>
            <a:ext cx="41943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113" name="Google Shape;113;p23"/>
          <p:cNvSpPr/>
          <p:nvPr>
            <p:ph idx="2" type="pic"/>
          </p:nvPr>
        </p:nvSpPr>
        <p:spPr>
          <a:xfrm>
            <a:off x="5528734" y="1404338"/>
            <a:ext cx="6583800" cy="6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895774" y="2926080"/>
            <a:ext cx="4194300" cy="5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894080" y="519289"/>
            <a:ext cx="11216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3408170" y="82294"/>
            <a:ext cx="6188400" cy="11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4381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 rot="5400000">
            <a:off x="6575720" y="3250189"/>
            <a:ext cx="8265900" cy="28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 rot="5400000">
            <a:off x="886050" y="527239"/>
            <a:ext cx="8265900" cy="8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4381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6718300" y="635000"/>
            <a:ext cx="5334000" cy="82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52500" y="635000"/>
            <a:ext cx="53340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8641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8641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8641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8641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8641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952500" y="1270000"/>
            <a:ext cx="11099700" cy="7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952500" y="889000"/>
            <a:ext cx="5334000" cy="7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94080" y="519289"/>
            <a:ext cx="11216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894080" y="2596444"/>
            <a:ext cx="11216700" cy="6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/>
          <a:lstStyle>
            <a:lvl1pPr indent="-4381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9408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307840" y="9040142"/>
            <a:ext cx="4389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9184640" y="9040142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54750" y="-1"/>
            <a:ext cx="14959560" cy="97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-1602050" y="6897075"/>
            <a:ext cx="6312600" cy="176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83217" y="7127929"/>
            <a:ext cx="1307402" cy="13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-175825" y="7345125"/>
            <a:ext cx="5102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7ACE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Health</a:t>
            </a:r>
            <a:r>
              <a:rPr b="1" lang="en-US" sz="6000">
                <a:solidFill>
                  <a:srgbClr val="7ACE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ware</a:t>
            </a:r>
            <a:endParaRPr b="1" sz="6000">
              <a:solidFill>
                <a:srgbClr val="7ACE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2566600" y="8801375"/>
            <a:ext cx="104382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/>
          <p:nvPr/>
        </p:nvSpPr>
        <p:spPr>
          <a:xfrm>
            <a:off x="-69983" y="-6500"/>
            <a:ext cx="13144800" cy="97665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35"/>
          <p:cNvSpPr txBox="1"/>
          <p:nvPr>
            <p:ph idx="4294967295" type="ctrTitle"/>
          </p:nvPr>
        </p:nvSpPr>
        <p:spPr>
          <a:xfrm>
            <a:off x="320750" y="5036578"/>
            <a:ext cx="12363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"/>
              <a:buNone/>
            </a:pP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hat does </a:t>
            </a:r>
            <a:r>
              <a:rPr b="1" lang="en-US" sz="50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this specific</a:t>
            </a: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50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Healthware App do</a:t>
            </a: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how would apps like it help the city?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5"/>
          <p:cNvCxnSpPr/>
          <p:nvPr/>
        </p:nvCxnSpPr>
        <p:spPr>
          <a:xfrm>
            <a:off x="5072311" y="2678317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6" name="Google Shape;246;p35"/>
          <p:cNvCxnSpPr/>
          <p:nvPr/>
        </p:nvCxnSpPr>
        <p:spPr>
          <a:xfrm>
            <a:off x="5072336" y="5487480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UWJx8k6O2Rabj_MZiVd7HfhyAa_6aVMdJxIlGW_nIHkcjP2iwmNaZ4CVwFaw0-3OtRKqwwd88Hl6m79aKu713Lw57cAOS8jFnbKjYe1qlEqXPvcacBidl0cxnybiboxcwr77fa2ASdMHR6MOPg.png" id="247" name="Google Shape;24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9225" y="9031972"/>
            <a:ext cx="616776" cy="6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1727896" y="9268792"/>
            <a:ext cx="1118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35"/>
          <p:cNvSpPr txBox="1"/>
          <p:nvPr>
            <p:ph idx="4294967295" type="ctrTitle"/>
          </p:nvPr>
        </p:nvSpPr>
        <p:spPr>
          <a:xfrm>
            <a:off x="1269975" y="1720675"/>
            <a:ext cx="104649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</a:pP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But Wait..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ACEE7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1269950" y="2817400"/>
            <a:ext cx="10464900" cy="1130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More than </a:t>
            </a:r>
            <a:r>
              <a:rPr lang="en-US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nine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-US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ten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people with mental health issues say they</a:t>
            </a:r>
            <a:r>
              <a:rPr lang="en-US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overspend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and struggle to make sensible financial decisions when unwell”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/>
          <p:nvPr/>
        </p:nvSpPr>
        <p:spPr>
          <a:xfrm>
            <a:off x="-69983" y="-6500"/>
            <a:ext cx="13144800" cy="97665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975" y="0"/>
            <a:ext cx="6811350" cy="97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type="title"/>
          </p:nvPr>
        </p:nvSpPr>
        <p:spPr>
          <a:xfrm>
            <a:off x="6741375" y="321750"/>
            <a:ext cx="6333600" cy="92811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 Receives actionable insights from Healthware that </a:t>
            </a:r>
            <a:r>
              <a:rPr b="1" lang="en-US" sz="3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no one else can see, based on his spending behavior</a:t>
            </a:r>
            <a:endParaRPr b="1" sz="36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...In fact, the Healthware AI never stored Sam’s data, only the insights it had about it!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Therefore, </a:t>
            </a:r>
            <a:r>
              <a:rPr b="1" lang="en-US" sz="3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Privacy is Conserved 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while leveraging the full force of AI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800" y="1695600"/>
            <a:ext cx="3384650" cy="60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>
            <a:off x="-69983" y="-6500"/>
            <a:ext cx="13144800" cy="97665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38"/>
          <p:cNvSpPr txBox="1"/>
          <p:nvPr>
            <p:ph idx="4294967295" type="ctrTitle"/>
          </p:nvPr>
        </p:nvSpPr>
        <p:spPr>
          <a:xfrm>
            <a:off x="1269888" y="376083"/>
            <a:ext cx="104649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Montserrat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Who Benefits?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p38"/>
          <p:cNvCxnSpPr/>
          <p:nvPr/>
        </p:nvCxnSpPr>
        <p:spPr>
          <a:xfrm>
            <a:off x="5072386" y="1210429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" name="Google Shape;270;p38"/>
          <p:cNvCxnSpPr/>
          <p:nvPr/>
        </p:nvCxnSpPr>
        <p:spPr>
          <a:xfrm>
            <a:off x="5072248" y="2636217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UWJx8k6O2Rabj_MZiVd7HfhyAa_6aVMdJxIlGW_nIHkcjP2iwmNaZ4CVwFaw0-3OtRKqwwd88Hl6m79aKu713Lw57cAOS8jFnbKjYe1qlEqXPvcacBidl0cxnybiboxcwr77fa2ASdMHR6MOPg.png" id="271" name="Google Shape;2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9225" y="9012472"/>
            <a:ext cx="616776" cy="6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11727896" y="9268792"/>
            <a:ext cx="1118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4348013" y="3865108"/>
            <a:ext cx="4308900" cy="43089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5447800" y="4226950"/>
            <a:ext cx="2109300" cy="21093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4842874" y="4009056"/>
            <a:ext cx="33192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</a:pPr>
            <a:r>
              <a:rPr lang="en-U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Policy Makers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" id="276" name="Google Shape;27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0554" y="3177058"/>
            <a:ext cx="1463575" cy="14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/>
          <p:nvPr/>
        </p:nvSpPr>
        <p:spPr>
          <a:xfrm>
            <a:off x="7557100" y="6631075"/>
            <a:ext cx="2109300" cy="21093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3338500" y="6631075"/>
            <a:ext cx="2109300" cy="21093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7099215" y="7370690"/>
            <a:ext cx="25320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</a:pPr>
            <a:r>
              <a:rPr lang="en-U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 Startups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" id="280" name="Google Shape;28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8362" y="5962658"/>
            <a:ext cx="1453727" cy="145311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1796719" y="6696033"/>
            <a:ext cx="38214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</a:pPr>
            <a:r>
              <a:rPr lang="en-U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Torontonians 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" id="282" name="Google Shape;282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0051" y="5962652"/>
            <a:ext cx="1196295" cy="14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/>
          <p:nvPr/>
        </p:nvSpPr>
        <p:spPr>
          <a:xfrm>
            <a:off x="-69983" y="-6500"/>
            <a:ext cx="13144800" cy="97665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5334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AutoNum type="arabicPeriod"/>
            </a:pPr>
            <a:r>
              <a:rPr b="1" lang="en-US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Anonymized Data Exchange Platform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5334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AutoNum type="arabicPeriod"/>
            </a:pPr>
            <a:r>
              <a:rPr b="1" lang="en-US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Build API integration for current Wearables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5334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AutoNum type="arabicPeriod"/>
            </a:pPr>
            <a:r>
              <a:rPr b="1" lang="en-US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Build Healthware App store on top of exchange platform and APIs 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39"/>
          <p:cNvSpPr txBox="1"/>
          <p:nvPr>
            <p:ph idx="4294967295" type="ctrTitle"/>
          </p:nvPr>
        </p:nvSpPr>
        <p:spPr>
          <a:xfrm>
            <a:off x="1269950" y="-1273667"/>
            <a:ext cx="10464900" cy="52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0"/>
              <a:buFont typeface="Raleway"/>
              <a:buNone/>
            </a:pPr>
            <a:r>
              <a:rPr b="1" lang="en-US" sz="9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9600"/>
          </a:p>
        </p:txBody>
      </p:sp>
      <p:pic>
        <p:nvPicPr>
          <p:cNvPr descr="UWJx8k6O2Rabj_MZiVd7HfhyAa_6aVMdJxIlGW_nIHkcjP2iwmNaZ4CVwFaw0-3OtRKqwwd88Hl6m79aKu713Lw57cAOS8jFnbKjYe1qlEqXPvcacBidl0cxnybiboxcwr77fa2ASdMHR6MOPg.png" id="289" name="Google Shape;28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9225" y="9012422"/>
            <a:ext cx="616776" cy="6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11727896" y="9268792"/>
            <a:ext cx="1118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91" name="Google Shape;291;p39"/>
          <p:cNvCxnSpPr/>
          <p:nvPr/>
        </p:nvCxnSpPr>
        <p:spPr>
          <a:xfrm>
            <a:off x="5174961" y="771154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" name="Google Shape;292;p39"/>
          <p:cNvCxnSpPr/>
          <p:nvPr/>
        </p:nvCxnSpPr>
        <p:spPr>
          <a:xfrm>
            <a:off x="5072311" y="1917767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/>
        </p:nvSpPr>
        <p:spPr>
          <a:xfrm>
            <a:off x="2566600" y="8801375"/>
            <a:ext cx="104382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40"/>
          <p:cNvSpPr/>
          <p:nvPr/>
        </p:nvSpPr>
        <p:spPr>
          <a:xfrm>
            <a:off x="114500" y="154575"/>
            <a:ext cx="12775800" cy="149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41" y="154567"/>
            <a:ext cx="1201966" cy="13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 txBox="1"/>
          <p:nvPr/>
        </p:nvSpPr>
        <p:spPr>
          <a:xfrm>
            <a:off x="1157050" y="466275"/>
            <a:ext cx="1300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7ACE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Key Assumptions about the Future </a:t>
            </a:r>
            <a:endParaRPr b="1" sz="4800">
              <a:solidFill>
                <a:srgbClr val="7ACE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-9" y="1950775"/>
            <a:ext cx="5107800" cy="7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SemiBold"/>
              <a:buChar char="●"/>
            </a:pPr>
            <a:r>
              <a:rPr b="1"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Policy Makers will ultimately be supportive of </a:t>
            </a:r>
            <a:r>
              <a:rPr b="1" lang="en-US" sz="3000">
                <a:solidFill>
                  <a:srgbClr val="E0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“Phantom AI’s”</a:t>
            </a:r>
            <a:endParaRPr b="1" sz="3000">
              <a:solidFill>
                <a:srgbClr val="E0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SemiBold"/>
              <a:buChar char="●"/>
            </a:pPr>
            <a:r>
              <a:rPr b="1"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Augmented Reality wearables will become widely adopted</a:t>
            </a:r>
            <a:endParaRPr b="1"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SemiBold"/>
              <a:buChar char="●"/>
            </a:pPr>
            <a:r>
              <a:rPr b="1" lang="en-US" sz="3000">
                <a:solidFill>
                  <a:srgbClr val="E0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Mental Health breakthroughs</a:t>
            </a:r>
            <a:r>
              <a:rPr b="1"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can come from </a:t>
            </a:r>
            <a:r>
              <a:rPr b="1" lang="en-US" sz="3000">
                <a:solidFill>
                  <a:srgbClr val="E0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</a:t>
            </a:r>
            <a:endParaRPr b="1" sz="3000">
              <a:solidFill>
                <a:srgbClr val="E0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 SemiBold"/>
              <a:buChar char="●"/>
            </a:pPr>
            <a:r>
              <a:rPr b="1" lang="en-U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Quantum Computers Will </a:t>
            </a:r>
            <a:r>
              <a:rPr b="1" lang="en-US" sz="3000">
                <a:solidFill>
                  <a:srgbClr val="E0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Dominate</a:t>
            </a:r>
            <a:endParaRPr b="1" sz="3000">
              <a:solidFill>
                <a:srgbClr val="E0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-69983" y="-6500"/>
            <a:ext cx="13144800" cy="97665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41"/>
          <p:cNvSpPr txBox="1"/>
          <p:nvPr>
            <p:ph idx="4294967295" type="ctrTitle"/>
          </p:nvPr>
        </p:nvSpPr>
        <p:spPr>
          <a:xfrm>
            <a:off x="1270000" y="1386108"/>
            <a:ext cx="104649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50"/>
              <a:buFont typeface="Montserrat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Appendix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8" name="Google Shape;308;p41"/>
          <p:cNvCxnSpPr/>
          <p:nvPr/>
        </p:nvCxnSpPr>
        <p:spPr>
          <a:xfrm>
            <a:off x="5072311" y="2151579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" name="Google Shape;309;p41"/>
          <p:cNvCxnSpPr/>
          <p:nvPr/>
        </p:nvCxnSpPr>
        <p:spPr>
          <a:xfrm>
            <a:off x="5072311" y="3594467"/>
            <a:ext cx="2860178" cy="1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UWJx8k6O2Rabj_MZiVd7HfhyAa_6aVMdJxIlGW_nIHkcjP2iwmNaZ4CVwFaw0-3OtRKqwwd88Hl6m79aKu713Lw57cAOS8jFnbKjYe1qlEqXPvcacBidl0cxnybiboxcwr77fa2ASdMHR6MOPg.png"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9225" y="9012472"/>
            <a:ext cx="616776" cy="6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 txBox="1"/>
          <p:nvPr/>
        </p:nvSpPr>
        <p:spPr>
          <a:xfrm>
            <a:off x="11727896" y="9268792"/>
            <a:ext cx="1118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5447800" y="4226950"/>
            <a:ext cx="2109300" cy="21093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7557100" y="6631075"/>
            <a:ext cx="2109300" cy="21093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Jx8k6O2Rabj_MZiVd7HfhyAa_6aVMdJxIlGW_nIHkcjP2iwmNaZ4CVwFaw0-3OtRKqwwd88Hl6m79aKu713Lw57cAOS8jFnbKjYe1qlEqXPvcacBidl0cxnybiboxcwr77fa2ASdMHR6MOPg.png" id="318" name="Google Shape;31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29225" y="9012472"/>
            <a:ext cx="616776" cy="6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 txBox="1"/>
          <p:nvPr/>
        </p:nvSpPr>
        <p:spPr>
          <a:xfrm>
            <a:off x="11727896" y="9268792"/>
            <a:ext cx="1118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/>
          <p:nvPr/>
        </p:nvSpPr>
        <p:spPr>
          <a:xfrm>
            <a:off x="-69983" y="-6500"/>
            <a:ext cx="13144800" cy="97665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43"/>
          <p:cNvSpPr txBox="1"/>
          <p:nvPr>
            <p:ph type="title"/>
          </p:nvPr>
        </p:nvSpPr>
        <p:spPr>
          <a:xfrm>
            <a:off x="1270000" y="238425"/>
            <a:ext cx="10464900" cy="7572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US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nsights Example</a:t>
            </a:r>
            <a:endParaRPr b="1"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1270000" y="1660650"/>
            <a:ext cx="10464900" cy="5947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Poor Health Spending Insight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-"/>
            </a:pPr>
            <a: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 day trend spending over 10 dollars at McDonalds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 Health Insight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-"/>
            </a:pPr>
            <a: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You’ve hit 10 days in a row reaching over 10,000 steps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 Spending Insight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-"/>
            </a:pPr>
            <a: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haven’t spent more than 10 dollars at a fast food restaurant in the last week!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Sporadic Spending Insight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-"/>
            </a:pPr>
            <a: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Given a person’s income and personal banking information we could warn if they are spending too much on random items on Amazon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Note: These will be in a nice visual format in the app.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-69983" y="-6500"/>
            <a:ext cx="13144800" cy="97665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7"/>
          <p:cNvSpPr txBox="1"/>
          <p:nvPr>
            <p:ph idx="4294967295" type="ctrTitle"/>
          </p:nvPr>
        </p:nvSpPr>
        <p:spPr>
          <a:xfrm>
            <a:off x="482700" y="5882003"/>
            <a:ext cx="12363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</a:t>
            </a:r>
            <a:r>
              <a:rPr b="1" lang="en-US" sz="50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b="1" baseline="30000" lang="en-US" sz="50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st</a:t>
            </a:r>
            <a:r>
              <a:rPr b="1" lang="en-US" sz="50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Century</a:t>
            </a: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50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Health and Wellness</a:t>
            </a: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is being addressed with </a:t>
            </a:r>
            <a:r>
              <a:rPr b="1" lang="en-US" sz="50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b="1" baseline="30000" lang="en-US" sz="50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b="1" lang="en-US" sz="50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Century Tools </a:t>
            </a:r>
            <a:endParaRPr b="1" sz="5000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27"/>
          <p:cNvCxnSpPr/>
          <p:nvPr/>
        </p:nvCxnSpPr>
        <p:spPr>
          <a:xfrm>
            <a:off x="5072311" y="2678317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6" name="Google Shape;146;p27"/>
          <p:cNvCxnSpPr/>
          <p:nvPr/>
        </p:nvCxnSpPr>
        <p:spPr>
          <a:xfrm>
            <a:off x="5148536" y="6260205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UWJx8k6O2Rabj_MZiVd7HfhyAa_6aVMdJxIlGW_nIHkcjP2iwmNaZ4CVwFaw0-3OtRKqwwd88Hl6m79aKu713Lw57cAOS8jFnbKjYe1qlEqXPvcacBidl0cxnybiboxcwr77fa2ASdMHR6MOPg.png"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9225" y="9031972"/>
            <a:ext cx="616776" cy="6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11727896" y="9268792"/>
            <a:ext cx="1118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7"/>
          <p:cNvSpPr txBox="1"/>
          <p:nvPr>
            <p:ph idx="4294967295" type="ctrTitle"/>
          </p:nvPr>
        </p:nvSpPr>
        <p:spPr>
          <a:xfrm>
            <a:off x="1269975" y="1720675"/>
            <a:ext cx="104649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</a:pP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Problem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69983" y="-6500"/>
            <a:ext cx="13144800" cy="97665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8"/>
          <p:cNvSpPr txBox="1"/>
          <p:nvPr>
            <p:ph idx="4294967295" type="ctrTitle"/>
          </p:nvPr>
        </p:nvSpPr>
        <p:spPr>
          <a:xfrm>
            <a:off x="320750" y="5036578"/>
            <a:ext cx="12363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recent market intelligence report predicts that by the year 2020, 100 percent of smartphones, wearables and tablets will have biometric capabilities.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8"/>
          <p:cNvCxnSpPr/>
          <p:nvPr/>
        </p:nvCxnSpPr>
        <p:spPr>
          <a:xfrm>
            <a:off x="5072311" y="2678317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" name="Google Shape;157;p28"/>
          <p:cNvCxnSpPr/>
          <p:nvPr/>
        </p:nvCxnSpPr>
        <p:spPr>
          <a:xfrm>
            <a:off x="5148536" y="6260205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UWJx8k6O2Rabj_MZiVd7HfhyAa_6aVMdJxIlGW_nIHkcjP2iwmNaZ4CVwFaw0-3OtRKqwwd88Hl6m79aKu713Lw57cAOS8jFnbKjYe1qlEqXPvcacBidl0cxnybiboxcwr77fa2ASdMHR6MOPg.png" id="158" name="Google Shape;1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9225" y="9031972"/>
            <a:ext cx="616776" cy="6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11727896" y="9268792"/>
            <a:ext cx="1118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0" name="Google Shape;160;p28"/>
          <p:cNvSpPr txBox="1"/>
          <p:nvPr>
            <p:ph idx="4294967295" type="ctrTitle"/>
          </p:nvPr>
        </p:nvSpPr>
        <p:spPr>
          <a:xfrm>
            <a:off x="1269975" y="1720675"/>
            <a:ext cx="104649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</a:pP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Useful Fact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-69983" y="-6500"/>
            <a:ext cx="13144800" cy="97665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9"/>
          <p:cNvSpPr txBox="1"/>
          <p:nvPr>
            <p:ph idx="4294967295" type="ctrTitle"/>
          </p:nvPr>
        </p:nvSpPr>
        <p:spPr>
          <a:xfrm>
            <a:off x="482700" y="6172903"/>
            <a:ext cx="12363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it </a:t>
            </a:r>
            <a:r>
              <a:rPr b="1" lang="en-US" sz="50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easier</a:t>
            </a: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for Doctors and Psychiatrists to leverage </a:t>
            </a:r>
            <a:r>
              <a:rPr b="1" lang="en-US" sz="5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wearable technology   </a:t>
            </a:r>
            <a:endParaRPr b="1" sz="5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9"/>
          <p:cNvCxnSpPr/>
          <p:nvPr/>
        </p:nvCxnSpPr>
        <p:spPr>
          <a:xfrm>
            <a:off x="5072311" y="2678317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8" name="Google Shape;168;p29"/>
          <p:cNvCxnSpPr/>
          <p:nvPr/>
        </p:nvCxnSpPr>
        <p:spPr>
          <a:xfrm>
            <a:off x="5072336" y="6332905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UWJx8k6O2Rabj_MZiVd7HfhyAa_6aVMdJxIlGW_nIHkcjP2iwmNaZ4CVwFaw0-3OtRKqwwd88Hl6m79aKu713Lw57cAOS8jFnbKjYe1qlEqXPvcacBidl0cxnybiboxcwr77fa2ASdMHR6MOPg.png"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9225" y="9031972"/>
            <a:ext cx="616776" cy="6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11727896" y="9268792"/>
            <a:ext cx="1118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1" name="Google Shape;171;p29"/>
          <p:cNvSpPr txBox="1"/>
          <p:nvPr>
            <p:ph idx="4294967295" type="ctrTitle"/>
          </p:nvPr>
        </p:nvSpPr>
        <p:spPr>
          <a:xfrm>
            <a:off x="1269975" y="1720675"/>
            <a:ext cx="104649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</a:pP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/>
        </p:nvSpPr>
        <p:spPr>
          <a:xfrm>
            <a:off x="0" y="-6500"/>
            <a:ext cx="13004700" cy="33261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30"/>
          <p:cNvSpPr txBox="1"/>
          <p:nvPr>
            <p:ph idx="4294967295" type="ctrTitle"/>
          </p:nvPr>
        </p:nvSpPr>
        <p:spPr>
          <a:xfrm>
            <a:off x="353300" y="400815"/>
            <a:ext cx="122982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Healthware: AI Powered wearables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30"/>
          <p:cNvCxnSpPr/>
          <p:nvPr/>
        </p:nvCxnSpPr>
        <p:spPr>
          <a:xfrm>
            <a:off x="5072261" y="400829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" name="Google Shape;179;p30"/>
          <p:cNvCxnSpPr/>
          <p:nvPr/>
        </p:nvCxnSpPr>
        <p:spPr>
          <a:xfrm>
            <a:off x="5072261" y="2692442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0" name="Google Shape;180;p30"/>
          <p:cNvSpPr txBox="1"/>
          <p:nvPr/>
        </p:nvSpPr>
        <p:spPr>
          <a:xfrm>
            <a:off x="9225916" y="8743470"/>
            <a:ext cx="41703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Medium"/>
              <a:buNone/>
            </a:pPr>
            <a:r>
              <a:rPr lang="en-US" sz="4000">
                <a:solidFill>
                  <a:srgbClr val="A61C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Actionable</a:t>
            </a:r>
            <a:r>
              <a:rPr lang="en-US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Health Data Insights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104576" y="8538158"/>
            <a:ext cx="2756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Medium"/>
              <a:buNone/>
            </a:pPr>
            <a:r>
              <a:rPr lang="en-US" sz="3600">
                <a:latin typeface="Montserrat Medium"/>
                <a:ea typeface="Montserrat Medium"/>
                <a:cs typeface="Montserrat Medium"/>
                <a:sym typeface="Montserrat Medium"/>
              </a:rPr>
              <a:t>Your </a:t>
            </a:r>
            <a:r>
              <a:rPr lang="en-US" sz="3600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Day-to-Day </a:t>
            </a:r>
            <a:r>
              <a:rPr lang="en-US" sz="3600">
                <a:latin typeface="Montserrat Medium"/>
                <a:ea typeface="Montserrat Medium"/>
                <a:cs typeface="Montserrat Medium"/>
                <a:sym typeface="Montserrat Medium"/>
              </a:rPr>
              <a:t>Data</a:t>
            </a:r>
            <a:endParaRPr sz="3600"/>
          </a:p>
        </p:txBody>
      </p:sp>
      <p:sp>
        <p:nvSpPr>
          <p:cNvPr id="182" name="Google Shape;182;p30"/>
          <p:cNvSpPr/>
          <p:nvPr/>
        </p:nvSpPr>
        <p:spPr>
          <a:xfrm>
            <a:off x="8473375" y="5770050"/>
            <a:ext cx="1269900" cy="1143000"/>
          </a:xfrm>
          <a:prstGeom prst="rightArrow">
            <a:avLst>
              <a:gd fmla="val 32000" name="adj1"/>
              <a:gd fmla="val 56164" name="adj2"/>
            </a:avLst>
          </a:prstGeom>
          <a:solidFill>
            <a:srgbClr val="7ACEE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8FbG5DCxvINv9ptLoTyEQsVIrwZhXa4prf3EYuwYrDErcHd1BciSEnEDPePJUrpxMSloy7SGD9aewDzhyBESWAauDq2ZQD2FHcoqhO04eLkrUkFs0pGCTLS4DvhloT5fIjts8gQswODAo8viLw.png"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8466" y="3441427"/>
            <a:ext cx="521539" cy="6167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11831684" y="3525292"/>
            <a:ext cx="11181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973A8C"/>
              </a:buClr>
              <a:buSzPts val="4000"/>
              <a:buFont typeface="Montserrat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229250" y="7716200"/>
            <a:ext cx="51639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Wearable Data</a:t>
            </a:r>
            <a:endParaRPr sz="3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1737175" y="-567100"/>
            <a:ext cx="90501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3438050" y="5770050"/>
            <a:ext cx="1269900" cy="998700"/>
          </a:xfrm>
          <a:prstGeom prst="plus">
            <a:avLst>
              <a:gd fmla="val 25000" name="adj"/>
            </a:avLst>
          </a:prstGeom>
          <a:solidFill>
            <a:srgbClr val="7ACE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7054" y="4739975"/>
            <a:ext cx="2424370" cy="2700627"/>
          </a:xfrm>
          <a:prstGeom prst="rect">
            <a:avLst/>
          </a:prstGeom>
          <a:noFill/>
          <a:ln cap="flat" cmpd="sng" w="50800">
            <a:solidFill>
              <a:srgbClr val="7030A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1100" y="4646350"/>
            <a:ext cx="3811276" cy="279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0350" y="4739963"/>
            <a:ext cx="3460626" cy="286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1975" y="0"/>
            <a:ext cx="13004700" cy="9753600"/>
          </a:xfrm>
          <a:prstGeom prst="rect">
            <a:avLst/>
          </a:prstGeom>
          <a:solidFill>
            <a:srgbClr val="7ACEE7"/>
          </a:solidFill>
          <a:ln>
            <a:noFill/>
          </a:ln>
        </p:spPr>
        <p:txBody>
          <a:bodyPr anchorCtr="0" anchor="ctr" bIns="54175" lIns="108350" spcFirstLastPara="1" rIns="108350" wrap="square" tIns="541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666750" y="2874612"/>
            <a:ext cx="2971800" cy="25746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4967675" y="2857500"/>
            <a:ext cx="2971800" cy="25746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9268600" y="2857500"/>
            <a:ext cx="2971800" cy="25746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9918" y="8935931"/>
            <a:ext cx="587532" cy="58753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11961203" y="8835644"/>
            <a:ext cx="16581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9872801" y="3536997"/>
            <a:ext cx="1213194" cy="112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824682" y="3601724"/>
            <a:ext cx="1257786" cy="108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1308978" y="3596975"/>
            <a:ext cx="1677139" cy="10988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1975" y="5682000"/>
            <a:ext cx="45288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73A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Doctor P</a:t>
            </a:r>
            <a:r>
              <a:rPr lang="en-US" sz="4000">
                <a:solidFill>
                  <a:srgbClr val="973A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rescribes</a:t>
            </a:r>
            <a:r>
              <a:rPr lang="en-US" sz="4000">
                <a:solidFill>
                  <a:srgbClr val="973A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 app from Healthware App store</a:t>
            </a:r>
            <a:endParaRPr sz="4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4072550" y="5682000"/>
            <a:ext cx="50307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73A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gets collected and analyzed before next visit </a:t>
            </a:r>
            <a:endParaRPr sz="4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8187848" y="6334864"/>
            <a:ext cx="43713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7" name="Google Shape;207;p31"/>
          <p:cNvSpPr txBox="1"/>
          <p:nvPr>
            <p:ph idx="4294967295" type="ctrTitle"/>
          </p:nvPr>
        </p:nvSpPr>
        <p:spPr>
          <a:xfrm>
            <a:off x="1270000" y="787400"/>
            <a:ext cx="104649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Montserrat"/>
              <a:buNone/>
            </a:pPr>
            <a:r>
              <a:rPr b="1"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8" name="Google Shape;208;p31"/>
          <p:cNvCxnSpPr/>
          <p:nvPr/>
        </p:nvCxnSpPr>
        <p:spPr>
          <a:xfrm>
            <a:off x="5072311" y="1765300"/>
            <a:ext cx="2860200" cy="0"/>
          </a:xfrm>
          <a:prstGeom prst="straightConnector1">
            <a:avLst/>
          </a:prstGeom>
          <a:noFill/>
          <a:ln cap="flat" cmpd="sng" w="50800">
            <a:solidFill>
              <a:srgbClr val="7030A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9" name="Google Shape;209;p31"/>
          <p:cNvSpPr txBox="1"/>
          <p:nvPr/>
        </p:nvSpPr>
        <p:spPr>
          <a:xfrm>
            <a:off x="8187850" y="5790625"/>
            <a:ext cx="50307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175" lIns="108350" spcFirstLastPara="1" rIns="108350" wrap="square" tIns="541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73A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Healthware provides actionable insights </a:t>
            </a:r>
            <a:endParaRPr sz="4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2033" r="2033" t="0"/>
          <a:stretch/>
        </p:blipFill>
        <p:spPr>
          <a:xfrm>
            <a:off x="-1954750" y="-1"/>
            <a:ext cx="14959560" cy="97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2566600" y="8801375"/>
            <a:ext cx="104382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32"/>
          <p:cNvSpPr/>
          <p:nvPr/>
        </p:nvSpPr>
        <p:spPr>
          <a:xfrm>
            <a:off x="-1602050" y="6879963"/>
            <a:ext cx="7539900" cy="176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83217" y="7110817"/>
            <a:ext cx="1307402" cy="13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-175825" y="7328013"/>
            <a:ext cx="6558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7ACE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 Case: </a:t>
            </a:r>
            <a:r>
              <a:rPr b="1" lang="en-US" sz="6000">
                <a:solidFill>
                  <a:srgbClr val="7ACE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Sam</a:t>
            </a:r>
            <a:endParaRPr b="1" sz="6000">
              <a:solidFill>
                <a:srgbClr val="7ACE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8929" r="8921" t="0"/>
          <a:stretch/>
        </p:blipFill>
        <p:spPr>
          <a:xfrm>
            <a:off x="-1954750" y="0"/>
            <a:ext cx="8012249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2566600" y="8801375"/>
            <a:ext cx="104382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33"/>
          <p:cNvSpPr/>
          <p:nvPr/>
        </p:nvSpPr>
        <p:spPr>
          <a:xfrm>
            <a:off x="-1954750" y="7263125"/>
            <a:ext cx="8833500" cy="176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76800" y="7493975"/>
            <a:ext cx="1366206" cy="13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-510605" y="7711182"/>
            <a:ext cx="77829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7ACE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Torontonian</a:t>
            </a:r>
            <a:r>
              <a:rPr b="1" lang="en-US" sz="6000">
                <a:solidFill>
                  <a:srgbClr val="7ACE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Sam</a:t>
            </a:r>
            <a:endParaRPr b="1" sz="6000">
              <a:solidFill>
                <a:srgbClr val="7ACE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6172400" y="479125"/>
            <a:ext cx="6832500" cy="6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ACEE7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rgbClr val="7ACEE7"/>
                </a:solidFill>
                <a:latin typeface="Montserrat"/>
                <a:ea typeface="Montserrat"/>
                <a:cs typeface="Montserrat"/>
                <a:sym typeface="Montserrat"/>
              </a:rPr>
              <a:t>Visits Therapist bi-weekly</a:t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7ACEE7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rgbClr val="7ACEE7"/>
                </a:solidFill>
                <a:latin typeface="Montserrat"/>
                <a:ea typeface="Montserrat"/>
                <a:cs typeface="Montserrat"/>
                <a:sym typeface="Montserrat"/>
              </a:rPr>
              <a:t>Linked </a:t>
            </a:r>
            <a:r>
              <a:rPr b="1" lang="en-US" sz="3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TD Banking</a:t>
            </a:r>
            <a:r>
              <a:rPr b="1" lang="en-US" sz="3600">
                <a:solidFill>
                  <a:srgbClr val="7ACEE7"/>
                </a:solidFill>
                <a:latin typeface="Montserrat"/>
                <a:ea typeface="Montserrat"/>
                <a:cs typeface="Montserrat"/>
                <a:sym typeface="Montserrat"/>
              </a:rPr>
              <a:t> App to Healthware</a:t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7ACEE7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rgbClr val="7ACEE7"/>
                </a:solidFill>
                <a:latin typeface="Montserrat"/>
                <a:ea typeface="Montserrat"/>
                <a:cs typeface="Montserrat"/>
                <a:sym typeface="Montserrat"/>
              </a:rPr>
              <a:t>Tends to keep a lot of info to himself</a:t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1465" l="0" r="0" t="1456"/>
          <a:stretch/>
        </p:blipFill>
        <p:spPr>
          <a:xfrm>
            <a:off x="-1954750" y="0"/>
            <a:ext cx="8012249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2566600" y="8801375"/>
            <a:ext cx="104382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34"/>
          <p:cNvSpPr/>
          <p:nvPr/>
        </p:nvSpPr>
        <p:spPr>
          <a:xfrm>
            <a:off x="-1954750" y="7110925"/>
            <a:ext cx="8012100" cy="176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81617" y="7341767"/>
            <a:ext cx="1307402" cy="13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-574225" y="7558963"/>
            <a:ext cx="65586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7ACE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Therapist: Julia</a:t>
            </a:r>
            <a:endParaRPr b="1" sz="6000">
              <a:solidFill>
                <a:srgbClr val="7ACE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6172400" y="479125"/>
            <a:ext cx="6832500" cy="6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ACEE7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rgbClr val="7ACEE7"/>
                </a:solidFill>
                <a:latin typeface="Montserrat"/>
                <a:ea typeface="Montserrat"/>
                <a:cs typeface="Montserrat"/>
                <a:sym typeface="Montserrat"/>
              </a:rPr>
              <a:t>Trying to improve productivity of sessions</a:t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7ACEE7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rgbClr val="7ACEE7"/>
                </a:solidFill>
                <a:latin typeface="Montserrat"/>
                <a:ea typeface="Montserrat"/>
                <a:cs typeface="Montserrat"/>
                <a:sym typeface="Montserrat"/>
              </a:rPr>
              <a:t>Her Hospital purchased a mood monitoring Healthware App recently</a:t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7ACEE7"/>
              </a:buClr>
              <a:buSzPts val="3600"/>
              <a:buFont typeface="Montserrat"/>
              <a:buChar char="●"/>
            </a:pPr>
            <a:r>
              <a:rPr b="1" lang="en-US" sz="3600">
                <a:solidFill>
                  <a:srgbClr val="7ACEE7"/>
                </a:solidFill>
                <a:latin typeface="Montserrat"/>
                <a:ea typeface="Montserrat"/>
                <a:cs typeface="Montserrat"/>
                <a:sym typeface="Montserrat"/>
              </a:rPr>
              <a:t>Knows the App’s AI will continuously improve with feedback and use</a:t>
            </a:r>
            <a:endParaRPr b="1" sz="3600">
              <a:solidFill>
                <a:srgbClr val="7ACEE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