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cb81ef6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cb81ef6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cb81ef6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cb81ef6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cb81ef6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cb81ef6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5fc62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5fc62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5fc6238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5fc6238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5fc6238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5fc6238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5fc6238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25fc6238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25fc6238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25fc6238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272a43d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272a43d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272a43d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272a43d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cb81e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cb81e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72a43d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72a43d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272a43d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272a43d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272a43d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272a43d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272a43d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272a43d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272a43d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272a43d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272a43d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272a43d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72a43d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72a43d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272a43d1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272a43d1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272a43d1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272a43d1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272a43d1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272a43d1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cb81ef6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cb81ef6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272a43d1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272a43d1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272a43d1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272a43d1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cb81ef6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cb81ef6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cb81ef6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cb81ef6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cb81ef6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cb81ef6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cb81ef6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cb81ef6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cb81ef6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cb81ef6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cb81ef6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cb81ef6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CRD: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Contrastive Representation Distilation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Yonglong Tian, Dilip Krishnan, Phillip Isola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MIT CSAIL, Google Research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ICLR 2020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Sungman Cho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Contrastive Learning 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pairs : close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pairs : push apart 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050" y="3304625"/>
            <a:ext cx="6003900" cy="11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912250"/>
            <a:ext cx="51054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754650" y="1378300"/>
            <a:ext cx="3495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latent variable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i="1"/>
          </a:p>
        </p:txBody>
      </p:sp>
      <p:sp>
        <p:nvSpPr>
          <p:cNvPr id="120" name="Google Shape;120;p23"/>
          <p:cNvSpPr txBox="1"/>
          <p:nvPr/>
        </p:nvSpPr>
        <p:spPr>
          <a:xfrm>
            <a:off x="754650" y="2571750"/>
            <a:ext cx="7753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Suppose in our data, we are given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congruent pair for every </a:t>
            </a: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incongruent pairs.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congruent pair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drawn from the joint distribution, i.e. the same input provided to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incongruent pairs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drawn from the product of marginals; independent randomly drawn inputs provided to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563" y="4217800"/>
            <a:ext cx="39528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</p:txBody>
      </p:sp>
      <p:sp>
        <p:nvSpPr>
          <p:cNvPr id="127" name="Google Shape;127;p24"/>
          <p:cNvSpPr txBox="1"/>
          <p:nvPr/>
        </p:nvSpPr>
        <p:spPr>
          <a:xfrm>
            <a:off x="754650" y="1378300"/>
            <a:ext cx="3495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simple manipulation and Baye’s rule</a:t>
            </a:r>
            <a:endParaRPr i="1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906675"/>
            <a:ext cx="65532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38" y="3789400"/>
            <a:ext cx="70199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754650" y="3357625"/>
            <a:ext cx="63708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Next, we observe a connection to mutual information as follows: 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25" y="1270125"/>
            <a:ext cx="7019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25" y="3131725"/>
            <a:ext cx="63912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54650" y="2571750"/>
            <a:ext cx="7753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Taking expectation on both sides</a:t>
            </a:r>
            <a:endParaRPr b="1" i="1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513" y="4125550"/>
            <a:ext cx="70389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754650" y="3714750"/>
            <a:ext cx="7753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Fitting data distribution, [0,1]</a:t>
            </a:r>
            <a:endParaRPr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551125"/>
            <a:ext cx="70389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688" y="1078050"/>
            <a:ext cx="63912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700" y="3392250"/>
            <a:ext cx="418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700" y="4189600"/>
            <a:ext cx="37433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7725" y="2713775"/>
            <a:ext cx="2571750" cy="24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6"/>
          <p:cNvCxnSpPr/>
          <p:nvPr/>
        </p:nvCxnSpPr>
        <p:spPr>
          <a:xfrm>
            <a:off x="3450025" y="2411750"/>
            <a:ext cx="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2" name="Google Shape;152;p26"/>
          <p:cNvSpPr txBox="1"/>
          <p:nvPr/>
        </p:nvSpPr>
        <p:spPr>
          <a:xfrm>
            <a:off x="6256515" y="2648720"/>
            <a:ext cx="1553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Gibb’s inequality</a:t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551125"/>
            <a:ext cx="70389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688" y="1078050"/>
            <a:ext cx="63912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700" y="3392250"/>
            <a:ext cx="418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700" y="4189600"/>
            <a:ext cx="37433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7725" y="2713775"/>
            <a:ext cx="2571750" cy="24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/>
          <p:cNvCxnSpPr/>
          <p:nvPr/>
        </p:nvCxnSpPr>
        <p:spPr>
          <a:xfrm>
            <a:off x="3450025" y="2411750"/>
            <a:ext cx="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27"/>
          <p:cNvSpPr txBox="1"/>
          <p:nvPr/>
        </p:nvSpPr>
        <p:spPr>
          <a:xfrm>
            <a:off x="6256515" y="2648720"/>
            <a:ext cx="1553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Gibb’s inequality</a:t>
            </a:r>
            <a:endParaRPr b="1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50" y="1017725"/>
            <a:ext cx="37433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850" y="2085525"/>
            <a:ext cx="75819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0405" y="3624250"/>
            <a:ext cx="75152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728746" y="1620650"/>
            <a:ext cx="4715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Weakening the bound</a:t>
            </a:r>
            <a:endParaRPr b="1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</a:t>
            </a:r>
            <a:endParaRPr b="1"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405" y="1109650"/>
            <a:ext cx="7515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082" y="3121050"/>
            <a:ext cx="2895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1912" y="2601350"/>
            <a:ext cx="1688125" cy="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1064998" y="3348975"/>
            <a:ext cx="2373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 : </a:t>
            </a:r>
            <a:endParaRPr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Knowledge Distillation Objective</a:t>
            </a:r>
            <a:endParaRPr b="1"/>
          </a:p>
        </p:txBody>
      </p:sp>
      <p:sp>
        <p:nvSpPr>
          <p:cNvPr id="188" name="Google Shape;188;p30"/>
          <p:cNvSpPr/>
          <p:nvPr/>
        </p:nvSpPr>
        <p:spPr>
          <a:xfrm>
            <a:off x="3617942" y="1814996"/>
            <a:ext cx="3253200" cy="1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5" y="2052634"/>
            <a:ext cx="88011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Cross-Modal Transfer Loss</a:t>
            </a:r>
            <a:endParaRPr b="1"/>
          </a:p>
        </p:txBody>
      </p:sp>
      <p:sp>
        <p:nvSpPr>
          <p:cNvPr id="195" name="Google Shape;195;p31"/>
          <p:cNvSpPr/>
          <p:nvPr/>
        </p:nvSpPr>
        <p:spPr>
          <a:xfrm>
            <a:off x="3617942" y="2348396"/>
            <a:ext cx="3253200" cy="1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2348396"/>
            <a:ext cx="69818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666274" y="1816050"/>
            <a:ext cx="8166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of teacher network are still valuable to help with learning of the student on another domain.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Contrastive-based objective for transferring knowledge between deep networks.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 to model compression, cross-modal transfer, and ensemble distillation.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 state-of-the-art in many transfer tasks, and sometime even outperforms the teacher network when combined with knowledge distillation.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Ensemble Distillation Loss</a:t>
            </a:r>
            <a:endParaRPr b="1"/>
          </a:p>
        </p:txBody>
      </p:sp>
      <p:sp>
        <p:nvSpPr>
          <p:cNvPr id="203" name="Google Shape;203;p32"/>
          <p:cNvSpPr/>
          <p:nvPr/>
        </p:nvSpPr>
        <p:spPr>
          <a:xfrm>
            <a:off x="3617942" y="2348396"/>
            <a:ext cx="3253200" cy="1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666274" y="1816050"/>
            <a:ext cx="8166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&gt; 1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teacher networks,</a:t>
            </a:r>
            <a:endParaRPr i="1"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2348396"/>
            <a:ext cx="40767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Experiments : Accuracy (CIFAR 100)</a:t>
            </a:r>
            <a:endParaRPr b="1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850" y="1156800"/>
            <a:ext cx="5472309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3"/>
          <p:cNvCxnSpPr/>
          <p:nvPr/>
        </p:nvCxnSpPr>
        <p:spPr>
          <a:xfrm>
            <a:off x="2443992" y="4390575"/>
            <a:ext cx="273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Experiments : Accuracy (ImageNet)</a:t>
            </a:r>
            <a:endParaRPr b="1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1657625"/>
            <a:ext cx="8658225" cy="246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4"/>
          <p:cNvCxnSpPr/>
          <p:nvPr/>
        </p:nvCxnSpPr>
        <p:spPr>
          <a:xfrm>
            <a:off x="4062467" y="3143800"/>
            <a:ext cx="214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4"/>
          <p:cNvCxnSpPr/>
          <p:nvPr/>
        </p:nvCxnSpPr>
        <p:spPr>
          <a:xfrm>
            <a:off x="623367" y="3365850"/>
            <a:ext cx="468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Experiments : Correlation (CIFAR 100)</a:t>
            </a:r>
            <a:endParaRPr b="1"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1820175"/>
            <a:ext cx="86582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Experiments : Transfer</a:t>
            </a:r>
            <a:endParaRPr b="1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661025"/>
            <a:ext cx="8782050" cy="217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6"/>
          <p:cNvCxnSpPr/>
          <p:nvPr/>
        </p:nvCxnSpPr>
        <p:spPr>
          <a:xfrm>
            <a:off x="4636125" y="3137025"/>
            <a:ext cx="38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6"/>
          <p:cNvCxnSpPr/>
          <p:nvPr/>
        </p:nvCxnSpPr>
        <p:spPr>
          <a:xfrm>
            <a:off x="7481455" y="3548103"/>
            <a:ext cx="133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6"/>
          <p:cNvCxnSpPr/>
          <p:nvPr/>
        </p:nvCxnSpPr>
        <p:spPr>
          <a:xfrm>
            <a:off x="271800" y="3770150"/>
            <a:ext cx="340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Experiments : Transfer</a:t>
            </a:r>
            <a:endParaRPr b="1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661025"/>
            <a:ext cx="8782050" cy="217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7"/>
          <p:cNvCxnSpPr/>
          <p:nvPr/>
        </p:nvCxnSpPr>
        <p:spPr>
          <a:xfrm>
            <a:off x="4636125" y="3137025"/>
            <a:ext cx="38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7"/>
          <p:cNvCxnSpPr/>
          <p:nvPr/>
        </p:nvCxnSpPr>
        <p:spPr>
          <a:xfrm>
            <a:off x="7481455" y="3548103"/>
            <a:ext cx="133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7"/>
          <p:cNvCxnSpPr/>
          <p:nvPr/>
        </p:nvCxnSpPr>
        <p:spPr>
          <a:xfrm>
            <a:off x="271800" y="3770150"/>
            <a:ext cx="340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Experiments : Cross-modal Transfer</a:t>
            </a:r>
            <a:endParaRPr b="1"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329300"/>
            <a:ext cx="8743950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8"/>
          <p:cNvCxnSpPr/>
          <p:nvPr/>
        </p:nvCxnSpPr>
        <p:spPr>
          <a:xfrm>
            <a:off x="4032425" y="3979075"/>
            <a:ext cx="274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8"/>
          <p:cNvCxnSpPr/>
          <p:nvPr/>
        </p:nvCxnSpPr>
        <p:spPr>
          <a:xfrm>
            <a:off x="5080200" y="4181225"/>
            <a:ext cx="274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Experiments : Cross-modal Transfer</a:t>
            </a:r>
            <a:endParaRPr b="1"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2287100"/>
            <a:ext cx="58102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935175" y="1803450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ImageNet → NYU-Depth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Experiments : Ensemble distillation</a:t>
            </a:r>
            <a:endParaRPr b="1"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1329300"/>
            <a:ext cx="8696325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40"/>
          <p:cNvCxnSpPr/>
          <p:nvPr/>
        </p:nvCxnSpPr>
        <p:spPr>
          <a:xfrm>
            <a:off x="1246775" y="4416825"/>
            <a:ext cx="324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Ablation Study</a:t>
            </a:r>
            <a:endParaRPr b="1"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229800"/>
            <a:ext cx="8743950" cy="304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41"/>
          <p:cNvCxnSpPr/>
          <p:nvPr/>
        </p:nvCxnSpPr>
        <p:spPr>
          <a:xfrm>
            <a:off x="5592300" y="3969125"/>
            <a:ext cx="324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41"/>
          <p:cNvCxnSpPr/>
          <p:nvPr/>
        </p:nvCxnSpPr>
        <p:spPr>
          <a:xfrm>
            <a:off x="318350" y="4191175"/>
            <a:ext cx="4204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Knowledge distillation(KD) originally</a:t>
            </a:r>
            <a:r>
              <a:rPr lang="en"/>
              <a:t> proposed by </a:t>
            </a:r>
            <a:r>
              <a:rPr b="1" lang="en" u="sng"/>
              <a:t>minimizes the KL divergence</a:t>
            </a:r>
            <a:r>
              <a:rPr lang="en"/>
              <a:t> between the teacher and student outputs.</a:t>
            </a:r>
            <a:br>
              <a:rPr lang="en"/>
            </a:br>
            <a:br>
              <a:rPr lang="en"/>
            </a:br>
            <a:r>
              <a:rPr lang="en"/>
              <a:t>→ KL divergence makes intuitive sense </a:t>
            </a:r>
            <a:r>
              <a:rPr b="1" lang="en"/>
              <a:t>when the output is a distribution</a:t>
            </a:r>
            <a:r>
              <a:rPr lang="en"/>
              <a:t>.</a:t>
            </a:r>
            <a:br>
              <a:rPr lang="en"/>
            </a:br>
            <a:r>
              <a:rPr lang="en"/>
              <a:t>     (probability mass function over classes)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Ablation Study</a:t>
            </a:r>
            <a:endParaRPr b="1"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50" y="1256525"/>
            <a:ext cx="6916301" cy="22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2"/>
          <p:cNvSpPr txBox="1"/>
          <p:nvPr/>
        </p:nvSpPr>
        <p:spPr>
          <a:xfrm>
            <a:off x="600900" y="3744350"/>
            <a:ext cx="7942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Computational Cost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Original : 2GFLOPs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CRD : 260 MFLOPs (12% of the original)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memory bank for storing all 128-d features of ImageNet only costs around 600MB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87" name="Google Shape;287;p43"/>
          <p:cNvSpPr txBox="1"/>
          <p:nvPr/>
        </p:nvSpPr>
        <p:spPr>
          <a:xfrm>
            <a:off x="695400" y="1451800"/>
            <a:ext cx="7753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Developed a novel technique for neural network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distillation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the concept of contrastive objectives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which are usually used for representation learning.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Experimented with our objective on a number of applications such as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compression, cross-modal transfer and ensemble distillation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Contrastive learning is a simple and effective objective with practical benefits.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often we instead wish to transfer </a:t>
            </a:r>
            <a:r>
              <a:rPr b="1" lang="en" u="sng"/>
              <a:t>knowledge about a representation.</a:t>
            </a:r>
            <a:r>
              <a:rPr b="1" lang="en"/>
              <a:t> </a:t>
            </a:r>
            <a:r>
              <a:rPr lang="en"/>
              <a:t>→ </a:t>
            </a:r>
            <a:r>
              <a:rPr b="1" lang="en"/>
              <a:t>“Cross-modal distillation”</a:t>
            </a:r>
            <a:r>
              <a:rPr lang="en"/>
              <a:t> (image to sound or depth)</a:t>
            </a:r>
            <a:br>
              <a:rPr lang="en"/>
            </a:b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937" y="2383700"/>
            <a:ext cx="5940125" cy="25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Representational knowledge is structured.</a:t>
            </a:r>
            <a:br>
              <a:rPr lang="en"/>
            </a:br>
            <a:r>
              <a:rPr lang="en"/>
              <a:t>(The dimensions exhibit complex interdependencies)</a:t>
            </a:r>
            <a:br>
              <a:rPr lang="en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Original KD treats all dimensions as independent, conditioned on the input.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b="1" lang="en" u="sng"/>
              <a:t>Such a factored objective is insufficient for transferring structural knowledge.</a:t>
            </a:r>
            <a:br>
              <a:rPr b="1" lang="en"/>
            </a:br>
            <a:r>
              <a:rPr lang="en"/>
              <a:t>(i.e. dependencies between output dimensions </a:t>
            </a:r>
            <a:r>
              <a:rPr i="1" lang="en"/>
              <a:t>i</a:t>
            </a:r>
            <a:r>
              <a:rPr lang="en"/>
              <a:t> and </a:t>
            </a:r>
            <a:r>
              <a:rPr i="1" lang="en"/>
              <a:t>j 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L2 objective produces blurry results. (Image generation tasks)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775" y="2758200"/>
            <a:ext cx="4510450" cy="4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Captures correlations and higher order output dependencies.</a:t>
            </a:r>
            <a:br>
              <a:rPr lang="en"/>
            </a:br>
            <a:br>
              <a:rPr lang="en"/>
            </a:br>
            <a:r>
              <a:rPr lang="en"/>
              <a:t>→ We leverage the family of contrastive objectives.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Contrastive objectives have been used successfully in </a:t>
            </a:r>
            <a:r>
              <a:rPr b="1" lang="en"/>
              <a:t>representation learning</a:t>
            </a:r>
            <a:r>
              <a:rPr lang="en"/>
              <a:t>, </a:t>
            </a:r>
            <a:r>
              <a:rPr b="1" lang="en"/>
              <a:t>self-supervised</a:t>
            </a:r>
            <a:r>
              <a:rPr lang="en"/>
              <a:t> settings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objective </a:t>
            </a:r>
            <a:r>
              <a:rPr b="1" lang="en" u="sng"/>
              <a:t>maximizes a lower-bound to the mutual information</a:t>
            </a:r>
            <a:r>
              <a:rPr lang="en"/>
              <a:t> between the teacher and student representations.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Contrastive objective</a:t>
            </a:r>
            <a:r>
              <a:rPr lang="en"/>
              <a:t> better </a:t>
            </a:r>
            <a:r>
              <a:rPr b="1" lang="en"/>
              <a:t>transfers all the information in the teacher’s representation</a:t>
            </a:r>
            <a:r>
              <a:rPr lang="en"/>
              <a:t>, </a:t>
            </a:r>
            <a:r>
              <a:rPr b="1" lang="en"/>
              <a:t>rather than</a:t>
            </a:r>
            <a:r>
              <a:rPr lang="en"/>
              <a:t> </a:t>
            </a:r>
            <a:r>
              <a:rPr b="1" lang="en" u="sng"/>
              <a:t>only transferring knowledge about conditionally independent output class probabilities.</a:t>
            </a:r>
            <a:endParaRPr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Work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Hinton et al. (2015)</a:t>
            </a:r>
            <a:r>
              <a:rPr lang="en"/>
              <a:t> </a:t>
            </a:r>
            <a:r>
              <a:rPr lang="en"/>
              <a:t>: matching output logits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Bucilua et al. (2006)</a:t>
            </a:r>
            <a:r>
              <a:rPr lang="en"/>
              <a:t> </a:t>
            </a:r>
            <a:r>
              <a:rPr lang="en"/>
              <a:t>: introduced </a:t>
            </a:r>
            <a:r>
              <a:rPr b="1" lang="en"/>
              <a:t>the idea of temperature in the softmax</a:t>
            </a:r>
            <a:r>
              <a:rPr lang="en"/>
              <a:t> outputs to better represent smaller probabilities in the output of a single sample.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temperatures : increase entropy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Zagoruyko &amp; Komodakis et al. (2016)</a:t>
            </a:r>
            <a:r>
              <a:rPr lang="en"/>
              <a:t> : attention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Focuses on the feature maps of the network.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Limitation : only with same spatial resolution.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Work</a:t>
            </a:r>
            <a:endParaRPr b="1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FitNets (Romero et al., 2014)</a:t>
            </a:r>
            <a:r>
              <a:rPr lang="en"/>
              <a:t> : regressions to guide the feature activations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Zagoruyko &amp; Komodakis (2016)</a:t>
            </a:r>
            <a:r>
              <a:rPr lang="en"/>
              <a:t> : weighted form of this regression.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CMC (Tian et al., 2019)</a:t>
            </a:r>
            <a:r>
              <a:rPr lang="en"/>
              <a:t> : contrastive objective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InfoNCE, NCE (Oord et al., 2018; Gutmann &amp; Hyvarinen., 2010)</a:t>
            </a:r>
            <a:br>
              <a:rPr lang="en"/>
            </a:br>
            <a:r>
              <a:rPr lang="en"/>
              <a:t>: use contrastive learning in the context of self-supervised representation learning. </a:t>
            </a:r>
            <a:br>
              <a:rPr lang="en"/>
            </a:br>
            <a:r>
              <a:rPr lang="en"/>
              <a:t>: objective maximizes a lower bound on mutual information.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