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6"/>
  </p:notesMasterIdLst>
  <p:handoutMasterIdLst>
    <p:handoutMasterId r:id="rId17"/>
  </p:handoutMasterIdLst>
  <p:sldIdLst>
    <p:sldId id="289" r:id="rId2"/>
    <p:sldId id="661" r:id="rId3"/>
    <p:sldId id="719" r:id="rId4"/>
    <p:sldId id="707" r:id="rId5"/>
    <p:sldId id="708" r:id="rId6"/>
    <p:sldId id="709" r:id="rId7"/>
    <p:sldId id="710" r:id="rId8"/>
    <p:sldId id="712" r:id="rId9"/>
    <p:sldId id="720" r:id="rId10"/>
    <p:sldId id="713" r:id="rId11"/>
    <p:sldId id="714" r:id="rId12"/>
    <p:sldId id="715" r:id="rId13"/>
    <p:sldId id="721" r:id="rId14"/>
    <p:sldId id="71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495"/>
    <a:srgbClr val="ED7D31"/>
    <a:srgbClr val="576579"/>
    <a:srgbClr val="0000FF"/>
    <a:srgbClr val="9F9F9F"/>
    <a:srgbClr val="E0E0E0"/>
    <a:srgbClr val="FF66FF"/>
    <a:srgbClr val="5B9BD5"/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0359" autoAdjust="0"/>
  </p:normalViewPr>
  <p:slideViewPr>
    <p:cSldViewPr snapToGrid="0">
      <p:cViewPr>
        <p:scale>
          <a:sx n="75" d="100"/>
          <a:sy n="75" d="100"/>
        </p:scale>
        <p:origin x="816" y="104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0171"/>
    </p:cViewPr>
  </p:sorterViewPr>
  <p:notesViewPr>
    <p:cSldViewPr snapToGrid="0">
      <p:cViewPr varScale="1">
        <p:scale>
          <a:sx n="126" d="100"/>
          <a:sy n="126" d="100"/>
        </p:scale>
        <p:origin x="106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916C0-844F-4AB9-B053-055DC7C9F0E5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024C-7B64-48A8-98F6-DE7CD65A9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96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02698-870C-48F5-B5EF-06D04DD2BB8B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8D7D3-688B-4297-AAA6-F5BEC126C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752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8D7D3-688B-4297-AAA6-F5BEC126C82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68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8D7D3-688B-4297-AAA6-F5BEC126C82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698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8D7D3-688B-4297-AAA6-F5BEC126C82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55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8D7D3-688B-4297-AAA6-F5BEC126C82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67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8D7D3-688B-4297-AAA6-F5BEC126C82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262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8D7D3-688B-4297-AAA6-F5BEC126C82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2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8D7D3-688B-4297-AAA6-F5BEC126C82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00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8D7D3-688B-4297-AAA6-F5BEC126C82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67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8D7D3-688B-4297-AAA6-F5BEC126C82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35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8D7D3-688B-4297-AAA6-F5BEC126C82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768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8D7D3-688B-4297-AAA6-F5BEC126C82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596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8D7D3-688B-4297-AAA6-F5BEC126C82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32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8D7D3-688B-4297-AAA6-F5BEC126C82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825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8D7D3-688B-4297-AAA6-F5BEC126C82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2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2019-04-05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-33556" y="-25166"/>
            <a:ext cx="9211112" cy="6908334"/>
            <a:chOff x="1" y="1"/>
            <a:chExt cx="9143998" cy="6857999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"/>
              <a:ext cx="9143998" cy="685799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 userDrawn="1"/>
          </p:nvPicPr>
          <p:blipFill rotWithShape="1">
            <a:blip r:embed="rId3"/>
            <a:srcRect l="74687" t="-1" b="74557"/>
            <a:stretch/>
          </p:blipFill>
          <p:spPr>
            <a:xfrm>
              <a:off x="6828638" y="1"/>
              <a:ext cx="2314361" cy="1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719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83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2019-04-05</a:t>
            </a:r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6483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B62339A6-CD40-4F26-B795-3EF669EDF7B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D4990C4E-6592-495E-935A-126E4DB3AE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9750"/>
                    </a14:imgEffect>
                    <a14:imgEffect>
                      <a14:saturation sat="160000"/>
                    </a14:imgEffect>
                    <a14:imgEffect>
                      <a14:brightnessContrast bright="10000" contras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1650"/>
            <a:ext cx="915543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B784BD-6432-43CA-8A82-FC5682F04A36}"/>
              </a:ext>
            </a:extLst>
          </p:cNvPr>
          <p:cNvSpPr/>
          <p:nvPr userDrawn="1"/>
        </p:nvSpPr>
        <p:spPr>
          <a:xfrm flipV="1">
            <a:off x="9039224" y="6483349"/>
            <a:ext cx="104776" cy="46509"/>
          </a:xfrm>
          <a:prstGeom prst="rect">
            <a:avLst/>
          </a:prstGeom>
          <a:solidFill>
            <a:srgbClr val="403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7CD263-A4A1-42BC-A9D0-2A8A6CC77A12}"/>
              </a:ext>
            </a:extLst>
          </p:cNvPr>
          <p:cNvSpPr/>
          <p:nvPr userDrawn="1"/>
        </p:nvSpPr>
        <p:spPr>
          <a:xfrm>
            <a:off x="0" y="6480000"/>
            <a:ext cx="7264400" cy="54000"/>
          </a:xfrm>
          <a:prstGeom prst="rect">
            <a:avLst/>
          </a:prstGeom>
          <a:gradFill flip="none" rotWithShape="1">
            <a:gsLst>
              <a:gs pos="0">
                <a:srgbClr val="403D35"/>
              </a:gs>
              <a:gs pos="100000">
                <a:schemeClr val="tx2">
                  <a:lumMod val="0"/>
                  <a:lumOff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6" name="Freeform 547">
            <a:extLst>
              <a:ext uri="{FF2B5EF4-FFF2-40B4-BE49-F238E27FC236}">
                <a16:creationId xmlns:a16="http://schemas.microsoft.com/office/drawing/2014/main" id="{D994DFB2-23DE-4AF9-AF37-2C54DD4496A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426162" y="6125463"/>
            <a:ext cx="627935" cy="648072"/>
          </a:xfrm>
          <a:custGeom>
            <a:avLst/>
            <a:gdLst/>
            <a:ahLst/>
            <a:cxnLst>
              <a:cxn ang="0">
                <a:pos x="612" y="1249"/>
              </a:cxn>
              <a:cxn ang="0">
                <a:pos x="535" y="1201"/>
              </a:cxn>
              <a:cxn ang="0">
                <a:pos x="780" y="1200"/>
              </a:cxn>
              <a:cxn ang="0">
                <a:pos x="513" y="1264"/>
              </a:cxn>
              <a:cxn ang="0">
                <a:pos x="797" y="1302"/>
              </a:cxn>
              <a:cxn ang="0">
                <a:pos x="78" y="1283"/>
              </a:cxn>
              <a:cxn ang="0">
                <a:pos x="1003" y="1150"/>
              </a:cxn>
              <a:cxn ang="0">
                <a:pos x="386" y="1179"/>
              </a:cxn>
              <a:cxn ang="0">
                <a:pos x="960" y="1132"/>
              </a:cxn>
              <a:cxn ang="0">
                <a:pos x="889" y="1234"/>
              </a:cxn>
              <a:cxn ang="0">
                <a:pos x="1183" y="1081"/>
              </a:cxn>
              <a:cxn ang="0">
                <a:pos x="179" y="1026"/>
              </a:cxn>
              <a:cxn ang="0">
                <a:pos x="148" y="1097"/>
              </a:cxn>
              <a:cxn ang="0">
                <a:pos x="1130" y="1012"/>
              </a:cxn>
              <a:cxn ang="0">
                <a:pos x="134" y="1070"/>
              </a:cxn>
              <a:cxn ang="0">
                <a:pos x="1156" y="1017"/>
              </a:cxn>
              <a:cxn ang="0">
                <a:pos x="886" y="900"/>
              </a:cxn>
              <a:cxn ang="0">
                <a:pos x="707" y="983"/>
              </a:cxn>
              <a:cxn ang="0">
                <a:pos x="470" y="871"/>
              </a:cxn>
              <a:cxn ang="0">
                <a:pos x="598" y="924"/>
              </a:cxn>
              <a:cxn ang="0">
                <a:pos x="32" y="919"/>
              </a:cxn>
              <a:cxn ang="0">
                <a:pos x="1274" y="881"/>
              </a:cxn>
              <a:cxn ang="0">
                <a:pos x="96" y="847"/>
              </a:cxn>
              <a:cxn ang="0">
                <a:pos x="93" y="908"/>
              </a:cxn>
              <a:cxn ang="0">
                <a:pos x="1200" y="882"/>
              </a:cxn>
              <a:cxn ang="0">
                <a:pos x="565" y="762"/>
              </a:cxn>
              <a:cxn ang="0">
                <a:pos x="751" y="819"/>
              </a:cxn>
              <a:cxn ang="0">
                <a:pos x="595" y="847"/>
              </a:cxn>
              <a:cxn ang="0">
                <a:pos x="500" y="780"/>
              </a:cxn>
              <a:cxn ang="0">
                <a:pos x="86" y="797"/>
              </a:cxn>
              <a:cxn ang="0">
                <a:pos x="1263" y="768"/>
              </a:cxn>
              <a:cxn ang="0">
                <a:pos x="96" y="632"/>
              </a:cxn>
              <a:cxn ang="0">
                <a:pos x="691" y="1139"/>
              </a:cxn>
              <a:cxn ang="0">
                <a:pos x="695" y="1078"/>
              </a:cxn>
              <a:cxn ang="0">
                <a:pos x="645" y="1097"/>
              </a:cxn>
              <a:cxn ang="0">
                <a:pos x="175" y="599"/>
              </a:cxn>
              <a:cxn ang="0">
                <a:pos x="1151" y="644"/>
              </a:cxn>
              <a:cxn ang="0">
                <a:pos x="70" y="466"/>
              </a:cxn>
              <a:cxn ang="0">
                <a:pos x="44" y="500"/>
              </a:cxn>
              <a:cxn ang="0">
                <a:pos x="1180" y="594"/>
              </a:cxn>
              <a:cxn ang="0">
                <a:pos x="1149" y="451"/>
              </a:cxn>
              <a:cxn ang="0">
                <a:pos x="108" y="354"/>
              </a:cxn>
              <a:cxn ang="0">
                <a:pos x="464" y="441"/>
              </a:cxn>
              <a:cxn ang="0">
                <a:pos x="1197" y="358"/>
              </a:cxn>
              <a:cxn ang="0">
                <a:pos x="1173" y="356"/>
              </a:cxn>
              <a:cxn ang="0">
                <a:pos x="128" y="354"/>
              </a:cxn>
              <a:cxn ang="0">
                <a:pos x="276" y="399"/>
              </a:cxn>
              <a:cxn ang="0">
                <a:pos x="563" y="294"/>
              </a:cxn>
              <a:cxn ang="0">
                <a:pos x="755" y="672"/>
              </a:cxn>
              <a:cxn ang="0">
                <a:pos x="437" y="184"/>
              </a:cxn>
              <a:cxn ang="0">
                <a:pos x="235" y="226"/>
              </a:cxn>
              <a:cxn ang="0">
                <a:pos x="534" y="172"/>
              </a:cxn>
              <a:cxn ang="0">
                <a:pos x="652" y="155"/>
              </a:cxn>
              <a:cxn ang="0">
                <a:pos x="385" y="294"/>
              </a:cxn>
              <a:cxn ang="0">
                <a:pos x="174" y="252"/>
              </a:cxn>
              <a:cxn ang="0">
                <a:pos x="462" y="134"/>
              </a:cxn>
              <a:cxn ang="0">
                <a:pos x="907" y="161"/>
              </a:cxn>
              <a:cxn ang="0">
                <a:pos x="819" y="146"/>
              </a:cxn>
              <a:cxn ang="0">
                <a:pos x="454" y="183"/>
              </a:cxn>
              <a:cxn ang="0">
                <a:pos x="1282" y="163"/>
              </a:cxn>
              <a:cxn ang="0">
                <a:pos x="1176" y="137"/>
              </a:cxn>
              <a:cxn ang="0">
                <a:pos x="1066" y="124"/>
              </a:cxn>
            </a:cxnLst>
            <a:rect l="0" t="0" r="r" b="b"/>
            <a:pathLst>
              <a:path w="1307" h="1356">
                <a:moveTo>
                  <a:pt x="478" y="1247"/>
                </a:moveTo>
                <a:lnTo>
                  <a:pt x="485" y="1250"/>
                </a:lnTo>
                <a:lnTo>
                  <a:pt x="487" y="1252"/>
                </a:lnTo>
                <a:lnTo>
                  <a:pt x="488" y="1256"/>
                </a:lnTo>
                <a:lnTo>
                  <a:pt x="485" y="1264"/>
                </a:lnTo>
                <a:lnTo>
                  <a:pt x="478" y="1267"/>
                </a:lnTo>
                <a:lnTo>
                  <a:pt x="474" y="1266"/>
                </a:lnTo>
                <a:lnTo>
                  <a:pt x="471" y="1264"/>
                </a:lnTo>
                <a:lnTo>
                  <a:pt x="468" y="1256"/>
                </a:lnTo>
                <a:lnTo>
                  <a:pt x="470" y="1252"/>
                </a:lnTo>
                <a:lnTo>
                  <a:pt x="471" y="1250"/>
                </a:lnTo>
                <a:lnTo>
                  <a:pt x="474" y="1249"/>
                </a:lnTo>
                <a:lnTo>
                  <a:pt x="478" y="1247"/>
                </a:lnTo>
                <a:close/>
                <a:moveTo>
                  <a:pt x="839" y="1243"/>
                </a:moveTo>
                <a:lnTo>
                  <a:pt x="847" y="1246"/>
                </a:lnTo>
                <a:lnTo>
                  <a:pt x="848" y="1249"/>
                </a:lnTo>
                <a:lnTo>
                  <a:pt x="850" y="1252"/>
                </a:lnTo>
                <a:lnTo>
                  <a:pt x="847" y="1260"/>
                </a:lnTo>
                <a:lnTo>
                  <a:pt x="839" y="1263"/>
                </a:lnTo>
                <a:lnTo>
                  <a:pt x="835" y="1262"/>
                </a:lnTo>
                <a:lnTo>
                  <a:pt x="832" y="1260"/>
                </a:lnTo>
                <a:lnTo>
                  <a:pt x="830" y="1252"/>
                </a:lnTo>
                <a:lnTo>
                  <a:pt x="831" y="1249"/>
                </a:lnTo>
                <a:lnTo>
                  <a:pt x="832" y="1246"/>
                </a:lnTo>
                <a:lnTo>
                  <a:pt x="835" y="1245"/>
                </a:lnTo>
                <a:lnTo>
                  <a:pt x="839" y="1243"/>
                </a:lnTo>
                <a:close/>
                <a:moveTo>
                  <a:pt x="535" y="1201"/>
                </a:moveTo>
                <a:lnTo>
                  <a:pt x="556" y="1207"/>
                </a:lnTo>
                <a:lnTo>
                  <a:pt x="577" y="1217"/>
                </a:lnTo>
                <a:lnTo>
                  <a:pt x="595" y="1233"/>
                </a:lnTo>
                <a:lnTo>
                  <a:pt x="612" y="1249"/>
                </a:lnTo>
                <a:lnTo>
                  <a:pt x="626" y="1266"/>
                </a:lnTo>
                <a:lnTo>
                  <a:pt x="637" y="1280"/>
                </a:lnTo>
                <a:lnTo>
                  <a:pt x="644" y="1290"/>
                </a:lnTo>
                <a:lnTo>
                  <a:pt x="644" y="1264"/>
                </a:lnTo>
                <a:lnTo>
                  <a:pt x="669" y="1264"/>
                </a:lnTo>
                <a:lnTo>
                  <a:pt x="669" y="1339"/>
                </a:lnTo>
                <a:lnTo>
                  <a:pt x="644" y="1339"/>
                </a:lnTo>
                <a:lnTo>
                  <a:pt x="644" y="1297"/>
                </a:lnTo>
                <a:lnTo>
                  <a:pt x="618" y="1318"/>
                </a:lnTo>
                <a:lnTo>
                  <a:pt x="593" y="1334"/>
                </a:lnTo>
                <a:lnTo>
                  <a:pt x="567" y="1344"/>
                </a:lnTo>
                <a:lnTo>
                  <a:pt x="543" y="1351"/>
                </a:lnTo>
                <a:lnTo>
                  <a:pt x="523" y="1355"/>
                </a:lnTo>
                <a:lnTo>
                  <a:pt x="508" y="1356"/>
                </a:lnTo>
                <a:lnTo>
                  <a:pt x="493" y="1356"/>
                </a:lnTo>
                <a:lnTo>
                  <a:pt x="510" y="1338"/>
                </a:lnTo>
                <a:lnTo>
                  <a:pt x="531" y="1324"/>
                </a:lnTo>
                <a:lnTo>
                  <a:pt x="554" y="1313"/>
                </a:lnTo>
                <a:lnTo>
                  <a:pt x="576" y="1306"/>
                </a:lnTo>
                <a:lnTo>
                  <a:pt x="597" y="1301"/>
                </a:lnTo>
                <a:lnTo>
                  <a:pt x="614" y="1297"/>
                </a:lnTo>
                <a:lnTo>
                  <a:pt x="626" y="1296"/>
                </a:lnTo>
                <a:lnTo>
                  <a:pt x="629" y="1296"/>
                </a:lnTo>
                <a:lnTo>
                  <a:pt x="603" y="1281"/>
                </a:lnTo>
                <a:lnTo>
                  <a:pt x="582" y="1267"/>
                </a:lnTo>
                <a:lnTo>
                  <a:pt x="565" y="1251"/>
                </a:lnTo>
                <a:lnTo>
                  <a:pt x="554" y="1235"/>
                </a:lnTo>
                <a:lnTo>
                  <a:pt x="544" y="1222"/>
                </a:lnTo>
                <a:lnTo>
                  <a:pt x="539" y="1212"/>
                </a:lnTo>
                <a:lnTo>
                  <a:pt x="537" y="1204"/>
                </a:lnTo>
                <a:lnTo>
                  <a:pt x="535" y="1201"/>
                </a:lnTo>
                <a:close/>
                <a:moveTo>
                  <a:pt x="780" y="1200"/>
                </a:moveTo>
                <a:lnTo>
                  <a:pt x="779" y="1204"/>
                </a:lnTo>
                <a:lnTo>
                  <a:pt x="775" y="1213"/>
                </a:lnTo>
                <a:lnTo>
                  <a:pt x="767" y="1226"/>
                </a:lnTo>
                <a:lnTo>
                  <a:pt x="755" y="1243"/>
                </a:lnTo>
                <a:lnTo>
                  <a:pt x="738" y="1262"/>
                </a:lnTo>
                <a:lnTo>
                  <a:pt x="716" y="1279"/>
                </a:lnTo>
                <a:lnTo>
                  <a:pt x="686" y="1296"/>
                </a:lnTo>
                <a:lnTo>
                  <a:pt x="690" y="1296"/>
                </a:lnTo>
                <a:lnTo>
                  <a:pt x="702" y="1297"/>
                </a:lnTo>
                <a:lnTo>
                  <a:pt x="719" y="1301"/>
                </a:lnTo>
                <a:lnTo>
                  <a:pt x="739" y="1306"/>
                </a:lnTo>
                <a:lnTo>
                  <a:pt x="762" y="1313"/>
                </a:lnTo>
                <a:lnTo>
                  <a:pt x="785" y="1323"/>
                </a:lnTo>
                <a:lnTo>
                  <a:pt x="806" y="1338"/>
                </a:lnTo>
                <a:lnTo>
                  <a:pt x="823" y="1355"/>
                </a:lnTo>
                <a:lnTo>
                  <a:pt x="809" y="1355"/>
                </a:lnTo>
                <a:lnTo>
                  <a:pt x="792" y="1353"/>
                </a:lnTo>
                <a:lnTo>
                  <a:pt x="771" y="1351"/>
                </a:lnTo>
                <a:lnTo>
                  <a:pt x="747" y="1343"/>
                </a:lnTo>
                <a:lnTo>
                  <a:pt x="721" y="1332"/>
                </a:lnTo>
                <a:lnTo>
                  <a:pt x="695" y="1317"/>
                </a:lnTo>
                <a:lnTo>
                  <a:pt x="669" y="1294"/>
                </a:lnTo>
                <a:lnTo>
                  <a:pt x="670" y="1292"/>
                </a:lnTo>
                <a:lnTo>
                  <a:pt x="675" y="1283"/>
                </a:lnTo>
                <a:lnTo>
                  <a:pt x="684" y="1271"/>
                </a:lnTo>
                <a:lnTo>
                  <a:pt x="695" y="1256"/>
                </a:lnTo>
                <a:lnTo>
                  <a:pt x="725" y="1226"/>
                </a:lnTo>
                <a:lnTo>
                  <a:pt x="742" y="1214"/>
                </a:lnTo>
                <a:lnTo>
                  <a:pt x="760" y="1205"/>
                </a:lnTo>
                <a:lnTo>
                  <a:pt x="780" y="1200"/>
                </a:lnTo>
                <a:close/>
                <a:moveTo>
                  <a:pt x="451" y="1169"/>
                </a:moveTo>
                <a:lnTo>
                  <a:pt x="454" y="1169"/>
                </a:lnTo>
                <a:lnTo>
                  <a:pt x="462" y="1171"/>
                </a:lnTo>
                <a:lnTo>
                  <a:pt x="472" y="1176"/>
                </a:lnTo>
                <a:lnTo>
                  <a:pt x="487" y="1187"/>
                </a:lnTo>
                <a:lnTo>
                  <a:pt x="504" y="1201"/>
                </a:lnTo>
                <a:lnTo>
                  <a:pt x="521" y="1221"/>
                </a:lnTo>
                <a:lnTo>
                  <a:pt x="539" y="1249"/>
                </a:lnTo>
                <a:lnTo>
                  <a:pt x="557" y="1284"/>
                </a:lnTo>
                <a:lnTo>
                  <a:pt x="555" y="1285"/>
                </a:lnTo>
                <a:lnTo>
                  <a:pt x="548" y="1290"/>
                </a:lnTo>
                <a:lnTo>
                  <a:pt x="537" y="1298"/>
                </a:lnTo>
                <a:lnTo>
                  <a:pt x="522" y="1306"/>
                </a:lnTo>
                <a:lnTo>
                  <a:pt x="502" y="1314"/>
                </a:lnTo>
                <a:lnTo>
                  <a:pt x="481" y="1321"/>
                </a:lnTo>
                <a:lnTo>
                  <a:pt x="458" y="1324"/>
                </a:lnTo>
                <a:lnTo>
                  <a:pt x="433" y="1326"/>
                </a:lnTo>
                <a:lnTo>
                  <a:pt x="406" y="1323"/>
                </a:lnTo>
                <a:lnTo>
                  <a:pt x="378" y="1314"/>
                </a:lnTo>
                <a:lnTo>
                  <a:pt x="381" y="1313"/>
                </a:lnTo>
                <a:lnTo>
                  <a:pt x="387" y="1307"/>
                </a:lnTo>
                <a:lnTo>
                  <a:pt x="399" y="1300"/>
                </a:lnTo>
                <a:lnTo>
                  <a:pt x="413" y="1292"/>
                </a:lnTo>
                <a:lnTo>
                  <a:pt x="432" y="1285"/>
                </a:lnTo>
                <a:lnTo>
                  <a:pt x="454" y="1279"/>
                </a:lnTo>
                <a:lnTo>
                  <a:pt x="478" y="1273"/>
                </a:lnTo>
                <a:lnTo>
                  <a:pt x="504" y="1273"/>
                </a:lnTo>
                <a:lnTo>
                  <a:pt x="533" y="1277"/>
                </a:lnTo>
                <a:lnTo>
                  <a:pt x="530" y="1276"/>
                </a:lnTo>
                <a:lnTo>
                  <a:pt x="523" y="1271"/>
                </a:lnTo>
                <a:lnTo>
                  <a:pt x="513" y="1264"/>
                </a:lnTo>
                <a:lnTo>
                  <a:pt x="500" y="1254"/>
                </a:lnTo>
                <a:lnTo>
                  <a:pt x="488" y="1242"/>
                </a:lnTo>
                <a:lnTo>
                  <a:pt x="475" y="1226"/>
                </a:lnTo>
                <a:lnTo>
                  <a:pt x="463" y="1209"/>
                </a:lnTo>
                <a:lnTo>
                  <a:pt x="455" y="1190"/>
                </a:lnTo>
                <a:lnTo>
                  <a:pt x="451" y="1169"/>
                </a:lnTo>
                <a:close/>
                <a:moveTo>
                  <a:pt x="864" y="1163"/>
                </a:moveTo>
                <a:lnTo>
                  <a:pt x="860" y="1186"/>
                </a:lnTo>
                <a:lnTo>
                  <a:pt x="852" y="1205"/>
                </a:lnTo>
                <a:lnTo>
                  <a:pt x="842" y="1222"/>
                </a:lnTo>
                <a:lnTo>
                  <a:pt x="830" y="1238"/>
                </a:lnTo>
                <a:lnTo>
                  <a:pt x="817" y="1251"/>
                </a:lnTo>
                <a:lnTo>
                  <a:pt x="805" y="1262"/>
                </a:lnTo>
                <a:lnTo>
                  <a:pt x="795" y="1268"/>
                </a:lnTo>
                <a:lnTo>
                  <a:pt x="788" y="1273"/>
                </a:lnTo>
                <a:lnTo>
                  <a:pt x="785" y="1275"/>
                </a:lnTo>
                <a:lnTo>
                  <a:pt x="814" y="1269"/>
                </a:lnTo>
                <a:lnTo>
                  <a:pt x="840" y="1269"/>
                </a:lnTo>
                <a:lnTo>
                  <a:pt x="864" y="1273"/>
                </a:lnTo>
                <a:lnTo>
                  <a:pt x="886" y="1279"/>
                </a:lnTo>
                <a:lnTo>
                  <a:pt x="905" y="1286"/>
                </a:lnTo>
                <a:lnTo>
                  <a:pt x="919" y="1294"/>
                </a:lnTo>
                <a:lnTo>
                  <a:pt x="931" y="1301"/>
                </a:lnTo>
                <a:lnTo>
                  <a:pt x="937" y="1306"/>
                </a:lnTo>
                <a:lnTo>
                  <a:pt x="940" y="1307"/>
                </a:lnTo>
                <a:lnTo>
                  <a:pt x="912" y="1317"/>
                </a:lnTo>
                <a:lnTo>
                  <a:pt x="885" y="1321"/>
                </a:lnTo>
                <a:lnTo>
                  <a:pt x="860" y="1321"/>
                </a:lnTo>
                <a:lnTo>
                  <a:pt x="836" y="1317"/>
                </a:lnTo>
                <a:lnTo>
                  <a:pt x="815" y="1310"/>
                </a:lnTo>
                <a:lnTo>
                  <a:pt x="797" y="1302"/>
                </a:lnTo>
                <a:lnTo>
                  <a:pt x="781" y="1294"/>
                </a:lnTo>
                <a:lnTo>
                  <a:pt x="770" y="1288"/>
                </a:lnTo>
                <a:lnTo>
                  <a:pt x="763" y="1283"/>
                </a:lnTo>
                <a:lnTo>
                  <a:pt x="760" y="1281"/>
                </a:lnTo>
                <a:lnTo>
                  <a:pt x="777" y="1246"/>
                </a:lnTo>
                <a:lnTo>
                  <a:pt x="796" y="1217"/>
                </a:lnTo>
                <a:lnTo>
                  <a:pt x="813" y="1196"/>
                </a:lnTo>
                <a:lnTo>
                  <a:pt x="829" y="1182"/>
                </a:lnTo>
                <a:lnTo>
                  <a:pt x="843" y="1173"/>
                </a:lnTo>
                <a:lnTo>
                  <a:pt x="853" y="1167"/>
                </a:lnTo>
                <a:lnTo>
                  <a:pt x="861" y="1165"/>
                </a:lnTo>
                <a:lnTo>
                  <a:pt x="864" y="1163"/>
                </a:lnTo>
                <a:close/>
                <a:moveTo>
                  <a:pt x="191" y="1163"/>
                </a:moveTo>
                <a:lnTo>
                  <a:pt x="189" y="1165"/>
                </a:lnTo>
                <a:lnTo>
                  <a:pt x="216" y="1170"/>
                </a:lnTo>
                <a:lnTo>
                  <a:pt x="200" y="1174"/>
                </a:lnTo>
                <a:lnTo>
                  <a:pt x="188" y="1178"/>
                </a:lnTo>
                <a:lnTo>
                  <a:pt x="178" y="1183"/>
                </a:lnTo>
                <a:lnTo>
                  <a:pt x="180" y="1188"/>
                </a:lnTo>
                <a:lnTo>
                  <a:pt x="188" y="1196"/>
                </a:lnTo>
                <a:lnTo>
                  <a:pt x="197" y="1204"/>
                </a:lnTo>
                <a:lnTo>
                  <a:pt x="206" y="1211"/>
                </a:lnTo>
                <a:lnTo>
                  <a:pt x="214" y="1216"/>
                </a:lnTo>
                <a:lnTo>
                  <a:pt x="104" y="1311"/>
                </a:lnTo>
                <a:lnTo>
                  <a:pt x="94" y="1317"/>
                </a:lnTo>
                <a:lnTo>
                  <a:pt x="85" y="1317"/>
                </a:lnTo>
                <a:lnTo>
                  <a:pt x="77" y="1313"/>
                </a:lnTo>
                <a:lnTo>
                  <a:pt x="73" y="1305"/>
                </a:lnTo>
                <a:lnTo>
                  <a:pt x="72" y="1297"/>
                </a:lnTo>
                <a:lnTo>
                  <a:pt x="74" y="1290"/>
                </a:lnTo>
                <a:lnTo>
                  <a:pt x="78" y="1283"/>
                </a:lnTo>
                <a:lnTo>
                  <a:pt x="189" y="1165"/>
                </a:lnTo>
                <a:lnTo>
                  <a:pt x="188" y="1167"/>
                </a:lnTo>
                <a:lnTo>
                  <a:pt x="191" y="1163"/>
                </a:lnTo>
                <a:close/>
                <a:moveTo>
                  <a:pt x="305" y="1156"/>
                </a:moveTo>
                <a:lnTo>
                  <a:pt x="309" y="1157"/>
                </a:lnTo>
                <a:lnTo>
                  <a:pt x="311" y="1158"/>
                </a:lnTo>
                <a:lnTo>
                  <a:pt x="313" y="1161"/>
                </a:lnTo>
                <a:lnTo>
                  <a:pt x="314" y="1165"/>
                </a:lnTo>
                <a:lnTo>
                  <a:pt x="311" y="1173"/>
                </a:lnTo>
                <a:lnTo>
                  <a:pt x="309" y="1174"/>
                </a:lnTo>
                <a:lnTo>
                  <a:pt x="305" y="1175"/>
                </a:lnTo>
                <a:lnTo>
                  <a:pt x="297" y="1173"/>
                </a:lnTo>
                <a:lnTo>
                  <a:pt x="294" y="1165"/>
                </a:lnTo>
                <a:lnTo>
                  <a:pt x="296" y="1161"/>
                </a:lnTo>
                <a:lnTo>
                  <a:pt x="297" y="1158"/>
                </a:lnTo>
                <a:lnTo>
                  <a:pt x="305" y="1156"/>
                </a:lnTo>
                <a:close/>
                <a:moveTo>
                  <a:pt x="1008" y="1146"/>
                </a:moveTo>
                <a:lnTo>
                  <a:pt x="1013" y="1146"/>
                </a:lnTo>
                <a:lnTo>
                  <a:pt x="1017" y="1148"/>
                </a:lnTo>
                <a:lnTo>
                  <a:pt x="1018" y="1150"/>
                </a:lnTo>
                <a:lnTo>
                  <a:pt x="1021" y="1153"/>
                </a:lnTo>
                <a:lnTo>
                  <a:pt x="1021" y="1157"/>
                </a:lnTo>
                <a:lnTo>
                  <a:pt x="1020" y="1161"/>
                </a:lnTo>
                <a:lnTo>
                  <a:pt x="1018" y="1163"/>
                </a:lnTo>
                <a:lnTo>
                  <a:pt x="1011" y="1166"/>
                </a:lnTo>
                <a:lnTo>
                  <a:pt x="1007" y="1165"/>
                </a:lnTo>
                <a:lnTo>
                  <a:pt x="1004" y="1163"/>
                </a:lnTo>
                <a:lnTo>
                  <a:pt x="1001" y="1161"/>
                </a:lnTo>
                <a:lnTo>
                  <a:pt x="1000" y="1157"/>
                </a:lnTo>
                <a:lnTo>
                  <a:pt x="1000" y="1153"/>
                </a:lnTo>
                <a:lnTo>
                  <a:pt x="1003" y="1150"/>
                </a:lnTo>
                <a:lnTo>
                  <a:pt x="1004" y="1148"/>
                </a:lnTo>
                <a:lnTo>
                  <a:pt x="1008" y="1146"/>
                </a:lnTo>
                <a:close/>
                <a:moveTo>
                  <a:pt x="377" y="1135"/>
                </a:moveTo>
                <a:lnTo>
                  <a:pt x="391" y="1135"/>
                </a:lnTo>
                <a:lnTo>
                  <a:pt x="402" y="1142"/>
                </a:lnTo>
                <a:lnTo>
                  <a:pt x="413" y="1156"/>
                </a:lnTo>
                <a:lnTo>
                  <a:pt x="425" y="1173"/>
                </a:lnTo>
                <a:lnTo>
                  <a:pt x="438" y="1195"/>
                </a:lnTo>
                <a:lnTo>
                  <a:pt x="450" y="1224"/>
                </a:lnTo>
                <a:lnTo>
                  <a:pt x="461" y="1259"/>
                </a:lnTo>
                <a:lnTo>
                  <a:pt x="450" y="1264"/>
                </a:lnTo>
                <a:lnTo>
                  <a:pt x="437" y="1269"/>
                </a:lnTo>
                <a:lnTo>
                  <a:pt x="421" y="1275"/>
                </a:lnTo>
                <a:lnTo>
                  <a:pt x="402" y="1279"/>
                </a:lnTo>
                <a:lnTo>
                  <a:pt x="379" y="1281"/>
                </a:lnTo>
                <a:lnTo>
                  <a:pt x="356" y="1283"/>
                </a:lnTo>
                <a:lnTo>
                  <a:pt x="331" y="1279"/>
                </a:lnTo>
                <a:lnTo>
                  <a:pt x="305" y="1271"/>
                </a:lnTo>
                <a:lnTo>
                  <a:pt x="279" y="1258"/>
                </a:lnTo>
                <a:lnTo>
                  <a:pt x="289" y="1252"/>
                </a:lnTo>
                <a:lnTo>
                  <a:pt x="301" y="1247"/>
                </a:lnTo>
                <a:lnTo>
                  <a:pt x="318" y="1242"/>
                </a:lnTo>
                <a:lnTo>
                  <a:pt x="337" y="1238"/>
                </a:lnTo>
                <a:lnTo>
                  <a:pt x="360" y="1235"/>
                </a:lnTo>
                <a:lnTo>
                  <a:pt x="383" y="1235"/>
                </a:lnTo>
                <a:lnTo>
                  <a:pt x="409" y="1239"/>
                </a:lnTo>
                <a:lnTo>
                  <a:pt x="437" y="1249"/>
                </a:lnTo>
                <a:lnTo>
                  <a:pt x="417" y="1229"/>
                </a:lnTo>
                <a:lnTo>
                  <a:pt x="407" y="1216"/>
                </a:lnTo>
                <a:lnTo>
                  <a:pt x="395" y="1199"/>
                </a:lnTo>
                <a:lnTo>
                  <a:pt x="386" y="1179"/>
                </a:lnTo>
                <a:lnTo>
                  <a:pt x="379" y="1158"/>
                </a:lnTo>
                <a:lnTo>
                  <a:pt x="377" y="1135"/>
                </a:lnTo>
                <a:close/>
                <a:moveTo>
                  <a:pt x="311" y="1135"/>
                </a:moveTo>
                <a:lnTo>
                  <a:pt x="353" y="1135"/>
                </a:lnTo>
                <a:lnTo>
                  <a:pt x="361" y="1157"/>
                </a:lnTo>
                <a:lnTo>
                  <a:pt x="366" y="1184"/>
                </a:lnTo>
                <a:lnTo>
                  <a:pt x="369" y="1217"/>
                </a:lnTo>
                <a:lnTo>
                  <a:pt x="365" y="1218"/>
                </a:lnTo>
                <a:lnTo>
                  <a:pt x="354" y="1221"/>
                </a:lnTo>
                <a:lnTo>
                  <a:pt x="339" y="1224"/>
                </a:lnTo>
                <a:lnTo>
                  <a:pt x="319" y="1226"/>
                </a:lnTo>
                <a:lnTo>
                  <a:pt x="296" y="1226"/>
                </a:lnTo>
                <a:lnTo>
                  <a:pt x="271" y="1224"/>
                </a:lnTo>
                <a:lnTo>
                  <a:pt x="243" y="1217"/>
                </a:lnTo>
                <a:lnTo>
                  <a:pt x="217" y="1204"/>
                </a:lnTo>
                <a:lnTo>
                  <a:pt x="191" y="1184"/>
                </a:lnTo>
                <a:lnTo>
                  <a:pt x="195" y="1183"/>
                </a:lnTo>
                <a:lnTo>
                  <a:pt x="205" y="1180"/>
                </a:lnTo>
                <a:lnTo>
                  <a:pt x="221" y="1178"/>
                </a:lnTo>
                <a:lnTo>
                  <a:pt x="241" y="1175"/>
                </a:lnTo>
                <a:lnTo>
                  <a:pt x="265" y="1175"/>
                </a:lnTo>
                <a:lnTo>
                  <a:pt x="292" y="1179"/>
                </a:lnTo>
                <a:lnTo>
                  <a:pt x="319" y="1188"/>
                </a:lnTo>
                <a:lnTo>
                  <a:pt x="348" y="1203"/>
                </a:lnTo>
                <a:lnTo>
                  <a:pt x="347" y="1200"/>
                </a:lnTo>
                <a:lnTo>
                  <a:pt x="341" y="1194"/>
                </a:lnTo>
                <a:lnTo>
                  <a:pt x="334" y="1183"/>
                </a:lnTo>
                <a:lnTo>
                  <a:pt x="326" y="1170"/>
                </a:lnTo>
                <a:lnTo>
                  <a:pt x="318" y="1153"/>
                </a:lnTo>
                <a:lnTo>
                  <a:pt x="311" y="1135"/>
                </a:lnTo>
                <a:close/>
                <a:moveTo>
                  <a:pt x="960" y="1132"/>
                </a:moveTo>
                <a:lnTo>
                  <a:pt x="1000" y="1132"/>
                </a:lnTo>
                <a:lnTo>
                  <a:pt x="994" y="1150"/>
                </a:lnTo>
                <a:lnTo>
                  <a:pt x="987" y="1166"/>
                </a:lnTo>
                <a:lnTo>
                  <a:pt x="980" y="1178"/>
                </a:lnTo>
                <a:lnTo>
                  <a:pt x="974" y="1188"/>
                </a:lnTo>
                <a:lnTo>
                  <a:pt x="969" y="1194"/>
                </a:lnTo>
                <a:lnTo>
                  <a:pt x="967" y="1196"/>
                </a:lnTo>
                <a:lnTo>
                  <a:pt x="998" y="1179"/>
                </a:lnTo>
                <a:lnTo>
                  <a:pt x="1026" y="1170"/>
                </a:lnTo>
                <a:lnTo>
                  <a:pt x="1055" y="1166"/>
                </a:lnTo>
                <a:lnTo>
                  <a:pt x="1080" y="1166"/>
                </a:lnTo>
                <a:lnTo>
                  <a:pt x="1108" y="1188"/>
                </a:lnTo>
                <a:lnTo>
                  <a:pt x="1083" y="1203"/>
                </a:lnTo>
                <a:lnTo>
                  <a:pt x="1058" y="1212"/>
                </a:lnTo>
                <a:lnTo>
                  <a:pt x="1034" y="1217"/>
                </a:lnTo>
                <a:lnTo>
                  <a:pt x="1011" y="1218"/>
                </a:lnTo>
                <a:lnTo>
                  <a:pt x="990" y="1218"/>
                </a:lnTo>
                <a:lnTo>
                  <a:pt x="973" y="1216"/>
                </a:lnTo>
                <a:lnTo>
                  <a:pt x="958" y="1213"/>
                </a:lnTo>
                <a:lnTo>
                  <a:pt x="949" y="1212"/>
                </a:lnTo>
                <a:lnTo>
                  <a:pt x="946" y="1211"/>
                </a:lnTo>
                <a:lnTo>
                  <a:pt x="949" y="1180"/>
                </a:lnTo>
                <a:lnTo>
                  <a:pt x="953" y="1154"/>
                </a:lnTo>
                <a:lnTo>
                  <a:pt x="960" y="1132"/>
                </a:lnTo>
                <a:close/>
                <a:moveTo>
                  <a:pt x="939" y="1132"/>
                </a:moveTo>
                <a:lnTo>
                  <a:pt x="936" y="1154"/>
                </a:lnTo>
                <a:lnTo>
                  <a:pt x="929" y="1175"/>
                </a:lnTo>
                <a:lnTo>
                  <a:pt x="919" y="1195"/>
                </a:lnTo>
                <a:lnTo>
                  <a:pt x="908" y="1211"/>
                </a:lnTo>
                <a:lnTo>
                  <a:pt x="898" y="1224"/>
                </a:lnTo>
                <a:lnTo>
                  <a:pt x="889" y="1234"/>
                </a:lnTo>
                <a:lnTo>
                  <a:pt x="880" y="1243"/>
                </a:lnTo>
                <a:lnTo>
                  <a:pt x="907" y="1234"/>
                </a:lnTo>
                <a:lnTo>
                  <a:pt x="933" y="1229"/>
                </a:lnTo>
                <a:lnTo>
                  <a:pt x="957" y="1229"/>
                </a:lnTo>
                <a:lnTo>
                  <a:pt x="979" y="1230"/>
                </a:lnTo>
                <a:lnTo>
                  <a:pt x="999" y="1234"/>
                </a:lnTo>
                <a:lnTo>
                  <a:pt x="1016" y="1239"/>
                </a:lnTo>
                <a:lnTo>
                  <a:pt x="1028" y="1243"/>
                </a:lnTo>
                <a:lnTo>
                  <a:pt x="1038" y="1249"/>
                </a:lnTo>
                <a:lnTo>
                  <a:pt x="1012" y="1263"/>
                </a:lnTo>
                <a:lnTo>
                  <a:pt x="987" y="1271"/>
                </a:lnTo>
                <a:lnTo>
                  <a:pt x="962" y="1275"/>
                </a:lnTo>
                <a:lnTo>
                  <a:pt x="937" y="1275"/>
                </a:lnTo>
                <a:lnTo>
                  <a:pt x="916" y="1273"/>
                </a:lnTo>
                <a:lnTo>
                  <a:pt x="897" y="1268"/>
                </a:lnTo>
                <a:lnTo>
                  <a:pt x="881" y="1263"/>
                </a:lnTo>
                <a:lnTo>
                  <a:pt x="868" y="1259"/>
                </a:lnTo>
                <a:lnTo>
                  <a:pt x="857" y="1254"/>
                </a:lnTo>
                <a:lnTo>
                  <a:pt x="865" y="1222"/>
                </a:lnTo>
                <a:lnTo>
                  <a:pt x="876" y="1195"/>
                </a:lnTo>
                <a:lnTo>
                  <a:pt x="886" y="1174"/>
                </a:lnTo>
                <a:lnTo>
                  <a:pt x="897" y="1156"/>
                </a:lnTo>
                <a:lnTo>
                  <a:pt x="907" y="1142"/>
                </a:lnTo>
                <a:lnTo>
                  <a:pt x="918" y="1133"/>
                </a:lnTo>
                <a:lnTo>
                  <a:pt x="939" y="1132"/>
                </a:lnTo>
                <a:close/>
                <a:moveTo>
                  <a:pt x="1029" y="1124"/>
                </a:moveTo>
                <a:lnTo>
                  <a:pt x="1064" y="1153"/>
                </a:lnTo>
                <a:lnTo>
                  <a:pt x="1033" y="1153"/>
                </a:lnTo>
                <a:lnTo>
                  <a:pt x="1030" y="1139"/>
                </a:lnTo>
                <a:lnTo>
                  <a:pt x="1029" y="1124"/>
                </a:lnTo>
                <a:close/>
                <a:moveTo>
                  <a:pt x="1183" y="1081"/>
                </a:moveTo>
                <a:lnTo>
                  <a:pt x="1195" y="1082"/>
                </a:lnTo>
                <a:lnTo>
                  <a:pt x="1199" y="1082"/>
                </a:lnTo>
                <a:lnTo>
                  <a:pt x="1185" y="1101"/>
                </a:lnTo>
                <a:lnTo>
                  <a:pt x="1169" y="1115"/>
                </a:lnTo>
                <a:lnTo>
                  <a:pt x="1152" y="1127"/>
                </a:lnTo>
                <a:lnTo>
                  <a:pt x="1119" y="1091"/>
                </a:lnTo>
                <a:lnTo>
                  <a:pt x="1144" y="1085"/>
                </a:lnTo>
                <a:lnTo>
                  <a:pt x="1166" y="1082"/>
                </a:lnTo>
                <a:lnTo>
                  <a:pt x="1183" y="1081"/>
                </a:lnTo>
                <a:close/>
                <a:moveTo>
                  <a:pt x="306" y="1035"/>
                </a:moveTo>
                <a:lnTo>
                  <a:pt x="306" y="1102"/>
                </a:lnTo>
                <a:lnTo>
                  <a:pt x="305" y="1103"/>
                </a:lnTo>
                <a:lnTo>
                  <a:pt x="305" y="1102"/>
                </a:lnTo>
                <a:lnTo>
                  <a:pt x="303" y="1085"/>
                </a:lnTo>
                <a:lnTo>
                  <a:pt x="301" y="1065"/>
                </a:lnTo>
                <a:lnTo>
                  <a:pt x="296" y="1047"/>
                </a:lnTo>
                <a:lnTo>
                  <a:pt x="306" y="1035"/>
                </a:lnTo>
                <a:close/>
                <a:moveTo>
                  <a:pt x="998" y="1031"/>
                </a:moveTo>
                <a:lnTo>
                  <a:pt x="1042" y="1031"/>
                </a:lnTo>
                <a:lnTo>
                  <a:pt x="1288" y="1286"/>
                </a:lnTo>
                <a:lnTo>
                  <a:pt x="1240" y="1286"/>
                </a:lnTo>
                <a:lnTo>
                  <a:pt x="998" y="1086"/>
                </a:lnTo>
                <a:lnTo>
                  <a:pt x="998" y="1031"/>
                </a:lnTo>
                <a:close/>
                <a:moveTo>
                  <a:pt x="170" y="1009"/>
                </a:moveTo>
                <a:lnTo>
                  <a:pt x="175" y="1009"/>
                </a:lnTo>
                <a:lnTo>
                  <a:pt x="179" y="1010"/>
                </a:lnTo>
                <a:lnTo>
                  <a:pt x="180" y="1013"/>
                </a:lnTo>
                <a:lnTo>
                  <a:pt x="183" y="1015"/>
                </a:lnTo>
                <a:lnTo>
                  <a:pt x="183" y="1019"/>
                </a:lnTo>
                <a:lnTo>
                  <a:pt x="182" y="1023"/>
                </a:lnTo>
                <a:lnTo>
                  <a:pt x="179" y="1026"/>
                </a:lnTo>
                <a:lnTo>
                  <a:pt x="176" y="1027"/>
                </a:lnTo>
                <a:lnTo>
                  <a:pt x="172" y="1029"/>
                </a:lnTo>
                <a:lnTo>
                  <a:pt x="165" y="1026"/>
                </a:lnTo>
                <a:lnTo>
                  <a:pt x="163" y="1023"/>
                </a:lnTo>
                <a:lnTo>
                  <a:pt x="162" y="1019"/>
                </a:lnTo>
                <a:lnTo>
                  <a:pt x="162" y="1015"/>
                </a:lnTo>
                <a:lnTo>
                  <a:pt x="165" y="1013"/>
                </a:lnTo>
                <a:lnTo>
                  <a:pt x="166" y="1010"/>
                </a:lnTo>
                <a:lnTo>
                  <a:pt x="170" y="1009"/>
                </a:lnTo>
                <a:close/>
                <a:moveTo>
                  <a:pt x="254" y="1008"/>
                </a:moveTo>
                <a:lnTo>
                  <a:pt x="255" y="1009"/>
                </a:lnTo>
                <a:lnTo>
                  <a:pt x="259" y="1014"/>
                </a:lnTo>
                <a:lnTo>
                  <a:pt x="265" y="1022"/>
                </a:lnTo>
                <a:lnTo>
                  <a:pt x="272" y="1034"/>
                </a:lnTo>
                <a:lnTo>
                  <a:pt x="279" y="1050"/>
                </a:lnTo>
                <a:lnTo>
                  <a:pt x="285" y="1070"/>
                </a:lnTo>
                <a:lnTo>
                  <a:pt x="289" y="1095"/>
                </a:lnTo>
                <a:lnTo>
                  <a:pt x="290" y="1125"/>
                </a:lnTo>
                <a:lnTo>
                  <a:pt x="288" y="1161"/>
                </a:lnTo>
                <a:lnTo>
                  <a:pt x="285" y="1161"/>
                </a:lnTo>
                <a:lnTo>
                  <a:pt x="276" y="1162"/>
                </a:lnTo>
                <a:lnTo>
                  <a:pt x="246" y="1162"/>
                </a:lnTo>
                <a:lnTo>
                  <a:pt x="226" y="1159"/>
                </a:lnTo>
                <a:lnTo>
                  <a:pt x="204" y="1156"/>
                </a:lnTo>
                <a:lnTo>
                  <a:pt x="182" y="1148"/>
                </a:lnTo>
                <a:lnTo>
                  <a:pt x="159" y="1136"/>
                </a:lnTo>
                <a:lnTo>
                  <a:pt x="137" y="1119"/>
                </a:lnTo>
                <a:lnTo>
                  <a:pt x="117" y="1098"/>
                </a:lnTo>
                <a:lnTo>
                  <a:pt x="121" y="1098"/>
                </a:lnTo>
                <a:lnTo>
                  <a:pt x="132" y="1097"/>
                </a:lnTo>
                <a:lnTo>
                  <a:pt x="148" y="1097"/>
                </a:lnTo>
                <a:lnTo>
                  <a:pt x="168" y="1098"/>
                </a:lnTo>
                <a:lnTo>
                  <a:pt x="192" y="1102"/>
                </a:lnTo>
                <a:lnTo>
                  <a:pt x="217" y="1110"/>
                </a:lnTo>
                <a:lnTo>
                  <a:pt x="243" y="1123"/>
                </a:lnTo>
                <a:lnTo>
                  <a:pt x="268" y="1142"/>
                </a:lnTo>
                <a:lnTo>
                  <a:pt x="258" y="1122"/>
                </a:lnTo>
                <a:lnTo>
                  <a:pt x="252" y="1107"/>
                </a:lnTo>
                <a:lnTo>
                  <a:pt x="244" y="1070"/>
                </a:lnTo>
                <a:lnTo>
                  <a:pt x="244" y="1050"/>
                </a:lnTo>
                <a:lnTo>
                  <a:pt x="247" y="1029"/>
                </a:lnTo>
                <a:lnTo>
                  <a:pt x="254" y="1008"/>
                </a:lnTo>
                <a:close/>
                <a:moveTo>
                  <a:pt x="1058" y="1000"/>
                </a:moveTo>
                <a:lnTo>
                  <a:pt x="1066" y="1021"/>
                </a:lnTo>
                <a:lnTo>
                  <a:pt x="1070" y="1040"/>
                </a:lnTo>
                <a:lnTo>
                  <a:pt x="1049" y="1018"/>
                </a:lnTo>
                <a:lnTo>
                  <a:pt x="1050" y="1013"/>
                </a:lnTo>
                <a:lnTo>
                  <a:pt x="1054" y="1005"/>
                </a:lnTo>
                <a:lnTo>
                  <a:pt x="1056" y="1002"/>
                </a:lnTo>
                <a:lnTo>
                  <a:pt x="1058" y="1000"/>
                </a:lnTo>
                <a:close/>
                <a:moveTo>
                  <a:pt x="1136" y="997"/>
                </a:moveTo>
                <a:lnTo>
                  <a:pt x="1142" y="997"/>
                </a:lnTo>
                <a:lnTo>
                  <a:pt x="1145" y="998"/>
                </a:lnTo>
                <a:lnTo>
                  <a:pt x="1147" y="1001"/>
                </a:lnTo>
                <a:lnTo>
                  <a:pt x="1149" y="1004"/>
                </a:lnTo>
                <a:lnTo>
                  <a:pt x="1149" y="1008"/>
                </a:lnTo>
                <a:lnTo>
                  <a:pt x="1148" y="1012"/>
                </a:lnTo>
                <a:lnTo>
                  <a:pt x="1147" y="1014"/>
                </a:lnTo>
                <a:lnTo>
                  <a:pt x="1139" y="1017"/>
                </a:lnTo>
                <a:lnTo>
                  <a:pt x="1135" y="1015"/>
                </a:lnTo>
                <a:lnTo>
                  <a:pt x="1132" y="1014"/>
                </a:lnTo>
                <a:lnTo>
                  <a:pt x="1130" y="1012"/>
                </a:lnTo>
                <a:lnTo>
                  <a:pt x="1128" y="1008"/>
                </a:lnTo>
                <a:lnTo>
                  <a:pt x="1128" y="1004"/>
                </a:lnTo>
                <a:lnTo>
                  <a:pt x="1131" y="1001"/>
                </a:lnTo>
                <a:lnTo>
                  <a:pt x="1132" y="998"/>
                </a:lnTo>
                <a:lnTo>
                  <a:pt x="1136" y="997"/>
                </a:lnTo>
                <a:close/>
                <a:moveTo>
                  <a:pt x="998" y="949"/>
                </a:moveTo>
                <a:lnTo>
                  <a:pt x="1041" y="949"/>
                </a:lnTo>
                <a:lnTo>
                  <a:pt x="1041" y="1004"/>
                </a:lnTo>
                <a:lnTo>
                  <a:pt x="998" y="1004"/>
                </a:lnTo>
                <a:lnTo>
                  <a:pt x="998" y="949"/>
                </a:lnTo>
                <a:close/>
                <a:moveTo>
                  <a:pt x="263" y="945"/>
                </a:moveTo>
                <a:lnTo>
                  <a:pt x="305" y="945"/>
                </a:lnTo>
                <a:lnTo>
                  <a:pt x="305" y="998"/>
                </a:lnTo>
                <a:lnTo>
                  <a:pt x="263" y="998"/>
                </a:lnTo>
                <a:lnTo>
                  <a:pt x="263" y="945"/>
                </a:lnTo>
                <a:close/>
                <a:moveTo>
                  <a:pt x="209" y="934"/>
                </a:moveTo>
                <a:lnTo>
                  <a:pt x="210" y="936"/>
                </a:lnTo>
                <a:lnTo>
                  <a:pt x="214" y="941"/>
                </a:lnTo>
                <a:lnTo>
                  <a:pt x="218" y="950"/>
                </a:lnTo>
                <a:lnTo>
                  <a:pt x="222" y="963"/>
                </a:lnTo>
                <a:lnTo>
                  <a:pt x="226" y="979"/>
                </a:lnTo>
                <a:lnTo>
                  <a:pt x="229" y="1000"/>
                </a:lnTo>
                <a:lnTo>
                  <a:pt x="227" y="1026"/>
                </a:lnTo>
                <a:lnTo>
                  <a:pt x="223" y="1056"/>
                </a:lnTo>
                <a:lnTo>
                  <a:pt x="216" y="1090"/>
                </a:lnTo>
                <a:lnTo>
                  <a:pt x="213" y="1090"/>
                </a:lnTo>
                <a:lnTo>
                  <a:pt x="204" y="1089"/>
                </a:lnTo>
                <a:lnTo>
                  <a:pt x="191" y="1087"/>
                </a:lnTo>
                <a:lnTo>
                  <a:pt x="174" y="1085"/>
                </a:lnTo>
                <a:lnTo>
                  <a:pt x="155" y="1078"/>
                </a:lnTo>
                <a:lnTo>
                  <a:pt x="134" y="1070"/>
                </a:lnTo>
                <a:lnTo>
                  <a:pt x="113" y="1059"/>
                </a:lnTo>
                <a:lnTo>
                  <a:pt x="94" y="1043"/>
                </a:lnTo>
                <a:lnTo>
                  <a:pt x="76" y="1023"/>
                </a:lnTo>
                <a:lnTo>
                  <a:pt x="60" y="998"/>
                </a:lnTo>
                <a:lnTo>
                  <a:pt x="64" y="998"/>
                </a:lnTo>
                <a:lnTo>
                  <a:pt x="74" y="1000"/>
                </a:lnTo>
                <a:lnTo>
                  <a:pt x="90" y="1002"/>
                </a:lnTo>
                <a:lnTo>
                  <a:pt x="110" y="1008"/>
                </a:lnTo>
                <a:lnTo>
                  <a:pt x="132" y="1015"/>
                </a:lnTo>
                <a:lnTo>
                  <a:pt x="155" y="1029"/>
                </a:lnTo>
                <a:lnTo>
                  <a:pt x="179" y="1046"/>
                </a:lnTo>
                <a:lnTo>
                  <a:pt x="201" y="1069"/>
                </a:lnTo>
                <a:lnTo>
                  <a:pt x="200" y="1065"/>
                </a:lnTo>
                <a:lnTo>
                  <a:pt x="197" y="1056"/>
                </a:lnTo>
                <a:lnTo>
                  <a:pt x="193" y="1040"/>
                </a:lnTo>
                <a:lnTo>
                  <a:pt x="191" y="1022"/>
                </a:lnTo>
                <a:lnTo>
                  <a:pt x="189" y="1001"/>
                </a:lnTo>
                <a:lnTo>
                  <a:pt x="191" y="979"/>
                </a:lnTo>
                <a:lnTo>
                  <a:pt x="197" y="955"/>
                </a:lnTo>
                <a:lnTo>
                  <a:pt x="209" y="934"/>
                </a:lnTo>
                <a:close/>
                <a:moveTo>
                  <a:pt x="1100" y="924"/>
                </a:moveTo>
                <a:lnTo>
                  <a:pt x="1111" y="945"/>
                </a:lnTo>
                <a:lnTo>
                  <a:pt x="1118" y="967"/>
                </a:lnTo>
                <a:lnTo>
                  <a:pt x="1121" y="991"/>
                </a:lnTo>
                <a:lnTo>
                  <a:pt x="1121" y="1012"/>
                </a:lnTo>
                <a:lnTo>
                  <a:pt x="1118" y="1030"/>
                </a:lnTo>
                <a:lnTo>
                  <a:pt x="1115" y="1046"/>
                </a:lnTo>
                <a:lnTo>
                  <a:pt x="1113" y="1055"/>
                </a:lnTo>
                <a:lnTo>
                  <a:pt x="1111" y="1059"/>
                </a:lnTo>
                <a:lnTo>
                  <a:pt x="1132" y="1035"/>
                </a:lnTo>
                <a:lnTo>
                  <a:pt x="1156" y="1017"/>
                </a:lnTo>
                <a:lnTo>
                  <a:pt x="1178" y="1004"/>
                </a:lnTo>
                <a:lnTo>
                  <a:pt x="1202" y="995"/>
                </a:lnTo>
                <a:lnTo>
                  <a:pt x="1221" y="989"/>
                </a:lnTo>
                <a:lnTo>
                  <a:pt x="1237" y="987"/>
                </a:lnTo>
                <a:lnTo>
                  <a:pt x="1248" y="985"/>
                </a:lnTo>
                <a:lnTo>
                  <a:pt x="1252" y="985"/>
                </a:lnTo>
                <a:lnTo>
                  <a:pt x="1236" y="1010"/>
                </a:lnTo>
                <a:lnTo>
                  <a:pt x="1219" y="1030"/>
                </a:lnTo>
                <a:lnTo>
                  <a:pt x="1199" y="1046"/>
                </a:lnTo>
                <a:lnTo>
                  <a:pt x="1178" y="1059"/>
                </a:lnTo>
                <a:lnTo>
                  <a:pt x="1157" y="1067"/>
                </a:lnTo>
                <a:lnTo>
                  <a:pt x="1139" y="1073"/>
                </a:lnTo>
                <a:lnTo>
                  <a:pt x="1122" y="1077"/>
                </a:lnTo>
                <a:lnTo>
                  <a:pt x="1109" y="1078"/>
                </a:lnTo>
                <a:lnTo>
                  <a:pt x="1100" y="1080"/>
                </a:lnTo>
                <a:lnTo>
                  <a:pt x="1097" y="1080"/>
                </a:lnTo>
                <a:lnTo>
                  <a:pt x="1088" y="1046"/>
                </a:lnTo>
                <a:lnTo>
                  <a:pt x="1083" y="1015"/>
                </a:lnTo>
                <a:lnTo>
                  <a:pt x="1083" y="991"/>
                </a:lnTo>
                <a:lnTo>
                  <a:pt x="1084" y="970"/>
                </a:lnTo>
                <a:lnTo>
                  <a:pt x="1087" y="953"/>
                </a:lnTo>
                <a:lnTo>
                  <a:pt x="1090" y="940"/>
                </a:lnTo>
                <a:lnTo>
                  <a:pt x="1096" y="930"/>
                </a:lnTo>
                <a:lnTo>
                  <a:pt x="1098" y="925"/>
                </a:lnTo>
                <a:lnTo>
                  <a:pt x="1100" y="924"/>
                </a:lnTo>
                <a:close/>
                <a:moveTo>
                  <a:pt x="886" y="900"/>
                </a:moveTo>
                <a:lnTo>
                  <a:pt x="889" y="917"/>
                </a:lnTo>
                <a:lnTo>
                  <a:pt x="894" y="947"/>
                </a:lnTo>
                <a:lnTo>
                  <a:pt x="878" y="947"/>
                </a:lnTo>
                <a:lnTo>
                  <a:pt x="884" y="917"/>
                </a:lnTo>
                <a:lnTo>
                  <a:pt x="886" y="900"/>
                </a:lnTo>
                <a:close/>
                <a:moveTo>
                  <a:pt x="510" y="900"/>
                </a:moveTo>
                <a:lnTo>
                  <a:pt x="513" y="916"/>
                </a:lnTo>
                <a:lnTo>
                  <a:pt x="518" y="946"/>
                </a:lnTo>
                <a:lnTo>
                  <a:pt x="502" y="946"/>
                </a:lnTo>
                <a:lnTo>
                  <a:pt x="508" y="916"/>
                </a:lnTo>
                <a:lnTo>
                  <a:pt x="510" y="900"/>
                </a:lnTo>
                <a:close/>
                <a:moveTo>
                  <a:pt x="876" y="871"/>
                </a:moveTo>
                <a:lnTo>
                  <a:pt x="850" y="983"/>
                </a:lnTo>
                <a:lnTo>
                  <a:pt x="870" y="983"/>
                </a:lnTo>
                <a:lnTo>
                  <a:pt x="876" y="964"/>
                </a:lnTo>
                <a:lnTo>
                  <a:pt x="898" y="964"/>
                </a:lnTo>
                <a:lnTo>
                  <a:pt x="902" y="983"/>
                </a:lnTo>
                <a:lnTo>
                  <a:pt x="925" y="983"/>
                </a:lnTo>
                <a:lnTo>
                  <a:pt x="898" y="871"/>
                </a:lnTo>
                <a:lnTo>
                  <a:pt x="876" y="871"/>
                </a:lnTo>
                <a:close/>
                <a:moveTo>
                  <a:pt x="796" y="871"/>
                </a:moveTo>
                <a:lnTo>
                  <a:pt x="796" y="983"/>
                </a:lnTo>
                <a:lnTo>
                  <a:pt x="840" y="983"/>
                </a:lnTo>
                <a:lnTo>
                  <a:pt x="840" y="963"/>
                </a:lnTo>
                <a:lnTo>
                  <a:pt x="818" y="963"/>
                </a:lnTo>
                <a:lnTo>
                  <a:pt x="818" y="937"/>
                </a:lnTo>
                <a:lnTo>
                  <a:pt x="838" y="937"/>
                </a:lnTo>
                <a:lnTo>
                  <a:pt x="838" y="917"/>
                </a:lnTo>
                <a:lnTo>
                  <a:pt x="818" y="917"/>
                </a:lnTo>
                <a:lnTo>
                  <a:pt x="818" y="892"/>
                </a:lnTo>
                <a:lnTo>
                  <a:pt x="840" y="892"/>
                </a:lnTo>
                <a:lnTo>
                  <a:pt x="840" y="871"/>
                </a:lnTo>
                <a:lnTo>
                  <a:pt x="796" y="871"/>
                </a:lnTo>
                <a:close/>
                <a:moveTo>
                  <a:pt x="692" y="871"/>
                </a:moveTo>
                <a:lnTo>
                  <a:pt x="683" y="983"/>
                </a:lnTo>
                <a:lnTo>
                  <a:pt x="707" y="983"/>
                </a:lnTo>
                <a:lnTo>
                  <a:pt x="711" y="903"/>
                </a:lnTo>
                <a:lnTo>
                  <a:pt x="711" y="906"/>
                </a:lnTo>
                <a:lnTo>
                  <a:pt x="715" y="930"/>
                </a:lnTo>
                <a:lnTo>
                  <a:pt x="725" y="983"/>
                </a:lnTo>
                <a:lnTo>
                  <a:pt x="742" y="983"/>
                </a:lnTo>
                <a:lnTo>
                  <a:pt x="751" y="930"/>
                </a:lnTo>
                <a:lnTo>
                  <a:pt x="755" y="903"/>
                </a:lnTo>
                <a:lnTo>
                  <a:pt x="760" y="983"/>
                </a:lnTo>
                <a:lnTo>
                  <a:pt x="783" y="983"/>
                </a:lnTo>
                <a:lnTo>
                  <a:pt x="771" y="871"/>
                </a:lnTo>
                <a:lnTo>
                  <a:pt x="742" y="871"/>
                </a:lnTo>
                <a:lnTo>
                  <a:pt x="733" y="937"/>
                </a:lnTo>
                <a:lnTo>
                  <a:pt x="722" y="871"/>
                </a:lnTo>
                <a:lnTo>
                  <a:pt x="692" y="871"/>
                </a:lnTo>
                <a:close/>
                <a:moveTo>
                  <a:pt x="500" y="871"/>
                </a:moveTo>
                <a:lnTo>
                  <a:pt x="474" y="983"/>
                </a:lnTo>
                <a:lnTo>
                  <a:pt x="496" y="983"/>
                </a:lnTo>
                <a:lnTo>
                  <a:pt x="500" y="963"/>
                </a:lnTo>
                <a:lnTo>
                  <a:pt x="522" y="963"/>
                </a:lnTo>
                <a:lnTo>
                  <a:pt x="526" y="983"/>
                </a:lnTo>
                <a:lnTo>
                  <a:pt x="550" y="983"/>
                </a:lnTo>
                <a:lnTo>
                  <a:pt x="522" y="871"/>
                </a:lnTo>
                <a:lnTo>
                  <a:pt x="500" y="871"/>
                </a:lnTo>
                <a:close/>
                <a:moveTo>
                  <a:pt x="412" y="871"/>
                </a:moveTo>
                <a:lnTo>
                  <a:pt x="412" y="892"/>
                </a:lnTo>
                <a:lnTo>
                  <a:pt x="430" y="892"/>
                </a:lnTo>
                <a:lnTo>
                  <a:pt x="430" y="983"/>
                </a:lnTo>
                <a:lnTo>
                  <a:pt x="451" y="983"/>
                </a:lnTo>
                <a:lnTo>
                  <a:pt x="451" y="892"/>
                </a:lnTo>
                <a:lnTo>
                  <a:pt x="470" y="892"/>
                </a:lnTo>
                <a:lnTo>
                  <a:pt x="470" y="871"/>
                </a:lnTo>
                <a:lnTo>
                  <a:pt x="412" y="871"/>
                </a:lnTo>
                <a:close/>
                <a:moveTo>
                  <a:pt x="585" y="869"/>
                </a:moveTo>
                <a:lnTo>
                  <a:pt x="573" y="871"/>
                </a:lnTo>
                <a:lnTo>
                  <a:pt x="564" y="879"/>
                </a:lnTo>
                <a:lnTo>
                  <a:pt x="557" y="890"/>
                </a:lnTo>
                <a:lnTo>
                  <a:pt x="556" y="902"/>
                </a:lnTo>
                <a:lnTo>
                  <a:pt x="557" y="913"/>
                </a:lnTo>
                <a:lnTo>
                  <a:pt x="561" y="921"/>
                </a:lnTo>
                <a:lnTo>
                  <a:pt x="568" y="929"/>
                </a:lnTo>
                <a:lnTo>
                  <a:pt x="577" y="936"/>
                </a:lnTo>
                <a:lnTo>
                  <a:pt x="580" y="938"/>
                </a:lnTo>
                <a:lnTo>
                  <a:pt x="584" y="941"/>
                </a:lnTo>
                <a:lnTo>
                  <a:pt x="586" y="943"/>
                </a:lnTo>
                <a:lnTo>
                  <a:pt x="589" y="951"/>
                </a:lnTo>
                <a:lnTo>
                  <a:pt x="589" y="955"/>
                </a:lnTo>
                <a:lnTo>
                  <a:pt x="586" y="959"/>
                </a:lnTo>
                <a:lnTo>
                  <a:pt x="584" y="962"/>
                </a:lnTo>
                <a:lnTo>
                  <a:pt x="581" y="963"/>
                </a:lnTo>
                <a:lnTo>
                  <a:pt x="571" y="963"/>
                </a:lnTo>
                <a:lnTo>
                  <a:pt x="560" y="958"/>
                </a:lnTo>
                <a:lnTo>
                  <a:pt x="560" y="979"/>
                </a:lnTo>
                <a:lnTo>
                  <a:pt x="564" y="981"/>
                </a:lnTo>
                <a:lnTo>
                  <a:pt x="574" y="984"/>
                </a:lnTo>
                <a:lnTo>
                  <a:pt x="578" y="984"/>
                </a:lnTo>
                <a:lnTo>
                  <a:pt x="593" y="981"/>
                </a:lnTo>
                <a:lnTo>
                  <a:pt x="602" y="975"/>
                </a:lnTo>
                <a:lnTo>
                  <a:pt x="609" y="963"/>
                </a:lnTo>
                <a:lnTo>
                  <a:pt x="611" y="950"/>
                </a:lnTo>
                <a:lnTo>
                  <a:pt x="610" y="938"/>
                </a:lnTo>
                <a:lnTo>
                  <a:pt x="605" y="930"/>
                </a:lnTo>
                <a:lnTo>
                  <a:pt x="598" y="924"/>
                </a:lnTo>
                <a:lnTo>
                  <a:pt x="590" y="919"/>
                </a:lnTo>
                <a:lnTo>
                  <a:pt x="584" y="913"/>
                </a:lnTo>
                <a:lnTo>
                  <a:pt x="578" y="907"/>
                </a:lnTo>
                <a:lnTo>
                  <a:pt x="577" y="900"/>
                </a:lnTo>
                <a:lnTo>
                  <a:pt x="578" y="895"/>
                </a:lnTo>
                <a:lnTo>
                  <a:pt x="584" y="890"/>
                </a:lnTo>
                <a:lnTo>
                  <a:pt x="589" y="888"/>
                </a:lnTo>
                <a:lnTo>
                  <a:pt x="597" y="891"/>
                </a:lnTo>
                <a:lnTo>
                  <a:pt x="605" y="896"/>
                </a:lnTo>
                <a:lnTo>
                  <a:pt x="605" y="875"/>
                </a:lnTo>
                <a:lnTo>
                  <a:pt x="598" y="871"/>
                </a:lnTo>
                <a:lnTo>
                  <a:pt x="585" y="869"/>
                </a:lnTo>
                <a:close/>
                <a:moveTo>
                  <a:pt x="179" y="854"/>
                </a:moveTo>
                <a:lnTo>
                  <a:pt x="180" y="856"/>
                </a:lnTo>
                <a:lnTo>
                  <a:pt x="183" y="862"/>
                </a:lnTo>
                <a:lnTo>
                  <a:pt x="186" y="871"/>
                </a:lnTo>
                <a:lnTo>
                  <a:pt x="187" y="885"/>
                </a:lnTo>
                <a:lnTo>
                  <a:pt x="188" y="902"/>
                </a:lnTo>
                <a:lnTo>
                  <a:pt x="187" y="923"/>
                </a:lnTo>
                <a:lnTo>
                  <a:pt x="182" y="947"/>
                </a:lnTo>
                <a:lnTo>
                  <a:pt x="172" y="976"/>
                </a:lnTo>
                <a:lnTo>
                  <a:pt x="158" y="1009"/>
                </a:lnTo>
                <a:lnTo>
                  <a:pt x="155" y="1009"/>
                </a:lnTo>
                <a:lnTo>
                  <a:pt x="146" y="1006"/>
                </a:lnTo>
                <a:lnTo>
                  <a:pt x="134" y="1002"/>
                </a:lnTo>
                <a:lnTo>
                  <a:pt x="119" y="996"/>
                </a:lnTo>
                <a:lnTo>
                  <a:pt x="100" y="987"/>
                </a:lnTo>
                <a:lnTo>
                  <a:pt x="82" y="975"/>
                </a:lnTo>
                <a:lnTo>
                  <a:pt x="64" y="960"/>
                </a:lnTo>
                <a:lnTo>
                  <a:pt x="47" y="942"/>
                </a:lnTo>
                <a:lnTo>
                  <a:pt x="32" y="919"/>
                </a:lnTo>
                <a:lnTo>
                  <a:pt x="21" y="892"/>
                </a:lnTo>
                <a:lnTo>
                  <a:pt x="24" y="894"/>
                </a:lnTo>
                <a:lnTo>
                  <a:pt x="35" y="896"/>
                </a:lnTo>
                <a:lnTo>
                  <a:pt x="49" y="902"/>
                </a:lnTo>
                <a:lnTo>
                  <a:pt x="68" y="909"/>
                </a:lnTo>
                <a:lnTo>
                  <a:pt x="89" y="921"/>
                </a:lnTo>
                <a:lnTo>
                  <a:pt x="110" y="938"/>
                </a:lnTo>
                <a:lnTo>
                  <a:pt x="129" y="959"/>
                </a:lnTo>
                <a:lnTo>
                  <a:pt x="146" y="987"/>
                </a:lnTo>
                <a:lnTo>
                  <a:pt x="146" y="983"/>
                </a:lnTo>
                <a:lnTo>
                  <a:pt x="145" y="972"/>
                </a:lnTo>
                <a:lnTo>
                  <a:pt x="144" y="958"/>
                </a:lnTo>
                <a:lnTo>
                  <a:pt x="145" y="938"/>
                </a:lnTo>
                <a:lnTo>
                  <a:pt x="148" y="917"/>
                </a:lnTo>
                <a:lnTo>
                  <a:pt x="153" y="895"/>
                </a:lnTo>
                <a:lnTo>
                  <a:pt x="163" y="874"/>
                </a:lnTo>
                <a:lnTo>
                  <a:pt x="179" y="854"/>
                </a:lnTo>
                <a:close/>
                <a:moveTo>
                  <a:pt x="1128" y="843"/>
                </a:moveTo>
                <a:lnTo>
                  <a:pt x="1144" y="862"/>
                </a:lnTo>
                <a:lnTo>
                  <a:pt x="1155" y="883"/>
                </a:lnTo>
                <a:lnTo>
                  <a:pt x="1161" y="904"/>
                </a:lnTo>
                <a:lnTo>
                  <a:pt x="1165" y="926"/>
                </a:lnTo>
                <a:lnTo>
                  <a:pt x="1165" y="959"/>
                </a:lnTo>
                <a:lnTo>
                  <a:pt x="1164" y="970"/>
                </a:lnTo>
                <a:lnTo>
                  <a:pt x="1164" y="974"/>
                </a:lnTo>
                <a:lnTo>
                  <a:pt x="1181" y="946"/>
                </a:lnTo>
                <a:lnTo>
                  <a:pt x="1200" y="925"/>
                </a:lnTo>
                <a:lnTo>
                  <a:pt x="1220" y="908"/>
                </a:lnTo>
                <a:lnTo>
                  <a:pt x="1241" y="895"/>
                </a:lnTo>
                <a:lnTo>
                  <a:pt x="1259" y="886"/>
                </a:lnTo>
                <a:lnTo>
                  <a:pt x="1274" y="881"/>
                </a:lnTo>
                <a:lnTo>
                  <a:pt x="1284" y="878"/>
                </a:lnTo>
                <a:lnTo>
                  <a:pt x="1288" y="877"/>
                </a:lnTo>
                <a:lnTo>
                  <a:pt x="1278" y="904"/>
                </a:lnTo>
                <a:lnTo>
                  <a:pt x="1263" y="926"/>
                </a:lnTo>
                <a:lnTo>
                  <a:pt x="1246" y="946"/>
                </a:lnTo>
                <a:lnTo>
                  <a:pt x="1229" y="962"/>
                </a:lnTo>
                <a:lnTo>
                  <a:pt x="1211" y="974"/>
                </a:lnTo>
                <a:lnTo>
                  <a:pt x="1193" y="983"/>
                </a:lnTo>
                <a:lnTo>
                  <a:pt x="1177" y="989"/>
                </a:lnTo>
                <a:lnTo>
                  <a:pt x="1165" y="995"/>
                </a:lnTo>
                <a:lnTo>
                  <a:pt x="1156" y="996"/>
                </a:lnTo>
                <a:lnTo>
                  <a:pt x="1153" y="997"/>
                </a:lnTo>
                <a:lnTo>
                  <a:pt x="1138" y="964"/>
                </a:lnTo>
                <a:lnTo>
                  <a:pt x="1128" y="937"/>
                </a:lnTo>
                <a:lnTo>
                  <a:pt x="1122" y="912"/>
                </a:lnTo>
                <a:lnTo>
                  <a:pt x="1121" y="891"/>
                </a:lnTo>
                <a:lnTo>
                  <a:pt x="1121" y="874"/>
                </a:lnTo>
                <a:lnTo>
                  <a:pt x="1123" y="860"/>
                </a:lnTo>
                <a:lnTo>
                  <a:pt x="1126" y="851"/>
                </a:lnTo>
                <a:lnTo>
                  <a:pt x="1127" y="844"/>
                </a:lnTo>
                <a:lnTo>
                  <a:pt x="1128" y="843"/>
                </a:lnTo>
                <a:close/>
                <a:moveTo>
                  <a:pt x="99" y="827"/>
                </a:moveTo>
                <a:lnTo>
                  <a:pt x="103" y="828"/>
                </a:lnTo>
                <a:lnTo>
                  <a:pt x="106" y="830"/>
                </a:lnTo>
                <a:lnTo>
                  <a:pt x="108" y="832"/>
                </a:lnTo>
                <a:lnTo>
                  <a:pt x="110" y="836"/>
                </a:lnTo>
                <a:lnTo>
                  <a:pt x="110" y="840"/>
                </a:lnTo>
                <a:lnTo>
                  <a:pt x="107" y="843"/>
                </a:lnTo>
                <a:lnTo>
                  <a:pt x="106" y="845"/>
                </a:lnTo>
                <a:lnTo>
                  <a:pt x="102" y="847"/>
                </a:lnTo>
                <a:lnTo>
                  <a:pt x="96" y="847"/>
                </a:lnTo>
                <a:lnTo>
                  <a:pt x="93" y="845"/>
                </a:lnTo>
                <a:lnTo>
                  <a:pt x="91" y="843"/>
                </a:lnTo>
                <a:lnTo>
                  <a:pt x="89" y="840"/>
                </a:lnTo>
                <a:lnTo>
                  <a:pt x="89" y="836"/>
                </a:lnTo>
                <a:lnTo>
                  <a:pt x="90" y="832"/>
                </a:lnTo>
                <a:lnTo>
                  <a:pt x="91" y="830"/>
                </a:lnTo>
                <a:lnTo>
                  <a:pt x="99" y="827"/>
                </a:lnTo>
                <a:close/>
                <a:moveTo>
                  <a:pt x="1208" y="814"/>
                </a:moveTo>
                <a:lnTo>
                  <a:pt x="1212" y="815"/>
                </a:lnTo>
                <a:lnTo>
                  <a:pt x="1215" y="816"/>
                </a:lnTo>
                <a:lnTo>
                  <a:pt x="1218" y="824"/>
                </a:lnTo>
                <a:lnTo>
                  <a:pt x="1216" y="828"/>
                </a:lnTo>
                <a:lnTo>
                  <a:pt x="1215" y="831"/>
                </a:lnTo>
                <a:lnTo>
                  <a:pt x="1212" y="832"/>
                </a:lnTo>
                <a:lnTo>
                  <a:pt x="1208" y="834"/>
                </a:lnTo>
                <a:lnTo>
                  <a:pt x="1200" y="831"/>
                </a:lnTo>
                <a:lnTo>
                  <a:pt x="1199" y="828"/>
                </a:lnTo>
                <a:lnTo>
                  <a:pt x="1198" y="824"/>
                </a:lnTo>
                <a:lnTo>
                  <a:pt x="1200" y="816"/>
                </a:lnTo>
                <a:lnTo>
                  <a:pt x="1208" y="814"/>
                </a:lnTo>
                <a:close/>
                <a:moveTo>
                  <a:pt x="162" y="771"/>
                </a:moveTo>
                <a:lnTo>
                  <a:pt x="163" y="773"/>
                </a:lnTo>
                <a:lnTo>
                  <a:pt x="165" y="779"/>
                </a:lnTo>
                <a:lnTo>
                  <a:pt x="165" y="802"/>
                </a:lnTo>
                <a:lnTo>
                  <a:pt x="163" y="819"/>
                </a:lnTo>
                <a:lnTo>
                  <a:pt x="158" y="839"/>
                </a:lnTo>
                <a:lnTo>
                  <a:pt x="149" y="862"/>
                </a:lnTo>
                <a:lnTo>
                  <a:pt x="134" y="888"/>
                </a:lnTo>
                <a:lnTo>
                  <a:pt x="115" y="919"/>
                </a:lnTo>
                <a:lnTo>
                  <a:pt x="104" y="913"/>
                </a:lnTo>
                <a:lnTo>
                  <a:pt x="93" y="908"/>
                </a:lnTo>
                <a:lnTo>
                  <a:pt x="78" y="899"/>
                </a:lnTo>
                <a:lnTo>
                  <a:pt x="62" y="887"/>
                </a:lnTo>
                <a:lnTo>
                  <a:pt x="45" y="873"/>
                </a:lnTo>
                <a:lnTo>
                  <a:pt x="30" y="854"/>
                </a:lnTo>
                <a:lnTo>
                  <a:pt x="17" y="834"/>
                </a:lnTo>
                <a:lnTo>
                  <a:pt x="6" y="809"/>
                </a:lnTo>
                <a:lnTo>
                  <a:pt x="0" y="780"/>
                </a:lnTo>
                <a:lnTo>
                  <a:pt x="3" y="781"/>
                </a:lnTo>
                <a:lnTo>
                  <a:pt x="13" y="785"/>
                </a:lnTo>
                <a:lnTo>
                  <a:pt x="27" y="793"/>
                </a:lnTo>
                <a:lnTo>
                  <a:pt x="44" y="805"/>
                </a:lnTo>
                <a:lnTo>
                  <a:pt x="62" y="820"/>
                </a:lnTo>
                <a:lnTo>
                  <a:pt x="79" y="840"/>
                </a:lnTo>
                <a:lnTo>
                  <a:pt x="95" y="865"/>
                </a:lnTo>
                <a:lnTo>
                  <a:pt x="108" y="894"/>
                </a:lnTo>
                <a:lnTo>
                  <a:pt x="108" y="879"/>
                </a:lnTo>
                <a:lnTo>
                  <a:pt x="111" y="865"/>
                </a:lnTo>
                <a:lnTo>
                  <a:pt x="115" y="847"/>
                </a:lnTo>
                <a:lnTo>
                  <a:pt x="121" y="826"/>
                </a:lnTo>
                <a:lnTo>
                  <a:pt x="131" y="806"/>
                </a:lnTo>
                <a:lnTo>
                  <a:pt x="144" y="786"/>
                </a:lnTo>
                <a:lnTo>
                  <a:pt x="162" y="771"/>
                </a:lnTo>
                <a:close/>
                <a:moveTo>
                  <a:pt x="1143" y="759"/>
                </a:moveTo>
                <a:lnTo>
                  <a:pt x="1161" y="775"/>
                </a:lnTo>
                <a:lnTo>
                  <a:pt x="1176" y="794"/>
                </a:lnTo>
                <a:lnTo>
                  <a:pt x="1186" y="814"/>
                </a:lnTo>
                <a:lnTo>
                  <a:pt x="1193" y="835"/>
                </a:lnTo>
                <a:lnTo>
                  <a:pt x="1197" y="853"/>
                </a:lnTo>
                <a:lnTo>
                  <a:pt x="1199" y="868"/>
                </a:lnTo>
                <a:lnTo>
                  <a:pt x="1200" y="878"/>
                </a:lnTo>
                <a:lnTo>
                  <a:pt x="1200" y="882"/>
                </a:lnTo>
                <a:lnTo>
                  <a:pt x="1211" y="856"/>
                </a:lnTo>
                <a:lnTo>
                  <a:pt x="1224" y="832"/>
                </a:lnTo>
                <a:lnTo>
                  <a:pt x="1238" y="813"/>
                </a:lnTo>
                <a:lnTo>
                  <a:pt x="1256" y="797"/>
                </a:lnTo>
                <a:lnTo>
                  <a:pt x="1270" y="785"/>
                </a:lnTo>
                <a:lnTo>
                  <a:pt x="1284" y="776"/>
                </a:lnTo>
                <a:lnTo>
                  <a:pt x="1296" y="769"/>
                </a:lnTo>
                <a:lnTo>
                  <a:pt x="1307" y="764"/>
                </a:lnTo>
                <a:lnTo>
                  <a:pt x="1301" y="793"/>
                </a:lnTo>
                <a:lnTo>
                  <a:pt x="1291" y="818"/>
                </a:lnTo>
                <a:lnTo>
                  <a:pt x="1278" y="840"/>
                </a:lnTo>
                <a:lnTo>
                  <a:pt x="1262" y="858"/>
                </a:lnTo>
                <a:lnTo>
                  <a:pt x="1246" y="873"/>
                </a:lnTo>
                <a:lnTo>
                  <a:pt x="1231" y="885"/>
                </a:lnTo>
                <a:lnTo>
                  <a:pt x="1216" y="894"/>
                </a:lnTo>
                <a:lnTo>
                  <a:pt x="1204" y="900"/>
                </a:lnTo>
                <a:lnTo>
                  <a:pt x="1194" y="906"/>
                </a:lnTo>
                <a:lnTo>
                  <a:pt x="1173" y="877"/>
                </a:lnTo>
                <a:lnTo>
                  <a:pt x="1159" y="851"/>
                </a:lnTo>
                <a:lnTo>
                  <a:pt x="1148" y="827"/>
                </a:lnTo>
                <a:lnTo>
                  <a:pt x="1143" y="807"/>
                </a:lnTo>
                <a:lnTo>
                  <a:pt x="1140" y="790"/>
                </a:lnTo>
                <a:lnTo>
                  <a:pt x="1140" y="777"/>
                </a:lnTo>
                <a:lnTo>
                  <a:pt x="1142" y="767"/>
                </a:lnTo>
                <a:lnTo>
                  <a:pt x="1143" y="762"/>
                </a:lnTo>
                <a:lnTo>
                  <a:pt x="1143" y="759"/>
                </a:lnTo>
                <a:close/>
                <a:moveTo>
                  <a:pt x="548" y="754"/>
                </a:moveTo>
                <a:lnTo>
                  <a:pt x="555" y="754"/>
                </a:lnTo>
                <a:lnTo>
                  <a:pt x="563" y="756"/>
                </a:lnTo>
                <a:lnTo>
                  <a:pt x="564" y="758"/>
                </a:lnTo>
                <a:lnTo>
                  <a:pt x="565" y="762"/>
                </a:lnTo>
                <a:lnTo>
                  <a:pt x="567" y="764"/>
                </a:lnTo>
                <a:lnTo>
                  <a:pt x="567" y="773"/>
                </a:lnTo>
                <a:lnTo>
                  <a:pt x="561" y="781"/>
                </a:lnTo>
                <a:lnTo>
                  <a:pt x="557" y="782"/>
                </a:lnTo>
                <a:lnTo>
                  <a:pt x="552" y="784"/>
                </a:lnTo>
                <a:lnTo>
                  <a:pt x="548" y="784"/>
                </a:lnTo>
                <a:lnTo>
                  <a:pt x="548" y="754"/>
                </a:lnTo>
                <a:close/>
                <a:moveTo>
                  <a:pt x="835" y="737"/>
                </a:moveTo>
                <a:lnTo>
                  <a:pt x="859" y="790"/>
                </a:lnTo>
                <a:lnTo>
                  <a:pt x="835" y="848"/>
                </a:lnTo>
                <a:lnTo>
                  <a:pt x="859" y="848"/>
                </a:lnTo>
                <a:lnTo>
                  <a:pt x="865" y="830"/>
                </a:lnTo>
                <a:lnTo>
                  <a:pt x="868" y="822"/>
                </a:lnTo>
                <a:lnTo>
                  <a:pt x="870" y="813"/>
                </a:lnTo>
                <a:lnTo>
                  <a:pt x="873" y="819"/>
                </a:lnTo>
                <a:lnTo>
                  <a:pt x="876" y="830"/>
                </a:lnTo>
                <a:lnTo>
                  <a:pt x="884" y="848"/>
                </a:lnTo>
                <a:lnTo>
                  <a:pt x="908" y="848"/>
                </a:lnTo>
                <a:lnTo>
                  <a:pt x="884" y="790"/>
                </a:lnTo>
                <a:lnTo>
                  <a:pt x="907" y="737"/>
                </a:lnTo>
                <a:lnTo>
                  <a:pt x="884" y="737"/>
                </a:lnTo>
                <a:lnTo>
                  <a:pt x="876" y="751"/>
                </a:lnTo>
                <a:lnTo>
                  <a:pt x="874" y="760"/>
                </a:lnTo>
                <a:lnTo>
                  <a:pt x="872" y="768"/>
                </a:lnTo>
                <a:lnTo>
                  <a:pt x="870" y="768"/>
                </a:lnTo>
                <a:lnTo>
                  <a:pt x="868" y="758"/>
                </a:lnTo>
                <a:lnTo>
                  <a:pt x="865" y="751"/>
                </a:lnTo>
                <a:lnTo>
                  <a:pt x="859" y="737"/>
                </a:lnTo>
                <a:lnTo>
                  <a:pt x="835" y="737"/>
                </a:lnTo>
                <a:close/>
                <a:moveTo>
                  <a:pt x="751" y="737"/>
                </a:moveTo>
                <a:lnTo>
                  <a:pt x="751" y="819"/>
                </a:lnTo>
                <a:lnTo>
                  <a:pt x="754" y="832"/>
                </a:lnTo>
                <a:lnTo>
                  <a:pt x="760" y="843"/>
                </a:lnTo>
                <a:lnTo>
                  <a:pt x="770" y="848"/>
                </a:lnTo>
                <a:lnTo>
                  <a:pt x="784" y="849"/>
                </a:lnTo>
                <a:lnTo>
                  <a:pt x="797" y="848"/>
                </a:lnTo>
                <a:lnTo>
                  <a:pt x="806" y="844"/>
                </a:lnTo>
                <a:lnTo>
                  <a:pt x="813" y="837"/>
                </a:lnTo>
                <a:lnTo>
                  <a:pt x="815" y="831"/>
                </a:lnTo>
                <a:lnTo>
                  <a:pt x="817" y="824"/>
                </a:lnTo>
                <a:lnTo>
                  <a:pt x="817" y="737"/>
                </a:lnTo>
                <a:lnTo>
                  <a:pt x="795" y="737"/>
                </a:lnTo>
                <a:lnTo>
                  <a:pt x="795" y="820"/>
                </a:lnTo>
                <a:lnTo>
                  <a:pt x="793" y="823"/>
                </a:lnTo>
                <a:lnTo>
                  <a:pt x="793" y="826"/>
                </a:lnTo>
                <a:lnTo>
                  <a:pt x="791" y="828"/>
                </a:lnTo>
                <a:lnTo>
                  <a:pt x="788" y="830"/>
                </a:lnTo>
                <a:lnTo>
                  <a:pt x="784" y="830"/>
                </a:lnTo>
                <a:lnTo>
                  <a:pt x="777" y="827"/>
                </a:lnTo>
                <a:lnTo>
                  <a:pt x="774" y="822"/>
                </a:lnTo>
                <a:lnTo>
                  <a:pt x="772" y="815"/>
                </a:lnTo>
                <a:lnTo>
                  <a:pt x="772" y="737"/>
                </a:lnTo>
                <a:lnTo>
                  <a:pt x="751" y="737"/>
                </a:lnTo>
                <a:close/>
                <a:moveTo>
                  <a:pt x="688" y="737"/>
                </a:moveTo>
                <a:lnTo>
                  <a:pt x="688" y="848"/>
                </a:lnTo>
                <a:lnTo>
                  <a:pt x="734" y="848"/>
                </a:lnTo>
                <a:lnTo>
                  <a:pt x="734" y="827"/>
                </a:lnTo>
                <a:lnTo>
                  <a:pt x="711" y="827"/>
                </a:lnTo>
                <a:lnTo>
                  <a:pt x="711" y="737"/>
                </a:lnTo>
                <a:lnTo>
                  <a:pt x="688" y="737"/>
                </a:lnTo>
                <a:close/>
                <a:moveTo>
                  <a:pt x="595" y="735"/>
                </a:moveTo>
                <a:lnTo>
                  <a:pt x="595" y="847"/>
                </a:lnTo>
                <a:lnTo>
                  <a:pt x="618" y="847"/>
                </a:lnTo>
                <a:lnTo>
                  <a:pt x="618" y="735"/>
                </a:lnTo>
                <a:lnTo>
                  <a:pt x="595" y="735"/>
                </a:lnTo>
                <a:close/>
                <a:moveTo>
                  <a:pt x="526" y="735"/>
                </a:moveTo>
                <a:lnTo>
                  <a:pt x="526" y="847"/>
                </a:lnTo>
                <a:lnTo>
                  <a:pt x="548" y="847"/>
                </a:lnTo>
                <a:lnTo>
                  <a:pt x="548" y="796"/>
                </a:lnTo>
                <a:lnTo>
                  <a:pt x="568" y="847"/>
                </a:lnTo>
                <a:lnTo>
                  <a:pt x="592" y="847"/>
                </a:lnTo>
                <a:lnTo>
                  <a:pt x="572" y="796"/>
                </a:lnTo>
                <a:lnTo>
                  <a:pt x="581" y="789"/>
                </a:lnTo>
                <a:lnTo>
                  <a:pt x="586" y="779"/>
                </a:lnTo>
                <a:lnTo>
                  <a:pt x="588" y="767"/>
                </a:lnTo>
                <a:lnTo>
                  <a:pt x="586" y="754"/>
                </a:lnTo>
                <a:lnTo>
                  <a:pt x="581" y="746"/>
                </a:lnTo>
                <a:lnTo>
                  <a:pt x="573" y="739"/>
                </a:lnTo>
                <a:lnTo>
                  <a:pt x="565" y="737"/>
                </a:lnTo>
                <a:lnTo>
                  <a:pt x="556" y="735"/>
                </a:lnTo>
                <a:lnTo>
                  <a:pt x="526" y="735"/>
                </a:lnTo>
                <a:close/>
                <a:moveTo>
                  <a:pt x="396" y="735"/>
                </a:moveTo>
                <a:lnTo>
                  <a:pt x="428" y="847"/>
                </a:lnTo>
                <a:lnTo>
                  <a:pt x="446" y="847"/>
                </a:lnTo>
                <a:lnTo>
                  <a:pt x="478" y="735"/>
                </a:lnTo>
                <a:lnTo>
                  <a:pt x="478" y="847"/>
                </a:lnTo>
                <a:lnTo>
                  <a:pt x="522" y="847"/>
                </a:lnTo>
                <a:lnTo>
                  <a:pt x="522" y="826"/>
                </a:lnTo>
                <a:lnTo>
                  <a:pt x="500" y="826"/>
                </a:lnTo>
                <a:lnTo>
                  <a:pt x="500" y="801"/>
                </a:lnTo>
                <a:lnTo>
                  <a:pt x="519" y="801"/>
                </a:lnTo>
                <a:lnTo>
                  <a:pt x="519" y="780"/>
                </a:lnTo>
                <a:lnTo>
                  <a:pt x="500" y="780"/>
                </a:lnTo>
                <a:lnTo>
                  <a:pt x="500" y="756"/>
                </a:lnTo>
                <a:lnTo>
                  <a:pt x="522" y="756"/>
                </a:lnTo>
                <a:lnTo>
                  <a:pt x="522" y="735"/>
                </a:lnTo>
                <a:lnTo>
                  <a:pt x="454" y="735"/>
                </a:lnTo>
                <a:lnTo>
                  <a:pt x="441" y="789"/>
                </a:lnTo>
                <a:lnTo>
                  <a:pt x="438" y="798"/>
                </a:lnTo>
                <a:lnTo>
                  <a:pt x="437" y="807"/>
                </a:lnTo>
                <a:lnTo>
                  <a:pt x="434" y="798"/>
                </a:lnTo>
                <a:lnTo>
                  <a:pt x="433" y="789"/>
                </a:lnTo>
                <a:lnTo>
                  <a:pt x="420" y="735"/>
                </a:lnTo>
                <a:lnTo>
                  <a:pt x="396" y="735"/>
                </a:lnTo>
                <a:close/>
                <a:moveTo>
                  <a:pt x="261" y="690"/>
                </a:moveTo>
                <a:lnTo>
                  <a:pt x="303" y="690"/>
                </a:lnTo>
                <a:lnTo>
                  <a:pt x="303" y="743"/>
                </a:lnTo>
                <a:lnTo>
                  <a:pt x="261" y="743"/>
                </a:lnTo>
                <a:lnTo>
                  <a:pt x="261" y="690"/>
                </a:lnTo>
                <a:close/>
                <a:moveTo>
                  <a:pt x="996" y="684"/>
                </a:moveTo>
                <a:lnTo>
                  <a:pt x="1038" y="684"/>
                </a:lnTo>
                <a:lnTo>
                  <a:pt x="1038" y="739"/>
                </a:lnTo>
                <a:lnTo>
                  <a:pt x="996" y="739"/>
                </a:lnTo>
                <a:lnTo>
                  <a:pt x="996" y="684"/>
                </a:lnTo>
                <a:close/>
                <a:moveTo>
                  <a:pt x="0" y="665"/>
                </a:moveTo>
                <a:lnTo>
                  <a:pt x="2" y="666"/>
                </a:lnTo>
                <a:lnTo>
                  <a:pt x="9" y="671"/>
                </a:lnTo>
                <a:lnTo>
                  <a:pt x="19" y="679"/>
                </a:lnTo>
                <a:lnTo>
                  <a:pt x="32" y="691"/>
                </a:lnTo>
                <a:lnTo>
                  <a:pt x="45" y="705"/>
                </a:lnTo>
                <a:lnTo>
                  <a:pt x="58" y="724"/>
                </a:lnTo>
                <a:lnTo>
                  <a:pt x="70" y="744"/>
                </a:lnTo>
                <a:lnTo>
                  <a:pt x="79" y="769"/>
                </a:lnTo>
                <a:lnTo>
                  <a:pt x="86" y="797"/>
                </a:lnTo>
                <a:lnTo>
                  <a:pt x="87" y="793"/>
                </a:lnTo>
                <a:lnTo>
                  <a:pt x="89" y="784"/>
                </a:lnTo>
                <a:lnTo>
                  <a:pt x="94" y="768"/>
                </a:lnTo>
                <a:lnTo>
                  <a:pt x="100" y="751"/>
                </a:lnTo>
                <a:lnTo>
                  <a:pt x="110" y="731"/>
                </a:lnTo>
                <a:lnTo>
                  <a:pt x="123" y="713"/>
                </a:lnTo>
                <a:lnTo>
                  <a:pt x="140" y="697"/>
                </a:lnTo>
                <a:lnTo>
                  <a:pt x="161" y="684"/>
                </a:lnTo>
                <a:lnTo>
                  <a:pt x="161" y="703"/>
                </a:lnTo>
                <a:lnTo>
                  <a:pt x="158" y="716"/>
                </a:lnTo>
                <a:lnTo>
                  <a:pt x="153" y="733"/>
                </a:lnTo>
                <a:lnTo>
                  <a:pt x="145" y="751"/>
                </a:lnTo>
                <a:lnTo>
                  <a:pt x="132" y="773"/>
                </a:lnTo>
                <a:lnTo>
                  <a:pt x="113" y="797"/>
                </a:lnTo>
                <a:lnTo>
                  <a:pt x="89" y="823"/>
                </a:lnTo>
                <a:lnTo>
                  <a:pt x="86" y="822"/>
                </a:lnTo>
                <a:lnTo>
                  <a:pt x="79" y="816"/>
                </a:lnTo>
                <a:lnTo>
                  <a:pt x="69" y="809"/>
                </a:lnTo>
                <a:lnTo>
                  <a:pt x="56" y="797"/>
                </a:lnTo>
                <a:lnTo>
                  <a:pt x="41" y="782"/>
                </a:lnTo>
                <a:lnTo>
                  <a:pt x="28" y="764"/>
                </a:lnTo>
                <a:lnTo>
                  <a:pt x="17" y="744"/>
                </a:lnTo>
                <a:lnTo>
                  <a:pt x="7" y="721"/>
                </a:lnTo>
                <a:lnTo>
                  <a:pt x="1" y="693"/>
                </a:lnTo>
                <a:lnTo>
                  <a:pt x="0" y="665"/>
                </a:lnTo>
                <a:close/>
                <a:moveTo>
                  <a:pt x="1304" y="650"/>
                </a:moveTo>
                <a:lnTo>
                  <a:pt x="1304" y="679"/>
                </a:lnTo>
                <a:lnTo>
                  <a:pt x="1297" y="707"/>
                </a:lnTo>
                <a:lnTo>
                  <a:pt x="1288" y="730"/>
                </a:lnTo>
                <a:lnTo>
                  <a:pt x="1276" y="751"/>
                </a:lnTo>
                <a:lnTo>
                  <a:pt x="1263" y="768"/>
                </a:lnTo>
                <a:lnTo>
                  <a:pt x="1250" y="784"/>
                </a:lnTo>
                <a:lnTo>
                  <a:pt x="1237" y="794"/>
                </a:lnTo>
                <a:lnTo>
                  <a:pt x="1227" y="803"/>
                </a:lnTo>
                <a:lnTo>
                  <a:pt x="1220" y="809"/>
                </a:lnTo>
                <a:lnTo>
                  <a:pt x="1218" y="810"/>
                </a:lnTo>
                <a:lnTo>
                  <a:pt x="1193" y="785"/>
                </a:lnTo>
                <a:lnTo>
                  <a:pt x="1174" y="762"/>
                </a:lnTo>
                <a:lnTo>
                  <a:pt x="1160" y="739"/>
                </a:lnTo>
                <a:lnTo>
                  <a:pt x="1151" y="721"/>
                </a:lnTo>
                <a:lnTo>
                  <a:pt x="1145" y="704"/>
                </a:lnTo>
                <a:lnTo>
                  <a:pt x="1143" y="691"/>
                </a:lnTo>
                <a:lnTo>
                  <a:pt x="1143" y="672"/>
                </a:lnTo>
                <a:lnTo>
                  <a:pt x="1164" y="686"/>
                </a:lnTo>
                <a:lnTo>
                  <a:pt x="1181" y="701"/>
                </a:lnTo>
                <a:lnTo>
                  <a:pt x="1194" y="720"/>
                </a:lnTo>
                <a:lnTo>
                  <a:pt x="1204" y="738"/>
                </a:lnTo>
                <a:lnTo>
                  <a:pt x="1212" y="756"/>
                </a:lnTo>
                <a:lnTo>
                  <a:pt x="1216" y="771"/>
                </a:lnTo>
                <a:lnTo>
                  <a:pt x="1219" y="780"/>
                </a:lnTo>
                <a:lnTo>
                  <a:pt x="1220" y="784"/>
                </a:lnTo>
                <a:lnTo>
                  <a:pt x="1225" y="756"/>
                </a:lnTo>
                <a:lnTo>
                  <a:pt x="1235" y="731"/>
                </a:lnTo>
                <a:lnTo>
                  <a:pt x="1246" y="709"/>
                </a:lnTo>
                <a:lnTo>
                  <a:pt x="1259" y="691"/>
                </a:lnTo>
                <a:lnTo>
                  <a:pt x="1273" y="676"/>
                </a:lnTo>
                <a:lnTo>
                  <a:pt x="1284" y="665"/>
                </a:lnTo>
                <a:lnTo>
                  <a:pt x="1295" y="657"/>
                </a:lnTo>
                <a:lnTo>
                  <a:pt x="1301" y="652"/>
                </a:lnTo>
                <a:lnTo>
                  <a:pt x="1304" y="650"/>
                </a:lnTo>
                <a:close/>
                <a:moveTo>
                  <a:pt x="93" y="631"/>
                </a:moveTo>
                <a:lnTo>
                  <a:pt x="96" y="632"/>
                </a:lnTo>
                <a:lnTo>
                  <a:pt x="99" y="633"/>
                </a:lnTo>
                <a:lnTo>
                  <a:pt x="102" y="641"/>
                </a:lnTo>
                <a:lnTo>
                  <a:pt x="100" y="645"/>
                </a:lnTo>
                <a:lnTo>
                  <a:pt x="99" y="648"/>
                </a:lnTo>
                <a:lnTo>
                  <a:pt x="96" y="649"/>
                </a:lnTo>
                <a:lnTo>
                  <a:pt x="93" y="650"/>
                </a:lnTo>
                <a:lnTo>
                  <a:pt x="85" y="648"/>
                </a:lnTo>
                <a:lnTo>
                  <a:pt x="83" y="645"/>
                </a:lnTo>
                <a:lnTo>
                  <a:pt x="82" y="641"/>
                </a:lnTo>
                <a:lnTo>
                  <a:pt x="85" y="633"/>
                </a:lnTo>
                <a:lnTo>
                  <a:pt x="93" y="631"/>
                </a:lnTo>
                <a:close/>
                <a:moveTo>
                  <a:pt x="1211" y="618"/>
                </a:moveTo>
                <a:lnTo>
                  <a:pt x="1215" y="619"/>
                </a:lnTo>
                <a:lnTo>
                  <a:pt x="1218" y="620"/>
                </a:lnTo>
                <a:lnTo>
                  <a:pt x="1219" y="623"/>
                </a:lnTo>
                <a:lnTo>
                  <a:pt x="1220" y="627"/>
                </a:lnTo>
                <a:lnTo>
                  <a:pt x="1218" y="635"/>
                </a:lnTo>
                <a:lnTo>
                  <a:pt x="1215" y="636"/>
                </a:lnTo>
                <a:lnTo>
                  <a:pt x="1211" y="637"/>
                </a:lnTo>
                <a:lnTo>
                  <a:pt x="1203" y="635"/>
                </a:lnTo>
                <a:lnTo>
                  <a:pt x="1200" y="627"/>
                </a:lnTo>
                <a:lnTo>
                  <a:pt x="1202" y="623"/>
                </a:lnTo>
                <a:lnTo>
                  <a:pt x="1203" y="620"/>
                </a:lnTo>
                <a:lnTo>
                  <a:pt x="1211" y="618"/>
                </a:lnTo>
                <a:close/>
                <a:moveTo>
                  <a:pt x="960" y="608"/>
                </a:moveTo>
                <a:lnTo>
                  <a:pt x="987" y="637"/>
                </a:lnTo>
                <a:lnTo>
                  <a:pt x="987" y="1124"/>
                </a:lnTo>
                <a:lnTo>
                  <a:pt x="711" y="1124"/>
                </a:lnTo>
                <a:lnTo>
                  <a:pt x="702" y="1127"/>
                </a:lnTo>
                <a:lnTo>
                  <a:pt x="696" y="1132"/>
                </a:lnTo>
                <a:lnTo>
                  <a:pt x="691" y="1139"/>
                </a:lnTo>
                <a:lnTo>
                  <a:pt x="688" y="1145"/>
                </a:lnTo>
                <a:lnTo>
                  <a:pt x="687" y="1150"/>
                </a:lnTo>
                <a:lnTo>
                  <a:pt x="687" y="1153"/>
                </a:lnTo>
                <a:lnTo>
                  <a:pt x="620" y="1153"/>
                </a:lnTo>
                <a:lnTo>
                  <a:pt x="618" y="1141"/>
                </a:lnTo>
                <a:lnTo>
                  <a:pt x="612" y="1133"/>
                </a:lnTo>
                <a:lnTo>
                  <a:pt x="603" y="1128"/>
                </a:lnTo>
                <a:lnTo>
                  <a:pt x="595" y="1125"/>
                </a:lnTo>
                <a:lnTo>
                  <a:pt x="590" y="1124"/>
                </a:lnTo>
                <a:lnTo>
                  <a:pt x="316" y="1124"/>
                </a:lnTo>
                <a:lnTo>
                  <a:pt x="316" y="642"/>
                </a:lnTo>
                <a:lnTo>
                  <a:pt x="347" y="612"/>
                </a:lnTo>
                <a:lnTo>
                  <a:pt x="347" y="1093"/>
                </a:lnTo>
                <a:lnTo>
                  <a:pt x="589" y="1093"/>
                </a:lnTo>
                <a:lnTo>
                  <a:pt x="609" y="1097"/>
                </a:lnTo>
                <a:lnTo>
                  <a:pt x="624" y="1102"/>
                </a:lnTo>
                <a:lnTo>
                  <a:pt x="636" y="1110"/>
                </a:lnTo>
                <a:lnTo>
                  <a:pt x="645" y="1118"/>
                </a:lnTo>
                <a:lnTo>
                  <a:pt x="650" y="1123"/>
                </a:lnTo>
                <a:lnTo>
                  <a:pt x="652" y="1125"/>
                </a:lnTo>
                <a:lnTo>
                  <a:pt x="667" y="1110"/>
                </a:lnTo>
                <a:lnTo>
                  <a:pt x="684" y="1099"/>
                </a:lnTo>
                <a:lnTo>
                  <a:pt x="699" y="1094"/>
                </a:lnTo>
                <a:lnTo>
                  <a:pt x="708" y="1091"/>
                </a:lnTo>
                <a:lnTo>
                  <a:pt x="960" y="1091"/>
                </a:lnTo>
                <a:lnTo>
                  <a:pt x="960" y="608"/>
                </a:lnTo>
                <a:close/>
                <a:moveTo>
                  <a:pt x="819" y="607"/>
                </a:moveTo>
                <a:lnTo>
                  <a:pt x="946" y="607"/>
                </a:lnTo>
                <a:lnTo>
                  <a:pt x="946" y="1076"/>
                </a:lnTo>
                <a:lnTo>
                  <a:pt x="712" y="1076"/>
                </a:lnTo>
                <a:lnTo>
                  <a:pt x="695" y="1078"/>
                </a:lnTo>
                <a:lnTo>
                  <a:pt x="681" y="1084"/>
                </a:lnTo>
                <a:lnTo>
                  <a:pt x="670" y="1089"/>
                </a:lnTo>
                <a:lnTo>
                  <a:pt x="664" y="1094"/>
                </a:lnTo>
                <a:lnTo>
                  <a:pt x="661" y="1097"/>
                </a:lnTo>
                <a:lnTo>
                  <a:pt x="661" y="718"/>
                </a:lnTo>
                <a:lnTo>
                  <a:pt x="692" y="716"/>
                </a:lnTo>
                <a:lnTo>
                  <a:pt x="720" y="708"/>
                </a:lnTo>
                <a:lnTo>
                  <a:pt x="743" y="697"/>
                </a:lnTo>
                <a:lnTo>
                  <a:pt x="763" y="684"/>
                </a:lnTo>
                <a:lnTo>
                  <a:pt x="779" y="670"/>
                </a:lnTo>
                <a:lnTo>
                  <a:pt x="793" y="654"/>
                </a:lnTo>
                <a:lnTo>
                  <a:pt x="802" y="640"/>
                </a:lnTo>
                <a:lnTo>
                  <a:pt x="810" y="627"/>
                </a:lnTo>
                <a:lnTo>
                  <a:pt x="815" y="616"/>
                </a:lnTo>
                <a:lnTo>
                  <a:pt x="818" y="610"/>
                </a:lnTo>
                <a:lnTo>
                  <a:pt x="819" y="607"/>
                </a:lnTo>
                <a:close/>
                <a:moveTo>
                  <a:pt x="360" y="607"/>
                </a:moveTo>
                <a:lnTo>
                  <a:pt x="476" y="607"/>
                </a:lnTo>
                <a:lnTo>
                  <a:pt x="476" y="610"/>
                </a:lnTo>
                <a:lnTo>
                  <a:pt x="479" y="615"/>
                </a:lnTo>
                <a:lnTo>
                  <a:pt x="483" y="624"/>
                </a:lnTo>
                <a:lnTo>
                  <a:pt x="488" y="636"/>
                </a:lnTo>
                <a:lnTo>
                  <a:pt x="497" y="649"/>
                </a:lnTo>
                <a:lnTo>
                  <a:pt x="508" y="663"/>
                </a:lnTo>
                <a:lnTo>
                  <a:pt x="522" y="678"/>
                </a:lnTo>
                <a:lnTo>
                  <a:pt x="539" y="691"/>
                </a:lnTo>
                <a:lnTo>
                  <a:pt x="559" y="703"/>
                </a:lnTo>
                <a:lnTo>
                  <a:pt x="584" y="712"/>
                </a:lnTo>
                <a:lnTo>
                  <a:pt x="612" y="720"/>
                </a:lnTo>
                <a:lnTo>
                  <a:pt x="645" y="722"/>
                </a:lnTo>
                <a:lnTo>
                  <a:pt x="645" y="1097"/>
                </a:lnTo>
                <a:lnTo>
                  <a:pt x="643" y="1095"/>
                </a:lnTo>
                <a:lnTo>
                  <a:pt x="637" y="1091"/>
                </a:lnTo>
                <a:lnTo>
                  <a:pt x="628" y="1086"/>
                </a:lnTo>
                <a:lnTo>
                  <a:pt x="618" y="1081"/>
                </a:lnTo>
                <a:lnTo>
                  <a:pt x="605" y="1077"/>
                </a:lnTo>
                <a:lnTo>
                  <a:pt x="592" y="1076"/>
                </a:lnTo>
                <a:lnTo>
                  <a:pt x="360" y="1076"/>
                </a:lnTo>
                <a:lnTo>
                  <a:pt x="360" y="607"/>
                </a:lnTo>
                <a:close/>
                <a:moveTo>
                  <a:pt x="341" y="555"/>
                </a:moveTo>
                <a:lnTo>
                  <a:pt x="467" y="556"/>
                </a:lnTo>
                <a:lnTo>
                  <a:pt x="467" y="581"/>
                </a:lnTo>
                <a:lnTo>
                  <a:pt x="470" y="590"/>
                </a:lnTo>
                <a:lnTo>
                  <a:pt x="381" y="590"/>
                </a:lnTo>
                <a:lnTo>
                  <a:pt x="341" y="555"/>
                </a:lnTo>
                <a:close/>
                <a:moveTo>
                  <a:pt x="18" y="552"/>
                </a:moveTo>
                <a:lnTo>
                  <a:pt x="26" y="560"/>
                </a:lnTo>
                <a:lnTo>
                  <a:pt x="35" y="570"/>
                </a:lnTo>
                <a:lnTo>
                  <a:pt x="45" y="583"/>
                </a:lnTo>
                <a:lnTo>
                  <a:pt x="56" y="600"/>
                </a:lnTo>
                <a:lnTo>
                  <a:pt x="66" y="620"/>
                </a:lnTo>
                <a:lnTo>
                  <a:pt x="74" y="644"/>
                </a:lnTo>
                <a:lnTo>
                  <a:pt x="79" y="669"/>
                </a:lnTo>
                <a:lnTo>
                  <a:pt x="81" y="697"/>
                </a:lnTo>
                <a:lnTo>
                  <a:pt x="82" y="693"/>
                </a:lnTo>
                <a:lnTo>
                  <a:pt x="86" y="684"/>
                </a:lnTo>
                <a:lnTo>
                  <a:pt x="94" y="671"/>
                </a:lnTo>
                <a:lnTo>
                  <a:pt x="103" y="654"/>
                </a:lnTo>
                <a:lnTo>
                  <a:pt x="116" y="637"/>
                </a:lnTo>
                <a:lnTo>
                  <a:pt x="133" y="621"/>
                </a:lnTo>
                <a:lnTo>
                  <a:pt x="153" y="608"/>
                </a:lnTo>
                <a:lnTo>
                  <a:pt x="175" y="599"/>
                </a:lnTo>
                <a:lnTo>
                  <a:pt x="175" y="602"/>
                </a:lnTo>
                <a:lnTo>
                  <a:pt x="174" y="610"/>
                </a:lnTo>
                <a:lnTo>
                  <a:pt x="170" y="621"/>
                </a:lnTo>
                <a:lnTo>
                  <a:pt x="163" y="637"/>
                </a:lnTo>
                <a:lnTo>
                  <a:pt x="153" y="655"/>
                </a:lnTo>
                <a:lnTo>
                  <a:pt x="136" y="676"/>
                </a:lnTo>
                <a:lnTo>
                  <a:pt x="111" y="700"/>
                </a:lnTo>
                <a:lnTo>
                  <a:pt x="79" y="724"/>
                </a:lnTo>
                <a:lnTo>
                  <a:pt x="77" y="721"/>
                </a:lnTo>
                <a:lnTo>
                  <a:pt x="70" y="716"/>
                </a:lnTo>
                <a:lnTo>
                  <a:pt x="62" y="705"/>
                </a:lnTo>
                <a:lnTo>
                  <a:pt x="52" y="692"/>
                </a:lnTo>
                <a:lnTo>
                  <a:pt x="40" y="675"/>
                </a:lnTo>
                <a:lnTo>
                  <a:pt x="30" y="655"/>
                </a:lnTo>
                <a:lnTo>
                  <a:pt x="22" y="633"/>
                </a:lnTo>
                <a:lnTo>
                  <a:pt x="15" y="608"/>
                </a:lnTo>
                <a:lnTo>
                  <a:pt x="14" y="581"/>
                </a:lnTo>
                <a:lnTo>
                  <a:pt x="18" y="552"/>
                </a:lnTo>
                <a:close/>
                <a:moveTo>
                  <a:pt x="1282" y="538"/>
                </a:moveTo>
                <a:lnTo>
                  <a:pt x="1287" y="566"/>
                </a:lnTo>
                <a:lnTo>
                  <a:pt x="1286" y="594"/>
                </a:lnTo>
                <a:lnTo>
                  <a:pt x="1282" y="619"/>
                </a:lnTo>
                <a:lnTo>
                  <a:pt x="1274" y="641"/>
                </a:lnTo>
                <a:lnTo>
                  <a:pt x="1263" y="661"/>
                </a:lnTo>
                <a:lnTo>
                  <a:pt x="1253" y="678"/>
                </a:lnTo>
                <a:lnTo>
                  <a:pt x="1242" y="691"/>
                </a:lnTo>
                <a:lnTo>
                  <a:pt x="1233" y="701"/>
                </a:lnTo>
                <a:lnTo>
                  <a:pt x="1225" y="709"/>
                </a:lnTo>
                <a:lnTo>
                  <a:pt x="1193" y="687"/>
                </a:lnTo>
                <a:lnTo>
                  <a:pt x="1169" y="665"/>
                </a:lnTo>
                <a:lnTo>
                  <a:pt x="1151" y="644"/>
                </a:lnTo>
                <a:lnTo>
                  <a:pt x="1139" y="625"/>
                </a:lnTo>
                <a:lnTo>
                  <a:pt x="1132" y="611"/>
                </a:lnTo>
                <a:lnTo>
                  <a:pt x="1128" y="599"/>
                </a:lnTo>
                <a:lnTo>
                  <a:pt x="1127" y="591"/>
                </a:lnTo>
                <a:lnTo>
                  <a:pt x="1127" y="589"/>
                </a:lnTo>
                <a:lnTo>
                  <a:pt x="1149" y="598"/>
                </a:lnTo>
                <a:lnTo>
                  <a:pt x="1170" y="610"/>
                </a:lnTo>
                <a:lnTo>
                  <a:pt x="1186" y="625"/>
                </a:lnTo>
                <a:lnTo>
                  <a:pt x="1199" y="642"/>
                </a:lnTo>
                <a:lnTo>
                  <a:pt x="1210" y="658"/>
                </a:lnTo>
                <a:lnTo>
                  <a:pt x="1218" y="671"/>
                </a:lnTo>
                <a:lnTo>
                  <a:pt x="1221" y="680"/>
                </a:lnTo>
                <a:lnTo>
                  <a:pt x="1223" y="684"/>
                </a:lnTo>
                <a:lnTo>
                  <a:pt x="1223" y="655"/>
                </a:lnTo>
                <a:lnTo>
                  <a:pt x="1228" y="629"/>
                </a:lnTo>
                <a:lnTo>
                  <a:pt x="1235" y="607"/>
                </a:lnTo>
                <a:lnTo>
                  <a:pt x="1245" y="586"/>
                </a:lnTo>
                <a:lnTo>
                  <a:pt x="1256" y="569"/>
                </a:lnTo>
                <a:lnTo>
                  <a:pt x="1265" y="556"/>
                </a:lnTo>
                <a:lnTo>
                  <a:pt x="1274" y="545"/>
                </a:lnTo>
                <a:lnTo>
                  <a:pt x="1282" y="538"/>
                </a:lnTo>
                <a:close/>
                <a:moveTo>
                  <a:pt x="243" y="463"/>
                </a:moveTo>
                <a:lnTo>
                  <a:pt x="399" y="463"/>
                </a:lnTo>
                <a:lnTo>
                  <a:pt x="464" y="528"/>
                </a:lnTo>
                <a:lnTo>
                  <a:pt x="464" y="543"/>
                </a:lnTo>
                <a:lnTo>
                  <a:pt x="331" y="543"/>
                </a:lnTo>
                <a:lnTo>
                  <a:pt x="243" y="463"/>
                </a:lnTo>
                <a:close/>
                <a:moveTo>
                  <a:pt x="57" y="445"/>
                </a:moveTo>
                <a:lnTo>
                  <a:pt x="58" y="447"/>
                </a:lnTo>
                <a:lnTo>
                  <a:pt x="64" y="454"/>
                </a:lnTo>
                <a:lnTo>
                  <a:pt x="70" y="466"/>
                </a:lnTo>
                <a:lnTo>
                  <a:pt x="78" y="480"/>
                </a:lnTo>
                <a:lnTo>
                  <a:pt x="86" y="498"/>
                </a:lnTo>
                <a:lnTo>
                  <a:pt x="93" y="521"/>
                </a:lnTo>
                <a:lnTo>
                  <a:pt x="96" y="544"/>
                </a:lnTo>
                <a:lnTo>
                  <a:pt x="96" y="570"/>
                </a:lnTo>
                <a:lnTo>
                  <a:pt x="93" y="599"/>
                </a:lnTo>
                <a:lnTo>
                  <a:pt x="94" y="597"/>
                </a:lnTo>
                <a:lnTo>
                  <a:pt x="99" y="590"/>
                </a:lnTo>
                <a:lnTo>
                  <a:pt x="106" y="580"/>
                </a:lnTo>
                <a:lnTo>
                  <a:pt x="116" y="566"/>
                </a:lnTo>
                <a:lnTo>
                  <a:pt x="129" y="555"/>
                </a:lnTo>
                <a:lnTo>
                  <a:pt x="145" y="542"/>
                </a:lnTo>
                <a:lnTo>
                  <a:pt x="162" y="530"/>
                </a:lnTo>
                <a:lnTo>
                  <a:pt x="182" y="522"/>
                </a:lnTo>
                <a:lnTo>
                  <a:pt x="203" y="518"/>
                </a:lnTo>
                <a:lnTo>
                  <a:pt x="203" y="521"/>
                </a:lnTo>
                <a:lnTo>
                  <a:pt x="200" y="528"/>
                </a:lnTo>
                <a:lnTo>
                  <a:pt x="195" y="539"/>
                </a:lnTo>
                <a:lnTo>
                  <a:pt x="184" y="553"/>
                </a:lnTo>
                <a:lnTo>
                  <a:pt x="170" y="570"/>
                </a:lnTo>
                <a:lnTo>
                  <a:pt x="150" y="587"/>
                </a:lnTo>
                <a:lnTo>
                  <a:pt x="123" y="606"/>
                </a:lnTo>
                <a:lnTo>
                  <a:pt x="87" y="624"/>
                </a:lnTo>
                <a:lnTo>
                  <a:pt x="86" y="621"/>
                </a:lnTo>
                <a:lnTo>
                  <a:pt x="81" y="615"/>
                </a:lnTo>
                <a:lnTo>
                  <a:pt x="73" y="603"/>
                </a:lnTo>
                <a:lnTo>
                  <a:pt x="65" y="589"/>
                </a:lnTo>
                <a:lnTo>
                  <a:pt x="57" y="570"/>
                </a:lnTo>
                <a:lnTo>
                  <a:pt x="51" y="548"/>
                </a:lnTo>
                <a:lnTo>
                  <a:pt x="45" y="525"/>
                </a:lnTo>
                <a:lnTo>
                  <a:pt x="44" y="500"/>
                </a:lnTo>
                <a:lnTo>
                  <a:pt x="48" y="472"/>
                </a:lnTo>
                <a:lnTo>
                  <a:pt x="57" y="445"/>
                </a:lnTo>
                <a:close/>
                <a:moveTo>
                  <a:pt x="149" y="443"/>
                </a:moveTo>
                <a:lnTo>
                  <a:pt x="153" y="443"/>
                </a:lnTo>
                <a:lnTo>
                  <a:pt x="157" y="445"/>
                </a:lnTo>
                <a:lnTo>
                  <a:pt x="159" y="446"/>
                </a:lnTo>
                <a:lnTo>
                  <a:pt x="162" y="454"/>
                </a:lnTo>
                <a:lnTo>
                  <a:pt x="161" y="458"/>
                </a:lnTo>
                <a:lnTo>
                  <a:pt x="159" y="460"/>
                </a:lnTo>
                <a:lnTo>
                  <a:pt x="157" y="463"/>
                </a:lnTo>
                <a:lnTo>
                  <a:pt x="153" y="464"/>
                </a:lnTo>
                <a:lnTo>
                  <a:pt x="149" y="464"/>
                </a:lnTo>
                <a:lnTo>
                  <a:pt x="146" y="462"/>
                </a:lnTo>
                <a:lnTo>
                  <a:pt x="144" y="460"/>
                </a:lnTo>
                <a:lnTo>
                  <a:pt x="142" y="456"/>
                </a:lnTo>
                <a:lnTo>
                  <a:pt x="142" y="451"/>
                </a:lnTo>
                <a:lnTo>
                  <a:pt x="144" y="447"/>
                </a:lnTo>
                <a:lnTo>
                  <a:pt x="146" y="446"/>
                </a:lnTo>
                <a:lnTo>
                  <a:pt x="149" y="443"/>
                </a:lnTo>
                <a:close/>
                <a:moveTo>
                  <a:pt x="1241" y="432"/>
                </a:moveTo>
                <a:lnTo>
                  <a:pt x="1250" y="459"/>
                </a:lnTo>
                <a:lnTo>
                  <a:pt x="1254" y="487"/>
                </a:lnTo>
                <a:lnTo>
                  <a:pt x="1254" y="511"/>
                </a:lnTo>
                <a:lnTo>
                  <a:pt x="1250" y="535"/>
                </a:lnTo>
                <a:lnTo>
                  <a:pt x="1244" y="556"/>
                </a:lnTo>
                <a:lnTo>
                  <a:pt x="1236" y="574"/>
                </a:lnTo>
                <a:lnTo>
                  <a:pt x="1228" y="590"/>
                </a:lnTo>
                <a:lnTo>
                  <a:pt x="1221" y="602"/>
                </a:lnTo>
                <a:lnTo>
                  <a:pt x="1216" y="608"/>
                </a:lnTo>
                <a:lnTo>
                  <a:pt x="1215" y="611"/>
                </a:lnTo>
                <a:lnTo>
                  <a:pt x="1180" y="594"/>
                </a:lnTo>
                <a:lnTo>
                  <a:pt x="1151" y="576"/>
                </a:lnTo>
                <a:lnTo>
                  <a:pt x="1130" y="559"/>
                </a:lnTo>
                <a:lnTo>
                  <a:pt x="1115" y="543"/>
                </a:lnTo>
                <a:lnTo>
                  <a:pt x="1106" y="528"/>
                </a:lnTo>
                <a:lnTo>
                  <a:pt x="1101" y="518"/>
                </a:lnTo>
                <a:lnTo>
                  <a:pt x="1098" y="510"/>
                </a:lnTo>
                <a:lnTo>
                  <a:pt x="1097" y="508"/>
                </a:lnTo>
                <a:lnTo>
                  <a:pt x="1119" y="511"/>
                </a:lnTo>
                <a:lnTo>
                  <a:pt x="1139" y="519"/>
                </a:lnTo>
                <a:lnTo>
                  <a:pt x="1156" y="530"/>
                </a:lnTo>
                <a:lnTo>
                  <a:pt x="1172" y="542"/>
                </a:lnTo>
                <a:lnTo>
                  <a:pt x="1185" y="555"/>
                </a:lnTo>
                <a:lnTo>
                  <a:pt x="1195" y="566"/>
                </a:lnTo>
                <a:lnTo>
                  <a:pt x="1202" y="577"/>
                </a:lnTo>
                <a:lnTo>
                  <a:pt x="1207" y="583"/>
                </a:lnTo>
                <a:lnTo>
                  <a:pt x="1208" y="586"/>
                </a:lnTo>
                <a:lnTo>
                  <a:pt x="1203" y="557"/>
                </a:lnTo>
                <a:lnTo>
                  <a:pt x="1203" y="531"/>
                </a:lnTo>
                <a:lnTo>
                  <a:pt x="1207" y="508"/>
                </a:lnTo>
                <a:lnTo>
                  <a:pt x="1212" y="485"/>
                </a:lnTo>
                <a:lnTo>
                  <a:pt x="1220" y="467"/>
                </a:lnTo>
                <a:lnTo>
                  <a:pt x="1228" y="453"/>
                </a:lnTo>
                <a:lnTo>
                  <a:pt x="1235" y="441"/>
                </a:lnTo>
                <a:lnTo>
                  <a:pt x="1240" y="434"/>
                </a:lnTo>
                <a:lnTo>
                  <a:pt x="1241" y="432"/>
                </a:lnTo>
                <a:close/>
                <a:moveTo>
                  <a:pt x="1145" y="432"/>
                </a:moveTo>
                <a:lnTo>
                  <a:pt x="1153" y="434"/>
                </a:lnTo>
                <a:lnTo>
                  <a:pt x="1156" y="442"/>
                </a:lnTo>
                <a:lnTo>
                  <a:pt x="1155" y="446"/>
                </a:lnTo>
                <a:lnTo>
                  <a:pt x="1153" y="449"/>
                </a:lnTo>
                <a:lnTo>
                  <a:pt x="1149" y="451"/>
                </a:lnTo>
                <a:lnTo>
                  <a:pt x="1145" y="453"/>
                </a:lnTo>
                <a:lnTo>
                  <a:pt x="1142" y="451"/>
                </a:lnTo>
                <a:lnTo>
                  <a:pt x="1136" y="446"/>
                </a:lnTo>
                <a:lnTo>
                  <a:pt x="1135" y="442"/>
                </a:lnTo>
                <a:lnTo>
                  <a:pt x="1136" y="438"/>
                </a:lnTo>
                <a:lnTo>
                  <a:pt x="1139" y="434"/>
                </a:lnTo>
                <a:lnTo>
                  <a:pt x="1142" y="433"/>
                </a:lnTo>
                <a:lnTo>
                  <a:pt x="1145" y="432"/>
                </a:lnTo>
                <a:close/>
                <a:moveTo>
                  <a:pt x="314" y="379"/>
                </a:moveTo>
                <a:lnTo>
                  <a:pt x="386" y="451"/>
                </a:lnTo>
                <a:lnTo>
                  <a:pt x="233" y="451"/>
                </a:lnTo>
                <a:lnTo>
                  <a:pt x="217" y="438"/>
                </a:lnTo>
                <a:lnTo>
                  <a:pt x="238" y="434"/>
                </a:lnTo>
                <a:lnTo>
                  <a:pt x="255" y="428"/>
                </a:lnTo>
                <a:lnTo>
                  <a:pt x="269" y="420"/>
                </a:lnTo>
                <a:lnTo>
                  <a:pt x="281" y="413"/>
                </a:lnTo>
                <a:lnTo>
                  <a:pt x="289" y="407"/>
                </a:lnTo>
                <a:lnTo>
                  <a:pt x="293" y="404"/>
                </a:lnTo>
                <a:lnTo>
                  <a:pt x="297" y="400"/>
                </a:lnTo>
                <a:lnTo>
                  <a:pt x="307" y="387"/>
                </a:lnTo>
                <a:lnTo>
                  <a:pt x="313" y="382"/>
                </a:lnTo>
                <a:lnTo>
                  <a:pt x="314" y="379"/>
                </a:lnTo>
                <a:close/>
                <a:moveTo>
                  <a:pt x="899" y="365"/>
                </a:moveTo>
                <a:lnTo>
                  <a:pt x="996" y="463"/>
                </a:lnTo>
                <a:lnTo>
                  <a:pt x="868" y="591"/>
                </a:lnTo>
                <a:lnTo>
                  <a:pt x="823" y="591"/>
                </a:lnTo>
                <a:lnTo>
                  <a:pt x="829" y="573"/>
                </a:lnTo>
                <a:lnTo>
                  <a:pt x="830" y="564"/>
                </a:lnTo>
                <a:lnTo>
                  <a:pt x="830" y="439"/>
                </a:lnTo>
                <a:lnTo>
                  <a:pt x="899" y="365"/>
                </a:lnTo>
                <a:close/>
                <a:moveTo>
                  <a:pt x="108" y="354"/>
                </a:moveTo>
                <a:lnTo>
                  <a:pt x="123" y="366"/>
                </a:lnTo>
                <a:lnTo>
                  <a:pt x="129" y="386"/>
                </a:lnTo>
                <a:lnTo>
                  <a:pt x="134" y="411"/>
                </a:lnTo>
                <a:lnTo>
                  <a:pt x="136" y="439"/>
                </a:lnTo>
                <a:lnTo>
                  <a:pt x="133" y="471"/>
                </a:lnTo>
                <a:lnTo>
                  <a:pt x="123" y="504"/>
                </a:lnTo>
                <a:lnTo>
                  <a:pt x="125" y="501"/>
                </a:lnTo>
                <a:lnTo>
                  <a:pt x="131" y="494"/>
                </a:lnTo>
                <a:lnTo>
                  <a:pt x="141" y="485"/>
                </a:lnTo>
                <a:lnTo>
                  <a:pt x="154" y="475"/>
                </a:lnTo>
                <a:lnTo>
                  <a:pt x="170" y="463"/>
                </a:lnTo>
                <a:lnTo>
                  <a:pt x="188" y="454"/>
                </a:lnTo>
                <a:lnTo>
                  <a:pt x="209" y="446"/>
                </a:lnTo>
                <a:lnTo>
                  <a:pt x="230" y="466"/>
                </a:lnTo>
                <a:lnTo>
                  <a:pt x="220" y="476"/>
                </a:lnTo>
                <a:lnTo>
                  <a:pt x="206" y="487"/>
                </a:lnTo>
                <a:lnTo>
                  <a:pt x="189" y="497"/>
                </a:lnTo>
                <a:lnTo>
                  <a:pt x="168" y="509"/>
                </a:lnTo>
                <a:lnTo>
                  <a:pt x="142" y="518"/>
                </a:lnTo>
                <a:lnTo>
                  <a:pt x="112" y="527"/>
                </a:lnTo>
                <a:lnTo>
                  <a:pt x="111" y="525"/>
                </a:lnTo>
                <a:lnTo>
                  <a:pt x="107" y="515"/>
                </a:lnTo>
                <a:lnTo>
                  <a:pt x="102" y="501"/>
                </a:lnTo>
                <a:lnTo>
                  <a:pt x="96" y="483"/>
                </a:lnTo>
                <a:lnTo>
                  <a:pt x="91" y="460"/>
                </a:lnTo>
                <a:lnTo>
                  <a:pt x="90" y="436"/>
                </a:lnTo>
                <a:lnTo>
                  <a:pt x="91" y="409"/>
                </a:lnTo>
                <a:lnTo>
                  <a:pt x="96" y="382"/>
                </a:lnTo>
                <a:lnTo>
                  <a:pt x="108" y="354"/>
                </a:lnTo>
                <a:close/>
                <a:moveTo>
                  <a:pt x="375" y="350"/>
                </a:moveTo>
                <a:lnTo>
                  <a:pt x="464" y="441"/>
                </a:lnTo>
                <a:lnTo>
                  <a:pt x="464" y="509"/>
                </a:lnTo>
                <a:lnTo>
                  <a:pt x="375" y="421"/>
                </a:lnTo>
                <a:lnTo>
                  <a:pt x="375" y="350"/>
                </a:lnTo>
                <a:close/>
                <a:moveTo>
                  <a:pt x="1151" y="340"/>
                </a:moveTo>
                <a:lnTo>
                  <a:pt x="1152" y="362"/>
                </a:lnTo>
                <a:lnTo>
                  <a:pt x="1151" y="382"/>
                </a:lnTo>
                <a:lnTo>
                  <a:pt x="1149" y="400"/>
                </a:lnTo>
                <a:lnTo>
                  <a:pt x="1147" y="413"/>
                </a:lnTo>
                <a:lnTo>
                  <a:pt x="1145" y="422"/>
                </a:lnTo>
                <a:lnTo>
                  <a:pt x="1144" y="425"/>
                </a:lnTo>
                <a:lnTo>
                  <a:pt x="1117" y="422"/>
                </a:lnTo>
                <a:lnTo>
                  <a:pt x="1093" y="420"/>
                </a:lnTo>
                <a:lnTo>
                  <a:pt x="1073" y="415"/>
                </a:lnTo>
                <a:lnTo>
                  <a:pt x="1102" y="386"/>
                </a:lnTo>
                <a:lnTo>
                  <a:pt x="1114" y="392"/>
                </a:lnTo>
                <a:lnTo>
                  <a:pt x="1122" y="399"/>
                </a:lnTo>
                <a:lnTo>
                  <a:pt x="1128" y="403"/>
                </a:lnTo>
                <a:lnTo>
                  <a:pt x="1130" y="404"/>
                </a:lnTo>
                <a:lnTo>
                  <a:pt x="1121" y="390"/>
                </a:lnTo>
                <a:lnTo>
                  <a:pt x="1114" y="375"/>
                </a:lnTo>
                <a:lnTo>
                  <a:pt x="1151" y="340"/>
                </a:lnTo>
                <a:close/>
                <a:moveTo>
                  <a:pt x="361" y="339"/>
                </a:moveTo>
                <a:lnTo>
                  <a:pt x="361" y="405"/>
                </a:lnTo>
                <a:lnTo>
                  <a:pt x="313" y="361"/>
                </a:lnTo>
                <a:lnTo>
                  <a:pt x="332" y="356"/>
                </a:lnTo>
                <a:lnTo>
                  <a:pt x="347" y="349"/>
                </a:lnTo>
                <a:lnTo>
                  <a:pt x="354" y="344"/>
                </a:lnTo>
                <a:lnTo>
                  <a:pt x="360" y="340"/>
                </a:lnTo>
                <a:lnTo>
                  <a:pt x="361" y="339"/>
                </a:lnTo>
                <a:close/>
                <a:moveTo>
                  <a:pt x="1182" y="333"/>
                </a:moveTo>
                <a:lnTo>
                  <a:pt x="1197" y="358"/>
                </a:lnTo>
                <a:lnTo>
                  <a:pt x="1204" y="384"/>
                </a:lnTo>
                <a:lnTo>
                  <a:pt x="1208" y="409"/>
                </a:lnTo>
                <a:lnTo>
                  <a:pt x="1208" y="433"/>
                </a:lnTo>
                <a:lnTo>
                  <a:pt x="1207" y="455"/>
                </a:lnTo>
                <a:lnTo>
                  <a:pt x="1202" y="475"/>
                </a:lnTo>
                <a:lnTo>
                  <a:pt x="1197" y="491"/>
                </a:lnTo>
                <a:lnTo>
                  <a:pt x="1193" y="504"/>
                </a:lnTo>
                <a:lnTo>
                  <a:pt x="1187" y="514"/>
                </a:lnTo>
                <a:lnTo>
                  <a:pt x="1153" y="505"/>
                </a:lnTo>
                <a:lnTo>
                  <a:pt x="1125" y="494"/>
                </a:lnTo>
                <a:lnTo>
                  <a:pt x="1102" y="483"/>
                </a:lnTo>
                <a:lnTo>
                  <a:pt x="1085" y="471"/>
                </a:lnTo>
                <a:lnTo>
                  <a:pt x="1072" y="460"/>
                </a:lnTo>
                <a:lnTo>
                  <a:pt x="1063" y="450"/>
                </a:lnTo>
                <a:lnTo>
                  <a:pt x="1058" y="442"/>
                </a:lnTo>
                <a:lnTo>
                  <a:pt x="1055" y="436"/>
                </a:lnTo>
                <a:lnTo>
                  <a:pt x="1054" y="434"/>
                </a:lnTo>
                <a:lnTo>
                  <a:pt x="1076" y="434"/>
                </a:lnTo>
                <a:lnTo>
                  <a:pt x="1096" y="438"/>
                </a:lnTo>
                <a:lnTo>
                  <a:pt x="1115" y="445"/>
                </a:lnTo>
                <a:lnTo>
                  <a:pt x="1132" y="454"/>
                </a:lnTo>
                <a:lnTo>
                  <a:pt x="1148" y="464"/>
                </a:lnTo>
                <a:lnTo>
                  <a:pt x="1160" y="475"/>
                </a:lnTo>
                <a:lnTo>
                  <a:pt x="1169" y="483"/>
                </a:lnTo>
                <a:lnTo>
                  <a:pt x="1177" y="491"/>
                </a:lnTo>
                <a:lnTo>
                  <a:pt x="1168" y="464"/>
                </a:lnTo>
                <a:lnTo>
                  <a:pt x="1163" y="438"/>
                </a:lnTo>
                <a:lnTo>
                  <a:pt x="1163" y="413"/>
                </a:lnTo>
                <a:lnTo>
                  <a:pt x="1164" y="391"/>
                </a:lnTo>
                <a:lnTo>
                  <a:pt x="1168" y="373"/>
                </a:lnTo>
                <a:lnTo>
                  <a:pt x="1173" y="356"/>
                </a:lnTo>
                <a:lnTo>
                  <a:pt x="1177" y="344"/>
                </a:lnTo>
                <a:lnTo>
                  <a:pt x="1182" y="333"/>
                </a:lnTo>
                <a:close/>
                <a:moveTo>
                  <a:pt x="923" y="315"/>
                </a:moveTo>
                <a:lnTo>
                  <a:pt x="1045" y="436"/>
                </a:lnTo>
                <a:lnTo>
                  <a:pt x="1021" y="460"/>
                </a:lnTo>
                <a:lnTo>
                  <a:pt x="901" y="341"/>
                </a:lnTo>
                <a:lnTo>
                  <a:pt x="923" y="315"/>
                </a:lnTo>
                <a:close/>
                <a:moveTo>
                  <a:pt x="271" y="289"/>
                </a:moveTo>
                <a:lnTo>
                  <a:pt x="276" y="289"/>
                </a:lnTo>
                <a:lnTo>
                  <a:pt x="280" y="290"/>
                </a:lnTo>
                <a:lnTo>
                  <a:pt x="281" y="293"/>
                </a:lnTo>
                <a:lnTo>
                  <a:pt x="284" y="295"/>
                </a:lnTo>
                <a:lnTo>
                  <a:pt x="284" y="299"/>
                </a:lnTo>
                <a:lnTo>
                  <a:pt x="282" y="303"/>
                </a:lnTo>
                <a:lnTo>
                  <a:pt x="280" y="306"/>
                </a:lnTo>
                <a:lnTo>
                  <a:pt x="277" y="307"/>
                </a:lnTo>
                <a:lnTo>
                  <a:pt x="273" y="309"/>
                </a:lnTo>
                <a:lnTo>
                  <a:pt x="265" y="306"/>
                </a:lnTo>
                <a:lnTo>
                  <a:pt x="264" y="303"/>
                </a:lnTo>
                <a:lnTo>
                  <a:pt x="263" y="299"/>
                </a:lnTo>
                <a:lnTo>
                  <a:pt x="263" y="295"/>
                </a:lnTo>
                <a:lnTo>
                  <a:pt x="265" y="293"/>
                </a:lnTo>
                <a:lnTo>
                  <a:pt x="267" y="290"/>
                </a:lnTo>
                <a:lnTo>
                  <a:pt x="271" y="289"/>
                </a:lnTo>
                <a:close/>
                <a:moveTo>
                  <a:pt x="34" y="264"/>
                </a:moveTo>
                <a:lnTo>
                  <a:pt x="161" y="264"/>
                </a:lnTo>
                <a:lnTo>
                  <a:pt x="145" y="289"/>
                </a:lnTo>
                <a:lnTo>
                  <a:pt x="136" y="311"/>
                </a:lnTo>
                <a:lnTo>
                  <a:pt x="131" y="329"/>
                </a:lnTo>
                <a:lnTo>
                  <a:pt x="128" y="343"/>
                </a:lnTo>
                <a:lnTo>
                  <a:pt x="128" y="354"/>
                </a:lnTo>
                <a:lnTo>
                  <a:pt x="103" y="333"/>
                </a:lnTo>
                <a:lnTo>
                  <a:pt x="83" y="316"/>
                </a:lnTo>
                <a:lnTo>
                  <a:pt x="68" y="302"/>
                </a:lnTo>
                <a:lnTo>
                  <a:pt x="47" y="281"/>
                </a:lnTo>
                <a:lnTo>
                  <a:pt x="41" y="275"/>
                </a:lnTo>
                <a:lnTo>
                  <a:pt x="38" y="269"/>
                </a:lnTo>
                <a:lnTo>
                  <a:pt x="35" y="267"/>
                </a:lnTo>
                <a:lnTo>
                  <a:pt x="34" y="264"/>
                </a:lnTo>
                <a:close/>
                <a:moveTo>
                  <a:pt x="187" y="257"/>
                </a:moveTo>
                <a:lnTo>
                  <a:pt x="188" y="260"/>
                </a:lnTo>
                <a:lnTo>
                  <a:pt x="189" y="269"/>
                </a:lnTo>
                <a:lnTo>
                  <a:pt x="193" y="281"/>
                </a:lnTo>
                <a:lnTo>
                  <a:pt x="195" y="298"/>
                </a:lnTo>
                <a:lnTo>
                  <a:pt x="196" y="319"/>
                </a:lnTo>
                <a:lnTo>
                  <a:pt x="195" y="341"/>
                </a:lnTo>
                <a:lnTo>
                  <a:pt x="191" y="365"/>
                </a:lnTo>
                <a:lnTo>
                  <a:pt x="182" y="390"/>
                </a:lnTo>
                <a:lnTo>
                  <a:pt x="168" y="415"/>
                </a:lnTo>
                <a:lnTo>
                  <a:pt x="171" y="413"/>
                </a:lnTo>
                <a:lnTo>
                  <a:pt x="178" y="408"/>
                </a:lnTo>
                <a:lnTo>
                  <a:pt x="188" y="400"/>
                </a:lnTo>
                <a:lnTo>
                  <a:pt x="201" y="392"/>
                </a:lnTo>
                <a:lnTo>
                  <a:pt x="217" y="384"/>
                </a:lnTo>
                <a:lnTo>
                  <a:pt x="235" y="378"/>
                </a:lnTo>
                <a:lnTo>
                  <a:pt x="255" y="374"/>
                </a:lnTo>
                <a:lnTo>
                  <a:pt x="276" y="373"/>
                </a:lnTo>
                <a:lnTo>
                  <a:pt x="298" y="377"/>
                </a:lnTo>
                <a:lnTo>
                  <a:pt x="297" y="378"/>
                </a:lnTo>
                <a:lnTo>
                  <a:pt x="293" y="383"/>
                </a:lnTo>
                <a:lnTo>
                  <a:pt x="286" y="391"/>
                </a:lnTo>
                <a:lnTo>
                  <a:pt x="276" y="399"/>
                </a:lnTo>
                <a:lnTo>
                  <a:pt x="261" y="408"/>
                </a:lnTo>
                <a:lnTo>
                  <a:pt x="243" y="417"/>
                </a:lnTo>
                <a:lnTo>
                  <a:pt x="218" y="426"/>
                </a:lnTo>
                <a:lnTo>
                  <a:pt x="189" y="433"/>
                </a:lnTo>
                <a:lnTo>
                  <a:pt x="154" y="437"/>
                </a:lnTo>
                <a:lnTo>
                  <a:pt x="153" y="433"/>
                </a:lnTo>
                <a:lnTo>
                  <a:pt x="150" y="422"/>
                </a:lnTo>
                <a:lnTo>
                  <a:pt x="148" y="407"/>
                </a:lnTo>
                <a:lnTo>
                  <a:pt x="145" y="387"/>
                </a:lnTo>
                <a:lnTo>
                  <a:pt x="145" y="364"/>
                </a:lnTo>
                <a:lnTo>
                  <a:pt x="148" y="337"/>
                </a:lnTo>
                <a:lnTo>
                  <a:pt x="154" y="311"/>
                </a:lnTo>
                <a:lnTo>
                  <a:pt x="167" y="284"/>
                </a:lnTo>
                <a:lnTo>
                  <a:pt x="187" y="257"/>
                </a:lnTo>
                <a:close/>
                <a:moveTo>
                  <a:pt x="920" y="251"/>
                </a:moveTo>
                <a:lnTo>
                  <a:pt x="940" y="251"/>
                </a:lnTo>
                <a:lnTo>
                  <a:pt x="958" y="254"/>
                </a:lnTo>
                <a:lnTo>
                  <a:pt x="973" y="256"/>
                </a:lnTo>
                <a:lnTo>
                  <a:pt x="941" y="289"/>
                </a:lnTo>
                <a:lnTo>
                  <a:pt x="916" y="290"/>
                </a:lnTo>
                <a:lnTo>
                  <a:pt x="897" y="288"/>
                </a:lnTo>
                <a:lnTo>
                  <a:pt x="882" y="285"/>
                </a:lnTo>
                <a:lnTo>
                  <a:pt x="870" y="280"/>
                </a:lnTo>
                <a:lnTo>
                  <a:pt x="863" y="276"/>
                </a:lnTo>
                <a:lnTo>
                  <a:pt x="859" y="273"/>
                </a:lnTo>
                <a:lnTo>
                  <a:pt x="857" y="272"/>
                </a:lnTo>
                <a:lnTo>
                  <a:pt x="878" y="260"/>
                </a:lnTo>
                <a:lnTo>
                  <a:pt x="899" y="254"/>
                </a:lnTo>
                <a:lnTo>
                  <a:pt x="920" y="251"/>
                </a:lnTo>
                <a:close/>
                <a:moveTo>
                  <a:pt x="563" y="244"/>
                </a:moveTo>
                <a:lnTo>
                  <a:pt x="563" y="294"/>
                </a:lnTo>
                <a:lnTo>
                  <a:pt x="660" y="294"/>
                </a:lnTo>
                <a:lnTo>
                  <a:pt x="660" y="523"/>
                </a:lnTo>
                <a:lnTo>
                  <a:pt x="614" y="477"/>
                </a:lnTo>
                <a:lnTo>
                  <a:pt x="525" y="566"/>
                </a:lnTo>
                <a:lnTo>
                  <a:pt x="564" y="606"/>
                </a:lnTo>
                <a:lnTo>
                  <a:pt x="618" y="552"/>
                </a:lnTo>
                <a:lnTo>
                  <a:pt x="677" y="611"/>
                </a:lnTo>
                <a:lnTo>
                  <a:pt x="719" y="611"/>
                </a:lnTo>
                <a:lnTo>
                  <a:pt x="719" y="445"/>
                </a:lnTo>
                <a:lnTo>
                  <a:pt x="768" y="445"/>
                </a:lnTo>
                <a:lnTo>
                  <a:pt x="768" y="390"/>
                </a:lnTo>
                <a:lnTo>
                  <a:pt x="719" y="390"/>
                </a:lnTo>
                <a:lnTo>
                  <a:pt x="719" y="366"/>
                </a:lnTo>
                <a:lnTo>
                  <a:pt x="768" y="366"/>
                </a:lnTo>
                <a:lnTo>
                  <a:pt x="768" y="315"/>
                </a:lnTo>
                <a:lnTo>
                  <a:pt x="717" y="315"/>
                </a:lnTo>
                <a:lnTo>
                  <a:pt x="717" y="244"/>
                </a:lnTo>
                <a:lnTo>
                  <a:pt x="563" y="244"/>
                </a:lnTo>
                <a:close/>
                <a:moveTo>
                  <a:pt x="1046" y="201"/>
                </a:moveTo>
                <a:lnTo>
                  <a:pt x="1156" y="311"/>
                </a:lnTo>
                <a:lnTo>
                  <a:pt x="1053" y="412"/>
                </a:lnTo>
                <a:lnTo>
                  <a:pt x="948" y="309"/>
                </a:lnTo>
                <a:lnTo>
                  <a:pt x="1046" y="201"/>
                </a:lnTo>
                <a:close/>
                <a:moveTo>
                  <a:pt x="483" y="196"/>
                </a:moveTo>
                <a:lnTo>
                  <a:pt x="814" y="196"/>
                </a:lnTo>
                <a:lnTo>
                  <a:pt x="814" y="532"/>
                </a:lnTo>
                <a:lnTo>
                  <a:pt x="812" y="569"/>
                </a:lnTo>
                <a:lnTo>
                  <a:pt x="804" y="602"/>
                </a:lnTo>
                <a:lnTo>
                  <a:pt x="792" y="629"/>
                </a:lnTo>
                <a:lnTo>
                  <a:pt x="775" y="653"/>
                </a:lnTo>
                <a:lnTo>
                  <a:pt x="755" y="672"/>
                </a:lnTo>
                <a:lnTo>
                  <a:pt x="732" y="687"/>
                </a:lnTo>
                <a:lnTo>
                  <a:pt x="705" y="697"/>
                </a:lnTo>
                <a:lnTo>
                  <a:pt x="678" y="703"/>
                </a:lnTo>
                <a:lnTo>
                  <a:pt x="648" y="705"/>
                </a:lnTo>
                <a:lnTo>
                  <a:pt x="619" y="703"/>
                </a:lnTo>
                <a:lnTo>
                  <a:pt x="590" y="697"/>
                </a:lnTo>
                <a:lnTo>
                  <a:pt x="565" y="687"/>
                </a:lnTo>
                <a:lnTo>
                  <a:pt x="542" y="672"/>
                </a:lnTo>
                <a:lnTo>
                  <a:pt x="522" y="653"/>
                </a:lnTo>
                <a:lnTo>
                  <a:pt x="505" y="629"/>
                </a:lnTo>
                <a:lnTo>
                  <a:pt x="493" y="602"/>
                </a:lnTo>
                <a:lnTo>
                  <a:pt x="485" y="569"/>
                </a:lnTo>
                <a:lnTo>
                  <a:pt x="483" y="532"/>
                </a:lnTo>
                <a:lnTo>
                  <a:pt x="483" y="196"/>
                </a:lnTo>
                <a:close/>
                <a:moveTo>
                  <a:pt x="437" y="184"/>
                </a:moveTo>
                <a:lnTo>
                  <a:pt x="441" y="184"/>
                </a:lnTo>
                <a:lnTo>
                  <a:pt x="445" y="185"/>
                </a:lnTo>
                <a:lnTo>
                  <a:pt x="447" y="187"/>
                </a:lnTo>
                <a:lnTo>
                  <a:pt x="450" y="195"/>
                </a:lnTo>
                <a:lnTo>
                  <a:pt x="449" y="199"/>
                </a:lnTo>
                <a:lnTo>
                  <a:pt x="447" y="201"/>
                </a:lnTo>
                <a:lnTo>
                  <a:pt x="445" y="204"/>
                </a:lnTo>
                <a:lnTo>
                  <a:pt x="441" y="205"/>
                </a:lnTo>
                <a:lnTo>
                  <a:pt x="437" y="205"/>
                </a:lnTo>
                <a:lnTo>
                  <a:pt x="434" y="203"/>
                </a:lnTo>
                <a:lnTo>
                  <a:pt x="432" y="201"/>
                </a:lnTo>
                <a:lnTo>
                  <a:pt x="430" y="197"/>
                </a:lnTo>
                <a:lnTo>
                  <a:pt x="430" y="192"/>
                </a:lnTo>
                <a:lnTo>
                  <a:pt x="432" y="188"/>
                </a:lnTo>
                <a:lnTo>
                  <a:pt x="434" y="187"/>
                </a:lnTo>
                <a:lnTo>
                  <a:pt x="437" y="184"/>
                </a:lnTo>
                <a:close/>
                <a:moveTo>
                  <a:pt x="273" y="184"/>
                </a:moveTo>
                <a:lnTo>
                  <a:pt x="273" y="188"/>
                </a:lnTo>
                <a:lnTo>
                  <a:pt x="275" y="199"/>
                </a:lnTo>
                <a:lnTo>
                  <a:pt x="275" y="214"/>
                </a:lnTo>
                <a:lnTo>
                  <a:pt x="273" y="235"/>
                </a:lnTo>
                <a:lnTo>
                  <a:pt x="269" y="259"/>
                </a:lnTo>
                <a:lnTo>
                  <a:pt x="261" y="284"/>
                </a:lnTo>
                <a:lnTo>
                  <a:pt x="248" y="310"/>
                </a:lnTo>
                <a:lnTo>
                  <a:pt x="229" y="335"/>
                </a:lnTo>
                <a:lnTo>
                  <a:pt x="250" y="324"/>
                </a:lnTo>
                <a:lnTo>
                  <a:pt x="264" y="319"/>
                </a:lnTo>
                <a:lnTo>
                  <a:pt x="301" y="311"/>
                </a:lnTo>
                <a:lnTo>
                  <a:pt x="322" y="311"/>
                </a:lnTo>
                <a:lnTo>
                  <a:pt x="343" y="314"/>
                </a:lnTo>
                <a:lnTo>
                  <a:pt x="364" y="320"/>
                </a:lnTo>
                <a:lnTo>
                  <a:pt x="362" y="322"/>
                </a:lnTo>
                <a:lnTo>
                  <a:pt x="357" y="326"/>
                </a:lnTo>
                <a:lnTo>
                  <a:pt x="349" y="332"/>
                </a:lnTo>
                <a:lnTo>
                  <a:pt x="337" y="339"/>
                </a:lnTo>
                <a:lnTo>
                  <a:pt x="322" y="345"/>
                </a:lnTo>
                <a:lnTo>
                  <a:pt x="301" y="352"/>
                </a:lnTo>
                <a:lnTo>
                  <a:pt x="276" y="356"/>
                </a:lnTo>
                <a:lnTo>
                  <a:pt x="246" y="357"/>
                </a:lnTo>
                <a:lnTo>
                  <a:pt x="210" y="354"/>
                </a:lnTo>
                <a:lnTo>
                  <a:pt x="210" y="352"/>
                </a:lnTo>
                <a:lnTo>
                  <a:pt x="209" y="343"/>
                </a:lnTo>
                <a:lnTo>
                  <a:pt x="209" y="312"/>
                </a:lnTo>
                <a:lnTo>
                  <a:pt x="212" y="293"/>
                </a:lnTo>
                <a:lnTo>
                  <a:pt x="216" y="271"/>
                </a:lnTo>
                <a:lnTo>
                  <a:pt x="223" y="248"/>
                </a:lnTo>
                <a:lnTo>
                  <a:pt x="235" y="226"/>
                </a:lnTo>
                <a:lnTo>
                  <a:pt x="252" y="204"/>
                </a:lnTo>
                <a:lnTo>
                  <a:pt x="273" y="184"/>
                </a:lnTo>
                <a:close/>
                <a:moveTo>
                  <a:pt x="850" y="179"/>
                </a:moveTo>
                <a:lnTo>
                  <a:pt x="853" y="179"/>
                </a:lnTo>
                <a:lnTo>
                  <a:pt x="857" y="180"/>
                </a:lnTo>
                <a:lnTo>
                  <a:pt x="860" y="182"/>
                </a:lnTo>
                <a:lnTo>
                  <a:pt x="863" y="189"/>
                </a:lnTo>
                <a:lnTo>
                  <a:pt x="861" y="193"/>
                </a:lnTo>
                <a:lnTo>
                  <a:pt x="860" y="196"/>
                </a:lnTo>
                <a:lnTo>
                  <a:pt x="857" y="199"/>
                </a:lnTo>
                <a:lnTo>
                  <a:pt x="853" y="200"/>
                </a:lnTo>
                <a:lnTo>
                  <a:pt x="850" y="200"/>
                </a:lnTo>
                <a:lnTo>
                  <a:pt x="847" y="197"/>
                </a:lnTo>
                <a:lnTo>
                  <a:pt x="844" y="196"/>
                </a:lnTo>
                <a:lnTo>
                  <a:pt x="843" y="192"/>
                </a:lnTo>
                <a:lnTo>
                  <a:pt x="843" y="187"/>
                </a:lnTo>
                <a:lnTo>
                  <a:pt x="844" y="183"/>
                </a:lnTo>
                <a:lnTo>
                  <a:pt x="847" y="182"/>
                </a:lnTo>
                <a:lnTo>
                  <a:pt x="850" y="179"/>
                </a:lnTo>
                <a:close/>
                <a:moveTo>
                  <a:pt x="574" y="142"/>
                </a:moveTo>
                <a:lnTo>
                  <a:pt x="588" y="142"/>
                </a:lnTo>
                <a:lnTo>
                  <a:pt x="601" y="145"/>
                </a:lnTo>
                <a:lnTo>
                  <a:pt x="611" y="148"/>
                </a:lnTo>
                <a:lnTo>
                  <a:pt x="618" y="149"/>
                </a:lnTo>
                <a:lnTo>
                  <a:pt x="620" y="150"/>
                </a:lnTo>
                <a:lnTo>
                  <a:pt x="599" y="163"/>
                </a:lnTo>
                <a:lnTo>
                  <a:pt x="581" y="170"/>
                </a:lnTo>
                <a:lnTo>
                  <a:pt x="565" y="174"/>
                </a:lnTo>
                <a:lnTo>
                  <a:pt x="552" y="175"/>
                </a:lnTo>
                <a:lnTo>
                  <a:pt x="542" y="174"/>
                </a:lnTo>
                <a:lnTo>
                  <a:pt x="534" y="172"/>
                </a:lnTo>
                <a:lnTo>
                  <a:pt x="529" y="171"/>
                </a:lnTo>
                <a:lnTo>
                  <a:pt x="527" y="170"/>
                </a:lnTo>
                <a:lnTo>
                  <a:pt x="535" y="157"/>
                </a:lnTo>
                <a:lnTo>
                  <a:pt x="547" y="148"/>
                </a:lnTo>
                <a:lnTo>
                  <a:pt x="560" y="144"/>
                </a:lnTo>
                <a:lnTo>
                  <a:pt x="574" y="142"/>
                </a:lnTo>
                <a:close/>
                <a:moveTo>
                  <a:pt x="716" y="140"/>
                </a:moveTo>
                <a:lnTo>
                  <a:pt x="730" y="140"/>
                </a:lnTo>
                <a:lnTo>
                  <a:pt x="743" y="144"/>
                </a:lnTo>
                <a:lnTo>
                  <a:pt x="755" y="151"/>
                </a:lnTo>
                <a:lnTo>
                  <a:pt x="764" y="165"/>
                </a:lnTo>
                <a:lnTo>
                  <a:pt x="763" y="166"/>
                </a:lnTo>
                <a:lnTo>
                  <a:pt x="758" y="167"/>
                </a:lnTo>
                <a:lnTo>
                  <a:pt x="751" y="170"/>
                </a:lnTo>
                <a:lnTo>
                  <a:pt x="741" y="171"/>
                </a:lnTo>
                <a:lnTo>
                  <a:pt x="726" y="171"/>
                </a:lnTo>
                <a:lnTo>
                  <a:pt x="711" y="168"/>
                </a:lnTo>
                <a:lnTo>
                  <a:pt x="692" y="162"/>
                </a:lnTo>
                <a:lnTo>
                  <a:pt x="670" y="150"/>
                </a:lnTo>
                <a:lnTo>
                  <a:pt x="673" y="149"/>
                </a:lnTo>
                <a:lnTo>
                  <a:pt x="679" y="146"/>
                </a:lnTo>
                <a:lnTo>
                  <a:pt x="690" y="144"/>
                </a:lnTo>
                <a:lnTo>
                  <a:pt x="702" y="141"/>
                </a:lnTo>
                <a:lnTo>
                  <a:pt x="716" y="140"/>
                </a:lnTo>
                <a:close/>
                <a:moveTo>
                  <a:pt x="645" y="131"/>
                </a:moveTo>
                <a:lnTo>
                  <a:pt x="650" y="132"/>
                </a:lnTo>
                <a:lnTo>
                  <a:pt x="654" y="134"/>
                </a:lnTo>
                <a:lnTo>
                  <a:pt x="657" y="138"/>
                </a:lnTo>
                <a:lnTo>
                  <a:pt x="658" y="144"/>
                </a:lnTo>
                <a:lnTo>
                  <a:pt x="656" y="151"/>
                </a:lnTo>
                <a:lnTo>
                  <a:pt x="652" y="155"/>
                </a:lnTo>
                <a:lnTo>
                  <a:pt x="649" y="157"/>
                </a:lnTo>
                <a:lnTo>
                  <a:pt x="645" y="158"/>
                </a:lnTo>
                <a:lnTo>
                  <a:pt x="637" y="155"/>
                </a:lnTo>
                <a:lnTo>
                  <a:pt x="632" y="148"/>
                </a:lnTo>
                <a:lnTo>
                  <a:pt x="632" y="140"/>
                </a:lnTo>
                <a:lnTo>
                  <a:pt x="635" y="136"/>
                </a:lnTo>
                <a:lnTo>
                  <a:pt x="637" y="133"/>
                </a:lnTo>
                <a:lnTo>
                  <a:pt x="645" y="131"/>
                </a:lnTo>
                <a:close/>
                <a:moveTo>
                  <a:pt x="371" y="127"/>
                </a:moveTo>
                <a:lnTo>
                  <a:pt x="371" y="131"/>
                </a:lnTo>
                <a:lnTo>
                  <a:pt x="370" y="141"/>
                </a:lnTo>
                <a:lnTo>
                  <a:pt x="368" y="157"/>
                </a:lnTo>
                <a:lnTo>
                  <a:pt x="364" y="176"/>
                </a:lnTo>
                <a:lnTo>
                  <a:pt x="354" y="199"/>
                </a:lnTo>
                <a:lnTo>
                  <a:pt x="343" y="222"/>
                </a:lnTo>
                <a:lnTo>
                  <a:pt x="324" y="246"/>
                </a:lnTo>
                <a:lnTo>
                  <a:pt x="301" y="268"/>
                </a:lnTo>
                <a:lnTo>
                  <a:pt x="305" y="267"/>
                </a:lnTo>
                <a:lnTo>
                  <a:pt x="314" y="264"/>
                </a:lnTo>
                <a:lnTo>
                  <a:pt x="330" y="260"/>
                </a:lnTo>
                <a:lnTo>
                  <a:pt x="348" y="257"/>
                </a:lnTo>
                <a:lnTo>
                  <a:pt x="370" y="256"/>
                </a:lnTo>
                <a:lnTo>
                  <a:pt x="392" y="259"/>
                </a:lnTo>
                <a:lnTo>
                  <a:pt x="415" y="264"/>
                </a:lnTo>
                <a:lnTo>
                  <a:pt x="437" y="276"/>
                </a:lnTo>
                <a:lnTo>
                  <a:pt x="436" y="277"/>
                </a:lnTo>
                <a:lnTo>
                  <a:pt x="432" y="280"/>
                </a:lnTo>
                <a:lnTo>
                  <a:pt x="424" y="284"/>
                </a:lnTo>
                <a:lnTo>
                  <a:pt x="415" y="288"/>
                </a:lnTo>
                <a:lnTo>
                  <a:pt x="400" y="292"/>
                </a:lnTo>
                <a:lnTo>
                  <a:pt x="385" y="294"/>
                </a:lnTo>
                <a:lnTo>
                  <a:pt x="364" y="295"/>
                </a:lnTo>
                <a:lnTo>
                  <a:pt x="340" y="294"/>
                </a:lnTo>
                <a:lnTo>
                  <a:pt x="313" y="290"/>
                </a:lnTo>
                <a:lnTo>
                  <a:pt x="281" y="282"/>
                </a:lnTo>
                <a:lnTo>
                  <a:pt x="281" y="280"/>
                </a:lnTo>
                <a:lnTo>
                  <a:pt x="282" y="271"/>
                </a:lnTo>
                <a:lnTo>
                  <a:pt x="284" y="257"/>
                </a:lnTo>
                <a:lnTo>
                  <a:pt x="286" y="240"/>
                </a:lnTo>
                <a:lnTo>
                  <a:pt x="293" y="222"/>
                </a:lnTo>
                <a:lnTo>
                  <a:pt x="301" y="201"/>
                </a:lnTo>
                <a:lnTo>
                  <a:pt x="313" y="180"/>
                </a:lnTo>
                <a:lnTo>
                  <a:pt x="327" y="161"/>
                </a:lnTo>
                <a:lnTo>
                  <a:pt x="347" y="142"/>
                </a:lnTo>
                <a:lnTo>
                  <a:pt x="371" y="127"/>
                </a:lnTo>
                <a:close/>
                <a:moveTo>
                  <a:pt x="919" y="120"/>
                </a:moveTo>
                <a:lnTo>
                  <a:pt x="942" y="134"/>
                </a:lnTo>
                <a:lnTo>
                  <a:pt x="962" y="150"/>
                </a:lnTo>
                <a:lnTo>
                  <a:pt x="977" y="168"/>
                </a:lnTo>
                <a:lnTo>
                  <a:pt x="988" y="187"/>
                </a:lnTo>
                <a:lnTo>
                  <a:pt x="996" y="205"/>
                </a:lnTo>
                <a:lnTo>
                  <a:pt x="1003" y="223"/>
                </a:lnTo>
                <a:lnTo>
                  <a:pt x="978" y="248"/>
                </a:lnTo>
                <a:lnTo>
                  <a:pt x="958" y="227"/>
                </a:lnTo>
                <a:lnTo>
                  <a:pt x="942" y="206"/>
                </a:lnTo>
                <a:lnTo>
                  <a:pt x="932" y="184"/>
                </a:lnTo>
                <a:lnTo>
                  <a:pt x="925" y="165"/>
                </a:lnTo>
                <a:lnTo>
                  <a:pt x="922" y="146"/>
                </a:lnTo>
                <a:lnTo>
                  <a:pt x="919" y="133"/>
                </a:lnTo>
                <a:lnTo>
                  <a:pt x="919" y="120"/>
                </a:lnTo>
                <a:close/>
                <a:moveTo>
                  <a:pt x="40" y="119"/>
                </a:moveTo>
                <a:lnTo>
                  <a:pt x="174" y="252"/>
                </a:lnTo>
                <a:lnTo>
                  <a:pt x="27" y="252"/>
                </a:lnTo>
                <a:lnTo>
                  <a:pt x="17" y="226"/>
                </a:lnTo>
                <a:lnTo>
                  <a:pt x="11" y="203"/>
                </a:lnTo>
                <a:lnTo>
                  <a:pt x="11" y="183"/>
                </a:lnTo>
                <a:lnTo>
                  <a:pt x="13" y="165"/>
                </a:lnTo>
                <a:lnTo>
                  <a:pt x="18" y="150"/>
                </a:lnTo>
                <a:lnTo>
                  <a:pt x="23" y="138"/>
                </a:lnTo>
                <a:lnTo>
                  <a:pt x="30" y="131"/>
                </a:lnTo>
                <a:lnTo>
                  <a:pt x="35" y="124"/>
                </a:lnTo>
                <a:lnTo>
                  <a:pt x="40" y="119"/>
                </a:lnTo>
                <a:close/>
                <a:moveTo>
                  <a:pt x="85" y="98"/>
                </a:moveTo>
                <a:lnTo>
                  <a:pt x="100" y="98"/>
                </a:lnTo>
                <a:lnTo>
                  <a:pt x="119" y="102"/>
                </a:lnTo>
                <a:lnTo>
                  <a:pt x="137" y="110"/>
                </a:lnTo>
                <a:lnTo>
                  <a:pt x="155" y="124"/>
                </a:lnTo>
                <a:lnTo>
                  <a:pt x="234" y="204"/>
                </a:lnTo>
                <a:lnTo>
                  <a:pt x="231" y="206"/>
                </a:lnTo>
                <a:lnTo>
                  <a:pt x="226" y="213"/>
                </a:lnTo>
                <a:lnTo>
                  <a:pt x="218" y="225"/>
                </a:lnTo>
                <a:lnTo>
                  <a:pt x="210" y="240"/>
                </a:lnTo>
                <a:lnTo>
                  <a:pt x="204" y="261"/>
                </a:lnTo>
                <a:lnTo>
                  <a:pt x="49" y="108"/>
                </a:lnTo>
                <a:lnTo>
                  <a:pt x="52" y="107"/>
                </a:lnTo>
                <a:lnTo>
                  <a:pt x="58" y="104"/>
                </a:lnTo>
                <a:lnTo>
                  <a:pt x="70" y="100"/>
                </a:lnTo>
                <a:lnTo>
                  <a:pt x="85" y="98"/>
                </a:lnTo>
                <a:close/>
                <a:moveTo>
                  <a:pt x="479" y="87"/>
                </a:moveTo>
                <a:lnTo>
                  <a:pt x="478" y="91"/>
                </a:lnTo>
                <a:lnTo>
                  <a:pt x="475" y="102"/>
                </a:lnTo>
                <a:lnTo>
                  <a:pt x="470" y="116"/>
                </a:lnTo>
                <a:lnTo>
                  <a:pt x="462" y="134"/>
                </a:lnTo>
                <a:lnTo>
                  <a:pt x="450" y="155"/>
                </a:lnTo>
                <a:lnTo>
                  <a:pt x="433" y="176"/>
                </a:lnTo>
                <a:lnTo>
                  <a:pt x="412" y="196"/>
                </a:lnTo>
                <a:lnTo>
                  <a:pt x="385" y="213"/>
                </a:lnTo>
                <a:lnTo>
                  <a:pt x="389" y="213"/>
                </a:lnTo>
                <a:lnTo>
                  <a:pt x="396" y="212"/>
                </a:lnTo>
                <a:lnTo>
                  <a:pt x="411" y="210"/>
                </a:lnTo>
                <a:lnTo>
                  <a:pt x="428" y="212"/>
                </a:lnTo>
                <a:lnTo>
                  <a:pt x="447" y="213"/>
                </a:lnTo>
                <a:lnTo>
                  <a:pt x="468" y="218"/>
                </a:lnTo>
                <a:lnTo>
                  <a:pt x="467" y="255"/>
                </a:lnTo>
                <a:lnTo>
                  <a:pt x="446" y="254"/>
                </a:lnTo>
                <a:lnTo>
                  <a:pt x="423" y="248"/>
                </a:lnTo>
                <a:lnTo>
                  <a:pt x="394" y="239"/>
                </a:lnTo>
                <a:lnTo>
                  <a:pt x="362" y="225"/>
                </a:lnTo>
                <a:lnTo>
                  <a:pt x="362" y="222"/>
                </a:lnTo>
                <a:lnTo>
                  <a:pt x="365" y="213"/>
                </a:lnTo>
                <a:lnTo>
                  <a:pt x="369" y="201"/>
                </a:lnTo>
                <a:lnTo>
                  <a:pt x="375" y="185"/>
                </a:lnTo>
                <a:lnTo>
                  <a:pt x="385" y="167"/>
                </a:lnTo>
                <a:lnTo>
                  <a:pt x="396" y="149"/>
                </a:lnTo>
                <a:lnTo>
                  <a:pt x="411" y="131"/>
                </a:lnTo>
                <a:lnTo>
                  <a:pt x="429" y="113"/>
                </a:lnTo>
                <a:lnTo>
                  <a:pt x="453" y="99"/>
                </a:lnTo>
                <a:lnTo>
                  <a:pt x="479" y="87"/>
                </a:lnTo>
                <a:close/>
                <a:moveTo>
                  <a:pt x="810" y="83"/>
                </a:moveTo>
                <a:lnTo>
                  <a:pt x="838" y="94"/>
                </a:lnTo>
                <a:lnTo>
                  <a:pt x="860" y="108"/>
                </a:lnTo>
                <a:lnTo>
                  <a:pt x="880" y="125"/>
                </a:lnTo>
                <a:lnTo>
                  <a:pt x="895" y="142"/>
                </a:lnTo>
                <a:lnTo>
                  <a:pt x="907" y="161"/>
                </a:lnTo>
                <a:lnTo>
                  <a:pt x="916" y="179"/>
                </a:lnTo>
                <a:lnTo>
                  <a:pt x="923" y="195"/>
                </a:lnTo>
                <a:lnTo>
                  <a:pt x="928" y="206"/>
                </a:lnTo>
                <a:lnTo>
                  <a:pt x="929" y="216"/>
                </a:lnTo>
                <a:lnTo>
                  <a:pt x="931" y="218"/>
                </a:lnTo>
                <a:lnTo>
                  <a:pt x="905" y="231"/>
                </a:lnTo>
                <a:lnTo>
                  <a:pt x="884" y="240"/>
                </a:lnTo>
                <a:lnTo>
                  <a:pt x="864" y="246"/>
                </a:lnTo>
                <a:lnTo>
                  <a:pt x="848" y="248"/>
                </a:lnTo>
                <a:lnTo>
                  <a:pt x="832" y="250"/>
                </a:lnTo>
                <a:lnTo>
                  <a:pt x="832" y="212"/>
                </a:lnTo>
                <a:lnTo>
                  <a:pt x="856" y="205"/>
                </a:lnTo>
                <a:lnTo>
                  <a:pt x="877" y="204"/>
                </a:lnTo>
                <a:lnTo>
                  <a:pt x="893" y="205"/>
                </a:lnTo>
                <a:lnTo>
                  <a:pt x="903" y="206"/>
                </a:lnTo>
                <a:lnTo>
                  <a:pt x="907" y="208"/>
                </a:lnTo>
                <a:lnTo>
                  <a:pt x="880" y="191"/>
                </a:lnTo>
                <a:lnTo>
                  <a:pt x="859" y="171"/>
                </a:lnTo>
                <a:lnTo>
                  <a:pt x="842" y="151"/>
                </a:lnTo>
                <a:lnTo>
                  <a:pt x="829" y="131"/>
                </a:lnTo>
                <a:lnTo>
                  <a:pt x="819" y="112"/>
                </a:lnTo>
                <a:lnTo>
                  <a:pt x="814" y="98"/>
                </a:lnTo>
                <a:lnTo>
                  <a:pt x="812" y="87"/>
                </a:lnTo>
                <a:lnTo>
                  <a:pt x="810" y="83"/>
                </a:lnTo>
                <a:close/>
                <a:moveTo>
                  <a:pt x="699" y="66"/>
                </a:moveTo>
                <a:lnTo>
                  <a:pt x="728" y="73"/>
                </a:lnTo>
                <a:lnTo>
                  <a:pt x="753" y="83"/>
                </a:lnTo>
                <a:lnTo>
                  <a:pt x="775" y="98"/>
                </a:lnTo>
                <a:lnTo>
                  <a:pt x="792" y="113"/>
                </a:lnTo>
                <a:lnTo>
                  <a:pt x="808" y="129"/>
                </a:lnTo>
                <a:lnTo>
                  <a:pt x="819" y="146"/>
                </a:lnTo>
                <a:lnTo>
                  <a:pt x="829" y="161"/>
                </a:lnTo>
                <a:lnTo>
                  <a:pt x="834" y="172"/>
                </a:lnTo>
                <a:lnTo>
                  <a:pt x="839" y="183"/>
                </a:lnTo>
                <a:lnTo>
                  <a:pt x="838" y="183"/>
                </a:lnTo>
                <a:lnTo>
                  <a:pt x="836" y="184"/>
                </a:lnTo>
                <a:lnTo>
                  <a:pt x="759" y="183"/>
                </a:lnTo>
                <a:lnTo>
                  <a:pt x="777" y="175"/>
                </a:lnTo>
                <a:lnTo>
                  <a:pt x="793" y="171"/>
                </a:lnTo>
                <a:lnTo>
                  <a:pt x="805" y="170"/>
                </a:lnTo>
                <a:lnTo>
                  <a:pt x="809" y="170"/>
                </a:lnTo>
                <a:lnTo>
                  <a:pt x="780" y="158"/>
                </a:lnTo>
                <a:lnTo>
                  <a:pt x="755" y="142"/>
                </a:lnTo>
                <a:lnTo>
                  <a:pt x="737" y="125"/>
                </a:lnTo>
                <a:lnTo>
                  <a:pt x="722" y="108"/>
                </a:lnTo>
                <a:lnTo>
                  <a:pt x="711" y="91"/>
                </a:lnTo>
                <a:lnTo>
                  <a:pt x="700" y="70"/>
                </a:lnTo>
                <a:lnTo>
                  <a:pt x="699" y="66"/>
                </a:lnTo>
                <a:close/>
                <a:moveTo>
                  <a:pt x="592" y="66"/>
                </a:moveTo>
                <a:lnTo>
                  <a:pt x="590" y="70"/>
                </a:lnTo>
                <a:lnTo>
                  <a:pt x="580" y="91"/>
                </a:lnTo>
                <a:lnTo>
                  <a:pt x="568" y="108"/>
                </a:lnTo>
                <a:lnTo>
                  <a:pt x="554" y="125"/>
                </a:lnTo>
                <a:lnTo>
                  <a:pt x="535" y="142"/>
                </a:lnTo>
                <a:lnTo>
                  <a:pt x="510" y="158"/>
                </a:lnTo>
                <a:lnTo>
                  <a:pt x="481" y="170"/>
                </a:lnTo>
                <a:lnTo>
                  <a:pt x="485" y="170"/>
                </a:lnTo>
                <a:lnTo>
                  <a:pt x="497" y="171"/>
                </a:lnTo>
                <a:lnTo>
                  <a:pt x="513" y="175"/>
                </a:lnTo>
                <a:lnTo>
                  <a:pt x="531" y="183"/>
                </a:lnTo>
                <a:lnTo>
                  <a:pt x="455" y="184"/>
                </a:lnTo>
                <a:lnTo>
                  <a:pt x="454" y="183"/>
                </a:lnTo>
                <a:lnTo>
                  <a:pt x="453" y="183"/>
                </a:lnTo>
                <a:lnTo>
                  <a:pt x="458" y="172"/>
                </a:lnTo>
                <a:lnTo>
                  <a:pt x="463" y="161"/>
                </a:lnTo>
                <a:lnTo>
                  <a:pt x="472" y="146"/>
                </a:lnTo>
                <a:lnTo>
                  <a:pt x="484" y="129"/>
                </a:lnTo>
                <a:lnTo>
                  <a:pt x="499" y="113"/>
                </a:lnTo>
                <a:lnTo>
                  <a:pt x="517" y="98"/>
                </a:lnTo>
                <a:lnTo>
                  <a:pt x="538" y="83"/>
                </a:lnTo>
                <a:lnTo>
                  <a:pt x="563" y="73"/>
                </a:lnTo>
                <a:lnTo>
                  <a:pt x="592" y="66"/>
                </a:lnTo>
                <a:close/>
                <a:moveTo>
                  <a:pt x="1034" y="0"/>
                </a:moveTo>
                <a:lnTo>
                  <a:pt x="1035" y="2"/>
                </a:lnTo>
                <a:lnTo>
                  <a:pt x="1039" y="7"/>
                </a:lnTo>
                <a:lnTo>
                  <a:pt x="1047" y="17"/>
                </a:lnTo>
                <a:lnTo>
                  <a:pt x="1059" y="27"/>
                </a:lnTo>
                <a:lnTo>
                  <a:pt x="1073" y="38"/>
                </a:lnTo>
                <a:lnTo>
                  <a:pt x="1093" y="48"/>
                </a:lnTo>
                <a:lnTo>
                  <a:pt x="1117" y="56"/>
                </a:lnTo>
                <a:lnTo>
                  <a:pt x="1145" y="61"/>
                </a:lnTo>
                <a:lnTo>
                  <a:pt x="1149" y="61"/>
                </a:lnTo>
                <a:lnTo>
                  <a:pt x="1161" y="62"/>
                </a:lnTo>
                <a:lnTo>
                  <a:pt x="1178" y="66"/>
                </a:lnTo>
                <a:lnTo>
                  <a:pt x="1198" y="73"/>
                </a:lnTo>
                <a:lnTo>
                  <a:pt x="1220" y="82"/>
                </a:lnTo>
                <a:lnTo>
                  <a:pt x="1240" y="96"/>
                </a:lnTo>
                <a:lnTo>
                  <a:pt x="1242" y="99"/>
                </a:lnTo>
                <a:lnTo>
                  <a:pt x="1249" y="104"/>
                </a:lnTo>
                <a:lnTo>
                  <a:pt x="1257" y="115"/>
                </a:lnTo>
                <a:lnTo>
                  <a:pt x="1266" y="128"/>
                </a:lnTo>
                <a:lnTo>
                  <a:pt x="1275" y="145"/>
                </a:lnTo>
                <a:lnTo>
                  <a:pt x="1282" y="163"/>
                </a:lnTo>
                <a:lnTo>
                  <a:pt x="1283" y="183"/>
                </a:lnTo>
                <a:lnTo>
                  <a:pt x="1280" y="205"/>
                </a:lnTo>
                <a:lnTo>
                  <a:pt x="1280" y="208"/>
                </a:lnTo>
                <a:lnTo>
                  <a:pt x="1279" y="214"/>
                </a:lnTo>
                <a:lnTo>
                  <a:pt x="1275" y="223"/>
                </a:lnTo>
                <a:lnTo>
                  <a:pt x="1270" y="234"/>
                </a:lnTo>
                <a:lnTo>
                  <a:pt x="1262" y="244"/>
                </a:lnTo>
                <a:lnTo>
                  <a:pt x="1250" y="255"/>
                </a:lnTo>
                <a:lnTo>
                  <a:pt x="1235" y="261"/>
                </a:lnTo>
                <a:lnTo>
                  <a:pt x="1215" y="265"/>
                </a:lnTo>
                <a:lnTo>
                  <a:pt x="1211" y="265"/>
                </a:lnTo>
                <a:lnTo>
                  <a:pt x="1202" y="264"/>
                </a:lnTo>
                <a:lnTo>
                  <a:pt x="1189" y="261"/>
                </a:lnTo>
                <a:lnTo>
                  <a:pt x="1173" y="257"/>
                </a:lnTo>
                <a:lnTo>
                  <a:pt x="1215" y="301"/>
                </a:lnTo>
                <a:lnTo>
                  <a:pt x="1173" y="301"/>
                </a:lnTo>
                <a:lnTo>
                  <a:pt x="1056" y="183"/>
                </a:lnTo>
                <a:lnTo>
                  <a:pt x="1054" y="138"/>
                </a:lnTo>
                <a:lnTo>
                  <a:pt x="1106" y="191"/>
                </a:lnTo>
                <a:lnTo>
                  <a:pt x="1105" y="178"/>
                </a:lnTo>
                <a:lnTo>
                  <a:pt x="1108" y="163"/>
                </a:lnTo>
                <a:lnTo>
                  <a:pt x="1109" y="161"/>
                </a:lnTo>
                <a:lnTo>
                  <a:pt x="1110" y="155"/>
                </a:lnTo>
                <a:lnTo>
                  <a:pt x="1115" y="149"/>
                </a:lnTo>
                <a:lnTo>
                  <a:pt x="1122" y="141"/>
                </a:lnTo>
                <a:lnTo>
                  <a:pt x="1131" y="134"/>
                </a:lnTo>
                <a:lnTo>
                  <a:pt x="1144" y="131"/>
                </a:lnTo>
                <a:lnTo>
                  <a:pt x="1160" y="132"/>
                </a:lnTo>
                <a:lnTo>
                  <a:pt x="1163" y="132"/>
                </a:lnTo>
                <a:lnTo>
                  <a:pt x="1168" y="134"/>
                </a:lnTo>
                <a:lnTo>
                  <a:pt x="1176" y="137"/>
                </a:lnTo>
                <a:lnTo>
                  <a:pt x="1183" y="144"/>
                </a:lnTo>
                <a:lnTo>
                  <a:pt x="1190" y="153"/>
                </a:lnTo>
                <a:lnTo>
                  <a:pt x="1194" y="165"/>
                </a:lnTo>
                <a:lnTo>
                  <a:pt x="1195" y="182"/>
                </a:lnTo>
                <a:lnTo>
                  <a:pt x="1195" y="183"/>
                </a:lnTo>
                <a:lnTo>
                  <a:pt x="1194" y="184"/>
                </a:lnTo>
                <a:lnTo>
                  <a:pt x="1194" y="188"/>
                </a:lnTo>
                <a:lnTo>
                  <a:pt x="1193" y="189"/>
                </a:lnTo>
                <a:lnTo>
                  <a:pt x="1193" y="197"/>
                </a:lnTo>
                <a:lnTo>
                  <a:pt x="1195" y="200"/>
                </a:lnTo>
                <a:lnTo>
                  <a:pt x="1197" y="200"/>
                </a:lnTo>
                <a:lnTo>
                  <a:pt x="1202" y="197"/>
                </a:lnTo>
                <a:lnTo>
                  <a:pt x="1203" y="197"/>
                </a:lnTo>
                <a:lnTo>
                  <a:pt x="1204" y="195"/>
                </a:lnTo>
                <a:lnTo>
                  <a:pt x="1206" y="188"/>
                </a:lnTo>
                <a:lnTo>
                  <a:pt x="1207" y="176"/>
                </a:lnTo>
                <a:lnTo>
                  <a:pt x="1207" y="166"/>
                </a:lnTo>
                <a:lnTo>
                  <a:pt x="1204" y="155"/>
                </a:lnTo>
                <a:lnTo>
                  <a:pt x="1198" y="144"/>
                </a:lnTo>
                <a:lnTo>
                  <a:pt x="1186" y="132"/>
                </a:lnTo>
                <a:lnTo>
                  <a:pt x="1183" y="131"/>
                </a:lnTo>
                <a:lnTo>
                  <a:pt x="1178" y="127"/>
                </a:lnTo>
                <a:lnTo>
                  <a:pt x="1169" y="121"/>
                </a:lnTo>
                <a:lnTo>
                  <a:pt x="1156" y="119"/>
                </a:lnTo>
                <a:lnTo>
                  <a:pt x="1142" y="119"/>
                </a:lnTo>
                <a:lnTo>
                  <a:pt x="1125" y="124"/>
                </a:lnTo>
                <a:lnTo>
                  <a:pt x="1114" y="129"/>
                </a:lnTo>
                <a:lnTo>
                  <a:pt x="1101" y="132"/>
                </a:lnTo>
                <a:lnTo>
                  <a:pt x="1085" y="132"/>
                </a:lnTo>
                <a:lnTo>
                  <a:pt x="1067" y="125"/>
                </a:lnTo>
                <a:lnTo>
                  <a:pt x="1066" y="124"/>
                </a:lnTo>
                <a:lnTo>
                  <a:pt x="1060" y="121"/>
                </a:lnTo>
                <a:lnTo>
                  <a:pt x="1053" y="116"/>
                </a:lnTo>
                <a:lnTo>
                  <a:pt x="1045" y="107"/>
                </a:lnTo>
                <a:lnTo>
                  <a:pt x="1038" y="95"/>
                </a:lnTo>
                <a:lnTo>
                  <a:pt x="1032" y="79"/>
                </a:lnTo>
                <a:lnTo>
                  <a:pt x="1028" y="59"/>
                </a:lnTo>
                <a:lnTo>
                  <a:pt x="1028" y="31"/>
                </a:lnTo>
                <a:lnTo>
                  <a:pt x="1030" y="15"/>
                </a:lnTo>
                <a:lnTo>
                  <a:pt x="1034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B784BD-6432-43CA-8A82-FC5682F04A36}"/>
              </a:ext>
            </a:extLst>
          </p:cNvPr>
          <p:cNvSpPr/>
          <p:nvPr userDrawn="1"/>
        </p:nvSpPr>
        <p:spPr>
          <a:xfrm flipV="1">
            <a:off x="8096228" y="6484140"/>
            <a:ext cx="171450" cy="45719"/>
          </a:xfrm>
          <a:prstGeom prst="rect">
            <a:avLst/>
          </a:prstGeom>
          <a:solidFill>
            <a:srgbClr val="403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8" t="7910" r="17503" b="30953"/>
          <a:stretch/>
        </p:blipFill>
        <p:spPr>
          <a:xfrm>
            <a:off x="8339468" y="6171311"/>
            <a:ext cx="660255" cy="6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47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0"/>
            <a:ext cx="91313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8264" y="2139043"/>
            <a:ext cx="3927022" cy="2228851"/>
          </a:xfrm>
        </p:spPr>
        <p:txBody>
          <a:bodyPr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2911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83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2019-04-05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39A6-CD40-4F26-B795-3EF669EDF7B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D4990C4E-6592-495E-935A-126E4DB3AE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750"/>
                    </a14:imgEffect>
                    <a14:imgEffect>
                      <a14:saturation sat="160000"/>
                    </a14:imgEffect>
                    <a14:imgEffect>
                      <a14:brightnessContrast bright="10000" contras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1650"/>
            <a:ext cx="915543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B0553D-536E-4BF0-A47C-BB68414CBE0B}"/>
              </a:ext>
            </a:extLst>
          </p:cNvPr>
          <p:cNvSpPr/>
          <p:nvPr userDrawn="1"/>
        </p:nvSpPr>
        <p:spPr>
          <a:xfrm flipV="1">
            <a:off x="9039224" y="6483349"/>
            <a:ext cx="104776" cy="46509"/>
          </a:xfrm>
          <a:prstGeom prst="rect">
            <a:avLst/>
          </a:prstGeom>
          <a:solidFill>
            <a:srgbClr val="403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42C2DC-E87A-4C76-8425-6D04CBE7BD23}"/>
              </a:ext>
            </a:extLst>
          </p:cNvPr>
          <p:cNvSpPr/>
          <p:nvPr userDrawn="1"/>
        </p:nvSpPr>
        <p:spPr>
          <a:xfrm>
            <a:off x="-1" y="6480000"/>
            <a:ext cx="7343709" cy="49858"/>
          </a:xfrm>
          <a:prstGeom prst="rect">
            <a:avLst/>
          </a:prstGeom>
          <a:gradFill flip="none" rotWithShape="1">
            <a:gsLst>
              <a:gs pos="0">
                <a:srgbClr val="403D35"/>
              </a:gs>
              <a:gs pos="100000">
                <a:schemeClr val="tx2">
                  <a:lumMod val="0"/>
                  <a:lumOff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0DA2A3-AACF-454D-A0D1-D2AD7B776194}"/>
              </a:ext>
            </a:extLst>
          </p:cNvPr>
          <p:cNvSpPr/>
          <p:nvPr userDrawn="1"/>
        </p:nvSpPr>
        <p:spPr>
          <a:xfrm flipV="1">
            <a:off x="8096228" y="6484140"/>
            <a:ext cx="171450" cy="45719"/>
          </a:xfrm>
          <a:prstGeom prst="rect">
            <a:avLst/>
          </a:prstGeom>
          <a:solidFill>
            <a:srgbClr val="403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363055F-1F80-4CC5-84CF-092E202BB4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8" t="7910" r="17503" b="30953"/>
          <a:stretch/>
        </p:blipFill>
        <p:spPr>
          <a:xfrm>
            <a:off x="8339468" y="6171311"/>
            <a:ext cx="660255" cy="6334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FF642C-02B4-4A3A-973E-7F6C04C0BE3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210" y="6112045"/>
            <a:ext cx="676780" cy="7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2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483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62339A6-CD40-4F26-B795-3EF669EDF7B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00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663" r:id="rId3"/>
    <p:sldLayoutId id="2147483705" r:id="rId4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4187094"/>
            <a:ext cx="9251950" cy="705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Aft>
                <a:spcPts val="800"/>
              </a:spcAft>
            </a:pPr>
            <a:r>
              <a:rPr lang="ko-KR" altLang="en-US" sz="1400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맑은 고딕"/>
              </a:rPr>
              <a:t>광주과학기술원</a:t>
            </a:r>
            <a:r>
              <a:rPr lang="en-US" altLang="ko-KR" sz="1400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맑은 고딕"/>
              </a:rPr>
              <a:t>, </a:t>
            </a:r>
            <a:r>
              <a:rPr lang="ko-KR" altLang="en-US" sz="1400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맑은 고딕"/>
              </a:rPr>
              <a:t>인공지능 연구실 </a:t>
            </a:r>
            <a:endParaRPr lang="en-US" altLang="ko-KR" sz="1400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맑은 고딕"/>
            </a:endParaRPr>
          </a:p>
          <a:p>
            <a:pPr algn="ctr">
              <a:lnSpc>
                <a:spcPct val="125000"/>
              </a:lnSpc>
              <a:spcAft>
                <a:spcPts val="800"/>
              </a:spcAft>
            </a:pPr>
            <a:r>
              <a:rPr lang="ko-KR" altLang="en-US" sz="1400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맑은 고딕"/>
              </a:rPr>
              <a:t>신 성 호</a:t>
            </a:r>
            <a:endParaRPr lang="en-US" altLang="ko-KR" sz="1400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맑은 고딕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82692" y="2309663"/>
            <a:ext cx="8362950" cy="1367173"/>
            <a:chOff x="476252" y="1924505"/>
            <a:chExt cx="8362950" cy="1367173"/>
          </a:xfrm>
        </p:grpSpPr>
        <p:sp>
          <p:nvSpPr>
            <p:cNvPr id="8" name="TextBox 7"/>
            <p:cNvSpPr txBox="1"/>
            <p:nvPr/>
          </p:nvSpPr>
          <p:spPr>
            <a:xfrm>
              <a:off x="551292" y="2132963"/>
              <a:ext cx="8287910" cy="1158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spc="-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Out of Distribution Detection (OOD) in 2018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400" spc="-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Enhancing the reliability of Out-Of-Distribution image detection in neural networks (2018, ICLR)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400" spc="-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Training confidence-calibrated classifiers for detecting Out-Of-Distribution samples (2018, ICLR)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1291" y="1924505"/>
              <a:ext cx="906017" cy="3399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  <a:spcAft>
                  <a:spcPts val="800"/>
                </a:spcAft>
              </a:pPr>
              <a:r>
                <a:rPr lang="ko-KR" altLang="en-US" sz="1400" spc="-100" dirty="0">
                  <a:solidFill>
                    <a:srgbClr val="B22828"/>
                  </a:solidFill>
                  <a:effectLst>
                    <a:glow rad="63500">
                      <a:schemeClr val="bg1">
                        <a:alpha val="10000"/>
                      </a:schemeClr>
                    </a:glow>
                  </a:effectLst>
                </a:rPr>
                <a:t>논문  미팅</a:t>
              </a:r>
              <a:endParaRPr lang="en-US" altLang="ko-KR" sz="1400" spc="-100" dirty="0">
                <a:solidFill>
                  <a:srgbClr val="B22828"/>
                </a:solidFill>
                <a:effectLst>
                  <a:glow rad="63500">
                    <a:schemeClr val="bg1">
                      <a:alpha val="10000"/>
                    </a:schemeClr>
                  </a:glow>
                </a:effectLst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76252" y="2004481"/>
              <a:ext cx="75039" cy="705386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rgbClr val="FF0000"/>
                </a:solidFill>
                <a:latin typeface="+mn-ea"/>
              </a:endParaRPr>
            </a:p>
          </p:txBody>
        </p:sp>
      </p:grpSp>
      <p:pic>
        <p:nvPicPr>
          <p:cNvPr id="26" name="그림 7"/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5484"/>
          <a:stretch/>
        </p:blipFill>
        <p:spPr>
          <a:xfrm>
            <a:off x="39044" y="-214374"/>
            <a:ext cx="9143280" cy="9953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526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5BE862-065C-41B3-A4F7-9B26DEA15324}"/>
              </a:ext>
            </a:extLst>
          </p:cNvPr>
          <p:cNvSpPr/>
          <p:nvPr/>
        </p:nvSpPr>
        <p:spPr>
          <a:xfrm>
            <a:off x="571619" y="938147"/>
            <a:ext cx="8572381" cy="373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Times New Roman" panose="02020603050405020304" pitchFamily="18" charset="0"/>
              </a:rPr>
              <a:t>Training confidence-calibrated classifiers for detecting Out-Of-Distribution samples</a:t>
            </a:r>
          </a:p>
          <a:p>
            <a:pPr>
              <a:lnSpc>
                <a:spcPct val="150000"/>
              </a:lnSpc>
            </a:pPr>
            <a:endParaRPr lang="en-US" altLang="ko-KR" spc="-1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Times New Roman" panose="02020603050405020304" pitchFamily="18" charset="0"/>
            </a:endParaRP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Developed new training scheme for OOD detection</a:t>
            </a: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Before threshold-based method depend on the performances of pre-trained classifier</a:t>
            </a: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(Contribution)</a:t>
            </a: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 To separate between in- and out-of-distribution samples … </a:t>
            </a: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Developed new-loss : confidence loss</a:t>
            </a:r>
            <a:endParaRPr lang="en-US" altLang="ko-KR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Generates the OOD samples </a:t>
            </a: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without using any Out-of-Distribution inputs</a:t>
            </a: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z="1600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F63850-D4FE-46C8-B8E7-64AAE2D5BAA9}"/>
              </a:ext>
            </a:extLst>
          </p:cNvPr>
          <p:cNvSpPr/>
          <p:nvPr/>
        </p:nvSpPr>
        <p:spPr>
          <a:xfrm>
            <a:off x="947469" y="705694"/>
            <a:ext cx="4388034" cy="45719"/>
          </a:xfrm>
          <a:prstGeom prst="rect">
            <a:avLst/>
          </a:prstGeom>
          <a:solidFill>
            <a:srgbClr val="403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80" dirty="0"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9075D-BC12-407A-9F6D-6E9B6186588E}"/>
              </a:ext>
            </a:extLst>
          </p:cNvPr>
          <p:cNvSpPr txBox="1"/>
          <p:nvPr/>
        </p:nvSpPr>
        <p:spPr>
          <a:xfrm>
            <a:off x="883849" y="205201"/>
            <a:ext cx="4576425" cy="523220"/>
          </a:xfrm>
          <a:prstGeom prst="rect">
            <a:avLst/>
          </a:prstGeom>
          <a:noFill/>
          <a:effectLst/>
        </p:spPr>
        <p:txBody>
          <a:bodyPr wrap="square" rIns="270000" rtlCol="0">
            <a:spAutoFit/>
          </a:bodyPr>
          <a:lstStyle/>
          <a:p>
            <a:r>
              <a:rPr lang="en-US" altLang="ko-KR" sz="2800" b="1" spc="-80" dirty="0">
                <a:solidFill>
                  <a:srgbClr val="403D35"/>
                </a:solidFill>
                <a:ea typeface="맑은 고딕" panose="020B0503020000020004" pitchFamily="50" charset="-127"/>
              </a:rPr>
              <a:t>Out-of-Distribution Problem</a:t>
            </a:r>
            <a:endParaRPr lang="ko-KR" altLang="en-US" sz="2800" b="1" spc="-80" dirty="0">
              <a:solidFill>
                <a:srgbClr val="403D35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2542F6-A909-4FEC-8F3E-5F2DF037CD7A}"/>
              </a:ext>
            </a:extLst>
          </p:cNvPr>
          <p:cNvGrpSpPr/>
          <p:nvPr/>
        </p:nvGrpSpPr>
        <p:grpSpPr>
          <a:xfrm>
            <a:off x="179671" y="270000"/>
            <a:ext cx="704178" cy="540000"/>
            <a:chOff x="305207" y="188640"/>
            <a:chExt cx="704178" cy="540000"/>
          </a:xfrm>
        </p:grpSpPr>
        <p:sp>
          <p:nvSpPr>
            <p:cNvPr id="13" name="모서리가 둥근 직사각형 6">
              <a:extLst>
                <a:ext uri="{FF2B5EF4-FFF2-40B4-BE49-F238E27FC236}">
                  <a16:creationId xmlns:a16="http://schemas.microsoft.com/office/drawing/2014/main" id="{B9830A78-6D40-4360-A4A6-64D30C46E4C2}"/>
                </a:ext>
              </a:extLst>
            </p:cNvPr>
            <p:cNvSpPr/>
            <p:nvPr/>
          </p:nvSpPr>
          <p:spPr>
            <a:xfrm>
              <a:off x="395536" y="188640"/>
              <a:ext cx="540000" cy="540000"/>
            </a:xfrm>
            <a:prstGeom prst="roundRect">
              <a:avLst/>
            </a:prstGeom>
            <a:solidFill>
              <a:srgbClr val="403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80" dirty="0"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9FD100-4C5B-40C2-BF42-1FDE404A1EFA}"/>
                </a:ext>
              </a:extLst>
            </p:cNvPr>
            <p:cNvSpPr txBox="1"/>
            <p:nvPr/>
          </p:nvSpPr>
          <p:spPr>
            <a:xfrm>
              <a:off x="305207" y="225390"/>
              <a:ext cx="704178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-80" dirty="0">
                  <a:solidFill>
                    <a:schemeClr val="bg2"/>
                  </a:solidFill>
                  <a:ea typeface="맑은 고딕" panose="020B0503020000020004" pitchFamily="50" charset="-127"/>
                </a:rPr>
                <a:t>3</a:t>
              </a:r>
              <a:endParaRPr lang="ko-KR" altLang="en-US" sz="2400" b="1" spc="-80" dirty="0">
                <a:solidFill>
                  <a:schemeClr val="bg2"/>
                </a:solidFill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67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5BE862-065C-41B3-A4F7-9B26DEA15324}"/>
              </a:ext>
            </a:extLst>
          </p:cNvPr>
          <p:cNvSpPr/>
          <p:nvPr/>
        </p:nvSpPr>
        <p:spPr>
          <a:xfrm>
            <a:off x="571619" y="938147"/>
            <a:ext cx="8419981" cy="373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Times New Roman" panose="02020603050405020304" pitchFamily="18" charset="0"/>
              </a:rPr>
              <a:t>- </a:t>
            </a:r>
            <a:r>
              <a:rPr lang="en-US" altLang="ko-KR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Times New Roman" panose="02020603050405020304" pitchFamily="18" charset="0"/>
              </a:rPr>
              <a:t>Training confidence-calibrated classifiers for detecting Out-Of-Distribution samples</a:t>
            </a: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Developed new-loss : confidence loss</a:t>
            </a:r>
            <a:endParaRPr lang="en-US" altLang="ko-KR" b="1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Minimize the KL divergence from the </a:t>
            </a: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predictive distribution on out-of-distribution </a:t>
            </a: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samples to the </a:t>
            </a: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uniform</a:t>
            </a: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 in order to give </a:t>
            </a: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less confident predictions</a:t>
            </a: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b="1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b="1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b="1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b="1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z="1600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F63850-D4FE-46C8-B8E7-64AAE2D5BAA9}"/>
              </a:ext>
            </a:extLst>
          </p:cNvPr>
          <p:cNvSpPr/>
          <p:nvPr/>
        </p:nvSpPr>
        <p:spPr>
          <a:xfrm>
            <a:off x="947469" y="705694"/>
            <a:ext cx="4388034" cy="45719"/>
          </a:xfrm>
          <a:prstGeom prst="rect">
            <a:avLst/>
          </a:prstGeom>
          <a:solidFill>
            <a:srgbClr val="403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80" dirty="0"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9075D-BC12-407A-9F6D-6E9B6186588E}"/>
              </a:ext>
            </a:extLst>
          </p:cNvPr>
          <p:cNvSpPr txBox="1"/>
          <p:nvPr/>
        </p:nvSpPr>
        <p:spPr>
          <a:xfrm>
            <a:off x="883849" y="205201"/>
            <a:ext cx="4576425" cy="523220"/>
          </a:xfrm>
          <a:prstGeom prst="rect">
            <a:avLst/>
          </a:prstGeom>
          <a:noFill/>
          <a:effectLst/>
        </p:spPr>
        <p:txBody>
          <a:bodyPr wrap="square" rIns="270000" rtlCol="0">
            <a:spAutoFit/>
          </a:bodyPr>
          <a:lstStyle/>
          <a:p>
            <a:r>
              <a:rPr lang="en-US" altLang="ko-KR" sz="2800" b="1" spc="-80" dirty="0">
                <a:solidFill>
                  <a:srgbClr val="403D35"/>
                </a:solidFill>
                <a:ea typeface="맑은 고딕" panose="020B0503020000020004" pitchFamily="50" charset="-127"/>
              </a:rPr>
              <a:t>Out-of-Distribution Problem</a:t>
            </a:r>
            <a:endParaRPr lang="ko-KR" altLang="en-US" sz="2800" b="1" spc="-80" dirty="0">
              <a:solidFill>
                <a:srgbClr val="403D35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2542F6-A909-4FEC-8F3E-5F2DF037CD7A}"/>
              </a:ext>
            </a:extLst>
          </p:cNvPr>
          <p:cNvGrpSpPr/>
          <p:nvPr/>
        </p:nvGrpSpPr>
        <p:grpSpPr>
          <a:xfrm>
            <a:off x="179671" y="270000"/>
            <a:ext cx="704178" cy="540000"/>
            <a:chOff x="305207" y="188640"/>
            <a:chExt cx="704178" cy="540000"/>
          </a:xfrm>
        </p:grpSpPr>
        <p:sp>
          <p:nvSpPr>
            <p:cNvPr id="13" name="모서리가 둥근 직사각형 6">
              <a:extLst>
                <a:ext uri="{FF2B5EF4-FFF2-40B4-BE49-F238E27FC236}">
                  <a16:creationId xmlns:a16="http://schemas.microsoft.com/office/drawing/2014/main" id="{B9830A78-6D40-4360-A4A6-64D30C46E4C2}"/>
                </a:ext>
              </a:extLst>
            </p:cNvPr>
            <p:cNvSpPr/>
            <p:nvPr/>
          </p:nvSpPr>
          <p:spPr>
            <a:xfrm>
              <a:off x="395536" y="188640"/>
              <a:ext cx="540000" cy="540000"/>
            </a:xfrm>
            <a:prstGeom prst="roundRect">
              <a:avLst/>
            </a:prstGeom>
            <a:solidFill>
              <a:srgbClr val="403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80" dirty="0"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9FD100-4C5B-40C2-BF42-1FDE404A1EFA}"/>
                </a:ext>
              </a:extLst>
            </p:cNvPr>
            <p:cNvSpPr txBox="1"/>
            <p:nvPr/>
          </p:nvSpPr>
          <p:spPr>
            <a:xfrm>
              <a:off x="305207" y="225390"/>
              <a:ext cx="704178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-80" dirty="0">
                  <a:solidFill>
                    <a:schemeClr val="bg2"/>
                  </a:solidFill>
                  <a:ea typeface="맑은 고딕" panose="020B0503020000020004" pitchFamily="50" charset="-127"/>
                </a:rPr>
                <a:t>3</a:t>
              </a:r>
              <a:endParaRPr lang="ko-KR" altLang="en-US" sz="2400" b="1" spc="-80" dirty="0">
                <a:solidFill>
                  <a:schemeClr val="bg2"/>
                </a:soli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C49875A-A7AF-4A7F-A2DD-2AD8B5F463BD}"/>
              </a:ext>
            </a:extLst>
          </p:cNvPr>
          <p:cNvGrpSpPr/>
          <p:nvPr/>
        </p:nvGrpSpPr>
        <p:grpSpPr>
          <a:xfrm>
            <a:off x="1357372" y="2910414"/>
            <a:ext cx="6429256" cy="1240371"/>
            <a:chOff x="1357372" y="2808814"/>
            <a:chExt cx="6429256" cy="124037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8DD4991-88CF-470A-83C9-5DAD2496E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7372" y="2808814"/>
              <a:ext cx="6429256" cy="124037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024958-6191-430F-AD17-D8DC09854FF1}"/>
                </a:ext>
              </a:extLst>
            </p:cNvPr>
            <p:cNvSpPr/>
            <p:nvPr/>
          </p:nvSpPr>
          <p:spPr>
            <a:xfrm>
              <a:off x="4640178" y="3219949"/>
              <a:ext cx="2294022" cy="27583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524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5BE862-065C-41B3-A4F7-9B26DEA15324}"/>
              </a:ext>
            </a:extLst>
          </p:cNvPr>
          <p:cNvSpPr/>
          <p:nvPr/>
        </p:nvSpPr>
        <p:spPr>
          <a:xfrm>
            <a:off x="571619" y="938147"/>
            <a:ext cx="8572381" cy="4569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Times New Roman" panose="02020603050405020304" pitchFamily="18" charset="0"/>
              </a:rPr>
              <a:t>- </a:t>
            </a:r>
            <a:r>
              <a:rPr lang="en-US" altLang="ko-KR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Times New Roman" panose="02020603050405020304" pitchFamily="18" charset="0"/>
              </a:rPr>
              <a:t>Training confidence-calibrated classifiers for detecting Out-Of-Distribution samples</a:t>
            </a: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Generates the OOD samples </a:t>
            </a:r>
            <a:r>
              <a:rPr lang="en-US" altLang="ko-KR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without using any Out-of-Distribution inputs</a:t>
            </a: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A </a:t>
            </a:r>
            <a:r>
              <a:rPr lang="en-US" altLang="ko-KR" spc="-150" dirty="0" err="1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prioi</a:t>
            </a: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 knowledge on out-of-distribution is not available or its underlying space is too huge to cover</a:t>
            </a:r>
          </a:p>
          <a:p>
            <a:pPr marL="1136650" marR="50800" lvl="2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Generate the most effective samples</a:t>
            </a:r>
          </a:p>
          <a:p>
            <a:pPr marL="1136650" marR="50800" lvl="2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Generate the ‘boundary’ samples in the low-density area of in-distribution samples</a:t>
            </a:r>
          </a:p>
          <a:p>
            <a:pPr marL="1136650" marR="50800" lvl="2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z="1100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Intuition</a:t>
            </a:r>
          </a:p>
          <a:p>
            <a:pPr marL="1136650" marR="50800" lvl="2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Effect of boundary of in-distribution region might propagate to the entire out-of-distribution space</a:t>
            </a: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z="1600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F63850-D4FE-46C8-B8E7-64AAE2D5BAA9}"/>
              </a:ext>
            </a:extLst>
          </p:cNvPr>
          <p:cNvSpPr/>
          <p:nvPr/>
        </p:nvSpPr>
        <p:spPr>
          <a:xfrm>
            <a:off x="947469" y="705694"/>
            <a:ext cx="4388034" cy="45719"/>
          </a:xfrm>
          <a:prstGeom prst="rect">
            <a:avLst/>
          </a:prstGeom>
          <a:solidFill>
            <a:srgbClr val="403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80" dirty="0"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9075D-BC12-407A-9F6D-6E9B6186588E}"/>
              </a:ext>
            </a:extLst>
          </p:cNvPr>
          <p:cNvSpPr txBox="1"/>
          <p:nvPr/>
        </p:nvSpPr>
        <p:spPr>
          <a:xfrm>
            <a:off x="883849" y="205201"/>
            <a:ext cx="4576425" cy="523220"/>
          </a:xfrm>
          <a:prstGeom prst="rect">
            <a:avLst/>
          </a:prstGeom>
          <a:noFill/>
          <a:effectLst/>
        </p:spPr>
        <p:txBody>
          <a:bodyPr wrap="square" rIns="270000" rtlCol="0">
            <a:spAutoFit/>
          </a:bodyPr>
          <a:lstStyle/>
          <a:p>
            <a:r>
              <a:rPr lang="en-US" altLang="ko-KR" sz="2800" b="1" spc="-80" dirty="0">
                <a:solidFill>
                  <a:srgbClr val="403D35"/>
                </a:solidFill>
                <a:ea typeface="맑은 고딕" panose="020B0503020000020004" pitchFamily="50" charset="-127"/>
              </a:rPr>
              <a:t>Out-of-Distribution Problem</a:t>
            </a:r>
            <a:endParaRPr lang="ko-KR" altLang="en-US" sz="2800" b="1" spc="-80" dirty="0">
              <a:solidFill>
                <a:srgbClr val="403D35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2542F6-A909-4FEC-8F3E-5F2DF037CD7A}"/>
              </a:ext>
            </a:extLst>
          </p:cNvPr>
          <p:cNvGrpSpPr/>
          <p:nvPr/>
        </p:nvGrpSpPr>
        <p:grpSpPr>
          <a:xfrm>
            <a:off x="179671" y="270000"/>
            <a:ext cx="704178" cy="540000"/>
            <a:chOff x="305207" y="188640"/>
            <a:chExt cx="704178" cy="540000"/>
          </a:xfrm>
        </p:grpSpPr>
        <p:sp>
          <p:nvSpPr>
            <p:cNvPr id="13" name="모서리가 둥근 직사각형 6">
              <a:extLst>
                <a:ext uri="{FF2B5EF4-FFF2-40B4-BE49-F238E27FC236}">
                  <a16:creationId xmlns:a16="http://schemas.microsoft.com/office/drawing/2014/main" id="{B9830A78-6D40-4360-A4A6-64D30C46E4C2}"/>
                </a:ext>
              </a:extLst>
            </p:cNvPr>
            <p:cNvSpPr/>
            <p:nvPr/>
          </p:nvSpPr>
          <p:spPr>
            <a:xfrm>
              <a:off x="395536" y="188640"/>
              <a:ext cx="540000" cy="540000"/>
            </a:xfrm>
            <a:prstGeom prst="roundRect">
              <a:avLst/>
            </a:prstGeom>
            <a:solidFill>
              <a:srgbClr val="403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80" dirty="0"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9FD100-4C5B-40C2-BF42-1FDE404A1EFA}"/>
                </a:ext>
              </a:extLst>
            </p:cNvPr>
            <p:cNvSpPr txBox="1"/>
            <p:nvPr/>
          </p:nvSpPr>
          <p:spPr>
            <a:xfrm>
              <a:off x="305207" y="225390"/>
              <a:ext cx="704178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-80" dirty="0">
                  <a:solidFill>
                    <a:schemeClr val="bg2"/>
                  </a:solidFill>
                  <a:ea typeface="맑은 고딕" panose="020B0503020000020004" pitchFamily="50" charset="-127"/>
                </a:rPr>
                <a:t>3</a:t>
              </a:r>
              <a:endParaRPr lang="ko-KR" altLang="en-US" sz="2400" b="1" spc="-80" dirty="0">
                <a:solidFill>
                  <a:schemeClr val="bg2"/>
                </a:solidFill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19856F8-EBE1-495E-B335-0194CF63F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34" y="4982173"/>
            <a:ext cx="7092950" cy="17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8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5BE862-065C-41B3-A4F7-9B26DEA15324}"/>
              </a:ext>
            </a:extLst>
          </p:cNvPr>
          <p:cNvSpPr/>
          <p:nvPr/>
        </p:nvSpPr>
        <p:spPr>
          <a:xfrm>
            <a:off x="571619" y="938147"/>
            <a:ext cx="8572381" cy="5267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Times New Roman" panose="02020603050405020304" pitchFamily="18" charset="0"/>
              </a:rPr>
              <a:t>- </a:t>
            </a:r>
            <a:r>
              <a:rPr lang="en-US" altLang="ko-KR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Times New Roman" panose="02020603050405020304" pitchFamily="18" charset="0"/>
              </a:rPr>
              <a:t>Training confidence-calibrated classifiers for detecting Out-Of-Distribution samples</a:t>
            </a: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Generates the OOD samples </a:t>
            </a:r>
            <a:r>
              <a:rPr lang="en-US" altLang="ko-KR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without using any Out-of-Distribution inputs</a:t>
            </a: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GAN loss for generating the OOD samples in the boundary of in-distribution samples</a:t>
            </a: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(a) : Forces the generator to generate low-density samples since it can be interpreted as minimizing the log negative likelihood of in-distribution (push)</a:t>
            </a: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z="500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(b) : Forces having samples being not too far from the in-distribution samples (pull)</a:t>
            </a:r>
            <a:endParaRPr lang="en-US" altLang="ko-KR" sz="1600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F63850-D4FE-46C8-B8E7-64AAE2D5BAA9}"/>
              </a:ext>
            </a:extLst>
          </p:cNvPr>
          <p:cNvSpPr/>
          <p:nvPr/>
        </p:nvSpPr>
        <p:spPr>
          <a:xfrm>
            <a:off x="947469" y="705694"/>
            <a:ext cx="4388034" cy="45719"/>
          </a:xfrm>
          <a:prstGeom prst="rect">
            <a:avLst/>
          </a:prstGeom>
          <a:solidFill>
            <a:srgbClr val="403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80" dirty="0"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9075D-BC12-407A-9F6D-6E9B6186588E}"/>
              </a:ext>
            </a:extLst>
          </p:cNvPr>
          <p:cNvSpPr txBox="1"/>
          <p:nvPr/>
        </p:nvSpPr>
        <p:spPr>
          <a:xfrm>
            <a:off x="883849" y="205201"/>
            <a:ext cx="4576425" cy="523220"/>
          </a:xfrm>
          <a:prstGeom prst="rect">
            <a:avLst/>
          </a:prstGeom>
          <a:noFill/>
          <a:effectLst/>
        </p:spPr>
        <p:txBody>
          <a:bodyPr wrap="square" rIns="270000" rtlCol="0">
            <a:spAutoFit/>
          </a:bodyPr>
          <a:lstStyle/>
          <a:p>
            <a:r>
              <a:rPr lang="en-US" altLang="ko-KR" sz="2800" b="1" spc="-80" dirty="0">
                <a:solidFill>
                  <a:srgbClr val="403D35"/>
                </a:solidFill>
                <a:ea typeface="맑은 고딕" panose="020B0503020000020004" pitchFamily="50" charset="-127"/>
              </a:rPr>
              <a:t>Out-of-Distribution Problem</a:t>
            </a:r>
            <a:endParaRPr lang="ko-KR" altLang="en-US" sz="2800" b="1" spc="-80" dirty="0">
              <a:solidFill>
                <a:srgbClr val="403D35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2542F6-A909-4FEC-8F3E-5F2DF037CD7A}"/>
              </a:ext>
            </a:extLst>
          </p:cNvPr>
          <p:cNvGrpSpPr/>
          <p:nvPr/>
        </p:nvGrpSpPr>
        <p:grpSpPr>
          <a:xfrm>
            <a:off x="179671" y="270000"/>
            <a:ext cx="704178" cy="540000"/>
            <a:chOff x="305207" y="188640"/>
            <a:chExt cx="704178" cy="540000"/>
          </a:xfrm>
        </p:grpSpPr>
        <p:sp>
          <p:nvSpPr>
            <p:cNvPr id="13" name="모서리가 둥근 직사각형 6">
              <a:extLst>
                <a:ext uri="{FF2B5EF4-FFF2-40B4-BE49-F238E27FC236}">
                  <a16:creationId xmlns:a16="http://schemas.microsoft.com/office/drawing/2014/main" id="{B9830A78-6D40-4360-A4A6-64D30C46E4C2}"/>
                </a:ext>
              </a:extLst>
            </p:cNvPr>
            <p:cNvSpPr/>
            <p:nvPr/>
          </p:nvSpPr>
          <p:spPr>
            <a:xfrm>
              <a:off x="395536" y="188640"/>
              <a:ext cx="540000" cy="540000"/>
            </a:xfrm>
            <a:prstGeom prst="roundRect">
              <a:avLst/>
            </a:prstGeom>
            <a:solidFill>
              <a:srgbClr val="403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80" dirty="0"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9FD100-4C5B-40C2-BF42-1FDE404A1EFA}"/>
                </a:ext>
              </a:extLst>
            </p:cNvPr>
            <p:cNvSpPr txBox="1"/>
            <p:nvPr/>
          </p:nvSpPr>
          <p:spPr>
            <a:xfrm>
              <a:off x="305207" y="225390"/>
              <a:ext cx="704178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-80" dirty="0">
                  <a:solidFill>
                    <a:schemeClr val="bg2"/>
                  </a:solidFill>
                  <a:ea typeface="맑은 고딕" panose="020B0503020000020004" pitchFamily="50" charset="-127"/>
                </a:rPr>
                <a:t>3</a:t>
              </a:r>
              <a:endParaRPr lang="ko-KR" altLang="en-US" sz="2400" b="1" spc="-80" dirty="0">
                <a:solidFill>
                  <a:schemeClr val="bg2"/>
                </a:solidFill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B925BF4-FC58-4A7B-AB87-4DFE68217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80" y="2384160"/>
            <a:ext cx="8030458" cy="198808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D517E95-294E-4CD8-A346-4117F41A250B}"/>
              </a:ext>
            </a:extLst>
          </p:cNvPr>
          <p:cNvSpPr/>
          <p:nvPr/>
        </p:nvSpPr>
        <p:spPr>
          <a:xfrm>
            <a:off x="3079488" y="2838949"/>
            <a:ext cx="2940311" cy="5900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4BCC10-F1B7-4EEE-AD0A-0F79FAD245BB}"/>
              </a:ext>
            </a:extLst>
          </p:cNvPr>
          <p:cNvSpPr/>
          <p:nvPr/>
        </p:nvSpPr>
        <p:spPr>
          <a:xfrm>
            <a:off x="3314701" y="3492500"/>
            <a:ext cx="4076700" cy="5900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332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5BE862-065C-41B3-A4F7-9B26DEA15324}"/>
              </a:ext>
            </a:extLst>
          </p:cNvPr>
          <p:cNvSpPr/>
          <p:nvPr/>
        </p:nvSpPr>
        <p:spPr>
          <a:xfrm>
            <a:off x="571619" y="938147"/>
            <a:ext cx="8572381" cy="438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Times New Roman" panose="02020603050405020304" pitchFamily="18" charset="0"/>
              </a:rPr>
              <a:t>- </a:t>
            </a:r>
            <a:r>
              <a:rPr lang="en-US" altLang="ko-KR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Times New Roman" panose="02020603050405020304" pitchFamily="18" charset="0"/>
              </a:rPr>
              <a:t>Enhancing the reliability of Out-Of-Distribution image detection in neural networks </a:t>
            </a: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Experimental Result</a:t>
            </a: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b="1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b="1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b="1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b="1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b="1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b="1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z="600" b="1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Effects</a:t>
            </a:r>
            <a:r>
              <a:rPr lang="ko-KR" altLang="en-US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of</a:t>
            </a:r>
            <a:r>
              <a:rPr lang="ko-KR" altLang="en-US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confidence loss</a:t>
            </a: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z="1600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F63850-D4FE-46C8-B8E7-64AAE2D5BAA9}"/>
              </a:ext>
            </a:extLst>
          </p:cNvPr>
          <p:cNvSpPr/>
          <p:nvPr/>
        </p:nvSpPr>
        <p:spPr>
          <a:xfrm>
            <a:off x="947469" y="705694"/>
            <a:ext cx="4388034" cy="45719"/>
          </a:xfrm>
          <a:prstGeom prst="rect">
            <a:avLst/>
          </a:prstGeom>
          <a:solidFill>
            <a:srgbClr val="403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80" dirty="0"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9075D-BC12-407A-9F6D-6E9B6186588E}"/>
              </a:ext>
            </a:extLst>
          </p:cNvPr>
          <p:cNvSpPr txBox="1"/>
          <p:nvPr/>
        </p:nvSpPr>
        <p:spPr>
          <a:xfrm>
            <a:off x="883849" y="205201"/>
            <a:ext cx="4576425" cy="523220"/>
          </a:xfrm>
          <a:prstGeom prst="rect">
            <a:avLst/>
          </a:prstGeom>
          <a:noFill/>
          <a:effectLst/>
        </p:spPr>
        <p:txBody>
          <a:bodyPr wrap="square" rIns="270000" rtlCol="0">
            <a:spAutoFit/>
          </a:bodyPr>
          <a:lstStyle/>
          <a:p>
            <a:r>
              <a:rPr lang="en-US" altLang="ko-KR" sz="2800" b="1" spc="-80" dirty="0">
                <a:solidFill>
                  <a:srgbClr val="403D35"/>
                </a:solidFill>
                <a:ea typeface="맑은 고딕" panose="020B0503020000020004" pitchFamily="50" charset="-127"/>
              </a:rPr>
              <a:t>Out-of-Distribution Problem</a:t>
            </a:r>
            <a:endParaRPr lang="ko-KR" altLang="en-US" sz="2800" b="1" spc="-80" dirty="0">
              <a:solidFill>
                <a:srgbClr val="403D35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2542F6-A909-4FEC-8F3E-5F2DF037CD7A}"/>
              </a:ext>
            </a:extLst>
          </p:cNvPr>
          <p:cNvGrpSpPr/>
          <p:nvPr/>
        </p:nvGrpSpPr>
        <p:grpSpPr>
          <a:xfrm>
            <a:off x="179671" y="270000"/>
            <a:ext cx="704178" cy="540000"/>
            <a:chOff x="305207" y="188640"/>
            <a:chExt cx="704178" cy="540000"/>
          </a:xfrm>
        </p:grpSpPr>
        <p:sp>
          <p:nvSpPr>
            <p:cNvPr id="13" name="모서리가 둥근 직사각형 6">
              <a:extLst>
                <a:ext uri="{FF2B5EF4-FFF2-40B4-BE49-F238E27FC236}">
                  <a16:creationId xmlns:a16="http://schemas.microsoft.com/office/drawing/2014/main" id="{B9830A78-6D40-4360-A4A6-64D30C46E4C2}"/>
                </a:ext>
              </a:extLst>
            </p:cNvPr>
            <p:cNvSpPr/>
            <p:nvPr/>
          </p:nvSpPr>
          <p:spPr>
            <a:xfrm>
              <a:off x="395536" y="188640"/>
              <a:ext cx="540000" cy="540000"/>
            </a:xfrm>
            <a:prstGeom prst="roundRect">
              <a:avLst/>
            </a:prstGeom>
            <a:solidFill>
              <a:srgbClr val="403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80" dirty="0"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9FD100-4C5B-40C2-BF42-1FDE404A1EFA}"/>
                </a:ext>
              </a:extLst>
            </p:cNvPr>
            <p:cNvSpPr txBox="1"/>
            <p:nvPr/>
          </p:nvSpPr>
          <p:spPr>
            <a:xfrm>
              <a:off x="305207" y="225390"/>
              <a:ext cx="704178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-80" dirty="0">
                  <a:solidFill>
                    <a:schemeClr val="bg2"/>
                  </a:solidFill>
                  <a:ea typeface="맑은 고딕" panose="020B0503020000020004" pitchFamily="50" charset="-127"/>
                </a:rPr>
                <a:t>3</a:t>
              </a:r>
              <a:endParaRPr lang="ko-KR" altLang="en-US" sz="2400" b="1" spc="-80" dirty="0">
                <a:solidFill>
                  <a:schemeClr val="bg2"/>
                </a:solidFill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48F4A77-8045-4B64-B09A-7F1F7296A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71" y="1826127"/>
            <a:ext cx="6555657" cy="25447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90AEAE-F4F3-4CDE-BF24-35B9D45B1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610" y="4932915"/>
            <a:ext cx="7430771" cy="178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5BE862-065C-41B3-A4F7-9B26DEA15324}"/>
              </a:ext>
            </a:extLst>
          </p:cNvPr>
          <p:cNvSpPr/>
          <p:nvPr/>
        </p:nvSpPr>
        <p:spPr>
          <a:xfrm>
            <a:off x="571619" y="938147"/>
            <a:ext cx="8572381" cy="461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" marR="50800" fontAlgn="base">
              <a:lnSpc>
                <a:spcPct val="150000"/>
              </a:lnSpc>
              <a:buClr>
                <a:srgbClr val="00549E"/>
              </a:buClr>
            </a:pPr>
            <a:r>
              <a:rPr lang="en-US" altLang="ko-KR" sz="2000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Out-of-Distribution Detection (OOD) </a:t>
            </a: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Detecting the </a:t>
            </a:r>
            <a:r>
              <a:rPr lang="en-US" altLang="ko-KR" u="sng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Out-of-Distribution samples</a:t>
            </a: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, which are not used for training, from the inputs</a:t>
            </a: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Usually, Deep Neural Network show overconfident result for the unknown input.</a:t>
            </a: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MNIST classifier produce high confident probability 91% even for random noise [1]</a:t>
            </a: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Even for the new kinds of input, </a:t>
            </a:r>
            <a:r>
              <a:rPr lang="en-US" altLang="ko-KR" spc="-150" dirty="0" err="1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softmax</a:t>
            </a: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pc="-150" dirty="0" err="1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rshow</a:t>
            </a: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 distinguishable probability distribution [2]</a:t>
            </a: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z="1600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F63850-D4FE-46C8-B8E7-64AAE2D5BAA9}"/>
              </a:ext>
            </a:extLst>
          </p:cNvPr>
          <p:cNvSpPr/>
          <p:nvPr/>
        </p:nvSpPr>
        <p:spPr>
          <a:xfrm>
            <a:off x="947469" y="705694"/>
            <a:ext cx="4388034" cy="45719"/>
          </a:xfrm>
          <a:prstGeom prst="rect">
            <a:avLst/>
          </a:prstGeom>
          <a:solidFill>
            <a:srgbClr val="403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80" dirty="0"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9075D-BC12-407A-9F6D-6E9B6186588E}"/>
              </a:ext>
            </a:extLst>
          </p:cNvPr>
          <p:cNvSpPr txBox="1"/>
          <p:nvPr/>
        </p:nvSpPr>
        <p:spPr>
          <a:xfrm>
            <a:off x="883849" y="205201"/>
            <a:ext cx="4576425" cy="523220"/>
          </a:xfrm>
          <a:prstGeom prst="rect">
            <a:avLst/>
          </a:prstGeom>
          <a:noFill/>
          <a:effectLst/>
        </p:spPr>
        <p:txBody>
          <a:bodyPr wrap="square" rIns="270000" rtlCol="0">
            <a:spAutoFit/>
          </a:bodyPr>
          <a:lstStyle/>
          <a:p>
            <a:r>
              <a:rPr lang="en-US" altLang="ko-KR" sz="2800" b="1" spc="-80" dirty="0">
                <a:solidFill>
                  <a:srgbClr val="403D35"/>
                </a:solidFill>
                <a:ea typeface="맑은 고딕" panose="020B0503020000020004" pitchFamily="50" charset="-127"/>
              </a:rPr>
              <a:t>Out-of-Distribution Problem</a:t>
            </a:r>
            <a:endParaRPr lang="ko-KR" altLang="en-US" sz="2800" b="1" spc="-80" dirty="0">
              <a:solidFill>
                <a:srgbClr val="403D35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2542F6-A909-4FEC-8F3E-5F2DF037CD7A}"/>
              </a:ext>
            </a:extLst>
          </p:cNvPr>
          <p:cNvGrpSpPr/>
          <p:nvPr/>
        </p:nvGrpSpPr>
        <p:grpSpPr>
          <a:xfrm>
            <a:off x="179671" y="270000"/>
            <a:ext cx="704178" cy="540000"/>
            <a:chOff x="305207" y="188640"/>
            <a:chExt cx="704178" cy="540000"/>
          </a:xfrm>
        </p:grpSpPr>
        <p:sp>
          <p:nvSpPr>
            <p:cNvPr id="13" name="모서리가 둥근 직사각형 6">
              <a:extLst>
                <a:ext uri="{FF2B5EF4-FFF2-40B4-BE49-F238E27FC236}">
                  <a16:creationId xmlns:a16="http://schemas.microsoft.com/office/drawing/2014/main" id="{B9830A78-6D40-4360-A4A6-64D30C46E4C2}"/>
                </a:ext>
              </a:extLst>
            </p:cNvPr>
            <p:cNvSpPr/>
            <p:nvPr/>
          </p:nvSpPr>
          <p:spPr>
            <a:xfrm>
              <a:off x="395536" y="188640"/>
              <a:ext cx="540000" cy="540000"/>
            </a:xfrm>
            <a:prstGeom prst="roundRect">
              <a:avLst/>
            </a:prstGeom>
            <a:solidFill>
              <a:srgbClr val="403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80" dirty="0"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9FD100-4C5B-40C2-BF42-1FDE404A1EFA}"/>
                </a:ext>
              </a:extLst>
            </p:cNvPr>
            <p:cNvSpPr txBox="1"/>
            <p:nvPr/>
          </p:nvSpPr>
          <p:spPr>
            <a:xfrm>
              <a:off x="305207" y="225390"/>
              <a:ext cx="704178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-80" dirty="0">
                  <a:solidFill>
                    <a:schemeClr val="bg2"/>
                  </a:solidFill>
                  <a:ea typeface="맑은 고딕" panose="020B0503020000020004" pitchFamily="50" charset="-127"/>
                </a:rPr>
                <a:t>1</a:t>
              </a:r>
              <a:endParaRPr lang="ko-KR" altLang="en-US" sz="2400" b="1" spc="-80" dirty="0">
                <a:solidFill>
                  <a:schemeClr val="bg2"/>
                </a:solidFill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EFCD2DDD-768F-4EE7-B4F4-647960959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69" y="2117188"/>
            <a:ext cx="6981062" cy="162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8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F63850-D4FE-46C8-B8E7-64AAE2D5BAA9}"/>
              </a:ext>
            </a:extLst>
          </p:cNvPr>
          <p:cNvSpPr/>
          <p:nvPr/>
        </p:nvSpPr>
        <p:spPr>
          <a:xfrm>
            <a:off x="947469" y="705694"/>
            <a:ext cx="4388034" cy="45719"/>
          </a:xfrm>
          <a:prstGeom prst="rect">
            <a:avLst/>
          </a:prstGeom>
          <a:solidFill>
            <a:srgbClr val="403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80" dirty="0"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9075D-BC12-407A-9F6D-6E9B6186588E}"/>
              </a:ext>
            </a:extLst>
          </p:cNvPr>
          <p:cNvSpPr txBox="1"/>
          <p:nvPr/>
        </p:nvSpPr>
        <p:spPr>
          <a:xfrm>
            <a:off x="883849" y="205201"/>
            <a:ext cx="4576425" cy="523220"/>
          </a:xfrm>
          <a:prstGeom prst="rect">
            <a:avLst/>
          </a:prstGeom>
          <a:noFill/>
          <a:effectLst/>
        </p:spPr>
        <p:txBody>
          <a:bodyPr wrap="square" rIns="270000" rtlCol="0">
            <a:spAutoFit/>
          </a:bodyPr>
          <a:lstStyle/>
          <a:p>
            <a:r>
              <a:rPr lang="en-US" altLang="ko-KR" sz="2800" b="1" spc="-80" dirty="0">
                <a:solidFill>
                  <a:srgbClr val="403D35"/>
                </a:solidFill>
                <a:ea typeface="맑은 고딕" panose="020B0503020000020004" pitchFamily="50" charset="-127"/>
              </a:rPr>
              <a:t>Out-of-Distribution Problem</a:t>
            </a:r>
            <a:endParaRPr lang="ko-KR" altLang="en-US" sz="2800" b="1" spc="-80" dirty="0">
              <a:solidFill>
                <a:srgbClr val="403D35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2542F6-A909-4FEC-8F3E-5F2DF037CD7A}"/>
              </a:ext>
            </a:extLst>
          </p:cNvPr>
          <p:cNvGrpSpPr/>
          <p:nvPr/>
        </p:nvGrpSpPr>
        <p:grpSpPr>
          <a:xfrm>
            <a:off x="179671" y="270000"/>
            <a:ext cx="704178" cy="540000"/>
            <a:chOff x="305207" y="188640"/>
            <a:chExt cx="704178" cy="540000"/>
          </a:xfrm>
        </p:grpSpPr>
        <p:sp>
          <p:nvSpPr>
            <p:cNvPr id="13" name="모서리가 둥근 직사각형 6">
              <a:extLst>
                <a:ext uri="{FF2B5EF4-FFF2-40B4-BE49-F238E27FC236}">
                  <a16:creationId xmlns:a16="http://schemas.microsoft.com/office/drawing/2014/main" id="{B9830A78-6D40-4360-A4A6-64D30C46E4C2}"/>
                </a:ext>
              </a:extLst>
            </p:cNvPr>
            <p:cNvSpPr/>
            <p:nvPr/>
          </p:nvSpPr>
          <p:spPr>
            <a:xfrm>
              <a:off x="395536" y="188640"/>
              <a:ext cx="540000" cy="540000"/>
            </a:xfrm>
            <a:prstGeom prst="roundRect">
              <a:avLst/>
            </a:prstGeom>
            <a:solidFill>
              <a:srgbClr val="403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80" dirty="0"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9FD100-4C5B-40C2-BF42-1FDE404A1EFA}"/>
                </a:ext>
              </a:extLst>
            </p:cNvPr>
            <p:cNvSpPr txBox="1"/>
            <p:nvPr/>
          </p:nvSpPr>
          <p:spPr>
            <a:xfrm>
              <a:off x="305207" y="225390"/>
              <a:ext cx="704178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-80" dirty="0">
                  <a:solidFill>
                    <a:schemeClr val="bg2"/>
                  </a:solidFill>
                  <a:ea typeface="맑은 고딕" panose="020B0503020000020004" pitchFamily="50" charset="-127"/>
                </a:rPr>
                <a:t>1</a:t>
              </a:r>
              <a:endParaRPr lang="ko-KR" altLang="en-US" sz="2400" b="1" spc="-80" dirty="0">
                <a:solidFill>
                  <a:schemeClr val="bg2"/>
                </a:solidFill>
                <a:ea typeface="맑은 고딕" panose="020B0503020000020004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817B6C7-491E-4664-82A3-FD9D327CF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25" y="911549"/>
            <a:ext cx="8083349" cy="54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8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5BE862-065C-41B3-A4F7-9B26DEA15324}"/>
              </a:ext>
            </a:extLst>
          </p:cNvPr>
          <p:cNvSpPr/>
          <p:nvPr/>
        </p:nvSpPr>
        <p:spPr>
          <a:xfrm>
            <a:off x="571619" y="938147"/>
            <a:ext cx="8572381" cy="3991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Times New Roman" panose="02020603050405020304" pitchFamily="18" charset="0"/>
              </a:rPr>
              <a:t>Enhancing the reliability of Out-Of-Distribution image detection in neural networks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100" spc="-1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Out-of-Distribution Detection without further re-training networks</a:t>
            </a: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Well trained network tends to assign higher </a:t>
            </a:r>
            <a:r>
              <a:rPr lang="en-US" altLang="ko-KR" spc="-150" dirty="0" err="1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softmax</a:t>
            </a: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 scores to in-distribution sample than out-of-distribution examples</a:t>
            </a: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(Contribution)</a:t>
            </a: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 To separate between in- and out-of-distribution samples … </a:t>
            </a:r>
          </a:p>
          <a:p>
            <a:pPr marL="1136650" marR="50800" lvl="2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Temperature scaling</a:t>
            </a: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 in the </a:t>
            </a:r>
            <a:r>
              <a:rPr lang="en-US" altLang="ko-KR" spc="-150" dirty="0" err="1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softmax</a:t>
            </a: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 function [3]</a:t>
            </a:r>
          </a:p>
          <a:p>
            <a:pPr marL="1136650" marR="50800" lvl="2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Adding small controlled perturbations</a:t>
            </a: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 to inputs [4]</a:t>
            </a: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z="1600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F63850-D4FE-46C8-B8E7-64AAE2D5BAA9}"/>
              </a:ext>
            </a:extLst>
          </p:cNvPr>
          <p:cNvSpPr/>
          <p:nvPr/>
        </p:nvSpPr>
        <p:spPr>
          <a:xfrm>
            <a:off x="947469" y="705694"/>
            <a:ext cx="4388034" cy="45719"/>
          </a:xfrm>
          <a:prstGeom prst="rect">
            <a:avLst/>
          </a:prstGeom>
          <a:solidFill>
            <a:srgbClr val="403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80" dirty="0"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9075D-BC12-407A-9F6D-6E9B6186588E}"/>
              </a:ext>
            </a:extLst>
          </p:cNvPr>
          <p:cNvSpPr txBox="1"/>
          <p:nvPr/>
        </p:nvSpPr>
        <p:spPr>
          <a:xfrm>
            <a:off x="883849" y="205201"/>
            <a:ext cx="4576425" cy="523220"/>
          </a:xfrm>
          <a:prstGeom prst="rect">
            <a:avLst/>
          </a:prstGeom>
          <a:noFill/>
          <a:effectLst/>
        </p:spPr>
        <p:txBody>
          <a:bodyPr wrap="square" rIns="270000" rtlCol="0">
            <a:spAutoFit/>
          </a:bodyPr>
          <a:lstStyle/>
          <a:p>
            <a:r>
              <a:rPr lang="en-US" altLang="ko-KR" sz="2800" b="1" spc="-80" dirty="0">
                <a:solidFill>
                  <a:srgbClr val="403D35"/>
                </a:solidFill>
                <a:ea typeface="맑은 고딕" panose="020B0503020000020004" pitchFamily="50" charset="-127"/>
              </a:rPr>
              <a:t>Out-of-Distribution Problem</a:t>
            </a:r>
            <a:endParaRPr lang="ko-KR" altLang="en-US" sz="2800" b="1" spc="-80" dirty="0">
              <a:solidFill>
                <a:srgbClr val="403D35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2542F6-A909-4FEC-8F3E-5F2DF037CD7A}"/>
              </a:ext>
            </a:extLst>
          </p:cNvPr>
          <p:cNvGrpSpPr/>
          <p:nvPr/>
        </p:nvGrpSpPr>
        <p:grpSpPr>
          <a:xfrm>
            <a:off x="179671" y="270000"/>
            <a:ext cx="704178" cy="540000"/>
            <a:chOff x="305207" y="188640"/>
            <a:chExt cx="704178" cy="540000"/>
          </a:xfrm>
        </p:grpSpPr>
        <p:sp>
          <p:nvSpPr>
            <p:cNvPr id="13" name="모서리가 둥근 직사각형 6">
              <a:extLst>
                <a:ext uri="{FF2B5EF4-FFF2-40B4-BE49-F238E27FC236}">
                  <a16:creationId xmlns:a16="http://schemas.microsoft.com/office/drawing/2014/main" id="{B9830A78-6D40-4360-A4A6-64D30C46E4C2}"/>
                </a:ext>
              </a:extLst>
            </p:cNvPr>
            <p:cNvSpPr/>
            <p:nvPr/>
          </p:nvSpPr>
          <p:spPr>
            <a:xfrm>
              <a:off x="395536" y="188640"/>
              <a:ext cx="540000" cy="540000"/>
            </a:xfrm>
            <a:prstGeom prst="roundRect">
              <a:avLst/>
            </a:prstGeom>
            <a:solidFill>
              <a:srgbClr val="403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80" dirty="0"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9FD100-4C5B-40C2-BF42-1FDE404A1EFA}"/>
                </a:ext>
              </a:extLst>
            </p:cNvPr>
            <p:cNvSpPr txBox="1"/>
            <p:nvPr/>
          </p:nvSpPr>
          <p:spPr>
            <a:xfrm>
              <a:off x="305207" y="225390"/>
              <a:ext cx="704178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-80" dirty="0">
                  <a:solidFill>
                    <a:schemeClr val="bg2"/>
                  </a:solidFill>
                  <a:ea typeface="맑은 고딕" panose="020B0503020000020004" pitchFamily="50" charset="-127"/>
                </a:rPr>
                <a:t>2</a:t>
              </a:r>
              <a:endParaRPr lang="ko-KR" altLang="en-US" sz="2400" b="1" spc="-80" dirty="0">
                <a:solidFill>
                  <a:schemeClr val="bg2"/>
                </a:solidFill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37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5BE862-065C-41B3-A4F7-9B26DEA15324}"/>
              </a:ext>
            </a:extLst>
          </p:cNvPr>
          <p:cNvSpPr/>
          <p:nvPr/>
        </p:nvSpPr>
        <p:spPr>
          <a:xfrm>
            <a:off x="571619" y="938147"/>
            <a:ext cx="8572381" cy="2076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Times New Roman" panose="02020603050405020304" pitchFamily="18" charset="0"/>
              </a:rPr>
              <a:t>- </a:t>
            </a:r>
            <a:r>
              <a:rPr lang="en-US" altLang="ko-KR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Times New Roman" panose="02020603050405020304" pitchFamily="18" charset="0"/>
              </a:rPr>
              <a:t>Enhancing the reliability of Out-Of-Distribution image detection in neural networks </a:t>
            </a: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Temperature scaling </a:t>
            </a: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in the </a:t>
            </a:r>
            <a:r>
              <a:rPr lang="en-US" altLang="ko-KR" spc="-150" dirty="0" err="1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softmax</a:t>
            </a: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 function</a:t>
            </a: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For smoothing the probability distribution for each class</a:t>
            </a: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Out-of-distribution samples affects much more than the in-distribution samples</a:t>
            </a: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z="1600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F63850-D4FE-46C8-B8E7-64AAE2D5BAA9}"/>
              </a:ext>
            </a:extLst>
          </p:cNvPr>
          <p:cNvSpPr/>
          <p:nvPr/>
        </p:nvSpPr>
        <p:spPr>
          <a:xfrm>
            <a:off x="947469" y="705694"/>
            <a:ext cx="4388034" cy="45719"/>
          </a:xfrm>
          <a:prstGeom prst="rect">
            <a:avLst/>
          </a:prstGeom>
          <a:solidFill>
            <a:srgbClr val="403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80" dirty="0"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9075D-BC12-407A-9F6D-6E9B6186588E}"/>
              </a:ext>
            </a:extLst>
          </p:cNvPr>
          <p:cNvSpPr txBox="1"/>
          <p:nvPr/>
        </p:nvSpPr>
        <p:spPr>
          <a:xfrm>
            <a:off x="883849" y="205201"/>
            <a:ext cx="4576425" cy="523220"/>
          </a:xfrm>
          <a:prstGeom prst="rect">
            <a:avLst/>
          </a:prstGeom>
          <a:noFill/>
          <a:effectLst/>
        </p:spPr>
        <p:txBody>
          <a:bodyPr wrap="square" rIns="270000" rtlCol="0">
            <a:spAutoFit/>
          </a:bodyPr>
          <a:lstStyle/>
          <a:p>
            <a:r>
              <a:rPr lang="en-US" altLang="ko-KR" sz="2800" b="1" spc="-80" dirty="0">
                <a:solidFill>
                  <a:srgbClr val="403D35"/>
                </a:solidFill>
                <a:ea typeface="맑은 고딕" panose="020B0503020000020004" pitchFamily="50" charset="-127"/>
              </a:rPr>
              <a:t>Out-of-Distribution Problem</a:t>
            </a:r>
            <a:endParaRPr lang="ko-KR" altLang="en-US" sz="2800" b="1" spc="-80" dirty="0">
              <a:solidFill>
                <a:srgbClr val="403D35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2542F6-A909-4FEC-8F3E-5F2DF037CD7A}"/>
              </a:ext>
            </a:extLst>
          </p:cNvPr>
          <p:cNvGrpSpPr/>
          <p:nvPr/>
        </p:nvGrpSpPr>
        <p:grpSpPr>
          <a:xfrm>
            <a:off x="179671" y="270000"/>
            <a:ext cx="704178" cy="540000"/>
            <a:chOff x="305207" y="188640"/>
            <a:chExt cx="704178" cy="540000"/>
          </a:xfrm>
        </p:grpSpPr>
        <p:sp>
          <p:nvSpPr>
            <p:cNvPr id="13" name="모서리가 둥근 직사각형 6">
              <a:extLst>
                <a:ext uri="{FF2B5EF4-FFF2-40B4-BE49-F238E27FC236}">
                  <a16:creationId xmlns:a16="http://schemas.microsoft.com/office/drawing/2014/main" id="{B9830A78-6D40-4360-A4A6-64D30C46E4C2}"/>
                </a:ext>
              </a:extLst>
            </p:cNvPr>
            <p:cNvSpPr/>
            <p:nvPr/>
          </p:nvSpPr>
          <p:spPr>
            <a:xfrm>
              <a:off x="395536" y="188640"/>
              <a:ext cx="540000" cy="540000"/>
            </a:xfrm>
            <a:prstGeom prst="roundRect">
              <a:avLst/>
            </a:prstGeom>
            <a:solidFill>
              <a:srgbClr val="403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80" dirty="0"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9FD100-4C5B-40C2-BF42-1FDE404A1EFA}"/>
                </a:ext>
              </a:extLst>
            </p:cNvPr>
            <p:cNvSpPr txBox="1"/>
            <p:nvPr/>
          </p:nvSpPr>
          <p:spPr>
            <a:xfrm>
              <a:off x="305207" y="225390"/>
              <a:ext cx="704178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-80" dirty="0">
                  <a:solidFill>
                    <a:schemeClr val="bg2"/>
                  </a:solidFill>
                  <a:ea typeface="맑은 고딕" panose="020B0503020000020004" pitchFamily="50" charset="-127"/>
                </a:rPr>
                <a:t>2</a:t>
              </a:r>
              <a:endParaRPr lang="ko-KR" altLang="en-US" sz="2400" b="1" spc="-80" dirty="0">
                <a:solidFill>
                  <a:schemeClr val="bg2"/>
                </a:soli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63618DB-D355-4EA2-BBE6-139A521F6691}"/>
              </a:ext>
            </a:extLst>
          </p:cNvPr>
          <p:cNvGrpSpPr/>
          <p:nvPr/>
        </p:nvGrpSpPr>
        <p:grpSpPr>
          <a:xfrm>
            <a:off x="891746" y="2776319"/>
            <a:ext cx="7360508" cy="2037063"/>
            <a:chOff x="891746" y="2795369"/>
            <a:chExt cx="7360508" cy="203706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88A3A3F-46C9-4C18-86FA-DDDFCFF3AB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673"/>
            <a:stretch/>
          </p:blipFill>
          <p:spPr>
            <a:xfrm>
              <a:off x="891746" y="2795369"/>
              <a:ext cx="7360508" cy="2037063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3ECCEF8-EA54-4D4F-BB28-78A3FE6DA8A3}"/>
                </a:ext>
              </a:extLst>
            </p:cNvPr>
            <p:cNvSpPr/>
            <p:nvPr/>
          </p:nvSpPr>
          <p:spPr>
            <a:xfrm>
              <a:off x="1985554" y="4202430"/>
              <a:ext cx="5982789" cy="222069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5B2EA3E-C69F-46A2-858B-26244E121816}"/>
                </a:ext>
              </a:extLst>
            </p:cNvPr>
            <p:cNvSpPr/>
            <p:nvPr/>
          </p:nvSpPr>
          <p:spPr>
            <a:xfrm>
              <a:off x="5335503" y="3449638"/>
              <a:ext cx="124771" cy="222069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0EA838B-A097-4942-9D52-AD35CEB863C6}"/>
                </a:ext>
              </a:extLst>
            </p:cNvPr>
            <p:cNvSpPr/>
            <p:nvPr/>
          </p:nvSpPr>
          <p:spPr>
            <a:xfrm>
              <a:off x="5557973" y="3729536"/>
              <a:ext cx="124771" cy="222069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The Gumbel-Softmax distribution interpolates between discrete one-hot-encoded categorical distributions and continuous categorical densities. (a) For low temperatures (τ = 0.1, τ = 0.5), the expected value of a Gumbel-Softmax random variable approaches the expected value of a categorical random variable with the same logits. As the temperature increases (τ = 1.0, τ = 10.0), the expected value converges to a uniform distribution over the categories. (b) Samples from GumbelSoftmax distributions are identical to samples from a categorical distribution as τ → 0. At higher temperatures, Gumbel-Softmax samples are no longer one-hot, and become uniform as τ → ∞. ">
            <a:extLst>
              <a:ext uri="{FF2B5EF4-FFF2-40B4-BE49-F238E27FC236}">
                <a16:creationId xmlns:a16="http://schemas.microsoft.com/office/drawing/2014/main" id="{EEF14DA8-14F4-4F98-BD93-2BA4735C7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83" y="4973210"/>
            <a:ext cx="4390433" cy="140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03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5BE862-065C-41B3-A4F7-9B26DEA15324}"/>
              </a:ext>
            </a:extLst>
          </p:cNvPr>
          <p:cNvSpPr/>
          <p:nvPr/>
        </p:nvSpPr>
        <p:spPr>
          <a:xfrm>
            <a:off x="571619" y="938147"/>
            <a:ext cx="8572381" cy="373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Times New Roman" panose="02020603050405020304" pitchFamily="18" charset="0"/>
              </a:rPr>
              <a:t>- Enhancing the reliability of Out-Of-Distribution image detection in neural networks </a:t>
            </a: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Adding small controlled perturbations</a:t>
            </a:r>
            <a:r>
              <a:rPr lang="en-US" altLang="ko-KR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to inputs</a:t>
            </a: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Aim to increase the </a:t>
            </a:r>
            <a:r>
              <a:rPr lang="en-US" altLang="ko-KR" spc="-150" dirty="0" err="1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softmax</a:t>
            </a: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 score of any given input, without the need for a class label</a:t>
            </a: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Perturbations have stronger effect on the in-distribution images than out- samples</a:t>
            </a: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z="1200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srgbClr val="2F5495"/>
                </a:solidFill>
                <a:latin typeface="+mn-ea"/>
                <a:cs typeface="Arial" panose="020B0604020202020204" pitchFamily="34" charset="0"/>
              </a:rPr>
              <a:t>Out-of-Distribution Detector</a:t>
            </a: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The OOD detection is based on threshold, manually set.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F63850-D4FE-46C8-B8E7-64AAE2D5BAA9}"/>
              </a:ext>
            </a:extLst>
          </p:cNvPr>
          <p:cNvSpPr/>
          <p:nvPr/>
        </p:nvSpPr>
        <p:spPr>
          <a:xfrm>
            <a:off x="947469" y="705694"/>
            <a:ext cx="4388034" cy="45719"/>
          </a:xfrm>
          <a:prstGeom prst="rect">
            <a:avLst/>
          </a:prstGeom>
          <a:solidFill>
            <a:srgbClr val="403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80" dirty="0"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9075D-BC12-407A-9F6D-6E9B6186588E}"/>
              </a:ext>
            </a:extLst>
          </p:cNvPr>
          <p:cNvSpPr txBox="1"/>
          <p:nvPr/>
        </p:nvSpPr>
        <p:spPr>
          <a:xfrm>
            <a:off x="883849" y="205201"/>
            <a:ext cx="4576425" cy="523220"/>
          </a:xfrm>
          <a:prstGeom prst="rect">
            <a:avLst/>
          </a:prstGeom>
          <a:noFill/>
          <a:effectLst/>
        </p:spPr>
        <p:txBody>
          <a:bodyPr wrap="square" rIns="270000" rtlCol="0">
            <a:spAutoFit/>
          </a:bodyPr>
          <a:lstStyle/>
          <a:p>
            <a:r>
              <a:rPr lang="en-US" altLang="ko-KR" sz="2800" b="1" spc="-80" dirty="0">
                <a:solidFill>
                  <a:srgbClr val="403D35"/>
                </a:solidFill>
                <a:ea typeface="맑은 고딕" panose="020B0503020000020004" pitchFamily="50" charset="-127"/>
              </a:rPr>
              <a:t>Out-of-Distribution Problem</a:t>
            </a:r>
            <a:endParaRPr lang="ko-KR" altLang="en-US" sz="2800" b="1" spc="-80" dirty="0">
              <a:solidFill>
                <a:srgbClr val="403D35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2542F6-A909-4FEC-8F3E-5F2DF037CD7A}"/>
              </a:ext>
            </a:extLst>
          </p:cNvPr>
          <p:cNvGrpSpPr/>
          <p:nvPr/>
        </p:nvGrpSpPr>
        <p:grpSpPr>
          <a:xfrm>
            <a:off x="179671" y="270000"/>
            <a:ext cx="704178" cy="540000"/>
            <a:chOff x="305207" y="188640"/>
            <a:chExt cx="704178" cy="540000"/>
          </a:xfrm>
        </p:grpSpPr>
        <p:sp>
          <p:nvSpPr>
            <p:cNvPr id="13" name="모서리가 둥근 직사각형 6">
              <a:extLst>
                <a:ext uri="{FF2B5EF4-FFF2-40B4-BE49-F238E27FC236}">
                  <a16:creationId xmlns:a16="http://schemas.microsoft.com/office/drawing/2014/main" id="{B9830A78-6D40-4360-A4A6-64D30C46E4C2}"/>
                </a:ext>
              </a:extLst>
            </p:cNvPr>
            <p:cNvSpPr/>
            <p:nvPr/>
          </p:nvSpPr>
          <p:spPr>
            <a:xfrm>
              <a:off x="395536" y="188640"/>
              <a:ext cx="540000" cy="540000"/>
            </a:xfrm>
            <a:prstGeom prst="roundRect">
              <a:avLst/>
            </a:prstGeom>
            <a:solidFill>
              <a:srgbClr val="403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80" dirty="0"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9FD100-4C5B-40C2-BF42-1FDE404A1EFA}"/>
                </a:ext>
              </a:extLst>
            </p:cNvPr>
            <p:cNvSpPr txBox="1"/>
            <p:nvPr/>
          </p:nvSpPr>
          <p:spPr>
            <a:xfrm>
              <a:off x="305207" y="225390"/>
              <a:ext cx="704178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-80" dirty="0">
                  <a:solidFill>
                    <a:schemeClr val="bg2"/>
                  </a:solidFill>
                  <a:ea typeface="맑은 고딕" panose="020B0503020000020004" pitchFamily="50" charset="-127"/>
                </a:rPr>
                <a:t>2</a:t>
              </a:r>
              <a:endParaRPr lang="ko-KR" altLang="en-US" sz="2400" b="1" spc="-80" dirty="0">
                <a:solidFill>
                  <a:schemeClr val="bg2"/>
                </a:solidFill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33F9D47-C96E-4ECC-A245-3A79FEBD8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787"/>
          <a:stretch/>
        </p:blipFill>
        <p:spPr>
          <a:xfrm>
            <a:off x="1107206" y="2706611"/>
            <a:ext cx="7501206" cy="7761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93657E-5076-4C00-A11F-A1A4A946E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528" y="4676158"/>
            <a:ext cx="6516593" cy="103233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338688C-6326-4287-A1B1-102ADFE1658F}"/>
              </a:ext>
            </a:extLst>
          </p:cNvPr>
          <p:cNvSpPr/>
          <p:nvPr/>
        </p:nvSpPr>
        <p:spPr>
          <a:xfrm>
            <a:off x="4695825" y="3197406"/>
            <a:ext cx="1390650" cy="27583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9CBBA-460F-4EF6-BF14-53AFAC327F5B}"/>
              </a:ext>
            </a:extLst>
          </p:cNvPr>
          <p:cNvSpPr txBox="1"/>
          <p:nvPr/>
        </p:nvSpPr>
        <p:spPr>
          <a:xfrm>
            <a:off x="4495799" y="3544463"/>
            <a:ext cx="519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Direction of decreasing maximum </a:t>
            </a:r>
            <a:r>
              <a:rPr lang="en-US" altLang="ko-KR" sz="1200" b="1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softmax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probability</a:t>
            </a:r>
            <a:endParaRPr lang="ko-KR" altLang="en-US" sz="12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107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5BE862-065C-41B3-A4F7-9B26DEA15324}"/>
              </a:ext>
            </a:extLst>
          </p:cNvPr>
          <p:cNvSpPr/>
          <p:nvPr/>
        </p:nvSpPr>
        <p:spPr>
          <a:xfrm>
            <a:off x="571619" y="938147"/>
            <a:ext cx="9096256" cy="4199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Times New Roman" panose="02020603050405020304" pitchFamily="18" charset="0"/>
              </a:rPr>
              <a:t>- </a:t>
            </a:r>
            <a:r>
              <a:rPr lang="en-US" altLang="ko-KR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Times New Roman" panose="02020603050405020304" pitchFamily="18" charset="0"/>
              </a:rPr>
              <a:t>Enhancing the reliability of Out-Of-Distribution image detection in neural networks </a:t>
            </a: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Dataset</a:t>
            </a:r>
          </a:p>
          <a:p>
            <a:pPr marL="508000" marR="50800" lvl="1" fontAlgn="base">
              <a:lnSpc>
                <a:spcPct val="150000"/>
              </a:lnSpc>
              <a:buClr>
                <a:srgbClr val="00549E"/>
              </a:buClr>
            </a:pPr>
            <a:r>
              <a:rPr lang="en-US" altLang="ko-KR" sz="1600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(External Data) – Cropped or Down sampled</a:t>
            </a: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z="1600" spc="-150" dirty="0" err="1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TinyImageNet</a:t>
            </a:r>
            <a:r>
              <a:rPr lang="en-US" altLang="ko-KR" sz="1600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 : a subset of ImageNet, containing 10,000 test images from 200 different classes</a:t>
            </a: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LSUN : Large-scale Scene Understanding dataset, containing 10,000 images for 10 different scenes.</a:t>
            </a: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z="1600" spc="-150" dirty="0" err="1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iSUN</a:t>
            </a:r>
            <a:r>
              <a:rPr lang="en-US" altLang="ko-KR" sz="1600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 : a subset of SUN images, including 8925 images.</a:t>
            </a:r>
          </a:p>
          <a:p>
            <a:pPr marL="508000" marR="50800" lvl="1" fontAlgn="base">
              <a:lnSpc>
                <a:spcPct val="150000"/>
              </a:lnSpc>
              <a:buClr>
                <a:srgbClr val="00549E"/>
              </a:buClr>
            </a:pPr>
            <a:endParaRPr lang="en-US" altLang="ko-KR" sz="1600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508000" marR="50800" lvl="1" fontAlgn="base">
              <a:lnSpc>
                <a:spcPct val="150000"/>
              </a:lnSpc>
              <a:buClr>
                <a:srgbClr val="00549E"/>
              </a:buClr>
            </a:pPr>
            <a:r>
              <a:rPr lang="en-US" altLang="ko-KR" sz="1600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(Synthetic Data)</a:t>
            </a: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Gaussian Noise : Synthetic Gaussian noise dataset consists of 10,000 random 2D Gaussian noise images</a:t>
            </a: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Uniform Noise : Synthetic uniform noise dataset consists of 10,000 images where each RGB value of</a:t>
            </a:r>
          </a:p>
          <a:p>
            <a:pPr marL="508000" marR="50800" lvl="1" fontAlgn="base">
              <a:lnSpc>
                <a:spcPct val="150000"/>
              </a:lnSpc>
              <a:buClr>
                <a:srgbClr val="00549E"/>
              </a:buClr>
            </a:pPr>
            <a:r>
              <a:rPr lang="en-US" altLang="ko-KR" sz="1600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		 every pixel is independently sampled from a uniform distribution on [0; 1].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F63850-D4FE-46C8-B8E7-64AAE2D5BAA9}"/>
              </a:ext>
            </a:extLst>
          </p:cNvPr>
          <p:cNvSpPr/>
          <p:nvPr/>
        </p:nvSpPr>
        <p:spPr>
          <a:xfrm>
            <a:off x="947469" y="705694"/>
            <a:ext cx="4388034" cy="45719"/>
          </a:xfrm>
          <a:prstGeom prst="rect">
            <a:avLst/>
          </a:prstGeom>
          <a:solidFill>
            <a:srgbClr val="403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80" dirty="0"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9075D-BC12-407A-9F6D-6E9B6186588E}"/>
              </a:ext>
            </a:extLst>
          </p:cNvPr>
          <p:cNvSpPr txBox="1"/>
          <p:nvPr/>
        </p:nvSpPr>
        <p:spPr>
          <a:xfrm>
            <a:off x="883849" y="205201"/>
            <a:ext cx="4576425" cy="523220"/>
          </a:xfrm>
          <a:prstGeom prst="rect">
            <a:avLst/>
          </a:prstGeom>
          <a:noFill/>
          <a:effectLst/>
        </p:spPr>
        <p:txBody>
          <a:bodyPr wrap="square" rIns="270000" rtlCol="0">
            <a:spAutoFit/>
          </a:bodyPr>
          <a:lstStyle/>
          <a:p>
            <a:r>
              <a:rPr lang="en-US" altLang="ko-KR" sz="2800" b="1" spc="-80" dirty="0">
                <a:solidFill>
                  <a:srgbClr val="403D35"/>
                </a:solidFill>
                <a:ea typeface="맑은 고딕" panose="020B0503020000020004" pitchFamily="50" charset="-127"/>
              </a:rPr>
              <a:t>Out-of-Distribution Problem</a:t>
            </a:r>
            <a:endParaRPr lang="ko-KR" altLang="en-US" sz="2800" b="1" spc="-80" dirty="0">
              <a:solidFill>
                <a:srgbClr val="403D35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2542F6-A909-4FEC-8F3E-5F2DF037CD7A}"/>
              </a:ext>
            </a:extLst>
          </p:cNvPr>
          <p:cNvGrpSpPr/>
          <p:nvPr/>
        </p:nvGrpSpPr>
        <p:grpSpPr>
          <a:xfrm>
            <a:off x="179671" y="270000"/>
            <a:ext cx="704178" cy="540000"/>
            <a:chOff x="305207" y="188640"/>
            <a:chExt cx="704178" cy="540000"/>
          </a:xfrm>
        </p:grpSpPr>
        <p:sp>
          <p:nvSpPr>
            <p:cNvPr id="13" name="모서리가 둥근 직사각형 6">
              <a:extLst>
                <a:ext uri="{FF2B5EF4-FFF2-40B4-BE49-F238E27FC236}">
                  <a16:creationId xmlns:a16="http://schemas.microsoft.com/office/drawing/2014/main" id="{B9830A78-6D40-4360-A4A6-64D30C46E4C2}"/>
                </a:ext>
              </a:extLst>
            </p:cNvPr>
            <p:cNvSpPr/>
            <p:nvPr/>
          </p:nvSpPr>
          <p:spPr>
            <a:xfrm>
              <a:off x="395536" y="188640"/>
              <a:ext cx="540000" cy="540000"/>
            </a:xfrm>
            <a:prstGeom prst="roundRect">
              <a:avLst/>
            </a:prstGeom>
            <a:solidFill>
              <a:srgbClr val="403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80" dirty="0"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9FD100-4C5B-40C2-BF42-1FDE404A1EFA}"/>
                </a:ext>
              </a:extLst>
            </p:cNvPr>
            <p:cNvSpPr txBox="1"/>
            <p:nvPr/>
          </p:nvSpPr>
          <p:spPr>
            <a:xfrm>
              <a:off x="305207" y="225390"/>
              <a:ext cx="704178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-80" dirty="0">
                  <a:solidFill>
                    <a:schemeClr val="bg2"/>
                  </a:solidFill>
                  <a:ea typeface="맑은 고딕" panose="020B0503020000020004" pitchFamily="50" charset="-127"/>
                </a:rPr>
                <a:t>2</a:t>
              </a:r>
              <a:endParaRPr lang="ko-KR" altLang="en-US" sz="2400" b="1" spc="-80" dirty="0">
                <a:solidFill>
                  <a:schemeClr val="bg2"/>
                </a:solidFill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44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5BE862-065C-41B3-A4F7-9B26DEA15324}"/>
              </a:ext>
            </a:extLst>
          </p:cNvPr>
          <p:cNvSpPr/>
          <p:nvPr/>
        </p:nvSpPr>
        <p:spPr>
          <a:xfrm>
            <a:off x="571619" y="938147"/>
            <a:ext cx="8572381" cy="1245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Times New Roman" panose="02020603050405020304" pitchFamily="18" charset="0"/>
              </a:rPr>
              <a:t>- </a:t>
            </a:r>
            <a:r>
              <a:rPr lang="en-US" altLang="ko-KR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Times New Roman" panose="02020603050405020304" pitchFamily="18" charset="0"/>
              </a:rPr>
              <a:t>Enhancing the reliability of Out-Of-Distribution image detection in neural networks </a:t>
            </a: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Experimental Result</a:t>
            </a: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z="1600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F63850-D4FE-46C8-B8E7-64AAE2D5BAA9}"/>
              </a:ext>
            </a:extLst>
          </p:cNvPr>
          <p:cNvSpPr/>
          <p:nvPr/>
        </p:nvSpPr>
        <p:spPr>
          <a:xfrm>
            <a:off x="947469" y="705694"/>
            <a:ext cx="4388034" cy="45719"/>
          </a:xfrm>
          <a:prstGeom prst="rect">
            <a:avLst/>
          </a:prstGeom>
          <a:solidFill>
            <a:srgbClr val="403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80" dirty="0"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9075D-BC12-407A-9F6D-6E9B6186588E}"/>
              </a:ext>
            </a:extLst>
          </p:cNvPr>
          <p:cNvSpPr txBox="1"/>
          <p:nvPr/>
        </p:nvSpPr>
        <p:spPr>
          <a:xfrm>
            <a:off x="883849" y="205201"/>
            <a:ext cx="4576425" cy="523220"/>
          </a:xfrm>
          <a:prstGeom prst="rect">
            <a:avLst/>
          </a:prstGeom>
          <a:noFill/>
          <a:effectLst/>
        </p:spPr>
        <p:txBody>
          <a:bodyPr wrap="square" rIns="270000" rtlCol="0">
            <a:spAutoFit/>
          </a:bodyPr>
          <a:lstStyle/>
          <a:p>
            <a:r>
              <a:rPr lang="en-US" altLang="ko-KR" sz="2800" b="1" spc="-80" dirty="0">
                <a:solidFill>
                  <a:srgbClr val="403D35"/>
                </a:solidFill>
                <a:ea typeface="맑은 고딕" panose="020B0503020000020004" pitchFamily="50" charset="-127"/>
              </a:rPr>
              <a:t>Out-of-Distribution Problem</a:t>
            </a:r>
            <a:endParaRPr lang="ko-KR" altLang="en-US" sz="2800" b="1" spc="-80" dirty="0">
              <a:solidFill>
                <a:srgbClr val="403D35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2542F6-A909-4FEC-8F3E-5F2DF037CD7A}"/>
              </a:ext>
            </a:extLst>
          </p:cNvPr>
          <p:cNvGrpSpPr/>
          <p:nvPr/>
        </p:nvGrpSpPr>
        <p:grpSpPr>
          <a:xfrm>
            <a:off x="179671" y="270000"/>
            <a:ext cx="704178" cy="540000"/>
            <a:chOff x="305207" y="188640"/>
            <a:chExt cx="704178" cy="540000"/>
          </a:xfrm>
        </p:grpSpPr>
        <p:sp>
          <p:nvSpPr>
            <p:cNvPr id="13" name="모서리가 둥근 직사각형 6">
              <a:extLst>
                <a:ext uri="{FF2B5EF4-FFF2-40B4-BE49-F238E27FC236}">
                  <a16:creationId xmlns:a16="http://schemas.microsoft.com/office/drawing/2014/main" id="{B9830A78-6D40-4360-A4A6-64D30C46E4C2}"/>
                </a:ext>
              </a:extLst>
            </p:cNvPr>
            <p:cNvSpPr/>
            <p:nvPr/>
          </p:nvSpPr>
          <p:spPr>
            <a:xfrm>
              <a:off x="395536" y="188640"/>
              <a:ext cx="540000" cy="540000"/>
            </a:xfrm>
            <a:prstGeom prst="roundRect">
              <a:avLst/>
            </a:prstGeom>
            <a:solidFill>
              <a:srgbClr val="403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80" dirty="0"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9FD100-4C5B-40C2-BF42-1FDE404A1EFA}"/>
                </a:ext>
              </a:extLst>
            </p:cNvPr>
            <p:cNvSpPr txBox="1"/>
            <p:nvPr/>
          </p:nvSpPr>
          <p:spPr>
            <a:xfrm>
              <a:off x="305207" y="225390"/>
              <a:ext cx="704178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-80" dirty="0">
                  <a:solidFill>
                    <a:schemeClr val="bg2"/>
                  </a:solidFill>
                  <a:ea typeface="맑은 고딕" panose="020B0503020000020004" pitchFamily="50" charset="-127"/>
                </a:rPr>
                <a:t>2</a:t>
              </a:r>
              <a:endParaRPr lang="ko-KR" altLang="en-US" sz="2400" b="1" spc="-80" dirty="0">
                <a:solidFill>
                  <a:schemeClr val="bg2"/>
                </a:solidFill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779D7EB-73A5-4B70-AA93-7A50242F2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49" y="1855934"/>
            <a:ext cx="4872306" cy="45286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B828E5-7BEE-4309-9E26-3133256A9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30" y="2183168"/>
            <a:ext cx="2397851" cy="33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3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5BE862-065C-41B3-A4F7-9B26DEA15324}"/>
              </a:ext>
            </a:extLst>
          </p:cNvPr>
          <p:cNvSpPr/>
          <p:nvPr/>
        </p:nvSpPr>
        <p:spPr>
          <a:xfrm>
            <a:off x="571619" y="938147"/>
            <a:ext cx="8572381" cy="415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Times New Roman" panose="02020603050405020304" pitchFamily="18" charset="0"/>
              </a:rPr>
              <a:t>- </a:t>
            </a:r>
            <a:r>
              <a:rPr lang="en-US" altLang="ko-KR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Times New Roman" panose="02020603050405020304" pitchFamily="18" charset="0"/>
              </a:rPr>
              <a:t>Enhancing the reliability of Out-Of-Distribution image detection in neural networks </a:t>
            </a: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Experimental Result</a:t>
            </a: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b="1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MMD</a:t>
            </a: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 : To measure the statistical distance between in- and out-of-distribution datasets</a:t>
            </a: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  <a:p>
            <a:pPr marL="679450" marR="50800" lvl="1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r>
              <a:rPr lang="en-US" altLang="ko-KR" spc="-150" dirty="0">
                <a:ln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latin typeface="+mn-ea"/>
                <a:cs typeface="Arial" panose="020B0604020202020204" pitchFamily="34" charset="0"/>
              </a:rPr>
              <a:t>Negative relationship between MMD and the performances of proposed method</a:t>
            </a:r>
          </a:p>
          <a:p>
            <a:pPr marL="222250" marR="50800" indent="-171450" fontAlgn="base">
              <a:lnSpc>
                <a:spcPct val="150000"/>
              </a:lnSpc>
              <a:buClr>
                <a:srgbClr val="00549E"/>
              </a:buClr>
              <a:buFont typeface="Wingdings" panose="05000000000000000000" pitchFamily="2" charset="2"/>
              <a:buChar char="§"/>
            </a:pPr>
            <a:endParaRPr lang="en-US" altLang="ko-KR" sz="1600" spc="-150" dirty="0">
              <a:ln>
                <a:solidFill>
                  <a:prstClr val="black">
                    <a:lumMod val="85000"/>
                    <a:lumOff val="15000"/>
                    <a:alpha val="10000"/>
                  </a:prstClr>
                </a:solidFill>
              </a:ln>
              <a:latin typeface="+mn-ea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F63850-D4FE-46C8-B8E7-64AAE2D5BAA9}"/>
              </a:ext>
            </a:extLst>
          </p:cNvPr>
          <p:cNvSpPr/>
          <p:nvPr/>
        </p:nvSpPr>
        <p:spPr>
          <a:xfrm>
            <a:off x="947469" y="705694"/>
            <a:ext cx="4388034" cy="45719"/>
          </a:xfrm>
          <a:prstGeom prst="rect">
            <a:avLst/>
          </a:prstGeom>
          <a:solidFill>
            <a:srgbClr val="403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80" dirty="0"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9075D-BC12-407A-9F6D-6E9B6186588E}"/>
              </a:ext>
            </a:extLst>
          </p:cNvPr>
          <p:cNvSpPr txBox="1"/>
          <p:nvPr/>
        </p:nvSpPr>
        <p:spPr>
          <a:xfrm>
            <a:off x="883849" y="205201"/>
            <a:ext cx="4576425" cy="523220"/>
          </a:xfrm>
          <a:prstGeom prst="rect">
            <a:avLst/>
          </a:prstGeom>
          <a:noFill/>
          <a:effectLst/>
        </p:spPr>
        <p:txBody>
          <a:bodyPr wrap="square" rIns="270000" rtlCol="0">
            <a:spAutoFit/>
          </a:bodyPr>
          <a:lstStyle/>
          <a:p>
            <a:r>
              <a:rPr lang="en-US" altLang="ko-KR" sz="2800" b="1" spc="-80" dirty="0">
                <a:solidFill>
                  <a:srgbClr val="403D35"/>
                </a:solidFill>
                <a:ea typeface="맑은 고딕" panose="020B0503020000020004" pitchFamily="50" charset="-127"/>
              </a:rPr>
              <a:t>Out-of-Distribution Problem</a:t>
            </a:r>
            <a:endParaRPr lang="ko-KR" altLang="en-US" sz="2800" b="1" spc="-80" dirty="0">
              <a:solidFill>
                <a:srgbClr val="403D35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2542F6-A909-4FEC-8F3E-5F2DF037CD7A}"/>
              </a:ext>
            </a:extLst>
          </p:cNvPr>
          <p:cNvGrpSpPr/>
          <p:nvPr/>
        </p:nvGrpSpPr>
        <p:grpSpPr>
          <a:xfrm>
            <a:off x="179671" y="270000"/>
            <a:ext cx="704178" cy="540000"/>
            <a:chOff x="305207" y="188640"/>
            <a:chExt cx="704178" cy="540000"/>
          </a:xfrm>
        </p:grpSpPr>
        <p:sp>
          <p:nvSpPr>
            <p:cNvPr id="13" name="모서리가 둥근 직사각형 6">
              <a:extLst>
                <a:ext uri="{FF2B5EF4-FFF2-40B4-BE49-F238E27FC236}">
                  <a16:creationId xmlns:a16="http://schemas.microsoft.com/office/drawing/2014/main" id="{B9830A78-6D40-4360-A4A6-64D30C46E4C2}"/>
                </a:ext>
              </a:extLst>
            </p:cNvPr>
            <p:cNvSpPr/>
            <p:nvPr/>
          </p:nvSpPr>
          <p:spPr>
            <a:xfrm>
              <a:off x="395536" y="188640"/>
              <a:ext cx="540000" cy="540000"/>
            </a:xfrm>
            <a:prstGeom prst="roundRect">
              <a:avLst/>
            </a:prstGeom>
            <a:solidFill>
              <a:srgbClr val="403D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80" dirty="0"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9FD100-4C5B-40C2-BF42-1FDE404A1EFA}"/>
                </a:ext>
              </a:extLst>
            </p:cNvPr>
            <p:cNvSpPr txBox="1"/>
            <p:nvPr/>
          </p:nvSpPr>
          <p:spPr>
            <a:xfrm>
              <a:off x="305207" y="225390"/>
              <a:ext cx="704178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-80" dirty="0">
                  <a:solidFill>
                    <a:schemeClr val="bg2"/>
                  </a:solidFill>
                  <a:ea typeface="맑은 고딕" panose="020B0503020000020004" pitchFamily="50" charset="-127"/>
                </a:rPr>
                <a:t>2</a:t>
              </a:r>
              <a:endParaRPr lang="ko-KR" altLang="en-US" sz="2400" b="1" spc="-80" dirty="0">
                <a:solidFill>
                  <a:schemeClr val="bg2"/>
                </a:solidFill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5D8AFDA-F173-4767-9B6D-EEBB5203D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56"/>
          <a:stretch/>
        </p:blipFill>
        <p:spPr>
          <a:xfrm>
            <a:off x="1445571" y="2369780"/>
            <a:ext cx="6252857" cy="15837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B59902-0F40-4588-85DC-E6ADE6243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771" y="4660414"/>
            <a:ext cx="6834456" cy="169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2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21390</TotalTime>
  <Words>727</Words>
  <Application>Microsoft Office PowerPoint</Application>
  <PresentationFormat>화면 슬라이드 쇼(4:3)</PresentationFormat>
  <Paragraphs>144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성호</cp:lastModifiedBy>
  <cp:revision>2201</cp:revision>
  <dcterms:created xsi:type="dcterms:W3CDTF">2015-12-29T05:53:02Z</dcterms:created>
  <dcterms:modified xsi:type="dcterms:W3CDTF">2020-05-16T00:46:10Z</dcterms:modified>
</cp:coreProperties>
</file>