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78" r:id="rId7"/>
    <p:sldId id="257" r:id="rId8"/>
    <p:sldId id="270" r:id="rId9"/>
    <p:sldId id="273" r:id="rId10"/>
    <p:sldId id="272" r:id="rId11"/>
    <p:sldId id="271" r:id="rId12"/>
    <p:sldId id="27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30" autoAdjust="0"/>
  </p:normalViewPr>
  <p:slideViewPr>
    <p:cSldViewPr snapToGrid="0" showGuides="1">
      <p:cViewPr>
        <p:scale>
          <a:sx n="125" d="100"/>
          <a:sy n="125" d="100"/>
        </p:scale>
        <p:origin x="-1008" y="-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CFEA-FEB9-4D77-A2CB-0B888B3CBA21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718D-57B9-466C-B886-13FB274EB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디자인하여 각각을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CIFAR-10, Penn Treebank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적용하여 모델의 성능을 평가한 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직접적으로 디자인한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state-of-art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모델들과 유사한 성능을 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오히려 더 좋은 성능을 보였다고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구조를 조금 바꾸면 전체적으로 성능이 하락하는 것으로 보아 일종의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한계점이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중요한 점은 모델을 학습시키는데 있어서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사용해야 한다는 현실적인 제약조건이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구조를 학습하는데 오랜 시간이 걸린다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위해서 여러가지 논문이 나왔으며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세미나 마지막에 간략하게 소개하였다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Transferable Architectures for Scalable Image Recognition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한정지어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효과적으로 디자인하는 논문이다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Hyperparameter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Space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연산의 집합으로 정의하여 효율을 높였으며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기존에는 전체적인 레이어와 세부적인 파라미터들을 모두 디자인하였다면 이 논문에서는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블록을 설계하는데 초점을 맞추었다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받아올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이전 레이어를 선택한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레이어에 대하여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convolution, 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연산을 수행하고 결과를 합치는 과정을 반복적으로 수행하여 레이어를 순차적으로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쌓아나아게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전체적인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Architecture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사람이 설계했지만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결과 다른 최신 논문들보다 좋은 성능을 낸 것을 확인하였다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Neural Architecture Search via Parameter Sharing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올해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월달에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구글에서 발표한 논문으로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약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이상의 효율을 보여주는 구조를 설계하였다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Directed Acyclic Graph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네트워크를 만드는 구조 및 과정을 표현하고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학습되는 다수의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서로 공유하게 디자인함으로써 학습시간을 획기적으로 단축하였다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병렬처리를 위해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컴퓨터를 사용하였지만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논문에서는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 약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동안 실험을 진행하여 네트워크 구조를 디자인하였다고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9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Step1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hi,</a:t>
            </a:r>
            <a:r>
              <a:rPr lang="ko-KR" altLang="en-US" dirty="0"/>
              <a:t> </a:t>
            </a:r>
            <a:r>
              <a:rPr lang="en-US" altLang="ko-KR" dirty="0"/>
              <a:t>hi-1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from the set of hidden states created in previous blocks</a:t>
            </a:r>
          </a:p>
          <a:p>
            <a:r>
              <a:rPr lang="en-US" altLang="ko-KR" dirty="0"/>
              <a:t>Step2 select a second hidden state from the same options as in Step 1</a:t>
            </a:r>
          </a:p>
          <a:p>
            <a:r>
              <a:rPr lang="en-US" altLang="ko-KR" dirty="0"/>
              <a:t>Step3 select an operation to apply the hidden state selected in Step1</a:t>
            </a:r>
          </a:p>
          <a:p>
            <a:r>
              <a:rPr lang="en-US" altLang="ko-KR" dirty="0"/>
              <a:t>Step4 select an operation to apply the hidden state selected in Step1</a:t>
            </a:r>
          </a:p>
          <a:p>
            <a:r>
              <a:rPr lang="en-US" altLang="ko-KR" dirty="0"/>
              <a:t>Step5 Select a method to combine the output of step 3 and 4 to create a new hidden state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이것도 어느정도 구조는 정해져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7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7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http://4four.us/article/2018/08/policy-gradient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2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뉴럴넷으로</a:t>
            </a:r>
            <a:r>
              <a:rPr lang="ko-KR" altLang="en-US" dirty="0"/>
              <a:t> 찾아보겠다는 거고요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Transfer learning</a:t>
            </a:r>
            <a:r>
              <a:rPr lang="ko-KR" altLang="en-US" dirty="0"/>
              <a:t>이 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9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8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2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9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Normal – convolutional cells that return a feature map of the same dimension</a:t>
            </a:r>
          </a:p>
          <a:p>
            <a:r>
              <a:rPr lang="en-US" altLang="ko-KR" dirty="0"/>
              <a:t>Reduction – convolutional cells that return a feature map where the feature map height and width is reduced by a factor of two(pooling</a:t>
            </a:r>
            <a:r>
              <a:rPr lang="ko-KR" altLang="en-US" dirty="0"/>
              <a:t> </a:t>
            </a:r>
            <a:r>
              <a:rPr lang="en-US" altLang="ko-KR" dirty="0" err="1"/>
              <a:t>strided</a:t>
            </a:r>
            <a:r>
              <a:rPr lang="ko-KR" altLang="en-US" dirty="0"/>
              <a:t> 같은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공교롭게도 다 </a:t>
            </a:r>
            <a:r>
              <a:rPr lang="en-US" altLang="ko-KR" dirty="0"/>
              <a:t>add</a:t>
            </a:r>
            <a:r>
              <a:rPr lang="ko-KR" altLang="en-US" dirty="0"/>
              <a:t>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F718D-57B9-466C-B886-13FB274EB1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annesu/NASNet-keras/blob/master/nasnet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AB31B-CEF3-4785-B717-2223B821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NASNet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9C5FC-2DA1-437D-B2AE-10F848F65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Transferable architecture for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91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654F2-2B37-480F-AC5A-D067A4A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75371"/>
            <a:ext cx="3855720" cy="120990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Architecture</a:t>
            </a:r>
            <a:r>
              <a:rPr lang="ko-KR" altLang="en-US" sz="4400" dirty="0"/>
              <a:t> </a:t>
            </a:r>
            <a:r>
              <a:rPr lang="en-US" altLang="ko-KR" sz="4400" dirty="0"/>
              <a:t>&amp;</a:t>
            </a:r>
            <a:br>
              <a:rPr lang="en-US" altLang="ko-KR" sz="4400" dirty="0"/>
            </a:br>
            <a:r>
              <a:rPr lang="en-US" altLang="ko-KR" sz="3600" dirty="0"/>
              <a:t>Convolutional</a:t>
            </a:r>
            <a:r>
              <a:rPr lang="ko-KR" altLang="en-US" sz="3600" dirty="0"/>
              <a:t> </a:t>
            </a:r>
            <a:r>
              <a:rPr lang="en-US" altLang="ko-KR" sz="3600" dirty="0"/>
              <a:t>Cell</a:t>
            </a:r>
            <a:endParaRPr lang="ko-KR" altLang="en-US" sz="4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5B0D2-1ABB-4DC4-9208-B06E95DB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400300"/>
            <a:ext cx="3855720" cy="3467100"/>
          </a:xfrm>
        </p:spPr>
        <p:txBody>
          <a:bodyPr/>
          <a:lstStyle/>
          <a:p>
            <a:r>
              <a:rPr lang="ko-KR" altLang="en-US" dirty="0"/>
              <a:t>전체적인 아키텍처는 사람이 직접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 cell</a:t>
            </a:r>
            <a:r>
              <a:rPr lang="ko-KR" altLang="en-US" dirty="0"/>
              <a:t>과 </a:t>
            </a:r>
            <a:r>
              <a:rPr lang="en-US" altLang="ko-KR" dirty="0"/>
              <a:t>Reduction cell</a:t>
            </a:r>
            <a:r>
              <a:rPr lang="ko-KR" altLang="en-US"/>
              <a:t>을 반복해서 사용한 구조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71CC062-5149-478B-B104-0B44562930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4154" b="6391"/>
          <a:stretch/>
        </p:blipFill>
        <p:spPr>
          <a:xfrm>
            <a:off x="5532438" y="0"/>
            <a:ext cx="6659562" cy="6858000"/>
          </a:xfrm>
          <a:prstGeom prst="rect">
            <a:avLst/>
          </a:prstGeom>
        </p:spPr>
      </p:pic>
      <p:pic>
        <p:nvPicPr>
          <p:cNvPr id="2050" name="Picture 2" descr="NASNet-A (6 @ 768)">
            <a:extLst>
              <a:ext uri="{FF2B5EF4-FFF2-40B4-BE49-F238E27FC236}">
                <a16:creationId xmlns:a16="http://schemas.microsoft.com/office/drawing/2014/main" id="{84D984FA-5069-4FCA-8311-DA212585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72" y="-6334131"/>
            <a:ext cx="6271493" cy="2012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69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654F2-2B37-480F-AC5A-D067A4A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75371"/>
            <a:ext cx="3855720" cy="120990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Architecture</a:t>
            </a:r>
            <a:r>
              <a:rPr lang="ko-KR" altLang="en-US" sz="4400" dirty="0"/>
              <a:t> </a:t>
            </a:r>
            <a:r>
              <a:rPr lang="en-US" altLang="ko-KR" sz="4400" dirty="0"/>
              <a:t>&amp;</a:t>
            </a:r>
            <a:br>
              <a:rPr lang="en-US" altLang="ko-KR" sz="4400" dirty="0"/>
            </a:br>
            <a:r>
              <a:rPr lang="en-US" altLang="ko-KR" sz="3600" dirty="0"/>
              <a:t>Convolutional</a:t>
            </a:r>
            <a:r>
              <a:rPr lang="ko-KR" altLang="en-US" sz="3600" dirty="0"/>
              <a:t> </a:t>
            </a:r>
            <a:r>
              <a:rPr lang="en-US" altLang="ko-KR" sz="3600" dirty="0"/>
              <a:t>Cell</a:t>
            </a:r>
            <a:endParaRPr lang="ko-KR" altLang="en-US" sz="4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5B0D2-1ABB-4DC4-9208-B06E95DB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400300"/>
            <a:ext cx="3855720" cy="3467100"/>
          </a:xfrm>
        </p:spPr>
        <p:txBody>
          <a:bodyPr/>
          <a:lstStyle/>
          <a:p>
            <a:r>
              <a:rPr lang="ko-KR" altLang="en-US" dirty="0"/>
              <a:t>전체적인 아키텍처는 사람이 직접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 cell</a:t>
            </a:r>
            <a:r>
              <a:rPr lang="ko-KR" altLang="en-US" dirty="0"/>
              <a:t>과 </a:t>
            </a:r>
            <a:r>
              <a:rPr lang="en-US" altLang="ko-KR" dirty="0"/>
              <a:t>Reduction cell</a:t>
            </a:r>
            <a:r>
              <a:rPr lang="ko-KR" altLang="en-US"/>
              <a:t>을 반복해서 사용한 구조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71CC062-5149-478B-B104-0B44562930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4154" b="6391"/>
          <a:stretch/>
        </p:blipFill>
        <p:spPr>
          <a:xfrm>
            <a:off x="5532438" y="0"/>
            <a:ext cx="6659562" cy="6858000"/>
          </a:xfrm>
          <a:prstGeom prst="rect">
            <a:avLst/>
          </a:prstGeom>
        </p:spPr>
      </p:pic>
      <p:pic>
        <p:nvPicPr>
          <p:cNvPr id="2050" name="Picture 2" descr="NASNet-A (6 @ 768)">
            <a:extLst>
              <a:ext uri="{FF2B5EF4-FFF2-40B4-BE49-F238E27FC236}">
                <a16:creationId xmlns:a16="http://schemas.microsoft.com/office/drawing/2014/main" id="{84D984FA-5069-4FCA-8311-DA212585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72" y="-13270427"/>
            <a:ext cx="6271493" cy="2012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382E4-4793-4B8B-994C-54F14696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2654"/>
            <a:ext cx="9601200" cy="1795346"/>
          </a:xfrm>
        </p:spPr>
        <p:txBody>
          <a:bodyPr/>
          <a:lstStyle/>
          <a:p>
            <a:r>
              <a:rPr lang="en-US" altLang="ko-KR" dirty="0"/>
              <a:t>Normal – convolutional cells that return a feature map of the same dimension</a:t>
            </a:r>
          </a:p>
          <a:p>
            <a:r>
              <a:rPr lang="en-US" altLang="ko-KR" dirty="0"/>
              <a:t>Reduction – convolutional cells that return a feature map where the feature map height and width is reduced by a factor of two</a:t>
            </a:r>
            <a:endParaRPr lang="ko-KR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E1A9217-EFDF-46BF-A3C8-AD8BF9174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77"/>
          <a:stretch/>
        </p:blipFill>
        <p:spPr bwMode="auto">
          <a:xfrm>
            <a:off x="1371600" y="869098"/>
            <a:ext cx="9825722" cy="40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B6737C-E7FD-447C-A1E2-7D78E3BF3AEC}"/>
              </a:ext>
            </a:extLst>
          </p:cNvPr>
          <p:cNvSpPr txBox="1"/>
          <p:nvPr/>
        </p:nvSpPr>
        <p:spPr>
          <a:xfrm>
            <a:off x="1672682" y="735283"/>
            <a:ext cx="397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Cell (Search Space)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578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C0D9-0272-4147-8395-FA109343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14800"/>
            <a:ext cx="96012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Step1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hi,</a:t>
            </a:r>
            <a:r>
              <a:rPr lang="ko-KR" altLang="en-US" dirty="0"/>
              <a:t> </a:t>
            </a:r>
            <a:r>
              <a:rPr lang="en-US" altLang="ko-KR" dirty="0"/>
              <a:t>hi-1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from the set of hidden states created in previous blocks</a:t>
            </a:r>
          </a:p>
          <a:p>
            <a:r>
              <a:rPr lang="en-US" altLang="ko-KR" dirty="0"/>
              <a:t>Step2 select a second hidden state from the same options as in Step 1</a:t>
            </a:r>
          </a:p>
          <a:p>
            <a:r>
              <a:rPr lang="en-US" altLang="ko-KR" dirty="0"/>
              <a:t>Step3 select an operation to apply the hidden state selected in Step1</a:t>
            </a:r>
          </a:p>
          <a:p>
            <a:r>
              <a:rPr lang="en-US" altLang="ko-KR" dirty="0"/>
              <a:t>Step4 select an operation to apply the hidden state selected in Step2</a:t>
            </a:r>
          </a:p>
          <a:p>
            <a:r>
              <a:rPr lang="en-US" altLang="ko-KR" dirty="0"/>
              <a:t>Step5 Select a method to combine the output of step 3 and 4 to create a new hidden state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D1C96C6C-BF73-41A6-9B8E-B23456DE8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8"/>
          <a:stretch/>
        </p:blipFill>
        <p:spPr bwMode="auto">
          <a:xfrm>
            <a:off x="1412550" y="1605777"/>
            <a:ext cx="9560250" cy="207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EC2F1-D776-42AA-8880-723B8DFD0754}"/>
              </a:ext>
            </a:extLst>
          </p:cNvPr>
          <p:cNvSpPr txBox="1"/>
          <p:nvPr/>
        </p:nvSpPr>
        <p:spPr>
          <a:xfrm>
            <a:off x="1485900" y="741997"/>
            <a:ext cx="740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RNN (Controller)-Search space in Cell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D5789-CF82-46EE-8208-E700575D810B}"/>
              </a:ext>
            </a:extLst>
          </p:cNvPr>
          <p:cNvSpPr txBox="1"/>
          <p:nvPr/>
        </p:nvSpPr>
        <p:spPr>
          <a:xfrm>
            <a:off x="10972800" y="41148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r>
              <a:rPr lang="ko-KR" altLang="en-US" dirty="0"/>
              <a:t>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7AA1D-DFE6-477B-8BFE-1311E9711B16}"/>
              </a:ext>
            </a:extLst>
          </p:cNvPr>
          <p:cNvSpPr txBox="1"/>
          <p:nvPr/>
        </p:nvSpPr>
        <p:spPr>
          <a:xfrm>
            <a:off x="8270789" y="4806434"/>
            <a:ext cx="9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72005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553E7-A2B6-454D-862B-6B498DBF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ED71B-1931-42F8-96E1-04F9B23B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https://github.com/johannesu/NASNet-keras/blob/master/nasnet.py</a:t>
            </a:r>
            <a:endParaRPr lang="en-US" altLang="ko-KR" dirty="0"/>
          </a:p>
          <a:p>
            <a:r>
              <a:rPr lang="en-US" altLang="ko-KR" dirty="0"/>
              <a:t>https://github.com/titu1994/Keras-NASNet/blob/master/weight_translation/nasnet.py</a:t>
            </a:r>
          </a:p>
          <a:p>
            <a:endParaRPr lang="en-US" altLang="ko-KR" dirty="0"/>
          </a:p>
          <a:p>
            <a:r>
              <a:rPr lang="en-US" altLang="ko-KR" dirty="0"/>
              <a:t>Mobile, large</a:t>
            </a:r>
          </a:p>
          <a:p>
            <a:endParaRPr lang="en-US" altLang="ko-KR" dirty="0"/>
          </a:p>
          <a:p>
            <a:r>
              <a:rPr lang="en-US" altLang="ko-KR" dirty="0"/>
              <a:t>https://www.kaggle.com/alexus1000/nasnet-mobile</a:t>
            </a:r>
          </a:p>
        </p:txBody>
      </p:sp>
    </p:spTree>
    <p:extLst>
      <p:ext uri="{BB962C8B-B14F-4D97-AF65-F5344CB8AC3E}">
        <p14:creationId xmlns:p14="http://schemas.microsoft.com/office/powerpoint/2010/main" val="126157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9BB2A-A1E1-4911-B98D-240EFD20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NASNet</a:t>
            </a:r>
            <a:r>
              <a:rPr lang="en-US" altLang="ko-KR" dirty="0"/>
              <a:t> flow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772136-A51A-4288-BF00-E3D67A0B7E06}"/>
              </a:ext>
            </a:extLst>
          </p:cNvPr>
          <p:cNvCxnSpPr>
            <a:cxnSpLocks/>
          </p:cNvCxnSpPr>
          <p:nvPr/>
        </p:nvCxnSpPr>
        <p:spPr>
          <a:xfrm>
            <a:off x="2487561" y="5995998"/>
            <a:ext cx="84852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5B3FF28-7057-4739-860C-C119FBF96ED7}"/>
              </a:ext>
            </a:extLst>
          </p:cNvPr>
          <p:cNvSpPr/>
          <p:nvPr/>
        </p:nvSpPr>
        <p:spPr>
          <a:xfrm>
            <a:off x="3077497" y="5868178"/>
            <a:ext cx="324458" cy="3244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3899D1-FC8A-46E2-9F72-5BD753FF03CE}"/>
              </a:ext>
            </a:extLst>
          </p:cNvPr>
          <p:cNvSpPr/>
          <p:nvPr/>
        </p:nvSpPr>
        <p:spPr>
          <a:xfrm>
            <a:off x="5933771" y="5868178"/>
            <a:ext cx="324458" cy="3244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E93575-3C01-4AF5-AE4F-BE80BE013E19}"/>
              </a:ext>
            </a:extLst>
          </p:cNvPr>
          <p:cNvSpPr/>
          <p:nvPr/>
        </p:nvSpPr>
        <p:spPr>
          <a:xfrm>
            <a:off x="8863784" y="5868178"/>
            <a:ext cx="324458" cy="3244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82C05-E214-4A58-A92E-34021FFC6472}"/>
              </a:ext>
            </a:extLst>
          </p:cNvPr>
          <p:cNvSpPr txBox="1"/>
          <p:nvPr/>
        </p:nvSpPr>
        <p:spPr>
          <a:xfrm>
            <a:off x="3012637" y="252092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B0D5F-8FA6-426B-8412-C1919D828E2E}"/>
              </a:ext>
            </a:extLst>
          </p:cNvPr>
          <p:cNvSpPr txBox="1"/>
          <p:nvPr/>
        </p:nvSpPr>
        <p:spPr>
          <a:xfrm>
            <a:off x="1961900" y="2984287"/>
            <a:ext cx="2693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Neural Architecture</a:t>
            </a:r>
            <a:r>
              <a:rPr lang="ko-KR" altLang="en-US" sz="1600" dirty="0"/>
              <a:t> </a:t>
            </a:r>
            <a:r>
              <a:rPr lang="en-US" altLang="ko-KR" sz="1600" dirty="0"/>
              <a:t>Search</a:t>
            </a:r>
          </a:p>
          <a:p>
            <a:pPr algn="ctr"/>
            <a:r>
              <a:rPr lang="en-US" altLang="ko-KR" sz="1600" dirty="0"/>
              <a:t>With Reinforcement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4C520-F4FB-4290-A220-0A0685206C23}"/>
              </a:ext>
            </a:extLst>
          </p:cNvPr>
          <p:cNvSpPr txBox="1"/>
          <p:nvPr/>
        </p:nvSpPr>
        <p:spPr>
          <a:xfrm>
            <a:off x="5697967" y="2520925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NASNet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04795-B7E4-4B49-8690-2FFC0BF9254F}"/>
              </a:ext>
            </a:extLst>
          </p:cNvPr>
          <p:cNvSpPr txBox="1"/>
          <p:nvPr/>
        </p:nvSpPr>
        <p:spPr>
          <a:xfrm>
            <a:off x="4589626" y="2984287"/>
            <a:ext cx="3150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Learning Transferable Architecture</a:t>
            </a:r>
          </a:p>
          <a:p>
            <a:pPr algn="ctr"/>
            <a:r>
              <a:rPr lang="en-US" altLang="ko-KR" sz="1600" dirty="0"/>
              <a:t>For Scalable Recognition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F51E0-4C22-4265-986A-63FF13903957}"/>
              </a:ext>
            </a:extLst>
          </p:cNvPr>
          <p:cNvSpPr txBox="1"/>
          <p:nvPr/>
        </p:nvSpPr>
        <p:spPr>
          <a:xfrm>
            <a:off x="5441186" y="3643516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AutoML</a:t>
            </a:r>
            <a:r>
              <a:rPr lang="ko-KR" altLang="en-US" dirty="0"/>
              <a:t> 논문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A9AD-A972-4AF5-A147-C0DA021C5BAA}"/>
              </a:ext>
            </a:extLst>
          </p:cNvPr>
          <p:cNvSpPr txBox="1"/>
          <p:nvPr/>
        </p:nvSpPr>
        <p:spPr>
          <a:xfrm>
            <a:off x="8735604" y="252092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ENAS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5339D-B11A-4033-87ED-82756C939C36}"/>
              </a:ext>
            </a:extLst>
          </p:cNvPr>
          <p:cNvSpPr txBox="1"/>
          <p:nvPr/>
        </p:nvSpPr>
        <p:spPr>
          <a:xfrm>
            <a:off x="4763212" y="4228857"/>
            <a:ext cx="27933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새로운 </a:t>
            </a:r>
            <a:r>
              <a:rPr lang="en-US" altLang="ko-KR" dirty="0"/>
              <a:t>Search space</a:t>
            </a:r>
          </a:p>
          <a:p>
            <a:pPr algn="ctr"/>
            <a:r>
              <a:rPr lang="en-US" altLang="ko-KR" dirty="0"/>
              <a:t>= transfer learning</a:t>
            </a:r>
            <a:r>
              <a:rPr lang="ko-KR" altLang="en-US" dirty="0"/>
              <a:t>이 가능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GPU 500</a:t>
            </a:r>
            <a:r>
              <a:rPr lang="ko-KR" altLang="en-US" b="1" dirty="0"/>
              <a:t>개로 </a:t>
            </a:r>
            <a:r>
              <a:rPr lang="en-US" altLang="ko-KR" b="1" dirty="0"/>
              <a:t>4</a:t>
            </a:r>
            <a:r>
              <a:rPr lang="ko-KR" altLang="en-US" b="1" dirty="0"/>
              <a:t>일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1D6E6-D059-4F13-944B-B65C34149D4A}"/>
              </a:ext>
            </a:extLst>
          </p:cNvPr>
          <p:cNvSpPr txBox="1"/>
          <p:nvPr/>
        </p:nvSpPr>
        <p:spPr>
          <a:xfrm>
            <a:off x="7471830" y="4256417"/>
            <a:ext cx="355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대의 </a:t>
            </a:r>
            <a:r>
              <a:rPr lang="en-US" altLang="ko-KR" dirty="0" err="1"/>
              <a:t>gpu</a:t>
            </a:r>
            <a:r>
              <a:rPr lang="ko-KR" altLang="en-US" dirty="0"/>
              <a:t>로 </a:t>
            </a:r>
            <a:r>
              <a:rPr lang="en-US" altLang="ko-KR" dirty="0"/>
              <a:t>16</a:t>
            </a:r>
            <a:r>
              <a:rPr lang="ko-KR" altLang="en-US" dirty="0"/>
              <a:t>시간 </a:t>
            </a:r>
            <a:r>
              <a:rPr lang="en-US" altLang="ko-KR" dirty="0"/>
              <a:t>(weight </a:t>
            </a:r>
            <a:r>
              <a:rPr lang="ko-KR" altLang="en-US" dirty="0"/>
              <a:t>공유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8FDAD-5483-49B2-869B-676469E02B7C}"/>
              </a:ext>
            </a:extLst>
          </p:cNvPr>
          <p:cNvSpPr txBox="1"/>
          <p:nvPr/>
        </p:nvSpPr>
        <p:spPr>
          <a:xfrm>
            <a:off x="7808222" y="3005965"/>
            <a:ext cx="276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Efficient Neural Architecture</a:t>
            </a:r>
          </a:p>
          <a:p>
            <a:pPr algn="ctr"/>
            <a:r>
              <a:rPr lang="en-US" altLang="ko-KR" sz="1600" dirty="0"/>
              <a:t>Search via Parameter Sharing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A52DDA-0C20-43E1-95CB-7F14794F4BDA}"/>
              </a:ext>
            </a:extLst>
          </p:cNvPr>
          <p:cNvSpPr txBox="1"/>
          <p:nvPr/>
        </p:nvSpPr>
        <p:spPr>
          <a:xfrm>
            <a:off x="2518109" y="4231402"/>
            <a:ext cx="231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가 만드는 </a:t>
            </a:r>
            <a:r>
              <a:rPr lang="en-US" altLang="ko-KR" dirty="0"/>
              <a:t>AI</a:t>
            </a:r>
          </a:p>
          <a:p>
            <a:endParaRPr lang="en-US" altLang="ko-KR" dirty="0"/>
          </a:p>
          <a:p>
            <a:r>
              <a:rPr lang="en-US" altLang="ko-KR" dirty="0"/>
              <a:t>local optimum</a:t>
            </a:r>
          </a:p>
          <a:p>
            <a:r>
              <a:rPr lang="en-US" altLang="ko-KR" b="1" dirty="0"/>
              <a:t>800</a:t>
            </a:r>
            <a:r>
              <a:rPr lang="ko-KR" altLang="en-US" b="1" dirty="0"/>
              <a:t>개의 </a:t>
            </a:r>
            <a:r>
              <a:rPr lang="en-US" altLang="ko-KR" b="1" dirty="0" err="1"/>
              <a:t>gpu</a:t>
            </a:r>
            <a:r>
              <a:rPr lang="ko-KR" altLang="en-US" b="1" dirty="0"/>
              <a:t>로 </a:t>
            </a:r>
            <a:r>
              <a:rPr lang="en-US" altLang="ko-KR" b="1" dirty="0"/>
              <a:t>28</a:t>
            </a:r>
            <a:r>
              <a:rPr lang="ko-KR" altLang="en-US" b="1" dirty="0"/>
              <a:t>일</a:t>
            </a:r>
            <a:r>
              <a:rPr lang="en-US" altLang="ko-KR" b="1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1CF424-3F49-41D7-B16E-AEE5BB99950D}"/>
              </a:ext>
            </a:extLst>
          </p:cNvPr>
          <p:cNvSpPr txBox="1"/>
          <p:nvPr/>
        </p:nvSpPr>
        <p:spPr>
          <a:xfrm>
            <a:off x="796448" y="423241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D5071-4725-4C91-87AE-B5CB8D656579}"/>
              </a:ext>
            </a:extLst>
          </p:cNvPr>
          <p:cNvSpPr txBox="1"/>
          <p:nvPr/>
        </p:nvSpPr>
        <p:spPr>
          <a:xfrm>
            <a:off x="815335" y="30596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paper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678FCB-F451-4E8D-AA28-30C07979B6F6}"/>
              </a:ext>
            </a:extLst>
          </p:cNvPr>
          <p:cNvSpPr txBox="1"/>
          <p:nvPr/>
        </p:nvSpPr>
        <p:spPr>
          <a:xfrm>
            <a:off x="810928" y="49675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94F361-6455-42AA-97B6-5C2C44B40861}"/>
              </a:ext>
            </a:extLst>
          </p:cNvPr>
          <p:cNvSpPr txBox="1"/>
          <p:nvPr/>
        </p:nvSpPr>
        <p:spPr>
          <a:xfrm>
            <a:off x="795128" y="366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1EF203D7-15F1-4049-B774-61AE772B6860}"/>
              </a:ext>
            </a:extLst>
          </p:cNvPr>
          <p:cNvSpPr/>
          <p:nvPr/>
        </p:nvSpPr>
        <p:spPr>
          <a:xfrm rot="5400000">
            <a:off x="11087561" y="5748936"/>
            <a:ext cx="324457" cy="55397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5CDCCCE-DDD0-497A-8FE1-F623B84B433F}"/>
              </a:ext>
            </a:extLst>
          </p:cNvPr>
          <p:cNvCxnSpPr/>
          <p:nvPr/>
        </p:nvCxnSpPr>
        <p:spPr>
          <a:xfrm flipV="1">
            <a:off x="4063519" y="4601751"/>
            <a:ext cx="764838" cy="36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FAEC3D-AEF4-46B4-A1A5-F28648DBCB95}"/>
              </a:ext>
            </a:extLst>
          </p:cNvPr>
          <p:cNvCxnSpPr>
            <a:cxnSpLocks/>
          </p:cNvCxnSpPr>
          <p:nvPr/>
        </p:nvCxnSpPr>
        <p:spPr>
          <a:xfrm>
            <a:off x="4812529" y="5233363"/>
            <a:ext cx="286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AD860CA-356B-4A52-9A09-DDEC7FAF1B6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179276" y="4441083"/>
            <a:ext cx="292554" cy="79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EF8F-6778-42D4-9464-56B48FA53AA2}"/>
              </a:ext>
            </a:extLst>
          </p:cNvPr>
          <p:cNvSpPr/>
          <p:nvPr/>
        </p:nvSpPr>
        <p:spPr>
          <a:xfrm>
            <a:off x="2212287" y="4561114"/>
            <a:ext cx="979714" cy="178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FECBF-5E2F-4AB6-B240-89E70DF2A78B}"/>
              </a:ext>
            </a:extLst>
          </p:cNvPr>
          <p:cNvSpPr/>
          <p:nvPr/>
        </p:nvSpPr>
        <p:spPr>
          <a:xfrm>
            <a:off x="126429" y="4739951"/>
            <a:ext cx="2679205" cy="26466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24E574-95E8-4743-BC4E-67B142E71C7D}"/>
              </a:ext>
            </a:extLst>
          </p:cNvPr>
          <p:cNvSpPr/>
          <p:nvPr/>
        </p:nvSpPr>
        <p:spPr>
          <a:xfrm>
            <a:off x="809685" y="4958115"/>
            <a:ext cx="1179871" cy="26466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E9E097-5A32-46C7-B47C-5DAA3D4A89AF}"/>
              </a:ext>
            </a:extLst>
          </p:cNvPr>
          <p:cNvSpPr/>
          <p:nvPr/>
        </p:nvSpPr>
        <p:spPr>
          <a:xfrm>
            <a:off x="563878" y="685800"/>
            <a:ext cx="5456904" cy="36625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F21CA1-E99A-40FF-AF92-B69629298C30}"/>
              </a:ext>
            </a:extLst>
          </p:cNvPr>
          <p:cNvSpPr/>
          <p:nvPr/>
        </p:nvSpPr>
        <p:spPr>
          <a:xfrm>
            <a:off x="6654963" y="0"/>
            <a:ext cx="370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41122511-F027-46A7-ADDB-489A964BAC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31240" t="22178" r="34872" b="22178"/>
          <a:stretch/>
        </p:blipFill>
        <p:spPr>
          <a:xfrm>
            <a:off x="0" y="0"/>
            <a:ext cx="661711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5F8FD8-61B4-4409-A297-B7558EA53EC3}"/>
              </a:ext>
            </a:extLst>
          </p:cNvPr>
          <p:cNvSpPr txBox="1"/>
          <p:nvPr/>
        </p:nvSpPr>
        <p:spPr>
          <a:xfrm>
            <a:off x="7973962" y="728886"/>
            <a:ext cx="339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Neural Architecture Search (NAS)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A98F8-C4DA-4706-859C-06B23FBD948B}"/>
              </a:ext>
            </a:extLst>
          </p:cNvPr>
          <p:cNvSpPr txBox="1"/>
          <p:nvPr/>
        </p:nvSpPr>
        <p:spPr>
          <a:xfrm>
            <a:off x="7063001" y="180236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믿고 본다는 </a:t>
            </a: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Brain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E466-FAD6-48D6-9257-0B6C21003B86}"/>
              </a:ext>
            </a:extLst>
          </p:cNvPr>
          <p:cNvSpPr txBox="1"/>
          <p:nvPr/>
        </p:nvSpPr>
        <p:spPr>
          <a:xfrm>
            <a:off x="7025148" y="2942372"/>
            <a:ext cx="526297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Neural Network</a:t>
            </a:r>
            <a:r>
              <a:rPr lang="ko-KR" altLang="en-US" b="1" dirty="0"/>
              <a:t> </a:t>
            </a:r>
            <a:r>
              <a:rPr lang="en-US" altLang="ko-KR" b="1" dirty="0"/>
              <a:t>design</a:t>
            </a:r>
            <a:r>
              <a:rPr lang="ko-KR" altLang="en-US" b="1" dirty="0"/>
              <a:t> 하는 건 어렵다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그러나</a:t>
            </a:r>
            <a:r>
              <a:rPr lang="en-US" altLang="ko-KR" b="1" dirty="0"/>
              <a:t>, </a:t>
            </a:r>
            <a:r>
              <a:rPr lang="ko-KR" altLang="en-US" b="1" dirty="0"/>
              <a:t>우리 모델은 알아서 모델링 해준다</a:t>
            </a:r>
            <a:r>
              <a:rPr lang="en-US" altLang="ko-KR" b="1" dirty="0"/>
              <a:t>!</a:t>
            </a:r>
          </a:p>
          <a:p>
            <a:endParaRPr lang="en-US" altLang="ko-KR" sz="500" b="1" dirty="0"/>
          </a:p>
          <a:p>
            <a:r>
              <a:rPr lang="ko-KR" altLang="en-US" sz="1600" dirty="0"/>
              <a:t>모델링 하는 </a:t>
            </a:r>
            <a:r>
              <a:rPr lang="en-US" altLang="ko-KR" sz="1600" dirty="0"/>
              <a:t>RNN</a:t>
            </a:r>
            <a:r>
              <a:rPr lang="ko-KR" altLang="en-US" sz="1600" dirty="0"/>
              <a:t>을 만들고 </a:t>
            </a:r>
            <a:r>
              <a:rPr lang="en-US" altLang="ko-KR" sz="1600" dirty="0"/>
              <a:t>RL</a:t>
            </a:r>
            <a:r>
              <a:rPr lang="ko-KR" altLang="en-US" sz="1600" dirty="0"/>
              <a:t>을 이용해 </a:t>
            </a:r>
            <a:r>
              <a:rPr lang="en-US" altLang="ko-KR" sz="1600" dirty="0"/>
              <a:t>RNN</a:t>
            </a:r>
            <a:r>
              <a:rPr lang="ko-KR" altLang="en-US" sz="1600" dirty="0"/>
              <a:t>이 좋은</a:t>
            </a:r>
            <a:endParaRPr lang="en-US" altLang="ko-KR" sz="1600" dirty="0"/>
          </a:p>
          <a:p>
            <a:r>
              <a:rPr lang="ko-KR" altLang="en-US" sz="1600" dirty="0"/>
              <a:t>모델을 만들게 학습하여 알아서 좋은 모델 짜주는 모델을</a:t>
            </a:r>
            <a:endParaRPr lang="en-US" altLang="ko-KR" sz="1600" dirty="0"/>
          </a:p>
          <a:p>
            <a:r>
              <a:rPr lang="ko-KR" altLang="en-US" sz="1600" dirty="0"/>
              <a:t>만들었다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우리 모델 </a:t>
            </a:r>
            <a:r>
              <a:rPr lang="ko-KR" altLang="en-US" b="1" dirty="0" err="1"/>
              <a:t>짱짱</a:t>
            </a:r>
            <a:r>
              <a:rPr lang="ko-KR" altLang="en-US" b="1" dirty="0"/>
              <a:t> 좋다</a:t>
            </a:r>
            <a:r>
              <a:rPr lang="en-US" altLang="ko-KR" b="1" dirty="0"/>
              <a:t>!</a:t>
            </a:r>
          </a:p>
          <a:p>
            <a:endParaRPr lang="en-US" altLang="ko-KR" sz="500" dirty="0"/>
          </a:p>
          <a:p>
            <a:r>
              <a:rPr lang="en-US" altLang="ko-KR" sz="1600" dirty="0"/>
              <a:t>CIFAR-10</a:t>
            </a:r>
            <a:r>
              <a:rPr lang="ko-KR" altLang="en-US" sz="1600" dirty="0"/>
              <a:t>에서 성능이 </a:t>
            </a:r>
            <a:r>
              <a:rPr lang="en-US" altLang="ko-KR" sz="1600" dirty="0"/>
              <a:t>SOTA </a:t>
            </a:r>
            <a:r>
              <a:rPr lang="ko-KR" altLang="en-US" sz="1600" dirty="0"/>
              <a:t>보다 </a:t>
            </a:r>
            <a:r>
              <a:rPr lang="ko-KR" altLang="en-US" sz="1600" dirty="0" err="1"/>
              <a:t>잘나온다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Penn</a:t>
            </a:r>
            <a:r>
              <a:rPr lang="ko-KR" altLang="en-US" sz="1600" dirty="0"/>
              <a:t> </a:t>
            </a:r>
            <a:r>
              <a:rPr lang="en-US" altLang="ko-KR" sz="1600" dirty="0"/>
              <a:t>Treebank</a:t>
            </a:r>
            <a:r>
              <a:rPr lang="ko-KR" altLang="en-US" sz="1600" dirty="0"/>
              <a:t> 데이터셋에서는 </a:t>
            </a:r>
            <a:r>
              <a:rPr lang="en-US" altLang="ko-KR" sz="1600" dirty="0"/>
              <a:t>LSTM(</a:t>
            </a:r>
            <a:r>
              <a:rPr lang="en-US" altLang="ko-KR" sz="1600" dirty="0" err="1"/>
              <a:t>sota</a:t>
            </a:r>
            <a:r>
              <a:rPr lang="en-US" altLang="ko-KR" sz="1600" dirty="0"/>
              <a:t>)</a:t>
            </a:r>
            <a:r>
              <a:rPr lang="ko-KR" altLang="en-US" sz="1600" dirty="0"/>
              <a:t>보다</a:t>
            </a:r>
            <a:endParaRPr lang="en-US" altLang="ko-KR" sz="1600" dirty="0"/>
          </a:p>
          <a:p>
            <a:r>
              <a:rPr lang="ko-KR" altLang="en-US" sz="1600" dirty="0"/>
              <a:t>좋은 </a:t>
            </a:r>
            <a:r>
              <a:rPr lang="en-US" altLang="ko-KR" sz="1600" dirty="0"/>
              <a:t>recurrent cell</a:t>
            </a:r>
            <a:r>
              <a:rPr lang="ko-KR" altLang="en-US" sz="1600" dirty="0"/>
              <a:t>을 만들었다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Nlp</a:t>
            </a:r>
            <a:r>
              <a:rPr lang="ko-KR" altLang="en-US" sz="1600" dirty="0"/>
              <a:t>에서도 성능이 좋았다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F6AFB-6722-41A9-A27C-59C27579E038}"/>
              </a:ext>
            </a:extLst>
          </p:cNvPr>
          <p:cNvSpPr txBox="1"/>
          <p:nvPr/>
        </p:nvSpPr>
        <p:spPr>
          <a:xfrm>
            <a:off x="9354364" y="2523810"/>
            <a:ext cx="98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81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70CCCB-65BE-489A-9855-6450A3A2D4CF}"/>
              </a:ext>
            </a:extLst>
          </p:cNvPr>
          <p:cNvSpPr/>
          <p:nvPr/>
        </p:nvSpPr>
        <p:spPr>
          <a:xfrm>
            <a:off x="1720645" y="2094271"/>
            <a:ext cx="3470787" cy="222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The Controller (RNN)</a:t>
            </a:r>
          </a:p>
          <a:p>
            <a:pPr algn="ctr"/>
            <a:endParaRPr lang="en-US" altLang="ko-KR" sz="500" b="1" dirty="0"/>
          </a:p>
          <a:p>
            <a:pPr marL="285750" indent="-285750" algn="ctr">
              <a:buFontTx/>
              <a:buChar char="-"/>
            </a:pPr>
            <a:r>
              <a:rPr lang="en-US" altLang="ko-KR" sz="1600" dirty="0"/>
              <a:t>Input : Dataset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/>
              <a:t>Output : Sample Architecture (and probability)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7D35FE-CED9-4E62-951C-98268B514E20}"/>
              </a:ext>
            </a:extLst>
          </p:cNvPr>
          <p:cNvSpPr/>
          <p:nvPr/>
        </p:nvSpPr>
        <p:spPr>
          <a:xfrm>
            <a:off x="7369277" y="2094271"/>
            <a:ext cx="3470787" cy="222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Trains a child network </a:t>
            </a:r>
          </a:p>
          <a:p>
            <a:pPr algn="ctr"/>
            <a:r>
              <a:rPr lang="en-US" altLang="ko-KR" dirty="0"/>
              <a:t>with architecture</a:t>
            </a:r>
          </a:p>
          <a:p>
            <a:pPr algn="ctr"/>
            <a:r>
              <a:rPr lang="en-US" altLang="ko-KR" dirty="0"/>
              <a:t>A to get accuracy R</a:t>
            </a:r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B5C24C08-9FCD-4C68-9F19-501B474391F8}"/>
              </a:ext>
            </a:extLst>
          </p:cNvPr>
          <p:cNvSpPr/>
          <p:nvPr/>
        </p:nvSpPr>
        <p:spPr>
          <a:xfrm>
            <a:off x="3028335" y="1098755"/>
            <a:ext cx="6263148" cy="875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F5EEA-185D-4B01-B0D6-9DE7DED35460}"/>
              </a:ext>
            </a:extLst>
          </p:cNvPr>
          <p:cNvSpPr txBox="1"/>
          <p:nvPr/>
        </p:nvSpPr>
        <p:spPr>
          <a:xfrm>
            <a:off x="4267200" y="608978"/>
            <a:ext cx="403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 architecture A with probability p</a:t>
            </a:r>
            <a:endParaRPr lang="ko-KR" altLang="en-US" dirty="0"/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2C65E5FD-908D-4326-A49F-A0A5011E19ED}"/>
              </a:ext>
            </a:extLst>
          </p:cNvPr>
          <p:cNvSpPr/>
          <p:nvPr/>
        </p:nvSpPr>
        <p:spPr>
          <a:xfrm flipH="1" flipV="1">
            <a:off x="2964426" y="4424517"/>
            <a:ext cx="6263148" cy="875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D0B28-7F0A-45D6-A80A-8E38ABA8277D}"/>
              </a:ext>
            </a:extLst>
          </p:cNvPr>
          <p:cNvSpPr txBox="1"/>
          <p:nvPr/>
        </p:nvSpPr>
        <p:spPr>
          <a:xfrm>
            <a:off x="4706645" y="5325692"/>
            <a:ext cx="2778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Compute gradient of p and</a:t>
            </a:r>
          </a:p>
          <a:p>
            <a:pPr algn="ctr"/>
            <a:r>
              <a:rPr lang="en-US" altLang="ko-KR" dirty="0"/>
              <a:t>Scale it by R to update</a:t>
            </a:r>
          </a:p>
          <a:p>
            <a:pPr algn="ctr"/>
            <a:r>
              <a:rPr lang="en-US" altLang="ko-KR" dirty="0"/>
              <a:t>The controller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7CE1F-6FCA-4D4D-9F5B-3C77AF35F176}"/>
              </a:ext>
            </a:extLst>
          </p:cNvPr>
          <p:cNvSpPr txBox="1"/>
          <p:nvPr/>
        </p:nvSpPr>
        <p:spPr>
          <a:xfrm>
            <a:off x="9761838" y="855244"/>
            <a:ext cx="750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RL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5B4C10-0795-4FE4-B8C7-60F27AAD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7101" y="2853333"/>
            <a:ext cx="8985699" cy="34130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F729D-2C7C-48FF-81F6-DE349AB7CEC1}"/>
              </a:ext>
            </a:extLst>
          </p:cNvPr>
          <p:cNvSpPr/>
          <p:nvPr/>
        </p:nvSpPr>
        <p:spPr>
          <a:xfrm>
            <a:off x="4047893" y="591644"/>
            <a:ext cx="6924907" cy="1808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How controller RNN samples a simple convolutional network?</a:t>
            </a:r>
          </a:p>
          <a:p>
            <a:pPr algn="ctr"/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Hyperparameter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RNN</a:t>
            </a:r>
            <a:r>
              <a:rPr lang="ko-KR" altLang="en-US" dirty="0">
                <a:solidFill>
                  <a:schemeClr val="tx1"/>
                </a:solidFill>
              </a:rPr>
              <a:t>으로 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0B3457-0852-4C09-9260-B52DD7A09D3C}"/>
              </a:ext>
            </a:extLst>
          </p:cNvPr>
          <p:cNvSpPr/>
          <p:nvPr/>
        </p:nvSpPr>
        <p:spPr>
          <a:xfrm>
            <a:off x="1750741" y="591644"/>
            <a:ext cx="2728692" cy="180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The Controller (RNN)</a:t>
            </a:r>
          </a:p>
          <a:p>
            <a:pPr algn="ctr"/>
            <a:endParaRPr lang="en-US" altLang="ko-KR" sz="400" b="1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Input : Dataset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Output : Sample Architecture (and probability)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599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3909C-8AA0-4640-B6DE-EA9AAD48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88441-05B3-4BC0-807B-BFCC4A67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1CD29-AD69-4E3D-B5F3-FA89B519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19640" r="13952" b="8469"/>
          <a:stretch/>
        </p:blipFill>
        <p:spPr>
          <a:xfrm>
            <a:off x="1021490" y="395735"/>
            <a:ext cx="10886304" cy="60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1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3D01B3DB-7673-4C58-850B-7965723515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858" t="28211" r="27893" b="9535"/>
          <a:stretch/>
        </p:blipFill>
        <p:spPr>
          <a:xfrm>
            <a:off x="0" y="0"/>
            <a:ext cx="665988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EF8F-6778-42D4-9464-56B48FA53AA2}"/>
              </a:ext>
            </a:extLst>
          </p:cNvPr>
          <p:cNvSpPr/>
          <p:nvPr/>
        </p:nvSpPr>
        <p:spPr>
          <a:xfrm>
            <a:off x="2212287" y="4561114"/>
            <a:ext cx="979714" cy="17883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FECBF-5E2F-4AB6-B240-89E70DF2A78B}"/>
              </a:ext>
            </a:extLst>
          </p:cNvPr>
          <p:cNvSpPr/>
          <p:nvPr/>
        </p:nvSpPr>
        <p:spPr>
          <a:xfrm>
            <a:off x="126429" y="4739951"/>
            <a:ext cx="2679205" cy="26466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24E574-95E8-4743-BC4E-67B142E71C7D}"/>
              </a:ext>
            </a:extLst>
          </p:cNvPr>
          <p:cNvSpPr/>
          <p:nvPr/>
        </p:nvSpPr>
        <p:spPr>
          <a:xfrm>
            <a:off x="809685" y="4958115"/>
            <a:ext cx="1179871" cy="264668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E9E097-5A32-46C7-B47C-5DAA3D4A89AF}"/>
              </a:ext>
            </a:extLst>
          </p:cNvPr>
          <p:cNvSpPr/>
          <p:nvPr/>
        </p:nvSpPr>
        <p:spPr>
          <a:xfrm>
            <a:off x="563878" y="685800"/>
            <a:ext cx="5456904" cy="366252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F21CA1-E99A-40FF-AF92-B69629298C30}"/>
              </a:ext>
            </a:extLst>
          </p:cNvPr>
          <p:cNvSpPr/>
          <p:nvPr/>
        </p:nvSpPr>
        <p:spPr>
          <a:xfrm>
            <a:off x="6669712" y="0"/>
            <a:ext cx="37018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31D91-5C62-4DE1-A11E-E0E8C52A1751}"/>
              </a:ext>
            </a:extLst>
          </p:cNvPr>
          <p:cNvSpPr txBox="1"/>
          <p:nvPr/>
        </p:nvSpPr>
        <p:spPr>
          <a:xfrm>
            <a:off x="7973962" y="728886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Architecture Search Network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일명 </a:t>
            </a:r>
            <a:r>
              <a:rPr lang="en-US" altLang="ko-KR" dirty="0" err="1"/>
              <a:t>NASNet</a:t>
            </a:r>
            <a:r>
              <a:rPr lang="en-US" altLang="ko-KR" dirty="0"/>
              <a:t> </a:t>
            </a:r>
            <a:r>
              <a:rPr lang="ko-KR" altLang="en-US" dirty="0"/>
              <a:t>논문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CEB1AC-99AF-439A-92E6-82AD39F99F93}"/>
              </a:ext>
            </a:extLst>
          </p:cNvPr>
          <p:cNvSpPr txBox="1"/>
          <p:nvPr/>
        </p:nvSpPr>
        <p:spPr>
          <a:xfrm>
            <a:off x="7063001" y="1802368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믿고 보는 </a:t>
            </a:r>
            <a:r>
              <a:rPr lang="en-US" altLang="ko-KR" dirty="0"/>
              <a:t>Google Brain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55E9D2-F134-4B5B-AA7C-FD55B3FF4DC5}"/>
              </a:ext>
            </a:extLst>
          </p:cNvPr>
          <p:cNvSpPr txBox="1"/>
          <p:nvPr/>
        </p:nvSpPr>
        <p:spPr>
          <a:xfrm>
            <a:off x="7025148" y="2942372"/>
            <a:ext cx="49604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역시 </a:t>
            </a:r>
            <a:r>
              <a:rPr lang="en-US" altLang="ko-KR" dirty="0"/>
              <a:t>neural network </a:t>
            </a:r>
            <a:r>
              <a:rPr lang="ko-KR" altLang="en-US" dirty="0"/>
              <a:t>모델링은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 논문에서는 </a:t>
            </a:r>
            <a:r>
              <a:rPr lang="en-US" altLang="ko-KR" dirty="0"/>
              <a:t>dataset</a:t>
            </a:r>
            <a:r>
              <a:rPr lang="ko-KR" altLang="en-US" dirty="0"/>
              <a:t>으로 바로 모델을 </a:t>
            </a:r>
            <a:endParaRPr lang="en-US" altLang="ko-KR" dirty="0"/>
          </a:p>
          <a:p>
            <a:r>
              <a:rPr lang="ko-KR" altLang="en-US" dirty="0"/>
              <a:t>찾아 학습하는 방법을 담고있다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근데 이런 방법은 너무 </a:t>
            </a:r>
            <a:r>
              <a:rPr lang="en-US" altLang="ko-KR" dirty="0"/>
              <a:t>expensive</a:t>
            </a:r>
            <a:r>
              <a:rPr lang="ko-KR" altLang="en-US" dirty="0"/>
              <a:t>해서 </a:t>
            </a:r>
            <a:r>
              <a:rPr lang="en-US" altLang="ko-KR" dirty="0" err="1"/>
              <a:t>NASNet</a:t>
            </a:r>
            <a:endParaRPr lang="en-US" altLang="ko-KR" dirty="0"/>
          </a:p>
          <a:p>
            <a:r>
              <a:rPr lang="en-US" altLang="ko-KR" dirty="0"/>
              <a:t>Search Space</a:t>
            </a:r>
            <a:r>
              <a:rPr lang="ko-KR" altLang="en-US" dirty="0"/>
              <a:t>로 학습하여 </a:t>
            </a:r>
            <a:r>
              <a:rPr lang="en-US" altLang="ko-KR" dirty="0"/>
              <a:t>transfer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암튼 우리 알고리즘이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성능에 대한 이야기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3A84D1-E680-4972-9F51-EBE5B242BA1F}"/>
              </a:ext>
            </a:extLst>
          </p:cNvPr>
          <p:cNvSpPr txBox="1"/>
          <p:nvPr/>
        </p:nvSpPr>
        <p:spPr>
          <a:xfrm>
            <a:off x="9354364" y="2523810"/>
            <a:ext cx="98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4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654F2-2B37-480F-AC5A-D067A4A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75371"/>
            <a:ext cx="3855720" cy="1209907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Architecture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&amp;</a:t>
            </a:r>
            <a:br>
              <a:rPr lang="en-US" altLang="ko-KR" sz="4400" b="1" dirty="0"/>
            </a:br>
            <a:r>
              <a:rPr lang="en-US" altLang="ko-KR" sz="3600" b="1" dirty="0"/>
              <a:t>Convolutional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Cell</a:t>
            </a:r>
            <a:endParaRPr lang="ko-KR" altLang="en-US" sz="44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5B0D2-1ABB-4DC4-9208-B06E95DB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400300"/>
            <a:ext cx="3855720" cy="34671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Overall architectures of the convolutional networks are manually predefined</a:t>
            </a:r>
          </a:p>
          <a:p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71CC062-5149-478B-B104-0B44562930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4154" b="6391"/>
          <a:stretch/>
        </p:blipFill>
        <p:spPr>
          <a:xfrm>
            <a:off x="5532438" y="0"/>
            <a:ext cx="6659562" cy="6858000"/>
          </a:xfrm>
          <a:prstGeom prst="rect">
            <a:avLst/>
          </a:prstGeom>
        </p:spPr>
      </p:pic>
      <p:pic>
        <p:nvPicPr>
          <p:cNvPr id="2050" name="Picture 2" descr="NASNet-A (6 @ 768)">
            <a:extLst>
              <a:ext uri="{FF2B5EF4-FFF2-40B4-BE49-F238E27FC236}">
                <a16:creationId xmlns:a16="http://schemas.microsoft.com/office/drawing/2014/main" id="{84D984FA-5069-4FCA-8311-DA212585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58" y="3846567"/>
            <a:ext cx="938284" cy="301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6F0DD-55B2-474A-AF83-159929AD2DF7}"/>
              </a:ext>
            </a:extLst>
          </p:cNvPr>
          <p:cNvSpPr txBox="1"/>
          <p:nvPr/>
        </p:nvSpPr>
        <p:spPr>
          <a:xfrm>
            <a:off x="6690732" y="1137424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Cifar</a:t>
            </a:r>
            <a:r>
              <a:rPr lang="en-US" altLang="ko-KR" dirty="0"/>
              <a:t> 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02A0-811C-488C-9684-EB32C3A92A7D}"/>
              </a:ext>
            </a:extLst>
          </p:cNvPr>
          <p:cNvSpPr txBox="1"/>
          <p:nvPr/>
        </p:nvSpPr>
        <p:spPr>
          <a:xfrm>
            <a:off x="9686694" y="-33454"/>
            <a:ext cx="14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Imagenet</a:t>
            </a:r>
            <a:r>
              <a:rPr lang="en-US" altLang="ko-KR" dirty="0"/>
              <a:t>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654F2-2B37-480F-AC5A-D067A4A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75371"/>
            <a:ext cx="3855720" cy="120990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Architecture</a:t>
            </a:r>
            <a:r>
              <a:rPr lang="ko-KR" altLang="en-US" sz="4400" dirty="0"/>
              <a:t> </a:t>
            </a:r>
            <a:r>
              <a:rPr lang="en-US" altLang="ko-KR" sz="4400" dirty="0"/>
              <a:t>&amp;</a:t>
            </a:r>
            <a:br>
              <a:rPr lang="en-US" altLang="ko-KR" sz="4400" dirty="0"/>
            </a:br>
            <a:r>
              <a:rPr lang="en-US" altLang="ko-KR" sz="3600" dirty="0"/>
              <a:t>Convolutional</a:t>
            </a:r>
            <a:r>
              <a:rPr lang="ko-KR" altLang="en-US" sz="3600" dirty="0"/>
              <a:t> </a:t>
            </a:r>
            <a:r>
              <a:rPr lang="en-US" altLang="ko-KR" sz="3600" dirty="0"/>
              <a:t>Cell</a:t>
            </a:r>
            <a:endParaRPr lang="ko-KR" altLang="en-US" sz="4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5B0D2-1ABB-4DC4-9208-B06E95DB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400300"/>
            <a:ext cx="3855720" cy="3467100"/>
          </a:xfrm>
        </p:spPr>
        <p:txBody>
          <a:bodyPr/>
          <a:lstStyle/>
          <a:p>
            <a:r>
              <a:rPr lang="ko-KR" altLang="en-US" dirty="0"/>
              <a:t>전체적인 아키텍처는 사람이 직접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Normal cell</a:t>
            </a:r>
            <a:r>
              <a:rPr lang="ko-KR" altLang="en-US" dirty="0"/>
              <a:t>과 </a:t>
            </a:r>
            <a:r>
              <a:rPr lang="en-US" altLang="ko-KR" dirty="0"/>
              <a:t>Reduction cell</a:t>
            </a:r>
            <a:r>
              <a:rPr lang="ko-KR" altLang="en-US"/>
              <a:t>을 반복해서 사용한 구조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71CC062-5149-478B-B104-0B44562930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4154" b="6391"/>
          <a:stretch/>
        </p:blipFill>
        <p:spPr>
          <a:xfrm>
            <a:off x="5532438" y="0"/>
            <a:ext cx="6659562" cy="6858000"/>
          </a:xfrm>
          <a:prstGeom prst="rect">
            <a:avLst/>
          </a:prstGeom>
        </p:spPr>
      </p:pic>
      <p:pic>
        <p:nvPicPr>
          <p:cNvPr id="2050" name="Picture 2" descr="NASNet-A (6 @ 768)">
            <a:extLst>
              <a:ext uri="{FF2B5EF4-FFF2-40B4-BE49-F238E27FC236}">
                <a16:creationId xmlns:a16="http://schemas.microsoft.com/office/drawing/2014/main" id="{84D984FA-5069-4FCA-8311-DA212585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72" y="0"/>
            <a:ext cx="6271493" cy="2012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1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1155</TotalTime>
  <Words>691</Words>
  <Application>Microsoft Office PowerPoint</Application>
  <PresentationFormat>와이드스크린</PresentationFormat>
  <Paragraphs>141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Franklin Gothic Book</vt:lpstr>
      <vt:lpstr>자르기</vt:lpstr>
      <vt:lpstr>NASNet</vt:lpstr>
      <vt:lpstr>NASNet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Architecture &amp; Convolutional Cell</vt:lpstr>
      <vt:lpstr>Architecture &amp; Convolutional Cell</vt:lpstr>
      <vt:lpstr>Architecture &amp; Convolutional Cell</vt:lpstr>
      <vt:lpstr>Architecture &amp; Convolutional Cell</vt:lpstr>
      <vt:lpstr>PowerPoint 프레젠테이션</vt:lpstr>
      <vt:lpstr>PowerPoint 프레젠테이션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NASNet</dc:title>
  <dc:creator>도균 윤</dc:creator>
  <cp:lastModifiedBy>도균 윤</cp:lastModifiedBy>
  <cp:revision>35</cp:revision>
  <dcterms:created xsi:type="dcterms:W3CDTF">2019-02-09T11:46:28Z</dcterms:created>
  <dcterms:modified xsi:type="dcterms:W3CDTF">2019-02-10T08:25:09Z</dcterms:modified>
</cp:coreProperties>
</file>