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1816" r:id="rId2"/>
    <p:sldId id="277" r:id="rId3"/>
    <p:sldId id="296" r:id="rId4"/>
    <p:sldId id="1815" r:id="rId5"/>
    <p:sldId id="267" r:id="rId6"/>
    <p:sldId id="1817" r:id="rId7"/>
    <p:sldId id="274" r:id="rId8"/>
    <p:sldId id="28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96" userDrawn="1">
          <p15:clr>
            <a:srgbClr val="A4A3A4"/>
          </p15:clr>
        </p15:guide>
        <p15:guide id="2" pos="64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B2CF"/>
    <a:srgbClr val="47B3E5"/>
    <a:srgbClr val="EAEDF2"/>
    <a:srgbClr val="82B2ED"/>
    <a:srgbClr val="65B5ED"/>
    <a:srgbClr val="0F98D5"/>
    <a:srgbClr val="C1E6F2"/>
    <a:srgbClr val="D2D7FA"/>
    <a:srgbClr val="CFE3F8"/>
    <a:srgbClr val="C0E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1" autoAdjust="0"/>
    <p:restoredTop sz="84211" autoAdjust="0"/>
  </p:normalViewPr>
  <p:slideViewPr>
    <p:cSldViewPr snapToGrid="0">
      <p:cViewPr varScale="1">
        <p:scale>
          <a:sx n="102" d="100"/>
          <a:sy n="102" d="100"/>
        </p:scale>
        <p:origin x="1096" y="176"/>
      </p:cViewPr>
      <p:guideLst>
        <p:guide orient="horz" pos="2496"/>
        <p:guide pos="6456"/>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67CD5-30A4-EC40-8818-6D233C22CE25}" type="datetimeFigureOut">
              <a:rPr lang="en-US" smtClean="0"/>
              <a:t>3/22/23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371D48-5F7D-8240-AA0A-ED1550204DD1}" type="slidenum">
              <a:rPr lang="en-US" smtClean="0"/>
              <a:t>‹#›</a:t>
            </a:fld>
            <a:endParaRPr lang="en-US"/>
          </a:p>
        </p:txBody>
      </p:sp>
    </p:spTree>
    <p:extLst>
      <p:ext uri="{BB962C8B-B14F-4D97-AF65-F5344CB8AC3E}">
        <p14:creationId xmlns:p14="http://schemas.microsoft.com/office/powerpoint/2010/main" val="2187317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371D48-5F7D-8240-AA0A-ED1550204DD1}" type="slidenum">
              <a:rPr lang="en-US" smtClean="0"/>
              <a:t>2</a:t>
            </a:fld>
            <a:endParaRPr lang="en-US"/>
          </a:p>
        </p:txBody>
      </p:sp>
    </p:spTree>
    <p:extLst>
      <p:ext uri="{BB962C8B-B14F-4D97-AF65-F5344CB8AC3E}">
        <p14:creationId xmlns:p14="http://schemas.microsoft.com/office/powerpoint/2010/main" val="3868345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371D48-5F7D-8240-AA0A-ED1550204DD1}" type="slidenum">
              <a:rPr lang="en-US" smtClean="0"/>
              <a:t>3</a:t>
            </a:fld>
            <a:endParaRPr lang="en-US"/>
          </a:p>
        </p:txBody>
      </p:sp>
    </p:spTree>
    <p:extLst>
      <p:ext uri="{BB962C8B-B14F-4D97-AF65-F5344CB8AC3E}">
        <p14:creationId xmlns:p14="http://schemas.microsoft.com/office/powerpoint/2010/main" val="599505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371D48-5F7D-8240-AA0A-ED1550204DD1}" type="slidenum">
              <a:rPr lang="en-US" smtClean="0"/>
              <a:t>4</a:t>
            </a:fld>
            <a:endParaRPr lang="en-US"/>
          </a:p>
        </p:txBody>
      </p:sp>
    </p:spTree>
    <p:extLst>
      <p:ext uri="{BB962C8B-B14F-4D97-AF65-F5344CB8AC3E}">
        <p14:creationId xmlns:p14="http://schemas.microsoft.com/office/powerpoint/2010/main" val="1068287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371D48-5F7D-8240-AA0A-ED1550204DD1}" type="slidenum">
              <a:rPr lang="en-US" smtClean="0"/>
              <a:t>5</a:t>
            </a:fld>
            <a:endParaRPr lang="en-US"/>
          </a:p>
        </p:txBody>
      </p:sp>
    </p:spTree>
    <p:extLst>
      <p:ext uri="{BB962C8B-B14F-4D97-AF65-F5344CB8AC3E}">
        <p14:creationId xmlns:p14="http://schemas.microsoft.com/office/powerpoint/2010/main" val="3062207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371D48-5F7D-8240-AA0A-ED1550204DD1}" type="slidenum">
              <a:rPr lang="en-US" smtClean="0"/>
              <a:t>6</a:t>
            </a:fld>
            <a:endParaRPr lang="en-US"/>
          </a:p>
        </p:txBody>
      </p:sp>
    </p:spTree>
    <p:extLst>
      <p:ext uri="{BB962C8B-B14F-4D97-AF65-F5344CB8AC3E}">
        <p14:creationId xmlns:p14="http://schemas.microsoft.com/office/powerpoint/2010/main" val="1254958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371D48-5F7D-8240-AA0A-ED1550204DD1}" type="slidenum">
              <a:rPr lang="en-US" smtClean="0"/>
              <a:t>7</a:t>
            </a:fld>
            <a:endParaRPr lang="en-US"/>
          </a:p>
        </p:txBody>
      </p:sp>
    </p:spTree>
    <p:extLst>
      <p:ext uri="{BB962C8B-B14F-4D97-AF65-F5344CB8AC3E}">
        <p14:creationId xmlns:p14="http://schemas.microsoft.com/office/powerpoint/2010/main" val="693256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E6EA0-E5C4-3C40-00A9-17D2C1F1F8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879802-B926-3B0C-3787-F824E86192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45DAE0-E1CD-18C5-9CD8-05058070EEBF}"/>
              </a:ext>
            </a:extLst>
          </p:cNvPr>
          <p:cNvSpPr>
            <a:spLocks noGrp="1"/>
          </p:cNvSpPr>
          <p:nvPr>
            <p:ph type="dt" sz="half" idx="10"/>
          </p:nvPr>
        </p:nvSpPr>
        <p:spPr/>
        <p:txBody>
          <a:bodyPr/>
          <a:lstStyle/>
          <a:p>
            <a:fld id="{098A7002-D1AF-3249-98CE-8E1CEA06EC69}" type="datetimeFigureOut">
              <a:rPr lang="en-US" smtClean="0"/>
              <a:t>3/22/23</a:t>
            </a:fld>
            <a:endParaRPr lang="en-US"/>
          </a:p>
        </p:txBody>
      </p:sp>
      <p:sp>
        <p:nvSpPr>
          <p:cNvPr id="5" name="Footer Placeholder 4">
            <a:extLst>
              <a:ext uri="{FF2B5EF4-FFF2-40B4-BE49-F238E27FC236}">
                <a16:creationId xmlns:a16="http://schemas.microsoft.com/office/drawing/2014/main" id="{56106FA8-1EFB-DC6A-FD74-18F7527A6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BFF327-AA5E-C1EB-9654-EBF22F14BE40}"/>
              </a:ext>
            </a:extLst>
          </p:cNvPr>
          <p:cNvSpPr>
            <a:spLocks noGrp="1"/>
          </p:cNvSpPr>
          <p:nvPr>
            <p:ph type="sldNum" sz="quarter" idx="12"/>
          </p:nvPr>
        </p:nvSpPr>
        <p:spPr/>
        <p:txBody>
          <a:bodyPr/>
          <a:lstStyle/>
          <a:p>
            <a:fld id="{2B374B79-E03D-AF40-B976-04D9DDEEF647}" type="slidenum">
              <a:rPr lang="en-US" smtClean="0"/>
              <a:t>‹#›</a:t>
            </a:fld>
            <a:endParaRPr lang="en-US"/>
          </a:p>
        </p:txBody>
      </p:sp>
    </p:spTree>
    <p:extLst>
      <p:ext uri="{BB962C8B-B14F-4D97-AF65-F5344CB8AC3E}">
        <p14:creationId xmlns:p14="http://schemas.microsoft.com/office/powerpoint/2010/main" val="3826221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Пустой">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3813345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07EB02-FEED-DC39-D087-BAE0FA1AAE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EAEB3A-C257-69EA-BFE4-F7BD68505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AC6225-EB48-06C7-AC2D-11B3C09A61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8A7002-D1AF-3249-98CE-8E1CEA06EC69}" type="datetimeFigureOut">
              <a:rPr lang="en-US" smtClean="0"/>
              <a:t>3/22/23</a:t>
            </a:fld>
            <a:endParaRPr lang="en-US"/>
          </a:p>
        </p:txBody>
      </p:sp>
      <p:sp>
        <p:nvSpPr>
          <p:cNvPr id="5" name="Footer Placeholder 4">
            <a:extLst>
              <a:ext uri="{FF2B5EF4-FFF2-40B4-BE49-F238E27FC236}">
                <a16:creationId xmlns:a16="http://schemas.microsoft.com/office/drawing/2014/main" id="{BCB638AD-745B-37BC-FC0B-B9772CC789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AC7EBF-66E6-CE33-64B6-A2B07D7B30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74B79-E03D-AF40-B976-04D9DDEEF647}" type="slidenum">
              <a:rPr lang="en-US" smtClean="0"/>
              <a:t>‹#›</a:t>
            </a:fld>
            <a:endParaRPr lang="en-US"/>
          </a:p>
        </p:txBody>
      </p:sp>
    </p:spTree>
    <p:extLst>
      <p:ext uri="{BB962C8B-B14F-4D97-AF65-F5344CB8AC3E}">
        <p14:creationId xmlns:p14="http://schemas.microsoft.com/office/powerpoint/2010/main" val="2884633593"/>
      </p:ext>
    </p:extLst>
  </p:cSld>
  <p:clrMap bg1="lt1" tx1="dk1" bg2="lt2" tx2="dk2" accent1="accent1" accent2="accent2" accent3="accent3" accent4="accent4" accent5="accent5" accent6="accent6" hlink="hlink" folHlink="folHlink"/>
  <p:sldLayoutIdLst>
    <p:sldLayoutId id="2147483649" r:id="rId1"/>
    <p:sldLayoutId id="214748372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code/klmsathishkumar/shipping-cost-prediction/data" TargetMode="External"/><Relationship Id="rId2" Type="http://schemas.openxmlformats.org/officeDocument/2006/relationships/hyperlink" Target="https://www.kaggle.com/datasets/divyeshardeshana/supply-chain-shipment-pricing-dat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CC4EE67-A3E7-4947-941D-DDEB2FACB659}"/>
              </a:ext>
            </a:extLst>
          </p:cNvPr>
          <p:cNvGrpSpPr/>
          <p:nvPr/>
        </p:nvGrpSpPr>
        <p:grpSpPr>
          <a:xfrm>
            <a:off x="2950879" y="1634108"/>
            <a:ext cx="6290242" cy="4263572"/>
            <a:chOff x="2950879" y="1634108"/>
            <a:chExt cx="6290242" cy="4263572"/>
          </a:xfrm>
        </p:grpSpPr>
        <p:sp>
          <p:nvSpPr>
            <p:cNvPr id="70" name="Shape">
              <a:extLst>
                <a:ext uri="{FF2B5EF4-FFF2-40B4-BE49-F238E27FC236}">
                  <a16:creationId xmlns:a16="http://schemas.microsoft.com/office/drawing/2014/main" id="{8D0EFB10-10CD-4F95-BBA7-A8FBB2D05385}"/>
                </a:ext>
              </a:extLst>
            </p:cNvPr>
            <p:cNvSpPr/>
            <p:nvPr/>
          </p:nvSpPr>
          <p:spPr>
            <a:xfrm>
              <a:off x="2950879" y="1634108"/>
              <a:ext cx="4269227" cy="4263572"/>
            </a:xfrm>
            <a:custGeom>
              <a:avLst/>
              <a:gdLst/>
              <a:ahLst/>
              <a:cxnLst>
                <a:cxn ang="0">
                  <a:pos x="wd2" y="hd2"/>
                </a:cxn>
                <a:cxn ang="5400000">
                  <a:pos x="wd2" y="hd2"/>
                </a:cxn>
                <a:cxn ang="10800000">
                  <a:pos x="wd2" y="hd2"/>
                </a:cxn>
                <a:cxn ang="16200000">
                  <a:pos x="wd2" y="hd2"/>
                </a:cxn>
              </a:cxnLst>
              <a:rect l="0" t="0" r="r" b="b"/>
              <a:pathLst>
                <a:path w="21583" h="21373" extrusionOk="0">
                  <a:moveTo>
                    <a:pt x="1" y="1938"/>
                  </a:moveTo>
                  <a:lnTo>
                    <a:pt x="1" y="19589"/>
                  </a:lnTo>
                  <a:cubicBezTo>
                    <a:pt x="35" y="20159"/>
                    <a:pt x="326" y="20682"/>
                    <a:pt x="794" y="21014"/>
                  </a:cubicBezTo>
                  <a:cubicBezTo>
                    <a:pt x="1366" y="21421"/>
                    <a:pt x="2117" y="21487"/>
                    <a:pt x="2752" y="21186"/>
                  </a:cubicBezTo>
                  <a:lnTo>
                    <a:pt x="20596" y="12359"/>
                  </a:lnTo>
                  <a:cubicBezTo>
                    <a:pt x="21202" y="12022"/>
                    <a:pt x="21579" y="11388"/>
                    <a:pt x="21583" y="10699"/>
                  </a:cubicBezTo>
                  <a:cubicBezTo>
                    <a:pt x="21587" y="10002"/>
                    <a:pt x="21209" y="9357"/>
                    <a:pt x="20596" y="9016"/>
                  </a:cubicBezTo>
                  <a:lnTo>
                    <a:pt x="2750" y="187"/>
                  </a:lnTo>
                  <a:cubicBezTo>
                    <a:pt x="2118" y="-113"/>
                    <a:pt x="1370" y="-49"/>
                    <a:pt x="800" y="356"/>
                  </a:cubicBezTo>
                  <a:cubicBezTo>
                    <a:pt x="286" y="720"/>
                    <a:pt x="-13" y="1312"/>
                    <a:pt x="1" y="1938"/>
                  </a:cubicBezTo>
                  <a:close/>
                </a:path>
              </a:pathLst>
            </a:custGeom>
            <a:gradFill>
              <a:gsLst>
                <a:gs pos="100000">
                  <a:schemeClr val="accent3">
                    <a:alpha val="0"/>
                  </a:schemeClr>
                </a:gs>
                <a:gs pos="0">
                  <a:schemeClr val="accent1">
                    <a:alpha val="15000"/>
                  </a:schemeClr>
                </a:gs>
              </a:gsLst>
              <a:lin ang="0" scaled="0"/>
            </a:gradFill>
            <a:ln w="12700" cap="flat">
              <a:noFill/>
              <a:miter lim="400000"/>
            </a:ln>
            <a:effectLst/>
          </p:spPr>
          <p:txBody>
            <a:bodyPr wrap="square" lIns="0" tIns="0" rIns="0" bIns="0" numCol="1" anchor="ctr">
              <a:noAutofit/>
            </a:bodyPr>
            <a:lstStyle/>
            <a:p>
              <a:pPr marL="0" marR="0" lvl="0" indent="0" algn="ctr" defTabSz="412750" rtl="0" eaLnBrk="1" fontAlgn="auto" latinLnBrk="0" hangingPunct="0">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srgbClr val="FFFFFF"/>
                </a:solidFill>
                <a:effectLst/>
                <a:uLnTx/>
                <a:uFillTx/>
                <a:latin typeface="Helvetica Neue Medium"/>
                <a:ea typeface="+mn-ea"/>
                <a:cs typeface="+mn-cs"/>
                <a:sym typeface="Helvetica Neue Medium"/>
              </a:endParaRPr>
            </a:p>
          </p:txBody>
        </p:sp>
        <p:sp>
          <p:nvSpPr>
            <p:cNvPr id="71" name="Shape">
              <a:extLst>
                <a:ext uri="{FF2B5EF4-FFF2-40B4-BE49-F238E27FC236}">
                  <a16:creationId xmlns:a16="http://schemas.microsoft.com/office/drawing/2014/main" id="{3A921C8A-105F-4B48-A68B-5EFDFB6B23E5}"/>
                </a:ext>
              </a:extLst>
            </p:cNvPr>
            <p:cNvSpPr/>
            <p:nvPr/>
          </p:nvSpPr>
          <p:spPr>
            <a:xfrm rot="10800000">
              <a:off x="4971894" y="1634108"/>
              <a:ext cx="4269227" cy="4263572"/>
            </a:xfrm>
            <a:custGeom>
              <a:avLst/>
              <a:gdLst/>
              <a:ahLst/>
              <a:cxnLst>
                <a:cxn ang="0">
                  <a:pos x="wd2" y="hd2"/>
                </a:cxn>
                <a:cxn ang="5400000">
                  <a:pos x="wd2" y="hd2"/>
                </a:cxn>
                <a:cxn ang="10800000">
                  <a:pos x="wd2" y="hd2"/>
                </a:cxn>
                <a:cxn ang="16200000">
                  <a:pos x="wd2" y="hd2"/>
                </a:cxn>
              </a:cxnLst>
              <a:rect l="0" t="0" r="r" b="b"/>
              <a:pathLst>
                <a:path w="21583" h="21373" extrusionOk="0">
                  <a:moveTo>
                    <a:pt x="1" y="1938"/>
                  </a:moveTo>
                  <a:lnTo>
                    <a:pt x="1" y="19589"/>
                  </a:lnTo>
                  <a:cubicBezTo>
                    <a:pt x="35" y="20159"/>
                    <a:pt x="326" y="20682"/>
                    <a:pt x="794" y="21014"/>
                  </a:cubicBezTo>
                  <a:cubicBezTo>
                    <a:pt x="1366" y="21421"/>
                    <a:pt x="2117" y="21487"/>
                    <a:pt x="2752" y="21186"/>
                  </a:cubicBezTo>
                  <a:lnTo>
                    <a:pt x="20596" y="12359"/>
                  </a:lnTo>
                  <a:cubicBezTo>
                    <a:pt x="21202" y="12022"/>
                    <a:pt x="21579" y="11388"/>
                    <a:pt x="21583" y="10699"/>
                  </a:cubicBezTo>
                  <a:cubicBezTo>
                    <a:pt x="21587" y="10002"/>
                    <a:pt x="21209" y="9357"/>
                    <a:pt x="20596" y="9016"/>
                  </a:cubicBezTo>
                  <a:lnTo>
                    <a:pt x="2750" y="187"/>
                  </a:lnTo>
                  <a:cubicBezTo>
                    <a:pt x="2118" y="-113"/>
                    <a:pt x="1370" y="-49"/>
                    <a:pt x="800" y="356"/>
                  </a:cubicBezTo>
                  <a:cubicBezTo>
                    <a:pt x="286" y="720"/>
                    <a:pt x="-13" y="1312"/>
                    <a:pt x="1" y="1938"/>
                  </a:cubicBezTo>
                  <a:close/>
                </a:path>
              </a:pathLst>
            </a:custGeom>
            <a:gradFill>
              <a:gsLst>
                <a:gs pos="100000">
                  <a:schemeClr val="accent4">
                    <a:alpha val="0"/>
                  </a:schemeClr>
                </a:gs>
                <a:gs pos="0">
                  <a:schemeClr val="accent2">
                    <a:lumMod val="50000"/>
                    <a:lumOff val="50000"/>
                    <a:alpha val="15000"/>
                  </a:schemeClr>
                </a:gs>
              </a:gsLst>
              <a:lin ang="0" scaled="0"/>
            </a:gradFill>
            <a:ln w="12700" cap="flat">
              <a:noFill/>
              <a:miter lim="400000"/>
            </a:ln>
            <a:effectLst/>
          </p:spPr>
          <p:txBody>
            <a:bodyPr wrap="square" lIns="0" tIns="0" rIns="0" bIns="0" numCol="1" anchor="ctr">
              <a:noAutofit/>
            </a:bodyPr>
            <a:lstStyle/>
            <a:p>
              <a:pPr marL="0" marR="0" lvl="0" indent="0" algn="ctr" defTabSz="412750" rtl="0" eaLnBrk="1" fontAlgn="auto" latinLnBrk="0" hangingPunct="0">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srgbClr val="FFFFFF"/>
                </a:solidFill>
                <a:effectLst/>
                <a:uLnTx/>
                <a:uFillTx/>
                <a:latin typeface="Helvetica Neue Medium"/>
                <a:ea typeface="+mn-ea"/>
                <a:cs typeface="+mn-cs"/>
                <a:sym typeface="Helvetica Neue Medium"/>
              </a:endParaRPr>
            </a:p>
          </p:txBody>
        </p:sp>
      </p:grpSp>
      <p:sp>
        <p:nvSpPr>
          <p:cNvPr id="58" name="TextBox 57">
            <a:extLst>
              <a:ext uri="{FF2B5EF4-FFF2-40B4-BE49-F238E27FC236}">
                <a16:creationId xmlns:a16="http://schemas.microsoft.com/office/drawing/2014/main" id="{4DEF4DFA-3456-4FF3-8EBB-86690DA58ADB}"/>
              </a:ext>
            </a:extLst>
          </p:cNvPr>
          <p:cNvSpPr txBox="1"/>
          <p:nvPr/>
        </p:nvSpPr>
        <p:spPr>
          <a:xfrm>
            <a:off x="3453509" y="412622"/>
            <a:ext cx="5653206"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b="1" dirty="0">
                <a:solidFill>
                  <a:srgbClr val="44546A">
                    <a:lumMod val="40000"/>
                    <a:lumOff val="60000"/>
                  </a:srgbClr>
                </a:solidFill>
                <a:latin typeface="Montserrat" panose="00000500000000000000" pitchFamily="50" charset="0"/>
              </a:rPr>
              <a:t>CSE523 : Machine Learning</a:t>
            </a:r>
            <a:endParaRPr kumimoji="0" lang="en-US" sz="3000" b="1" i="0" u="none" strike="noStrike" kern="1200" cap="none" spc="0" normalizeH="0" baseline="0" noProof="0" dirty="0">
              <a:ln>
                <a:noFill/>
              </a:ln>
              <a:solidFill>
                <a:srgbClr val="44546A">
                  <a:lumMod val="40000"/>
                  <a:lumOff val="60000"/>
                </a:srgbClr>
              </a:solidFill>
              <a:effectLst/>
              <a:uLnTx/>
              <a:uFillTx/>
              <a:latin typeface="Montserrat" panose="00000500000000000000" pitchFamily="50" charset="0"/>
              <a:ea typeface="+mn-ea"/>
              <a:cs typeface="+mn-cs"/>
            </a:endParaRPr>
          </a:p>
        </p:txBody>
      </p:sp>
      <p:sp>
        <p:nvSpPr>
          <p:cNvPr id="1984" name="Shape"/>
          <p:cNvSpPr/>
          <p:nvPr/>
        </p:nvSpPr>
        <p:spPr>
          <a:xfrm>
            <a:off x="3564924" y="1945550"/>
            <a:ext cx="3645517" cy="3640689"/>
          </a:xfrm>
          <a:custGeom>
            <a:avLst/>
            <a:gdLst/>
            <a:ahLst/>
            <a:cxnLst>
              <a:cxn ang="0">
                <a:pos x="wd2" y="hd2"/>
              </a:cxn>
              <a:cxn ang="5400000">
                <a:pos x="wd2" y="hd2"/>
              </a:cxn>
              <a:cxn ang="10800000">
                <a:pos x="wd2" y="hd2"/>
              </a:cxn>
              <a:cxn ang="16200000">
                <a:pos x="wd2" y="hd2"/>
              </a:cxn>
            </a:cxnLst>
            <a:rect l="0" t="0" r="r" b="b"/>
            <a:pathLst>
              <a:path w="21583" h="21373" extrusionOk="0">
                <a:moveTo>
                  <a:pt x="1" y="1938"/>
                </a:moveTo>
                <a:lnTo>
                  <a:pt x="1" y="19589"/>
                </a:lnTo>
                <a:cubicBezTo>
                  <a:pt x="35" y="20159"/>
                  <a:pt x="326" y="20682"/>
                  <a:pt x="794" y="21014"/>
                </a:cubicBezTo>
                <a:cubicBezTo>
                  <a:pt x="1366" y="21421"/>
                  <a:pt x="2117" y="21487"/>
                  <a:pt x="2752" y="21186"/>
                </a:cubicBezTo>
                <a:lnTo>
                  <a:pt x="20596" y="12359"/>
                </a:lnTo>
                <a:cubicBezTo>
                  <a:pt x="21202" y="12022"/>
                  <a:pt x="21579" y="11388"/>
                  <a:pt x="21583" y="10699"/>
                </a:cubicBezTo>
                <a:cubicBezTo>
                  <a:pt x="21587" y="10002"/>
                  <a:pt x="21209" y="9357"/>
                  <a:pt x="20596" y="9016"/>
                </a:cubicBezTo>
                <a:lnTo>
                  <a:pt x="2750" y="187"/>
                </a:lnTo>
                <a:cubicBezTo>
                  <a:pt x="2118" y="-113"/>
                  <a:pt x="1370" y="-49"/>
                  <a:pt x="800" y="356"/>
                </a:cubicBezTo>
                <a:cubicBezTo>
                  <a:pt x="286" y="720"/>
                  <a:pt x="-13" y="1312"/>
                  <a:pt x="1" y="1938"/>
                </a:cubicBezTo>
                <a:close/>
              </a:path>
            </a:pathLst>
          </a:custGeom>
          <a:gradFill>
            <a:gsLst>
              <a:gs pos="100000">
                <a:schemeClr val="accent1">
                  <a:alpha val="30000"/>
                </a:schemeClr>
              </a:gs>
              <a:gs pos="0">
                <a:schemeClr val="accent1"/>
              </a:gs>
            </a:gsLst>
            <a:lin ang="0" scaled="0"/>
          </a:gradFill>
          <a:ln w="12700" cap="flat">
            <a:noFill/>
            <a:miter lim="400000"/>
          </a:ln>
          <a:effectLst/>
        </p:spPr>
        <p:txBody>
          <a:bodyPr wrap="square" lIns="0" tIns="0" rIns="0" bIns="0" numCol="1" anchor="ctr">
            <a:noAutofit/>
          </a:bodyPr>
          <a:lstStyle/>
          <a:p>
            <a:pPr marL="0" marR="0" lvl="0" indent="0" algn="ctr" defTabSz="412750" rtl="0" eaLnBrk="1" fontAlgn="auto" latinLnBrk="0" hangingPunct="0">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srgbClr val="FFFFFF"/>
              </a:solidFill>
              <a:effectLst/>
              <a:uLnTx/>
              <a:uFillTx/>
              <a:latin typeface="Helvetica Neue Medium"/>
              <a:ea typeface="+mn-ea"/>
              <a:cs typeface="+mn-cs"/>
              <a:sym typeface="Helvetica Neue Medium"/>
            </a:endParaRPr>
          </a:p>
        </p:txBody>
      </p:sp>
      <p:sp>
        <p:nvSpPr>
          <p:cNvPr id="1987" name="Shape"/>
          <p:cNvSpPr/>
          <p:nvPr/>
        </p:nvSpPr>
        <p:spPr>
          <a:xfrm rot="10800000">
            <a:off x="4981557" y="1945550"/>
            <a:ext cx="3645517" cy="3640689"/>
          </a:xfrm>
          <a:custGeom>
            <a:avLst/>
            <a:gdLst/>
            <a:ahLst/>
            <a:cxnLst>
              <a:cxn ang="0">
                <a:pos x="wd2" y="hd2"/>
              </a:cxn>
              <a:cxn ang="5400000">
                <a:pos x="wd2" y="hd2"/>
              </a:cxn>
              <a:cxn ang="10800000">
                <a:pos x="wd2" y="hd2"/>
              </a:cxn>
              <a:cxn ang="16200000">
                <a:pos x="wd2" y="hd2"/>
              </a:cxn>
            </a:cxnLst>
            <a:rect l="0" t="0" r="r" b="b"/>
            <a:pathLst>
              <a:path w="21583" h="21373" extrusionOk="0">
                <a:moveTo>
                  <a:pt x="1" y="1938"/>
                </a:moveTo>
                <a:lnTo>
                  <a:pt x="1" y="19589"/>
                </a:lnTo>
                <a:cubicBezTo>
                  <a:pt x="35" y="20159"/>
                  <a:pt x="326" y="20682"/>
                  <a:pt x="794" y="21014"/>
                </a:cubicBezTo>
                <a:cubicBezTo>
                  <a:pt x="1366" y="21421"/>
                  <a:pt x="2117" y="21487"/>
                  <a:pt x="2752" y="21186"/>
                </a:cubicBezTo>
                <a:lnTo>
                  <a:pt x="20596" y="12359"/>
                </a:lnTo>
                <a:cubicBezTo>
                  <a:pt x="21202" y="12022"/>
                  <a:pt x="21579" y="11388"/>
                  <a:pt x="21583" y="10699"/>
                </a:cubicBezTo>
                <a:cubicBezTo>
                  <a:pt x="21587" y="10002"/>
                  <a:pt x="21209" y="9357"/>
                  <a:pt x="20596" y="9016"/>
                </a:cubicBezTo>
                <a:lnTo>
                  <a:pt x="2750" y="187"/>
                </a:lnTo>
                <a:cubicBezTo>
                  <a:pt x="2118" y="-113"/>
                  <a:pt x="1370" y="-49"/>
                  <a:pt x="800" y="356"/>
                </a:cubicBezTo>
                <a:cubicBezTo>
                  <a:pt x="286" y="720"/>
                  <a:pt x="-13" y="1312"/>
                  <a:pt x="1" y="1938"/>
                </a:cubicBezTo>
                <a:close/>
              </a:path>
            </a:pathLst>
          </a:custGeom>
          <a:gradFill>
            <a:gsLst>
              <a:gs pos="100000">
                <a:schemeClr val="accent4">
                  <a:alpha val="10000"/>
                </a:schemeClr>
              </a:gs>
              <a:gs pos="0">
                <a:schemeClr val="accent4"/>
              </a:gs>
            </a:gsLst>
            <a:lin ang="0" scaled="0"/>
          </a:gradFill>
          <a:ln w="12700" cap="flat">
            <a:noFill/>
            <a:miter lim="400000"/>
          </a:ln>
          <a:effectLst/>
        </p:spPr>
        <p:txBody>
          <a:bodyPr wrap="square" lIns="0" tIns="0" rIns="0" bIns="0" numCol="1" anchor="ctr">
            <a:noAutofit/>
          </a:bodyPr>
          <a:lstStyle/>
          <a:p>
            <a:pPr marL="0" marR="0" lvl="0" indent="0" algn="ctr" defTabSz="412750" rtl="0" eaLnBrk="1" fontAlgn="auto" latinLnBrk="0" hangingPunct="0">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srgbClr val="FFFFFF"/>
              </a:solidFill>
              <a:effectLst/>
              <a:uLnTx/>
              <a:uFillTx/>
              <a:latin typeface="Helvetica Neue Medium"/>
              <a:ea typeface="+mn-ea"/>
              <a:cs typeface="+mn-cs"/>
              <a:sym typeface="Helvetica Neue Medium"/>
            </a:endParaRPr>
          </a:p>
        </p:txBody>
      </p:sp>
      <p:sp>
        <p:nvSpPr>
          <p:cNvPr id="65" name="Placeholder Text">
            <a:extLst>
              <a:ext uri="{FF2B5EF4-FFF2-40B4-BE49-F238E27FC236}">
                <a16:creationId xmlns:a16="http://schemas.microsoft.com/office/drawing/2014/main" id="{9B857385-546A-4A24-87C6-A357834C6E53}"/>
              </a:ext>
            </a:extLst>
          </p:cNvPr>
          <p:cNvSpPr txBox="1"/>
          <p:nvPr/>
        </p:nvSpPr>
        <p:spPr>
          <a:xfrm>
            <a:off x="5131409" y="3438633"/>
            <a:ext cx="1839305" cy="6668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2500" b="0">
                <a:solidFill>
                  <a:srgbClr val="9FA09E"/>
                </a:solidFill>
                <a:latin typeface="Barlow Medium"/>
                <a:ea typeface="Barlow Medium"/>
                <a:cs typeface="Barlow Medium"/>
                <a:sym typeface="Barlow Medium"/>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Montserrat" panose="00000500000000000000" pitchFamily="50" charset="0"/>
                <a:sym typeface="Barlow Medium"/>
              </a:rPr>
              <a:t>TEAM: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Montserrat" panose="00000500000000000000" pitchFamily="50" charset="0"/>
                <a:sym typeface="Barlow Medium"/>
              </a:rPr>
              <a:t>REVOLUTION</a:t>
            </a:r>
          </a:p>
        </p:txBody>
      </p:sp>
      <p:grpSp>
        <p:nvGrpSpPr>
          <p:cNvPr id="8" name="Group 7">
            <a:extLst>
              <a:ext uri="{FF2B5EF4-FFF2-40B4-BE49-F238E27FC236}">
                <a16:creationId xmlns:a16="http://schemas.microsoft.com/office/drawing/2014/main" id="{35260055-6BE8-4EA6-A57C-6C8EC768A2C8}"/>
              </a:ext>
            </a:extLst>
          </p:cNvPr>
          <p:cNvGrpSpPr/>
          <p:nvPr/>
        </p:nvGrpSpPr>
        <p:grpSpPr>
          <a:xfrm>
            <a:off x="3085285" y="1767788"/>
            <a:ext cx="368224" cy="3996213"/>
            <a:chOff x="3013898" y="1823206"/>
            <a:chExt cx="368224" cy="3996213"/>
          </a:xfrm>
        </p:grpSpPr>
        <p:cxnSp>
          <p:nvCxnSpPr>
            <p:cNvPr id="7" name="Straight Connector 6">
              <a:extLst>
                <a:ext uri="{FF2B5EF4-FFF2-40B4-BE49-F238E27FC236}">
                  <a16:creationId xmlns:a16="http://schemas.microsoft.com/office/drawing/2014/main" id="{CCB9DAC7-B0BF-47BE-8CFA-2FECCFEA2819}"/>
                </a:ext>
              </a:extLst>
            </p:cNvPr>
            <p:cNvCxnSpPr>
              <a:stCxn id="4" idx="4"/>
              <a:endCxn id="80" idx="0"/>
            </p:cNvCxnSpPr>
            <p:nvPr/>
          </p:nvCxnSpPr>
          <p:spPr>
            <a:xfrm>
              <a:off x="3198010" y="2191430"/>
              <a:ext cx="0" cy="3259765"/>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326F9F-382B-4040-8414-1AE4ADD8AB43}"/>
                </a:ext>
              </a:extLst>
            </p:cNvPr>
            <p:cNvSpPr/>
            <p:nvPr/>
          </p:nvSpPr>
          <p:spPr>
            <a:xfrm flipH="1">
              <a:off x="3013898" y="1823206"/>
              <a:ext cx="368224" cy="368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53AD8"/>
                  </a:solidFill>
                  <a:effectLst/>
                  <a:uLnTx/>
                  <a:uFillTx/>
                  <a:latin typeface="Montserrat" panose="00000500000000000000" pitchFamily="50" charset="0"/>
                  <a:ea typeface="+mn-ea"/>
                  <a:cs typeface="+mn-cs"/>
                </a:rPr>
                <a:t>1</a:t>
              </a:r>
            </a:p>
          </p:txBody>
        </p:sp>
        <p:sp>
          <p:nvSpPr>
            <p:cNvPr id="78" name="Oval 77">
              <a:extLst>
                <a:ext uri="{FF2B5EF4-FFF2-40B4-BE49-F238E27FC236}">
                  <a16:creationId xmlns:a16="http://schemas.microsoft.com/office/drawing/2014/main" id="{E5B505DE-5B12-4E3C-A709-10517E87726E}"/>
                </a:ext>
              </a:extLst>
            </p:cNvPr>
            <p:cNvSpPr/>
            <p:nvPr/>
          </p:nvSpPr>
          <p:spPr>
            <a:xfrm flipH="1">
              <a:off x="3013898" y="3032536"/>
              <a:ext cx="368224" cy="368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53AD8"/>
                  </a:solidFill>
                  <a:effectLst/>
                  <a:uLnTx/>
                  <a:uFillTx/>
                  <a:latin typeface="Montserrat" panose="00000500000000000000" pitchFamily="50" charset="0"/>
                  <a:ea typeface="+mn-ea"/>
                  <a:cs typeface="+mn-cs"/>
                </a:rPr>
                <a:t>2</a:t>
              </a:r>
            </a:p>
          </p:txBody>
        </p:sp>
        <p:sp>
          <p:nvSpPr>
            <p:cNvPr id="79" name="Oval 78">
              <a:extLst>
                <a:ext uri="{FF2B5EF4-FFF2-40B4-BE49-F238E27FC236}">
                  <a16:creationId xmlns:a16="http://schemas.microsoft.com/office/drawing/2014/main" id="{B99F6029-330E-4023-8C76-69E9C2DB62BF}"/>
                </a:ext>
              </a:extLst>
            </p:cNvPr>
            <p:cNvSpPr/>
            <p:nvPr/>
          </p:nvSpPr>
          <p:spPr>
            <a:xfrm flipH="1">
              <a:off x="3013898" y="4241866"/>
              <a:ext cx="368224" cy="368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53AD8"/>
                  </a:solidFill>
                  <a:effectLst/>
                  <a:uLnTx/>
                  <a:uFillTx/>
                  <a:latin typeface="Montserrat" panose="00000500000000000000" pitchFamily="50" charset="0"/>
                  <a:ea typeface="+mn-ea"/>
                  <a:cs typeface="+mn-cs"/>
                </a:rPr>
                <a:t>3</a:t>
              </a:r>
            </a:p>
          </p:txBody>
        </p:sp>
        <p:sp>
          <p:nvSpPr>
            <p:cNvPr id="80" name="Oval 79">
              <a:extLst>
                <a:ext uri="{FF2B5EF4-FFF2-40B4-BE49-F238E27FC236}">
                  <a16:creationId xmlns:a16="http://schemas.microsoft.com/office/drawing/2014/main" id="{3644DAA5-D0A6-467B-8D7F-26F2C5FDBD23}"/>
                </a:ext>
              </a:extLst>
            </p:cNvPr>
            <p:cNvSpPr/>
            <p:nvPr/>
          </p:nvSpPr>
          <p:spPr>
            <a:xfrm flipH="1">
              <a:off x="3013898" y="5451195"/>
              <a:ext cx="368224" cy="368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53AD8"/>
                  </a:solidFill>
                  <a:effectLst/>
                  <a:uLnTx/>
                  <a:uFillTx/>
                  <a:latin typeface="Montserrat" panose="00000500000000000000" pitchFamily="50" charset="0"/>
                  <a:ea typeface="+mn-ea"/>
                  <a:cs typeface="+mn-cs"/>
                </a:rPr>
                <a:t>4</a:t>
              </a:r>
            </a:p>
          </p:txBody>
        </p:sp>
      </p:grpSp>
      <p:sp>
        <p:nvSpPr>
          <p:cNvPr id="104" name="Freeform: Shape 103">
            <a:extLst>
              <a:ext uri="{FF2B5EF4-FFF2-40B4-BE49-F238E27FC236}">
                <a16:creationId xmlns:a16="http://schemas.microsoft.com/office/drawing/2014/main" id="{AA694A0F-3B25-4FEE-BE35-3A33FC6F0537}"/>
              </a:ext>
            </a:extLst>
          </p:cNvPr>
          <p:cNvSpPr/>
          <p:nvPr/>
        </p:nvSpPr>
        <p:spPr>
          <a:xfrm>
            <a:off x="4663040" y="3008344"/>
            <a:ext cx="2875584" cy="1515101"/>
          </a:xfrm>
          <a:custGeom>
            <a:avLst/>
            <a:gdLst>
              <a:gd name="connsiteX0" fmla="*/ 1114161 w 2228895"/>
              <a:gd name="connsiteY0" fmla="*/ 0 h 1515101"/>
              <a:gd name="connsiteX1" fmla="*/ 2062179 w 2228895"/>
              <a:gd name="connsiteY1" fmla="*/ 472997 h 1515101"/>
              <a:gd name="connsiteX2" fmla="*/ 2228890 w 2228895"/>
              <a:gd name="connsiteY2" fmla="*/ 759680 h 1515101"/>
              <a:gd name="connsiteX3" fmla="*/ 2062179 w 2228895"/>
              <a:gd name="connsiteY3" fmla="*/ 1042445 h 1515101"/>
              <a:gd name="connsiteX4" fmla="*/ 1114735 w 2228895"/>
              <a:gd name="connsiteY4" fmla="*/ 1515101 h 1515101"/>
              <a:gd name="connsiteX5" fmla="*/ 166717 w 2228895"/>
              <a:gd name="connsiteY5" fmla="*/ 1042105 h 1515101"/>
              <a:gd name="connsiteX6" fmla="*/ 6 w 2228895"/>
              <a:gd name="connsiteY6" fmla="*/ 755421 h 1515101"/>
              <a:gd name="connsiteX7" fmla="*/ 166717 w 2228895"/>
              <a:gd name="connsiteY7" fmla="*/ 472656 h 1515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895" h="1515101">
                <a:moveTo>
                  <a:pt x="1114161" y="0"/>
                </a:moveTo>
                <a:lnTo>
                  <a:pt x="2062179" y="472997"/>
                </a:lnTo>
                <a:cubicBezTo>
                  <a:pt x="2165719" y="531083"/>
                  <a:pt x="2229566" y="640953"/>
                  <a:pt x="2228890" y="759680"/>
                </a:cubicBezTo>
                <a:cubicBezTo>
                  <a:pt x="2228214" y="877045"/>
                  <a:pt x="2164537" y="985041"/>
                  <a:pt x="2062179" y="1042445"/>
                </a:cubicBezTo>
                <a:lnTo>
                  <a:pt x="1114735" y="1515101"/>
                </a:lnTo>
                <a:lnTo>
                  <a:pt x="166717" y="1042105"/>
                </a:lnTo>
                <a:cubicBezTo>
                  <a:pt x="63177" y="984018"/>
                  <a:pt x="-670" y="874149"/>
                  <a:pt x="6" y="755421"/>
                </a:cubicBezTo>
                <a:cubicBezTo>
                  <a:pt x="682" y="638057"/>
                  <a:pt x="64360" y="530061"/>
                  <a:pt x="166717" y="472656"/>
                </a:cubicBezTo>
                <a:close/>
              </a:path>
            </a:pathLst>
          </a:custGeom>
          <a:noFill/>
          <a:ln w="38100" cap="flat">
            <a:solidFill>
              <a:schemeClr val="bg1"/>
            </a:solidFill>
            <a:miter lim="400000"/>
          </a:ln>
          <a:effectLst/>
        </p:spPr>
        <p:txBody>
          <a:bodyPr wrap="square" lIns="0" tIns="274320" rIns="0" bIns="0" numCol="1" anchor="ctr">
            <a:noAutofit/>
          </a:bodyPr>
          <a:lstStyle/>
          <a:p>
            <a:pPr marL="0" marR="0" lvl="0" indent="0" algn="ctr" defTabSz="412750" rtl="0" eaLnBrk="1" fontAlgn="auto" latinLnBrk="0" hangingPunct="0">
              <a:lnSpc>
                <a:spcPct val="100000"/>
              </a:lnSpc>
              <a:spcBef>
                <a:spcPts val="0"/>
              </a:spcBef>
              <a:spcAft>
                <a:spcPts val="0"/>
              </a:spcAft>
              <a:buClrTx/>
              <a:buSzTx/>
              <a:buFontTx/>
              <a:buNone/>
              <a:tabLst/>
              <a:defRPr/>
            </a:pPr>
            <a:endParaRPr kumimoji="0" sz="1400" b="1" i="0" u="none" strike="noStrike" kern="0" cap="none" spc="0" normalizeH="0" baseline="0" noProof="0">
              <a:ln>
                <a:noFill/>
              </a:ln>
              <a:solidFill>
                <a:srgbClr val="FFFFFF"/>
              </a:solidFill>
              <a:effectLst/>
              <a:uLnTx/>
              <a:uFillTx/>
              <a:latin typeface="Montserrat" panose="00000500000000000000" pitchFamily="50" charset="0"/>
              <a:ea typeface="+mn-ea"/>
              <a:cs typeface="+mn-cs"/>
              <a:sym typeface="Helvetica Neue Medium"/>
            </a:endParaRPr>
          </a:p>
        </p:txBody>
      </p:sp>
      <p:sp>
        <p:nvSpPr>
          <p:cNvPr id="2041" name="Placeholder text"/>
          <p:cNvSpPr txBox="1"/>
          <p:nvPr/>
        </p:nvSpPr>
        <p:spPr>
          <a:xfrm>
            <a:off x="528916" y="1580741"/>
            <a:ext cx="2193248" cy="2359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lvl1pPr algn="r">
              <a:defRPr b="0">
                <a:solidFill>
                  <a:srgbClr val="535454"/>
                </a:solidFill>
                <a:latin typeface="Barlow Bold"/>
                <a:ea typeface="Barlow Bold"/>
                <a:cs typeface="Barlow Bold"/>
                <a:sym typeface="Barlow Bold"/>
              </a:defRPr>
            </a:lvl1pPr>
          </a:lstStyle>
          <a:p>
            <a:pPr marL="0" marR="0" lvl="0" indent="0" algn="r" defTabSz="412750" rtl="0" eaLnBrk="1" fontAlgn="auto" latinLnBrk="0" hangingPunct="0">
              <a:lnSpc>
                <a:spcPct val="100000"/>
              </a:lnSpc>
              <a:spcBef>
                <a:spcPts val="0"/>
              </a:spcBef>
              <a:spcAft>
                <a:spcPts val="0"/>
              </a:spcAft>
              <a:buClrTx/>
              <a:buSzTx/>
              <a:buFontTx/>
              <a:buNone/>
              <a:tabLst/>
              <a:defRPr/>
            </a:pPr>
            <a:endParaRPr kumimoji="0" sz="1200" b="1" i="0" u="none" strike="noStrike" kern="0" cap="none" spc="0" normalizeH="0" baseline="0" noProof="0" dirty="0">
              <a:ln>
                <a:noFill/>
              </a:ln>
              <a:solidFill>
                <a:srgbClr val="053AD8"/>
              </a:solidFill>
              <a:effectLst/>
              <a:uLnTx/>
              <a:uFillTx/>
              <a:latin typeface="Montserrat" panose="00000500000000000000" pitchFamily="50" charset="0"/>
              <a:sym typeface="Barlow Bold"/>
            </a:endParaRPr>
          </a:p>
        </p:txBody>
      </p:sp>
      <p:sp>
        <p:nvSpPr>
          <p:cNvPr id="98" name="Placeholder text">
            <a:extLst>
              <a:ext uri="{FF2B5EF4-FFF2-40B4-BE49-F238E27FC236}">
                <a16:creationId xmlns:a16="http://schemas.microsoft.com/office/drawing/2014/main" id="{BC12BB18-1AEE-4BA2-9743-F10BC83BF382}"/>
              </a:ext>
            </a:extLst>
          </p:cNvPr>
          <p:cNvSpPr txBox="1"/>
          <p:nvPr/>
        </p:nvSpPr>
        <p:spPr>
          <a:xfrm>
            <a:off x="530375" y="1835162"/>
            <a:ext cx="2236393"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lvl1pPr algn="r">
              <a:defRPr b="0">
                <a:solidFill>
                  <a:srgbClr val="535454"/>
                </a:solidFill>
                <a:latin typeface="Barlow Bold"/>
                <a:ea typeface="Barlow Bold"/>
                <a:cs typeface="Barlow Bold"/>
                <a:sym typeface="Barlow Bold"/>
              </a:defRPr>
            </a:lvl1pPr>
          </a:lstStyle>
          <a:p>
            <a:pPr marL="0" marR="0" lvl="0" indent="0" algn="r" defTabSz="412750" rtl="0" eaLnBrk="1"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53AD8"/>
                </a:solidFill>
                <a:effectLst/>
                <a:uLnTx/>
                <a:uFillTx/>
                <a:latin typeface="Montserrat" panose="00000500000000000000" pitchFamily="50" charset="0"/>
                <a:sym typeface="Barlow Bold"/>
              </a:rPr>
              <a:t>Roshani </a:t>
            </a:r>
            <a:r>
              <a:rPr kumimoji="0" lang="en-US" sz="1200" b="1" i="0" u="none" strike="noStrike" kern="0" cap="none" spc="0" normalizeH="0" baseline="0" noProof="0" dirty="0" err="1">
                <a:ln>
                  <a:noFill/>
                </a:ln>
                <a:solidFill>
                  <a:srgbClr val="053AD8"/>
                </a:solidFill>
                <a:effectLst/>
                <a:uLnTx/>
                <a:uFillTx/>
                <a:latin typeface="Montserrat" panose="00000500000000000000" pitchFamily="50" charset="0"/>
                <a:sym typeface="Barlow Bold"/>
              </a:rPr>
              <a:t>Navdiya</a:t>
            </a:r>
            <a:r>
              <a:rPr kumimoji="0" lang="en-US" sz="1200" b="1" i="0" u="none" strike="noStrike" kern="0" cap="none" spc="0" normalizeH="0" baseline="0" noProof="0" dirty="0">
                <a:ln>
                  <a:noFill/>
                </a:ln>
                <a:solidFill>
                  <a:srgbClr val="053AD8"/>
                </a:solidFill>
                <a:effectLst/>
                <a:uLnTx/>
                <a:uFillTx/>
                <a:latin typeface="Montserrat" panose="00000500000000000000" pitchFamily="50" charset="0"/>
                <a:sym typeface="Barlow Bold"/>
              </a:rPr>
              <a:t> AU2040114</a:t>
            </a:r>
          </a:p>
        </p:txBody>
      </p:sp>
      <p:sp>
        <p:nvSpPr>
          <p:cNvPr id="117" name="Placeholder text">
            <a:extLst>
              <a:ext uri="{FF2B5EF4-FFF2-40B4-BE49-F238E27FC236}">
                <a16:creationId xmlns:a16="http://schemas.microsoft.com/office/drawing/2014/main" id="{49D79CCD-B89E-43AC-981A-FC5531FF03EE}"/>
              </a:ext>
            </a:extLst>
          </p:cNvPr>
          <p:cNvSpPr txBox="1"/>
          <p:nvPr/>
        </p:nvSpPr>
        <p:spPr>
          <a:xfrm flipH="1">
            <a:off x="9390973" y="2413487"/>
            <a:ext cx="2801027" cy="20210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defRPr b="0">
                <a:solidFill>
                  <a:srgbClr val="535454"/>
                </a:solidFill>
                <a:latin typeface="Barlow Bold"/>
                <a:ea typeface="Barlow Bold"/>
                <a:cs typeface="Barlow Bold"/>
                <a:sym typeface="Barlow Bold"/>
              </a:defRPr>
            </a:lvl1pPr>
          </a:lstStyle>
          <a:p>
            <a:pPr marL="0" marR="0" lvl="0" indent="0" algn="l" defTabSz="412750" rtl="0" eaLnBrk="1" fontAlgn="auto" latinLnBrk="0" hangingPunct="0">
              <a:lnSpc>
                <a:spcPct val="100000"/>
              </a:lnSpc>
              <a:spcBef>
                <a:spcPts val="0"/>
              </a:spcBef>
              <a:spcAft>
                <a:spcPts val="0"/>
              </a:spcAft>
              <a:buClrTx/>
              <a:buSzTx/>
              <a:buFontTx/>
              <a:buNone/>
              <a:tabLst/>
              <a:defRPr/>
            </a:pPr>
            <a:r>
              <a:rPr lang="en-US" sz="3200" b="1" kern="0" dirty="0">
                <a:solidFill>
                  <a:srgbClr val="15D5C6"/>
                </a:solidFill>
                <a:latin typeface="Montserrat" panose="00000500000000000000" pitchFamily="50" charset="0"/>
              </a:rPr>
              <a:t>PROJECT :</a:t>
            </a:r>
          </a:p>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15D5C6"/>
                </a:solidFill>
                <a:effectLst/>
                <a:uLnTx/>
                <a:uFillTx/>
                <a:latin typeface="Montserrat" panose="00000500000000000000" pitchFamily="50" charset="0"/>
                <a:sym typeface="Barlow Bold"/>
              </a:rPr>
              <a:t>SHIPMENT PRICE PREDICTION</a:t>
            </a:r>
          </a:p>
        </p:txBody>
      </p:sp>
      <p:sp>
        <p:nvSpPr>
          <p:cNvPr id="9" name="Placeholder text">
            <a:extLst>
              <a:ext uri="{FF2B5EF4-FFF2-40B4-BE49-F238E27FC236}">
                <a16:creationId xmlns:a16="http://schemas.microsoft.com/office/drawing/2014/main" id="{6E21E1A0-02D2-5F12-FCBE-C52BE7E453E0}"/>
              </a:ext>
            </a:extLst>
          </p:cNvPr>
          <p:cNvSpPr txBox="1"/>
          <p:nvPr/>
        </p:nvSpPr>
        <p:spPr>
          <a:xfrm>
            <a:off x="580080" y="3003392"/>
            <a:ext cx="2236393"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lvl1pPr algn="r">
              <a:defRPr b="0">
                <a:solidFill>
                  <a:srgbClr val="535454"/>
                </a:solidFill>
                <a:latin typeface="Barlow Bold"/>
                <a:ea typeface="Barlow Bold"/>
                <a:cs typeface="Barlow Bold"/>
                <a:sym typeface="Barlow Bold"/>
              </a:defRPr>
            </a:lvl1pPr>
          </a:lstStyle>
          <a:p>
            <a:pPr marL="0" marR="0" lvl="0" indent="0" algn="r" defTabSz="412750" rtl="0" eaLnBrk="1"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53AD8"/>
                </a:solidFill>
                <a:effectLst/>
                <a:uLnTx/>
                <a:uFillTx/>
                <a:latin typeface="Montserrat" panose="00000500000000000000" pitchFamily="50" charset="0"/>
                <a:sym typeface="Barlow Bold"/>
              </a:rPr>
              <a:t>Deep Patel </a:t>
            </a:r>
          </a:p>
          <a:p>
            <a:pPr marL="0" marR="0" lvl="0" indent="0" algn="r" defTabSz="412750" rtl="0" eaLnBrk="1"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53AD8"/>
                </a:solidFill>
                <a:effectLst/>
                <a:uLnTx/>
                <a:uFillTx/>
                <a:latin typeface="Montserrat" panose="00000500000000000000" pitchFamily="50" charset="0"/>
                <a:sym typeface="Barlow Bold"/>
              </a:rPr>
              <a:t>AU2040250</a:t>
            </a:r>
          </a:p>
        </p:txBody>
      </p:sp>
      <p:sp>
        <p:nvSpPr>
          <p:cNvPr id="11" name="Placeholder text">
            <a:extLst>
              <a:ext uri="{FF2B5EF4-FFF2-40B4-BE49-F238E27FC236}">
                <a16:creationId xmlns:a16="http://schemas.microsoft.com/office/drawing/2014/main" id="{87545AD6-C14C-D33E-259E-E7F7D3395D9F}"/>
              </a:ext>
            </a:extLst>
          </p:cNvPr>
          <p:cNvSpPr txBox="1"/>
          <p:nvPr/>
        </p:nvSpPr>
        <p:spPr>
          <a:xfrm>
            <a:off x="603069" y="4237866"/>
            <a:ext cx="2236393"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lvl1pPr algn="r">
              <a:defRPr b="0">
                <a:solidFill>
                  <a:srgbClr val="535454"/>
                </a:solidFill>
                <a:latin typeface="Barlow Bold"/>
                <a:ea typeface="Barlow Bold"/>
                <a:cs typeface="Barlow Bold"/>
                <a:sym typeface="Barlow Bold"/>
              </a:defRPr>
            </a:lvl1pPr>
          </a:lstStyle>
          <a:p>
            <a:pPr marL="0" marR="0" lvl="0" indent="0" algn="r" defTabSz="412750" rtl="0" eaLnBrk="1"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53AD8"/>
                </a:solidFill>
                <a:effectLst/>
                <a:uLnTx/>
                <a:uFillTx/>
                <a:latin typeface="Montserrat" panose="00000500000000000000" pitchFamily="50" charset="0"/>
                <a:sym typeface="Barlow Bold"/>
              </a:rPr>
              <a:t>Aditya </a:t>
            </a:r>
            <a:r>
              <a:rPr kumimoji="0" lang="en-US" sz="1200" b="1" i="0" u="none" strike="noStrike" kern="0" cap="none" spc="0" normalizeH="0" baseline="0" noProof="0" dirty="0" err="1">
                <a:ln>
                  <a:noFill/>
                </a:ln>
                <a:solidFill>
                  <a:srgbClr val="053AD8"/>
                </a:solidFill>
                <a:effectLst/>
                <a:uLnTx/>
                <a:uFillTx/>
                <a:latin typeface="Montserrat" panose="00000500000000000000" pitchFamily="50" charset="0"/>
                <a:sym typeface="Barlow Bold"/>
              </a:rPr>
              <a:t>Padhariya</a:t>
            </a:r>
            <a:r>
              <a:rPr kumimoji="0" lang="en-US" sz="1200" b="1" i="0" u="none" strike="noStrike" kern="0" cap="none" spc="0" normalizeH="0" baseline="0" noProof="0" dirty="0">
                <a:ln>
                  <a:noFill/>
                </a:ln>
                <a:solidFill>
                  <a:srgbClr val="053AD8"/>
                </a:solidFill>
                <a:effectLst/>
                <a:uLnTx/>
                <a:uFillTx/>
                <a:latin typeface="Montserrat" panose="00000500000000000000" pitchFamily="50" charset="0"/>
                <a:sym typeface="Barlow Bold"/>
              </a:rPr>
              <a:t> AU2040151</a:t>
            </a:r>
          </a:p>
        </p:txBody>
      </p:sp>
      <p:sp>
        <p:nvSpPr>
          <p:cNvPr id="12" name="Placeholder text">
            <a:extLst>
              <a:ext uri="{FF2B5EF4-FFF2-40B4-BE49-F238E27FC236}">
                <a16:creationId xmlns:a16="http://schemas.microsoft.com/office/drawing/2014/main" id="{B88C2D1D-347C-03A2-CB18-08BEA2EB5726}"/>
              </a:ext>
            </a:extLst>
          </p:cNvPr>
          <p:cNvSpPr txBox="1"/>
          <p:nvPr/>
        </p:nvSpPr>
        <p:spPr>
          <a:xfrm>
            <a:off x="543074" y="5343373"/>
            <a:ext cx="2236393"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lvl1pPr algn="r">
              <a:defRPr b="0">
                <a:solidFill>
                  <a:srgbClr val="535454"/>
                </a:solidFill>
                <a:latin typeface="Barlow Bold"/>
                <a:ea typeface="Barlow Bold"/>
                <a:cs typeface="Barlow Bold"/>
                <a:sym typeface="Barlow Bold"/>
              </a:defRPr>
            </a:lvl1pPr>
          </a:lstStyle>
          <a:p>
            <a:pPr marL="0" marR="0" lvl="0" indent="0" algn="r" defTabSz="412750" rtl="0" eaLnBrk="1"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53AD8"/>
                </a:solidFill>
                <a:effectLst/>
                <a:uLnTx/>
                <a:uFillTx/>
                <a:latin typeface="Montserrat" panose="00000500000000000000" pitchFamily="50" charset="0"/>
                <a:sym typeface="Barlow Bold"/>
              </a:rPr>
              <a:t>Keval Parmar</a:t>
            </a:r>
          </a:p>
          <a:p>
            <a:pPr marL="0" marR="0" lvl="0" indent="0" algn="r" defTabSz="412750" rtl="0" eaLnBrk="1"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53AD8"/>
                </a:solidFill>
                <a:effectLst/>
                <a:uLnTx/>
                <a:uFillTx/>
                <a:latin typeface="Montserrat" panose="00000500000000000000" pitchFamily="50" charset="0"/>
                <a:sym typeface="Barlow Bold"/>
              </a:rPr>
              <a:t>AU1940133</a:t>
            </a:r>
          </a:p>
        </p:txBody>
      </p:sp>
    </p:spTree>
    <p:extLst>
      <p:ext uri="{BB962C8B-B14F-4D97-AF65-F5344CB8AC3E}">
        <p14:creationId xmlns:p14="http://schemas.microsoft.com/office/powerpoint/2010/main" val="1438611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1000"/>
                                        <p:tgtEl>
                                          <p:spTgt spid="104"/>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1000"/>
                                        <p:tgtEl>
                                          <p:spTgt spid="65"/>
                                        </p:tgtEl>
                                      </p:cBhvr>
                                    </p:animEffect>
                                  </p:childTnLst>
                                </p:cTn>
                              </p:par>
                              <p:par>
                                <p:cTn id="11" presetID="10" presetClass="entr" presetSubtype="0" fill="hold" nodeType="withEffect">
                                  <p:stCondLst>
                                    <p:cond delay="10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childTnLst>
                                </p:cTn>
                              </p:par>
                              <p:par>
                                <p:cTn id="14" presetID="23" presetClass="entr" presetSubtype="272" fill="hold" nodeType="withEffect">
                                  <p:stCondLst>
                                    <p:cond delay="1000"/>
                                  </p:stCondLst>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ppt_w</p:attrName>
                                        </p:attrNameLst>
                                      </p:cBhvr>
                                      <p:tavLst>
                                        <p:tav tm="0">
                                          <p:val>
                                            <p:strVal val="2/3*#ppt_w"/>
                                          </p:val>
                                        </p:tav>
                                        <p:tav tm="100000">
                                          <p:val>
                                            <p:strVal val="#ppt_w"/>
                                          </p:val>
                                        </p:tav>
                                      </p:tavLst>
                                    </p:anim>
                                    <p:anim calcmode="lin" valueType="num">
                                      <p:cBhvr>
                                        <p:cTn id="17" dur="1000" fill="hold"/>
                                        <p:tgtEl>
                                          <p:spTgt spid="2"/>
                                        </p:tgtEl>
                                        <p:attrNameLst>
                                          <p:attrName>ppt_h</p:attrName>
                                        </p:attrNameLst>
                                      </p:cBhvr>
                                      <p:tavLst>
                                        <p:tav tm="0">
                                          <p:val>
                                            <p:strVal val="2/3*#ppt_h"/>
                                          </p:val>
                                        </p:tav>
                                        <p:tav tm="100000">
                                          <p:val>
                                            <p:strVal val="#ppt_h"/>
                                          </p:val>
                                        </p:tav>
                                      </p:tavLst>
                                    </p:anim>
                                  </p:childTnLst>
                                </p:cTn>
                              </p:par>
                              <p:par>
                                <p:cTn id="18" presetID="22" presetClass="entr" presetSubtype="1" fill="hold" nodeType="withEffect">
                                  <p:stCondLst>
                                    <p:cond delay="200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125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84"/>
                                        </p:tgtEl>
                                        <p:attrNameLst>
                                          <p:attrName>style.visibility</p:attrName>
                                        </p:attrNameLst>
                                      </p:cBhvr>
                                      <p:to>
                                        <p:strVal val="visible"/>
                                      </p:to>
                                    </p:set>
                                    <p:animEffect transition="in" filter="fade">
                                      <p:cBhvr>
                                        <p:cTn id="23" dur="1000"/>
                                        <p:tgtEl>
                                          <p:spTgt spid="198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87"/>
                                        </p:tgtEl>
                                        <p:attrNameLst>
                                          <p:attrName>style.visibility</p:attrName>
                                        </p:attrNameLst>
                                      </p:cBhvr>
                                      <p:to>
                                        <p:strVal val="visible"/>
                                      </p:to>
                                    </p:set>
                                    <p:animEffect transition="in" filter="fade">
                                      <p:cBhvr>
                                        <p:cTn id="26" dur="1000"/>
                                        <p:tgtEl>
                                          <p:spTgt spid="1987"/>
                                        </p:tgtEl>
                                      </p:cBhvr>
                                    </p:animEffect>
                                  </p:childTnLst>
                                </p:cTn>
                              </p:par>
                              <p:par>
                                <p:cTn id="27" presetID="0" presetClass="path" presetSubtype="0" decel="50000" fill="hold" grpId="1" nodeType="withEffect">
                                  <p:stCondLst>
                                    <p:cond delay="0"/>
                                  </p:stCondLst>
                                  <p:childTnLst>
                                    <p:animMotion origin="layout" path="M -0.07995 -4.07407E-6 L -4.375E-6 -4.07407E-6 " pathEditMode="relative" rAng="0" ptsTypes="AA">
                                      <p:cBhvr>
                                        <p:cTn id="28" dur="1500" fill="hold"/>
                                        <p:tgtEl>
                                          <p:spTgt spid="1984"/>
                                        </p:tgtEl>
                                        <p:attrNameLst>
                                          <p:attrName>ppt_x</p:attrName>
                                          <p:attrName>ppt_y</p:attrName>
                                        </p:attrNameLst>
                                      </p:cBhvr>
                                      <p:rCtr x="3594" y="0"/>
                                    </p:animMotion>
                                  </p:childTnLst>
                                </p:cTn>
                              </p:par>
                              <p:par>
                                <p:cTn id="29" presetID="0" presetClass="path" presetSubtype="0" decel="50000" fill="hold" grpId="1" nodeType="withEffect">
                                  <p:stCondLst>
                                    <p:cond delay="0"/>
                                  </p:stCondLst>
                                  <p:childTnLst>
                                    <p:animMotion origin="layout" path="M 0.07188 -4.07407E-6 L -2.91667E-6 -4.07407E-6 " pathEditMode="relative" rAng="0" ptsTypes="AA">
                                      <p:cBhvr>
                                        <p:cTn id="30" dur="1500" fill="hold"/>
                                        <p:tgtEl>
                                          <p:spTgt spid="1987"/>
                                        </p:tgtEl>
                                        <p:attrNameLst>
                                          <p:attrName>ppt_x</p:attrName>
                                          <p:attrName>ppt_y</p:attrName>
                                        </p:attrNameLst>
                                      </p:cBhvr>
                                      <p:rCtr x="-3594" y="0"/>
                                    </p:animMotion>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98"/>
                                        </p:tgtEl>
                                        <p:attrNameLst>
                                          <p:attrName>style.visibility</p:attrName>
                                        </p:attrNameLst>
                                      </p:cBhvr>
                                      <p:to>
                                        <p:strVal val="visible"/>
                                      </p:to>
                                    </p:set>
                                    <p:anim calcmode="lin" valueType="num">
                                      <p:cBhvr>
                                        <p:cTn id="35" dur="500" fill="hold"/>
                                        <p:tgtEl>
                                          <p:spTgt spid="98"/>
                                        </p:tgtEl>
                                        <p:attrNameLst>
                                          <p:attrName>ppt_w</p:attrName>
                                        </p:attrNameLst>
                                      </p:cBhvr>
                                      <p:tavLst>
                                        <p:tav tm="0">
                                          <p:val>
                                            <p:fltVal val="0"/>
                                          </p:val>
                                        </p:tav>
                                        <p:tav tm="100000">
                                          <p:val>
                                            <p:strVal val="#ppt_w"/>
                                          </p:val>
                                        </p:tav>
                                      </p:tavLst>
                                    </p:anim>
                                    <p:anim calcmode="lin" valueType="num">
                                      <p:cBhvr>
                                        <p:cTn id="36" dur="500" fill="hold"/>
                                        <p:tgtEl>
                                          <p:spTgt spid="98"/>
                                        </p:tgtEl>
                                        <p:attrNameLst>
                                          <p:attrName>ppt_h</p:attrName>
                                        </p:attrNameLst>
                                      </p:cBhvr>
                                      <p:tavLst>
                                        <p:tav tm="0">
                                          <p:val>
                                            <p:fltVal val="0"/>
                                          </p:val>
                                        </p:tav>
                                        <p:tav tm="100000">
                                          <p:val>
                                            <p:strVal val="#ppt_h"/>
                                          </p:val>
                                        </p:tav>
                                      </p:tavLst>
                                    </p:anim>
                                    <p:animEffect transition="in" filter="fade">
                                      <p:cBhvr>
                                        <p:cTn id="37" dur="500"/>
                                        <p:tgtEl>
                                          <p:spTgt spid="98"/>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animEffect transition="in" filter="fade">
                                      <p:cBhvr>
                                        <p:cTn id="42" dur="500"/>
                                        <p:tgtEl>
                                          <p:spTgt spid="9"/>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animEffect transition="in" filter="fade">
                                      <p:cBhvr>
                                        <p:cTn id="47" dur="500"/>
                                        <p:tgtEl>
                                          <p:spTgt spid="11"/>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animEffect transition="in" filter="fade">
                                      <p:cBhvr>
                                        <p:cTn id="52" dur="500"/>
                                        <p:tgtEl>
                                          <p:spTgt spid="12"/>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p:cTn id="55" dur="500" fill="hold"/>
                                        <p:tgtEl>
                                          <p:spTgt spid="58"/>
                                        </p:tgtEl>
                                        <p:attrNameLst>
                                          <p:attrName>ppt_w</p:attrName>
                                        </p:attrNameLst>
                                      </p:cBhvr>
                                      <p:tavLst>
                                        <p:tav tm="0">
                                          <p:val>
                                            <p:fltVal val="0"/>
                                          </p:val>
                                        </p:tav>
                                        <p:tav tm="100000">
                                          <p:val>
                                            <p:strVal val="#ppt_w"/>
                                          </p:val>
                                        </p:tav>
                                      </p:tavLst>
                                    </p:anim>
                                    <p:anim calcmode="lin" valueType="num">
                                      <p:cBhvr>
                                        <p:cTn id="56" dur="500" fill="hold"/>
                                        <p:tgtEl>
                                          <p:spTgt spid="58"/>
                                        </p:tgtEl>
                                        <p:attrNameLst>
                                          <p:attrName>ppt_h</p:attrName>
                                        </p:attrNameLst>
                                      </p:cBhvr>
                                      <p:tavLst>
                                        <p:tav tm="0">
                                          <p:val>
                                            <p:fltVal val="0"/>
                                          </p:val>
                                        </p:tav>
                                        <p:tav tm="100000">
                                          <p:val>
                                            <p:strVal val="#ppt_h"/>
                                          </p:val>
                                        </p:tav>
                                      </p:tavLst>
                                    </p:anim>
                                    <p:animEffect transition="in" filter="fade">
                                      <p:cBhvr>
                                        <p:cTn id="57" dur="500"/>
                                        <p:tgtEl>
                                          <p:spTgt spid="58"/>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17"/>
                                        </p:tgtEl>
                                        <p:attrNameLst>
                                          <p:attrName>style.visibility</p:attrName>
                                        </p:attrNameLst>
                                      </p:cBhvr>
                                      <p:to>
                                        <p:strVal val="visible"/>
                                      </p:to>
                                    </p:set>
                                    <p:anim calcmode="lin" valueType="num">
                                      <p:cBhvr>
                                        <p:cTn id="60" dur="500" fill="hold"/>
                                        <p:tgtEl>
                                          <p:spTgt spid="117"/>
                                        </p:tgtEl>
                                        <p:attrNameLst>
                                          <p:attrName>ppt_w</p:attrName>
                                        </p:attrNameLst>
                                      </p:cBhvr>
                                      <p:tavLst>
                                        <p:tav tm="0">
                                          <p:val>
                                            <p:fltVal val="0"/>
                                          </p:val>
                                        </p:tav>
                                        <p:tav tm="100000">
                                          <p:val>
                                            <p:strVal val="#ppt_w"/>
                                          </p:val>
                                        </p:tav>
                                      </p:tavLst>
                                    </p:anim>
                                    <p:anim calcmode="lin" valueType="num">
                                      <p:cBhvr>
                                        <p:cTn id="61" dur="500" fill="hold"/>
                                        <p:tgtEl>
                                          <p:spTgt spid="117"/>
                                        </p:tgtEl>
                                        <p:attrNameLst>
                                          <p:attrName>ppt_h</p:attrName>
                                        </p:attrNameLst>
                                      </p:cBhvr>
                                      <p:tavLst>
                                        <p:tav tm="0">
                                          <p:val>
                                            <p:fltVal val="0"/>
                                          </p:val>
                                        </p:tav>
                                        <p:tav tm="100000">
                                          <p:val>
                                            <p:strVal val="#ppt_h"/>
                                          </p:val>
                                        </p:tav>
                                      </p:tavLst>
                                    </p:anim>
                                    <p:animEffect transition="in" filter="fade">
                                      <p:cBhvr>
                                        <p:cTn id="62"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1984" grpId="0" animBg="1"/>
      <p:bldP spid="1984" grpId="1" animBg="1"/>
      <p:bldP spid="1987" grpId="0" animBg="1"/>
      <p:bldP spid="1987" grpId="1" animBg="1"/>
      <p:bldP spid="65" grpId="0" animBg="1"/>
      <p:bldP spid="104" grpId="0" animBg="1"/>
      <p:bldP spid="98" grpId="0" animBg="1"/>
      <p:bldP spid="117" grpId="0" animBg="1"/>
      <p:bldP spid="9"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rc 29">
            <a:extLst>
              <a:ext uri="{FF2B5EF4-FFF2-40B4-BE49-F238E27FC236}">
                <a16:creationId xmlns:a16="http://schemas.microsoft.com/office/drawing/2014/main" id="{B3CF96BA-1CD8-4DA7-9F9F-4A4CC729C069}"/>
              </a:ext>
            </a:extLst>
          </p:cNvPr>
          <p:cNvSpPr/>
          <p:nvPr/>
        </p:nvSpPr>
        <p:spPr>
          <a:xfrm flipH="1">
            <a:off x="3382771" y="1194657"/>
            <a:ext cx="4468686" cy="4468686"/>
          </a:xfrm>
          <a:prstGeom prst="arc">
            <a:avLst>
              <a:gd name="adj1" fmla="val 18922329"/>
              <a:gd name="adj2" fmla="val 2678793"/>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47621BF-5866-4E53-9374-CAFEA2BB1EBC}"/>
              </a:ext>
            </a:extLst>
          </p:cNvPr>
          <p:cNvSpPr/>
          <p:nvPr/>
        </p:nvSpPr>
        <p:spPr>
          <a:xfrm flipH="1">
            <a:off x="3860380" y="1685513"/>
            <a:ext cx="345613" cy="345613"/>
          </a:xfrm>
          <a:prstGeom prst="ellipse">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accent3"/>
                </a:solidFill>
                <a:latin typeface="Montserrat" panose="00000500000000000000" pitchFamily="50" charset="0"/>
              </a:rPr>
              <a:t>1</a:t>
            </a:r>
          </a:p>
        </p:txBody>
      </p:sp>
      <p:sp>
        <p:nvSpPr>
          <p:cNvPr id="32" name="Oval 31">
            <a:extLst>
              <a:ext uri="{FF2B5EF4-FFF2-40B4-BE49-F238E27FC236}">
                <a16:creationId xmlns:a16="http://schemas.microsoft.com/office/drawing/2014/main" id="{7AB273F9-15D9-4143-9B98-A6EA0EE58479}"/>
              </a:ext>
            </a:extLst>
          </p:cNvPr>
          <p:cNvSpPr/>
          <p:nvPr/>
        </p:nvSpPr>
        <p:spPr>
          <a:xfrm flipH="1">
            <a:off x="3860380" y="4826875"/>
            <a:ext cx="345613" cy="345613"/>
          </a:xfrm>
          <a:prstGeom prst="ellipse">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accent3"/>
                </a:solidFill>
                <a:latin typeface="Montserrat" panose="00000500000000000000" pitchFamily="50" charset="0"/>
              </a:rPr>
              <a:t>3</a:t>
            </a:r>
          </a:p>
        </p:txBody>
      </p:sp>
      <p:sp>
        <p:nvSpPr>
          <p:cNvPr id="33" name="Oval 32">
            <a:extLst>
              <a:ext uri="{FF2B5EF4-FFF2-40B4-BE49-F238E27FC236}">
                <a16:creationId xmlns:a16="http://schemas.microsoft.com/office/drawing/2014/main" id="{A2DA94F5-3CEA-4EF9-BE1E-678AA095AFAF}"/>
              </a:ext>
            </a:extLst>
          </p:cNvPr>
          <p:cNvSpPr/>
          <p:nvPr/>
        </p:nvSpPr>
        <p:spPr>
          <a:xfrm flipH="1">
            <a:off x="3246725" y="3256195"/>
            <a:ext cx="313410" cy="345613"/>
          </a:xfrm>
          <a:prstGeom prst="ellipse">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accent3"/>
                </a:solidFill>
                <a:latin typeface="Montserrat" panose="00000500000000000000" pitchFamily="50" charset="0"/>
              </a:rPr>
              <a:t>2</a:t>
            </a:r>
          </a:p>
        </p:txBody>
      </p:sp>
      <p:sp>
        <p:nvSpPr>
          <p:cNvPr id="45" name="Oval 44">
            <a:extLst>
              <a:ext uri="{FF2B5EF4-FFF2-40B4-BE49-F238E27FC236}">
                <a16:creationId xmlns:a16="http://schemas.microsoft.com/office/drawing/2014/main" id="{63928C1D-F789-40E1-8522-8FADDD55070B}"/>
              </a:ext>
            </a:extLst>
          </p:cNvPr>
          <p:cNvSpPr/>
          <p:nvPr/>
        </p:nvSpPr>
        <p:spPr>
          <a:xfrm>
            <a:off x="3860379" y="2118515"/>
            <a:ext cx="2779455" cy="2565400"/>
          </a:xfrm>
          <a:prstGeom prst="ellipse">
            <a:avLst/>
          </a:prstGeom>
          <a:gradFill flip="none" rotWithShape="1">
            <a:gsLst>
              <a:gs pos="0">
                <a:schemeClr val="accent1">
                  <a:lumMod val="20000"/>
                  <a:lumOff val="80000"/>
                </a:schemeClr>
              </a:gs>
              <a:gs pos="100000">
                <a:schemeClr val="accent3"/>
              </a:gs>
            </a:gsLst>
            <a:path path="circle">
              <a:fillToRect r="100000" b="100000"/>
            </a:path>
            <a:tileRect l="-100000" t="-100000"/>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354F0E20-91CD-45F6-B64B-D6140D21433A}"/>
              </a:ext>
            </a:extLst>
          </p:cNvPr>
          <p:cNvSpPr/>
          <p:nvPr/>
        </p:nvSpPr>
        <p:spPr>
          <a:xfrm>
            <a:off x="5706638" y="2146300"/>
            <a:ext cx="2883328" cy="2565400"/>
          </a:xfrm>
          <a:prstGeom prst="ellipse">
            <a:avLst/>
          </a:prstGeom>
          <a:gradFill flip="none" rotWithShape="1">
            <a:gsLst>
              <a:gs pos="0">
                <a:schemeClr val="accent2">
                  <a:lumMod val="10000"/>
                  <a:lumOff val="90000"/>
                </a:schemeClr>
              </a:gs>
              <a:gs pos="100000">
                <a:schemeClr val="accent4"/>
              </a:gs>
            </a:gsLst>
            <a:path path="circle">
              <a:fillToRect r="100000" b="100000"/>
            </a:path>
            <a:tileRect l="-100000" t="-100000"/>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288F77B-BAE5-4A6E-AA6F-9F479E86BF4C}"/>
              </a:ext>
            </a:extLst>
          </p:cNvPr>
          <p:cNvSpPr/>
          <p:nvPr/>
        </p:nvSpPr>
        <p:spPr>
          <a:xfrm>
            <a:off x="5706637" y="2319305"/>
            <a:ext cx="854420" cy="2219393"/>
          </a:xfrm>
          <a:custGeom>
            <a:avLst/>
            <a:gdLst>
              <a:gd name="connsiteX0" fmla="*/ 641350 w 1282700"/>
              <a:gd name="connsiteY0" fmla="*/ 0 h 2219393"/>
              <a:gd name="connsiteX1" fmla="*/ 717170 w 1282700"/>
              <a:gd name="connsiteY1" fmla="*/ 46061 h 2219393"/>
              <a:gd name="connsiteX2" fmla="*/ 1282700 w 1282700"/>
              <a:gd name="connsiteY2" fmla="*/ 1109696 h 2219393"/>
              <a:gd name="connsiteX3" fmla="*/ 717170 w 1282700"/>
              <a:gd name="connsiteY3" fmla="*/ 2173331 h 2219393"/>
              <a:gd name="connsiteX4" fmla="*/ 641350 w 1282700"/>
              <a:gd name="connsiteY4" fmla="*/ 2219393 h 2219393"/>
              <a:gd name="connsiteX5" fmla="*/ 565530 w 1282700"/>
              <a:gd name="connsiteY5" fmla="*/ 2173331 h 2219393"/>
              <a:gd name="connsiteX6" fmla="*/ 0 w 1282700"/>
              <a:gd name="connsiteY6" fmla="*/ 1109696 h 2219393"/>
              <a:gd name="connsiteX7" fmla="*/ 565530 w 1282700"/>
              <a:gd name="connsiteY7" fmla="*/ 46061 h 2219393"/>
              <a:gd name="connsiteX8" fmla="*/ 641350 w 1282700"/>
              <a:gd name="connsiteY8" fmla="*/ 0 h 221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2700" h="2219393">
                <a:moveTo>
                  <a:pt x="641350" y="0"/>
                </a:moveTo>
                <a:lnTo>
                  <a:pt x="717170" y="46061"/>
                </a:lnTo>
                <a:cubicBezTo>
                  <a:pt x="1058371" y="276572"/>
                  <a:pt x="1282700" y="666936"/>
                  <a:pt x="1282700" y="1109696"/>
                </a:cubicBezTo>
                <a:cubicBezTo>
                  <a:pt x="1282700" y="1552456"/>
                  <a:pt x="1058371" y="1942821"/>
                  <a:pt x="717170" y="2173331"/>
                </a:cubicBezTo>
                <a:lnTo>
                  <a:pt x="641350" y="2219393"/>
                </a:lnTo>
                <a:lnTo>
                  <a:pt x="565530" y="2173331"/>
                </a:lnTo>
                <a:cubicBezTo>
                  <a:pt x="224330" y="1942821"/>
                  <a:pt x="0" y="1552456"/>
                  <a:pt x="0" y="1109696"/>
                </a:cubicBezTo>
                <a:cubicBezTo>
                  <a:pt x="0" y="666936"/>
                  <a:pt x="224330" y="276572"/>
                  <a:pt x="565530" y="46061"/>
                </a:cubicBezTo>
                <a:lnTo>
                  <a:pt x="641350" y="0"/>
                </a:lnTo>
                <a:close/>
              </a:path>
            </a:pathLst>
          </a:custGeom>
          <a:gradFill flip="none" rotWithShape="1">
            <a:gsLst>
              <a:gs pos="0">
                <a:schemeClr val="accent1">
                  <a:lumMod val="60000"/>
                  <a:lumOff val="40000"/>
                </a:schemeClr>
              </a:gs>
              <a:gs pos="100000">
                <a:schemeClr val="accent1"/>
              </a:gs>
            </a:gsLst>
            <a:path path="circle">
              <a:fillToRect r="100000" b="100000"/>
            </a:path>
            <a:tileRect l="-100000" t="-100000"/>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a:extLst>
              <a:ext uri="{FF2B5EF4-FFF2-40B4-BE49-F238E27FC236}">
                <a16:creationId xmlns:a16="http://schemas.microsoft.com/office/drawing/2014/main" id="{BF232455-ACD1-41BC-91F3-9BBA7F907AED}"/>
              </a:ext>
            </a:extLst>
          </p:cNvPr>
          <p:cNvSpPr/>
          <p:nvPr/>
        </p:nvSpPr>
        <p:spPr>
          <a:xfrm>
            <a:off x="4442413" y="1194657"/>
            <a:ext cx="4468686" cy="4468686"/>
          </a:xfrm>
          <a:prstGeom prst="arc">
            <a:avLst>
              <a:gd name="adj1" fmla="val 18922329"/>
              <a:gd name="adj2" fmla="val 2678793"/>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75000"/>
                </a:schemeClr>
              </a:solidFill>
            </a:endParaRPr>
          </a:p>
        </p:txBody>
      </p:sp>
      <p:sp>
        <p:nvSpPr>
          <p:cNvPr id="24" name="Oval 23">
            <a:extLst>
              <a:ext uri="{FF2B5EF4-FFF2-40B4-BE49-F238E27FC236}">
                <a16:creationId xmlns:a16="http://schemas.microsoft.com/office/drawing/2014/main" id="{65457660-20E3-4BF6-AF86-F3F0A3BC4AC8}"/>
              </a:ext>
            </a:extLst>
          </p:cNvPr>
          <p:cNvSpPr/>
          <p:nvPr/>
        </p:nvSpPr>
        <p:spPr>
          <a:xfrm>
            <a:off x="8087877" y="1685513"/>
            <a:ext cx="345613" cy="345613"/>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accent4">
                    <a:lumMod val="75000"/>
                  </a:schemeClr>
                </a:solidFill>
                <a:latin typeface="Montserrat" panose="00000500000000000000" pitchFamily="50" charset="0"/>
              </a:rPr>
              <a:t>4</a:t>
            </a:r>
          </a:p>
        </p:txBody>
      </p:sp>
      <p:sp>
        <p:nvSpPr>
          <p:cNvPr id="26" name="Oval 25">
            <a:extLst>
              <a:ext uri="{FF2B5EF4-FFF2-40B4-BE49-F238E27FC236}">
                <a16:creationId xmlns:a16="http://schemas.microsoft.com/office/drawing/2014/main" id="{8DA0B4CD-7EAC-4ED5-9EFC-D6374A7DE342}"/>
              </a:ext>
            </a:extLst>
          </p:cNvPr>
          <p:cNvSpPr/>
          <p:nvPr/>
        </p:nvSpPr>
        <p:spPr>
          <a:xfrm>
            <a:off x="8087877" y="4826875"/>
            <a:ext cx="345613" cy="345613"/>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accent4">
                    <a:lumMod val="75000"/>
                  </a:schemeClr>
                </a:solidFill>
                <a:latin typeface="Montserrat" panose="00000500000000000000" pitchFamily="50" charset="0"/>
              </a:rPr>
              <a:t>6</a:t>
            </a:r>
          </a:p>
        </p:txBody>
      </p:sp>
      <p:sp>
        <p:nvSpPr>
          <p:cNvPr id="27" name="Oval 26">
            <a:extLst>
              <a:ext uri="{FF2B5EF4-FFF2-40B4-BE49-F238E27FC236}">
                <a16:creationId xmlns:a16="http://schemas.microsoft.com/office/drawing/2014/main" id="{FB0ED1A2-D9DD-45AC-88BC-A2BB42152C5F}"/>
              </a:ext>
            </a:extLst>
          </p:cNvPr>
          <p:cNvSpPr/>
          <p:nvPr/>
        </p:nvSpPr>
        <p:spPr>
          <a:xfrm>
            <a:off x="8733734" y="3256195"/>
            <a:ext cx="345613" cy="345613"/>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accent4">
                    <a:lumMod val="75000"/>
                  </a:schemeClr>
                </a:solidFill>
                <a:latin typeface="Montserrat" panose="00000500000000000000" pitchFamily="50" charset="0"/>
              </a:rPr>
              <a:t>5</a:t>
            </a:r>
          </a:p>
        </p:txBody>
      </p:sp>
      <p:sp>
        <p:nvSpPr>
          <p:cNvPr id="28" name="TextBox 27">
            <a:extLst>
              <a:ext uri="{FF2B5EF4-FFF2-40B4-BE49-F238E27FC236}">
                <a16:creationId xmlns:a16="http://schemas.microsoft.com/office/drawing/2014/main" id="{40990373-E1AD-4755-886E-4CCF46E532A7}"/>
              </a:ext>
            </a:extLst>
          </p:cNvPr>
          <p:cNvSpPr txBox="1"/>
          <p:nvPr/>
        </p:nvSpPr>
        <p:spPr>
          <a:xfrm>
            <a:off x="3802553" y="3239632"/>
            <a:ext cx="1774845" cy="323165"/>
          </a:xfrm>
          <a:prstGeom prst="rect">
            <a:avLst/>
          </a:prstGeom>
          <a:noFill/>
        </p:spPr>
        <p:txBody>
          <a:bodyPr wrap="none" rtlCol="0" anchor="ctr" anchorCtr="0">
            <a:spAutoFit/>
          </a:bodyPr>
          <a:lstStyle/>
          <a:p>
            <a:pPr algn="ctr"/>
            <a:r>
              <a:rPr lang="en-US" sz="1500" b="1" dirty="0">
                <a:solidFill>
                  <a:schemeClr val="accent1"/>
                </a:solidFill>
                <a:latin typeface="Montserrat" panose="00000500000000000000" pitchFamily="50" charset="0"/>
              </a:rPr>
              <a:t>INTRODUCTION</a:t>
            </a:r>
          </a:p>
        </p:txBody>
      </p:sp>
      <p:sp>
        <p:nvSpPr>
          <p:cNvPr id="35" name="TextBox 34">
            <a:extLst>
              <a:ext uri="{FF2B5EF4-FFF2-40B4-BE49-F238E27FC236}">
                <a16:creationId xmlns:a16="http://schemas.microsoft.com/office/drawing/2014/main" id="{70A70347-B436-4CC4-8C58-19706174CBC4}"/>
              </a:ext>
            </a:extLst>
          </p:cNvPr>
          <p:cNvSpPr txBox="1"/>
          <p:nvPr/>
        </p:nvSpPr>
        <p:spPr>
          <a:xfrm>
            <a:off x="6584351" y="3072812"/>
            <a:ext cx="1845090" cy="553998"/>
          </a:xfrm>
          <a:prstGeom prst="rect">
            <a:avLst/>
          </a:prstGeom>
          <a:noFill/>
        </p:spPr>
        <p:txBody>
          <a:bodyPr wrap="square" rtlCol="0" anchor="ctr" anchorCtr="0">
            <a:spAutoFit/>
          </a:bodyPr>
          <a:lstStyle/>
          <a:p>
            <a:pPr algn="ctr"/>
            <a:r>
              <a:rPr lang="en-US" sz="1500" b="1" dirty="0">
                <a:solidFill>
                  <a:schemeClr val="accent4">
                    <a:lumMod val="75000"/>
                  </a:schemeClr>
                </a:solidFill>
                <a:latin typeface="Montserrat" panose="00000500000000000000" pitchFamily="50" charset="0"/>
              </a:rPr>
              <a:t>PROBLEM STATEMENT</a:t>
            </a:r>
          </a:p>
        </p:txBody>
      </p:sp>
      <p:sp>
        <p:nvSpPr>
          <p:cNvPr id="36" name="TextBox 35">
            <a:extLst>
              <a:ext uri="{FF2B5EF4-FFF2-40B4-BE49-F238E27FC236}">
                <a16:creationId xmlns:a16="http://schemas.microsoft.com/office/drawing/2014/main" id="{D7B17372-1E5A-4A43-BB1E-73A9E7F7B99B}"/>
              </a:ext>
            </a:extLst>
          </p:cNvPr>
          <p:cNvSpPr txBox="1"/>
          <p:nvPr/>
        </p:nvSpPr>
        <p:spPr>
          <a:xfrm>
            <a:off x="5904208" y="3267417"/>
            <a:ext cx="309701" cy="323165"/>
          </a:xfrm>
          <a:prstGeom prst="rect">
            <a:avLst/>
          </a:prstGeom>
          <a:noFill/>
        </p:spPr>
        <p:txBody>
          <a:bodyPr wrap="none" rtlCol="0" anchor="ctr" anchorCtr="0">
            <a:spAutoFit/>
          </a:bodyPr>
          <a:lstStyle/>
          <a:p>
            <a:pPr algn="ctr"/>
            <a:r>
              <a:rPr lang="en-US" sz="1500" b="1" dirty="0">
                <a:solidFill>
                  <a:schemeClr val="bg1"/>
                </a:solidFill>
                <a:latin typeface="Montserrat" panose="00000500000000000000" pitchFamily="50" charset="0"/>
              </a:rPr>
              <a:t>1.</a:t>
            </a:r>
          </a:p>
        </p:txBody>
      </p:sp>
      <p:sp>
        <p:nvSpPr>
          <p:cNvPr id="34" name="TextBox 33">
            <a:extLst>
              <a:ext uri="{FF2B5EF4-FFF2-40B4-BE49-F238E27FC236}">
                <a16:creationId xmlns:a16="http://schemas.microsoft.com/office/drawing/2014/main" id="{6680C346-4CE9-4B76-B5EC-9121F4F94DD9}"/>
              </a:ext>
            </a:extLst>
          </p:cNvPr>
          <p:cNvSpPr txBox="1"/>
          <p:nvPr/>
        </p:nvSpPr>
        <p:spPr>
          <a:xfrm>
            <a:off x="235670" y="1054544"/>
            <a:ext cx="3107715" cy="1015663"/>
          </a:xfrm>
          <a:prstGeom prst="rect">
            <a:avLst/>
          </a:prstGeom>
          <a:noFill/>
        </p:spPr>
        <p:txBody>
          <a:bodyPr wrap="square" rtlCol="0">
            <a:spAutoFit/>
          </a:bodyPr>
          <a:lstStyle/>
          <a:p>
            <a:pPr marL="285750" indent="-285750">
              <a:buFont typeface="Arial" panose="020B0604020202020204" pitchFamily="34" charset="0"/>
              <a:buChar char="•"/>
            </a:pPr>
            <a:r>
              <a:rPr lang="en-US" sz="1500" b="1" dirty="0">
                <a:solidFill>
                  <a:schemeClr val="accent1"/>
                </a:solidFill>
                <a:latin typeface="Montserrat" panose="00000500000000000000" pitchFamily="50" charset="0"/>
              </a:rPr>
              <a:t>To develop a solution that can save time and money by accurately predicting their shipment costs. </a:t>
            </a:r>
          </a:p>
        </p:txBody>
      </p:sp>
      <p:sp>
        <p:nvSpPr>
          <p:cNvPr id="51" name="TextBox 50">
            <a:extLst>
              <a:ext uri="{FF2B5EF4-FFF2-40B4-BE49-F238E27FC236}">
                <a16:creationId xmlns:a16="http://schemas.microsoft.com/office/drawing/2014/main" id="{27BA4D40-4D6F-4E18-BA1C-DDC47502D8A4}"/>
              </a:ext>
            </a:extLst>
          </p:cNvPr>
          <p:cNvSpPr txBox="1"/>
          <p:nvPr/>
        </p:nvSpPr>
        <p:spPr>
          <a:xfrm flipH="1">
            <a:off x="8650240" y="1019469"/>
            <a:ext cx="3306090" cy="1015663"/>
          </a:xfrm>
          <a:prstGeom prst="rect">
            <a:avLst/>
          </a:prstGeom>
          <a:noFill/>
        </p:spPr>
        <p:txBody>
          <a:bodyPr wrap="square" rtlCol="0">
            <a:spAutoFit/>
          </a:bodyPr>
          <a:lstStyle/>
          <a:p>
            <a:pPr marL="285750" indent="-285750">
              <a:buFont typeface="Arial" panose="020B0604020202020204" pitchFamily="34" charset="0"/>
              <a:buChar char="•"/>
            </a:pPr>
            <a:r>
              <a:rPr lang="en-US" sz="1500" b="1" dirty="0">
                <a:solidFill>
                  <a:schemeClr val="accent4">
                    <a:lumMod val="75000"/>
                  </a:schemeClr>
                </a:solidFill>
                <a:latin typeface="Montserrat" panose="00000500000000000000" pitchFamily="50" charset="0"/>
              </a:rPr>
              <a:t>This project aims to predict the cost of shipping a package using machine learning techniques.</a:t>
            </a:r>
          </a:p>
        </p:txBody>
      </p:sp>
      <p:sp>
        <p:nvSpPr>
          <p:cNvPr id="2" name="TextBox 1">
            <a:extLst>
              <a:ext uri="{FF2B5EF4-FFF2-40B4-BE49-F238E27FC236}">
                <a16:creationId xmlns:a16="http://schemas.microsoft.com/office/drawing/2014/main" id="{FFFC9AEC-5A22-ACCA-3DCA-7DDA9F341A67}"/>
              </a:ext>
            </a:extLst>
          </p:cNvPr>
          <p:cNvSpPr txBox="1"/>
          <p:nvPr/>
        </p:nvSpPr>
        <p:spPr>
          <a:xfrm>
            <a:off x="235671" y="2815690"/>
            <a:ext cx="3077480" cy="784830"/>
          </a:xfrm>
          <a:prstGeom prst="rect">
            <a:avLst/>
          </a:prstGeom>
          <a:noFill/>
        </p:spPr>
        <p:txBody>
          <a:bodyPr wrap="square" rtlCol="0">
            <a:spAutoFit/>
          </a:bodyPr>
          <a:lstStyle/>
          <a:p>
            <a:pPr marL="285750" indent="-285750">
              <a:buFont typeface="Arial" panose="020B0604020202020204" pitchFamily="34" charset="0"/>
              <a:buChar char="•"/>
            </a:pPr>
            <a:r>
              <a:rPr lang="en-US" sz="1500" b="1" dirty="0">
                <a:solidFill>
                  <a:schemeClr val="accent1"/>
                </a:solidFill>
                <a:latin typeface="Montserrat" panose="00000500000000000000" pitchFamily="50" charset="0"/>
              </a:rPr>
              <a:t>The main objectives of this project are to collect and preprocess data</a:t>
            </a:r>
          </a:p>
        </p:txBody>
      </p:sp>
      <p:sp>
        <p:nvSpPr>
          <p:cNvPr id="3" name="TextBox 2">
            <a:extLst>
              <a:ext uri="{FF2B5EF4-FFF2-40B4-BE49-F238E27FC236}">
                <a16:creationId xmlns:a16="http://schemas.microsoft.com/office/drawing/2014/main" id="{28AC170D-9F31-6D4D-2B80-5A63FE30F455}"/>
              </a:ext>
            </a:extLst>
          </p:cNvPr>
          <p:cNvSpPr txBox="1"/>
          <p:nvPr/>
        </p:nvSpPr>
        <p:spPr>
          <a:xfrm>
            <a:off x="235670" y="4577145"/>
            <a:ext cx="3107715" cy="1246495"/>
          </a:xfrm>
          <a:prstGeom prst="rect">
            <a:avLst/>
          </a:prstGeom>
          <a:noFill/>
        </p:spPr>
        <p:txBody>
          <a:bodyPr wrap="square" rtlCol="0">
            <a:spAutoFit/>
          </a:bodyPr>
          <a:lstStyle/>
          <a:p>
            <a:pPr marL="285750" indent="-285750">
              <a:buFont typeface="Arial" panose="020B0604020202020204" pitchFamily="34" charset="0"/>
              <a:buChar char="•"/>
            </a:pPr>
            <a:r>
              <a:rPr lang="en-US" sz="1500" b="1" dirty="0">
                <a:solidFill>
                  <a:schemeClr val="accent1"/>
                </a:solidFill>
                <a:latin typeface="Montserrat" panose="00000500000000000000" pitchFamily="50" charset="0"/>
              </a:rPr>
              <a:t>Select relevant features, and develop a machine learning model that can predict shipment prices accurately.</a:t>
            </a:r>
          </a:p>
        </p:txBody>
      </p:sp>
      <p:sp>
        <p:nvSpPr>
          <p:cNvPr id="4" name="TextBox 3">
            <a:extLst>
              <a:ext uri="{FF2B5EF4-FFF2-40B4-BE49-F238E27FC236}">
                <a16:creationId xmlns:a16="http://schemas.microsoft.com/office/drawing/2014/main" id="{78EF9A60-30EF-40B4-FDD3-E8C0A443816C}"/>
              </a:ext>
            </a:extLst>
          </p:cNvPr>
          <p:cNvSpPr txBox="1"/>
          <p:nvPr/>
        </p:nvSpPr>
        <p:spPr>
          <a:xfrm flipH="1">
            <a:off x="9054868" y="2656250"/>
            <a:ext cx="3213206" cy="1708160"/>
          </a:xfrm>
          <a:prstGeom prst="rect">
            <a:avLst/>
          </a:prstGeom>
          <a:noFill/>
        </p:spPr>
        <p:txBody>
          <a:bodyPr wrap="square" rtlCol="0">
            <a:spAutoFit/>
          </a:bodyPr>
          <a:lstStyle/>
          <a:p>
            <a:pPr marL="285750" indent="-285750">
              <a:buFont typeface="Arial" panose="020B0604020202020204" pitchFamily="34" charset="0"/>
              <a:buChar char="•"/>
            </a:pPr>
            <a:r>
              <a:rPr lang="en-US" sz="1500" b="1" dirty="0">
                <a:solidFill>
                  <a:schemeClr val="accent4">
                    <a:lumMod val="75000"/>
                  </a:schemeClr>
                </a:solidFill>
                <a:latin typeface="Montserrat" panose="00000500000000000000" pitchFamily="50" charset="0"/>
              </a:rPr>
              <a:t>The problem to be addressed the need for an accurate and reliable model that can predict the cost of shipping a package based on various input parameters.</a:t>
            </a:r>
          </a:p>
        </p:txBody>
      </p:sp>
      <p:sp>
        <p:nvSpPr>
          <p:cNvPr id="5" name="TextBox 4">
            <a:extLst>
              <a:ext uri="{FF2B5EF4-FFF2-40B4-BE49-F238E27FC236}">
                <a16:creationId xmlns:a16="http://schemas.microsoft.com/office/drawing/2014/main" id="{5F361859-83D1-5525-2A82-A9A94C71CE1F}"/>
              </a:ext>
            </a:extLst>
          </p:cNvPr>
          <p:cNvSpPr txBox="1"/>
          <p:nvPr/>
        </p:nvSpPr>
        <p:spPr>
          <a:xfrm flipH="1">
            <a:off x="8834108" y="4711700"/>
            <a:ext cx="3433966" cy="1477328"/>
          </a:xfrm>
          <a:prstGeom prst="rect">
            <a:avLst/>
          </a:prstGeom>
          <a:noFill/>
        </p:spPr>
        <p:txBody>
          <a:bodyPr wrap="square" rtlCol="0">
            <a:spAutoFit/>
          </a:bodyPr>
          <a:lstStyle/>
          <a:p>
            <a:pPr marL="285750" indent="-285750">
              <a:buFont typeface="Arial" panose="020B0604020202020204" pitchFamily="34" charset="0"/>
              <a:buChar char="•"/>
            </a:pPr>
            <a:r>
              <a:rPr lang="en-US" sz="1500" b="1" dirty="0">
                <a:solidFill>
                  <a:schemeClr val="accent4">
                    <a:lumMod val="75000"/>
                  </a:schemeClr>
                </a:solidFill>
                <a:latin typeface="Montserrat" panose="00000500000000000000" pitchFamily="50" charset="0"/>
              </a:rPr>
              <a:t>Shipping costs can vary widely based on several factors, Hence to accurately estimate their shipping costs and can lead to unexpected expenses</a:t>
            </a:r>
          </a:p>
        </p:txBody>
      </p:sp>
    </p:spTree>
    <p:extLst>
      <p:ext uri="{BB962C8B-B14F-4D97-AF65-F5344CB8AC3E}">
        <p14:creationId xmlns:p14="http://schemas.microsoft.com/office/powerpoint/2010/main" val="276582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000"/>
                                        <p:tgtEl>
                                          <p:spTgt spid="44"/>
                                        </p:tgtEl>
                                      </p:cBhvr>
                                    </p:animEffect>
                                  </p:childTnLst>
                                </p:cTn>
                              </p:par>
                              <p:par>
                                <p:cTn id="8" presetID="63" presetClass="path" presetSubtype="0" accel="50000" decel="50000" fill="hold" grpId="1" nodeType="withEffect">
                                  <p:stCondLst>
                                    <p:cond delay="0"/>
                                  </p:stCondLst>
                                  <p:childTnLst>
                                    <p:animMotion origin="layout" path="M -0.0526 0 L 6.25E-7 0 " pathEditMode="relative" rAng="0" ptsTypes="AA">
                                      <p:cBhvr>
                                        <p:cTn id="9" dur="2000" fill="hold"/>
                                        <p:tgtEl>
                                          <p:spTgt spid="44"/>
                                        </p:tgtEl>
                                        <p:attrNameLst>
                                          <p:attrName>ppt_x</p:attrName>
                                          <p:attrName>ppt_y</p:attrName>
                                        </p:attrNameLst>
                                      </p:cBhvr>
                                      <p:rCtr x="2630" y="0"/>
                                    </p:animMotion>
                                  </p:childTnLst>
                                </p:cTn>
                              </p:par>
                              <p:par>
                                <p:cTn id="10" presetID="10"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2000"/>
                                        <p:tgtEl>
                                          <p:spTgt spid="45"/>
                                        </p:tgtEl>
                                      </p:cBhvr>
                                    </p:animEffect>
                                  </p:childTnLst>
                                </p:cTn>
                              </p:par>
                              <p:par>
                                <p:cTn id="13" presetID="63" presetClass="path" presetSubtype="0" accel="50000" decel="50000" fill="hold" grpId="1" nodeType="withEffect">
                                  <p:stCondLst>
                                    <p:cond delay="0"/>
                                  </p:stCondLst>
                                  <p:childTnLst>
                                    <p:animMotion origin="layout" path="M 0.05261 0 L -1.04167E-6 0 " pathEditMode="relative" rAng="0" ptsTypes="AA">
                                      <p:cBhvr>
                                        <p:cTn id="14" dur="2000" fill="hold"/>
                                        <p:tgtEl>
                                          <p:spTgt spid="45"/>
                                        </p:tgtEl>
                                        <p:attrNameLst>
                                          <p:attrName>ppt_x</p:attrName>
                                          <p:attrName>ppt_y</p:attrName>
                                        </p:attrNameLst>
                                      </p:cBhvr>
                                      <p:rCtr x="-2630" y="0"/>
                                    </p:animMotion>
                                  </p:childTnLst>
                                </p:cTn>
                              </p:par>
                              <p:par>
                                <p:cTn id="15" presetID="10" presetClass="entr" presetSubtype="0" fill="hold" grpId="0" nodeType="withEffect">
                                  <p:stCondLst>
                                    <p:cond delay="175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childTnLst>
                                </p:cTn>
                              </p:par>
                              <p:par>
                                <p:cTn id="18" presetID="10" presetClass="entr" presetSubtype="0" fill="hold" grpId="0" nodeType="withEffect">
                                  <p:stCondLst>
                                    <p:cond delay="175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750"/>
                                        <p:tgtEl>
                                          <p:spTgt spid="36"/>
                                        </p:tgtEl>
                                      </p:cBhvr>
                                    </p:animEffect>
                                  </p:childTnLst>
                                </p:cTn>
                              </p:par>
                              <p:par>
                                <p:cTn id="21" presetID="10" presetClass="entr" presetSubtype="0" fill="hold" grpId="0" nodeType="withEffect">
                                  <p:stCondLst>
                                    <p:cond delay="175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childTnLst>
                                </p:cTn>
                              </p:par>
                              <p:par>
                                <p:cTn id="24" presetID="10" presetClass="entr" presetSubtype="0" fill="hold" grpId="0" nodeType="withEffect">
                                  <p:stCondLst>
                                    <p:cond delay="175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750"/>
                                        <p:tgtEl>
                                          <p:spTgt spid="28"/>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500"/>
                                        <p:tgtEl>
                                          <p:spTgt spid="31"/>
                                        </p:tgtEl>
                                      </p:cBhvr>
                                    </p:animEffect>
                                  </p:childTnLst>
                                </p:cTn>
                              </p:par>
                              <p:par>
                                <p:cTn id="30" presetID="63" presetClass="path" presetSubtype="0" accel="50000" decel="50000" fill="hold" grpId="1" nodeType="withEffect">
                                  <p:stCondLst>
                                    <p:cond delay="2000"/>
                                  </p:stCondLst>
                                  <p:childTnLst>
                                    <p:animMotion origin="layout" path="M 0.04818 0.09167 L 8.33333E-7 -3.33333E-6 " pathEditMode="relative" rAng="0" ptsTypes="AA">
                                      <p:cBhvr>
                                        <p:cTn id="31" dur="1500" fill="hold"/>
                                        <p:tgtEl>
                                          <p:spTgt spid="31"/>
                                        </p:tgtEl>
                                        <p:attrNameLst>
                                          <p:attrName>ppt_x</p:attrName>
                                          <p:attrName>ppt_y</p:attrName>
                                        </p:attrNameLst>
                                      </p:cBhvr>
                                      <p:rCtr x="-2409" y="-4583"/>
                                    </p:animMotion>
                                  </p:childTnLst>
                                </p:cTn>
                              </p:par>
                              <p:par>
                                <p:cTn id="32" presetID="10" presetClass="entr" presetSubtype="0" fill="hold" grpId="0" nodeType="withEffect">
                                  <p:stCondLst>
                                    <p:cond delay="20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500"/>
                                        <p:tgtEl>
                                          <p:spTgt spid="33"/>
                                        </p:tgtEl>
                                      </p:cBhvr>
                                    </p:animEffect>
                                  </p:childTnLst>
                                </p:cTn>
                              </p:par>
                              <p:par>
                                <p:cTn id="35" presetID="63" presetClass="path" presetSubtype="0" accel="50000" decel="50000" fill="hold" grpId="1" nodeType="withEffect">
                                  <p:stCondLst>
                                    <p:cond delay="2000"/>
                                  </p:stCondLst>
                                  <p:childTnLst>
                                    <p:animMotion origin="layout" path="M 0.06381 0 L -4.58333E-6 0 " pathEditMode="relative" rAng="0" ptsTypes="AA">
                                      <p:cBhvr>
                                        <p:cTn id="36" dur="1500" fill="hold"/>
                                        <p:tgtEl>
                                          <p:spTgt spid="33"/>
                                        </p:tgtEl>
                                        <p:attrNameLst>
                                          <p:attrName>ppt_x</p:attrName>
                                          <p:attrName>ppt_y</p:attrName>
                                        </p:attrNameLst>
                                      </p:cBhvr>
                                      <p:rCtr x="-3190" y="0"/>
                                    </p:animMotion>
                                  </p:childTnLst>
                                </p:cTn>
                              </p:par>
                              <p:par>
                                <p:cTn id="37" presetID="10" presetClass="entr" presetSubtype="0" fill="hold" grpId="0" nodeType="withEffect">
                                  <p:stCondLst>
                                    <p:cond delay="200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1500"/>
                                        <p:tgtEl>
                                          <p:spTgt spid="32"/>
                                        </p:tgtEl>
                                      </p:cBhvr>
                                    </p:animEffect>
                                  </p:childTnLst>
                                </p:cTn>
                              </p:par>
                              <p:par>
                                <p:cTn id="40" presetID="63" presetClass="path" presetSubtype="0" accel="50000" decel="50000" fill="hold" grpId="1" nodeType="withEffect">
                                  <p:stCondLst>
                                    <p:cond delay="2000"/>
                                  </p:stCondLst>
                                  <p:childTnLst>
                                    <p:animMotion origin="layout" path="M 0.04818 -0.08079 L 8.33333E-7 4.81481E-6 " pathEditMode="relative" rAng="0" ptsTypes="AA">
                                      <p:cBhvr>
                                        <p:cTn id="41" dur="1500" fill="hold"/>
                                        <p:tgtEl>
                                          <p:spTgt spid="32"/>
                                        </p:tgtEl>
                                        <p:attrNameLst>
                                          <p:attrName>ppt_x</p:attrName>
                                          <p:attrName>ppt_y</p:attrName>
                                        </p:attrNameLst>
                                      </p:cBhvr>
                                      <p:rCtr x="-2409" y="4028"/>
                                    </p:animMotion>
                                  </p:childTnLst>
                                </p:cTn>
                              </p:par>
                              <p:par>
                                <p:cTn id="42" presetID="10" presetClass="entr" presetSubtype="0" fill="hold" grpId="0" nodeType="withEffect">
                                  <p:stCondLst>
                                    <p:cond delay="200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500"/>
                                        <p:tgtEl>
                                          <p:spTgt spid="24"/>
                                        </p:tgtEl>
                                      </p:cBhvr>
                                    </p:animEffect>
                                  </p:childTnLst>
                                </p:cTn>
                              </p:par>
                              <p:par>
                                <p:cTn id="45" presetID="63" presetClass="path" presetSubtype="0" accel="50000" decel="50000" fill="hold" grpId="1" nodeType="withEffect">
                                  <p:stCondLst>
                                    <p:cond delay="2000"/>
                                  </p:stCondLst>
                                  <p:childTnLst>
                                    <p:animMotion origin="layout" path="M -0.05872 0.09167 L -3.95833E-6 -3.33333E-6 " pathEditMode="relative" rAng="0" ptsTypes="AA">
                                      <p:cBhvr>
                                        <p:cTn id="46" dur="1500" fill="hold"/>
                                        <p:tgtEl>
                                          <p:spTgt spid="24"/>
                                        </p:tgtEl>
                                        <p:attrNameLst>
                                          <p:attrName>ppt_x</p:attrName>
                                          <p:attrName>ppt_y</p:attrName>
                                        </p:attrNameLst>
                                      </p:cBhvr>
                                      <p:rCtr x="2930" y="-4583"/>
                                    </p:animMotion>
                                  </p:childTnLst>
                                </p:cTn>
                              </p:par>
                              <p:par>
                                <p:cTn id="47" presetID="10" presetClass="entr" presetSubtype="0" fill="hold" grpId="0" nodeType="withEffect">
                                  <p:stCondLst>
                                    <p:cond delay="200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500"/>
                                        <p:tgtEl>
                                          <p:spTgt spid="27"/>
                                        </p:tgtEl>
                                      </p:cBhvr>
                                    </p:animEffect>
                                  </p:childTnLst>
                                </p:cTn>
                              </p:par>
                              <p:par>
                                <p:cTn id="50" presetID="63" presetClass="path" presetSubtype="0" accel="50000" decel="50000" fill="hold" grpId="1" nodeType="withEffect">
                                  <p:stCondLst>
                                    <p:cond delay="2000"/>
                                  </p:stCondLst>
                                  <p:childTnLst>
                                    <p:animMotion origin="layout" path="M -0.07565 0 L 1.25E-6 0 " pathEditMode="relative" rAng="0" ptsTypes="AA">
                                      <p:cBhvr>
                                        <p:cTn id="51" dur="1500" fill="hold"/>
                                        <p:tgtEl>
                                          <p:spTgt spid="27"/>
                                        </p:tgtEl>
                                        <p:attrNameLst>
                                          <p:attrName>ppt_x</p:attrName>
                                          <p:attrName>ppt_y</p:attrName>
                                        </p:attrNameLst>
                                      </p:cBhvr>
                                      <p:rCtr x="3776" y="0"/>
                                    </p:animMotion>
                                  </p:childTnLst>
                                </p:cTn>
                              </p:par>
                              <p:par>
                                <p:cTn id="52" presetID="10" presetClass="entr" presetSubtype="0" fill="hold" grpId="0" nodeType="withEffect">
                                  <p:stCondLst>
                                    <p:cond delay="200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1500"/>
                                        <p:tgtEl>
                                          <p:spTgt spid="26"/>
                                        </p:tgtEl>
                                      </p:cBhvr>
                                    </p:animEffect>
                                  </p:childTnLst>
                                </p:cTn>
                              </p:par>
                              <p:par>
                                <p:cTn id="55" presetID="63" presetClass="path" presetSubtype="0" accel="50000" decel="50000" fill="hold" grpId="1" nodeType="withEffect">
                                  <p:stCondLst>
                                    <p:cond delay="2000"/>
                                  </p:stCondLst>
                                  <p:childTnLst>
                                    <p:animMotion origin="layout" path="M -0.05872 -0.08727 L -3.95833E-6 4.81481E-6 " pathEditMode="relative" rAng="0" ptsTypes="AA">
                                      <p:cBhvr>
                                        <p:cTn id="56" dur="1500" fill="hold"/>
                                        <p:tgtEl>
                                          <p:spTgt spid="26"/>
                                        </p:tgtEl>
                                        <p:attrNameLst>
                                          <p:attrName>ppt_x</p:attrName>
                                          <p:attrName>ppt_y</p:attrName>
                                        </p:attrNameLst>
                                      </p:cBhvr>
                                      <p:rCtr x="2930" y="4352"/>
                                    </p:animMotion>
                                  </p:childTnLst>
                                </p:cTn>
                              </p:par>
                              <p:par>
                                <p:cTn id="57" presetID="16" presetClass="entr" presetSubtype="42" fill="hold" grpId="0" nodeType="withEffect">
                                  <p:stCondLst>
                                    <p:cond delay="2000"/>
                                  </p:stCondLst>
                                  <p:childTnLst>
                                    <p:set>
                                      <p:cBhvr>
                                        <p:cTn id="58" dur="1" fill="hold">
                                          <p:stCondLst>
                                            <p:cond delay="0"/>
                                          </p:stCondLst>
                                        </p:cTn>
                                        <p:tgtEl>
                                          <p:spTgt spid="30"/>
                                        </p:tgtEl>
                                        <p:attrNameLst>
                                          <p:attrName>style.visibility</p:attrName>
                                        </p:attrNameLst>
                                      </p:cBhvr>
                                      <p:to>
                                        <p:strVal val="visible"/>
                                      </p:to>
                                    </p:set>
                                    <p:animEffect transition="in" filter="barn(outHorizontal)">
                                      <p:cBhvr>
                                        <p:cTn id="59" dur="1500"/>
                                        <p:tgtEl>
                                          <p:spTgt spid="30"/>
                                        </p:tgtEl>
                                      </p:cBhvr>
                                    </p:animEffect>
                                  </p:childTnLst>
                                </p:cTn>
                              </p:par>
                              <p:par>
                                <p:cTn id="60" presetID="16" presetClass="entr" presetSubtype="42" fill="hold" grpId="0" nodeType="withEffect">
                                  <p:stCondLst>
                                    <p:cond delay="2000"/>
                                  </p:stCondLst>
                                  <p:childTnLst>
                                    <p:set>
                                      <p:cBhvr>
                                        <p:cTn id="61" dur="1" fill="hold">
                                          <p:stCondLst>
                                            <p:cond delay="0"/>
                                          </p:stCondLst>
                                        </p:cTn>
                                        <p:tgtEl>
                                          <p:spTgt spid="18"/>
                                        </p:tgtEl>
                                        <p:attrNameLst>
                                          <p:attrName>style.visibility</p:attrName>
                                        </p:attrNameLst>
                                      </p:cBhvr>
                                      <p:to>
                                        <p:strVal val="visible"/>
                                      </p:to>
                                    </p:set>
                                    <p:animEffect transition="in" filter="barn(outHorizontal)">
                                      <p:cBhvr>
                                        <p:cTn id="62" dur="1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fade">
                                      <p:cBhvr>
                                        <p:cTn id="70" dur="500"/>
                                        <p:tgtEl>
                                          <p:spTgt spid="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fade">
                                      <p:cBhvr>
                                        <p:cTn id="73" dur="500"/>
                                        <p:tgtEl>
                                          <p:spTgt spid="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fade">
                                      <p:cBhvr>
                                        <p:cTn id="76" dur="500"/>
                                        <p:tgtEl>
                                          <p:spTgt spid="5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fade">
                                      <p:cBhvr>
                                        <p:cTn id="79" dur="500"/>
                                        <p:tgtEl>
                                          <p:spTgt spid="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fade">
                                      <p:cBhvr>
                                        <p:cTn id="8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1" grpId="1" animBg="1"/>
      <p:bldP spid="32" grpId="0" animBg="1"/>
      <p:bldP spid="32" grpId="1" animBg="1"/>
      <p:bldP spid="33" grpId="0" animBg="1"/>
      <p:bldP spid="33" grpId="1" animBg="1"/>
      <p:bldP spid="45" grpId="0" animBg="1"/>
      <p:bldP spid="45" grpId="1" animBg="1"/>
      <p:bldP spid="44" grpId="0" animBg="1"/>
      <p:bldP spid="44" grpId="1" animBg="1"/>
      <p:bldP spid="10" grpId="0" animBg="1"/>
      <p:bldP spid="18" grpId="0" animBg="1"/>
      <p:bldP spid="24" grpId="0" animBg="1"/>
      <p:bldP spid="24" grpId="1" animBg="1"/>
      <p:bldP spid="26" grpId="0" animBg="1"/>
      <p:bldP spid="26" grpId="1" animBg="1"/>
      <p:bldP spid="27" grpId="0" animBg="1"/>
      <p:bldP spid="27" grpId="1" animBg="1"/>
      <p:bldP spid="28" grpId="0"/>
      <p:bldP spid="35" grpId="0"/>
      <p:bldP spid="36" grpId="0"/>
      <p:bldP spid="34" grpId="0"/>
      <p:bldP spid="51" grpId="0"/>
      <p:bldP spid="2" grpId="0"/>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5" name="Oval"/>
          <p:cNvSpPr/>
          <p:nvPr/>
        </p:nvSpPr>
        <p:spPr>
          <a:xfrm rot="18000000" flipH="1">
            <a:off x="4041471" y="2564225"/>
            <a:ext cx="1701720" cy="3639746"/>
          </a:xfrm>
          <a:prstGeom prst="ellipse">
            <a:avLst/>
          </a:prstGeom>
          <a:gradFill>
            <a:gsLst>
              <a:gs pos="0">
                <a:schemeClr val="accent3">
                  <a:alpha val="75000"/>
                </a:schemeClr>
              </a:gs>
              <a:gs pos="100000">
                <a:schemeClr val="accent3">
                  <a:alpha val="0"/>
                </a:schemeClr>
              </a:gs>
            </a:gsLst>
            <a:lin ang="5400000" scaled="0"/>
          </a:gradFill>
          <a:ln w="25400" cap="flat">
            <a:noFill/>
            <a:prstDash val="solid"/>
            <a:round/>
          </a:ln>
        </p:spPr>
        <p:txBody>
          <a:bodyPr wrap="square" rtlCol="0" anchor="ctr" anchorCtr="0">
            <a:noAutofit/>
          </a:bodyPr>
          <a:lstStyle/>
          <a:p>
            <a:pPr algn="ctr"/>
            <a:endParaRPr>
              <a:sym typeface="Helvetica Neue Medium"/>
            </a:endParaRPr>
          </a:p>
        </p:txBody>
      </p:sp>
      <p:sp>
        <p:nvSpPr>
          <p:cNvPr id="2159" name="Oval"/>
          <p:cNvSpPr/>
          <p:nvPr/>
        </p:nvSpPr>
        <p:spPr>
          <a:xfrm rot="20100000">
            <a:off x="4662347" y="1995487"/>
            <a:ext cx="1702162" cy="3640690"/>
          </a:xfrm>
          <a:prstGeom prst="ellipse">
            <a:avLst/>
          </a:prstGeom>
          <a:gradFill>
            <a:gsLst>
              <a:gs pos="0">
                <a:schemeClr val="accent1">
                  <a:alpha val="75000"/>
                </a:schemeClr>
              </a:gs>
              <a:gs pos="100000">
                <a:schemeClr val="accent1">
                  <a:alpha val="0"/>
                </a:schemeClr>
              </a:gs>
            </a:gsLst>
            <a:lin ang="5400000" scaled="0"/>
          </a:gradFill>
          <a:ln w="25400" cap="flat">
            <a:noFill/>
            <a:prstDash val="solid"/>
            <a:round/>
          </a:ln>
        </p:spPr>
        <p:txBody>
          <a:bodyPr wrap="square" rtlCol="0" anchor="ctr" anchorCtr="0">
            <a:noAutofit/>
          </a:bodyPr>
          <a:lstStyle/>
          <a:p>
            <a:pPr algn="ctr"/>
            <a:endParaRPr>
              <a:sym typeface="Helvetica Neue Medium"/>
            </a:endParaRPr>
          </a:p>
        </p:txBody>
      </p:sp>
      <p:sp>
        <p:nvSpPr>
          <p:cNvPr id="2162" name="Oval"/>
          <p:cNvSpPr/>
          <p:nvPr/>
        </p:nvSpPr>
        <p:spPr>
          <a:xfrm rot="1500000" flipH="1">
            <a:off x="5827490" y="1995488"/>
            <a:ext cx="1702162" cy="3640690"/>
          </a:xfrm>
          <a:prstGeom prst="ellipse">
            <a:avLst/>
          </a:prstGeom>
          <a:gradFill>
            <a:gsLst>
              <a:gs pos="0">
                <a:schemeClr val="accent4">
                  <a:alpha val="75000"/>
                </a:schemeClr>
              </a:gs>
              <a:gs pos="100000">
                <a:schemeClr val="accent4">
                  <a:alpha val="0"/>
                </a:schemeClr>
              </a:gs>
            </a:gsLst>
            <a:lin ang="5400000" scaled="0"/>
          </a:gradFill>
          <a:ln w="25400" cap="flat">
            <a:noFill/>
            <a:prstDash val="solid"/>
            <a:round/>
          </a:ln>
        </p:spPr>
        <p:txBody>
          <a:bodyPr wrap="square" rtlCol="0" anchor="ctr" anchorCtr="0">
            <a:noAutofit/>
          </a:bodyPr>
          <a:lstStyle/>
          <a:p>
            <a:pPr algn="ctr"/>
            <a:endParaRPr>
              <a:sym typeface="Helvetica Neue Medium"/>
            </a:endParaRPr>
          </a:p>
        </p:txBody>
      </p:sp>
      <p:sp>
        <p:nvSpPr>
          <p:cNvPr id="2168" name="Oval"/>
          <p:cNvSpPr/>
          <p:nvPr/>
        </p:nvSpPr>
        <p:spPr>
          <a:xfrm rot="3600000" flipH="1">
            <a:off x="6448809" y="2564224"/>
            <a:ext cx="1701721" cy="3639746"/>
          </a:xfrm>
          <a:prstGeom prst="ellipse">
            <a:avLst/>
          </a:prstGeom>
          <a:gradFill>
            <a:gsLst>
              <a:gs pos="0">
                <a:schemeClr val="accent2">
                  <a:alpha val="50000"/>
                </a:schemeClr>
              </a:gs>
              <a:gs pos="100000">
                <a:schemeClr val="accent2">
                  <a:alpha val="0"/>
                </a:schemeClr>
              </a:gs>
            </a:gsLst>
            <a:lin ang="5400000" scaled="0"/>
          </a:gradFill>
          <a:ln w="25400" cap="flat">
            <a:noFill/>
            <a:prstDash val="solid"/>
            <a:round/>
          </a:ln>
        </p:spPr>
        <p:txBody>
          <a:bodyPr wrap="square" rtlCol="0" anchor="ctr" anchorCtr="0">
            <a:noAutofit/>
          </a:bodyPr>
          <a:lstStyle/>
          <a:p>
            <a:pPr algn="ctr"/>
            <a:endParaRPr>
              <a:sym typeface="Helvetica Neue Medium"/>
            </a:endParaRPr>
          </a:p>
        </p:txBody>
      </p:sp>
      <p:sp>
        <p:nvSpPr>
          <p:cNvPr id="2219" name="Venn diagram"/>
          <p:cNvSpPr txBox="1"/>
          <p:nvPr/>
        </p:nvSpPr>
        <p:spPr>
          <a:xfrm>
            <a:off x="4181735" y="5842337"/>
            <a:ext cx="3595730" cy="1015663"/>
          </a:xfrm>
          <a:prstGeom prst="rect">
            <a:avLst/>
          </a:prstGeom>
          <a:no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rtlCol="0">
            <a:spAutoFit/>
          </a:bodyPr>
          <a:lstStyle>
            <a:defPPr>
              <a:defRPr lang="en-US"/>
            </a:defPPr>
            <a:lvl1pPr>
              <a:defRPr sz="3000" b="1">
                <a:solidFill>
                  <a:schemeClr val="tx2">
                    <a:lumMod val="40000"/>
                    <a:lumOff val="60000"/>
                  </a:schemeClr>
                </a:solidFill>
                <a:latin typeface="Montserrat" panose="00000500000000000000" pitchFamily="50" charset="0"/>
              </a:defRPr>
            </a:lvl1pPr>
          </a:lstStyle>
          <a:p>
            <a:pPr algn="ctr"/>
            <a:r>
              <a:rPr lang="en-US" dirty="0"/>
              <a:t>EXISTING BODY OF WORK</a:t>
            </a:r>
          </a:p>
        </p:txBody>
      </p:sp>
      <p:sp>
        <p:nvSpPr>
          <p:cNvPr id="2180" name="Placeholder text"/>
          <p:cNvSpPr txBox="1"/>
          <p:nvPr/>
        </p:nvSpPr>
        <p:spPr>
          <a:xfrm>
            <a:off x="575856" y="2120840"/>
            <a:ext cx="2193249" cy="7437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lgn="r">
              <a:defRPr b="0">
                <a:solidFill>
                  <a:srgbClr val="535454"/>
                </a:solidFill>
                <a:latin typeface="Barlow Bold"/>
                <a:ea typeface="Barlow Bold"/>
                <a:cs typeface="Barlow Bold"/>
                <a:sym typeface="Barlow Bold"/>
              </a:defRPr>
            </a:lvl1pPr>
          </a:lstStyle>
          <a:p>
            <a:pPr defTabSz="412750" hangingPunct="0"/>
            <a:r>
              <a:rPr lang="en-IN" sz="1500" b="1" kern="0" dirty="0">
                <a:solidFill>
                  <a:schemeClr val="accent3"/>
                </a:solidFill>
                <a:latin typeface="Montserrat" panose="00000500000000000000" pitchFamily="50" charset="0"/>
              </a:rPr>
              <a:t>Exploratory data analysis through univariate analysis</a:t>
            </a:r>
            <a:endParaRPr sz="1500" b="1" kern="0" dirty="0">
              <a:solidFill>
                <a:schemeClr val="accent3"/>
              </a:solidFill>
              <a:latin typeface="Montserrat" panose="00000500000000000000" pitchFamily="50" charset="0"/>
            </a:endParaRPr>
          </a:p>
        </p:txBody>
      </p:sp>
      <p:sp>
        <p:nvSpPr>
          <p:cNvPr id="74" name="Placeholder text">
            <a:extLst>
              <a:ext uri="{FF2B5EF4-FFF2-40B4-BE49-F238E27FC236}">
                <a16:creationId xmlns:a16="http://schemas.microsoft.com/office/drawing/2014/main" id="{A4695D7A-734E-4FCE-BB1E-AE8A64F3539A}"/>
              </a:ext>
            </a:extLst>
          </p:cNvPr>
          <p:cNvSpPr txBox="1"/>
          <p:nvPr/>
        </p:nvSpPr>
        <p:spPr>
          <a:xfrm flipH="1">
            <a:off x="9252740" y="2785739"/>
            <a:ext cx="2193249" cy="2821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lgn="r">
              <a:defRPr b="0">
                <a:solidFill>
                  <a:srgbClr val="535454"/>
                </a:solidFill>
                <a:latin typeface="Barlow Bold"/>
                <a:ea typeface="Barlow Bold"/>
                <a:cs typeface="Barlow Bold"/>
                <a:sym typeface="Barlow Bold"/>
              </a:defRPr>
            </a:lvl1pPr>
          </a:lstStyle>
          <a:p>
            <a:pPr algn="l" defTabSz="412750" hangingPunct="0"/>
            <a:r>
              <a:rPr lang="en-IN" sz="1500" b="1" kern="0" dirty="0">
                <a:solidFill>
                  <a:schemeClr val="accent2"/>
                </a:solidFill>
                <a:latin typeface="Montserrat" panose="00000500000000000000" pitchFamily="50" charset="0"/>
              </a:rPr>
              <a:t>Sub-classification</a:t>
            </a:r>
            <a:endParaRPr sz="1500" b="1" kern="0" dirty="0">
              <a:solidFill>
                <a:schemeClr val="accent2"/>
              </a:solidFill>
              <a:latin typeface="Montserrat" panose="00000500000000000000" pitchFamily="50" charset="0"/>
            </a:endParaRPr>
          </a:p>
        </p:txBody>
      </p:sp>
      <p:sp>
        <p:nvSpPr>
          <p:cNvPr id="71" name="Placeholder text">
            <a:extLst>
              <a:ext uri="{FF2B5EF4-FFF2-40B4-BE49-F238E27FC236}">
                <a16:creationId xmlns:a16="http://schemas.microsoft.com/office/drawing/2014/main" id="{C0FD566D-4CD9-458C-AFA5-EE8BACFF87B1}"/>
              </a:ext>
            </a:extLst>
          </p:cNvPr>
          <p:cNvSpPr txBox="1"/>
          <p:nvPr/>
        </p:nvSpPr>
        <p:spPr>
          <a:xfrm>
            <a:off x="2585638" y="650773"/>
            <a:ext cx="2193249" cy="15286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lgn="r">
              <a:defRPr b="0">
                <a:solidFill>
                  <a:srgbClr val="535454"/>
                </a:solidFill>
                <a:latin typeface="Barlow Bold"/>
                <a:ea typeface="Barlow Bold"/>
                <a:cs typeface="Barlow Bold"/>
                <a:sym typeface="Barlow Bold"/>
              </a:defRPr>
            </a:lvl1pPr>
          </a:lstStyle>
          <a:p>
            <a:pPr defTabSz="412750" hangingPunct="0"/>
            <a:r>
              <a:rPr lang="en-US" sz="1600" b="1" i="0" dirty="0">
                <a:solidFill>
                  <a:schemeClr val="accent5">
                    <a:lumMod val="75000"/>
                  </a:schemeClr>
                </a:solidFill>
                <a:effectLst/>
                <a:latin typeface="Inter"/>
              </a:rPr>
              <a:t>The function will display the statistical description of the numeric variable, skewness, histogram or </a:t>
            </a:r>
            <a:r>
              <a:rPr lang="en-US" sz="1600" b="1" i="0" dirty="0" err="1">
                <a:solidFill>
                  <a:schemeClr val="accent5">
                    <a:lumMod val="75000"/>
                  </a:schemeClr>
                </a:solidFill>
                <a:effectLst/>
                <a:latin typeface="Inter"/>
              </a:rPr>
              <a:t>distplot</a:t>
            </a:r>
            <a:r>
              <a:rPr lang="en-US" sz="1600" b="1" i="0" dirty="0">
                <a:solidFill>
                  <a:schemeClr val="accent5">
                    <a:lumMod val="75000"/>
                  </a:schemeClr>
                </a:solidFill>
                <a:effectLst/>
                <a:latin typeface="Inter"/>
              </a:rPr>
              <a:t> to view the distribution</a:t>
            </a:r>
            <a:endParaRPr lang="en-IN" sz="1500" b="1" kern="0" dirty="0">
              <a:solidFill>
                <a:schemeClr val="accent5">
                  <a:lumMod val="75000"/>
                </a:schemeClr>
              </a:solidFill>
              <a:latin typeface="Montserrat" panose="00000500000000000000" pitchFamily="50" charset="0"/>
            </a:endParaRPr>
          </a:p>
        </p:txBody>
      </p:sp>
      <p:sp>
        <p:nvSpPr>
          <p:cNvPr id="77" name="Placeholder text">
            <a:extLst>
              <a:ext uri="{FF2B5EF4-FFF2-40B4-BE49-F238E27FC236}">
                <a16:creationId xmlns:a16="http://schemas.microsoft.com/office/drawing/2014/main" id="{E0481617-C612-495E-A0C0-A62749A94C1A}"/>
              </a:ext>
            </a:extLst>
          </p:cNvPr>
          <p:cNvSpPr txBox="1"/>
          <p:nvPr/>
        </p:nvSpPr>
        <p:spPr>
          <a:xfrm flipH="1">
            <a:off x="7413114" y="650773"/>
            <a:ext cx="2193249" cy="126701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lgn="r">
              <a:defRPr b="0">
                <a:solidFill>
                  <a:srgbClr val="535454"/>
                </a:solidFill>
                <a:latin typeface="Barlow Bold"/>
                <a:ea typeface="Barlow Bold"/>
                <a:cs typeface="Barlow Bold"/>
                <a:sym typeface="Barlow Bold"/>
              </a:defRPr>
            </a:lvl1pPr>
          </a:lstStyle>
          <a:p>
            <a:pPr algn="l" defTabSz="412750" hangingPunct="0"/>
            <a:r>
              <a:rPr lang="en-IN" sz="1600" b="1" i="0" dirty="0">
                <a:solidFill>
                  <a:schemeClr val="accent4"/>
                </a:solidFill>
                <a:effectLst/>
                <a:latin typeface="Inter"/>
              </a:rPr>
              <a:t>Visualizing Missing Values</a:t>
            </a:r>
          </a:p>
          <a:p>
            <a:pPr algn="l" defTabSz="412750" hangingPunct="0"/>
            <a:r>
              <a:rPr lang="en-IN" sz="1500" b="1" kern="0" dirty="0">
                <a:solidFill>
                  <a:schemeClr val="accent4"/>
                </a:solidFill>
                <a:latin typeface="Montserrat" panose="00000500000000000000" pitchFamily="50" charset="0"/>
              </a:rPr>
              <a:t> &amp; </a:t>
            </a:r>
            <a:r>
              <a:rPr lang="en-IN" sz="1600" b="1" i="0" dirty="0">
                <a:solidFill>
                  <a:schemeClr val="accent4"/>
                </a:solidFill>
                <a:effectLst/>
                <a:latin typeface="Inter"/>
              </a:rPr>
              <a:t>Missing Data imputation</a:t>
            </a:r>
          </a:p>
          <a:p>
            <a:pPr algn="l" defTabSz="412750" hangingPunct="0"/>
            <a:endParaRPr sz="1500" b="1" kern="0" dirty="0">
              <a:solidFill>
                <a:schemeClr val="accent4"/>
              </a:solidFill>
              <a:latin typeface="Montserrat" panose="00000500000000000000" pitchFamily="50" charset="0"/>
            </a:endParaRPr>
          </a:p>
        </p:txBody>
      </p:sp>
      <p:pic>
        <p:nvPicPr>
          <p:cNvPr id="2050" name="Picture 2">
            <a:extLst>
              <a:ext uri="{FF2B5EF4-FFF2-40B4-BE49-F238E27FC236}">
                <a16:creationId xmlns:a16="http://schemas.microsoft.com/office/drawing/2014/main" id="{956E404F-ADF7-044C-8A33-F0AB431B45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7612" y="3084896"/>
            <a:ext cx="5867085" cy="25283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D8848CA-0924-E105-0846-DEF06AEC818B}"/>
              </a:ext>
            </a:extLst>
          </p:cNvPr>
          <p:cNvPicPr>
            <a:picLocks noChangeAspect="1"/>
          </p:cNvPicPr>
          <p:nvPr/>
        </p:nvPicPr>
        <p:blipFill>
          <a:blip r:embed="rId4"/>
          <a:stretch>
            <a:fillRect/>
          </a:stretch>
        </p:blipFill>
        <p:spPr>
          <a:xfrm>
            <a:off x="147762" y="3024245"/>
            <a:ext cx="5137918" cy="26497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65"/>
                                        </p:tgtEl>
                                        <p:attrNameLst>
                                          <p:attrName>style.visibility</p:attrName>
                                        </p:attrNameLst>
                                      </p:cBhvr>
                                      <p:to>
                                        <p:strVal val="visible"/>
                                      </p:to>
                                    </p:set>
                                    <p:animEffect transition="in" filter="fade">
                                      <p:cBhvr>
                                        <p:cTn id="7" dur="2000"/>
                                        <p:tgtEl>
                                          <p:spTgt spid="2165"/>
                                        </p:tgtEl>
                                      </p:cBhvr>
                                    </p:animEffect>
                                  </p:childTnLst>
                                </p:cTn>
                              </p:par>
                              <p:par>
                                <p:cTn id="8" presetID="42" presetClass="path" presetSubtype="0" accel="50000" decel="50000" fill="hold" grpId="1" nodeType="withEffect">
                                  <p:stCondLst>
                                    <p:cond delay="0"/>
                                  </p:stCondLst>
                                  <p:childTnLst>
                                    <p:animMotion origin="layout" path="M -0.12695 -0.13912 L -2.08333E-6 -3.7037E-7 " pathEditMode="relative" rAng="0" ptsTypes="AA">
                                      <p:cBhvr>
                                        <p:cTn id="9" dur="2000" fill="hold"/>
                                        <p:tgtEl>
                                          <p:spTgt spid="2165"/>
                                        </p:tgtEl>
                                        <p:attrNameLst>
                                          <p:attrName>ppt_x</p:attrName>
                                          <p:attrName>ppt_y</p:attrName>
                                        </p:attrNameLst>
                                      </p:cBhvr>
                                      <p:rCtr x="6341" y="6944"/>
                                    </p:animMotion>
                                  </p:childTnLst>
                                </p:cTn>
                              </p:par>
                              <p:par>
                                <p:cTn id="10" presetID="10" presetClass="entr" presetSubtype="0" fill="hold" grpId="0" nodeType="withEffect">
                                  <p:stCondLst>
                                    <p:cond delay="0"/>
                                  </p:stCondLst>
                                  <p:childTnLst>
                                    <p:set>
                                      <p:cBhvr>
                                        <p:cTn id="11" dur="1" fill="hold">
                                          <p:stCondLst>
                                            <p:cond delay="0"/>
                                          </p:stCondLst>
                                        </p:cTn>
                                        <p:tgtEl>
                                          <p:spTgt spid="2168"/>
                                        </p:tgtEl>
                                        <p:attrNameLst>
                                          <p:attrName>style.visibility</p:attrName>
                                        </p:attrNameLst>
                                      </p:cBhvr>
                                      <p:to>
                                        <p:strVal val="visible"/>
                                      </p:to>
                                    </p:set>
                                    <p:animEffect transition="in" filter="fade">
                                      <p:cBhvr>
                                        <p:cTn id="12" dur="2000"/>
                                        <p:tgtEl>
                                          <p:spTgt spid="2168"/>
                                        </p:tgtEl>
                                      </p:cBhvr>
                                    </p:animEffect>
                                  </p:childTnLst>
                                </p:cTn>
                              </p:par>
                              <p:par>
                                <p:cTn id="13" presetID="42" presetClass="path" presetSubtype="0" accel="50000" decel="50000" fill="hold" grpId="1" nodeType="withEffect">
                                  <p:stCondLst>
                                    <p:cond delay="0"/>
                                  </p:stCondLst>
                                  <p:childTnLst>
                                    <p:animMotion origin="layout" path="M 0.12695 -0.13912 L 2.08333E-6 -3.7037E-7 " pathEditMode="relative" rAng="0" ptsTypes="AA">
                                      <p:cBhvr>
                                        <p:cTn id="14" dur="2000" fill="hold"/>
                                        <p:tgtEl>
                                          <p:spTgt spid="2168"/>
                                        </p:tgtEl>
                                        <p:attrNameLst>
                                          <p:attrName>ppt_x</p:attrName>
                                          <p:attrName>ppt_y</p:attrName>
                                        </p:attrNameLst>
                                      </p:cBhvr>
                                      <p:rCtr x="-6354" y="6944"/>
                                    </p:animMotion>
                                  </p:childTnLst>
                                </p:cTn>
                              </p:par>
                              <p:par>
                                <p:cTn id="15" presetID="10" presetClass="entr" presetSubtype="0" fill="hold" grpId="0" nodeType="withEffect">
                                  <p:stCondLst>
                                    <p:cond delay="0"/>
                                  </p:stCondLst>
                                  <p:childTnLst>
                                    <p:set>
                                      <p:cBhvr>
                                        <p:cTn id="16" dur="1" fill="hold">
                                          <p:stCondLst>
                                            <p:cond delay="0"/>
                                          </p:stCondLst>
                                        </p:cTn>
                                        <p:tgtEl>
                                          <p:spTgt spid="2162"/>
                                        </p:tgtEl>
                                        <p:attrNameLst>
                                          <p:attrName>style.visibility</p:attrName>
                                        </p:attrNameLst>
                                      </p:cBhvr>
                                      <p:to>
                                        <p:strVal val="visible"/>
                                      </p:to>
                                    </p:set>
                                    <p:animEffect transition="in" filter="fade">
                                      <p:cBhvr>
                                        <p:cTn id="17" dur="2000"/>
                                        <p:tgtEl>
                                          <p:spTgt spid="2162"/>
                                        </p:tgtEl>
                                      </p:cBhvr>
                                    </p:animEffect>
                                  </p:childTnLst>
                                </p:cTn>
                              </p:par>
                              <p:par>
                                <p:cTn id="18" presetID="42" presetClass="path" presetSubtype="0" accel="50000" decel="50000" fill="hold" grpId="1" nodeType="withEffect">
                                  <p:stCondLst>
                                    <p:cond delay="0"/>
                                  </p:stCondLst>
                                  <p:childTnLst>
                                    <p:animMotion origin="layout" path="M 0.06028 -0.24097 L 3.54167E-6 0 " pathEditMode="relative" rAng="0" ptsTypes="AA">
                                      <p:cBhvr>
                                        <p:cTn id="19" dur="2000" fill="hold"/>
                                        <p:tgtEl>
                                          <p:spTgt spid="2162"/>
                                        </p:tgtEl>
                                        <p:attrNameLst>
                                          <p:attrName>ppt_x</p:attrName>
                                          <p:attrName>ppt_y</p:attrName>
                                        </p:attrNameLst>
                                      </p:cBhvr>
                                      <p:rCtr x="-3021" y="12037"/>
                                    </p:animMotion>
                                  </p:childTnLst>
                                </p:cTn>
                              </p:par>
                              <p:par>
                                <p:cTn id="20" presetID="10" presetClass="entr" presetSubtype="0" fill="hold" grpId="0" nodeType="withEffect">
                                  <p:stCondLst>
                                    <p:cond delay="0"/>
                                  </p:stCondLst>
                                  <p:childTnLst>
                                    <p:set>
                                      <p:cBhvr>
                                        <p:cTn id="21" dur="1" fill="hold">
                                          <p:stCondLst>
                                            <p:cond delay="0"/>
                                          </p:stCondLst>
                                        </p:cTn>
                                        <p:tgtEl>
                                          <p:spTgt spid="2159"/>
                                        </p:tgtEl>
                                        <p:attrNameLst>
                                          <p:attrName>style.visibility</p:attrName>
                                        </p:attrNameLst>
                                      </p:cBhvr>
                                      <p:to>
                                        <p:strVal val="visible"/>
                                      </p:to>
                                    </p:set>
                                    <p:animEffect transition="in" filter="fade">
                                      <p:cBhvr>
                                        <p:cTn id="22" dur="2000"/>
                                        <p:tgtEl>
                                          <p:spTgt spid="2159"/>
                                        </p:tgtEl>
                                      </p:cBhvr>
                                    </p:animEffect>
                                  </p:childTnLst>
                                </p:cTn>
                              </p:par>
                              <p:par>
                                <p:cTn id="23" presetID="42" presetClass="path" presetSubtype="0" accel="50000" decel="50000" fill="hold" grpId="1" nodeType="withEffect">
                                  <p:stCondLst>
                                    <p:cond delay="0"/>
                                  </p:stCondLst>
                                  <p:childTnLst>
                                    <p:animMotion origin="layout" path="M -0.06419 -0.24097 L -3.54167E-6 0 " pathEditMode="relative" rAng="0" ptsTypes="AA">
                                      <p:cBhvr>
                                        <p:cTn id="24" dur="2000" fill="hold"/>
                                        <p:tgtEl>
                                          <p:spTgt spid="2159"/>
                                        </p:tgtEl>
                                        <p:attrNameLst>
                                          <p:attrName>ppt_x</p:attrName>
                                          <p:attrName>ppt_y</p:attrName>
                                        </p:attrNameLst>
                                      </p:cBhvr>
                                      <p:rCtr x="3203" y="12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5" grpId="0" animBg="1"/>
      <p:bldP spid="2165" grpId="1" animBg="1"/>
      <p:bldP spid="2159" grpId="0" animBg="1"/>
      <p:bldP spid="2159" grpId="1" animBg="1"/>
      <p:bldP spid="2162" grpId="0" animBg="1"/>
      <p:bldP spid="2162" grpId="1" animBg="1"/>
      <p:bldP spid="2168" grpId="0" animBg="1"/>
      <p:bldP spid="216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reeform: Shape 77">
            <a:extLst>
              <a:ext uri="{FF2B5EF4-FFF2-40B4-BE49-F238E27FC236}">
                <a16:creationId xmlns:a16="http://schemas.microsoft.com/office/drawing/2014/main" id="{80DAC919-D51B-47D1-A724-A7E521321886}"/>
              </a:ext>
            </a:extLst>
          </p:cNvPr>
          <p:cNvSpPr/>
          <p:nvPr/>
        </p:nvSpPr>
        <p:spPr>
          <a:xfrm>
            <a:off x="4666765" y="1007436"/>
            <a:ext cx="3225017" cy="3781802"/>
          </a:xfrm>
          <a:custGeom>
            <a:avLst/>
            <a:gdLst>
              <a:gd name="connsiteX0" fmla="*/ 0 w 2305050"/>
              <a:gd name="connsiteY0" fmla="*/ 887016 h 2495550"/>
              <a:gd name="connsiteX1" fmla="*/ 0 w 2305050"/>
              <a:gd name="connsiteY1" fmla="*/ 1613773 h 2495550"/>
              <a:gd name="connsiteX2" fmla="*/ 261842 w 2305050"/>
              <a:gd name="connsiteY2" fmla="*/ 2067258 h 2495550"/>
              <a:gd name="connsiteX3" fmla="*/ 891254 w 2305050"/>
              <a:gd name="connsiteY3" fmla="*/ 2430637 h 2495550"/>
              <a:gd name="connsiteX4" fmla="*/ 1414939 w 2305050"/>
              <a:gd name="connsiteY4" fmla="*/ 2430637 h 2495550"/>
              <a:gd name="connsiteX5" fmla="*/ 2044351 w 2305050"/>
              <a:gd name="connsiteY5" fmla="*/ 2067258 h 2495550"/>
              <a:gd name="connsiteX6" fmla="*/ 2306193 w 2305050"/>
              <a:gd name="connsiteY6" fmla="*/ 1613773 h 2495550"/>
              <a:gd name="connsiteX7" fmla="*/ 2306193 w 2305050"/>
              <a:gd name="connsiteY7" fmla="*/ 887016 h 2495550"/>
              <a:gd name="connsiteX8" fmla="*/ 2044351 w 2305050"/>
              <a:gd name="connsiteY8" fmla="*/ 433530 h 2495550"/>
              <a:gd name="connsiteX9" fmla="*/ 1414939 w 2305050"/>
              <a:gd name="connsiteY9" fmla="*/ 70152 h 2495550"/>
              <a:gd name="connsiteX10" fmla="*/ 891254 w 2305050"/>
              <a:gd name="connsiteY10" fmla="*/ 70152 h 2495550"/>
              <a:gd name="connsiteX11" fmla="*/ 261842 w 2305050"/>
              <a:gd name="connsiteY11" fmla="*/ 433530 h 2495550"/>
              <a:gd name="connsiteX12" fmla="*/ 0 w 2305050"/>
              <a:gd name="connsiteY12" fmla="*/ 887016 h 249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05050" h="2495550">
                <a:moveTo>
                  <a:pt x="0" y="887016"/>
                </a:moveTo>
                <a:lnTo>
                  <a:pt x="0" y="1613773"/>
                </a:lnTo>
                <a:cubicBezTo>
                  <a:pt x="0" y="1800844"/>
                  <a:pt x="99822" y="1973723"/>
                  <a:pt x="261842" y="2067258"/>
                </a:cubicBezTo>
                <a:lnTo>
                  <a:pt x="891254" y="2430637"/>
                </a:lnTo>
                <a:cubicBezTo>
                  <a:pt x="1053275" y="2524173"/>
                  <a:pt x="1252919" y="2524173"/>
                  <a:pt x="1414939" y="2430637"/>
                </a:cubicBezTo>
                <a:lnTo>
                  <a:pt x="2044351" y="2067258"/>
                </a:lnTo>
                <a:cubicBezTo>
                  <a:pt x="2206371" y="1973723"/>
                  <a:pt x="2306193" y="1800844"/>
                  <a:pt x="2306193" y="1613773"/>
                </a:cubicBezTo>
                <a:lnTo>
                  <a:pt x="2306193" y="887016"/>
                </a:lnTo>
                <a:cubicBezTo>
                  <a:pt x="2306193" y="699945"/>
                  <a:pt x="2206371" y="527066"/>
                  <a:pt x="2044351" y="433530"/>
                </a:cubicBezTo>
                <a:lnTo>
                  <a:pt x="1414939" y="70152"/>
                </a:lnTo>
                <a:cubicBezTo>
                  <a:pt x="1252919" y="-23384"/>
                  <a:pt x="1053275" y="-23384"/>
                  <a:pt x="891254" y="70152"/>
                </a:cubicBezTo>
                <a:lnTo>
                  <a:pt x="261842" y="433530"/>
                </a:lnTo>
                <a:cubicBezTo>
                  <a:pt x="99822" y="527066"/>
                  <a:pt x="0" y="699945"/>
                  <a:pt x="0" y="887016"/>
                </a:cubicBezTo>
                <a:close/>
              </a:path>
            </a:pathLst>
          </a:custGeom>
          <a:gradFill>
            <a:gsLst>
              <a:gs pos="100000">
                <a:schemeClr val="accent1">
                  <a:alpha val="65000"/>
                </a:schemeClr>
              </a:gs>
              <a:gs pos="0">
                <a:schemeClr val="accent1">
                  <a:alpha val="25000"/>
                </a:schemeClr>
              </a:gs>
            </a:gsLst>
            <a:lin ang="16200000" scaled="0"/>
          </a:gradFill>
          <a:ln w="25400" cap="flat">
            <a:noFill/>
            <a:prstDash val="solid"/>
            <a:round/>
          </a:ln>
        </p:spPr>
        <p:txBody>
          <a:bodyPr wrap="square" rtlCol="0" anchor="ctr" anchorCtr="0">
            <a:noAutofit/>
          </a:bodyPr>
          <a:lstStyle/>
          <a:p>
            <a:endParaRPr lang="en-US">
              <a:latin typeface="Montserrat" panose="00000500000000000000" pitchFamily="50" charset="0"/>
            </a:endParaRPr>
          </a:p>
        </p:txBody>
      </p:sp>
      <p:sp>
        <p:nvSpPr>
          <p:cNvPr id="79" name="Freeform: Shape 78">
            <a:extLst>
              <a:ext uri="{FF2B5EF4-FFF2-40B4-BE49-F238E27FC236}">
                <a16:creationId xmlns:a16="http://schemas.microsoft.com/office/drawing/2014/main" id="{1EA5EC31-8B74-4802-80AA-114687641A6C}"/>
              </a:ext>
            </a:extLst>
          </p:cNvPr>
          <p:cNvSpPr/>
          <p:nvPr/>
        </p:nvSpPr>
        <p:spPr>
          <a:xfrm>
            <a:off x="5583353" y="2879471"/>
            <a:ext cx="4842692" cy="4143498"/>
          </a:xfrm>
          <a:custGeom>
            <a:avLst/>
            <a:gdLst>
              <a:gd name="connsiteX0" fmla="*/ 0 w 2305050"/>
              <a:gd name="connsiteY0" fmla="*/ 887016 h 2495550"/>
              <a:gd name="connsiteX1" fmla="*/ 0 w 2305050"/>
              <a:gd name="connsiteY1" fmla="*/ 1613773 h 2495550"/>
              <a:gd name="connsiteX2" fmla="*/ 261842 w 2305050"/>
              <a:gd name="connsiteY2" fmla="*/ 2067258 h 2495550"/>
              <a:gd name="connsiteX3" fmla="*/ 891254 w 2305050"/>
              <a:gd name="connsiteY3" fmla="*/ 2430637 h 2495550"/>
              <a:gd name="connsiteX4" fmla="*/ 1414939 w 2305050"/>
              <a:gd name="connsiteY4" fmla="*/ 2430637 h 2495550"/>
              <a:gd name="connsiteX5" fmla="*/ 2044351 w 2305050"/>
              <a:gd name="connsiteY5" fmla="*/ 2067258 h 2495550"/>
              <a:gd name="connsiteX6" fmla="*/ 2306193 w 2305050"/>
              <a:gd name="connsiteY6" fmla="*/ 1613773 h 2495550"/>
              <a:gd name="connsiteX7" fmla="*/ 2306193 w 2305050"/>
              <a:gd name="connsiteY7" fmla="*/ 887016 h 2495550"/>
              <a:gd name="connsiteX8" fmla="*/ 2044351 w 2305050"/>
              <a:gd name="connsiteY8" fmla="*/ 433530 h 2495550"/>
              <a:gd name="connsiteX9" fmla="*/ 1414939 w 2305050"/>
              <a:gd name="connsiteY9" fmla="*/ 70152 h 2495550"/>
              <a:gd name="connsiteX10" fmla="*/ 891254 w 2305050"/>
              <a:gd name="connsiteY10" fmla="*/ 70152 h 2495550"/>
              <a:gd name="connsiteX11" fmla="*/ 261842 w 2305050"/>
              <a:gd name="connsiteY11" fmla="*/ 433530 h 2495550"/>
              <a:gd name="connsiteX12" fmla="*/ 0 w 2305050"/>
              <a:gd name="connsiteY12" fmla="*/ 887016 h 249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05050" h="2495550">
                <a:moveTo>
                  <a:pt x="0" y="887016"/>
                </a:moveTo>
                <a:lnTo>
                  <a:pt x="0" y="1613773"/>
                </a:lnTo>
                <a:cubicBezTo>
                  <a:pt x="0" y="1800844"/>
                  <a:pt x="99822" y="1973723"/>
                  <a:pt x="261842" y="2067258"/>
                </a:cubicBezTo>
                <a:lnTo>
                  <a:pt x="891254" y="2430637"/>
                </a:lnTo>
                <a:cubicBezTo>
                  <a:pt x="1053275" y="2524173"/>
                  <a:pt x="1252918" y="2524173"/>
                  <a:pt x="1414939" y="2430637"/>
                </a:cubicBezTo>
                <a:lnTo>
                  <a:pt x="2044351" y="2067258"/>
                </a:lnTo>
                <a:cubicBezTo>
                  <a:pt x="2206371" y="1973723"/>
                  <a:pt x="2306193" y="1800844"/>
                  <a:pt x="2306193" y="1613773"/>
                </a:cubicBezTo>
                <a:lnTo>
                  <a:pt x="2306193" y="887016"/>
                </a:lnTo>
                <a:cubicBezTo>
                  <a:pt x="2306193" y="699945"/>
                  <a:pt x="2206371" y="527066"/>
                  <a:pt x="2044351" y="433530"/>
                </a:cubicBezTo>
                <a:lnTo>
                  <a:pt x="1414939" y="70152"/>
                </a:lnTo>
                <a:cubicBezTo>
                  <a:pt x="1252918" y="-23384"/>
                  <a:pt x="1053275" y="-23384"/>
                  <a:pt x="891254" y="70152"/>
                </a:cubicBezTo>
                <a:lnTo>
                  <a:pt x="261842" y="433530"/>
                </a:lnTo>
                <a:cubicBezTo>
                  <a:pt x="99822" y="527066"/>
                  <a:pt x="0" y="699849"/>
                  <a:pt x="0" y="887016"/>
                </a:cubicBezTo>
                <a:close/>
              </a:path>
            </a:pathLst>
          </a:custGeom>
          <a:gradFill>
            <a:gsLst>
              <a:gs pos="100000">
                <a:schemeClr val="accent4">
                  <a:alpha val="75000"/>
                </a:schemeClr>
              </a:gs>
              <a:gs pos="0">
                <a:schemeClr val="accent4">
                  <a:alpha val="25000"/>
                </a:schemeClr>
              </a:gs>
            </a:gsLst>
            <a:lin ang="2700000" scaled="0"/>
          </a:gradFill>
          <a:ln w="25400" cap="flat">
            <a:noFill/>
            <a:prstDash val="solid"/>
            <a:round/>
          </a:ln>
        </p:spPr>
        <p:txBody>
          <a:bodyPr wrap="square" rtlCol="0" anchor="ctr" anchorCtr="0">
            <a:noAutofit/>
          </a:bodyPr>
          <a:lstStyle/>
          <a:p>
            <a:endParaRPr lang="en-US">
              <a:latin typeface="Montserrat" panose="00000500000000000000" pitchFamily="50" charset="0"/>
            </a:endParaRPr>
          </a:p>
        </p:txBody>
      </p:sp>
      <p:sp>
        <p:nvSpPr>
          <p:cNvPr id="80" name="Freeform: Shape 79">
            <a:extLst>
              <a:ext uri="{FF2B5EF4-FFF2-40B4-BE49-F238E27FC236}">
                <a16:creationId xmlns:a16="http://schemas.microsoft.com/office/drawing/2014/main" id="{AC1433AB-371F-4D72-86C9-2682498B2AB6}"/>
              </a:ext>
            </a:extLst>
          </p:cNvPr>
          <p:cNvSpPr/>
          <p:nvPr/>
        </p:nvSpPr>
        <p:spPr>
          <a:xfrm>
            <a:off x="2045616" y="2879471"/>
            <a:ext cx="4975809" cy="4143498"/>
          </a:xfrm>
          <a:custGeom>
            <a:avLst/>
            <a:gdLst>
              <a:gd name="connsiteX0" fmla="*/ 0 w 2305050"/>
              <a:gd name="connsiteY0" fmla="*/ 887016 h 2495550"/>
              <a:gd name="connsiteX1" fmla="*/ 0 w 2305050"/>
              <a:gd name="connsiteY1" fmla="*/ 1613773 h 2495550"/>
              <a:gd name="connsiteX2" fmla="*/ 261842 w 2305050"/>
              <a:gd name="connsiteY2" fmla="*/ 2067258 h 2495550"/>
              <a:gd name="connsiteX3" fmla="*/ 891254 w 2305050"/>
              <a:gd name="connsiteY3" fmla="*/ 2430637 h 2495550"/>
              <a:gd name="connsiteX4" fmla="*/ 1414939 w 2305050"/>
              <a:gd name="connsiteY4" fmla="*/ 2430637 h 2495550"/>
              <a:gd name="connsiteX5" fmla="*/ 2044351 w 2305050"/>
              <a:gd name="connsiteY5" fmla="*/ 2067258 h 2495550"/>
              <a:gd name="connsiteX6" fmla="*/ 2306193 w 2305050"/>
              <a:gd name="connsiteY6" fmla="*/ 1613773 h 2495550"/>
              <a:gd name="connsiteX7" fmla="*/ 2306193 w 2305050"/>
              <a:gd name="connsiteY7" fmla="*/ 887016 h 2495550"/>
              <a:gd name="connsiteX8" fmla="*/ 2044351 w 2305050"/>
              <a:gd name="connsiteY8" fmla="*/ 433530 h 2495550"/>
              <a:gd name="connsiteX9" fmla="*/ 1414939 w 2305050"/>
              <a:gd name="connsiteY9" fmla="*/ 70152 h 2495550"/>
              <a:gd name="connsiteX10" fmla="*/ 891254 w 2305050"/>
              <a:gd name="connsiteY10" fmla="*/ 70152 h 2495550"/>
              <a:gd name="connsiteX11" fmla="*/ 261842 w 2305050"/>
              <a:gd name="connsiteY11" fmla="*/ 433530 h 2495550"/>
              <a:gd name="connsiteX12" fmla="*/ 0 w 2305050"/>
              <a:gd name="connsiteY12" fmla="*/ 887016 h 249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05050" h="2495550">
                <a:moveTo>
                  <a:pt x="0" y="887016"/>
                </a:moveTo>
                <a:lnTo>
                  <a:pt x="0" y="1613773"/>
                </a:lnTo>
                <a:cubicBezTo>
                  <a:pt x="0" y="1800844"/>
                  <a:pt x="99822" y="1973723"/>
                  <a:pt x="261842" y="2067258"/>
                </a:cubicBezTo>
                <a:lnTo>
                  <a:pt x="891254" y="2430637"/>
                </a:lnTo>
                <a:cubicBezTo>
                  <a:pt x="1053275" y="2524173"/>
                  <a:pt x="1252918" y="2524173"/>
                  <a:pt x="1414939" y="2430637"/>
                </a:cubicBezTo>
                <a:lnTo>
                  <a:pt x="2044351" y="2067258"/>
                </a:lnTo>
                <a:cubicBezTo>
                  <a:pt x="2206371" y="1973723"/>
                  <a:pt x="2306193" y="1800844"/>
                  <a:pt x="2306193" y="1613773"/>
                </a:cubicBezTo>
                <a:lnTo>
                  <a:pt x="2306193" y="887016"/>
                </a:lnTo>
                <a:cubicBezTo>
                  <a:pt x="2306193" y="699945"/>
                  <a:pt x="2206371" y="527066"/>
                  <a:pt x="2044351" y="433530"/>
                </a:cubicBezTo>
                <a:lnTo>
                  <a:pt x="1414939" y="70152"/>
                </a:lnTo>
                <a:cubicBezTo>
                  <a:pt x="1252918" y="-23384"/>
                  <a:pt x="1053275" y="-23384"/>
                  <a:pt x="891254" y="70152"/>
                </a:cubicBezTo>
                <a:lnTo>
                  <a:pt x="261842" y="433530"/>
                </a:lnTo>
                <a:cubicBezTo>
                  <a:pt x="99822" y="527066"/>
                  <a:pt x="0" y="699849"/>
                  <a:pt x="0" y="887016"/>
                </a:cubicBezTo>
                <a:close/>
              </a:path>
            </a:pathLst>
          </a:custGeom>
          <a:gradFill>
            <a:gsLst>
              <a:gs pos="100000">
                <a:schemeClr val="accent3">
                  <a:alpha val="75000"/>
                </a:schemeClr>
              </a:gs>
              <a:gs pos="0">
                <a:schemeClr val="accent3">
                  <a:alpha val="25000"/>
                </a:schemeClr>
              </a:gs>
            </a:gsLst>
            <a:lin ang="8100000" scaled="0"/>
          </a:gradFill>
          <a:ln w="25400" cap="flat">
            <a:noFill/>
            <a:prstDash val="solid"/>
            <a:round/>
          </a:ln>
        </p:spPr>
        <p:txBody>
          <a:bodyPr wrap="square" rtlCol="0" anchor="ctr" anchorCtr="0">
            <a:noAutofit/>
          </a:bodyPr>
          <a:lstStyle/>
          <a:p>
            <a:endParaRPr lang="en-US">
              <a:latin typeface="Montserrat" panose="00000500000000000000" pitchFamily="50" charset="0"/>
            </a:endParaRPr>
          </a:p>
        </p:txBody>
      </p:sp>
      <p:sp>
        <p:nvSpPr>
          <p:cNvPr id="81" name="Freeform: Shape 80">
            <a:extLst>
              <a:ext uri="{FF2B5EF4-FFF2-40B4-BE49-F238E27FC236}">
                <a16:creationId xmlns:a16="http://schemas.microsoft.com/office/drawing/2014/main" id="{BD1B144C-83BB-47AE-87F8-003C81026198}"/>
              </a:ext>
            </a:extLst>
          </p:cNvPr>
          <p:cNvSpPr/>
          <p:nvPr/>
        </p:nvSpPr>
        <p:spPr>
          <a:xfrm>
            <a:off x="6303177" y="2879340"/>
            <a:ext cx="1589392" cy="1602527"/>
          </a:xfrm>
          <a:custGeom>
            <a:avLst/>
            <a:gdLst>
              <a:gd name="connsiteX0" fmla="*/ 1153001 w 1152525"/>
              <a:gd name="connsiteY0" fmla="*/ 220361 h 1162050"/>
              <a:gd name="connsiteX1" fmla="*/ 1153001 w 1152525"/>
              <a:gd name="connsiteY1" fmla="*/ 503158 h 1162050"/>
              <a:gd name="connsiteX2" fmla="*/ 891159 w 1152525"/>
              <a:gd name="connsiteY2" fmla="*/ 956643 h 1162050"/>
              <a:gd name="connsiteX3" fmla="*/ 521875 w 1152525"/>
              <a:gd name="connsiteY3" fmla="*/ 1169813 h 1162050"/>
              <a:gd name="connsiteX4" fmla="*/ 521875 w 1152525"/>
              <a:gd name="connsiteY4" fmla="*/ 887111 h 1162050"/>
              <a:gd name="connsiteX5" fmla="*/ 260032 w 1152525"/>
              <a:gd name="connsiteY5" fmla="*/ 433530 h 1162050"/>
              <a:gd name="connsiteX6" fmla="*/ 0 w 1152525"/>
              <a:gd name="connsiteY6" fmla="*/ 283416 h 1162050"/>
              <a:gd name="connsiteX7" fmla="*/ 369284 w 1152525"/>
              <a:gd name="connsiteY7" fmla="*/ 70152 h 1162050"/>
              <a:gd name="connsiteX8" fmla="*/ 892873 w 1152525"/>
              <a:gd name="connsiteY8" fmla="*/ 70152 h 1162050"/>
              <a:gd name="connsiteX9" fmla="*/ 1153001 w 1152525"/>
              <a:gd name="connsiteY9" fmla="*/ 220361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2525" h="1162050">
                <a:moveTo>
                  <a:pt x="1153001" y="220361"/>
                </a:moveTo>
                <a:lnTo>
                  <a:pt x="1153001" y="503158"/>
                </a:lnTo>
                <a:cubicBezTo>
                  <a:pt x="1153001" y="690229"/>
                  <a:pt x="1053179" y="863108"/>
                  <a:pt x="891159" y="956643"/>
                </a:cubicBezTo>
                <a:lnTo>
                  <a:pt x="521875" y="1169813"/>
                </a:lnTo>
                <a:lnTo>
                  <a:pt x="521875" y="887111"/>
                </a:lnTo>
                <a:cubicBezTo>
                  <a:pt x="521875" y="699945"/>
                  <a:pt x="422053" y="527161"/>
                  <a:pt x="260032" y="433530"/>
                </a:cubicBezTo>
                <a:lnTo>
                  <a:pt x="0" y="283416"/>
                </a:lnTo>
                <a:lnTo>
                  <a:pt x="369284" y="70152"/>
                </a:lnTo>
                <a:cubicBezTo>
                  <a:pt x="531305" y="-23384"/>
                  <a:pt x="730853" y="-23384"/>
                  <a:pt x="892873" y="70152"/>
                </a:cubicBezTo>
                <a:lnTo>
                  <a:pt x="1153001" y="220361"/>
                </a:lnTo>
                <a:close/>
              </a:path>
            </a:pathLst>
          </a:custGeom>
          <a:solidFill>
            <a:schemeClr val="bg1">
              <a:alpha val="60000"/>
            </a:schemeClr>
          </a:solidFill>
          <a:ln w="25400" cap="flat">
            <a:solidFill>
              <a:schemeClr val="bg1"/>
            </a:solidFill>
            <a:prstDash val="solid"/>
            <a:miter/>
          </a:ln>
        </p:spPr>
        <p:txBody>
          <a:bodyPr rtlCol="0" anchor="ctr" anchorCtr="0"/>
          <a:lstStyle/>
          <a:p>
            <a:endParaRPr lang="en-US"/>
          </a:p>
        </p:txBody>
      </p:sp>
      <p:sp>
        <p:nvSpPr>
          <p:cNvPr id="82" name="Freeform: Shape 81">
            <a:extLst>
              <a:ext uri="{FF2B5EF4-FFF2-40B4-BE49-F238E27FC236}">
                <a16:creationId xmlns:a16="http://schemas.microsoft.com/office/drawing/2014/main" id="{C2ED6703-27B1-41A3-801F-833315B8096C}"/>
              </a:ext>
            </a:extLst>
          </p:cNvPr>
          <p:cNvSpPr/>
          <p:nvPr/>
        </p:nvSpPr>
        <p:spPr>
          <a:xfrm>
            <a:off x="4712998" y="2879340"/>
            <a:ext cx="1589392" cy="1602527"/>
          </a:xfrm>
          <a:custGeom>
            <a:avLst/>
            <a:gdLst>
              <a:gd name="connsiteX0" fmla="*/ 1153097 w 1152525"/>
              <a:gd name="connsiteY0" fmla="*/ 283416 h 1162050"/>
              <a:gd name="connsiteX1" fmla="*/ 892969 w 1152525"/>
              <a:gd name="connsiteY1" fmla="*/ 433530 h 1162050"/>
              <a:gd name="connsiteX2" fmla="*/ 631127 w 1152525"/>
              <a:gd name="connsiteY2" fmla="*/ 887111 h 1162050"/>
              <a:gd name="connsiteX3" fmla="*/ 631127 w 1152525"/>
              <a:gd name="connsiteY3" fmla="*/ 1169813 h 1162050"/>
              <a:gd name="connsiteX4" fmla="*/ 261842 w 1152525"/>
              <a:gd name="connsiteY4" fmla="*/ 956643 h 1162050"/>
              <a:gd name="connsiteX5" fmla="*/ 0 w 1152525"/>
              <a:gd name="connsiteY5" fmla="*/ 503158 h 1162050"/>
              <a:gd name="connsiteX6" fmla="*/ 0 w 1152525"/>
              <a:gd name="connsiteY6" fmla="*/ 220266 h 1162050"/>
              <a:gd name="connsiteX7" fmla="*/ 260032 w 1152525"/>
              <a:gd name="connsiteY7" fmla="*/ 70152 h 1162050"/>
              <a:gd name="connsiteX8" fmla="*/ 783717 w 1152525"/>
              <a:gd name="connsiteY8" fmla="*/ 70152 h 1162050"/>
              <a:gd name="connsiteX9" fmla="*/ 1153097 w 1152525"/>
              <a:gd name="connsiteY9" fmla="*/ 283416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2525" h="1162050">
                <a:moveTo>
                  <a:pt x="1153097" y="283416"/>
                </a:moveTo>
                <a:lnTo>
                  <a:pt x="892969" y="433530"/>
                </a:lnTo>
                <a:cubicBezTo>
                  <a:pt x="730949" y="527161"/>
                  <a:pt x="631127" y="699945"/>
                  <a:pt x="631127" y="887111"/>
                </a:cubicBezTo>
                <a:lnTo>
                  <a:pt x="631127" y="1169813"/>
                </a:lnTo>
                <a:lnTo>
                  <a:pt x="261842" y="956643"/>
                </a:lnTo>
                <a:cubicBezTo>
                  <a:pt x="99822" y="863108"/>
                  <a:pt x="0" y="690229"/>
                  <a:pt x="0" y="503158"/>
                </a:cubicBezTo>
                <a:lnTo>
                  <a:pt x="0" y="220266"/>
                </a:lnTo>
                <a:lnTo>
                  <a:pt x="260032" y="70152"/>
                </a:lnTo>
                <a:cubicBezTo>
                  <a:pt x="422053" y="-23384"/>
                  <a:pt x="621697" y="-23384"/>
                  <a:pt x="783717" y="70152"/>
                </a:cubicBezTo>
                <a:lnTo>
                  <a:pt x="1153097" y="283416"/>
                </a:lnTo>
                <a:close/>
              </a:path>
            </a:pathLst>
          </a:custGeom>
          <a:solidFill>
            <a:schemeClr val="bg1">
              <a:alpha val="60000"/>
            </a:schemeClr>
          </a:solidFill>
          <a:ln w="25400" cap="flat">
            <a:solidFill>
              <a:schemeClr val="bg1"/>
            </a:solidFill>
            <a:prstDash val="solid"/>
            <a:miter/>
          </a:ln>
        </p:spPr>
        <p:txBody>
          <a:bodyPr rtlCol="0" anchor="ctr" anchorCtr="0"/>
          <a:lstStyle/>
          <a:p>
            <a:endParaRPr lang="en-US"/>
          </a:p>
        </p:txBody>
      </p:sp>
      <p:sp>
        <p:nvSpPr>
          <p:cNvPr id="83" name="Freeform: Shape 82">
            <a:extLst>
              <a:ext uri="{FF2B5EF4-FFF2-40B4-BE49-F238E27FC236}">
                <a16:creationId xmlns:a16="http://schemas.microsoft.com/office/drawing/2014/main" id="{12E4F487-25BF-4A86-AFC9-4A6CBB074203}"/>
              </a:ext>
            </a:extLst>
          </p:cNvPr>
          <p:cNvSpPr/>
          <p:nvPr/>
        </p:nvSpPr>
        <p:spPr>
          <a:xfrm>
            <a:off x="5583353" y="3270185"/>
            <a:ext cx="1431766" cy="1523715"/>
          </a:xfrm>
          <a:custGeom>
            <a:avLst/>
            <a:gdLst>
              <a:gd name="connsiteX0" fmla="*/ 1043845 w 1038225"/>
              <a:gd name="connsiteY0" fmla="*/ 603695 h 1104900"/>
              <a:gd name="connsiteX1" fmla="*/ 1043845 w 1038225"/>
              <a:gd name="connsiteY1" fmla="*/ 886397 h 1104900"/>
              <a:gd name="connsiteX2" fmla="*/ 783717 w 1038225"/>
              <a:gd name="connsiteY2" fmla="*/ 1036606 h 1104900"/>
              <a:gd name="connsiteX3" fmla="*/ 260128 w 1038225"/>
              <a:gd name="connsiteY3" fmla="*/ 1036606 h 1104900"/>
              <a:gd name="connsiteX4" fmla="*/ 0 w 1038225"/>
              <a:gd name="connsiteY4" fmla="*/ 886397 h 1104900"/>
              <a:gd name="connsiteX5" fmla="*/ 0 w 1038225"/>
              <a:gd name="connsiteY5" fmla="*/ 603695 h 1104900"/>
              <a:gd name="connsiteX6" fmla="*/ 261842 w 1038225"/>
              <a:gd name="connsiteY6" fmla="*/ 150114 h 1104900"/>
              <a:gd name="connsiteX7" fmla="*/ 521970 w 1038225"/>
              <a:gd name="connsiteY7" fmla="*/ 0 h 1104900"/>
              <a:gd name="connsiteX8" fmla="*/ 782002 w 1038225"/>
              <a:gd name="connsiteY8" fmla="*/ 150114 h 1104900"/>
              <a:gd name="connsiteX9" fmla="*/ 1043845 w 1038225"/>
              <a:gd name="connsiteY9" fmla="*/ 603695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8225" h="1104900">
                <a:moveTo>
                  <a:pt x="1043845" y="603695"/>
                </a:moveTo>
                <a:lnTo>
                  <a:pt x="1043845" y="886397"/>
                </a:lnTo>
                <a:lnTo>
                  <a:pt x="783717" y="1036606"/>
                </a:lnTo>
                <a:cubicBezTo>
                  <a:pt x="621697" y="1130141"/>
                  <a:pt x="422148" y="1130141"/>
                  <a:pt x="260128" y="1036606"/>
                </a:cubicBezTo>
                <a:lnTo>
                  <a:pt x="0" y="886397"/>
                </a:lnTo>
                <a:lnTo>
                  <a:pt x="0" y="603695"/>
                </a:lnTo>
                <a:cubicBezTo>
                  <a:pt x="0" y="416528"/>
                  <a:pt x="99822" y="243745"/>
                  <a:pt x="261842" y="150114"/>
                </a:cubicBezTo>
                <a:lnTo>
                  <a:pt x="521970" y="0"/>
                </a:lnTo>
                <a:lnTo>
                  <a:pt x="782002" y="150114"/>
                </a:lnTo>
                <a:cubicBezTo>
                  <a:pt x="944023" y="243745"/>
                  <a:pt x="1043845" y="416528"/>
                  <a:pt x="1043845" y="603695"/>
                </a:cubicBezTo>
                <a:close/>
              </a:path>
            </a:pathLst>
          </a:custGeom>
          <a:gradFill flip="none" rotWithShape="1">
            <a:gsLst>
              <a:gs pos="55800">
                <a:schemeClr val="accent3"/>
              </a:gs>
              <a:gs pos="100000">
                <a:schemeClr val="accent4"/>
              </a:gs>
              <a:gs pos="0">
                <a:schemeClr val="accent1"/>
              </a:gs>
            </a:gsLst>
            <a:path path="circle">
              <a:fillToRect r="100000" b="100000"/>
            </a:path>
            <a:tileRect l="-100000" t="-100000"/>
          </a:gradFill>
          <a:ln w="25400" cap="flat">
            <a:solidFill>
              <a:schemeClr val="bg1"/>
            </a:solidFill>
            <a:miter lim="400000"/>
          </a:ln>
          <a:effectLst/>
        </p:spPr>
        <p:txBody>
          <a:bodyPr wrap="square" lIns="0" tIns="274320" rIns="0" bIns="0" numCol="1" anchor="ctr" anchorCtr="0">
            <a:noAutofit/>
          </a:bodyPr>
          <a:lstStyle/>
          <a:p>
            <a:pPr algn="ctr" defTabSz="412750" hangingPunct="0"/>
            <a:endParaRPr lang="en-US" sz="1400" b="1" kern="0">
              <a:solidFill>
                <a:srgbClr val="FFFFFF"/>
              </a:solidFill>
              <a:latin typeface="Montserrat" panose="00000500000000000000" pitchFamily="50" charset="0"/>
            </a:endParaRPr>
          </a:p>
        </p:txBody>
      </p:sp>
      <p:sp>
        <p:nvSpPr>
          <p:cNvPr id="84" name="Freeform: Shape 83">
            <a:extLst>
              <a:ext uri="{FF2B5EF4-FFF2-40B4-BE49-F238E27FC236}">
                <a16:creationId xmlns:a16="http://schemas.microsoft.com/office/drawing/2014/main" id="{AB21D012-FC70-4966-90D9-861907E5C411}"/>
              </a:ext>
            </a:extLst>
          </p:cNvPr>
          <p:cNvSpPr/>
          <p:nvPr/>
        </p:nvSpPr>
        <p:spPr>
          <a:xfrm>
            <a:off x="5583353" y="4492571"/>
            <a:ext cx="1431766" cy="1431766"/>
          </a:xfrm>
          <a:custGeom>
            <a:avLst/>
            <a:gdLst>
              <a:gd name="connsiteX0" fmla="*/ 1043845 w 1038225"/>
              <a:gd name="connsiteY0" fmla="*/ 0 h 1038225"/>
              <a:gd name="connsiteX1" fmla="*/ 1043845 w 1038225"/>
              <a:gd name="connsiteY1" fmla="*/ 444056 h 1038225"/>
              <a:gd name="connsiteX2" fmla="*/ 782002 w 1038225"/>
              <a:gd name="connsiteY2" fmla="*/ 897541 h 1038225"/>
              <a:gd name="connsiteX3" fmla="*/ 521970 w 1038225"/>
              <a:gd name="connsiteY3" fmla="*/ 1047655 h 1038225"/>
              <a:gd name="connsiteX4" fmla="*/ 261842 w 1038225"/>
              <a:gd name="connsiteY4" fmla="*/ 897541 h 1038225"/>
              <a:gd name="connsiteX5" fmla="*/ 0 w 1038225"/>
              <a:gd name="connsiteY5" fmla="*/ 444056 h 1038225"/>
              <a:gd name="connsiteX6" fmla="*/ 0 w 1038225"/>
              <a:gd name="connsiteY6" fmla="*/ 0 h 1038225"/>
              <a:gd name="connsiteX7" fmla="*/ 260128 w 1038225"/>
              <a:gd name="connsiteY7" fmla="*/ 150209 h 1038225"/>
              <a:gd name="connsiteX8" fmla="*/ 783717 w 1038225"/>
              <a:gd name="connsiteY8" fmla="*/ 150209 h 1038225"/>
              <a:gd name="connsiteX9" fmla="*/ 1043845 w 1038225"/>
              <a:gd name="connsiteY9" fmla="*/ 0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8225" h="1038225">
                <a:moveTo>
                  <a:pt x="1043845" y="0"/>
                </a:moveTo>
                <a:lnTo>
                  <a:pt x="1043845" y="444056"/>
                </a:lnTo>
                <a:cubicBezTo>
                  <a:pt x="1043845" y="631126"/>
                  <a:pt x="944023" y="804005"/>
                  <a:pt x="782002" y="897541"/>
                </a:cubicBezTo>
                <a:lnTo>
                  <a:pt x="521970" y="1047655"/>
                </a:lnTo>
                <a:lnTo>
                  <a:pt x="261842" y="897541"/>
                </a:lnTo>
                <a:cubicBezTo>
                  <a:pt x="99822" y="804005"/>
                  <a:pt x="0" y="631126"/>
                  <a:pt x="0" y="444056"/>
                </a:cubicBezTo>
                <a:lnTo>
                  <a:pt x="0" y="0"/>
                </a:lnTo>
                <a:lnTo>
                  <a:pt x="260128" y="150209"/>
                </a:lnTo>
                <a:cubicBezTo>
                  <a:pt x="422148" y="243745"/>
                  <a:pt x="621697" y="243745"/>
                  <a:pt x="783717" y="150209"/>
                </a:cubicBezTo>
                <a:lnTo>
                  <a:pt x="1043845" y="0"/>
                </a:lnTo>
                <a:close/>
              </a:path>
            </a:pathLst>
          </a:custGeom>
          <a:solidFill>
            <a:schemeClr val="bg1">
              <a:alpha val="60000"/>
            </a:schemeClr>
          </a:solidFill>
          <a:ln w="25400" cap="flat">
            <a:solidFill>
              <a:schemeClr val="bg1"/>
            </a:solidFill>
            <a:prstDash val="solid"/>
            <a:miter/>
          </a:ln>
        </p:spPr>
        <p:txBody>
          <a:bodyPr rtlCol="0" anchor="ctr" anchorCtr="0"/>
          <a:lstStyle/>
          <a:p>
            <a:endParaRPr lang="en-US"/>
          </a:p>
        </p:txBody>
      </p:sp>
      <p:sp>
        <p:nvSpPr>
          <p:cNvPr id="85" name="Placeholder Text">
            <a:extLst>
              <a:ext uri="{FF2B5EF4-FFF2-40B4-BE49-F238E27FC236}">
                <a16:creationId xmlns:a16="http://schemas.microsoft.com/office/drawing/2014/main" id="{EE25B53A-077A-471F-9798-6C6B8E736FA8}"/>
              </a:ext>
            </a:extLst>
          </p:cNvPr>
          <p:cNvSpPr txBox="1"/>
          <p:nvPr/>
        </p:nvSpPr>
        <p:spPr>
          <a:xfrm>
            <a:off x="5048625" y="1572220"/>
            <a:ext cx="2507530" cy="112851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nchorCtr="0">
            <a:spAutoFit/>
          </a:bodyPr>
          <a:lstStyle>
            <a:lvl1pPr>
              <a:defRPr sz="2500" b="0">
                <a:solidFill>
                  <a:srgbClr val="555454"/>
                </a:solidFill>
                <a:latin typeface="Barlow Medium"/>
                <a:ea typeface="Barlow Medium"/>
                <a:cs typeface="Barlow Medium"/>
                <a:sym typeface="Barlow Medium"/>
              </a:defRPr>
            </a:lvl1pPr>
          </a:lstStyle>
          <a:p>
            <a:pPr algn="ctr" defTabSz="412750" hangingPunct="0"/>
            <a:r>
              <a:rPr lang="en-US" sz="1400" b="1" kern="0" dirty="0">
                <a:solidFill>
                  <a:schemeClr val="bg1"/>
                </a:solidFill>
                <a:latin typeface="Montserrat" panose="00000500000000000000" pitchFamily="50" charset="0"/>
              </a:rPr>
              <a:t>Trained and evaluated our models, with a focus on selecting the best model for predicting shipment prices.</a:t>
            </a:r>
            <a:endParaRPr sz="1400" b="1" kern="0" dirty="0">
              <a:solidFill>
                <a:schemeClr val="bg1"/>
              </a:solidFill>
              <a:latin typeface="Montserrat" panose="00000500000000000000" pitchFamily="50" charset="0"/>
            </a:endParaRPr>
          </a:p>
        </p:txBody>
      </p:sp>
      <p:sp>
        <p:nvSpPr>
          <p:cNvPr id="86" name="Placeholder Text">
            <a:extLst>
              <a:ext uri="{FF2B5EF4-FFF2-40B4-BE49-F238E27FC236}">
                <a16:creationId xmlns:a16="http://schemas.microsoft.com/office/drawing/2014/main" id="{1DDCF574-67DA-4150-A846-A72730547CD8}"/>
              </a:ext>
            </a:extLst>
          </p:cNvPr>
          <p:cNvSpPr txBox="1"/>
          <p:nvPr/>
        </p:nvSpPr>
        <p:spPr>
          <a:xfrm>
            <a:off x="7349593" y="4342694"/>
            <a:ext cx="2666969" cy="11592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nchorCtr="0">
            <a:spAutoFit/>
          </a:bodyPr>
          <a:lstStyle>
            <a:lvl1pPr>
              <a:defRPr sz="2500" b="0">
                <a:solidFill>
                  <a:srgbClr val="555454"/>
                </a:solidFill>
                <a:latin typeface="Barlow Medium"/>
                <a:ea typeface="Barlow Medium"/>
                <a:cs typeface="Barlow Medium"/>
                <a:sym typeface="Barlow Medium"/>
              </a:defRPr>
            </a:lvl1pPr>
          </a:lstStyle>
          <a:p>
            <a:pPr algn="ctr" defTabSz="412750" hangingPunct="0"/>
            <a:r>
              <a:rPr lang="en-US" sz="2400" b="1" kern="0" dirty="0">
                <a:solidFill>
                  <a:schemeClr val="bg1"/>
                </a:solidFill>
                <a:latin typeface="Montserrat" panose="00000500000000000000" pitchFamily="50" charset="0"/>
              </a:rPr>
              <a:t>collecting and preprocessing shipment data</a:t>
            </a:r>
            <a:endParaRPr sz="2400" b="1" kern="0" dirty="0">
              <a:solidFill>
                <a:schemeClr val="bg1"/>
              </a:solidFill>
              <a:latin typeface="Montserrat" panose="00000500000000000000" pitchFamily="50" charset="0"/>
            </a:endParaRPr>
          </a:p>
        </p:txBody>
      </p:sp>
      <p:sp>
        <p:nvSpPr>
          <p:cNvPr id="90" name="Placeholder Text">
            <a:extLst>
              <a:ext uri="{FF2B5EF4-FFF2-40B4-BE49-F238E27FC236}">
                <a16:creationId xmlns:a16="http://schemas.microsoft.com/office/drawing/2014/main" id="{68B59B20-4DAF-4717-99CC-71E68A1E8C7D}"/>
              </a:ext>
            </a:extLst>
          </p:cNvPr>
          <p:cNvSpPr txBox="1"/>
          <p:nvPr/>
        </p:nvSpPr>
        <p:spPr>
          <a:xfrm>
            <a:off x="6994412" y="3252244"/>
            <a:ext cx="757285" cy="550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nchorCtr="0">
            <a:spAutoFit/>
          </a:bodyPr>
          <a:lstStyle>
            <a:lvl1pPr>
              <a:defRPr sz="2500" b="0">
                <a:solidFill>
                  <a:srgbClr val="555454"/>
                </a:solidFill>
                <a:latin typeface="Barlow Medium"/>
                <a:ea typeface="Barlow Medium"/>
                <a:cs typeface="Barlow Medium"/>
                <a:sym typeface="Barlow Medium"/>
              </a:defRPr>
            </a:lvl1pPr>
          </a:lstStyle>
          <a:p>
            <a:pPr algn="ctr" defTabSz="412750" hangingPunct="0"/>
            <a:r>
              <a:rPr lang="en-US" sz="1200" kern="0" dirty="0">
                <a:solidFill>
                  <a:schemeClr val="tx2"/>
                </a:solidFill>
                <a:latin typeface="Montserrat" panose="00000500000000000000" pitchFamily="50" charset="0"/>
              </a:rPr>
              <a:t>Step</a:t>
            </a:r>
          </a:p>
          <a:p>
            <a:pPr algn="ctr" defTabSz="412750" hangingPunct="0"/>
            <a:r>
              <a:rPr lang="en-US" sz="1800" kern="0" dirty="0">
                <a:solidFill>
                  <a:schemeClr val="tx2"/>
                </a:solidFill>
                <a:latin typeface="Montserrat" panose="00000500000000000000" pitchFamily="50" charset="0"/>
              </a:rPr>
              <a:t>01</a:t>
            </a:r>
            <a:endParaRPr sz="1800" kern="0" dirty="0">
              <a:solidFill>
                <a:schemeClr val="tx2"/>
              </a:solidFill>
              <a:latin typeface="Montserrat" panose="00000500000000000000" pitchFamily="50" charset="0"/>
            </a:endParaRPr>
          </a:p>
        </p:txBody>
      </p:sp>
      <p:sp>
        <p:nvSpPr>
          <p:cNvPr id="92" name="Placeholder Text">
            <a:extLst>
              <a:ext uri="{FF2B5EF4-FFF2-40B4-BE49-F238E27FC236}">
                <a16:creationId xmlns:a16="http://schemas.microsoft.com/office/drawing/2014/main" id="{6468ED1F-D3B1-472B-905D-95C2E08BFD18}"/>
              </a:ext>
            </a:extLst>
          </p:cNvPr>
          <p:cNvSpPr txBox="1"/>
          <p:nvPr/>
        </p:nvSpPr>
        <p:spPr>
          <a:xfrm>
            <a:off x="4861289" y="3252244"/>
            <a:ext cx="757285" cy="550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nchorCtr="0">
            <a:spAutoFit/>
          </a:bodyPr>
          <a:lstStyle>
            <a:lvl1pPr>
              <a:defRPr sz="2500" b="0">
                <a:solidFill>
                  <a:srgbClr val="555454"/>
                </a:solidFill>
                <a:latin typeface="Barlow Medium"/>
                <a:ea typeface="Barlow Medium"/>
                <a:cs typeface="Barlow Medium"/>
                <a:sym typeface="Barlow Medium"/>
              </a:defRPr>
            </a:lvl1pPr>
          </a:lstStyle>
          <a:p>
            <a:pPr algn="ctr" defTabSz="412750" hangingPunct="0"/>
            <a:r>
              <a:rPr lang="en-US" sz="1200" kern="0" dirty="0">
                <a:solidFill>
                  <a:schemeClr val="tx2"/>
                </a:solidFill>
                <a:latin typeface="Montserrat" panose="00000500000000000000" pitchFamily="50" charset="0"/>
              </a:rPr>
              <a:t>Step</a:t>
            </a:r>
          </a:p>
          <a:p>
            <a:pPr algn="ctr" defTabSz="412750" hangingPunct="0"/>
            <a:r>
              <a:rPr lang="en-US" sz="1800" kern="0" dirty="0">
                <a:solidFill>
                  <a:schemeClr val="tx2"/>
                </a:solidFill>
                <a:latin typeface="Montserrat" panose="00000500000000000000" pitchFamily="50" charset="0"/>
              </a:rPr>
              <a:t>03</a:t>
            </a:r>
            <a:endParaRPr sz="1800" kern="0" dirty="0">
              <a:solidFill>
                <a:schemeClr val="tx2"/>
              </a:solidFill>
              <a:latin typeface="Montserrat" panose="00000500000000000000" pitchFamily="50" charset="0"/>
            </a:endParaRPr>
          </a:p>
        </p:txBody>
      </p:sp>
      <p:sp>
        <p:nvSpPr>
          <p:cNvPr id="93" name="Placeholder Text">
            <a:extLst>
              <a:ext uri="{FF2B5EF4-FFF2-40B4-BE49-F238E27FC236}">
                <a16:creationId xmlns:a16="http://schemas.microsoft.com/office/drawing/2014/main" id="{55C0AD0C-351C-4D31-8B85-0A54ADF6E88A}"/>
              </a:ext>
            </a:extLst>
          </p:cNvPr>
          <p:cNvSpPr txBox="1"/>
          <p:nvPr/>
        </p:nvSpPr>
        <p:spPr>
          <a:xfrm>
            <a:off x="5917827" y="5003222"/>
            <a:ext cx="757285" cy="5506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nchorCtr="0">
            <a:spAutoFit/>
          </a:bodyPr>
          <a:lstStyle>
            <a:lvl1pPr>
              <a:defRPr sz="2500" b="0">
                <a:solidFill>
                  <a:srgbClr val="555454"/>
                </a:solidFill>
                <a:latin typeface="Barlow Medium"/>
                <a:ea typeface="Barlow Medium"/>
                <a:cs typeface="Barlow Medium"/>
                <a:sym typeface="Barlow Medium"/>
              </a:defRPr>
            </a:lvl1pPr>
          </a:lstStyle>
          <a:p>
            <a:pPr algn="ctr" defTabSz="412750" hangingPunct="0"/>
            <a:r>
              <a:rPr lang="en-US" sz="1200" kern="0" dirty="0">
                <a:solidFill>
                  <a:schemeClr val="tx2"/>
                </a:solidFill>
                <a:latin typeface="Montserrat" panose="00000500000000000000" pitchFamily="50" charset="0"/>
              </a:rPr>
              <a:t>Step</a:t>
            </a:r>
          </a:p>
          <a:p>
            <a:pPr algn="ctr" defTabSz="412750" hangingPunct="0"/>
            <a:r>
              <a:rPr lang="en-US" sz="1800" kern="0" dirty="0">
                <a:solidFill>
                  <a:schemeClr val="tx2"/>
                </a:solidFill>
                <a:latin typeface="Montserrat" panose="00000500000000000000" pitchFamily="50" charset="0"/>
              </a:rPr>
              <a:t>02</a:t>
            </a:r>
            <a:endParaRPr sz="1800" kern="0" dirty="0">
              <a:solidFill>
                <a:schemeClr val="tx2"/>
              </a:solidFill>
              <a:latin typeface="Montserrat" panose="00000500000000000000" pitchFamily="50" charset="0"/>
            </a:endParaRPr>
          </a:p>
        </p:txBody>
      </p:sp>
      <p:sp>
        <p:nvSpPr>
          <p:cNvPr id="94" name="Placeholder Text">
            <a:extLst>
              <a:ext uri="{FF2B5EF4-FFF2-40B4-BE49-F238E27FC236}">
                <a16:creationId xmlns:a16="http://schemas.microsoft.com/office/drawing/2014/main" id="{4B5A4836-B9DC-40EA-9CE2-9DEE51E3D903}"/>
              </a:ext>
            </a:extLst>
          </p:cNvPr>
          <p:cNvSpPr txBox="1"/>
          <p:nvPr/>
        </p:nvSpPr>
        <p:spPr>
          <a:xfrm>
            <a:off x="5917827" y="3901971"/>
            <a:ext cx="757285" cy="32829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nchorCtr="0">
            <a:spAutoFit/>
          </a:bodyPr>
          <a:lstStyle>
            <a:lvl1pPr>
              <a:defRPr sz="2500" b="0">
                <a:solidFill>
                  <a:srgbClr val="555454"/>
                </a:solidFill>
                <a:latin typeface="Barlow Medium"/>
                <a:ea typeface="Barlow Medium"/>
                <a:cs typeface="Barlow Medium"/>
                <a:sym typeface="Barlow Medium"/>
              </a:defRPr>
            </a:lvl1pPr>
          </a:lstStyle>
          <a:p>
            <a:pPr algn="ctr" defTabSz="412750" hangingPunct="0"/>
            <a:r>
              <a:rPr lang="en-IN" sz="1800" b="1" kern="0" dirty="0">
                <a:solidFill>
                  <a:schemeClr val="bg1"/>
                </a:solidFill>
                <a:latin typeface="Montserrat" panose="00000500000000000000" pitchFamily="50" charset="0"/>
              </a:rPr>
              <a:t>*</a:t>
            </a:r>
            <a:endParaRPr sz="1800" b="1" kern="0" dirty="0">
              <a:solidFill>
                <a:schemeClr val="bg1"/>
              </a:solidFill>
              <a:latin typeface="Montserrat" panose="00000500000000000000" pitchFamily="50" charset="0"/>
            </a:endParaRPr>
          </a:p>
        </p:txBody>
      </p:sp>
      <p:sp>
        <p:nvSpPr>
          <p:cNvPr id="108" name="Rounded Rectangle">
            <a:extLst>
              <a:ext uri="{FF2B5EF4-FFF2-40B4-BE49-F238E27FC236}">
                <a16:creationId xmlns:a16="http://schemas.microsoft.com/office/drawing/2014/main" id="{37064F46-3A87-4C0B-A6A3-8B50F98BE761}"/>
              </a:ext>
            </a:extLst>
          </p:cNvPr>
          <p:cNvSpPr/>
          <p:nvPr/>
        </p:nvSpPr>
        <p:spPr>
          <a:xfrm>
            <a:off x="3752658" y="-3196"/>
            <a:ext cx="5388610" cy="1039650"/>
          </a:xfrm>
          <a:prstGeom prst="roundRect">
            <a:avLst>
              <a:gd name="adj" fmla="val 17454"/>
            </a:avLst>
          </a:prstGeom>
          <a:gradFill>
            <a:gsLst>
              <a:gs pos="9000">
                <a:schemeClr val="accent2">
                  <a:lumMod val="25000"/>
                  <a:lumOff val="75000"/>
                </a:schemeClr>
              </a:gs>
              <a:gs pos="23000">
                <a:schemeClr val="tx2">
                  <a:lumMod val="10000"/>
                  <a:lumOff val="90000"/>
                </a:schemeClr>
              </a:gs>
            </a:gsLst>
            <a:lin ang="0" scaled="0"/>
          </a:gradFill>
          <a:ln w="12700" cap="flat">
            <a:noFill/>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C1E3F3"/>
              </a:solidFill>
              <a:latin typeface="Helvetica Neue Medium"/>
              <a:ea typeface="Helvetica Neue Medium"/>
              <a:cs typeface="Helvetica Neue Medium"/>
              <a:sym typeface="Helvetica Neue Medium"/>
            </a:endParaRPr>
          </a:p>
        </p:txBody>
      </p:sp>
      <p:sp>
        <p:nvSpPr>
          <p:cNvPr id="109" name="Lorem Ipsum is simply dummy text of the printing and typesetting industry. Lorem Ipsum has been the industry's standard dummy text ever since the">
            <a:extLst>
              <a:ext uri="{FF2B5EF4-FFF2-40B4-BE49-F238E27FC236}">
                <a16:creationId xmlns:a16="http://schemas.microsoft.com/office/drawing/2014/main" id="{94D81FF9-8090-489D-BEE5-C2ADD0685F2D}"/>
              </a:ext>
            </a:extLst>
          </p:cNvPr>
          <p:cNvSpPr txBox="1"/>
          <p:nvPr/>
        </p:nvSpPr>
        <p:spPr>
          <a:xfrm>
            <a:off x="4223802" y="340779"/>
            <a:ext cx="3865943" cy="32579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nchorCtr="0">
            <a:spAutoFit/>
          </a:bodyPr>
          <a:lstStyle>
            <a:lvl1pPr algn="l">
              <a:defRPr sz="2500" b="0">
                <a:solidFill>
                  <a:srgbClr val="9FA09E"/>
                </a:solidFill>
                <a:latin typeface="Barlow Medium"/>
                <a:ea typeface="Barlow Medium"/>
                <a:cs typeface="Barlow Medium"/>
                <a:sym typeface="Barlow Medium"/>
              </a:defRPr>
            </a:lvl1pPr>
          </a:lstStyle>
          <a:p>
            <a:pPr algn="ctr" defTabSz="412750" hangingPunct="0">
              <a:lnSpc>
                <a:spcPts val="1800"/>
              </a:lnSpc>
            </a:pPr>
            <a:r>
              <a:rPr lang="en-IN" sz="3200" b="1" kern="0" dirty="0">
                <a:solidFill>
                  <a:schemeClr val="tx1"/>
                </a:solidFill>
                <a:latin typeface="Montserrat" panose="00000500000000000000" pitchFamily="50" charset="0"/>
              </a:rPr>
              <a:t>OUR  APPROACH</a:t>
            </a:r>
            <a:endParaRPr sz="3200" b="1" kern="0" dirty="0">
              <a:solidFill>
                <a:schemeClr val="tx1"/>
              </a:solidFill>
              <a:latin typeface="Montserrat" panose="00000500000000000000" pitchFamily="50" charset="0"/>
            </a:endParaRPr>
          </a:p>
        </p:txBody>
      </p:sp>
      <p:sp>
        <p:nvSpPr>
          <p:cNvPr id="2" name="Placeholder Text">
            <a:extLst>
              <a:ext uri="{FF2B5EF4-FFF2-40B4-BE49-F238E27FC236}">
                <a16:creationId xmlns:a16="http://schemas.microsoft.com/office/drawing/2014/main" id="{45BB092E-8393-E51C-226A-80D139112FA7}"/>
              </a:ext>
            </a:extLst>
          </p:cNvPr>
          <p:cNvSpPr txBox="1"/>
          <p:nvPr/>
        </p:nvSpPr>
        <p:spPr>
          <a:xfrm>
            <a:off x="2063618" y="4317023"/>
            <a:ext cx="3458858" cy="159017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nchorCtr="0">
            <a:spAutoFit/>
          </a:bodyPr>
          <a:lstStyle>
            <a:lvl1pPr>
              <a:defRPr sz="2500" b="0">
                <a:solidFill>
                  <a:srgbClr val="555454"/>
                </a:solidFill>
                <a:latin typeface="Barlow Medium"/>
                <a:ea typeface="Barlow Medium"/>
                <a:cs typeface="Barlow Medium"/>
                <a:sym typeface="Barlow Medium"/>
              </a:defRPr>
            </a:lvl1pPr>
          </a:lstStyle>
          <a:p>
            <a:pPr algn="ctr" defTabSz="412750" hangingPunct="0"/>
            <a:r>
              <a:rPr lang="en-US" sz="2000" b="1" kern="0" dirty="0">
                <a:solidFill>
                  <a:schemeClr val="bg1"/>
                </a:solidFill>
                <a:latin typeface="Montserrat" panose="00000500000000000000" pitchFamily="50" charset="0"/>
              </a:rPr>
              <a:t>selecting relevant features, and experimenting with various machine learning algorithms. </a:t>
            </a:r>
            <a:endParaRPr sz="2000" b="1" kern="0" dirty="0">
              <a:solidFill>
                <a:schemeClr val="bg1"/>
              </a:solidFill>
              <a:latin typeface="Montserrat" panose="00000500000000000000" pitchFamily="50"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500"/>
                                        <p:tgtEl>
                                          <p:spTgt spid="78"/>
                                        </p:tgtEl>
                                      </p:cBhvr>
                                    </p:animEffect>
                                  </p:childTnLst>
                                </p:cTn>
                              </p:par>
                              <p:par>
                                <p:cTn id="8" presetID="23" presetClass="entr" presetSubtype="272" fill="hold" grpId="1" nodeType="withEffect">
                                  <p:stCondLst>
                                    <p:cond delay="0"/>
                                  </p:stCondLst>
                                  <p:childTnLst>
                                    <p:set>
                                      <p:cBhvr>
                                        <p:cTn id="9" dur="1" fill="hold">
                                          <p:stCondLst>
                                            <p:cond delay="0"/>
                                          </p:stCondLst>
                                        </p:cTn>
                                        <p:tgtEl>
                                          <p:spTgt spid="78"/>
                                        </p:tgtEl>
                                        <p:attrNameLst>
                                          <p:attrName>style.visibility</p:attrName>
                                        </p:attrNameLst>
                                      </p:cBhvr>
                                      <p:to>
                                        <p:strVal val="visible"/>
                                      </p:to>
                                    </p:set>
                                    <p:anim calcmode="lin" valueType="num">
                                      <p:cBhvr>
                                        <p:cTn id="10" dur="1500" fill="hold"/>
                                        <p:tgtEl>
                                          <p:spTgt spid="78"/>
                                        </p:tgtEl>
                                        <p:attrNameLst>
                                          <p:attrName>ppt_w</p:attrName>
                                        </p:attrNameLst>
                                      </p:cBhvr>
                                      <p:tavLst>
                                        <p:tav tm="0">
                                          <p:val>
                                            <p:strVal val="2/3*#ppt_w"/>
                                          </p:val>
                                        </p:tav>
                                        <p:tav tm="100000">
                                          <p:val>
                                            <p:strVal val="#ppt_w"/>
                                          </p:val>
                                        </p:tav>
                                      </p:tavLst>
                                    </p:anim>
                                    <p:anim calcmode="lin" valueType="num">
                                      <p:cBhvr>
                                        <p:cTn id="11" dur="1500" fill="hold"/>
                                        <p:tgtEl>
                                          <p:spTgt spid="78"/>
                                        </p:tgtEl>
                                        <p:attrNameLst>
                                          <p:attrName>ppt_h</p:attrName>
                                        </p:attrNameLst>
                                      </p:cBhvr>
                                      <p:tavLst>
                                        <p:tav tm="0">
                                          <p:val>
                                            <p:strVal val="2/3*#ppt_h"/>
                                          </p:val>
                                        </p:tav>
                                        <p:tav tm="100000">
                                          <p:val>
                                            <p:strVal val="#ppt_h"/>
                                          </p:val>
                                        </p:tav>
                                      </p:tavLst>
                                    </p:anim>
                                  </p:childTnLst>
                                </p:cTn>
                              </p:par>
                              <p:par>
                                <p:cTn id="12" presetID="42" presetClass="path" presetSubtype="0" accel="50000" decel="50000" fill="hold" grpId="2" nodeType="withEffect">
                                  <p:stCondLst>
                                    <p:cond delay="0"/>
                                  </p:stCondLst>
                                  <p:childTnLst>
                                    <p:animMotion origin="layout" path="M 8.33333E-7 -0.12315 L 8.33333E-7 1.48148E-6 " pathEditMode="relative" rAng="0" ptsTypes="AA">
                                      <p:cBhvr>
                                        <p:cTn id="13" dur="1500" fill="hold"/>
                                        <p:tgtEl>
                                          <p:spTgt spid="78"/>
                                        </p:tgtEl>
                                        <p:attrNameLst>
                                          <p:attrName>ppt_x</p:attrName>
                                          <p:attrName>ppt_y</p:attrName>
                                        </p:attrNameLst>
                                      </p:cBhvr>
                                      <p:rCtr x="0" y="6088"/>
                                    </p:animMotion>
                                  </p:childTnLst>
                                </p:cTn>
                              </p:par>
                              <p:par>
                                <p:cTn id="14" presetID="10" presetClass="entr" presetSubtype="0" fill="hold" grpId="0"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1500"/>
                                        <p:tgtEl>
                                          <p:spTgt spid="79"/>
                                        </p:tgtEl>
                                      </p:cBhvr>
                                    </p:animEffect>
                                  </p:childTnLst>
                                </p:cTn>
                              </p:par>
                              <p:par>
                                <p:cTn id="17" presetID="23" presetClass="entr" presetSubtype="272" fill="hold" grpId="1" nodeType="withEffect">
                                  <p:stCondLst>
                                    <p:cond delay="0"/>
                                  </p:stCondLst>
                                  <p:childTnLst>
                                    <p:set>
                                      <p:cBhvr>
                                        <p:cTn id="18" dur="1" fill="hold">
                                          <p:stCondLst>
                                            <p:cond delay="0"/>
                                          </p:stCondLst>
                                        </p:cTn>
                                        <p:tgtEl>
                                          <p:spTgt spid="79"/>
                                        </p:tgtEl>
                                        <p:attrNameLst>
                                          <p:attrName>style.visibility</p:attrName>
                                        </p:attrNameLst>
                                      </p:cBhvr>
                                      <p:to>
                                        <p:strVal val="visible"/>
                                      </p:to>
                                    </p:set>
                                    <p:anim calcmode="lin" valueType="num">
                                      <p:cBhvr>
                                        <p:cTn id="19" dur="1500" fill="hold"/>
                                        <p:tgtEl>
                                          <p:spTgt spid="79"/>
                                        </p:tgtEl>
                                        <p:attrNameLst>
                                          <p:attrName>ppt_w</p:attrName>
                                        </p:attrNameLst>
                                      </p:cBhvr>
                                      <p:tavLst>
                                        <p:tav tm="0">
                                          <p:val>
                                            <p:strVal val="2/3*#ppt_w"/>
                                          </p:val>
                                        </p:tav>
                                        <p:tav tm="100000">
                                          <p:val>
                                            <p:strVal val="#ppt_w"/>
                                          </p:val>
                                        </p:tav>
                                      </p:tavLst>
                                    </p:anim>
                                    <p:anim calcmode="lin" valueType="num">
                                      <p:cBhvr>
                                        <p:cTn id="20" dur="1500" fill="hold"/>
                                        <p:tgtEl>
                                          <p:spTgt spid="79"/>
                                        </p:tgtEl>
                                        <p:attrNameLst>
                                          <p:attrName>ppt_h</p:attrName>
                                        </p:attrNameLst>
                                      </p:cBhvr>
                                      <p:tavLst>
                                        <p:tav tm="0">
                                          <p:val>
                                            <p:strVal val="2/3*#ppt_h"/>
                                          </p:val>
                                        </p:tav>
                                        <p:tav tm="100000">
                                          <p:val>
                                            <p:strVal val="#ppt_h"/>
                                          </p:val>
                                        </p:tav>
                                      </p:tavLst>
                                    </p:anim>
                                  </p:childTnLst>
                                </p:cTn>
                              </p:par>
                              <p:par>
                                <p:cTn id="21" presetID="42" presetClass="path" presetSubtype="0" accel="50000" decel="50000" fill="hold" grpId="2" nodeType="withEffect">
                                  <p:stCondLst>
                                    <p:cond delay="0"/>
                                  </p:stCondLst>
                                  <p:childTnLst>
                                    <p:animMotion origin="layout" path="M 0.06784 0.1213 L -3.33333E-6 -4.07407E-6 " pathEditMode="relative" rAng="0" ptsTypes="AA">
                                      <p:cBhvr>
                                        <p:cTn id="22" dur="1500" fill="hold"/>
                                        <p:tgtEl>
                                          <p:spTgt spid="79"/>
                                        </p:tgtEl>
                                        <p:attrNameLst>
                                          <p:attrName>ppt_x</p:attrName>
                                          <p:attrName>ppt_y</p:attrName>
                                        </p:attrNameLst>
                                      </p:cBhvr>
                                      <p:rCtr x="-3398" y="-6065"/>
                                    </p:animMotion>
                                  </p:childTnLst>
                                </p:cTn>
                              </p:par>
                              <p:par>
                                <p:cTn id="23" presetID="10"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1500"/>
                                        <p:tgtEl>
                                          <p:spTgt spid="80"/>
                                        </p:tgtEl>
                                      </p:cBhvr>
                                    </p:animEffect>
                                  </p:childTnLst>
                                </p:cTn>
                              </p:par>
                              <p:par>
                                <p:cTn id="26" presetID="23" presetClass="entr" presetSubtype="272" fill="hold" grpId="1" nodeType="withEffect">
                                  <p:stCondLst>
                                    <p:cond delay="0"/>
                                  </p:stCondLst>
                                  <p:childTnLst>
                                    <p:set>
                                      <p:cBhvr>
                                        <p:cTn id="27" dur="1" fill="hold">
                                          <p:stCondLst>
                                            <p:cond delay="0"/>
                                          </p:stCondLst>
                                        </p:cTn>
                                        <p:tgtEl>
                                          <p:spTgt spid="80"/>
                                        </p:tgtEl>
                                        <p:attrNameLst>
                                          <p:attrName>style.visibility</p:attrName>
                                        </p:attrNameLst>
                                      </p:cBhvr>
                                      <p:to>
                                        <p:strVal val="visible"/>
                                      </p:to>
                                    </p:set>
                                    <p:anim calcmode="lin" valueType="num">
                                      <p:cBhvr>
                                        <p:cTn id="28" dur="1500" fill="hold"/>
                                        <p:tgtEl>
                                          <p:spTgt spid="80"/>
                                        </p:tgtEl>
                                        <p:attrNameLst>
                                          <p:attrName>ppt_w</p:attrName>
                                        </p:attrNameLst>
                                      </p:cBhvr>
                                      <p:tavLst>
                                        <p:tav tm="0">
                                          <p:val>
                                            <p:strVal val="2/3*#ppt_w"/>
                                          </p:val>
                                        </p:tav>
                                        <p:tav tm="100000">
                                          <p:val>
                                            <p:strVal val="#ppt_w"/>
                                          </p:val>
                                        </p:tav>
                                      </p:tavLst>
                                    </p:anim>
                                    <p:anim calcmode="lin" valueType="num">
                                      <p:cBhvr>
                                        <p:cTn id="29" dur="1500" fill="hold"/>
                                        <p:tgtEl>
                                          <p:spTgt spid="80"/>
                                        </p:tgtEl>
                                        <p:attrNameLst>
                                          <p:attrName>ppt_h</p:attrName>
                                        </p:attrNameLst>
                                      </p:cBhvr>
                                      <p:tavLst>
                                        <p:tav tm="0">
                                          <p:val>
                                            <p:strVal val="2/3*#ppt_h"/>
                                          </p:val>
                                        </p:tav>
                                        <p:tav tm="100000">
                                          <p:val>
                                            <p:strVal val="#ppt_h"/>
                                          </p:val>
                                        </p:tav>
                                      </p:tavLst>
                                    </p:anim>
                                  </p:childTnLst>
                                </p:cTn>
                              </p:par>
                              <p:par>
                                <p:cTn id="30" presetID="42" presetClass="path" presetSubtype="0" accel="50000" decel="50000" fill="hold" grpId="2" nodeType="withEffect">
                                  <p:stCondLst>
                                    <p:cond delay="0"/>
                                  </p:stCondLst>
                                  <p:childTnLst>
                                    <p:animMotion origin="layout" path="M -0.0677 0.1213 L -4.79167E-6 -4.07407E-6 " pathEditMode="relative" rAng="0" ptsTypes="AA">
                                      <p:cBhvr>
                                        <p:cTn id="31" dur="1500" fill="hold"/>
                                        <p:tgtEl>
                                          <p:spTgt spid="80"/>
                                        </p:tgtEl>
                                        <p:attrNameLst>
                                          <p:attrName>ppt_x</p:attrName>
                                          <p:attrName>ppt_y</p:attrName>
                                        </p:attrNameLst>
                                      </p:cBhvr>
                                      <p:rCtr x="3385" y="-6065"/>
                                    </p:animMotion>
                                  </p:childTnLst>
                                </p:cTn>
                              </p:par>
                              <p:par>
                                <p:cTn id="32" presetID="10" presetClass="entr" presetSubtype="0" fill="hold" grpId="0" nodeType="withEffect">
                                  <p:stCondLst>
                                    <p:cond delay="1500"/>
                                  </p:stCondLst>
                                  <p:childTnLst>
                                    <p:set>
                                      <p:cBhvr>
                                        <p:cTn id="33" dur="1" fill="hold">
                                          <p:stCondLst>
                                            <p:cond delay="0"/>
                                          </p:stCondLst>
                                        </p:cTn>
                                        <p:tgtEl>
                                          <p:spTgt spid="81"/>
                                        </p:tgtEl>
                                        <p:attrNameLst>
                                          <p:attrName>style.visibility</p:attrName>
                                        </p:attrNameLst>
                                      </p:cBhvr>
                                      <p:to>
                                        <p:strVal val="visible"/>
                                      </p:to>
                                    </p:set>
                                    <p:animEffect transition="in" filter="fade">
                                      <p:cBhvr>
                                        <p:cTn id="34" dur="1000"/>
                                        <p:tgtEl>
                                          <p:spTgt spid="81"/>
                                        </p:tgtEl>
                                      </p:cBhvr>
                                    </p:animEffect>
                                  </p:childTnLst>
                                </p:cTn>
                              </p:par>
                              <p:par>
                                <p:cTn id="35" presetID="10" presetClass="entr" presetSubtype="0" fill="hold" grpId="0" nodeType="withEffect">
                                  <p:stCondLst>
                                    <p:cond delay="150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1000"/>
                                        <p:tgtEl>
                                          <p:spTgt spid="82"/>
                                        </p:tgtEl>
                                      </p:cBhvr>
                                    </p:animEffect>
                                  </p:childTnLst>
                                </p:cTn>
                              </p:par>
                              <p:par>
                                <p:cTn id="38" presetID="10" presetClass="entr" presetSubtype="0" fill="hold" grpId="0" nodeType="withEffect">
                                  <p:stCondLst>
                                    <p:cond delay="1500"/>
                                  </p:stCondLst>
                                  <p:childTnLst>
                                    <p:set>
                                      <p:cBhvr>
                                        <p:cTn id="39" dur="1" fill="hold">
                                          <p:stCondLst>
                                            <p:cond delay="0"/>
                                          </p:stCondLst>
                                        </p:cTn>
                                        <p:tgtEl>
                                          <p:spTgt spid="83"/>
                                        </p:tgtEl>
                                        <p:attrNameLst>
                                          <p:attrName>style.visibility</p:attrName>
                                        </p:attrNameLst>
                                      </p:cBhvr>
                                      <p:to>
                                        <p:strVal val="visible"/>
                                      </p:to>
                                    </p:set>
                                    <p:animEffect transition="in" filter="fade">
                                      <p:cBhvr>
                                        <p:cTn id="40" dur="1000"/>
                                        <p:tgtEl>
                                          <p:spTgt spid="83"/>
                                        </p:tgtEl>
                                      </p:cBhvr>
                                    </p:animEffect>
                                  </p:childTnLst>
                                </p:cTn>
                              </p:par>
                              <p:par>
                                <p:cTn id="41" presetID="10" presetClass="entr" presetSubtype="0" fill="hold" grpId="0" nodeType="withEffect">
                                  <p:stCondLst>
                                    <p:cond delay="1500"/>
                                  </p:stCondLst>
                                  <p:childTnLst>
                                    <p:set>
                                      <p:cBhvr>
                                        <p:cTn id="42" dur="1" fill="hold">
                                          <p:stCondLst>
                                            <p:cond delay="0"/>
                                          </p:stCondLst>
                                        </p:cTn>
                                        <p:tgtEl>
                                          <p:spTgt spid="84"/>
                                        </p:tgtEl>
                                        <p:attrNameLst>
                                          <p:attrName>style.visibility</p:attrName>
                                        </p:attrNameLst>
                                      </p:cBhvr>
                                      <p:to>
                                        <p:strVal val="visible"/>
                                      </p:to>
                                    </p:set>
                                    <p:animEffect transition="in" filter="fade">
                                      <p:cBhvr>
                                        <p:cTn id="43" dur="1000"/>
                                        <p:tgtEl>
                                          <p:spTgt spid="84"/>
                                        </p:tgtEl>
                                      </p:cBhvr>
                                    </p:animEffect>
                                  </p:childTnLst>
                                </p:cTn>
                              </p:par>
                              <p:par>
                                <p:cTn id="44" presetID="10" presetClass="entr" presetSubtype="0" fill="hold" grpId="0" nodeType="withEffect">
                                  <p:stCondLst>
                                    <p:cond delay="2000"/>
                                  </p:stCondLst>
                                  <p:childTnLst>
                                    <p:set>
                                      <p:cBhvr>
                                        <p:cTn id="45" dur="1" fill="hold">
                                          <p:stCondLst>
                                            <p:cond delay="0"/>
                                          </p:stCondLst>
                                        </p:cTn>
                                        <p:tgtEl>
                                          <p:spTgt spid="86"/>
                                        </p:tgtEl>
                                        <p:attrNameLst>
                                          <p:attrName>style.visibility</p:attrName>
                                        </p:attrNameLst>
                                      </p:cBhvr>
                                      <p:to>
                                        <p:strVal val="visible"/>
                                      </p:to>
                                    </p:set>
                                    <p:animEffect transition="in" filter="fade">
                                      <p:cBhvr>
                                        <p:cTn id="46" dur="500"/>
                                        <p:tgtEl>
                                          <p:spTgt spid="86"/>
                                        </p:tgtEl>
                                      </p:cBhvr>
                                    </p:animEffect>
                                  </p:childTnLst>
                                </p:cTn>
                              </p:par>
                              <p:par>
                                <p:cTn id="47" presetID="10" presetClass="entr" presetSubtype="0" fill="hold" grpId="0" nodeType="withEffect">
                                  <p:stCondLst>
                                    <p:cond delay="2000"/>
                                  </p:stCondLst>
                                  <p:childTnLst>
                                    <p:set>
                                      <p:cBhvr>
                                        <p:cTn id="48" dur="1" fill="hold">
                                          <p:stCondLst>
                                            <p:cond delay="0"/>
                                          </p:stCondLst>
                                        </p:cTn>
                                        <p:tgtEl>
                                          <p:spTgt spid="85"/>
                                        </p:tgtEl>
                                        <p:attrNameLst>
                                          <p:attrName>style.visibility</p:attrName>
                                        </p:attrNameLst>
                                      </p:cBhvr>
                                      <p:to>
                                        <p:strVal val="visible"/>
                                      </p:to>
                                    </p:set>
                                    <p:animEffect transition="in" filter="fade">
                                      <p:cBhvr>
                                        <p:cTn id="49" dur="500"/>
                                        <p:tgtEl>
                                          <p:spTgt spid="85"/>
                                        </p:tgtEl>
                                      </p:cBhvr>
                                    </p:animEffect>
                                  </p:childTnLst>
                                </p:cTn>
                              </p:par>
                              <p:par>
                                <p:cTn id="50" presetID="10" presetClass="entr" presetSubtype="0" fill="hold" grpId="0" nodeType="withEffect">
                                  <p:stCondLst>
                                    <p:cond delay="2500"/>
                                  </p:stCondLst>
                                  <p:childTnLst>
                                    <p:set>
                                      <p:cBhvr>
                                        <p:cTn id="51" dur="1" fill="hold">
                                          <p:stCondLst>
                                            <p:cond delay="0"/>
                                          </p:stCondLst>
                                        </p:cTn>
                                        <p:tgtEl>
                                          <p:spTgt spid="92"/>
                                        </p:tgtEl>
                                        <p:attrNameLst>
                                          <p:attrName>style.visibility</p:attrName>
                                        </p:attrNameLst>
                                      </p:cBhvr>
                                      <p:to>
                                        <p:strVal val="visible"/>
                                      </p:to>
                                    </p:set>
                                    <p:animEffect transition="in" filter="fade">
                                      <p:cBhvr>
                                        <p:cTn id="52" dur="500"/>
                                        <p:tgtEl>
                                          <p:spTgt spid="92"/>
                                        </p:tgtEl>
                                      </p:cBhvr>
                                    </p:animEffect>
                                  </p:childTnLst>
                                </p:cTn>
                              </p:par>
                              <p:par>
                                <p:cTn id="53" presetID="10" presetClass="entr" presetSubtype="0" fill="hold" grpId="0" nodeType="withEffect">
                                  <p:stCondLst>
                                    <p:cond delay="250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par>
                                <p:cTn id="56" presetID="10" presetClass="entr" presetSubtype="0" fill="hold" grpId="0" nodeType="withEffect">
                                  <p:stCondLst>
                                    <p:cond delay="2500"/>
                                  </p:stCondLst>
                                  <p:childTnLst>
                                    <p:set>
                                      <p:cBhvr>
                                        <p:cTn id="57" dur="1" fill="hold">
                                          <p:stCondLst>
                                            <p:cond delay="0"/>
                                          </p:stCondLst>
                                        </p:cTn>
                                        <p:tgtEl>
                                          <p:spTgt spid="93"/>
                                        </p:tgtEl>
                                        <p:attrNameLst>
                                          <p:attrName>style.visibility</p:attrName>
                                        </p:attrNameLst>
                                      </p:cBhvr>
                                      <p:to>
                                        <p:strVal val="visible"/>
                                      </p:to>
                                    </p:set>
                                    <p:animEffect transition="in" filter="fade">
                                      <p:cBhvr>
                                        <p:cTn id="58" dur="500"/>
                                        <p:tgtEl>
                                          <p:spTgt spid="93"/>
                                        </p:tgtEl>
                                      </p:cBhvr>
                                    </p:animEffect>
                                  </p:childTnLst>
                                </p:cTn>
                              </p:par>
                              <p:par>
                                <p:cTn id="59" presetID="10" presetClass="entr" presetSubtype="0" fill="hold" grpId="0" nodeType="withEffect">
                                  <p:stCondLst>
                                    <p:cond delay="3000"/>
                                  </p:stCondLst>
                                  <p:childTnLst>
                                    <p:set>
                                      <p:cBhvr>
                                        <p:cTn id="60" dur="1" fill="hold">
                                          <p:stCondLst>
                                            <p:cond delay="0"/>
                                          </p:stCondLst>
                                        </p:cTn>
                                        <p:tgtEl>
                                          <p:spTgt spid="94"/>
                                        </p:tgtEl>
                                        <p:attrNameLst>
                                          <p:attrName>style.visibility</p:attrName>
                                        </p:attrNameLst>
                                      </p:cBhvr>
                                      <p:to>
                                        <p:strVal val="visible"/>
                                      </p:to>
                                    </p:set>
                                    <p:animEffect transition="in" filter="fade">
                                      <p:cBhvr>
                                        <p:cTn id="61" dur="500"/>
                                        <p:tgtEl>
                                          <p:spTgt spid="94"/>
                                        </p:tgtEl>
                                      </p:cBhvr>
                                    </p:animEffect>
                                  </p:childTnLst>
                                </p:cTn>
                              </p:par>
                              <p:par>
                                <p:cTn id="62" presetID="22" presetClass="entr" presetSubtype="8" fill="hold" grpId="0" nodeType="withEffect">
                                  <p:stCondLst>
                                    <p:cond delay="3000"/>
                                  </p:stCondLst>
                                  <p:childTnLst>
                                    <p:set>
                                      <p:cBhvr>
                                        <p:cTn id="63" dur="1" fill="hold">
                                          <p:stCondLst>
                                            <p:cond delay="0"/>
                                          </p:stCondLst>
                                        </p:cTn>
                                        <p:tgtEl>
                                          <p:spTgt spid="108"/>
                                        </p:tgtEl>
                                        <p:attrNameLst>
                                          <p:attrName>style.visibility</p:attrName>
                                        </p:attrNameLst>
                                      </p:cBhvr>
                                      <p:to>
                                        <p:strVal val="visible"/>
                                      </p:to>
                                    </p:set>
                                    <p:animEffect transition="in" filter="wipe(left)">
                                      <p:cBhvr>
                                        <p:cTn id="64" dur="2000"/>
                                        <p:tgtEl>
                                          <p:spTgt spid="108"/>
                                        </p:tgtEl>
                                      </p:cBhvr>
                                    </p:animEffect>
                                  </p:childTnLst>
                                </p:cTn>
                              </p:par>
                              <p:par>
                                <p:cTn id="65" presetID="12" presetClass="entr" presetSubtype="8" fill="hold" grpId="0" nodeType="withEffect">
                                  <p:stCondLst>
                                    <p:cond delay="3500"/>
                                  </p:stCondLst>
                                  <p:childTnLst>
                                    <p:set>
                                      <p:cBhvr>
                                        <p:cTn id="66" dur="1" fill="hold">
                                          <p:stCondLst>
                                            <p:cond delay="0"/>
                                          </p:stCondLst>
                                        </p:cTn>
                                        <p:tgtEl>
                                          <p:spTgt spid="109"/>
                                        </p:tgtEl>
                                        <p:attrNameLst>
                                          <p:attrName>style.visibility</p:attrName>
                                        </p:attrNameLst>
                                      </p:cBhvr>
                                      <p:to>
                                        <p:strVal val="visible"/>
                                      </p:to>
                                    </p:set>
                                    <p:anim calcmode="lin" valueType="num">
                                      <p:cBhvr additive="base">
                                        <p:cTn id="67" dur="1500"/>
                                        <p:tgtEl>
                                          <p:spTgt spid="109"/>
                                        </p:tgtEl>
                                        <p:attrNameLst>
                                          <p:attrName>ppt_x</p:attrName>
                                        </p:attrNameLst>
                                      </p:cBhvr>
                                      <p:tavLst>
                                        <p:tav tm="0">
                                          <p:val>
                                            <p:strVal val="#ppt_x-#ppt_w*1.125000"/>
                                          </p:val>
                                        </p:tav>
                                        <p:tav tm="100000">
                                          <p:val>
                                            <p:strVal val="#ppt_x"/>
                                          </p:val>
                                        </p:tav>
                                      </p:tavLst>
                                    </p:anim>
                                    <p:animEffect transition="in" filter="wipe(right)">
                                      <p:cBhvr>
                                        <p:cTn id="68" dur="1500"/>
                                        <p:tgtEl>
                                          <p:spTgt spid="109"/>
                                        </p:tgtEl>
                                      </p:cBhvr>
                                    </p:animEffect>
                                  </p:childTnLst>
                                </p:cTn>
                              </p:par>
                              <p:par>
                                <p:cTn id="69" presetID="10" presetClass="entr" presetSubtype="0" fill="hold" grpId="0" nodeType="withEffect">
                                  <p:stCondLst>
                                    <p:cond delay="20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78" grpId="2" animBg="1"/>
      <p:bldP spid="79" grpId="0" animBg="1"/>
      <p:bldP spid="79" grpId="1" animBg="1"/>
      <p:bldP spid="79" grpId="2" animBg="1"/>
      <p:bldP spid="80" grpId="0" animBg="1"/>
      <p:bldP spid="80" grpId="1" animBg="1"/>
      <p:bldP spid="80" grpId="2" animBg="1"/>
      <p:bldP spid="81" grpId="0" animBg="1"/>
      <p:bldP spid="82" grpId="0" animBg="1"/>
      <p:bldP spid="83" grpId="0" animBg="1"/>
      <p:bldP spid="84" grpId="0" animBg="1"/>
      <p:bldP spid="85" grpId="0"/>
      <p:bldP spid="86" grpId="0"/>
      <p:bldP spid="90" grpId="0"/>
      <p:bldP spid="92" grpId="0"/>
      <p:bldP spid="93" grpId="0"/>
      <p:bldP spid="94" grpId="0"/>
      <p:bldP spid="108" grpId="0" animBg="1"/>
      <p:bldP spid="109"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432B386-0352-48DC-84F2-BC6630471C11}"/>
              </a:ext>
            </a:extLst>
          </p:cNvPr>
          <p:cNvSpPr/>
          <p:nvPr/>
        </p:nvSpPr>
        <p:spPr>
          <a:xfrm>
            <a:off x="-8346" y="733449"/>
            <a:ext cx="12200345" cy="5799326"/>
          </a:xfrm>
          <a:prstGeom prst="roundRect">
            <a:avLst>
              <a:gd name="adj" fmla="val 50000"/>
            </a:avLst>
          </a:prstGeom>
          <a:gradFill flip="none" rotWithShape="1">
            <a:gsLst>
              <a:gs pos="0">
                <a:srgbClr val="5F81E8">
                  <a:alpha val="25000"/>
                </a:srgbClr>
              </a:gs>
              <a:gs pos="100000">
                <a:srgbClr val="B0C3FD">
                  <a:alpha val="2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Rounded Corners 11">
            <a:extLst>
              <a:ext uri="{FF2B5EF4-FFF2-40B4-BE49-F238E27FC236}">
                <a16:creationId xmlns:a16="http://schemas.microsoft.com/office/drawing/2014/main" id="{13981818-23A2-4934-BDCE-2CAFE0339333}"/>
              </a:ext>
            </a:extLst>
          </p:cNvPr>
          <p:cNvSpPr/>
          <p:nvPr/>
        </p:nvSpPr>
        <p:spPr>
          <a:xfrm>
            <a:off x="3915615" y="1365931"/>
            <a:ext cx="8199889" cy="4488955"/>
          </a:xfrm>
          <a:prstGeom prst="roundRect">
            <a:avLst>
              <a:gd name="adj" fmla="val 50000"/>
            </a:avLst>
          </a:prstGeom>
          <a:gradFill flip="none" rotWithShape="1">
            <a:gsLst>
              <a:gs pos="0">
                <a:schemeClr val="accent3">
                  <a:alpha val="40000"/>
                </a:schemeClr>
              </a:gs>
              <a:gs pos="100000">
                <a:schemeClr val="accent3">
                  <a:lumMod val="60000"/>
                  <a:lumOff val="40000"/>
                  <a:alpha val="4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TextBox 34">
            <a:extLst>
              <a:ext uri="{FF2B5EF4-FFF2-40B4-BE49-F238E27FC236}">
                <a16:creationId xmlns:a16="http://schemas.microsoft.com/office/drawing/2014/main" id="{51C99743-83EA-4716-B7E2-30E386E78B30}"/>
              </a:ext>
            </a:extLst>
          </p:cNvPr>
          <p:cNvSpPr txBox="1"/>
          <p:nvPr/>
        </p:nvSpPr>
        <p:spPr>
          <a:xfrm>
            <a:off x="2501732" y="28929"/>
            <a:ext cx="7180187" cy="553998"/>
          </a:xfrm>
          <a:prstGeom prst="rect">
            <a:avLst/>
          </a:prstGeom>
          <a:noFill/>
        </p:spPr>
        <p:txBody>
          <a:bodyPr wrap="square" rtlCol="0">
            <a:spAutoFit/>
          </a:bodyPr>
          <a:lstStyle>
            <a:defPPr>
              <a:defRPr lang="en-US"/>
            </a:defPPr>
            <a:lvl1pPr>
              <a:defRPr sz="3000" b="1">
                <a:solidFill>
                  <a:schemeClr val="tx2">
                    <a:lumMod val="40000"/>
                    <a:lumOff val="60000"/>
                  </a:schemeClr>
                </a:solidFill>
                <a:latin typeface="Montserrat" panose="00000500000000000000" pitchFamily="50" charset="0"/>
              </a:defRPr>
            </a:lvl1pPr>
          </a:lstStyle>
          <a:p>
            <a:pPr algn="ctr"/>
            <a:r>
              <a:rPr lang="en-US" dirty="0">
                <a:solidFill>
                  <a:schemeClr val="accent5">
                    <a:lumMod val="75000"/>
                  </a:schemeClr>
                </a:solidFill>
              </a:rPr>
              <a:t>INITIAL RESULTS</a:t>
            </a:r>
          </a:p>
        </p:txBody>
      </p:sp>
      <p:sp>
        <p:nvSpPr>
          <p:cNvPr id="2" name="Oval 1">
            <a:extLst>
              <a:ext uri="{FF2B5EF4-FFF2-40B4-BE49-F238E27FC236}">
                <a16:creationId xmlns:a16="http://schemas.microsoft.com/office/drawing/2014/main" id="{F644B5EA-5EE6-47FA-9808-CE0A8DBF10F1}"/>
              </a:ext>
            </a:extLst>
          </p:cNvPr>
          <p:cNvSpPr/>
          <p:nvPr/>
        </p:nvSpPr>
        <p:spPr>
          <a:xfrm>
            <a:off x="-84840" y="659875"/>
            <a:ext cx="6344418" cy="5872899"/>
          </a:xfrm>
          <a:prstGeom prst="ellipse">
            <a:avLst/>
          </a:prstGeom>
          <a:gradFill flip="none" rotWithShape="1">
            <a:gsLst>
              <a:gs pos="0">
                <a:schemeClr val="accent1"/>
              </a:gs>
              <a:gs pos="99000">
                <a:srgbClr val="B0C3FD"/>
              </a:gs>
            </a:gsLst>
            <a:path path="circle">
              <a:fillToRect t="100000" r="100000"/>
            </a:path>
            <a:tileRect l="-100000" b="-100000"/>
          </a:gra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a:extLst>
              <a:ext uri="{FF2B5EF4-FFF2-40B4-BE49-F238E27FC236}">
                <a16:creationId xmlns:a16="http://schemas.microsoft.com/office/drawing/2014/main" id="{4D18DD3C-D07F-46CB-A177-700D38E496F5}"/>
              </a:ext>
            </a:extLst>
          </p:cNvPr>
          <p:cNvSpPr/>
          <p:nvPr/>
        </p:nvSpPr>
        <p:spPr>
          <a:xfrm>
            <a:off x="4673833" y="1365930"/>
            <a:ext cx="4856666" cy="4488955"/>
          </a:xfrm>
          <a:prstGeom prst="ellipse">
            <a:avLst/>
          </a:prstGeom>
          <a:gradFill flip="none" rotWithShape="1">
            <a:gsLst>
              <a:gs pos="0">
                <a:schemeClr val="accent3"/>
              </a:gs>
              <a:gs pos="100000">
                <a:schemeClr val="accent3">
                  <a:lumMod val="60000"/>
                  <a:lumOff val="40000"/>
                  <a:alpha val="55000"/>
                </a:schemeClr>
              </a:gs>
            </a:gsLst>
            <a:path path="circle">
              <a:fillToRect t="100000" r="100000"/>
            </a:path>
            <a:tileRect l="-100000" b="-100000"/>
          </a:gra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a:extLst>
              <a:ext uri="{FF2B5EF4-FFF2-40B4-BE49-F238E27FC236}">
                <a16:creationId xmlns:a16="http://schemas.microsoft.com/office/drawing/2014/main" id="{8FC18312-CDBC-465A-A5F2-085201B6EC6A}"/>
              </a:ext>
            </a:extLst>
          </p:cNvPr>
          <p:cNvSpPr/>
          <p:nvPr/>
        </p:nvSpPr>
        <p:spPr>
          <a:xfrm>
            <a:off x="8301503" y="1396972"/>
            <a:ext cx="3814001" cy="4457914"/>
          </a:xfrm>
          <a:prstGeom prst="ellipse">
            <a:avLst/>
          </a:prstGeom>
          <a:gradFill flip="none" rotWithShape="1">
            <a:gsLst>
              <a:gs pos="0">
                <a:schemeClr val="accent4">
                  <a:lumMod val="75000"/>
                </a:schemeClr>
              </a:gs>
              <a:gs pos="100000">
                <a:schemeClr val="accent4">
                  <a:lumMod val="60000"/>
                  <a:lumOff val="40000"/>
                  <a:alpha val="55000"/>
                </a:schemeClr>
              </a:gs>
            </a:gsLst>
            <a:path path="circle">
              <a:fillToRect t="100000" r="100000"/>
            </a:path>
            <a:tileRect l="-100000" b="-100000"/>
          </a:gra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a:extLst>
              <a:ext uri="{FF2B5EF4-FFF2-40B4-BE49-F238E27FC236}">
                <a16:creationId xmlns:a16="http://schemas.microsoft.com/office/drawing/2014/main" id="{5E228149-8246-40B0-802C-DEE42E6D2523}"/>
              </a:ext>
            </a:extLst>
          </p:cNvPr>
          <p:cNvSpPr txBox="1"/>
          <p:nvPr/>
        </p:nvSpPr>
        <p:spPr>
          <a:xfrm>
            <a:off x="1802196" y="782839"/>
            <a:ext cx="2373687" cy="1015663"/>
          </a:xfrm>
          <a:prstGeom prst="rect">
            <a:avLst/>
          </a:prstGeom>
          <a:noFill/>
        </p:spPr>
        <p:txBody>
          <a:bodyPr wrap="square" rtlCol="0" anchor="ctr" anchorCtr="0">
            <a:spAutoFit/>
          </a:bodyPr>
          <a:lstStyle/>
          <a:p>
            <a:pPr algn="ctr"/>
            <a:r>
              <a:rPr lang="en-US" sz="3000" b="1" dirty="0">
                <a:solidFill>
                  <a:schemeClr val="bg1"/>
                </a:solidFill>
                <a:latin typeface="Montserrat" panose="00000500000000000000" pitchFamily="50" charset="0"/>
              </a:rPr>
              <a:t>SCATTER PLOT</a:t>
            </a:r>
          </a:p>
        </p:txBody>
      </p:sp>
      <p:pic>
        <p:nvPicPr>
          <p:cNvPr id="1026" name="Picture 2">
            <a:extLst>
              <a:ext uri="{FF2B5EF4-FFF2-40B4-BE49-F238E27FC236}">
                <a16:creationId xmlns:a16="http://schemas.microsoft.com/office/drawing/2014/main" id="{3E76C0F1-8E9F-36AD-4FA8-3C99D1DC4C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028" y="1854385"/>
            <a:ext cx="4983923" cy="37013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1E22256-EEFA-9008-251E-206A635190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6912" y="1549416"/>
            <a:ext cx="5580668" cy="40938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2BDFDA6-8544-2E59-AC16-898FCE817260}"/>
              </a:ext>
            </a:extLst>
          </p:cNvPr>
          <p:cNvSpPr txBox="1"/>
          <p:nvPr/>
        </p:nvSpPr>
        <p:spPr>
          <a:xfrm>
            <a:off x="5806912" y="842974"/>
            <a:ext cx="4659387" cy="553998"/>
          </a:xfrm>
          <a:prstGeom prst="rect">
            <a:avLst/>
          </a:prstGeom>
          <a:noFill/>
        </p:spPr>
        <p:txBody>
          <a:bodyPr wrap="square" rtlCol="0" anchor="ctr" anchorCtr="0">
            <a:spAutoFit/>
          </a:bodyPr>
          <a:lstStyle/>
          <a:p>
            <a:pPr algn="ctr"/>
            <a:r>
              <a:rPr lang="en-US" sz="3000" b="1" dirty="0">
                <a:solidFill>
                  <a:schemeClr val="bg2">
                    <a:lumMod val="50000"/>
                  </a:schemeClr>
                </a:solidFill>
                <a:latin typeface="Montserrat" panose="00000500000000000000" pitchFamily="50" charset="0"/>
              </a:rPr>
              <a:t>OUTLIER BY BOXPLOT</a:t>
            </a:r>
          </a:p>
        </p:txBody>
      </p:sp>
    </p:spTree>
    <p:extLst>
      <p:ext uri="{BB962C8B-B14F-4D97-AF65-F5344CB8AC3E}">
        <p14:creationId xmlns:p14="http://schemas.microsoft.com/office/powerpoint/2010/main" val="393509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500"/>
                                        <p:tgtEl>
                                          <p:spTgt spid="2"/>
                                        </p:tgtEl>
                                      </p:cBhvr>
                                    </p:animEffect>
                                  </p:childTnLst>
                                </p:cTn>
                              </p:par>
                              <p:par>
                                <p:cTn id="14" presetID="0" presetClass="path" presetSubtype="0" decel="50000" fill="hold" grpId="1" nodeType="withEffect">
                                  <p:stCondLst>
                                    <p:cond delay="0"/>
                                  </p:stCondLst>
                                  <p:childTnLst>
                                    <p:animMotion origin="layout" path="M 0.13385 -3.7037E-6 L 4.16667E-7 -3.7037E-6 " pathEditMode="relative" rAng="0" ptsTypes="AA">
                                      <p:cBhvr>
                                        <p:cTn id="15" dur="2500" fill="hold"/>
                                        <p:tgtEl>
                                          <p:spTgt spid="7"/>
                                        </p:tgtEl>
                                        <p:attrNameLst>
                                          <p:attrName>ppt_x</p:attrName>
                                          <p:attrName>ppt_y</p:attrName>
                                        </p:attrNameLst>
                                      </p:cBhvr>
                                      <p:rCtr x="-6693" y="0"/>
                                    </p:animMotion>
                                  </p:childTnLst>
                                </p:cTn>
                              </p:par>
                              <p:par>
                                <p:cTn id="16" presetID="0" presetClass="path" presetSubtype="0" decel="50000" fill="hold" grpId="1" nodeType="withEffect">
                                  <p:stCondLst>
                                    <p:cond delay="0"/>
                                  </p:stCondLst>
                                  <p:childTnLst>
                                    <p:animMotion origin="layout" path="M 0.31459 0.00069 L -1.875E-6 1.11111E-6 " pathEditMode="relative" rAng="0" ptsTypes="AA">
                                      <p:cBhvr>
                                        <p:cTn id="17" dur="2500" fill="hold"/>
                                        <p:tgtEl>
                                          <p:spTgt spid="6"/>
                                        </p:tgtEl>
                                        <p:attrNameLst>
                                          <p:attrName>ppt_x</p:attrName>
                                          <p:attrName>ppt_y</p:attrName>
                                        </p:attrNameLst>
                                      </p:cBhvr>
                                      <p:rCtr x="-15729" y="-46"/>
                                    </p:animMotion>
                                  </p:childTnLst>
                                </p:cTn>
                              </p:par>
                              <p:par>
                                <p:cTn id="18" presetID="0" presetClass="path" presetSubtype="0" decel="50000" fill="hold" grpId="1" nodeType="withEffect">
                                  <p:stCondLst>
                                    <p:cond delay="0"/>
                                  </p:stCondLst>
                                  <p:childTnLst>
                                    <p:animMotion origin="layout" path="M 0.54765 4.44444E-6 L 4.79167E-6 4.44444E-6 " pathEditMode="relative" rAng="0" ptsTypes="AA">
                                      <p:cBhvr>
                                        <p:cTn id="19" dur="2500" fill="hold"/>
                                        <p:tgtEl>
                                          <p:spTgt spid="2"/>
                                        </p:tgtEl>
                                        <p:attrNameLst>
                                          <p:attrName>ppt_x</p:attrName>
                                          <p:attrName>ppt_y</p:attrName>
                                        </p:attrNameLst>
                                      </p:cBhvr>
                                      <p:rCtr x="-27383" y="0"/>
                                    </p:animMotion>
                                  </p:childTnLst>
                                </p:cTn>
                              </p:par>
                              <p:par>
                                <p:cTn id="20" presetID="22" presetClass="entr" presetSubtype="8" fill="hold" grpId="0" nodeType="withEffect">
                                  <p:stCondLst>
                                    <p:cond delay="200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500"/>
                                        <p:tgtEl>
                                          <p:spTgt spid="12"/>
                                        </p:tgtEl>
                                      </p:cBhvr>
                                    </p:animEffect>
                                  </p:childTnLst>
                                </p:cTn>
                              </p:par>
                              <p:par>
                                <p:cTn id="23" presetID="22" presetClass="entr" presetSubtype="8" fill="hold" grpId="0" nodeType="withEffect">
                                  <p:stCondLst>
                                    <p:cond delay="200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1500"/>
                                        <p:tgtEl>
                                          <p:spTgt spid="5"/>
                                        </p:tgtEl>
                                      </p:cBhvr>
                                    </p:animEffect>
                                  </p:childTnLst>
                                </p:cTn>
                              </p:par>
                              <p:par>
                                <p:cTn id="26" presetID="23" presetClass="entr" presetSubtype="16" fill="hold" grpId="0" nodeType="withEffect">
                                  <p:stCondLst>
                                    <p:cond delay="2500"/>
                                  </p:stCondLst>
                                  <p:childTnLst>
                                    <p:set>
                                      <p:cBhvr>
                                        <p:cTn id="27" dur="1" fill="hold">
                                          <p:stCondLst>
                                            <p:cond delay="0"/>
                                          </p:stCondLst>
                                        </p:cTn>
                                        <p:tgtEl>
                                          <p:spTgt spid="14"/>
                                        </p:tgtEl>
                                        <p:attrNameLst>
                                          <p:attrName>style.visibility</p:attrName>
                                        </p:attrNameLst>
                                      </p:cBhvr>
                                      <p:to>
                                        <p:strVal val="visible"/>
                                      </p:to>
                                    </p:set>
                                    <p:anim calcmode="lin" valueType="num">
                                      <p:cBhvr>
                                        <p:cTn id="28" dur="1500" fill="hold"/>
                                        <p:tgtEl>
                                          <p:spTgt spid="14"/>
                                        </p:tgtEl>
                                        <p:attrNameLst>
                                          <p:attrName>ppt_w</p:attrName>
                                        </p:attrNameLst>
                                      </p:cBhvr>
                                      <p:tavLst>
                                        <p:tav tm="0">
                                          <p:val>
                                            <p:fltVal val="0"/>
                                          </p:val>
                                        </p:tav>
                                        <p:tav tm="100000">
                                          <p:val>
                                            <p:strVal val="#ppt_w"/>
                                          </p:val>
                                        </p:tav>
                                      </p:tavLst>
                                    </p:anim>
                                    <p:anim calcmode="lin" valueType="num">
                                      <p:cBhvr>
                                        <p:cTn id="29" dur="1500" fill="hold"/>
                                        <p:tgtEl>
                                          <p:spTgt spid="14"/>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2500"/>
                                  </p:stCondLst>
                                  <p:childTnLst>
                                    <p:set>
                                      <p:cBhvr>
                                        <p:cTn id="31" dur="1" fill="hold">
                                          <p:stCondLst>
                                            <p:cond delay="0"/>
                                          </p:stCondLst>
                                        </p:cTn>
                                        <p:tgtEl>
                                          <p:spTgt spid="8"/>
                                        </p:tgtEl>
                                        <p:attrNameLst>
                                          <p:attrName>style.visibility</p:attrName>
                                        </p:attrNameLst>
                                      </p:cBhvr>
                                      <p:to>
                                        <p:strVal val="visible"/>
                                      </p:to>
                                    </p:set>
                                    <p:anim calcmode="lin" valueType="num">
                                      <p:cBhvr>
                                        <p:cTn id="32" dur="1500" fill="hold"/>
                                        <p:tgtEl>
                                          <p:spTgt spid="8"/>
                                        </p:tgtEl>
                                        <p:attrNameLst>
                                          <p:attrName>ppt_w</p:attrName>
                                        </p:attrNameLst>
                                      </p:cBhvr>
                                      <p:tavLst>
                                        <p:tav tm="0">
                                          <p:val>
                                            <p:fltVal val="0"/>
                                          </p:val>
                                        </p:tav>
                                        <p:tav tm="100000">
                                          <p:val>
                                            <p:strVal val="#ppt_w"/>
                                          </p:val>
                                        </p:tav>
                                      </p:tavLst>
                                    </p:anim>
                                    <p:anim calcmode="lin" valueType="num">
                                      <p:cBhvr>
                                        <p:cTn id="33" dur="1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2" grpId="0" animBg="1"/>
      <p:bldP spid="2" grpId="1" animBg="1"/>
      <p:bldP spid="6" grpId="0" animBg="1"/>
      <p:bldP spid="6" grpId="1" animBg="1"/>
      <p:bldP spid="7" grpId="0" animBg="1"/>
      <p:bldP spid="7" grpId="1" animBg="1"/>
      <p:bldP spid="14"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432B386-0352-48DC-84F2-BC6630471C11}"/>
              </a:ext>
            </a:extLst>
          </p:cNvPr>
          <p:cNvSpPr/>
          <p:nvPr/>
        </p:nvSpPr>
        <p:spPr>
          <a:xfrm>
            <a:off x="-8346" y="733449"/>
            <a:ext cx="12200345" cy="5799326"/>
          </a:xfrm>
          <a:prstGeom prst="roundRect">
            <a:avLst>
              <a:gd name="adj" fmla="val 50000"/>
            </a:avLst>
          </a:prstGeom>
          <a:gradFill flip="none" rotWithShape="1">
            <a:gsLst>
              <a:gs pos="0">
                <a:srgbClr val="5F81E8">
                  <a:alpha val="25000"/>
                </a:srgbClr>
              </a:gs>
              <a:gs pos="100000">
                <a:srgbClr val="B0C3FD">
                  <a:alpha val="2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Rounded Corners 11">
            <a:extLst>
              <a:ext uri="{FF2B5EF4-FFF2-40B4-BE49-F238E27FC236}">
                <a16:creationId xmlns:a16="http://schemas.microsoft.com/office/drawing/2014/main" id="{13981818-23A2-4934-BDCE-2CAFE0339333}"/>
              </a:ext>
            </a:extLst>
          </p:cNvPr>
          <p:cNvSpPr/>
          <p:nvPr/>
        </p:nvSpPr>
        <p:spPr>
          <a:xfrm>
            <a:off x="3915615" y="1365931"/>
            <a:ext cx="8199889" cy="4488955"/>
          </a:xfrm>
          <a:prstGeom prst="roundRect">
            <a:avLst>
              <a:gd name="adj" fmla="val 50000"/>
            </a:avLst>
          </a:prstGeom>
          <a:gradFill flip="none" rotWithShape="1">
            <a:gsLst>
              <a:gs pos="0">
                <a:schemeClr val="accent3">
                  <a:alpha val="40000"/>
                </a:schemeClr>
              </a:gs>
              <a:gs pos="100000">
                <a:schemeClr val="accent3">
                  <a:lumMod val="60000"/>
                  <a:lumOff val="40000"/>
                  <a:alpha val="4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51C99743-83EA-4716-B7E2-30E386E78B30}"/>
              </a:ext>
            </a:extLst>
          </p:cNvPr>
          <p:cNvSpPr txBox="1"/>
          <p:nvPr/>
        </p:nvSpPr>
        <p:spPr>
          <a:xfrm>
            <a:off x="2501732" y="28929"/>
            <a:ext cx="7180187" cy="553998"/>
          </a:xfrm>
          <a:prstGeom prst="rect">
            <a:avLst/>
          </a:prstGeom>
          <a:noFill/>
        </p:spPr>
        <p:txBody>
          <a:bodyPr wrap="square" rtlCol="0">
            <a:spAutoFit/>
          </a:bodyPr>
          <a:lstStyle>
            <a:defPPr>
              <a:defRPr lang="en-US"/>
            </a:defPPr>
            <a:lvl1pPr>
              <a:defRPr sz="3000" b="1">
                <a:solidFill>
                  <a:schemeClr val="tx2">
                    <a:lumMod val="40000"/>
                    <a:lumOff val="60000"/>
                  </a:schemeClr>
                </a:solidFill>
                <a:latin typeface="Montserrat" panose="000005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44546A">
                    <a:lumMod val="40000"/>
                    <a:lumOff val="60000"/>
                  </a:srgbClr>
                </a:solidFill>
                <a:effectLst/>
                <a:uLnTx/>
                <a:uFillTx/>
                <a:latin typeface="Montserrat" panose="00000500000000000000" pitchFamily="50" charset="0"/>
                <a:ea typeface="+mn-ea"/>
                <a:cs typeface="+mn-cs"/>
              </a:rPr>
              <a:t>INITIAL RESULTS</a:t>
            </a:r>
          </a:p>
        </p:txBody>
      </p:sp>
      <p:sp>
        <p:nvSpPr>
          <p:cNvPr id="2" name="Oval 1">
            <a:extLst>
              <a:ext uri="{FF2B5EF4-FFF2-40B4-BE49-F238E27FC236}">
                <a16:creationId xmlns:a16="http://schemas.microsoft.com/office/drawing/2014/main" id="{F644B5EA-5EE6-47FA-9808-CE0A8DBF10F1}"/>
              </a:ext>
            </a:extLst>
          </p:cNvPr>
          <p:cNvSpPr/>
          <p:nvPr/>
        </p:nvSpPr>
        <p:spPr>
          <a:xfrm>
            <a:off x="0" y="622169"/>
            <a:ext cx="6259577" cy="5910606"/>
          </a:xfrm>
          <a:prstGeom prst="ellipse">
            <a:avLst/>
          </a:prstGeom>
          <a:gradFill flip="none" rotWithShape="1">
            <a:gsLst>
              <a:gs pos="0">
                <a:schemeClr val="accent1"/>
              </a:gs>
              <a:gs pos="99000">
                <a:srgbClr val="B0C3FD"/>
              </a:gs>
            </a:gsLst>
            <a:path path="circle">
              <a:fillToRect t="100000" r="100000"/>
            </a:path>
            <a:tileRect l="-100000" b="-100000"/>
          </a:gra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4D18DD3C-D07F-46CB-A177-700D38E496F5}"/>
              </a:ext>
            </a:extLst>
          </p:cNvPr>
          <p:cNvSpPr/>
          <p:nvPr/>
        </p:nvSpPr>
        <p:spPr>
          <a:xfrm>
            <a:off x="4673833" y="1365930"/>
            <a:ext cx="4856666" cy="4488955"/>
          </a:xfrm>
          <a:prstGeom prst="ellipse">
            <a:avLst/>
          </a:prstGeom>
          <a:gradFill flip="none" rotWithShape="1">
            <a:gsLst>
              <a:gs pos="0">
                <a:schemeClr val="accent3"/>
              </a:gs>
              <a:gs pos="100000">
                <a:schemeClr val="accent3">
                  <a:lumMod val="60000"/>
                  <a:lumOff val="40000"/>
                  <a:alpha val="55000"/>
                </a:schemeClr>
              </a:gs>
            </a:gsLst>
            <a:path path="circle">
              <a:fillToRect t="100000" r="100000"/>
            </a:path>
            <a:tileRect l="-100000" b="-100000"/>
          </a:gra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8FC18312-CDBC-465A-A5F2-085201B6EC6A}"/>
              </a:ext>
            </a:extLst>
          </p:cNvPr>
          <p:cNvSpPr/>
          <p:nvPr/>
        </p:nvSpPr>
        <p:spPr>
          <a:xfrm>
            <a:off x="8301503" y="1396972"/>
            <a:ext cx="3814001" cy="4457914"/>
          </a:xfrm>
          <a:prstGeom prst="ellipse">
            <a:avLst/>
          </a:prstGeom>
          <a:gradFill flip="none" rotWithShape="1">
            <a:gsLst>
              <a:gs pos="0">
                <a:schemeClr val="accent4">
                  <a:lumMod val="75000"/>
                </a:schemeClr>
              </a:gs>
              <a:gs pos="100000">
                <a:schemeClr val="accent4">
                  <a:lumMod val="60000"/>
                  <a:lumOff val="40000"/>
                  <a:alpha val="55000"/>
                </a:schemeClr>
              </a:gs>
            </a:gsLst>
            <a:path path="circle">
              <a:fillToRect t="100000" r="100000"/>
            </a:path>
            <a:tileRect l="-100000" b="-100000"/>
          </a:gra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10C159BB-C931-3ACA-F52B-4D7801B2CF59}"/>
              </a:ext>
            </a:extLst>
          </p:cNvPr>
          <p:cNvPicPr>
            <a:picLocks noChangeAspect="1"/>
          </p:cNvPicPr>
          <p:nvPr/>
        </p:nvPicPr>
        <p:blipFill>
          <a:blip r:embed="rId3"/>
          <a:stretch>
            <a:fillRect/>
          </a:stretch>
        </p:blipFill>
        <p:spPr>
          <a:xfrm>
            <a:off x="452487" y="2134697"/>
            <a:ext cx="2049245" cy="2738961"/>
          </a:xfrm>
          <a:prstGeom prst="rect">
            <a:avLst/>
          </a:prstGeom>
        </p:spPr>
      </p:pic>
      <p:pic>
        <p:nvPicPr>
          <p:cNvPr id="9" name="Picture 8">
            <a:extLst>
              <a:ext uri="{FF2B5EF4-FFF2-40B4-BE49-F238E27FC236}">
                <a16:creationId xmlns:a16="http://schemas.microsoft.com/office/drawing/2014/main" id="{F2592CCC-3A40-74B1-9825-7DF495055FD5}"/>
              </a:ext>
            </a:extLst>
          </p:cNvPr>
          <p:cNvPicPr>
            <a:picLocks noChangeAspect="1"/>
          </p:cNvPicPr>
          <p:nvPr/>
        </p:nvPicPr>
        <p:blipFill>
          <a:blip r:embed="rId4"/>
          <a:stretch>
            <a:fillRect/>
          </a:stretch>
        </p:blipFill>
        <p:spPr>
          <a:xfrm>
            <a:off x="2492530" y="2134697"/>
            <a:ext cx="1853482" cy="2767643"/>
          </a:xfrm>
          <a:prstGeom prst="rect">
            <a:avLst/>
          </a:prstGeom>
        </p:spPr>
      </p:pic>
      <p:pic>
        <p:nvPicPr>
          <p:cNvPr id="15" name="Picture 14">
            <a:extLst>
              <a:ext uri="{FF2B5EF4-FFF2-40B4-BE49-F238E27FC236}">
                <a16:creationId xmlns:a16="http://schemas.microsoft.com/office/drawing/2014/main" id="{674F9333-8A1D-9045-D0FE-FF638C2B06F5}"/>
              </a:ext>
            </a:extLst>
          </p:cNvPr>
          <p:cNvPicPr>
            <a:picLocks noChangeAspect="1"/>
          </p:cNvPicPr>
          <p:nvPr/>
        </p:nvPicPr>
        <p:blipFill rotWithShape="1">
          <a:blip r:embed="rId5"/>
          <a:srcRect b="17994"/>
          <a:stretch/>
        </p:blipFill>
        <p:spPr>
          <a:xfrm>
            <a:off x="5089485" y="2394438"/>
            <a:ext cx="3720181" cy="2069121"/>
          </a:xfrm>
          <a:prstGeom prst="rect">
            <a:avLst/>
          </a:prstGeom>
        </p:spPr>
      </p:pic>
      <p:pic>
        <p:nvPicPr>
          <p:cNvPr id="17" name="Picture 16">
            <a:extLst>
              <a:ext uri="{FF2B5EF4-FFF2-40B4-BE49-F238E27FC236}">
                <a16:creationId xmlns:a16="http://schemas.microsoft.com/office/drawing/2014/main" id="{9DDAD5D3-DE3B-36A5-8FE6-A2FC4CB30822}"/>
              </a:ext>
            </a:extLst>
          </p:cNvPr>
          <p:cNvPicPr>
            <a:picLocks noChangeAspect="1"/>
          </p:cNvPicPr>
          <p:nvPr/>
        </p:nvPicPr>
        <p:blipFill rotWithShape="1">
          <a:blip r:embed="rId6"/>
          <a:srcRect t="4099"/>
          <a:stretch/>
        </p:blipFill>
        <p:spPr>
          <a:xfrm>
            <a:off x="8809666" y="2394437"/>
            <a:ext cx="2965304" cy="1951320"/>
          </a:xfrm>
          <a:prstGeom prst="rect">
            <a:avLst/>
          </a:prstGeom>
        </p:spPr>
      </p:pic>
    </p:spTree>
    <p:extLst>
      <p:ext uri="{BB962C8B-B14F-4D97-AF65-F5344CB8AC3E}">
        <p14:creationId xmlns:p14="http://schemas.microsoft.com/office/powerpoint/2010/main" val="131080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500"/>
                                        <p:tgtEl>
                                          <p:spTgt spid="2"/>
                                        </p:tgtEl>
                                      </p:cBhvr>
                                    </p:animEffect>
                                  </p:childTnLst>
                                </p:cTn>
                              </p:par>
                              <p:par>
                                <p:cTn id="14" presetID="0" presetClass="path" presetSubtype="0" decel="50000" fill="hold" grpId="1" nodeType="withEffect">
                                  <p:stCondLst>
                                    <p:cond delay="0"/>
                                  </p:stCondLst>
                                  <p:childTnLst>
                                    <p:animMotion origin="layout" path="M 0.13385 -3.7037E-6 L 4.16667E-7 -3.7037E-6 " pathEditMode="relative" rAng="0" ptsTypes="AA">
                                      <p:cBhvr>
                                        <p:cTn id="15" dur="2500" fill="hold"/>
                                        <p:tgtEl>
                                          <p:spTgt spid="7"/>
                                        </p:tgtEl>
                                        <p:attrNameLst>
                                          <p:attrName>ppt_x</p:attrName>
                                          <p:attrName>ppt_y</p:attrName>
                                        </p:attrNameLst>
                                      </p:cBhvr>
                                      <p:rCtr x="-6693" y="0"/>
                                    </p:animMotion>
                                  </p:childTnLst>
                                </p:cTn>
                              </p:par>
                              <p:par>
                                <p:cTn id="16" presetID="0" presetClass="path" presetSubtype="0" decel="50000" fill="hold" grpId="1" nodeType="withEffect">
                                  <p:stCondLst>
                                    <p:cond delay="0"/>
                                  </p:stCondLst>
                                  <p:childTnLst>
                                    <p:animMotion origin="layout" path="M 0.31459 0.00069 L -1.875E-6 1.11111E-6 " pathEditMode="relative" rAng="0" ptsTypes="AA">
                                      <p:cBhvr>
                                        <p:cTn id="17" dur="2500" fill="hold"/>
                                        <p:tgtEl>
                                          <p:spTgt spid="6"/>
                                        </p:tgtEl>
                                        <p:attrNameLst>
                                          <p:attrName>ppt_x</p:attrName>
                                          <p:attrName>ppt_y</p:attrName>
                                        </p:attrNameLst>
                                      </p:cBhvr>
                                      <p:rCtr x="-15729" y="-46"/>
                                    </p:animMotion>
                                  </p:childTnLst>
                                </p:cTn>
                              </p:par>
                              <p:par>
                                <p:cTn id="18" presetID="0" presetClass="path" presetSubtype="0" decel="50000" fill="hold" grpId="1" nodeType="withEffect">
                                  <p:stCondLst>
                                    <p:cond delay="0"/>
                                  </p:stCondLst>
                                  <p:childTnLst>
                                    <p:animMotion origin="layout" path="M 0.54766 2.22222E-6 L -6.25E-7 2.22222E-6 " pathEditMode="relative" rAng="0" ptsTypes="AA">
                                      <p:cBhvr>
                                        <p:cTn id="19" dur="2500" fill="hold"/>
                                        <p:tgtEl>
                                          <p:spTgt spid="2"/>
                                        </p:tgtEl>
                                        <p:attrNameLst>
                                          <p:attrName>ppt_x</p:attrName>
                                          <p:attrName>ppt_y</p:attrName>
                                        </p:attrNameLst>
                                      </p:cBhvr>
                                      <p:rCtr x="-27383" y="0"/>
                                    </p:animMotion>
                                  </p:childTnLst>
                                </p:cTn>
                              </p:par>
                              <p:par>
                                <p:cTn id="20" presetID="22" presetClass="entr" presetSubtype="8" fill="hold" grpId="0" nodeType="withEffect">
                                  <p:stCondLst>
                                    <p:cond delay="200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500"/>
                                        <p:tgtEl>
                                          <p:spTgt spid="12"/>
                                        </p:tgtEl>
                                      </p:cBhvr>
                                    </p:animEffect>
                                  </p:childTnLst>
                                </p:cTn>
                              </p:par>
                              <p:par>
                                <p:cTn id="23" presetID="22" presetClass="entr" presetSubtype="8" fill="hold" grpId="0" nodeType="withEffect">
                                  <p:stCondLst>
                                    <p:cond delay="200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2" grpId="0" animBg="1"/>
      <p:bldP spid="2" grpId="1" animBg="1"/>
      <p:bldP spid="6" grpId="0" animBg="1"/>
      <p:bldP spid="6" grpId="1" animBg="1"/>
      <p:bldP spid="7" grpId="0" animBg="1"/>
      <p:bldP spid="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A5499A6-0265-43D4-8869-A6C6A34FDA23}"/>
              </a:ext>
            </a:extLst>
          </p:cNvPr>
          <p:cNvSpPr/>
          <p:nvPr/>
        </p:nvSpPr>
        <p:spPr>
          <a:xfrm>
            <a:off x="6662670" y="2644995"/>
            <a:ext cx="2736934" cy="2736934"/>
          </a:xfrm>
          <a:prstGeom prst="ellipse">
            <a:avLst/>
          </a:prstGeom>
          <a:gradFill flip="none" rotWithShape="1">
            <a:gsLst>
              <a:gs pos="0">
                <a:schemeClr val="accent5"/>
              </a:gs>
              <a:gs pos="100000">
                <a:schemeClr val="accent5">
                  <a:lumMod val="60000"/>
                  <a:lumOff val="4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a:extLst>
              <a:ext uri="{FF2B5EF4-FFF2-40B4-BE49-F238E27FC236}">
                <a16:creationId xmlns:a16="http://schemas.microsoft.com/office/drawing/2014/main" id="{B9959187-C646-4EF0-A40C-A1AEE757A842}"/>
              </a:ext>
            </a:extLst>
          </p:cNvPr>
          <p:cNvSpPr/>
          <p:nvPr/>
        </p:nvSpPr>
        <p:spPr>
          <a:xfrm>
            <a:off x="410555" y="1961599"/>
            <a:ext cx="2736934" cy="2736934"/>
          </a:xfrm>
          <a:prstGeom prst="ellipse">
            <a:avLst/>
          </a:prstGeom>
          <a:gradFill flip="none" rotWithShape="1">
            <a:gsLst>
              <a:gs pos="0">
                <a:schemeClr val="accent1">
                  <a:alpha val="85000"/>
                </a:schemeClr>
              </a:gs>
              <a:gs pos="100000">
                <a:schemeClr val="accent1">
                  <a:lumMod val="60000"/>
                  <a:lumOff val="40000"/>
                  <a:alpha val="5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38F3B7A0-3EA5-4677-AD6A-EA77B55BE746}"/>
              </a:ext>
            </a:extLst>
          </p:cNvPr>
          <p:cNvSpPr/>
          <p:nvPr/>
        </p:nvSpPr>
        <p:spPr>
          <a:xfrm>
            <a:off x="2488309" y="2644995"/>
            <a:ext cx="2736934" cy="2736934"/>
          </a:xfrm>
          <a:prstGeom prst="ellipse">
            <a:avLst/>
          </a:prstGeom>
          <a:gradFill flip="none" rotWithShape="1">
            <a:gsLst>
              <a:gs pos="0">
                <a:schemeClr val="accent3">
                  <a:alpha val="88000"/>
                </a:schemeClr>
              </a:gs>
              <a:gs pos="100000">
                <a:schemeClr val="accent3">
                  <a:lumMod val="60000"/>
                  <a:lumOff val="40000"/>
                  <a:alpha val="5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6B5D7CB7-5AAF-41F9-BC66-6B8DF063462A}"/>
              </a:ext>
            </a:extLst>
          </p:cNvPr>
          <p:cNvSpPr/>
          <p:nvPr/>
        </p:nvSpPr>
        <p:spPr>
          <a:xfrm>
            <a:off x="4584916" y="1961599"/>
            <a:ext cx="2736934" cy="2736934"/>
          </a:xfrm>
          <a:prstGeom prst="ellipse">
            <a:avLst/>
          </a:prstGeom>
          <a:gradFill flip="none" rotWithShape="1">
            <a:gsLst>
              <a:gs pos="0">
                <a:schemeClr val="accent4">
                  <a:lumMod val="75000"/>
                  <a:alpha val="85000"/>
                </a:schemeClr>
              </a:gs>
              <a:gs pos="100000">
                <a:schemeClr val="accent4">
                  <a:alpha val="5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3C40652-2FB1-4A33-83DA-C8FF0FE1946D}"/>
              </a:ext>
            </a:extLst>
          </p:cNvPr>
          <p:cNvSpPr/>
          <p:nvPr/>
        </p:nvSpPr>
        <p:spPr>
          <a:xfrm>
            <a:off x="2488309" y="2903202"/>
            <a:ext cx="649754" cy="1565402"/>
          </a:xfrm>
          <a:custGeom>
            <a:avLst/>
            <a:gdLst>
              <a:gd name="connsiteX0" fmla="*/ 568869 w 647796"/>
              <a:gd name="connsiteY0" fmla="*/ 0 h 1560686"/>
              <a:gd name="connsiteX1" fmla="*/ 586458 w 647796"/>
              <a:gd name="connsiteY1" fmla="*/ 48058 h 1560686"/>
              <a:gd name="connsiteX2" fmla="*/ 647796 w 647796"/>
              <a:gd name="connsiteY2" fmla="*/ 453772 h 1560686"/>
              <a:gd name="connsiteX3" fmla="*/ 151301 w 647796"/>
              <a:gd name="connsiteY3" fmla="*/ 1506566 h 1560686"/>
              <a:gd name="connsiteX4" fmla="*/ 78928 w 647796"/>
              <a:gd name="connsiteY4" fmla="*/ 1560686 h 1560686"/>
              <a:gd name="connsiteX5" fmla="*/ 61338 w 647796"/>
              <a:gd name="connsiteY5" fmla="*/ 1512628 h 1560686"/>
              <a:gd name="connsiteX6" fmla="*/ 0 w 647796"/>
              <a:gd name="connsiteY6" fmla="*/ 1106914 h 1560686"/>
              <a:gd name="connsiteX7" fmla="*/ 496495 w 647796"/>
              <a:gd name="connsiteY7" fmla="*/ 54120 h 1560686"/>
              <a:gd name="connsiteX8" fmla="*/ 568869 w 647796"/>
              <a:gd name="connsiteY8" fmla="*/ 0 h 1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96" h="1560686">
                <a:moveTo>
                  <a:pt x="568869" y="0"/>
                </a:moveTo>
                <a:lnTo>
                  <a:pt x="586458" y="48058"/>
                </a:lnTo>
                <a:cubicBezTo>
                  <a:pt x="626321" y="176223"/>
                  <a:pt x="647796" y="312490"/>
                  <a:pt x="647796" y="453772"/>
                </a:cubicBezTo>
                <a:cubicBezTo>
                  <a:pt x="647796" y="877619"/>
                  <a:pt x="454523" y="1256325"/>
                  <a:pt x="151301" y="1506566"/>
                </a:cubicBezTo>
                <a:lnTo>
                  <a:pt x="78928" y="1560686"/>
                </a:lnTo>
                <a:lnTo>
                  <a:pt x="61338" y="1512628"/>
                </a:lnTo>
                <a:cubicBezTo>
                  <a:pt x="21475" y="1384463"/>
                  <a:pt x="0" y="1248197"/>
                  <a:pt x="0" y="1106914"/>
                </a:cubicBezTo>
                <a:cubicBezTo>
                  <a:pt x="0" y="683067"/>
                  <a:pt x="193273" y="304361"/>
                  <a:pt x="496495" y="54120"/>
                </a:cubicBezTo>
                <a:lnTo>
                  <a:pt x="56886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2"/>
                </a:solidFill>
                <a:latin typeface="Montserrat" panose="00000500000000000000" pitchFamily="50" charset="0"/>
              </a:rPr>
              <a:t>2</a:t>
            </a:r>
          </a:p>
        </p:txBody>
      </p:sp>
      <p:sp>
        <p:nvSpPr>
          <p:cNvPr id="23" name="Freeform: Shape 22">
            <a:extLst>
              <a:ext uri="{FF2B5EF4-FFF2-40B4-BE49-F238E27FC236}">
                <a16:creationId xmlns:a16="http://schemas.microsoft.com/office/drawing/2014/main" id="{226E9715-E364-43EA-B079-0A108B3E4351}"/>
              </a:ext>
            </a:extLst>
          </p:cNvPr>
          <p:cNvSpPr/>
          <p:nvPr/>
        </p:nvSpPr>
        <p:spPr>
          <a:xfrm>
            <a:off x="4575490" y="2903202"/>
            <a:ext cx="649754" cy="1565402"/>
          </a:xfrm>
          <a:custGeom>
            <a:avLst/>
            <a:gdLst>
              <a:gd name="connsiteX0" fmla="*/ 78928 w 647796"/>
              <a:gd name="connsiteY0" fmla="*/ 0 h 1560686"/>
              <a:gd name="connsiteX1" fmla="*/ 151301 w 647796"/>
              <a:gd name="connsiteY1" fmla="*/ 54120 h 1560686"/>
              <a:gd name="connsiteX2" fmla="*/ 647796 w 647796"/>
              <a:gd name="connsiteY2" fmla="*/ 1106914 h 1560686"/>
              <a:gd name="connsiteX3" fmla="*/ 586458 w 647796"/>
              <a:gd name="connsiteY3" fmla="*/ 1512628 h 1560686"/>
              <a:gd name="connsiteX4" fmla="*/ 568869 w 647796"/>
              <a:gd name="connsiteY4" fmla="*/ 1560686 h 1560686"/>
              <a:gd name="connsiteX5" fmla="*/ 496495 w 647796"/>
              <a:gd name="connsiteY5" fmla="*/ 1506566 h 1560686"/>
              <a:gd name="connsiteX6" fmla="*/ 0 w 647796"/>
              <a:gd name="connsiteY6" fmla="*/ 453772 h 1560686"/>
              <a:gd name="connsiteX7" fmla="*/ 61338 w 647796"/>
              <a:gd name="connsiteY7" fmla="*/ 48058 h 1560686"/>
              <a:gd name="connsiteX8" fmla="*/ 78928 w 647796"/>
              <a:gd name="connsiteY8" fmla="*/ 0 h 1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96" h="1560686">
                <a:moveTo>
                  <a:pt x="78928" y="0"/>
                </a:moveTo>
                <a:lnTo>
                  <a:pt x="151301" y="54120"/>
                </a:lnTo>
                <a:cubicBezTo>
                  <a:pt x="454523" y="304361"/>
                  <a:pt x="647796" y="683067"/>
                  <a:pt x="647796" y="1106914"/>
                </a:cubicBezTo>
                <a:cubicBezTo>
                  <a:pt x="647796" y="1248197"/>
                  <a:pt x="626321" y="1384463"/>
                  <a:pt x="586458" y="1512628"/>
                </a:cubicBezTo>
                <a:lnTo>
                  <a:pt x="568869" y="1560686"/>
                </a:lnTo>
                <a:lnTo>
                  <a:pt x="496495" y="1506566"/>
                </a:lnTo>
                <a:cubicBezTo>
                  <a:pt x="193273" y="1256325"/>
                  <a:pt x="0" y="877619"/>
                  <a:pt x="0" y="453772"/>
                </a:cubicBezTo>
                <a:cubicBezTo>
                  <a:pt x="0" y="312490"/>
                  <a:pt x="21475" y="176223"/>
                  <a:pt x="61338" y="48058"/>
                </a:cubicBezTo>
                <a:lnTo>
                  <a:pt x="78928"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2"/>
                </a:solidFill>
                <a:latin typeface="Montserrat" panose="00000500000000000000" pitchFamily="50" charset="0"/>
              </a:rPr>
              <a:t>3</a:t>
            </a:r>
          </a:p>
        </p:txBody>
      </p:sp>
      <p:sp>
        <p:nvSpPr>
          <p:cNvPr id="21" name="Freeform: Shape 20">
            <a:extLst>
              <a:ext uri="{FF2B5EF4-FFF2-40B4-BE49-F238E27FC236}">
                <a16:creationId xmlns:a16="http://schemas.microsoft.com/office/drawing/2014/main" id="{F0B61547-ABEB-4E68-9324-9E9E535E4F4C}"/>
              </a:ext>
            </a:extLst>
          </p:cNvPr>
          <p:cNvSpPr/>
          <p:nvPr/>
        </p:nvSpPr>
        <p:spPr>
          <a:xfrm>
            <a:off x="6662673" y="2903204"/>
            <a:ext cx="649753" cy="1565401"/>
          </a:xfrm>
          <a:custGeom>
            <a:avLst/>
            <a:gdLst>
              <a:gd name="connsiteX0" fmla="*/ 568868 w 647795"/>
              <a:gd name="connsiteY0" fmla="*/ 0 h 1560685"/>
              <a:gd name="connsiteX1" fmla="*/ 586457 w 647795"/>
              <a:gd name="connsiteY1" fmla="*/ 48057 h 1560685"/>
              <a:gd name="connsiteX2" fmla="*/ 647795 w 647795"/>
              <a:gd name="connsiteY2" fmla="*/ 453771 h 1560685"/>
              <a:gd name="connsiteX3" fmla="*/ 151300 w 647795"/>
              <a:gd name="connsiteY3" fmla="*/ 1506565 h 1560685"/>
              <a:gd name="connsiteX4" fmla="*/ 78928 w 647795"/>
              <a:gd name="connsiteY4" fmla="*/ 1560685 h 1560685"/>
              <a:gd name="connsiteX5" fmla="*/ 61338 w 647795"/>
              <a:gd name="connsiteY5" fmla="*/ 1512627 h 1560685"/>
              <a:gd name="connsiteX6" fmla="*/ 0 w 647795"/>
              <a:gd name="connsiteY6" fmla="*/ 1106913 h 1560685"/>
              <a:gd name="connsiteX7" fmla="*/ 496495 w 647795"/>
              <a:gd name="connsiteY7" fmla="*/ 54119 h 1560685"/>
              <a:gd name="connsiteX8" fmla="*/ 568868 w 647795"/>
              <a:gd name="connsiteY8" fmla="*/ 0 h 156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95" h="1560685">
                <a:moveTo>
                  <a:pt x="568868" y="0"/>
                </a:moveTo>
                <a:lnTo>
                  <a:pt x="586457" y="48057"/>
                </a:lnTo>
                <a:cubicBezTo>
                  <a:pt x="626320" y="176222"/>
                  <a:pt x="647795" y="312489"/>
                  <a:pt x="647795" y="453771"/>
                </a:cubicBezTo>
                <a:cubicBezTo>
                  <a:pt x="647795" y="877618"/>
                  <a:pt x="454522" y="1256324"/>
                  <a:pt x="151300" y="1506565"/>
                </a:cubicBezTo>
                <a:lnTo>
                  <a:pt x="78928" y="1560685"/>
                </a:lnTo>
                <a:lnTo>
                  <a:pt x="61338" y="1512627"/>
                </a:lnTo>
                <a:cubicBezTo>
                  <a:pt x="21475" y="1384462"/>
                  <a:pt x="0" y="1248196"/>
                  <a:pt x="0" y="1106913"/>
                </a:cubicBezTo>
                <a:cubicBezTo>
                  <a:pt x="0" y="683066"/>
                  <a:pt x="193273" y="304360"/>
                  <a:pt x="496495" y="54119"/>
                </a:cubicBezTo>
                <a:lnTo>
                  <a:pt x="568868"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2"/>
                </a:solidFill>
                <a:latin typeface="Montserrat" panose="00000500000000000000" pitchFamily="50" charset="0"/>
              </a:rPr>
              <a:t>4</a:t>
            </a:r>
          </a:p>
        </p:txBody>
      </p:sp>
      <p:grpSp>
        <p:nvGrpSpPr>
          <p:cNvPr id="59" name="Group 58">
            <a:extLst>
              <a:ext uri="{FF2B5EF4-FFF2-40B4-BE49-F238E27FC236}">
                <a16:creationId xmlns:a16="http://schemas.microsoft.com/office/drawing/2014/main" id="{0629AF6A-8EE2-4C2D-9D1D-DDADEB7B4C79}"/>
              </a:ext>
            </a:extLst>
          </p:cNvPr>
          <p:cNvGrpSpPr/>
          <p:nvPr/>
        </p:nvGrpSpPr>
        <p:grpSpPr>
          <a:xfrm>
            <a:off x="892919" y="2002937"/>
            <a:ext cx="1607016" cy="996326"/>
            <a:chOff x="1389830" y="1348052"/>
            <a:chExt cx="1465465" cy="908567"/>
          </a:xfrm>
        </p:grpSpPr>
        <p:sp>
          <p:nvSpPr>
            <p:cNvPr id="33" name="TextBox 32">
              <a:extLst>
                <a:ext uri="{FF2B5EF4-FFF2-40B4-BE49-F238E27FC236}">
                  <a16:creationId xmlns:a16="http://schemas.microsoft.com/office/drawing/2014/main" id="{5C05AD7E-8E6E-4265-8644-5027B0921567}"/>
                </a:ext>
              </a:extLst>
            </p:cNvPr>
            <p:cNvSpPr txBox="1"/>
            <p:nvPr/>
          </p:nvSpPr>
          <p:spPr>
            <a:xfrm>
              <a:off x="1865838" y="1348052"/>
              <a:ext cx="710731" cy="308733"/>
            </a:xfrm>
            <a:prstGeom prst="rect">
              <a:avLst/>
            </a:prstGeom>
            <a:noFill/>
          </p:spPr>
          <p:txBody>
            <a:bodyPr wrap="none" rtlCol="0">
              <a:spAutoFit/>
            </a:bodyPr>
            <a:lstStyle/>
            <a:p>
              <a:pPr algn="ctr"/>
              <a:r>
                <a:rPr lang="en-US" sz="1600" b="1" dirty="0">
                  <a:solidFill>
                    <a:schemeClr val="bg1"/>
                  </a:solidFill>
                  <a:latin typeface="Montserrat" panose="00000500000000000000" pitchFamily="50" charset="0"/>
                </a:rPr>
                <a:t>Keval</a:t>
              </a:r>
            </a:p>
          </p:txBody>
        </p:sp>
        <p:sp>
          <p:nvSpPr>
            <p:cNvPr id="35" name="TextBox 34">
              <a:extLst>
                <a:ext uri="{FF2B5EF4-FFF2-40B4-BE49-F238E27FC236}">
                  <a16:creationId xmlns:a16="http://schemas.microsoft.com/office/drawing/2014/main" id="{49E724EA-94D6-4856-8FF2-BCCD282E8FCB}"/>
                </a:ext>
              </a:extLst>
            </p:cNvPr>
            <p:cNvSpPr txBox="1"/>
            <p:nvPr/>
          </p:nvSpPr>
          <p:spPr>
            <a:xfrm>
              <a:off x="1389830" y="1991564"/>
              <a:ext cx="1465465" cy="265055"/>
            </a:xfrm>
            <a:prstGeom prst="rect">
              <a:avLst/>
            </a:prstGeom>
            <a:noFill/>
          </p:spPr>
          <p:txBody>
            <a:bodyPr wrap="square" rtlCol="0">
              <a:spAutoFit/>
            </a:bodyPr>
            <a:lstStyle/>
            <a:p>
              <a:pPr algn="ctr">
                <a:lnSpc>
                  <a:spcPts val="1700"/>
                </a:lnSpc>
              </a:pPr>
              <a:endParaRPr lang="en-US" sz="1100" dirty="0">
                <a:solidFill>
                  <a:schemeClr val="bg1"/>
                </a:solidFill>
                <a:latin typeface="Montserrat" panose="00000500000000000000" pitchFamily="50" charset="0"/>
              </a:endParaRPr>
            </a:p>
          </p:txBody>
        </p:sp>
      </p:grpSp>
      <p:grpSp>
        <p:nvGrpSpPr>
          <p:cNvPr id="34" name="Group 33">
            <a:extLst>
              <a:ext uri="{FF2B5EF4-FFF2-40B4-BE49-F238E27FC236}">
                <a16:creationId xmlns:a16="http://schemas.microsoft.com/office/drawing/2014/main" id="{C0D1BAE4-F48D-44CF-AC4F-D18AED6F4F47}"/>
              </a:ext>
            </a:extLst>
          </p:cNvPr>
          <p:cNvGrpSpPr/>
          <p:nvPr/>
        </p:nvGrpSpPr>
        <p:grpSpPr>
          <a:xfrm>
            <a:off x="3053268" y="3685904"/>
            <a:ext cx="1607016" cy="1331483"/>
            <a:chOff x="3459933" y="2359929"/>
            <a:chExt cx="1465465" cy="1214202"/>
          </a:xfrm>
        </p:grpSpPr>
        <p:sp>
          <p:nvSpPr>
            <p:cNvPr id="36" name="TextBox 35">
              <a:extLst>
                <a:ext uri="{FF2B5EF4-FFF2-40B4-BE49-F238E27FC236}">
                  <a16:creationId xmlns:a16="http://schemas.microsoft.com/office/drawing/2014/main" id="{880286C5-9F62-45F3-9A53-DCB1DD5DA05A}"/>
                </a:ext>
              </a:extLst>
            </p:cNvPr>
            <p:cNvSpPr txBox="1"/>
            <p:nvPr/>
          </p:nvSpPr>
          <p:spPr>
            <a:xfrm>
              <a:off x="3848264" y="2359929"/>
              <a:ext cx="688803" cy="533266"/>
            </a:xfrm>
            <a:prstGeom prst="rect">
              <a:avLst/>
            </a:prstGeom>
            <a:noFill/>
          </p:spPr>
          <p:txBody>
            <a:bodyPr wrap="none" rtlCol="0">
              <a:spAutoFit/>
            </a:bodyPr>
            <a:lstStyle/>
            <a:p>
              <a:pPr algn="ctr"/>
              <a:r>
                <a:rPr lang="en-US" sz="1600" b="1" dirty="0">
                  <a:solidFill>
                    <a:schemeClr val="bg1"/>
                  </a:solidFill>
                  <a:latin typeface="Montserrat" panose="00000500000000000000" pitchFamily="50" charset="0"/>
                </a:rPr>
                <a:t>Deep</a:t>
              </a:r>
            </a:p>
            <a:p>
              <a:pPr algn="ctr"/>
              <a:endParaRPr lang="en-US" sz="1600" b="1" dirty="0">
                <a:solidFill>
                  <a:schemeClr val="bg1"/>
                </a:solidFill>
                <a:latin typeface="Montserrat" panose="00000500000000000000" pitchFamily="50" charset="0"/>
              </a:endParaRPr>
            </a:p>
          </p:txBody>
        </p:sp>
        <p:sp>
          <p:nvSpPr>
            <p:cNvPr id="37" name="TextBox 36">
              <a:extLst>
                <a:ext uri="{FF2B5EF4-FFF2-40B4-BE49-F238E27FC236}">
                  <a16:creationId xmlns:a16="http://schemas.microsoft.com/office/drawing/2014/main" id="{DC1407FF-913A-4295-A6D1-408F88A3DA03}"/>
                </a:ext>
              </a:extLst>
            </p:cNvPr>
            <p:cNvSpPr txBox="1"/>
            <p:nvPr/>
          </p:nvSpPr>
          <p:spPr>
            <a:xfrm>
              <a:off x="3459933" y="2694708"/>
              <a:ext cx="1465465" cy="879423"/>
            </a:xfrm>
            <a:prstGeom prst="rect">
              <a:avLst/>
            </a:prstGeom>
            <a:noFill/>
          </p:spPr>
          <p:txBody>
            <a:bodyPr wrap="square" rtlCol="0">
              <a:spAutoFit/>
            </a:bodyPr>
            <a:lstStyle/>
            <a:p>
              <a:pPr algn="ctr">
                <a:lnSpc>
                  <a:spcPts val="1700"/>
                </a:lnSpc>
              </a:pPr>
              <a:r>
                <a:rPr lang="en-US" sz="1600" b="1" dirty="0">
                  <a:solidFill>
                    <a:schemeClr val="bg1"/>
                  </a:solidFill>
                  <a:latin typeface="Montserrat" panose="00000500000000000000" pitchFamily="50" charset="0"/>
                </a:rPr>
                <a:t>Studied &amp; Researched different Algorithms</a:t>
              </a:r>
            </a:p>
          </p:txBody>
        </p:sp>
      </p:grpSp>
      <p:grpSp>
        <p:nvGrpSpPr>
          <p:cNvPr id="39" name="Group 38">
            <a:extLst>
              <a:ext uri="{FF2B5EF4-FFF2-40B4-BE49-F238E27FC236}">
                <a16:creationId xmlns:a16="http://schemas.microsoft.com/office/drawing/2014/main" id="{9717FDE9-BF7D-4ED3-8BAC-45981BA3351C}"/>
              </a:ext>
            </a:extLst>
          </p:cNvPr>
          <p:cNvGrpSpPr/>
          <p:nvPr/>
        </p:nvGrpSpPr>
        <p:grpSpPr>
          <a:xfrm>
            <a:off x="5140448" y="2341490"/>
            <a:ext cx="1607016" cy="1321352"/>
            <a:chOff x="3459933" y="2359929"/>
            <a:chExt cx="1465465" cy="1204964"/>
          </a:xfrm>
        </p:grpSpPr>
        <p:sp>
          <p:nvSpPr>
            <p:cNvPr id="40" name="TextBox 39">
              <a:extLst>
                <a:ext uri="{FF2B5EF4-FFF2-40B4-BE49-F238E27FC236}">
                  <a16:creationId xmlns:a16="http://schemas.microsoft.com/office/drawing/2014/main" id="{E77479D3-A1DB-4C6F-B871-94F0F09EE891}"/>
                </a:ext>
              </a:extLst>
            </p:cNvPr>
            <p:cNvSpPr txBox="1"/>
            <p:nvPr/>
          </p:nvSpPr>
          <p:spPr>
            <a:xfrm>
              <a:off x="3713778" y="2359929"/>
              <a:ext cx="957775" cy="308733"/>
            </a:xfrm>
            <a:prstGeom prst="rect">
              <a:avLst/>
            </a:prstGeom>
            <a:noFill/>
          </p:spPr>
          <p:txBody>
            <a:bodyPr wrap="none" rtlCol="0">
              <a:spAutoFit/>
            </a:bodyPr>
            <a:lstStyle/>
            <a:p>
              <a:pPr algn="ctr"/>
              <a:r>
                <a:rPr lang="en-US" sz="1600" b="1" dirty="0">
                  <a:solidFill>
                    <a:schemeClr val="bg1"/>
                  </a:solidFill>
                  <a:latin typeface="Montserrat" panose="00000500000000000000" pitchFamily="50" charset="0"/>
                </a:rPr>
                <a:t>Roshani</a:t>
              </a:r>
            </a:p>
          </p:txBody>
        </p:sp>
        <p:sp>
          <p:nvSpPr>
            <p:cNvPr id="41" name="TextBox 40">
              <a:extLst>
                <a:ext uri="{FF2B5EF4-FFF2-40B4-BE49-F238E27FC236}">
                  <a16:creationId xmlns:a16="http://schemas.microsoft.com/office/drawing/2014/main" id="{0C149533-37FC-448D-9888-1C45D2E9F2ED}"/>
                </a:ext>
              </a:extLst>
            </p:cNvPr>
            <p:cNvSpPr txBox="1"/>
            <p:nvPr/>
          </p:nvSpPr>
          <p:spPr>
            <a:xfrm>
              <a:off x="3459933" y="2694708"/>
              <a:ext cx="1465465" cy="870185"/>
            </a:xfrm>
            <a:prstGeom prst="rect">
              <a:avLst/>
            </a:prstGeom>
            <a:noFill/>
          </p:spPr>
          <p:txBody>
            <a:bodyPr wrap="square" rtlCol="0">
              <a:spAutoFit/>
            </a:bodyPr>
            <a:lstStyle/>
            <a:p>
              <a:pPr algn="ctr">
                <a:lnSpc>
                  <a:spcPts val="1700"/>
                </a:lnSpc>
              </a:pPr>
              <a:r>
                <a:rPr lang="en-US" sz="1400" b="1" dirty="0">
                  <a:solidFill>
                    <a:schemeClr val="bg1"/>
                  </a:solidFill>
                  <a:latin typeface="Montserrat" panose="00000500000000000000" pitchFamily="50" charset="0"/>
                </a:rPr>
                <a:t>MODEL FITTINGS &amp; TRAINING DATASET</a:t>
              </a:r>
            </a:p>
          </p:txBody>
        </p:sp>
      </p:grpSp>
      <p:grpSp>
        <p:nvGrpSpPr>
          <p:cNvPr id="42" name="Group 41">
            <a:extLst>
              <a:ext uri="{FF2B5EF4-FFF2-40B4-BE49-F238E27FC236}">
                <a16:creationId xmlns:a16="http://schemas.microsoft.com/office/drawing/2014/main" id="{A08782D9-05C8-4E28-98DF-1CD2B9F4B12B}"/>
              </a:ext>
            </a:extLst>
          </p:cNvPr>
          <p:cNvGrpSpPr/>
          <p:nvPr/>
        </p:nvGrpSpPr>
        <p:grpSpPr>
          <a:xfrm>
            <a:off x="7227630" y="3685900"/>
            <a:ext cx="1607016" cy="885334"/>
            <a:chOff x="3459933" y="2359929"/>
            <a:chExt cx="1465465" cy="807352"/>
          </a:xfrm>
        </p:grpSpPr>
        <p:sp>
          <p:nvSpPr>
            <p:cNvPr id="43" name="TextBox 42">
              <a:extLst>
                <a:ext uri="{FF2B5EF4-FFF2-40B4-BE49-F238E27FC236}">
                  <a16:creationId xmlns:a16="http://schemas.microsoft.com/office/drawing/2014/main" id="{70034E1C-2779-4FFC-A016-0D6E9FE3DBF5}"/>
                </a:ext>
              </a:extLst>
            </p:cNvPr>
            <p:cNvSpPr txBox="1"/>
            <p:nvPr/>
          </p:nvSpPr>
          <p:spPr>
            <a:xfrm>
              <a:off x="3788330" y="2359929"/>
              <a:ext cx="808671" cy="308733"/>
            </a:xfrm>
            <a:prstGeom prst="rect">
              <a:avLst/>
            </a:prstGeom>
            <a:noFill/>
          </p:spPr>
          <p:txBody>
            <a:bodyPr wrap="none" rtlCol="0">
              <a:spAutoFit/>
            </a:bodyPr>
            <a:lstStyle/>
            <a:p>
              <a:pPr algn="ctr"/>
              <a:r>
                <a:rPr lang="en-US" sz="1600" b="1" dirty="0">
                  <a:solidFill>
                    <a:schemeClr val="bg1"/>
                  </a:solidFill>
                  <a:latin typeface="Montserrat" panose="00000500000000000000" pitchFamily="50" charset="0"/>
                </a:rPr>
                <a:t>Aditya</a:t>
              </a:r>
            </a:p>
          </p:txBody>
        </p:sp>
        <p:sp>
          <p:nvSpPr>
            <p:cNvPr id="44" name="TextBox 43">
              <a:extLst>
                <a:ext uri="{FF2B5EF4-FFF2-40B4-BE49-F238E27FC236}">
                  <a16:creationId xmlns:a16="http://schemas.microsoft.com/office/drawing/2014/main" id="{631ABA56-603D-4E2D-BA19-E23030A87839}"/>
                </a:ext>
              </a:extLst>
            </p:cNvPr>
            <p:cNvSpPr txBox="1"/>
            <p:nvPr/>
          </p:nvSpPr>
          <p:spPr>
            <a:xfrm>
              <a:off x="3459933" y="2694708"/>
              <a:ext cx="1465465" cy="472573"/>
            </a:xfrm>
            <a:prstGeom prst="rect">
              <a:avLst/>
            </a:prstGeom>
            <a:noFill/>
          </p:spPr>
          <p:txBody>
            <a:bodyPr wrap="square" rtlCol="0">
              <a:spAutoFit/>
            </a:bodyPr>
            <a:lstStyle/>
            <a:p>
              <a:pPr algn="ctr">
                <a:lnSpc>
                  <a:spcPts val="1700"/>
                </a:lnSpc>
              </a:pPr>
              <a:r>
                <a:rPr lang="en-US" sz="1400" b="1" dirty="0">
                  <a:solidFill>
                    <a:schemeClr val="bg1"/>
                  </a:solidFill>
                  <a:latin typeface="Montserrat" panose="00000500000000000000" pitchFamily="50" charset="0"/>
                </a:rPr>
                <a:t>Finding Dataset</a:t>
              </a:r>
            </a:p>
          </p:txBody>
        </p:sp>
      </p:grpSp>
      <p:sp>
        <p:nvSpPr>
          <p:cNvPr id="54" name="Freeform: Shape 53">
            <a:extLst>
              <a:ext uri="{FF2B5EF4-FFF2-40B4-BE49-F238E27FC236}">
                <a16:creationId xmlns:a16="http://schemas.microsoft.com/office/drawing/2014/main" id="{85502DEF-DF21-447B-B51B-8F8003945028}"/>
              </a:ext>
            </a:extLst>
          </p:cNvPr>
          <p:cNvSpPr/>
          <p:nvPr/>
        </p:nvSpPr>
        <p:spPr>
          <a:xfrm>
            <a:off x="1538201" y="4226207"/>
            <a:ext cx="432320" cy="355120"/>
          </a:xfrm>
          <a:custGeom>
            <a:avLst/>
            <a:gdLst>
              <a:gd name="connsiteX0" fmla="*/ 1112332 w 2226365"/>
              <a:gd name="connsiteY0" fmla="*/ 1593740 h 1828800"/>
              <a:gd name="connsiteX1" fmla="*/ 242790 w 2226365"/>
              <a:gd name="connsiteY1" fmla="*/ 1593673 h 1828800"/>
              <a:gd name="connsiteX2" fmla="*/ 77 w 2226365"/>
              <a:gd name="connsiteY2" fmla="*/ 1350098 h 1828800"/>
              <a:gd name="connsiteX3" fmla="*/ 77 w 2226365"/>
              <a:gd name="connsiteY3" fmla="*/ 242084 h 1828800"/>
              <a:gd name="connsiteX4" fmla="*/ 241796 w 2226365"/>
              <a:gd name="connsiteY4" fmla="*/ 99 h 1828800"/>
              <a:gd name="connsiteX5" fmla="*/ 1988300 w 2226365"/>
              <a:gd name="connsiteY5" fmla="*/ 99 h 1828800"/>
              <a:gd name="connsiteX6" fmla="*/ 2229755 w 2226365"/>
              <a:gd name="connsiteY6" fmla="*/ 242349 h 1828800"/>
              <a:gd name="connsiteX7" fmla="*/ 2229755 w 2226365"/>
              <a:gd name="connsiteY7" fmla="*/ 1352881 h 1828800"/>
              <a:gd name="connsiteX8" fmla="*/ 1989294 w 2226365"/>
              <a:gd name="connsiteY8" fmla="*/ 1593673 h 1828800"/>
              <a:gd name="connsiteX9" fmla="*/ 1112332 w 2226365"/>
              <a:gd name="connsiteY9" fmla="*/ 1593740 h 1828800"/>
              <a:gd name="connsiteX10" fmla="*/ 1115578 w 2226365"/>
              <a:gd name="connsiteY10" fmla="*/ 1431268 h 1828800"/>
              <a:gd name="connsiteX11" fmla="*/ 1823642 w 2226365"/>
              <a:gd name="connsiteY11" fmla="*/ 1431268 h 1828800"/>
              <a:gd name="connsiteX12" fmla="*/ 1975181 w 2226365"/>
              <a:gd name="connsiteY12" fmla="*/ 1431135 h 1828800"/>
              <a:gd name="connsiteX13" fmla="*/ 2067349 w 2226365"/>
              <a:gd name="connsiteY13" fmla="*/ 1338436 h 1828800"/>
              <a:gd name="connsiteX14" fmla="*/ 2067416 w 2226365"/>
              <a:gd name="connsiteY14" fmla="*/ 1323528 h 1828800"/>
              <a:gd name="connsiteX15" fmla="*/ 2067416 w 2226365"/>
              <a:gd name="connsiteY15" fmla="*/ 270112 h 1828800"/>
              <a:gd name="connsiteX16" fmla="*/ 2067217 w 2226365"/>
              <a:gd name="connsiteY16" fmla="*/ 247783 h 1828800"/>
              <a:gd name="connsiteX17" fmla="*/ 1982602 w 2226365"/>
              <a:gd name="connsiteY17" fmla="*/ 162704 h 1828800"/>
              <a:gd name="connsiteX18" fmla="*/ 1965241 w 2226365"/>
              <a:gd name="connsiteY18" fmla="*/ 162505 h 1828800"/>
              <a:gd name="connsiteX19" fmla="*/ 265849 w 2226365"/>
              <a:gd name="connsiteY19" fmla="*/ 162505 h 1828800"/>
              <a:gd name="connsiteX20" fmla="*/ 226357 w 2226365"/>
              <a:gd name="connsiteY20" fmla="*/ 165818 h 1828800"/>
              <a:gd name="connsiteX21" fmla="*/ 165662 w 2226365"/>
              <a:gd name="connsiteY21" fmla="*/ 226977 h 1828800"/>
              <a:gd name="connsiteX22" fmla="*/ 162548 w 2226365"/>
              <a:gd name="connsiteY22" fmla="*/ 268920 h 1828800"/>
              <a:gd name="connsiteX23" fmla="*/ 162548 w 2226365"/>
              <a:gd name="connsiteY23" fmla="*/ 1073923 h 1828800"/>
              <a:gd name="connsiteX24" fmla="*/ 162548 w 2226365"/>
              <a:gd name="connsiteY24" fmla="*/ 1337310 h 1828800"/>
              <a:gd name="connsiteX25" fmla="*/ 201178 w 2226365"/>
              <a:gd name="connsiteY25" fmla="*/ 1418413 h 1828800"/>
              <a:gd name="connsiteX26" fmla="*/ 263463 w 2226365"/>
              <a:gd name="connsiteY26" fmla="*/ 1431334 h 1828800"/>
              <a:gd name="connsiteX27" fmla="*/ 1115578 w 2226365"/>
              <a:gd name="connsiteY27" fmla="*/ 1431268 h 1828800"/>
              <a:gd name="connsiteX28" fmla="*/ 1348353 w 2226365"/>
              <a:gd name="connsiteY28" fmla="*/ 1832213 h 1828800"/>
              <a:gd name="connsiteX29" fmla="*/ 1434624 w 2226365"/>
              <a:gd name="connsiteY29" fmla="*/ 1751043 h 1828800"/>
              <a:gd name="connsiteX30" fmla="*/ 1348220 w 2226365"/>
              <a:gd name="connsiteY30" fmla="*/ 1669940 h 1828800"/>
              <a:gd name="connsiteX31" fmla="*/ 881479 w 2226365"/>
              <a:gd name="connsiteY31" fmla="*/ 1669940 h 1828800"/>
              <a:gd name="connsiteX32" fmla="*/ 795207 w 2226365"/>
              <a:gd name="connsiteY32" fmla="*/ 1751109 h 1828800"/>
              <a:gd name="connsiteX33" fmla="*/ 881545 w 2226365"/>
              <a:gd name="connsiteY33" fmla="*/ 1832279 h 1828800"/>
              <a:gd name="connsiteX34" fmla="*/ 1114916 w 2226365"/>
              <a:gd name="connsiteY34" fmla="*/ 1832345 h 1828800"/>
              <a:gd name="connsiteX35" fmla="*/ 1348353 w 2226365"/>
              <a:gd name="connsiteY35" fmla="*/ 1832213 h 1828800"/>
              <a:gd name="connsiteX36" fmla="*/ 1827883 w 2226365"/>
              <a:gd name="connsiteY36" fmla="*/ 878056 h 1828800"/>
              <a:gd name="connsiteX37" fmla="*/ 1832852 w 2226365"/>
              <a:gd name="connsiteY37" fmla="*/ 878056 h 1828800"/>
              <a:gd name="connsiteX38" fmla="*/ 1879169 w 2226365"/>
              <a:gd name="connsiteY38" fmla="*/ 863015 h 1828800"/>
              <a:gd name="connsiteX39" fmla="*/ 1908920 w 2226365"/>
              <a:gd name="connsiteY39" fmla="*/ 769719 h 1828800"/>
              <a:gd name="connsiteX40" fmla="*/ 1827883 w 2226365"/>
              <a:gd name="connsiteY40" fmla="*/ 711542 h 1828800"/>
              <a:gd name="connsiteX41" fmla="*/ 1653948 w 2226365"/>
              <a:gd name="connsiteY41" fmla="*/ 711078 h 1828800"/>
              <a:gd name="connsiteX42" fmla="*/ 1490615 w 2226365"/>
              <a:gd name="connsiteY42" fmla="*/ 804308 h 1828800"/>
              <a:gd name="connsiteX43" fmla="*/ 1371080 w 2226365"/>
              <a:gd name="connsiteY43" fmla="*/ 1004879 h 1828800"/>
              <a:gd name="connsiteX44" fmla="*/ 1336161 w 2226365"/>
              <a:gd name="connsiteY44" fmla="*/ 1005409 h 1828800"/>
              <a:gd name="connsiteX45" fmla="*/ 1019831 w 2226365"/>
              <a:gd name="connsiteY45" fmla="*/ 479629 h 1828800"/>
              <a:gd name="connsiteX46" fmla="*/ 732193 w 2226365"/>
              <a:gd name="connsiteY46" fmla="*/ 481683 h 1828800"/>
              <a:gd name="connsiteX47" fmla="*/ 605767 w 2226365"/>
              <a:gd name="connsiteY47" fmla="*/ 692658 h 1828800"/>
              <a:gd name="connsiteX48" fmla="*/ 564420 w 2226365"/>
              <a:gd name="connsiteY48" fmla="*/ 716512 h 1828800"/>
              <a:gd name="connsiteX49" fmla="*/ 407912 w 2226365"/>
              <a:gd name="connsiteY49" fmla="*/ 716181 h 1828800"/>
              <a:gd name="connsiteX50" fmla="*/ 318062 w 2226365"/>
              <a:gd name="connsiteY50" fmla="*/ 797947 h 1828800"/>
              <a:gd name="connsiteX51" fmla="*/ 407912 w 2226365"/>
              <a:gd name="connsiteY51" fmla="*/ 882429 h 1828800"/>
              <a:gd name="connsiteX52" fmla="*/ 574360 w 2226365"/>
              <a:gd name="connsiteY52" fmla="*/ 882760 h 1828800"/>
              <a:gd name="connsiteX53" fmla="*/ 739680 w 2226365"/>
              <a:gd name="connsiteY53" fmla="*/ 788537 h 1828800"/>
              <a:gd name="connsiteX54" fmla="*/ 861865 w 2226365"/>
              <a:gd name="connsiteY54" fmla="*/ 583725 h 1828800"/>
              <a:gd name="connsiteX55" fmla="*/ 890225 w 2226365"/>
              <a:gd name="connsiteY55" fmla="*/ 582996 h 1828800"/>
              <a:gd name="connsiteX56" fmla="*/ 960462 w 2226365"/>
              <a:gd name="connsiteY56" fmla="*/ 700212 h 1828800"/>
              <a:gd name="connsiteX57" fmla="*/ 1206488 w 2226365"/>
              <a:gd name="connsiteY57" fmla="*/ 1111692 h 1828800"/>
              <a:gd name="connsiteX58" fmla="*/ 1307006 w 2226365"/>
              <a:gd name="connsiteY58" fmla="*/ 1195247 h 1828800"/>
              <a:gd name="connsiteX59" fmla="*/ 1490217 w 2226365"/>
              <a:gd name="connsiteY59" fmla="*/ 1125010 h 1828800"/>
              <a:gd name="connsiteX60" fmla="*/ 1621149 w 2226365"/>
              <a:gd name="connsiteY60" fmla="*/ 908072 h 1828800"/>
              <a:gd name="connsiteX61" fmla="*/ 1673694 w 2226365"/>
              <a:gd name="connsiteY61" fmla="*/ 877592 h 1828800"/>
              <a:gd name="connsiteX62" fmla="*/ 1745719 w 2226365"/>
              <a:gd name="connsiteY62" fmla="*/ 878122 h 1828800"/>
              <a:gd name="connsiteX63" fmla="*/ 1827883 w 2226365"/>
              <a:gd name="connsiteY63" fmla="*/ 878056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226365" h="1828800">
                <a:moveTo>
                  <a:pt x="1112332" y="1593740"/>
                </a:moveTo>
                <a:cubicBezTo>
                  <a:pt x="822506" y="1593740"/>
                  <a:pt x="532681" y="1593872"/>
                  <a:pt x="242790" y="1593673"/>
                </a:cubicBezTo>
                <a:cubicBezTo>
                  <a:pt x="103178" y="1593607"/>
                  <a:pt x="77" y="1490108"/>
                  <a:pt x="77" y="1350098"/>
                </a:cubicBezTo>
                <a:cubicBezTo>
                  <a:pt x="10" y="980760"/>
                  <a:pt x="-56" y="611422"/>
                  <a:pt x="77" y="242084"/>
                </a:cubicBezTo>
                <a:cubicBezTo>
                  <a:pt x="143" y="103930"/>
                  <a:pt x="103775" y="99"/>
                  <a:pt x="241796" y="99"/>
                </a:cubicBezTo>
                <a:cubicBezTo>
                  <a:pt x="823964" y="-33"/>
                  <a:pt x="1406132" y="-33"/>
                  <a:pt x="1988300" y="99"/>
                </a:cubicBezTo>
                <a:cubicBezTo>
                  <a:pt x="2126256" y="99"/>
                  <a:pt x="2229689" y="103930"/>
                  <a:pt x="2229755" y="242349"/>
                </a:cubicBezTo>
                <a:cubicBezTo>
                  <a:pt x="2229887" y="612549"/>
                  <a:pt x="2229887" y="982682"/>
                  <a:pt x="2229755" y="1352881"/>
                </a:cubicBezTo>
                <a:cubicBezTo>
                  <a:pt x="2229689" y="1489379"/>
                  <a:pt x="2125659" y="1593607"/>
                  <a:pt x="1989294" y="1593673"/>
                </a:cubicBezTo>
                <a:cubicBezTo>
                  <a:pt x="1696951" y="1593806"/>
                  <a:pt x="1404675" y="1593740"/>
                  <a:pt x="1112332" y="1593740"/>
                </a:cubicBezTo>
                <a:close/>
                <a:moveTo>
                  <a:pt x="1115578" y="1431268"/>
                </a:moveTo>
                <a:cubicBezTo>
                  <a:pt x="1351600" y="1431268"/>
                  <a:pt x="1587621" y="1431268"/>
                  <a:pt x="1823642" y="1431268"/>
                </a:cubicBezTo>
                <a:cubicBezTo>
                  <a:pt x="1874133" y="1431268"/>
                  <a:pt x="1924690" y="1431665"/>
                  <a:pt x="1975181" y="1431135"/>
                </a:cubicBezTo>
                <a:cubicBezTo>
                  <a:pt x="2035279" y="1430539"/>
                  <a:pt x="2066356" y="1398866"/>
                  <a:pt x="2067349" y="1338436"/>
                </a:cubicBezTo>
                <a:cubicBezTo>
                  <a:pt x="2067416" y="1333467"/>
                  <a:pt x="2067416" y="1328497"/>
                  <a:pt x="2067416" y="1323528"/>
                </a:cubicBezTo>
                <a:cubicBezTo>
                  <a:pt x="2067416" y="972411"/>
                  <a:pt x="2067416" y="621229"/>
                  <a:pt x="2067416" y="270112"/>
                </a:cubicBezTo>
                <a:cubicBezTo>
                  <a:pt x="2067416" y="262691"/>
                  <a:pt x="2067615" y="255204"/>
                  <a:pt x="2067217" y="247783"/>
                </a:cubicBezTo>
                <a:cubicBezTo>
                  <a:pt x="2064500" y="195768"/>
                  <a:pt x="2034351" y="165486"/>
                  <a:pt x="1982602" y="162704"/>
                </a:cubicBezTo>
                <a:cubicBezTo>
                  <a:pt x="1976837" y="162372"/>
                  <a:pt x="1971006" y="162505"/>
                  <a:pt x="1965241" y="162505"/>
                </a:cubicBezTo>
                <a:cubicBezTo>
                  <a:pt x="1398777" y="162505"/>
                  <a:pt x="832313" y="162505"/>
                  <a:pt x="265849" y="162505"/>
                </a:cubicBezTo>
                <a:cubicBezTo>
                  <a:pt x="252597" y="162505"/>
                  <a:pt x="239543" y="162770"/>
                  <a:pt x="226357" y="165818"/>
                </a:cubicBezTo>
                <a:cubicBezTo>
                  <a:pt x="193028" y="173504"/>
                  <a:pt x="173150" y="193647"/>
                  <a:pt x="165662" y="226977"/>
                </a:cubicBezTo>
                <a:cubicBezTo>
                  <a:pt x="162482" y="240958"/>
                  <a:pt x="162548" y="254872"/>
                  <a:pt x="162548" y="268920"/>
                </a:cubicBezTo>
                <a:cubicBezTo>
                  <a:pt x="162482" y="537276"/>
                  <a:pt x="162548" y="805567"/>
                  <a:pt x="162548" y="1073923"/>
                </a:cubicBezTo>
                <a:cubicBezTo>
                  <a:pt x="162548" y="1161719"/>
                  <a:pt x="162614" y="1249514"/>
                  <a:pt x="162548" y="1337310"/>
                </a:cubicBezTo>
                <a:cubicBezTo>
                  <a:pt x="162482" y="1370639"/>
                  <a:pt x="171228" y="1399728"/>
                  <a:pt x="201178" y="1418413"/>
                </a:cubicBezTo>
                <a:cubicBezTo>
                  <a:pt x="220195" y="1430274"/>
                  <a:pt x="241730" y="1431334"/>
                  <a:pt x="263463" y="1431334"/>
                </a:cubicBezTo>
                <a:cubicBezTo>
                  <a:pt x="547458" y="1431268"/>
                  <a:pt x="831518" y="1431268"/>
                  <a:pt x="1115578" y="1431268"/>
                </a:cubicBezTo>
                <a:close/>
                <a:moveTo>
                  <a:pt x="1348353" y="1832213"/>
                </a:moveTo>
                <a:cubicBezTo>
                  <a:pt x="1400831" y="1832080"/>
                  <a:pt x="1434624" y="1800010"/>
                  <a:pt x="1434624" y="1751043"/>
                </a:cubicBezTo>
                <a:cubicBezTo>
                  <a:pt x="1434624" y="1702142"/>
                  <a:pt x="1400699" y="1669940"/>
                  <a:pt x="1348220" y="1669940"/>
                </a:cubicBezTo>
                <a:cubicBezTo>
                  <a:pt x="1192640" y="1669807"/>
                  <a:pt x="1037059" y="1669807"/>
                  <a:pt x="881479" y="1669940"/>
                </a:cubicBezTo>
                <a:cubicBezTo>
                  <a:pt x="828801" y="1670006"/>
                  <a:pt x="795207" y="1701811"/>
                  <a:pt x="795207" y="1751109"/>
                </a:cubicBezTo>
                <a:cubicBezTo>
                  <a:pt x="795207" y="1800142"/>
                  <a:pt x="829066" y="1832146"/>
                  <a:pt x="881545" y="1832279"/>
                </a:cubicBezTo>
                <a:cubicBezTo>
                  <a:pt x="959335" y="1832477"/>
                  <a:pt x="1037125" y="1832345"/>
                  <a:pt x="1114916" y="1832345"/>
                </a:cubicBezTo>
                <a:cubicBezTo>
                  <a:pt x="1192772" y="1832279"/>
                  <a:pt x="1270562" y="1832411"/>
                  <a:pt x="1348353" y="1832213"/>
                </a:cubicBezTo>
                <a:close/>
                <a:moveTo>
                  <a:pt x="1827883" y="878056"/>
                </a:moveTo>
                <a:cubicBezTo>
                  <a:pt x="1829539" y="878056"/>
                  <a:pt x="1831196" y="877990"/>
                  <a:pt x="1832852" y="878056"/>
                </a:cubicBezTo>
                <a:cubicBezTo>
                  <a:pt x="1850080" y="878586"/>
                  <a:pt x="1865386" y="873086"/>
                  <a:pt x="1879169" y="863015"/>
                </a:cubicBezTo>
                <a:cubicBezTo>
                  <a:pt x="1907661" y="842209"/>
                  <a:pt x="1919720" y="804440"/>
                  <a:pt x="1908920" y="769719"/>
                </a:cubicBezTo>
                <a:cubicBezTo>
                  <a:pt x="1898252" y="735198"/>
                  <a:pt x="1867175" y="712006"/>
                  <a:pt x="1827883" y="711542"/>
                </a:cubicBezTo>
                <a:cubicBezTo>
                  <a:pt x="1769904" y="710747"/>
                  <a:pt x="1711926" y="712006"/>
                  <a:pt x="1653948" y="711078"/>
                </a:cubicBezTo>
                <a:cubicBezTo>
                  <a:pt x="1580730" y="709952"/>
                  <a:pt x="1527257" y="741227"/>
                  <a:pt x="1490615" y="804308"/>
                </a:cubicBezTo>
                <a:cubicBezTo>
                  <a:pt x="1451521" y="871629"/>
                  <a:pt x="1411036" y="938088"/>
                  <a:pt x="1371080" y="1004879"/>
                </a:cubicBezTo>
                <a:cubicBezTo>
                  <a:pt x="1353587" y="1034100"/>
                  <a:pt x="1353389" y="1034100"/>
                  <a:pt x="1336161" y="1005409"/>
                </a:cubicBezTo>
                <a:cubicBezTo>
                  <a:pt x="1230806" y="830083"/>
                  <a:pt x="1126313" y="654227"/>
                  <a:pt x="1019831" y="479629"/>
                </a:cubicBezTo>
                <a:cubicBezTo>
                  <a:pt x="948601" y="362878"/>
                  <a:pt x="803092" y="364667"/>
                  <a:pt x="732193" y="481683"/>
                </a:cubicBezTo>
                <a:cubicBezTo>
                  <a:pt x="689720" y="551788"/>
                  <a:pt x="647180" y="621891"/>
                  <a:pt x="605767" y="692658"/>
                </a:cubicBezTo>
                <a:cubicBezTo>
                  <a:pt x="595762" y="709753"/>
                  <a:pt x="584630" y="717042"/>
                  <a:pt x="564420" y="716512"/>
                </a:cubicBezTo>
                <a:cubicBezTo>
                  <a:pt x="512273" y="715121"/>
                  <a:pt x="460059" y="715783"/>
                  <a:pt x="407912" y="716181"/>
                </a:cubicBezTo>
                <a:cubicBezTo>
                  <a:pt x="353910" y="716578"/>
                  <a:pt x="318460" y="749178"/>
                  <a:pt x="318062" y="797947"/>
                </a:cubicBezTo>
                <a:cubicBezTo>
                  <a:pt x="317665" y="848106"/>
                  <a:pt x="353446" y="882032"/>
                  <a:pt x="407912" y="882429"/>
                </a:cubicBezTo>
                <a:cubicBezTo>
                  <a:pt x="463373" y="882827"/>
                  <a:pt x="518899" y="881700"/>
                  <a:pt x="574360" y="882760"/>
                </a:cubicBezTo>
                <a:cubicBezTo>
                  <a:pt x="648572" y="884086"/>
                  <a:pt x="702574" y="852545"/>
                  <a:pt x="739680" y="788537"/>
                </a:cubicBezTo>
                <a:cubicBezTo>
                  <a:pt x="779503" y="719759"/>
                  <a:pt x="820982" y="651908"/>
                  <a:pt x="861865" y="583725"/>
                </a:cubicBezTo>
                <a:cubicBezTo>
                  <a:pt x="875515" y="560931"/>
                  <a:pt x="876907" y="560931"/>
                  <a:pt x="890225" y="582996"/>
                </a:cubicBezTo>
                <a:cubicBezTo>
                  <a:pt x="913814" y="621958"/>
                  <a:pt x="937071" y="661118"/>
                  <a:pt x="960462" y="700212"/>
                </a:cubicBezTo>
                <a:cubicBezTo>
                  <a:pt x="1042559" y="837372"/>
                  <a:pt x="1124789" y="974333"/>
                  <a:pt x="1206488" y="1111692"/>
                </a:cubicBezTo>
                <a:cubicBezTo>
                  <a:pt x="1230276" y="1151713"/>
                  <a:pt x="1261684" y="1181928"/>
                  <a:pt x="1307006" y="1195247"/>
                </a:cubicBezTo>
                <a:cubicBezTo>
                  <a:pt x="1377773" y="1216053"/>
                  <a:pt x="1449533" y="1189548"/>
                  <a:pt x="1490217" y="1125010"/>
                </a:cubicBezTo>
                <a:cubicBezTo>
                  <a:pt x="1535275" y="1053581"/>
                  <a:pt x="1578676" y="981092"/>
                  <a:pt x="1621149" y="908072"/>
                </a:cubicBezTo>
                <a:cubicBezTo>
                  <a:pt x="1633738" y="886405"/>
                  <a:pt x="1647256" y="874743"/>
                  <a:pt x="1673694" y="877592"/>
                </a:cubicBezTo>
                <a:cubicBezTo>
                  <a:pt x="1697415" y="880110"/>
                  <a:pt x="1721666" y="878122"/>
                  <a:pt x="1745719" y="878122"/>
                </a:cubicBezTo>
                <a:cubicBezTo>
                  <a:pt x="1773217" y="878056"/>
                  <a:pt x="1800583" y="878056"/>
                  <a:pt x="1827883" y="878056"/>
                </a:cubicBezTo>
                <a:close/>
              </a:path>
            </a:pathLst>
          </a:custGeom>
          <a:solidFill>
            <a:schemeClr val="bg1">
              <a:alpha val="75000"/>
            </a:schemeClr>
          </a:solidFill>
          <a:ln w="6624"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69E9BC3D-BD9F-4C6C-A81A-C4F0835341F3}"/>
              </a:ext>
            </a:extLst>
          </p:cNvPr>
          <p:cNvSpPr/>
          <p:nvPr/>
        </p:nvSpPr>
        <p:spPr>
          <a:xfrm>
            <a:off x="5697141" y="3893004"/>
            <a:ext cx="493630" cy="436296"/>
          </a:xfrm>
          <a:custGeom>
            <a:avLst/>
            <a:gdLst>
              <a:gd name="connsiteX0" fmla="*/ 0 w 2339008"/>
              <a:gd name="connsiteY0" fmla="*/ 1851131 h 2067339"/>
              <a:gd name="connsiteX1" fmla="*/ 0 w 2339008"/>
              <a:gd name="connsiteY1" fmla="*/ 79977 h 2067339"/>
              <a:gd name="connsiteX2" fmla="*/ 121986 w 2339008"/>
              <a:gd name="connsiteY2" fmla="*/ 1 h 2067339"/>
              <a:gd name="connsiteX3" fmla="*/ 1705157 w 2339008"/>
              <a:gd name="connsiteY3" fmla="*/ 531 h 2067339"/>
              <a:gd name="connsiteX4" fmla="*/ 1972852 w 2339008"/>
              <a:gd name="connsiteY4" fmla="*/ 729 h 2067339"/>
              <a:gd name="connsiteX5" fmla="*/ 2079730 w 2339008"/>
              <a:gd name="connsiteY5" fmla="*/ 99193 h 2067339"/>
              <a:gd name="connsiteX6" fmla="*/ 2082049 w 2339008"/>
              <a:gd name="connsiteY6" fmla="*/ 236353 h 2067339"/>
              <a:gd name="connsiteX7" fmla="*/ 2112596 w 2339008"/>
              <a:gd name="connsiteY7" fmla="*/ 265905 h 2067339"/>
              <a:gd name="connsiteX8" fmla="*/ 2231533 w 2339008"/>
              <a:gd name="connsiteY8" fmla="*/ 265972 h 2067339"/>
              <a:gd name="connsiteX9" fmla="*/ 2344907 w 2339008"/>
              <a:gd name="connsiteY9" fmla="*/ 378549 h 2067339"/>
              <a:gd name="connsiteX10" fmla="*/ 2344840 w 2339008"/>
              <a:gd name="connsiteY10" fmla="*/ 1810711 h 2067339"/>
              <a:gd name="connsiteX11" fmla="*/ 2084037 w 2339008"/>
              <a:gd name="connsiteY11" fmla="*/ 2072442 h 2067339"/>
              <a:gd name="connsiteX12" fmla="*/ 258417 w 2339008"/>
              <a:gd name="connsiteY12" fmla="*/ 2072574 h 2067339"/>
              <a:gd name="connsiteX13" fmla="*/ 158695 w 2339008"/>
              <a:gd name="connsiteY13" fmla="*/ 2050841 h 2067339"/>
              <a:gd name="connsiteX14" fmla="*/ 0 w 2339008"/>
              <a:gd name="connsiteY14" fmla="*/ 1851131 h 2067339"/>
              <a:gd name="connsiteX15" fmla="*/ 1170763 w 2339008"/>
              <a:gd name="connsiteY15" fmla="*/ 1960130 h 2067339"/>
              <a:gd name="connsiteX16" fmla="*/ 1269161 w 2339008"/>
              <a:gd name="connsiteY16" fmla="*/ 1960130 h 2067339"/>
              <a:gd name="connsiteX17" fmla="*/ 2067670 w 2339008"/>
              <a:gd name="connsiteY17" fmla="*/ 1960329 h 2067339"/>
              <a:gd name="connsiteX18" fmla="*/ 2218348 w 2339008"/>
              <a:gd name="connsiteY18" fmla="*/ 1872069 h 2067339"/>
              <a:gd name="connsiteX19" fmla="*/ 2233256 w 2339008"/>
              <a:gd name="connsiteY19" fmla="*/ 1780563 h 2067339"/>
              <a:gd name="connsiteX20" fmla="*/ 2233256 w 2339008"/>
              <a:gd name="connsiteY20" fmla="*/ 419167 h 2067339"/>
              <a:gd name="connsiteX21" fmla="*/ 2233190 w 2339008"/>
              <a:gd name="connsiteY21" fmla="*/ 400879 h 2067339"/>
              <a:gd name="connsiteX22" fmla="*/ 2209535 w 2339008"/>
              <a:gd name="connsiteY22" fmla="*/ 377886 h 2067339"/>
              <a:gd name="connsiteX23" fmla="*/ 2113457 w 2339008"/>
              <a:gd name="connsiteY23" fmla="*/ 377953 h 2067339"/>
              <a:gd name="connsiteX24" fmla="*/ 2082182 w 2339008"/>
              <a:gd name="connsiteY24" fmla="*/ 409493 h 2067339"/>
              <a:gd name="connsiteX25" fmla="*/ 2081917 w 2339008"/>
              <a:gd name="connsiteY25" fmla="*/ 1706814 h 2067339"/>
              <a:gd name="connsiteX26" fmla="*/ 2115180 w 2339008"/>
              <a:gd name="connsiteY26" fmla="*/ 1751806 h 2067339"/>
              <a:gd name="connsiteX27" fmla="*/ 2158647 w 2339008"/>
              <a:gd name="connsiteY27" fmla="*/ 1813958 h 2067339"/>
              <a:gd name="connsiteX28" fmla="*/ 2095169 w 2339008"/>
              <a:gd name="connsiteY28" fmla="*/ 1860805 h 2067339"/>
              <a:gd name="connsiteX29" fmla="*/ 1970863 w 2339008"/>
              <a:gd name="connsiteY29" fmla="*/ 1735969 h 2067339"/>
              <a:gd name="connsiteX30" fmla="*/ 1968478 w 2339008"/>
              <a:gd name="connsiteY30" fmla="*/ 1672027 h 2067339"/>
              <a:gd name="connsiteX31" fmla="*/ 1968345 w 2339008"/>
              <a:gd name="connsiteY31" fmla="*/ 157304 h 2067339"/>
              <a:gd name="connsiteX32" fmla="*/ 1924945 w 2339008"/>
              <a:gd name="connsiteY32" fmla="*/ 112710 h 2067339"/>
              <a:gd name="connsiteX33" fmla="*/ 151671 w 2339008"/>
              <a:gd name="connsiteY33" fmla="*/ 112710 h 2067339"/>
              <a:gd name="connsiteX34" fmla="*/ 128811 w 2339008"/>
              <a:gd name="connsiteY34" fmla="*/ 112975 h 2067339"/>
              <a:gd name="connsiteX35" fmla="*/ 110391 w 2339008"/>
              <a:gd name="connsiteY35" fmla="*/ 131330 h 2067339"/>
              <a:gd name="connsiteX36" fmla="*/ 110060 w 2339008"/>
              <a:gd name="connsiteY36" fmla="*/ 156509 h 2067339"/>
              <a:gd name="connsiteX37" fmla="*/ 110060 w 2339008"/>
              <a:gd name="connsiteY37" fmla="*/ 1776455 h 2067339"/>
              <a:gd name="connsiteX38" fmla="*/ 110987 w 2339008"/>
              <a:gd name="connsiteY38" fmla="*/ 1817603 h 2067339"/>
              <a:gd name="connsiteX39" fmla="*/ 127420 w 2339008"/>
              <a:gd name="connsiteY39" fmla="*/ 1876442 h 2067339"/>
              <a:gd name="connsiteX40" fmla="*/ 278362 w 2339008"/>
              <a:gd name="connsiteY40" fmla="*/ 1960329 h 2067339"/>
              <a:gd name="connsiteX41" fmla="*/ 1170763 w 2339008"/>
              <a:gd name="connsiteY41" fmla="*/ 1960130 h 2067339"/>
              <a:gd name="connsiteX42" fmla="*/ 962704 w 2339008"/>
              <a:gd name="connsiteY42" fmla="*/ 907112 h 2067339"/>
              <a:gd name="connsiteX43" fmla="*/ 962638 w 2339008"/>
              <a:gd name="connsiteY43" fmla="*/ 1156319 h 2067339"/>
              <a:gd name="connsiteX44" fmla="*/ 889751 w 2339008"/>
              <a:gd name="connsiteY44" fmla="*/ 1230200 h 2067339"/>
              <a:gd name="connsiteX45" fmla="*/ 386699 w 2339008"/>
              <a:gd name="connsiteY45" fmla="*/ 1230200 h 2067339"/>
              <a:gd name="connsiteX46" fmla="*/ 314607 w 2339008"/>
              <a:gd name="connsiteY46" fmla="*/ 1157445 h 2067339"/>
              <a:gd name="connsiteX47" fmla="*/ 314607 w 2339008"/>
              <a:gd name="connsiteY47" fmla="*/ 654393 h 2067339"/>
              <a:gd name="connsiteX48" fmla="*/ 385638 w 2339008"/>
              <a:gd name="connsiteY48" fmla="*/ 582235 h 2067339"/>
              <a:gd name="connsiteX49" fmla="*/ 890944 w 2339008"/>
              <a:gd name="connsiteY49" fmla="*/ 582235 h 2067339"/>
              <a:gd name="connsiteX50" fmla="*/ 962638 w 2339008"/>
              <a:gd name="connsiteY50" fmla="*/ 655586 h 2067339"/>
              <a:gd name="connsiteX51" fmla="*/ 962704 w 2339008"/>
              <a:gd name="connsiteY51" fmla="*/ 907112 h 2067339"/>
              <a:gd name="connsiteX52" fmla="*/ 638490 w 2339008"/>
              <a:gd name="connsiteY52" fmla="*/ 1117556 h 2067339"/>
              <a:gd name="connsiteX53" fmla="*/ 823822 w 2339008"/>
              <a:gd name="connsiteY53" fmla="*/ 1117888 h 2067339"/>
              <a:gd name="connsiteX54" fmla="*/ 850193 w 2339008"/>
              <a:gd name="connsiteY54" fmla="*/ 1090986 h 2067339"/>
              <a:gd name="connsiteX55" fmla="*/ 850127 w 2339008"/>
              <a:gd name="connsiteY55" fmla="*/ 720322 h 2067339"/>
              <a:gd name="connsiteX56" fmla="*/ 825081 w 2339008"/>
              <a:gd name="connsiteY56" fmla="*/ 694613 h 2067339"/>
              <a:gd name="connsiteX57" fmla="*/ 452098 w 2339008"/>
              <a:gd name="connsiteY57" fmla="*/ 694613 h 2067339"/>
              <a:gd name="connsiteX58" fmla="*/ 426919 w 2339008"/>
              <a:gd name="connsiteY58" fmla="*/ 720190 h 2067339"/>
              <a:gd name="connsiteX59" fmla="*/ 426787 w 2339008"/>
              <a:gd name="connsiteY59" fmla="*/ 1090853 h 2067339"/>
              <a:gd name="connsiteX60" fmla="*/ 455345 w 2339008"/>
              <a:gd name="connsiteY60" fmla="*/ 1117888 h 2067339"/>
              <a:gd name="connsiteX61" fmla="*/ 638490 w 2339008"/>
              <a:gd name="connsiteY61" fmla="*/ 1117556 h 2067339"/>
              <a:gd name="connsiteX62" fmla="*/ 1684087 w 2339008"/>
              <a:gd name="connsiteY62" fmla="*/ 429371 h 2067339"/>
              <a:gd name="connsiteX63" fmla="*/ 1716024 w 2339008"/>
              <a:gd name="connsiteY63" fmla="*/ 427979 h 2067339"/>
              <a:gd name="connsiteX64" fmla="*/ 1762606 w 2339008"/>
              <a:gd name="connsiteY64" fmla="*/ 375700 h 2067339"/>
              <a:gd name="connsiteX65" fmla="*/ 1719602 w 2339008"/>
              <a:gd name="connsiteY65" fmla="*/ 320902 h 2067339"/>
              <a:gd name="connsiteX66" fmla="*/ 1687996 w 2339008"/>
              <a:gd name="connsiteY66" fmla="*/ 317059 h 2067339"/>
              <a:gd name="connsiteX67" fmla="*/ 390741 w 2339008"/>
              <a:gd name="connsiteY67" fmla="*/ 317125 h 2067339"/>
              <a:gd name="connsiteX68" fmla="*/ 354695 w 2339008"/>
              <a:gd name="connsiteY68" fmla="*/ 321896 h 2067339"/>
              <a:gd name="connsiteX69" fmla="*/ 318185 w 2339008"/>
              <a:gd name="connsiteY69" fmla="*/ 386434 h 2067339"/>
              <a:gd name="connsiteX70" fmla="*/ 384578 w 2339008"/>
              <a:gd name="connsiteY70" fmla="*/ 429504 h 2067339"/>
              <a:gd name="connsiteX71" fmla="*/ 1036651 w 2339008"/>
              <a:gd name="connsiteY71" fmla="*/ 429570 h 2067339"/>
              <a:gd name="connsiteX72" fmla="*/ 1684087 w 2339008"/>
              <a:gd name="connsiteY72" fmla="*/ 429371 h 2067339"/>
              <a:gd name="connsiteX73" fmla="*/ 1542222 w 2339008"/>
              <a:gd name="connsiteY73" fmla="*/ 960187 h 2067339"/>
              <a:gd name="connsiteX74" fmla="*/ 1699923 w 2339008"/>
              <a:gd name="connsiteY74" fmla="*/ 959855 h 2067339"/>
              <a:gd name="connsiteX75" fmla="*/ 1757371 w 2339008"/>
              <a:gd name="connsiteY75" fmla="*/ 881867 h 2067339"/>
              <a:gd name="connsiteX76" fmla="*/ 1690845 w 2339008"/>
              <a:gd name="connsiteY76" fmla="*/ 847411 h 2067339"/>
              <a:gd name="connsiteX77" fmla="*/ 1188058 w 2339008"/>
              <a:gd name="connsiteY77" fmla="*/ 847411 h 2067339"/>
              <a:gd name="connsiteX78" fmla="*/ 1169836 w 2339008"/>
              <a:gd name="connsiteY78" fmla="*/ 848339 h 2067339"/>
              <a:gd name="connsiteX79" fmla="*/ 1116231 w 2339008"/>
              <a:gd name="connsiteY79" fmla="*/ 906118 h 2067339"/>
              <a:gd name="connsiteX80" fmla="*/ 1174342 w 2339008"/>
              <a:gd name="connsiteY80" fmla="*/ 959723 h 2067339"/>
              <a:gd name="connsiteX81" fmla="*/ 1197202 w 2339008"/>
              <a:gd name="connsiteY81" fmla="*/ 960054 h 2067339"/>
              <a:gd name="connsiteX82" fmla="*/ 1437198 w 2339008"/>
              <a:gd name="connsiteY82" fmla="*/ 960054 h 2067339"/>
              <a:gd name="connsiteX83" fmla="*/ 1542222 w 2339008"/>
              <a:gd name="connsiteY83" fmla="*/ 960187 h 2067339"/>
              <a:gd name="connsiteX84" fmla="*/ 1239741 w 2339008"/>
              <a:gd name="connsiteY84" fmla="*/ 1112786 h 2067339"/>
              <a:gd name="connsiteX85" fmla="*/ 1171227 w 2339008"/>
              <a:gd name="connsiteY85" fmla="*/ 1113514 h 2067339"/>
              <a:gd name="connsiteX86" fmla="*/ 1116098 w 2339008"/>
              <a:gd name="connsiteY86" fmla="*/ 1167517 h 2067339"/>
              <a:gd name="connsiteX87" fmla="*/ 1166125 w 2339008"/>
              <a:gd name="connsiteY87" fmla="*/ 1223640 h 2067339"/>
              <a:gd name="connsiteX88" fmla="*/ 1197931 w 2339008"/>
              <a:gd name="connsiteY88" fmla="*/ 1225429 h 2067339"/>
              <a:gd name="connsiteX89" fmla="*/ 1629885 w 2339008"/>
              <a:gd name="connsiteY89" fmla="*/ 1225495 h 2067339"/>
              <a:gd name="connsiteX90" fmla="*/ 1700718 w 2339008"/>
              <a:gd name="connsiteY90" fmla="*/ 1225098 h 2067339"/>
              <a:gd name="connsiteX91" fmla="*/ 1762672 w 2339008"/>
              <a:gd name="connsiteY91" fmla="*/ 1168113 h 2067339"/>
              <a:gd name="connsiteX92" fmla="*/ 1699062 w 2339008"/>
              <a:gd name="connsiteY92" fmla="*/ 1112852 h 2067339"/>
              <a:gd name="connsiteX93" fmla="*/ 1678520 w 2339008"/>
              <a:gd name="connsiteY93" fmla="*/ 1112719 h 2067339"/>
              <a:gd name="connsiteX94" fmla="*/ 1440843 w 2339008"/>
              <a:gd name="connsiteY94" fmla="*/ 1112719 h 2067339"/>
              <a:gd name="connsiteX95" fmla="*/ 1239741 w 2339008"/>
              <a:gd name="connsiteY95" fmla="*/ 1112786 h 2067339"/>
              <a:gd name="connsiteX96" fmla="*/ 1441969 w 2339008"/>
              <a:gd name="connsiteY96" fmla="*/ 1643535 h 2067339"/>
              <a:gd name="connsiteX97" fmla="*/ 1302556 w 2339008"/>
              <a:gd name="connsiteY97" fmla="*/ 1643535 h 2067339"/>
              <a:gd name="connsiteX98" fmla="*/ 1172288 w 2339008"/>
              <a:gd name="connsiteY98" fmla="*/ 1643999 h 2067339"/>
              <a:gd name="connsiteX99" fmla="*/ 1116231 w 2339008"/>
              <a:gd name="connsiteY99" fmla="*/ 1696676 h 2067339"/>
              <a:gd name="connsiteX100" fmla="*/ 1162812 w 2339008"/>
              <a:gd name="connsiteY100" fmla="*/ 1753263 h 2067339"/>
              <a:gd name="connsiteX101" fmla="*/ 1199123 w 2339008"/>
              <a:gd name="connsiteY101" fmla="*/ 1756112 h 2067339"/>
              <a:gd name="connsiteX102" fmla="*/ 1667588 w 2339008"/>
              <a:gd name="connsiteY102" fmla="*/ 1756112 h 2067339"/>
              <a:gd name="connsiteX103" fmla="*/ 1701844 w 2339008"/>
              <a:gd name="connsiteY103" fmla="*/ 1755582 h 2067339"/>
              <a:gd name="connsiteX104" fmla="*/ 1750016 w 2339008"/>
              <a:gd name="connsiteY104" fmla="*/ 1733252 h 2067339"/>
              <a:gd name="connsiteX105" fmla="*/ 1756443 w 2339008"/>
              <a:gd name="connsiteY105" fmla="*/ 1675340 h 2067339"/>
              <a:gd name="connsiteX106" fmla="*/ 1702441 w 2339008"/>
              <a:gd name="connsiteY106" fmla="*/ 1643668 h 2067339"/>
              <a:gd name="connsiteX107" fmla="*/ 1441903 w 2339008"/>
              <a:gd name="connsiteY107" fmla="*/ 1643601 h 2067339"/>
              <a:gd name="connsiteX108" fmla="*/ 1441969 w 2339008"/>
              <a:gd name="connsiteY108" fmla="*/ 1643535 h 2067339"/>
              <a:gd name="connsiteX109" fmla="*/ 1515055 w 2339008"/>
              <a:gd name="connsiteY109" fmla="*/ 694878 h 2067339"/>
              <a:gd name="connsiteX110" fmla="*/ 1700122 w 2339008"/>
              <a:gd name="connsiteY110" fmla="*/ 694613 h 2067339"/>
              <a:gd name="connsiteX111" fmla="*/ 1757040 w 2339008"/>
              <a:gd name="connsiteY111" fmla="*/ 616558 h 2067339"/>
              <a:gd name="connsiteX112" fmla="*/ 1692700 w 2339008"/>
              <a:gd name="connsiteY112" fmla="*/ 582235 h 2067339"/>
              <a:gd name="connsiteX113" fmla="*/ 1185407 w 2339008"/>
              <a:gd name="connsiteY113" fmla="*/ 582235 h 2067339"/>
              <a:gd name="connsiteX114" fmla="*/ 1167252 w 2339008"/>
              <a:gd name="connsiteY114" fmla="*/ 583759 h 2067339"/>
              <a:gd name="connsiteX115" fmla="*/ 1116164 w 2339008"/>
              <a:gd name="connsiteY115" fmla="*/ 641406 h 2067339"/>
              <a:gd name="connsiteX116" fmla="*/ 1174540 w 2339008"/>
              <a:gd name="connsiteY116" fmla="*/ 694613 h 2067339"/>
              <a:gd name="connsiteX117" fmla="*/ 1195081 w 2339008"/>
              <a:gd name="connsiteY117" fmla="*/ 694878 h 2067339"/>
              <a:gd name="connsiteX118" fmla="*/ 1439584 w 2339008"/>
              <a:gd name="connsiteY118" fmla="*/ 694878 h 2067339"/>
              <a:gd name="connsiteX119" fmla="*/ 1515055 w 2339008"/>
              <a:gd name="connsiteY119" fmla="*/ 694878 h 2067339"/>
              <a:gd name="connsiteX120" fmla="*/ 1180968 w 2339008"/>
              <a:gd name="connsiteY120" fmla="*/ 1378293 h 2067339"/>
              <a:gd name="connsiteX121" fmla="*/ 1116032 w 2339008"/>
              <a:gd name="connsiteY121" fmla="*/ 1434283 h 2067339"/>
              <a:gd name="connsiteX122" fmla="*/ 1178914 w 2339008"/>
              <a:gd name="connsiteY122" fmla="*/ 1490671 h 2067339"/>
              <a:gd name="connsiteX123" fmla="*/ 1188058 w 2339008"/>
              <a:gd name="connsiteY123" fmla="*/ 1490870 h 2067339"/>
              <a:gd name="connsiteX124" fmla="*/ 1690779 w 2339008"/>
              <a:gd name="connsiteY124" fmla="*/ 1490804 h 2067339"/>
              <a:gd name="connsiteX125" fmla="*/ 1762539 w 2339008"/>
              <a:gd name="connsiteY125" fmla="*/ 1434018 h 2067339"/>
              <a:gd name="connsiteX126" fmla="*/ 1690514 w 2339008"/>
              <a:gd name="connsiteY126" fmla="*/ 1378227 h 2067339"/>
              <a:gd name="connsiteX127" fmla="*/ 1439186 w 2339008"/>
              <a:gd name="connsiteY127" fmla="*/ 1378227 h 2067339"/>
              <a:gd name="connsiteX128" fmla="*/ 1180968 w 2339008"/>
              <a:gd name="connsiteY128" fmla="*/ 1378293 h 2067339"/>
              <a:gd name="connsiteX129" fmla="*/ 595752 w 2339008"/>
              <a:gd name="connsiteY129" fmla="*/ 1378160 h 2067339"/>
              <a:gd name="connsiteX130" fmla="*/ 378681 w 2339008"/>
              <a:gd name="connsiteY130" fmla="*/ 1378426 h 2067339"/>
              <a:gd name="connsiteX131" fmla="*/ 319311 w 2339008"/>
              <a:gd name="connsiteY131" fmla="*/ 1451776 h 2067339"/>
              <a:gd name="connsiteX132" fmla="*/ 389482 w 2339008"/>
              <a:gd name="connsiteY132" fmla="*/ 1490870 h 2067339"/>
              <a:gd name="connsiteX133" fmla="*/ 887564 w 2339008"/>
              <a:gd name="connsiteY133" fmla="*/ 1490870 h 2067339"/>
              <a:gd name="connsiteX134" fmla="*/ 912479 w 2339008"/>
              <a:gd name="connsiteY134" fmla="*/ 1488816 h 2067339"/>
              <a:gd name="connsiteX135" fmla="*/ 961843 w 2339008"/>
              <a:gd name="connsiteY135" fmla="*/ 1432229 h 2067339"/>
              <a:gd name="connsiteX136" fmla="*/ 904063 w 2339008"/>
              <a:gd name="connsiteY136" fmla="*/ 1378492 h 2067339"/>
              <a:gd name="connsiteX137" fmla="*/ 881204 w 2339008"/>
              <a:gd name="connsiteY137" fmla="*/ 1378227 h 2067339"/>
              <a:gd name="connsiteX138" fmla="*/ 639020 w 2339008"/>
              <a:gd name="connsiteY138" fmla="*/ 1378227 h 2067339"/>
              <a:gd name="connsiteX139" fmla="*/ 595752 w 2339008"/>
              <a:gd name="connsiteY139" fmla="*/ 1378160 h 2067339"/>
              <a:gd name="connsiteX140" fmla="*/ 437454 w 2339008"/>
              <a:gd name="connsiteY140" fmla="*/ 1643535 h 2067339"/>
              <a:gd name="connsiteX141" fmla="*/ 371194 w 2339008"/>
              <a:gd name="connsiteY141" fmla="*/ 1643999 h 2067339"/>
              <a:gd name="connsiteX142" fmla="*/ 315733 w 2339008"/>
              <a:gd name="connsiteY142" fmla="*/ 1697273 h 2067339"/>
              <a:gd name="connsiteX143" fmla="*/ 362911 w 2339008"/>
              <a:gd name="connsiteY143" fmla="*/ 1752932 h 2067339"/>
              <a:gd name="connsiteX144" fmla="*/ 392264 w 2339008"/>
              <a:gd name="connsiteY144" fmla="*/ 1755980 h 2067339"/>
              <a:gd name="connsiteX145" fmla="*/ 885842 w 2339008"/>
              <a:gd name="connsiteY145" fmla="*/ 1756179 h 2067339"/>
              <a:gd name="connsiteX146" fmla="*/ 921954 w 2339008"/>
              <a:gd name="connsiteY146" fmla="*/ 1751607 h 2067339"/>
              <a:gd name="connsiteX147" fmla="*/ 958066 w 2339008"/>
              <a:gd name="connsiteY147" fmla="*/ 1681105 h 2067339"/>
              <a:gd name="connsiteX148" fmla="*/ 898962 w 2339008"/>
              <a:gd name="connsiteY148" fmla="*/ 1643601 h 2067339"/>
              <a:gd name="connsiteX149" fmla="*/ 640743 w 2339008"/>
              <a:gd name="connsiteY149" fmla="*/ 1643469 h 2067339"/>
              <a:gd name="connsiteX150" fmla="*/ 437454 w 2339008"/>
              <a:gd name="connsiteY150" fmla="*/ 1643535 h 2067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2339008" h="2067339">
                <a:moveTo>
                  <a:pt x="0" y="1851131"/>
                </a:moveTo>
                <a:cubicBezTo>
                  <a:pt x="0" y="1260746"/>
                  <a:pt x="0" y="670362"/>
                  <a:pt x="0" y="79977"/>
                </a:cubicBezTo>
                <a:cubicBezTo>
                  <a:pt x="21469" y="24053"/>
                  <a:pt x="61557" y="-132"/>
                  <a:pt x="121986" y="1"/>
                </a:cubicBezTo>
                <a:cubicBezTo>
                  <a:pt x="649688" y="862"/>
                  <a:pt x="1177389" y="464"/>
                  <a:pt x="1705157" y="531"/>
                </a:cubicBezTo>
                <a:cubicBezTo>
                  <a:pt x="1794411" y="531"/>
                  <a:pt x="1883598" y="199"/>
                  <a:pt x="1972852" y="729"/>
                </a:cubicBezTo>
                <a:cubicBezTo>
                  <a:pt x="2030366" y="1061"/>
                  <a:pt x="2074363" y="42540"/>
                  <a:pt x="2079730" y="99193"/>
                </a:cubicBezTo>
                <a:cubicBezTo>
                  <a:pt x="2084103" y="144847"/>
                  <a:pt x="2081122" y="190633"/>
                  <a:pt x="2082049" y="236353"/>
                </a:cubicBezTo>
                <a:cubicBezTo>
                  <a:pt x="2082645" y="263851"/>
                  <a:pt x="2084501" y="265839"/>
                  <a:pt x="2112596" y="265905"/>
                </a:cubicBezTo>
                <a:cubicBezTo>
                  <a:pt x="2152219" y="266038"/>
                  <a:pt x="2191910" y="265839"/>
                  <a:pt x="2231533" y="265972"/>
                </a:cubicBezTo>
                <a:cubicBezTo>
                  <a:pt x="2300644" y="266237"/>
                  <a:pt x="2344907" y="309903"/>
                  <a:pt x="2344907" y="378549"/>
                </a:cubicBezTo>
                <a:cubicBezTo>
                  <a:pt x="2344973" y="855958"/>
                  <a:pt x="2345105" y="1333302"/>
                  <a:pt x="2344840" y="1810711"/>
                </a:cubicBezTo>
                <a:cubicBezTo>
                  <a:pt x="2344774" y="1952841"/>
                  <a:pt x="2226034" y="2072375"/>
                  <a:pt x="2084037" y="2072442"/>
                </a:cubicBezTo>
                <a:cubicBezTo>
                  <a:pt x="1475497" y="2072773"/>
                  <a:pt x="866957" y="2072574"/>
                  <a:pt x="258417" y="2072574"/>
                </a:cubicBezTo>
                <a:cubicBezTo>
                  <a:pt x="223565" y="2072574"/>
                  <a:pt x="190301" y="2064954"/>
                  <a:pt x="158695" y="2050841"/>
                </a:cubicBezTo>
                <a:cubicBezTo>
                  <a:pt x="71429" y="2011681"/>
                  <a:pt x="20872" y="1943101"/>
                  <a:pt x="0" y="1851131"/>
                </a:cubicBezTo>
                <a:close/>
                <a:moveTo>
                  <a:pt x="1170763" y="1960130"/>
                </a:moveTo>
                <a:cubicBezTo>
                  <a:pt x="1203563" y="1960130"/>
                  <a:pt x="1236362" y="1960130"/>
                  <a:pt x="1269161" y="1960130"/>
                </a:cubicBezTo>
                <a:cubicBezTo>
                  <a:pt x="1535331" y="1960130"/>
                  <a:pt x="1801501" y="1959732"/>
                  <a:pt x="2067670" y="1960329"/>
                </a:cubicBezTo>
                <a:cubicBezTo>
                  <a:pt x="2136052" y="1960461"/>
                  <a:pt x="2186410" y="1932896"/>
                  <a:pt x="2218348" y="1872069"/>
                </a:cubicBezTo>
                <a:cubicBezTo>
                  <a:pt x="2233522" y="1843179"/>
                  <a:pt x="2233256" y="1811838"/>
                  <a:pt x="2233256" y="1780563"/>
                </a:cubicBezTo>
                <a:cubicBezTo>
                  <a:pt x="2233256" y="1326742"/>
                  <a:pt x="2233256" y="872987"/>
                  <a:pt x="2233256" y="419167"/>
                </a:cubicBezTo>
                <a:cubicBezTo>
                  <a:pt x="2233256" y="413071"/>
                  <a:pt x="2232926" y="406975"/>
                  <a:pt x="2233190" y="400879"/>
                </a:cubicBezTo>
                <a:cubicBezTo>
                  <a:pt x="2233920" y="384247"/>
                  <a:pt x="2225703" y="377688"/>
                  <a:pt x="2209535" y="377886"/>
                </a:cubicBezTo>
                <a:cubicBezTo>
                  <a:pt x="2177532" y="378284"/>
                  <a:pt x="2145461" y="377820"/>
                  <a:pt x="2113457" y="377953"/>
                </a:cubicBezTo>
                <a:cubicBezTo>
                  <a:pt x="2084700" y="378085"/>
                  <a:pt x="2082182" y="380470"/>
                  <a:pt x="2082182" y="409493"/>
                </a:cubicBezTo>
                <a:cubicBezTo>
                  <a:pt x="2082116" y="841911"/>
                  <a:pt x="2082248" y="1274396"/>
                  <a:pt x="2081917" y="1706814"/>
                </a:cubicBezTo>
                <a:cubicBezTo>
                  <a:pt x="2081917" y="1731198"/>
                  <a:pt x="2087416" y="1746637"/>
                  <a:pt x="2115180" y="1751806"/>
                </a:cubicBezTo>
                <a:cubicBezTo>
                  <a:pt x="2146786" y="1757636"/>
                  <a:pt x="2164147" y="1785797"/>
                  <a:pt x="2158647" y="1813958"/>
                </a:cubicBezTo>
                <a:cubicBezTo>
                  <a:pt x="2152750" y="1844239"/>
                  <a:pt x="2126908" y="1863323"/>
                  <a:pt x="2095169" y="1860805"/>
                </a:cubicBezTo>
                <a:cubicBezTo>
                  <a:pt x="2028378" y="1855504"/>
                  <a:pt x="1975435" y="1802561"/>
                  <a:pt x="1970863" y="1735969"/>
                </a:cubicBezTo>
                <a:cubicBezTo>
                  <a:pt x="1969406" y="1714699"/>
                  <a:pt x="1968478" y="1693363"/>
                  <a:pt x="1968478" y="1672027"/>
                </a:cubicBezTo>
                <a:cubicBezTo>
                  <a:pt x="1968345" y="1167120"/>
                  <a:pt x="1968345" y="662212"/>
                  <a:pt x="1968345" y="157304"/>
                </a:cubicBezTo>
                <a:cubicBezTo>
                  <a:pt x="1968345" y="112777"/>
                  <a:pt x="1968345" y="112710"/>
                  <a:pt x="1924945" y="112710"/>
                </a:cubicBezTo>
                <a:cubicBezTo>
                  <a:pt x="1333832" y="112710"/>
                  <a:pt x="742785" y="112710"/>
                  <a:pt x="151671" y="112710"/>
                </a:cubicBezTo>
                <a:cubicBezTo>
                  <a:pt x="144051" y="112710"/>
                  <a:pt x="136431" y="112909"/>
                  <a:pt x="128811" y="112975"/>
                </a:cubicBezTo>
                <a:cubicBezTo>
                  <a:pt x="116686" y="113108"/>
                  <a:pt x="110589" y="119336"/>
                  <a:pt x="110391" y="131330"/>
                </a:cubicBezTo>
                <a:cubicBezTo>
                  <a:pt x="110258" y="139745"/>
                  <a:pt x="110060" y="148094"/>
                  <a:pt x="110060" y="156509"/>
                </a:cubicBezTo>
                <a:cubicBezTo>
                  <a:pt x="110060" y="696469"/>
                  <a:pt x="110060" y="1236495"/>
                  <a:pt x="110060" y="1776455"/>
                </a:cubicBezTo>
                <a:cubicBezTo>
                  <a:pt x="110060" y="1790170"/>
                  <a:pt x="110921" y="1803887"/>
                  <a:pt x="110987" y="1817603"/>
                </a:cubicBezTo>
                <a:cubicBezTo>
                  <a:pt x="111120" y="1838740"/>
                  <a:pt x="117414" y="1858220"/>
                  <a:pt x="127420" y="1876442"/>
                </a:cubicBezTo>
                <a:cubicBezTo>
                  <a:pt x="160086" y="1935944"/>
                  <a:pt x="211306" y="1960527"/>
                  <a:pt x="278362" y="1960329"/>
                </a:cubicBezTo>
                <a:cubicBezTo>
                  <a:pt x="575873" y="1959732"/>
                  <a:pt x="873319" y="1960130"/>
                  <a:pt x="1170763" y="1960130"/>
                </a:cubicBezTo>
                <a:close/>
                <a:moveTo>
                  <a:pt x="962704" y="907112"/>
                </a:moveTo>
                <a:cubicBezTo>
                  <a:pt x="962704" y="990203"/>
                  <a:pt x="962837" y="1073294"/>
                  <a:pt x="962638" y="1156319"/>
                </a:cubicBezTo>
                <a:cubicBezTo>
                  <a:pt x="962572" y="1209725"/>
                  <a:pt x="942495" y="1230134"/>
                  <a:pt x="889751" y="1230200"/>
                </a:cubicBezTo>
                <a:cubicBezTo>
                  <a:pt x="722045" y="1230332"/>
                  <a:pt x="554405" y="1230332"/>
                  <a:pt x="386699" y="1230200"/>
                </a:cubicBezTo>
                <a:cubicBezTo>
                  <a:pt x="336142" y="1230134"/>
                  <a:pt x="314673" y="1208665"/>
                  <a:pt x="314607" y="1157445"/>
                </a:cubicBezTo>
                <a:cubicBezTo>
                  <a:pt x="314342" y="989739"/>
                  <a:pt x="314342" y="822099"/>
                  <a:pt x="314607" y="654393"/>
                </a:cubicBezTo>
                <a:cubicBezTo>
                  <a:pt x="314673" y="605161"/>
                  <a:pt x="336937" y="582367"/>
                  <a:pt x="385638" y="582235"/>
                </a:cubicBezTo>
                <a:cubicBezTo>
                  <a:pt x="554074" y="581904"/>
                  <a:pt x="722509" y="581904"/>
                  <a:pt x="890944" y="582235"/>
                </a:cubicBezTo>
                <a:cubicBezTo>
                  <a:pt x="941302" y="582301"/>
                  <a:pt x="962505" y="604565"/>
                  <a:pt x="962638" y="655586"/>
                </a:cubicBezTo>
                <a:cubicBezTo>
                  <a:pt x="962771" y="739472"/>
                  <a:pt x="962704" y="823292"/>
                  <a:pt x="962704" y="907112"/>
                </a:cubicBezTo>
                <a:close/>
                <a:moveTo>
                  <a:pt x="638490" y="1117556"/>
                </a:moveTo>
                <a:cubicBezTo>
                  <a:pt x="700245" y="1117556"/>
                  <a:pt x="762066" y="1117026"/>
                  <a:pt x="823822" y="1117888"/>
                </a:cubicBezTo>
                <a:cubicBezTo>
                  <a:pt x="843965" y="1118153"/>
                  <a:pt x="850326" y="1110599"/>
                  <a:pt x="850193" y="1090986"/>
                </a:cubicBezTo>
                <a:cubicBezTo>
                  <a:pt x="849597" y="967409"/>
                  <a:pt x="849663" y="843899"/>
                  <a:pt x="850127" y="720322"/>
                </a:cubicBezTo>
                <a:cubicBezTo>
                  <a:pt x="850193" y="701902"/>
                  <a:pt x="844230" y="694481"/>
                  <a:pt x="825081" y="694613"/>
                </a:cubicBezTo>
                <a:cubicBezTo>
                  <a:pt x="700775" y="695143"/>
                  <a:pt x="576470" y="695143"/>
                  <a:pt x="452098" y="694613"/>
                </a:cubicBezTo>
                <a:cubicBezTo>
                  <a:pt x="433015" y="694547"/>
                  <a:pt x="426853" y="701637"/>
                  <a:pt x="426919" y="720190"/>
                </a:cubicBezTo>
                <a:cubicBezTo>
                  <a:pt x="427449" y="843767"/>
                  <a:pt x="427582" y="967277"/>
                  <a:pt x="426787" y="1090853"/>
                </a:cubicBezTo>
                <a:cubicBezTo>
                  <a:pt x="426654" y="1112653"/>
                  <a:pt x="435268" y="1118153"/>
                  <a:pt x="455345" y="1117888"/>
                </a:cubicBezTo>
                <a:cubicBezTo>
                  <a:pt x="516437" y="1116960"/>
                  <a:pt x="577464" y="1117556"/>
                  <a:pt x="638490" y="1117556"/>
                </a:cubicBezTo>
                <a:close/>
                <a:moveTo>
                  <a:pt x="1684087" y="429371"/>
                </a:moveTo>
                <a:cubicBezTo>
                  <a:pt x="1694754" y="429371"/>
                  <a:pt x="1705621" y="429769"/>
                  <a:pt x="1716024" y="427979"/>
                </a:cubicBezTo>
                <a:cubicBezTo>
                  <a:pt x="1742131" y="423408"/>
                  <a:pt x="1761546" y="400945"/>
                  <a:pt x="1762606" y="375700"/>
                </a:cubicBezTo>
                <a:cubicBezTo>
                  <a:pt x="1763666" y="350786"/>
                  <a:pt x="1745643" y="327130"/>
                  <a:pt x="1719602" y="320902"/>
                </a:cubicBezTo>
                <a:cubicBezTo>
                  <a:pt x="1709332" y="318450"/>
                  <a:pt x="1698531" y="317059"/>
                  <a:pt x="1687996" y="317059"/>
                </a:cubicBezTo>
                <a:cubicBezTo>
                  <a:pt x="1255578" y="316860"/>
                  <a:pt x="823159" y="316860"/>
                  <a:pt x="390741" y="317125"/>
                </a:cubicBezTo>
                <a:cubicBezTo>
                  <a:pt x="378681" y="317125"/>
                  <a:pt x="366290" y="318715"/>
                  <a:pt x="354695" y="321896"/>
                </a:cubicBezTo>
                <a:cubicBezTo>
                  <a:pt x="326998" y="329516"/>
                  <a:pt x="311228" y="358339"/>
                  <a:pt x="318185" y="386434"/>
                </a:cubicBezTo>
                <a:cubicBezTo>
                  <a:pt x="325474" y="415854"/>
                  <a:pt x="346014" y="429437"/>
                  <a:pt x="384578" y="429504"/>
                </a:cubicBezTo>
                <a:cubicBezTo>
                  <a:pt x="601914" y="429570"/>
                  <a:pt x="819316" y="429570"/>
                  <a:pt x="1036651" y="429570"/>
                </a:cubicBezTo>
                <a:cubicBezTo>
                  <a:pt x="1252397" y="429437"/>
                  <a:pt x="1468275" y="429437"/>
                  <a:pt x="1684087" y="429371"/>
                </a:cubicBezTo>
                <a:close/>
                <a:moveTo>
                  <a:pt x="1542222" y="960187"/>
                </a:moveTo>
                <a:cubicBezTo>
                  <a:pt x="1594767" y="960187"/>
                  <a:pt x="1647378" y="960849"/>
                  <a:pt x="1699923" y="959855"/>
                </a:cubicBezTo>
                <a:cubicBezTo>
                  <a:pt x="1747034" y="958994"/>
                  <a:pt x="1774864" y="920695"/>
                  <a:pt x="1757371" y="881867"/>
                </a:cubicBezTo>
                <a:cubicBezTo>
                  <a:pt x="1744450" y="853242"/>
                  <a:pt x="1718874" y="847411"/>
                  <a:pt x="1690845" y="847411"/>
                </a:cubicBezTo>
                <a:cubicBezTo>
                  <a:pt x="1523271" y="847411"/>
                  <a:pt x="1355631" y="847411"/>
                  <a:pt x="1188058" y="847411"/>
                </a:cubicBezTo>
                <a:cubicBezTo>
                  <a:pt x="1181961" y="847411"/>
                  <a:pt x="1175799" y="847477"/>
                  <a:pt x="1169836" y="848339"/>
                </a:cubicBezTo>
                <a:cubicBezTo>
                  <a:pt x="1136772" y="853441"/>
                  <a:pt x="1114574" y="877559"/>
                  <a:pt x="1116231" y="906118"/>
                </a:cubicBezTo>
                <a:cubicBezTo>
                  <a:pt x="1117954" y="935869"/>
                  <a:pt x="1140946" y="957271"/>
                  <a:pt x="1174342" y="959723"/>
                </a:cubicBezTo>
                <a:cubicBezTo>
                  <a:pt x="1181896" y="960319"/>
                  <a:pt x="1189582" y="960054"/>
                  <a:pt x="1197202" y="960054"/>
                </a:cubicBezTo>
                <a:cubicBezTo>
                  <a:pt x="1277178" y="960054"/>
                  <a:pt x="1357155" y="960054"/>
                  <a:pt x="1437198" y="960054"/>
                </a:cubicBezTo>
                <a:cubicBezTo>
                  <a:pt x="1472118" y="960187"/>
                  <a:pt x="1507170" y="960253"/>
                  <a:pt x="1542222" y="960187"/>
                </a:cubicBezTo>
                <a:close/>
                <a:moveTo>
                  <a:pt x="1239741" y="1112786"/>
                </a:moveTo>
                <a:cubicBezTo>
                  <a:pt x="1216881" y="1112786"/>
                  <a:pt x="1193955" y="1111792"/>
                  <a:pt x="1171227" y="1113514"/>
                </a:cubicBezTo>
                <a:cubicBezTo>
                  <a:pt x="1139422" y="1115966"/>
                  <a:pt x="1117225" y="1138760"/>
                  <a:pt x="1116098" y="1167517"/>
                </a:cubicBezTo>
                <a:cubicBezTo>
                  <a:pt x="1115038" y="1194684"/>
                  <a:pt x="1135248" y="1217942"/>
                  <a:pt x="1166125" y="1223640"/>
                </a:cubicBezTo>
                <a:cubicBezTo>
                  <a:pt x="1176528" y="1225562"/>
                  <a:pt x="1187329" y="1225429"/>
                  <a:pt x="1197931" y="1225429"/>
                </a:cubicBezTo>
                <a:cubicBezTo>
                  <a:pt x="1341915" y="1225562"/>
                  <a:pt x="1485900" y="1225495"/>
                  <a:pt x="1629885" y="1225495"/>
                </a:cubicBezTo>
                <a:cubicBezTo>
                  <a:pt x="1653474" y="1225495"/>
                  <a:pt x="1677129" y="1226158"/>
                  <a:pt x="1700718" y="1225098"/>
                </a:cubicBezTo>
                <a:cubicBezTo>
                  <a:pt x="1737957" y="1223441"/>
                  <a:pt x="1763335" y="1199389"/>
                  <a:pt x="1762672" y="1168113"/>
                </a:cubicBezTo>
                <a:cubicBezTo>
                  <a:pt x="1761943" y="1135977"/>
                  <a:pt x="1736830" y="1114111"/>
                  <a:pt x="1699062" y="1112852"/>
                </a:cubicBezTo>
                <a:cubicBezTo>
                  <a:pt x="1692237" y="1112587"/>
                  <a:pt x="1685346" y="1112719"/>
                  <a:pt x="1678520" y="1112719"/>
                </a:cubicBezTo>
                <a:cubicBezTo>
                  <a:pt x="1599273" y="1112719"/>
                  <a:pt x="1520091" y="1112719"/>
                  <a:pt x="1440843" y="1112719"/>
                </a:cubicBezTo>
                <a:cubicBezTo>
                  <a:pt x="1373787" y="1112786"/>
                  <a:pt x="1306731" y="1112719"/>
                  <a:pt x="1239741" y="1112786"/>
                </a:cubicBezTo>
                <a:close/>
                <a:moveTo>
                  <a:pt x="1441969" y="1643535"/>
                </a:moveTo>
                <a:cubicBezTo>
                  <a:pt x="1395521" y="1643535"/>
                  <a:pt x="1349072" y="1643535"/>
                  <a:pt x="1302556" y="1643535"/>
                </a:cubicBezTo>
                <a:cubicBezTo>
                  <a:pt x="1259156" y="1643601"/>
                  <a:pt x="1215688" y="1642873"/>
                  <a:pt x="1172288" y="1643999"/>
                </a:cubicBezTo>
                <a:cubicBezTo>
                  <a:pt x="1140681" y="1644860"/>
                  <a:pt x="1117887" y="1667522"/>
                  <a:pt x="1116231" y="1696676"/>
                </a:cubicBezTo>
                <a:cubicBezTo>
                  <a:pt x="1114707" y="1723181"/>
                  <a:pt x="1133922" y="1746107"/>
                  <a:pt x="1162812" y="1753263"/>
                </a:cubicBezTo>
                <a:cubicBezTo>
                  <a:pt x="1174872" y="1756245"/>
                  <a:pt x="1186997" y="1756112"/>
                  <a:pt x="1199123" y="1756112"/>
                </a:cubicBezTo>
                <a:cubicBezTo>
                  <a:pt x="1355300" y="1756179"/>
                  <a:pt x="1511411" y="1756179"/>
                  <a:pt x="1667588" y="1756112"/>
                </a:cubicBezTo>
                <a:cubicBezTo>
                  <a:pt x="1678984" y="1756112"/>
                  <a:pt x="1690514" y="1756642"/>
                  <a:pt x="1701844" y="1755582"/>
                </a:cubicBezTo>
                <a:cubicBezTo>
                  <a:pt x="1720331" y="1753860"/>
                  <a:pt x="1738155" y="1749420"/>
                  <a:pt x="1750016" y="1733252"/>
                </a:cubicBezTo>
                <a:cubicBezTo>
                  <a:pt x="1763202" y="1715296"/>
                  <a:pt x="1766648" y="1695749"/>
                  <a:pt x="1756443" y="1675340"/>
                </a:cubicBezTo>
                <a:cubicBezTo>
                  <a:pt x="1745444" y="1653275"/>
                  <a:pt x="1726427" y="1643734"/>
                  <a:pt x="1702441" y="1643668"/>
                </a:cubicBezTo>
                <a:cubicBezTo>
                  <a:pt x="1615573" y="1643535"/>
                  <a:pt x="1528771" y="1643601"/>
                  <a:pt x="1441903" y="1643601"/>
                </a:cubicBezTo>
                <a:cubicBezTo>
                  <a:pt x="1441969" y="1643601"/>
                  <a:pt x="1441969" y="1643535"/>
                  <a:pt x="1441969" y="1643535"/>
                </a:cubicBezTo>
                <a:close/>
                <a:moveTo>
                  <a:pt x="1515055" y="694878"/>
                </a:moveTo>
                <a:cubicBezTo>
                  <a:pt x="1576744" y="694878"/>
                  <a:pt x="1638433" y="695475"/>
                  <a:pt x="1700122" y="694613"/>
                </a:cubicBezTo>
                <a:cubicBezTo>
                  <a:pt x="1747167" y="693951"/>
                  <a:pt x="1774665" y="655586"/>
                  <a:pt x="1757040" y="616558"/>
                </a:cubicBezTo>
                <a:cubicBezTo>
                  <a:pt x="1744583" y="588927"/>
                  <a:pt x="1720000" y="582235"/>
                  <a:pt x="1692700" y="582235"/>
                </a:cubicBezTo>
                <a:cubicBezTo>
                  <a:pt x="1523603" y="582102"/>
                  <a:pt x="1354505" y="582169"/>
                  <a:pt x="1185407" y="582235"/>
                </a:cubicBezTo>
                <a:cubicBezTo>
                  <a:pt x="1179378" y="582235"/>
                  <a:pt x="1173215" y="582632"/>
                  <a:pt x="1167252" y="583759"/>
                </a:cubicBezTo>
                <a:cubicBezTo>
                  <a:pt x="1135447" y="589855"/>
                  <a:pt x="1114376" y="613775"/>
                  <a:pt x="1116164" y="641406"/>
                </a:cubicBezTo>
                <a:cubicBezTo>
                  <a:pt x="1118086" y="671356"/>
                  <a:pt x="1141145" y="692493"/>
                  <a:pt x="1174540" y="694613"/>
                </a:cubicBezTo>
                <a:cubicBezTo>
                  <a:pt x="1181365" y="695077"/>
                  <a:pt x="1188256" y="694878"/>
                  <a:pt x="1195081" y="694878"/>
                </a:cubicBezTo>
                <a:cubicBezTo>
                  <a:pt x="1276582" y="694878"/>
                  <a:pt x="1358083" y="694878"/>
                  <a:pt x="1439584" y="694878"/>
                </a:cubicBezTo>
                <a:cubicBezTo>
                  <a:pt x="1464763" y="694878"/>
                  <a:pt x="1489876" y="694878"/>
                  <a:pt x="1515055" y="694878"/>
                </a:cubicBezTo>
                <a:close/>
                <a:moveTo>
                  <a:pt x="1180968" y="1378293"/>
                </a:moveTo>
                <a:cubicBezTo>
                  <a:pt x="1141940" y="1378492"/>
                  <a:pt x="1115900" y="1401617"/>
                  <a:pt x="1116032" y="1434283"/>
                </a:cubicBezTo>
                <a:cubicBezTo>
                  <a:pt x="1116164" y="1465625"/>
                  <a:pt x="1141543" y="1488352"/>
                  <a:pt x="1178914" y="1490671"/>
                </a:cubicBezTo>
                <a:cubicBezTo>
                  <a:pt x="1181961" y="1490870"/>
                  <a:pt x="1185010" y="1490870"/>
                  <a:pt x="1188058" y="1490870"/>
                </a:cubicBezTo>
                <a:cubicBezTo>
                  <a:pt x="1355631" y="1490870"/>
                  <a:pt x="1523205" y="1491003"/>
                  <a:pt x="1690779" y="1490804"/>
                </a:cubicBezTo>
                <a:cubicBezTo>
                  <a:pt x="1735240" y="1490738"/>
                  <a:pt x="1762341" y="1468739"/>
                  <a:pt x="1762539" y="1434018"/>
                </a:cubicBezTo>
                <a:cubicBezTo>
                  <a:pt x="1762738" y="1399496"/>
                  <a:pt x="1735505" y="1378293"/>
                  <a:pt x="1690514" y="1378227"/>
                </a:cubicBezTo>
                <a:cubicBezTo>
                  <a:pt x="1606760" y="1378094"/>
                  <a:pt x="1522940" y="1378160"/>
                  <a:pt x="1439186" y="1378227"/>
                </a:cubicBezTo>
                <a:cubicBezTo>
                  <a:pt x="1353113" y="1378160"/>
                  <a:pt x="1267041" y="1377895"/>
                  <a:pt x="1180968" y="1378293"/>
                </a:cubicBezTo>
                <a:close/>
                <a:moveTo>
                  <a:pt x="595752" y="1378160"/>
                </a:moveTo>
                <a:cubicBezTo>
                  <a:pt x="523395" y="1378160"/>
                  <a:pt x="451038" y="1377697"/>
                  <a:pt x="378681" y="1378426"/>
                </a:cubicBezTo>
                <a:cubicBezTo>
                  <a:pt x="333358" y="1378889"/>
                  <a:pt x="306457" y="1413014"/>
                  <a:pt x="319311" y="1451776"/>
                </a:cubicBezTo>
                <a:cubicBezTo>
                  <a:pt x="327991" y="1478082"/>
                  <a:pt x="350388" y="1490804"/>
                  <a:pt x="389482" y="1490870"/>
                </a:cubicBezTo>
                <a:cubicBezTo>
                  <a:pt x="555531" y="1491003"/>
                  <a:pt x="721515" y="1490936"/>
                  <a:pt x="887564" y="1490870"/>
                </a:cubicBezTo>
                <a:cubicBezTo>
                  <a:pt x="895913" y="1490870"/>
                  <a:pt x="904395" y="1490473"/>
                  <a:pt x="912479" y="1488816"/>
                </a:cubicBezTo>
                <a:cubicBezTo>
                  <a:pt x="943422" y="1482521"/>
                  <a:pt x="963235" y="1459529"/>
                  <a:pt x="961843" y="1432229"/>
                </a:cubicBezTo>
                <a:cubicBezTo>
                  <a:pt x="960319" y="1402279"/>
                  <a:pt x="937260" y="1380678"/>
                  <a:pt x="904063" y="1378492"/>
                </a:cubicBezTo>
                <a:cubicBezTo>
                  <a:pt x="896510" y="1377962"/>
                  <a:pt x="888823" y="1378227"/>
                  <a:pt x="881204" y="1378227"/>
                </a:cubicBezTo>
                <a:cubicBezTo>
                  <a:pt x="800498" y="1378227"/>
                  <a:pt x="719726" y="1378227"/>
                  <a:pt x="639020" y="1378227"/>
                </a:cubicBezTo>
                <a:cubicBezTo>
                  <a:pt x="624641" y="1378160"/>
                  <a:pt x="610197" y="1378094"/>
                  <a:pt x="595752" y="1378160"/>
                </a:cubicBezTo>
                <a:close/>
                <a:moveTo>
                  <a:pt x="437454" y="1643535"/>
                </a:moveTo>
                <a:cubicBezTo>
                  <a:pt x="415389" y="1643535"/>
                  <a:pt x="393259" y="1642806"/>
                  <a:pt x="371194" y="1643999"/>
                </a:cubicBezTo>
                <a:cubicBezTo>
                  <a:pt x="339455" y="1645722"/>
                  <a:pt x="317191" y="1667853"/>
                  <a:pt x="315733" y="1697273"/>
                </a:cubicBezTo>
                <a:cubicBezTo>
                  <a:pt x="314408" y="1723843"/>
                  <a:pt x="333557" y="1746836"/>
                  <a:pt x="362911" y="1752932"/>
                </a:cubicBezTo>
                <a:cubicBezTo>
                  <a:pt x="372519" y="1754920"/>
                  <a:pt x="382458" y="1755980"/>
                  <a:pt x="392264" y="1755980"/>
                </a:cubicBezTo>
                <a:cubicBezTo>
                  <a:pt x="556790" y="1756179"/>
                  <a:pt x="721316" y="1756046"/>
                  <a:pt x="885842" y="1756179"/>
                </a:cubicBezTo>
                <a:cubicBezTo>
                  <a:pt x="898166" y="1756179"/>
                  <a:pt x="910226" y="1755119"/>
                  <a:pt x="921954" y="1751607"/>
                </a:cubicBezTo>
                <a:cubicBezTo>
                  <a:pt x="952368" y="1742662"/>
                  <a:pt x="968535" y="1710989"/>
                  <a:pt x="958066" y="1681105"/>
                </a:cubicBezTo>
                <a:cubicBezTo>
                  <a:pt x="949519" y="1656721"/>
                  <a:pt x="929972" y="1643734"/>
                  <a:pt x="898962" y="1643601"/>
                </a:cubicBezTo>
                <a:cubicBezTo>
                  <a:pt x="812889" y="1643336"/>
                  <a:pt x="726816" y="1643469"/>
                  <a:pt x="640743" y="1643469"/>
                </a:cubicBezTo>
                <a:cubicBezTo>
                  <a:pt x="573024" y="1643535"/>
                  <a:pt x="505239" y="1643535"/>
                  <a:pt x="437454" y="1643535"/>
                </a:cubicBezTo>
                <a:close/>
              </a:path>
            </a:pathLst>
          </a:custGeom>
          <a:solidFill>
            <a:schemeClr val="bg1">
              <a:alpha val="75000"/>
            </a:schemeClr>
          </a:solidFill>
          <a:ln w="662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7C399AEA-063C-4674-9CA0-FE1873138E2E}"/>
              </a:ext>
            </a:extLst>
          </p:cNvPr>
          <p:cNvSpPr/>
          <p:nvPr/>
        </p:nvSpPr>
        <p:spPr>
          <a:xfrm>
            <a:off x="7789259" y="2993232"/>
            <a:ext cx="483757" cy="483755"/>
          </a:xfrm>
          <a:custGeom>
            <a:avLst/>
            <a:gdLst>
              <a:gd name="connsiteX0" fmla="*/ 1550438 w 3392556"/>
              <a:gd name="connsiteY0" fmla="*/ 0 h 3392556"/>
              <a:gd name="connsiteX1" fmla="*/ 1841986 w 3392556"/>
              <a:gd name="connsiteY1" fmla="*/ 0 h 3392556"/>
              <a:gd name="connsiteX2" fmla="*/ 1851395 w 3392556"/>
              <a:gd name="connsiteY2" fmla="*/ 3048 h 3392556"/>
              <a:gd name="connsiteX3" fmla="*/ 2557338 w 3392556"/>
              <a:gd name="connsiteY3" fmla="*/ 230257 h 3392556"/>
              <a:gd name="connsiteX4" fmla="*/ 2600540 w 3392556"/>
              <a:gd name="connsiteY4" fmla="*/ 223763 h 3392556"/>
              <a:gd name="connsiteX5" fmla="*/ 2741278 w 3392556"/>
              <a:gd name="connsiteY5" fmla="*/ 83422 h 3392556"/>
              <a:gd name="connsiteX6" fmla="*/ 2850874 w 3392556"/>
              <a:gd name="connsiteY6" fmla="*/ 58111 h 3392556"/>
              <a:gd name="connsiteX7" fmla="*/ 2918393 w 3392556"/>
              <a:gd name="connsiteY7" fmla="*/ 147828 h 3392556"/>
              <a:gd name="connsiteX8" fmla="*/ 2942645 w 3392556"/>
              <a:gd name="connsiteY8" fmla="*/ 414528 h 3392556"/>
              <a:gd name="connsiteX9" fmla="*/ 2979089 w 3392556"/>
              <a:gd name="connsiteY9" fmla="*/ 449977 h 3392556"/>
              <a:gd name="connsiteX10" fmla="*/ 3239229 w 3392556"/>
              <a:gd name="connsiteY10" fmla="*/ 472970 h 3392556"/>
              <a:gd name="connsiteX11" fmla="*/ 3335704 w 3392556"/>
              <a:gd name="connsiteY11" fmla="*/ 545791 h 3392556"/>
              <a:gd name="connsiteX12" fmla="*/ 3301845 w 3392556"/>
              <a:gd name="connsiteY12" fmla="*/ 659428 h 3392556"/>
              <a:gd name="connsiteX13" fmla="*/ 3172703 w 3392556"/>
              <a:gd name="connsiteY13" fmla="*/ 787908 h 3392556"/>
              <a:gd name="connsiteX14" fmla="*/ 3166010 w 3392556"/>
              <a:gd name="connsiteY14" fmla="*/ 841844 h 3392556"/>
              <a:gd name="connsiteX15" fmla="*/ 3388912 w 3392556"/>
              <a:gd name="connsiteY15" fmla="*/ 1852853 h 3392556"/>
              <a:gd name="connsiteX16" fmla="*/ 3208749 w 3392556"/>
              <a:gd name="connsiteY16" fmla="*/ 2474910 h 3392556"/>
              <a:gd name="connsiteX17" fmla="*/ 1348011 w 3392556"/>
              <a:gd name="connsiteY17" fmla="*/ 3358366 h 3392556"/>
              <a:gd name="connsiteX18" fmla="*/ 63544 w 3392556"/>
              <a:gd name="connsiteY18" fmla="*/ 2172826 h 3392556"/>
              <a:gd name="connsiteX19" fmla="*/ 0 w 3392556"/>
              <a:gd name="connsiteY19" fmla="*/ 1842119 h 3392556"/>
              <a:gd name="connsiteX20" fmla="*/ 0 w 3392556"/>
              <a:gd name="connsiteY20" fmla="*/ 1550571 h 3392556"/>
              <a:gd name="connsiteX21" fmla="*/ 24317 w 3392556"/>
              <a:gd name="connsiteY21" fmla="*/ 1387437 h 3392556"/>
              <a:gd name="connsiteX22" fmla="*/ 1213766 w 3392556"/>
              <a:gd name="connsiteY22" fmla="*/ 65068 h 3392556"/>
              <a:gd name="connsiteX23" fmla="*/ 1550438 w 3392556"/>
              <a:gd name="connsiteY23" fmla="*/ 0 h 3392556"/>
              <a:gd name="connsiteX24" fmla="*/ 560766 w 3392556"/>
              <a:gd name="connsiteY24" fmla="*/ 1689851 h 3392556"/>
              <a:gd name="connsiteX25" fmla="*/ 569645 w 3392556"/>
              <a:gd name="connsiteY25" fmla="*/ 1536722 h 3392556"/>
              <a:gd name="connsiteX26" fmla="*/ 954952 w 3392556"/>
              <a:gd name="connsiteY26" fmla="*/ 835417 h 3392556"/>
              <a:gd name="connsiteX27" fmla="*/ 1870279 w 3392556"/>
              <a:gd name="connsiteY27" fmla="*/ 572825 h 3392556"/>
              <a:gd name="connsiteX28" fmla="*/ 2273211 w 3392556"/>
              <a:gd name="connsiteY28" fmla="*/ 716214 h 3392556"/>
              <a:gd name="connsiteX29" fmla="*/ 2299518 w 3392556"/>
              <a:gd name="connsiteY29" fmla="*/ 723701 h 3392556"/>
              <a:gd name="connsiteX30" fmla="*/ 2301174 w 3392556"/>
              <a:gd name="connsiteY30" fmla="*/ 701769 h 3392556"/>
              <a:gd name="connsiteX31" fmla="*/ 2290970 w 3392556"/>
              <a:gd name="connsiteY31" fmla="*/ 596481 h 3392556"/>
              <a:gd name="connsiteX32" fmla="*/ 2328871 w 3392556"/>
              <a:gd name="connsiteY32" fmla="*/ 494836 h 3392556"/>
              <a:gd name="connsiteX33" fmla="*/ 2396921 w 3392556"/>
              <a:gd name="connsiteY33" fmla="*/ 426985 h 3392556"/>
              <a:gd name="connsiteX34" fmla="*/ 2387247 w 3392556"/>
              <a:gd name="connsiteY34" fmla="*/ 372784 h 3392556"/>
              <a:gd name="connsiteX35" fmla="*/ 1528374 w 3392556"/>
              <a:gd name="connsiteY35" fmla="*/ 213559 h 3392556"/>
              <a:gd name="connsiteX36" fmla="*/ 789034 w 3392556"/>
              <a:gd name="connsiteY36" fmla="*/ 511733 h 3392556"/>
              <a:gd name="connsiteX37" fmla="*/ 206336 w 3392556"/>
              <a:gd name="connsiteY37" fmla="*/ 1770027 h 3392556"/>
              <a:gd name="connsiteX38" fmla="*/ 270344 w 3392556"/>
              <a:gd name="connsiteY38" fmla="*/ 2140491 h 3392556"/>
              <a:gd name="connsiteX39" fmla="*/ 1912885 w 3392556"/>
              <a:gd name="connsiteY39" fmla="*/ 3172438 h 3392556"/>
              <a:gd name="connsiteX40" fmla="*/ 2910376 w 3392556"/>
              <a:gd name="connsiteY40" fmla="*/ 2563169 h 3392556"/>
              <a:gd name="connsiteX41" fmla="*/ 3172173 w 3392556"/>
              <a:gd name="connsiteY41" fmla="*/ 1474702 h 3392556"/>
              <a:gd name="connsiteX42" fmla="*/ 3013544 w 3392556"/>
              <a:gd name="connsiteY42" fmla="*/ 993052 h 3392556"/>
              <a:gd name="connsiteX43" fmla="*/ 2976637 w 3392556"/>
              <a:gd name="connsiteY43" fmla="*/ 983974 h 3392556"/>
              <a:gd name="connsiteX44" fmla="*/ 2894938 w 3392556"/>
              <a:gd name="connsiteY44" fmla="*/ 1066270 h 3392556"/>
              <a:gd name="connsiteX45" fmla="*/ 2802239 w 3392556"/>
              <a:gd name="connsiteY45" fmla="*/ 1101720 h 3392556"/>
              <a:gd name="connsiteX46" fmla="*/ 2700064 w 3392556"/>
              <a:gd name="connsiteY46" fmla="*/ 1093172 h 3392556"/>
              <a:gd name="connsiteX47" fmla="*/ 2668856 w 3392556"/>
              <a:gd name="connsiteY47" fmla="*/ 1093503 h 3392556"/>
              <a:gd name="connsiteX48" fmla="*/ 2679921 w 3392556"/>
              <a:gd name="connsiteY48" fmla="*/ 1125374 h 3392556"/>
              <a:gd name="connsiteX49" fmla="*/ 2818671 w 3392556"/>
              <a:gd name="connsiteY49" fmla="*/ 1875183 h 3392556"/>
              <a:gd name="connsiteX50" fmla="*/ 1463570 w 3392556"/>
              <a:gd name="connsiteY50" fmla="*/ 2809461 h 3392556"/>
              <a:gd name="connsiteX51" fmla="*/ 560766 w 3392556"/>
              <a:gd name="connsiteY51" fmla="*/ 1689851 h 3392556"/>
              <a:gd name="connsiteX52" fmla="*/ 1157180 w 3392556"/>
              <a:gd name="connsiteY52" fmla="*/ 1690845 h 3392556"/>
              <a:gd name="connsiteX53" fmla="*/ 1167848 w 3392556"/>
              <a:gd name="connsiteY53" fmla="*/ 1580123 h 3392556"/>
              <a:gd name="connsiteX54" fmla="*/ 1966954 w 3392556"/>
              <a:gd name="connsiteY54" fmla="*/ 1229139 h 3392556"/>
              <a:gd name="connsiteX55" fmla="*/ 2026323 w 3392556"/>
              <a:gd name="connsiteY55" fmla="*/ 1220724 h 3392556"/>
              <a:gd name="connsiteX56" fmla="*/ 2251412 w 3392556"/>
              <a:gd name="connsiteY56" fmla="*/ 996033 h 3392556"/>
              <a:gd name="connsiteX57" fmla="*/ 2246443 w 3392556"/>
              <a:gd name="connsiteY57" fmla="*/ 946868 h 3392556"/>
              <a:gd name="connsiteX58" fmla="*/ 1541095 w 3392556"/>
              <a:gd name="connsiteY58" fmla="*/ 780222 h 3392556"/>
              <a:gd name="connsiteX59" fmla="*/ 778499 w 3392556"/>
              <a:gd name="connsiteY59" fmla="*/ 1848214 h 3392556"/>
              <a:gd name="connsiteX60" fmla="*/ 1970333 w 3392556"/>
              <a:gd name="connsiteY60" fmla="*/ 2584836 h 3392556"/>
              <a:gd name="connsiteX61" fmla="*/ 2623334 w 3392556"/>
              <a:gd name="connsiteY61" fmla="*/ 1640023 h 3392556"/>
              <a:gd name="connsiteX62" fmla="*/ 2441249 w 3392556"/>
              <a:gd name="connsiteY62" fmla="*/ 1140349 h 3392556"/>
              <a:gd name="connsiteX63" fmla="*/ 2400963 w 3392556"/>
              <a:gd name="connsiteY63" fmla="*/ 1137169 h 3392556"/>
              <a:gd name="connsiteX64" fmla="*/ 2171369 w 3392556"/>
              <a:gd name="connsiteY64" fmla="*/ 1366697 h 3392556"/>
              <a:gd name="connsiteX65" fmla="*/ 2163881 w 3392556"/>
              <a:gd name="connsiteY65" fmla="*/ 1426199 h 3392556"/>
              <a:gd name="connsiteX66" fmla="*/ 2233919 w 3392556"/>
              <a:gd name="connsiteY66" fmla="*/ 1757371 h 3392556"/>
              <a:gd name="connsiteX67" fmla="*/ 1633794 w 3392556"/>
              <a:gd name="connsiteY67" fmla="*/ 2233919 h 3392556"/>
              <a:gd name="connsiteX68" fmla="*/ 1157180 w 3392556"/>
              <a:gd name="connsiteY68" fmla="*/ 1690845 h 3392556"/>
              <a:gd name="connsiteX69" fmla="*/ 1362257 w 3392556"/>
              <a:gd name="connsiteY69" fmla="*/ 1696013 h 3392556"/>
              <a:gd name="connsiteX70" fmla="*/ 1728216 w 3392556"/>
              <a:gd name="connsiteY70" fmla="*/ 2026986 h 3392556"/>
              <a:gd name="connsiteX71" fmla="*/ 2007704 w 3392556"/>
              <a:gd name="connsiteY71" fmla="*/ 1578201 h 3392556"/>
              <a:gd name="connsiteX72" fmla="*/ 1969140 w 3392556"/>
              <a:gd name="connsiteY72" fmla="*/ 1569654 h 3392556"/>
              <a:gd name="connsiteX73" fmla="*/ 1774864 w 3392556"/>
              <a:gd name="connsiteY73" fmla="*/ 1763798 h 3392556"/>
              <a:gd name="connsiteX74" fmla="*/ 1663015 w 3392556"/>
              <a:gd name="connsiteY74" fmla="*/ 1792887 h 3392556"/>
              <a:gd name="connsiteX75" fmla="*/ 1625909 w 3392556"/>
              <a:gd name="connsiteY75" fmla="*/ 1620873 h 3392556"/>
              <a:gd name="connsiteX76" fmla="*/ 1819789 w 3392556"/>
              <a:gd name="connsiteY76" fmla="*/ 1426332 h 3392556"/>
              <a:gd name="connsiteX77" fmla="*/ 1808988 w 3392556"/>
              <a:gd name="connsiteY77" fmla="*/ 1382732 h 3392556"/>
              <a:gd name="connsiteX78" fmla="*/ 1662816 w 3392556"/>
              <a:gd name="connsiteY78" fmla="*/ 1365305 h 3392556"/>
              <a:gd name="connsiteX79" fmla="*/ 1362257 w 3392556"/>
              <a:gd name="connsiteY79" fmla="*/ 1696013 h 3392556"/>
              <a:gd name="connsiteX80" fmla="*/ 2726900 w 3392556"/>
              <a:gd name="connsiteY80" fmla="*/ 886239 h 3392556"/>
              <a:gd name="connsiteX81" fmla="*/ 2789715 w 3392556"/>
              <a:gd name="connsiteY81" fmla="*/ 877426 h 3392556"/>
              <a:gd name="connsiteX82" fmla="*/ 2983595 w 3392556"/>
              <a:gd name="connsiteY82" fmla="*/ 683149 h 3392556"/>
              <a:gd name="connsiteX83" fmla="*/ 2991877 w 3392556"/>
              <a:gd name="connsiteY83" fmla="*/ 663801 h 3392556"/>
              <a:gd name="connsiteX84" fmla="*/ 2973920 w 3392556"/>
              <a:gd name="connsiteY84" fmla="*/ 658302 h 3392556"/>
              <a:gd name="connsiteX85" fmla="*/ 2832719 w 3392556"/>
              <a:gd name="connsiteY85" fmla="*/ 644586 h 3392556"/>
              <a:gd name="connsiteX86" fmla="*/ 2747971 w 3392556"/>
              <a:gd name="connsiteY86" fmla="*/ 559971 h 3392556"/>
              <a:gd name="connsiteX87" fmla="*/ 2734321 w 3392556"/>
              <a:gd name="connsiteY87" fmla="*/ 422082 h 3392556"/>
              <a:gd name="connsiteX88" fmla="*/ 2728821 w 3392556"/>
              <a:gd name="connsiteY88" fmla="*/ 400878 h 3392556"/>
              <a:gd name="connsiteX89" fmla="*/ 2707220 w 3392556"/>
              <a:gd name="connsiteY89" fmla="*/ 411281 h 3392556"/>
              <a:gd name="connsiteX90" fmla="*/ 2517648 w 3392556"/>
              <a:gd name="connsiteY90" fmla="*/ 600522 h 3392556"/>
              <a:gd name="connsiteX91" fmla="*/ 2503800 w 3392556"/>
              <a:gd name="connsiteY91" fmla="*/ 635574 h 3392556"/>
              <a:gd name="connsiteX92" fmla="*/ 2520497 w 3392556"/>
              <a:gd name="connsiteY92" fmla="*/ 842905 h 3392556"/>
              <a:gd name="connsiteX93" fmla="*/ 2549254 w 3392556"/>
              <a:gd name="connsiteY93" fmla="*/ 872126 h 3392556"/>
              <a:gd name="connsiteX94" fmla="*/ 2726900 w 3392556"/>
              <a:gd name="connsiteY94" fmla="*/ 886239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392556" h="3392556">
                <a:moveTo>
                  <a:pt x="1550438" y="0"/>
                </a:moveTo>
                <a:cubicBezTo>
                  <a:pt x="1647643" y="0"/>
                  <a:pt x="1744781" y="0"/>
                  <a:pt x="1841986" y="0"/>
                </a:cubicBezTo>
                <a:cubicBezTo>
                  <a:pt x="1845100" y="1060"/>
                  <a:pt x="1848214" y="2717"/>
                  <a:pt x="1851395" y="3048"/>
                </a:cubicBezTo>
                <a:cubicBezTo>
                  <a:pt x="2103783" y="25709"/>
                  <a:pt x="2339075" y="101710"/>
                  <a:pt x="2557338" y="230257"/>
                </a:cubicBezTo>
                <a:cubicBezTo>
                  <a:pt x="2575030" y="240660"/>
                  <a:pt x="2586758" y="237877"/>
                  <a:pt x="2600540" y="223763"/>
                </a:cubicBezTo>
                <a:cubicBezTo>
                  <a:pt x="2646790" y="176386"/>
                  <a:pt x="2693504" y="129341"/>
                  <a:pt x="2741278" y="83422"/>
                </a:cubicBezTo>
                <a:cubicBezTo>
                  <a:pt x="2772090" y="53804"/>
                  <a:pt x="2808997" y="42009"/>
                  <a:pt x="2850874" y="58111"/>
                </a:cubicBezTo>
                <a:cubicBezTo>
                  <a:pt x="2891691" y="73815"/>
                  <a:pt x="2914418" y="103698"/>
                  <a:pt x="2918393" y="147828"/>
                </a:cubicBezTo>
                <a:cubicBezTo>
                  <a:pt x="2926412" y="236750"/>
                  <a:pt x="2935754" y="325540"/>
                  <a:pt x="2942645" y="414528"/>
                </a:cubicBezTo>
                <a:cubicBezTo>
                  <a:pt x="2944633" y="439840"/>
                  <a:pt x="2954639" y="448122"/>
                  <a:pt x="2979089" y="449977"/>
                </a:cubicBezTo>
                <a:cubicBezTo>
                  <a:pt x="3065890" y="456538"/>
                  <a:pt x="3152494" y="465218"/>
                  <a:pt x="3239229" y="472970"/>
                </a:cubicBezTo>
                <a:cubicBezTo>
                  <a:pt x="3286606" y="477211"/>
                  <a:pt x="3320200" y="499607"/>
                  <a:pt x="3335704" y="545791"/>
                </a:cubicBezTo>
                <a:cubicBezTo>
                  <a:pt x="3351077" y="591577"/>
                  <a:pt x="3333253" y="627689"/>
                  <a:pt x="3301845" y="659428"/>
                </a:cubicBezTo>
                <a:cubicBezTo>
                  <a:pt x="3259107" y="702564"/>
                  <a:pt x="3216833" y="746230"/>
                  <a:pt x="3172703" y="787908"/>
                </a:cubicBezTo>
                <a:cubicBezTo>
                  <a:pt x="3153819" y="805732"/>
                  <a:pt x="3153289" y="819779"/>
                  <a:pt x="3166010" y="841844"/>
                </a:cubicBezTo>
                <a:cubicBezTo>
                  <a:pt x="3347168" y="1155192"/>
                  <a:pt x="3420055" y="1492393"/>
                  <a:pt x="3388912" y="1852853"/>
                </a:cubicBezTo>
                <a:cubicBezTo>
                  <a:pt x="3369961" y="2072309"/>
                  <a:pt x="3310658" y="2280169"/>
                  <a:pt x="3208749" y="2474910"/>
                </a:cubicBezTo>
                <a:cubicBezTo>
                  <a:pt x="2849747" y="3160776"/>
                  <a:pt x="2103982" y="3523621"/>
                  <a:pt x="1348011" y="3358366"/>
                </a:cubicBezTo>
                <a:cubicBezTo>
                  <a:pt x="695209" y="3215640"/>
                  <a:pt x="269549" y="2808467"/>
                  <a:pt x="63544" y="2172826"/>
                </a:cubicBezTo>
                <a:cubicBezTo>
                  <a:pt x="28757" y="2065418"/>
                  <a:pt x="13517" y="1953834"/>
                  <a:pt x="0" y="1842119"/>
                </a:cubicBezTo>
                <a:cubicBezTo>
                  <a:pt x="0" y="1744914"/>
                  <a:pt x="0" y="1647775"/>
                  <a:pt x="0" y="1550571"/>
                </a:cubicBezTo>
                <a:cubicBezTo>
                  <a:pt x="7951" y="1496170"/>
                  <a:pt x="12854" y="1441108"/>
                  <a:pt x="24317" y="1387437"/>
                </a:cubicBezTo>
                <a:cubicBezTo>
                  <a:pt x="167309" y="718930"/>
                  <a:pt x="566265" y="279687"/>
                  <a:pt x="1213766" y="65068"/>
                </a:cubicBezTo>
                <a:cubicBezTo>
                  <a:pt x="1322832" y="28890"/>
                  <a:pt x="1436668" y="13517"/>
                  <a:pt x="1550438" y="0"/>
                </a:cubicBezTo>
                <a:close/>
                <a:moveTo>
                  <a:pt x="560766" y="1689851"/>
                </a:moveTo>
                <a:cubicBezTo>
                  <a:pt x="558381" y="1644264"/>
                  <a:pt x="561428" y="1590261"/>
                  <a:pt x="569645" y="1536722"/>
                </a:cubicBezTo>
                <a:cubicBezTo>
                  <a:pt x="612979" y="1256306"/>
                  <a:pt x="738875" y="1019821"/>
                  <a:pt x="954952" y="835417"/>
                </a:cubicBezTo>
                <a:cubicBezTo>
                  <a:pt x="1219333" y="609799"/>
                  <a:pt x="1526518" y="524918"/>
                  <a:pt x="1870279" y="572825"/>
                </a:cubicBezTo>
                <a:cubicBezTo>
                  <a:pt x="2014264" y="592902"/>
                  <a:pt x="2147780" y="643327"/>
                  <a:pt x="2273211" y="716214"/>
                </a:cubicBezTo>
                <a:cubicBezTo>
                  <a:pt x="2281163" y="720852"/>
                  <a:pt x="2289247" y="731255"/>
                  <a:pt x="2299518" y="723701"/>
                </a:cubicBezTo>
                <a:cubicBezTo>
                  <a:pt x="2306408" y="718599"/>
                  <a:pt x="2301903" y="709323"/>
                  <a:pt x="2301174" y="701769"/>
                </a:cubicBezTo>
                <a:cubicBezTo>
                  <a:pt x="2297662" y="666651"/>
                  <a:pt x="2294349" y="631599"/>
                  <a:pt x="2290970" y="596481"/>
                </a:cubicBezTo>
                <a:cubicBezTo>
                  <a:pt x="2287192" y="556459"/>
                  <a:pt x="2299981" y="522798"/>
                  <a:pt x="2328871" y="494836"/>
                </a:cubicBezTo>
                <a:cubicBezTo>
                  <a:pt x="2351863" y="472573"/>
                  <a:pt x="2374259" y="449646"/>
                  <a:pt x="2396921" y="426985"/>
                </a:cubicBezTo>
                <a:cubicBezTo>
                  <a:pt x="2429322" y="394650"/>
                  <a:pt x="2429322" y="394716"/>
                  <a:pt x="2387247" y="372784"/>
                </a:cubicBezTo>
                <a:cubicBezTo>
                  <a:pt x="2117168" y="232311"/>
                  <a:pt x="1830589" y="180694"/>
                  <a:pt x="1528374" y="213559"/>
                </a:cubicBezTo>
                <a:cubicBezTo>
                  <a:pt x="1253854" y="243376"/>
                  <a:pt x="1004913" y="340382"/>
                  <a:pt x="789034" y="511733"/>
                </a:cubicBezTo>
                <a:cubicBezTo>
                  <a:pt x="384909" y="832568"/>
                  <a:pt x="188446" y="1252198"/>
                  <a:pt x="206336" y="1770027"/>
                </a:cubicBezTo>
                <a:cubicBezTo>
                  <a:pt x="210709" y="1896651"/>
                  <a:pt x="232774" y="2020029"/>
                  <a:pt x="270344" y="2140491"/>
                </a:cubicBezTo>
                <a:cubicBezTo>
                  <a:pt x="481584" y="2817545"/>
                  <a:pt x="1157643" y="3283293"/>
                  <a:pt x="1912885" y="3172438"/>
                </a:cubicBezTo>
                <a:cubicBezTo>
                  <a:pt x="2330925" y="3111081"/>
                  <a:pt x="2664283" y="2904479"/>
                  <a:pt x="2910376" y="2563169"/>
                </a:cubicBezTo>
                <a:cubicBezTo>
                  <a:pt x="3145139" y="2237563"/>
                  <a:pt x="3227235" y="1871671"/>
                  <a:pt x="3172173" y="1474702"/>
                </a:cubicBezTo>
                <a:cubicBezTo>
                  <a:pt x="3148584" y="1304610"/>
                  <a:pt x="3093918" y="1144590"/>
                  <a:pt x="3013544" y="993052"/>
                </a:cubicBezTo>
                <a:cubicBezTo>
                  <a:pt x="3003937" y="974896"/>
                  <a:pt x="2996781" y="961975"/>
                  <a:pt x="2976637" y="983974"/>
                </a:cubicBezTo>
                <a:cubicBezTo>
                  <a:pt x="2950596" y="1012466"/>
                  <a:pt x="2922171" y="1038838"/>
                  <a:pt x="2894938" y="1066270"/>
                </a:cubicBezTo>
                <a:cubicBezTo>
                  <a:pt x="2869295" y="1092045"/>
                  <a:pt x="2838550" y="1104370"/>
                  <a:pt x="2802239" y="1101720"/>
                </a:cubicBezTo>
                <a:cubicBezTo>
                  <a:pt x="2768181" y="1099202"/>
                  <a:pt x="2734122" y="1096021"/>
                  <a:pt x="2700064" y="1093172"/>
                </a:cubicBezTo>
                <a:cubicBezTo>
                  <a:pt x="2689396" y="1092244"/>
                  <a:pt x="2675879" y="1083630"/>
                  <a:pt x="2668856" y="1093503"/>
                </a:cubicBezTo>
                <a:cubicBezTo>
                  <a:pt x="2660440" y="1105364"/>
                  <a:pt x="2674289" y="1115568"/>
                  <a:pt x="2679921" y="1125374"/>
                </a:cubicBezTo>
                <a:cubicBezTo>
                  <a:pt x="2813900" y="1359143"/>
                  <a:pt x="2860548" y="1609543"/>
                  <a:pt x="2818671" y="1875183"/>
                </a:cubicBezTo>
                <a:cubicBezTo>
                  <a:pt x="2717690" y="2515925"/>
                  <a:pt x="2098681" y="2942977"/>
                  <a:pt x="1463570" y="2809461"/>
                </a:cubicBezTo>
                <a:cubicBezTo>
                  <a:pt x="916123" y="2694366"/>
                  <a:pt x="553742" y="2207150"/>
                  <a:pt x="560766" y="1689851"/>
                </a:cubicBezTo>
                <a:close/>
                <a:moveTo>
                  <a:pt x="1157180" y="1690845"/>
                </a:moveTo>
                <a:cubicBezTo>
                  <a:pt x="1154927" y="1656257"/>
                  <a:pt x="1159234" y="1617958"/>
                  <a:pt x="1167848" y="1580123"/>
                </a:cubicBezTo>
                <a:cubicBezTo>
                  <a:pt x="1249348" y="1221254"/>
                  <a:pt x="1647643" y="1045795"/>
                  <a:pt x="1966954" y="1229139"/>
                </a:cubicBezTo>
                <a:cubicBezTo>
                  <a:pt x="1992331" y="1243717"/>
                  <a:pt x="2006909" y="1240602"/>
                  <a:pt x="2026323" y="1220724"/>
                </a:cubicBezTo>
                <a:cubicBezTo>
                  <a:pt x="2100337" y="1144789"/>
                  <a:pt x="2174947" y="1069517"/>
                  <a:pt x="2251412" y="996033"/>
                </a:cubicBezTo>
                <a:cubicBezTo>
                  <a:pt x="2274868" y="973505"/>
                  <a:pt x="2269634" y="963499"/>
                  <a:pt x="2246443" y="946868"/>
                </a:cubicBezTo>
                <a:cubicBezTo>
                  <a:pt x="2034076" y="794335"/>
                  <a:pt x="1797723" y="736092"/>
                  <a:pt x="1541095" y="780222"/>
                </a:cubicBezTo>
                <a:cubicBezTo>
                  <a:pt x="1032941" y="867686"/>
                  <a:pt x="696402" y="1342511"/>
                  <a:pt x="778499" y="1848214"/>
                </a:cubicBezTo>
                <a:cubicBezTo>
                  <a:pt x="868216" y="2400963"/>
                  <a:pt x="1434017" y="2750157"/>
                  <a:pt x="1970333" y="2584836"/>
                </a:cubicBezTo>
                <a:cubicBezTo>
                  <a:pt x="2361140" y="2464374"/>
                  <a:pt x="2651959" y="2082645"/>
                  <a:pt x="2623334" y="1640023"/>
                </a:cubicBezTo>
                <a:cubicBezTo>
                  <a:pt x="2611341" y="1454890"/>
                  <a:pt x="2549983" y="1289503"/>
                  <a:pt x="2441249" y="1140349"/>
                </a:cubicBezTo>
                <a:cubicBezTo>
                  <a:pt x="2427334" y="1121200"/>
                  <a:pt x="2418124" y="1119610"/>
                  <a:pt x="2400963" y="1137169"/>
                </a:cubicBezTo>
                <a:cubicBezTo>
                  <a:pt x="2325226" y="1214495"/>
                  <a:pt x="2248894" y="1291226"/>
                  <a:pt x="2171369" y="1366697"/>
                </a:cubicBezTo>
                <a:cubicBezTo>
                  <a:pt x="2150960" y="1386575"/>
                  <a:pt x="2149105" y="1401616"/>
                  <a:pt x="2163881" y="1426199"/>
                </a:cubicBezTo>
                <a:cubicBezTo>
                  <a:pt x="2225438" y="1528108"/>
                  <a:pt x="2245912" y="1640288"/>
                  <a:pt x="2233919" y="1757371"/>
                </a:cubicBezTo>
                <a:cubicBezTo>
                  <a:pt x="2203770" y="2051702"/>
                  <a:pt x="1929119" y="2269965"/>
                  <a:pt x="1633794" y="2233919"/>
                </a:cubicBezTo>
                <a:cubicBezTo>
                  <a:pt x="1330320" y="2196879"/>
                  <a:pt x="1147572" y="1933823"/>
                  <a:pt x="1157180" y="1690845"/>
                </a:cubicBezTo>
                <a:close/>
                <a:moveTo>
                  <a:pt x="1362257" y="1696013"/>
                </a:moveTo>
                <a:cubicBezTo>
                  <a:pt x="1367227" y="1909970"/>
                  <a:pt x="1547721" y="2046069"/>
                  <a:pt x="1728216" y="2026986"/>
                </a:cubicBezTo>
                <a:cubicBezTo>
                  <a:pt x="1947605" y="2003861"/>
                  <a:pt x="2086356" y="1782484"/>
                  <a:pt x="2007704" y="1578201"/>
                </a:cubicBezTo>
                <a:cubicBezTo>
                  <a:pt x="1995578" y="1546661"/>
                  <a:pt x="1992928" y="1545999"/>
                  <a:pt x="1969140" y="1569654"/>
                </a:cubicBezTo>
                <a:cubicBezTo>
                  <a:pt x="1904271" y="1634258"/>
                  <a:pt x="1839468" y="1698929"/>
                  <a:pt x="1774864" y="1763798"/>
                </a:cubicBezTo>
                <a:cubicBezTo>
                  <a:pt x="1743124" y="1795670"/>
                  <a:pt x="1705621" y="1806934"/>
                  <a:pt x="1663015" y="1792887"/>
                </a:cubicBezTo>
                <a:cubicBezTo>
                  <a:pt x="1589665" y="1768768"/>
                  <a:pt x="1569852" y="1678719"/>
                  <a:pt x="1625909" y="1620873"/>
                </a:cubicBezTo>
                <a:cubicBezTo>
                  <a:pt x="1689586" y="1555076"/>
                  <a:pt x="1755118" y="1491135"/>
                  <a:pt x="1819789" y="1426332"/>
                </a:cubicBezTo>
                <a:cubicBezTo>
                  <a:pt x="1847287" y="1398833"/>
                  <a:pt x="1846757" y="1395387"/>
                  <a:pt x="1808988" y="1382732"/>
                </a:cubicBezTo>
                <a:cubicBezTo>
                  <a:pt x="1761611" y="1366829"/>
                  <a:pt x="1713572" y="1359805"/>
                  <a:pt x="1662816" y="1365305"/>
                </a:cubicBezTo>
                <a:cubicBezTo>
                  <a:pt x="1492327" y="1383991"/>
                  <a:pt x="1362721" y="1525325"/>
                  <a:pt x="1362257" y="1696013"/>
                </a:cubicBezTo>
                <a:close/>
                <a:moveTo>
                  <a:pt x="2726900" y="886239"/>
                </a:moveTo>
                <a:cubicBezTo>
                  <a:pt x="2747705" y="882860"/>
                  <a:pt x="2770301" y="897040"/>
                  <a:pt x="2789715" y="877426"/>
                </a:cubicBezTo>
                <a:cubicBezTo>
                  <a:pt x="2854054" y="812358"/>
                  <a:pt x="2919057" y="748019"/>
                  <a:pt x="2983595" y="683149"/>
                </a:cubicBezTo>
                <a:cubicBezTo>
                  <a:pt x="2988696" y="678048"/>
                  <a:pt x="2996913" y="672945"/>
                  <a:pt x="2991877" y="663801"/>
                </a:cubicBezTo>
                <a:cubicBezTo>
                  <a:pt x="2988100" y="656977"/>
                  <a:pt x="2980282" y="658898"/>
                  <a:pt x="2973920" y="658302"/>
                </a:cubicBezTo>
                <a:cubicBezTo>
                  <a:pt x="2926809" y="653862"/>
                  <a:pt x="2879498" y="651079"/>
                  <a:pt x="2832719" y="644586"/>
                </a:cubicBezTo>
                <a:cubicBezTo>
                  <a:pt x="2786203" y="638092"/>
                  <a:pt x="2754398" y="606287"/>
                  <a:pt x="2747971" y="559971"/>
                </a:cubicBezTo>
                <a:cubicBezTo>
                  <a:pt x="2741544" y="514251"/>
                  <a:pt x="2738760" y="468067"/>
                  <a:pt x="2734321" y="422082"/>
                </a:cubicBezTo>
                <a:cubicBezTo>
                  <a:pt x="2733592" y="414661"/>
                  <a:pt x="2736773" y="405185"/>
                  <a:pt x="2728821" y="400878"/>
                </a:cubicBezTo>
                <a:cubicBezTo>
                  <a:pt x="2718286" y="395180"/>
                  <a:pt x="2712918" y="405583"/>
                  <a:pt x="2707220" y="411281"/>
                </a:cubicBezTo>
                <a:cubicBezTo>
                  <a:pt x="2643875" y="474163"/>
                  <a:pt x="2580861" y="537442"/>
                  <a:pt x="2517648" y="600522"/>
                </a:cubicBezTo>
                <a:cubicBezTo>
                  <a:pt x="2507841" y="610329"/>
                  <a:pt x="2502408" y="620467"/>
                  <a:pt x="2503800" y="635574"/>
                </a:cubicBezTo>
                <a:cubicBezTo>
                  <a:pt x="2510094" y="704618"/>
                  <a:pt x="2515329" y="773728"/>
                  <a:pt x="2520497" y="842905"/>
                </a:cubicBezTo>
                <a:cubicBezTo>
                  <a:pt x="2521889" y="861458"/>
                  <a:pt x="2530569" y="870734"/>
                  <a:pt x="2549254" y="872126"/>
                </a:cubicBezTo>
                <a:cubicBezTo>
                  <a:pt x="2608359" y="876565"/>
                  <a:pt x="2667596" y="881534"/>
                  <a:pt x="2726900" y="886239"/>
                </a:cubicBezTo>
                <a:close/>
              </a:path>
            </a:pathLst>
          </a:custGeom>
          <a:solidFill>
            <a:schemeClr val="bg1">
              <a:alpha val="75000"/>
            </a:schemeClr>
          </a:solidFill>
          <a:ln w="6624" cap="flat">
            <a:noFill/>
            <a:prstDash val="solid"/>
            <a:miter/>
          </a:ln>
        </p:spPr>
        <p:txBody>
          <a:bodyPr rtlCol="0" anchor="ctr"/>
          <a:lstStyle/>
          <a:p>
            <a:endParaRPr lang="en-US"/>
          </a:p>
        </p:txBody>
      </p:sp>
      <p:sp>
        <p:nvSpPr>
          <p:cNvPr id="3" name="Freeform: Shape 2">
            <a:extLst>
              <a:ext uri="{FF2B5EF4-FFF2-40B4-BE49-F238E27FC236}">
                <a16:creationId xmlns:a16="http://schemas.microsoft.com/office/drawing/2014/main" id="{E777C58D-2437-5585-CC1E-CA5D94277F7F}"/>
              </a:ext>
            </a:extLst>
          </p:cNvPr>
          <p:cNvSpPr/>
          <p:nvPr/>
        </p:nvSpPr>
        <p:spPr>
          <a:xfrm>
            <a:off x="391085" y="2210531"/>
            <a:ext cx="649754" cy="1565402"/>
          </a:xfrm>
          <a:custGeom>
            <a:avLst/>
            <a:gdLst>
              <a:gd name="connsiteX0" fmla="*/ 568869 w 647796"/>
              <a:gd name="connsiteY0" fmla="*/ 0 h 1560686"/>
              <a:gd name="connsiteX1" fmla="*/ 586458 w 647796"/>
              <a:gd name="connsiteY1" fmla="*/ 48058 h 1560686"/>
              <a:gd name="connsiteX2" fmla="*/ 647796 w 647796"/>
              <a:gd name="connsiteY2" fmla="*/ 453772 h 1560686"/>
              <a:gd name="connsiteX3" fmla="*/ 151301 w 647796"/>
              <a:gd name="connsiteY3" fmla="*/ 1506566 h 1560686"/>
              <a:gd name="connsiteX4" fmla="*/ 78928 w 647796"/>
              <a:gd name="connsiteY4" fmla="*/ 1560686 h 1560686"/>
              <a:gd name="connsiteX5" fmla="*/ 61338 w 647796"/>
              <a:gd name="connsiteY5" fmla="*/ 1512628 h 1560686"/>
              <a:gd name="connsiteX6" fmla="*/ 0 w 647796"/>
              <a:gd name="connsiteY6" fmla="*/ 1106914 h 1560686"/>
              <a:gd name="connsiteX7" fmla="*/ 496495 w 647796"/>
              <a:gd name="connsiteY7" fmla="*/ 54120 h 1560686"/>
              <a:gd name="connsiteX8" fmla="*/ 568869 w 647796"/>
              <a:gd name="connsiteY8" fmla="*/ 0 h 1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96" h="1560686">
                <a:moveTo>
                  <a:pt x="568869" y="0"/>
                </a:moveTo>
                <a:lnTo>
                  <a:pt x="586458" y="48058"/>
                </a:lnTo>
                <a:cubicBezTo>
                  <a:pt x="626321" y="176223"/>
                  <a:pt x="647796" y="312490"/>
                  <a:pt x="647796" y="453772"/>
                </a:cubicBezTo>
                <a:cubicBezTo>
                  <a:pt x="647796" y="877619"/>
                  <a:pt x="454523" y="1256325"/>
                  <a:pt x="151301" y="1506566"/>
                </a:cubicBezTo>
                <a:lnTo>
                  <a:pt x="78928" y="1560686"/>
                </a:lnTo>
                <a:lnTo>
                  <a:pt x="61338" y="1512628"/>
                </a:lnTo>
                <a:cubicBezTo>
                  <a:pt x="21475" y="1384463"/>
                  <a:pt x="0" y="1248197"/>
                  <a:pt x="0" y="1106914"/>
                </a:cubicBezTo>
                <a:cubicBezTo>
                  <a:pt x="0" y="683067"/>
                  <a:pt x="193273" y="304361"/>
                  <a:pt x="496495" y="54120"/>
                </a:cubicBezTo>
                <a:lnTo>
                  <a:pt x="56886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2"/>
                </a:solidFill>
                <a:latin typeface="Montserrat" panose="00000500000000000000" pitchFamily="50" charset="0"/>
              </a:rPr>
              <a:t>1</a:t>
            </a:r>
          </a:p>
        </p:txBody>
      </p:sp>
      <p:sp>
        <p:nvSpPr>
          <p:cNvPr id="8" name="TextBox 7">
            <a:extLst>
              <a:ext uri="{FF2B5EF4-FFF2-40B4-BE49-F238E27FC236}">
                <a16:creationId xmlns:a16="http://schemas.microsoft.com/office/drawing/2014/main" id="{F4D10823-766F-D956-393A-D18A522E0F70}"/>
              </a:ext>
            </a:extLst>
          </p:cNvPr>
          <p:cNvSpPr txBox="1"/>
          <p:nvPr/>
        </p:nvSpPr>
        <p:spPr>
          <a:xfrm>
            <a:off x="900866" y="2673273"/>
            <a:ext cx="1650949" cy="1380699"/>
          </a:xfrm>
          <a:prstGeom prst="rect">
            <a:avLst/>
          </a:prstGeom>
          <a:noFill/>
        </p:spPr>
        <p:txBody>
          <a:bodyPr wrap="square" rtlCol="0">
            <a:spAutoFit/>
          </a:bodyPr>
          <a:lstStyle/>
          <a:p>
            <a:pPr algn="ctr">
              <a:lnSpc>
                <a:spcPts val="1700"/>
              </a:lnSpc>
            </a:pPr>
            <a:r>
              <a:rPr lang="en-US" sz="1400" b="1" dirty="0">
                <a:solidFill>
                  <a:schemeClr val="bg1"/>
                </a:solidFill>
                <a:latin typeface="Montserrat" panose="00000500000000000000" pitchFamily="50" charset="0"/>
              </a:rPr>
              <a:t>Data preprocessing, cleaning &amp; implementing different ML models</a:t>
            </a:r>
          </a:p>
        </p:txBody>
      </p:sp>
      <p:sp>
        <p:nvSpPr>
          <p:cNvPr id="10" name="Rounded Rectangle">
            <a:extLst>
              <a:ext uri="{FF2B5EF4-FFF2-40B4-BE49-F238E27FC236}">
                <a16:creationId xmlns:a16="http://schemas.microsoft.com/office/drawing/2014/main" id="{BE8DDDDC-4D62-0043-2226-FCDC49C01BB1}"/>
              </a:ext>
            </a:extLst>
          </p:cNvPr>
          <p:cNvSpPr/>
          <p:nvPr/>
        </p:nvSpPr>
        <p:spPr>
          <a:xfrm>
            <a:off x="3224157" y="-4211"/>
            <a:ext cx="5388610" cy="1039650"/>
          </a:xfrm>
          <a:prstGeom prst="roundRect">
            <a:avLst>
              <a:gd name="adj" fmla="val 17454"/>
            </a:avLst>
          </a:prstGeom>
          <a:gradFill>
            <a:gsLst>
              <a:gs pos="9000">
                <a:schemeClr val="accent2">
                  <a:lumMod val="25000"/>
                  <a:lumOff val="75000"/>
                </a:schemeClr>
              </a:gs>
              <a:gs pos="23000">
                <a:schemeClr val="tx2">
                  <a:lumMod val="10000"/>
                  <a:lumOff val="90000"/>
                </a:schemeClr>
              </a:gs>
            </a:gsLst>
            <a:lin ang="0" scaled="0"/>
          </a:gradFill>
          <a:ln w="12700" cap="flat">
            <a:noFill/>
            <a:miter lim="400000"/>
          </a:ln>
          <a:effectLst/>
        </p:spPr>
        <p:txBody>
          <a:bodyPr wrap="square" lIns="0" tIns="0" rIns="0" bIns="0" numCol="1" anchor="ctr">
            <a:noAutofit/>
          </a:bodyPr>
          <a:lstStyle/>
          <a:p>
            <a:pPr algn="ctr" defTabSz="412750" hangingPunct="0">
              <a:defRPr sz="3200" b="0">
                <a:solidFill>
                  <a:srgbClr val="FFFFFF"/>
                </a:solidFill>
                <a:latin typeface="+mn-lt"/>
                <a:ea typeface="+mn-ea"/>
                <a:cs typeface="+mn-cs"/>
                <a:sym typeface="Helvetica Neue Medium"/>
              </a:defRPr>
            </a:pPr>
            <a:endParaRPr sz="1600" kern="0">
              <a:solidFill>
                <a:srgbClr val="C1E3F3"/>
              </a:solidFill>
              <a:latin typeface="Helvetica Neue Medium"/>
              <a:ea typeface="Helvetica Neue Medium"/>
              <a:cs typeface="Helvetica Neue Medium"/>
              <a:sym typeface="Helvetica Neue Medium"/>
            </a:endParaRPr>
          </a:p>
        </p:txBody>
      </p:sp>
      <p:sp>
        <p:nvSpPr>
          <p:cNvPr id="11" name="Lorem Ipsum is simply dummy text of the printing and typesetting industry. Lorem Ipsum has been the industry's standard dummy text ever since the">
            <a:extLst>
              <a:ext uri="{FF2B5EF4-FFF2-40B4-BE49-F238E27FC236}">
                <a16:creationId xmlns:a16="http://schemas.microsoft.com/office/drawing/2014/main" id="{2BDED782-F542-84F7-1B42-3030A4446371}"/>
              </a:ext>
            </a:extLst>
          </p:cNvPr>
          <p:cNvSpPr txBox="1"/>
          <p:nvPr/>
        </p:nvSpPr>
        <p:spPr>
          <a:xfrm>
            <a:off x="3518030" y="47142"/>
            <a:ext cx="4571715" cy="91307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nchorCtr="0">
            <a:spAutoFit/>
          </a:bodyPr>
          <a:lstStyle>
            <a:lvl1pPr algn="l">
              <a:defRPr sz="2500" b="0">
                <a:solidFill>
                  <a:srgbClr val="9FA09E"/>
                </a:solidFill>
                <a:latin typeface="Barlow Medium"/>
                <a:ea typeface="Barlow Medium"/>
                <a:cs typeface="Barlow Medium"/>
                <a:sym typeface="Barlow Medium"/>
              </a:defRPr>
            </a:lvl1pPr>
          </a:lstStyle>
          <a:p>
            <a:pPr algn="ctr" defTabSz="412750" hangingPunct="0"/>
            <a:r>
              <a:rPr lang="en-IN" sz="2800" b="1" kern="0" dirty="0">
                <a:solidFill>
                  <a:schemeClr val="tx1"/>
                </a:solidFill>
                <a:latin typeface="Montserrat" panose="00000500000000000000" pitchFamily="50" charset="0"/>
              </a:rPr>
              <a:t>ROLES &amp; FUTURE WORKS</a:t>
            </a:r>
            <a:endParaRPr sz="2800" b="1" kern="0" dirty="0">
              <a:solidFill>
                <a:schemeClr val="tx1"/>
              </a:solidFill>
              <a:latin typeface="Montserrat" panose="00000500000000000000" pitchFamily="50" charset="0"/>
            </a:endParaRPr>
          </a:p>
        </p:txBody>
      </p:sp>
      <p:sp>
        <p:nvSpPr>
          <p:cNvPr id="13" name="Oval 12">
            <a:extLst>
              <a:ext uri="{FF2B5EF4-FFF2-40B4-BE49-F238E27FC236}">
                <a16:creationId xmlns:a16="http://schemas.microsoft.com/office/drawing/2014/main" id="{2EBF4C3B-5A8A-3261-CF65-0D664CA13BC0}"/>
              </a:ext>
            </a:extLst>
          </p:cNvPr>
          <p:cNvSpPr/>
          <p:nvPr/>
        </p:nvSpPr>
        <p:spPr>
          <a:xfrm>
            <a:off x="8834646" y="2204216"/>
            <a:ext cx="2736934" cy="2736934"/>
          </a:xfrm>
          <a:prstGeom prst="ellipse">
            <a:avLst/>
          </a:prstGeom>
          <a:gradFill flip="none" rotWithShape="1">
            <a:gsLst>
              <a:gs pos="0">
                <a:schemeClr val="accent1">
                  <a:alpha val="85000"/>
                </a:schemeClr>
              </a:gs>
              <a:gs pos="100000">
                <a:schemeClr val="accent1">
                  <a:lumMod val="60000"/>
                  <a:lumOff val="40000"/>
                  <a:alpha val="5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3AA956B-2508-8F1B-5FFF-E1EABE6D5481}"/>
              </a:ext>
            </a:extLst>
          </p:cNvPr>
          <p:cNvSpPr/>
          <p:nvPr/>
        </p:nvSpPr>
        <p:spPr>
          <a:xfrm rot="19768730">
            <a:off x="8813066" y="3031837"/>
            <a:ext cx="649754" cy="1565402"/>
          </a:xfrm>
          <a:custGeom>
            <a:avLst/>
            <a:gdLst>
              <a:gd name="connsiteX0" fmla="*/ 568869 w 647796"/>
              <a:gd name="connsiteY0" fmla="*/ 0 h 1560686"/>
              <a:gd name="connsiteX1" fmla="*/ 586458 w 647796"/>
              <a:gd name="connsiteY1" fmla="*/ 48058 h 1560686"/>
              <a:gd name="connsiteX2" fmla="*/ 647796 w 647796"/>
              <a:gd name="connsiteY2" fmla="*/ 453772 h 1560686"/>
              <a:gd name="connsiteX3" fmla="*/ 151301 w 647796"/>
              <a:gd name="connsiteY3" fmla="*/ 1506566 h 1560686"/>
              <a:gd name="connsiteX4" fmla="*/ 78928 w 647796"/>
              <a:gd name="connsiteY4" fmla="*/ 1560686 h 1560686"/>
              <a:gd name="connsiteX5" fmla="*/ 61338 w 647796"/>
              <a:gd name="connsiteY5" fmla="*/ 1512628 h 1560686"/>
              <a:gd name="connsiteX6" fmla="*/ 0 w 647796"/>
              <a:gd name="connsiteY6" fmla="*/ 1106914 h 1560686"/>
              <a:gd name="connsiteX7" fmla="*/ 496495 w 647796"/>
              <a:gd name="connsiteY7" fmla="*/ 54120 h 1560686"/>
              <a:gd name="connsiteX8" fmla="*/ 568869 w 647796"/>
              <a:gd name="connsiteY8" fmla="*/ 0 h 1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96" h="1560686">
                <a:moveTo>
                  <a:pt x="568869" y="0"/>
                </a:moveTo>
                <a:lnTo>
                  <a:pt x="586458" y="48058"/>
                </a:lnTo>
                <a:cubicBezTo>
                  <a:pt x="626321" y="176223"/>
                  <a:pt x="647796" y="312490"/>
                  <a:pt x="647796" y="453772"/>
                </a:cubicBezTo>
                <a:cubicBezTo>
                  <a:pt x="647796" y="877619"/>
                  <a:pt x="454523" y="1256325"/>
                  <a:pt x="151301" y="1506566"/>
                </a:cubicBezTo>
                <a:lnTo>
                  <a:pt x="78928" y="1560686"/>
                </a:lnTo>
                <a:lnTo>
                  <a:pt x="61338" y="1512628"/>
                </a:lnTo>
                <a:cubicBezTo>
                  <a:pt x="21475" y="1384463"/>
                  <a:pt x="0" y="1248197"/>
                  <a:pt x="0" y="1106914"/>
                </a:cubicBezTo>
                <a:cubicBezTo>
                  <a:pt x="0" y="683067"/>
                  <a:pt x="193273" y="304361"/>
                  <a:pt x="496495" y="54120"/>
                </a:cubicBezTo>
                <a:lnTo>
                  <a:pt x="56886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2"/>
                </a:solidFill>
                <a:latin typeface="Montserrat" panose="00000500000000000000" pitchFamily="50" charset="0"/>
              </a:rPr>
              <a:t>FW</a:t>
            </a:r>
          </a:p>
        </p:txBody>
      </p:sp>
      <p:sp>
        <p:nvSpPr>
          <p:cNvPr id="15" name="TextBox 14">
            <a:extLst>
              <a:ext uri="{FF2B5EF4-FFF2-40B4-BE49-F238E27FC236}">
                <a16:creationId xmlns:a16="http://schemas.microsoft.com/office/drawing/2014/main" id="{A2BB5D5C-5916-6AE5-4B66-A23C76359320}"/>
              </a:ext>
            </a:extLst>
          </p:cNvPr>
          <p:cNvSpPr txBox="1"/>
          <p:nvPr/>
        </p:nvSpPr>
        <p:spPr>
          <a:xfrm>
            <a:off x="9371916" y="2536610"/>
            <a:ext cx="1800638" cy="1608261"/>
          </a:xfrm>
          <a:prstGeom prst="rect">
            <a:avLst/>
          </a:prstGeom>
          <a:noFill/>
        </p:spPr>
        <p:txBody>
          <a:bodyPr wrap="square" rtlCol="0">
            <a:spAutoFit/>
          </a:bodyPr>
          <a:lstStyle/>
          <a:p>
            <a:pPr algn="ctr">
              <a:lnSpc>
                <a:spcPts val="1700"/>
              </a:lnSpc>
            </a:pPr>
            <a:r>
              <a:rPr lang="en-US" sz="1400" b="1" dirty="0" err="1">
                <a:solidFill>
                  <a:schemeClr val="bg1"/>
                </a:solidFill>
                <a:latin typeface="Montserrat" panose="00000500000000000000" pitchFamily="50" charset="0"/>
              </a:rPr>
              <a:t>Optimising</a:t>
            </a:r>
            <a:r>
              <a:rPr lang="en-US" sz="1400" b="1" dirty="0">
                <a:solidFill>
                  <a:schemeClr val="bg1"/>
                </a:solidFill>
                <a:latin typeface="Montserrat" panose="00000500000000000000" pitchFamily="50" charset="0"/>
              </a:rPr>
              <a:t> the model with help of two more models</a:t>
            </a:r>
          </a:p>
          <a:p>
            <a:pPr algn="ctr">
              <a:lnSpc>
                <a:spcPts val="1700"/>
              </a:lnSpc>
            </a:pPr>
            <a:endParaRPr lang="en-US" sz="1400" b="1" dirty="0">
              <a:solidFill>
                <a:schemeClr val="bg1"/>
              </a:solidFill>
              <a:latin typeface="Montserrat" panose="00000500000000000000" pitchFamily="50" charset="0"/>
            </a:endParaRPr>
          </a:p>
          <a:p>
            <a:pPr algn="ctr">
              <a:lnSpc>
                <a:spcPts val="1700"/>
              </a:lnSpc>
            </a:pPr>
            <a:r>
              <a:rPr lang="en-US" sz="1400" b="1" dirty="0">
                <a:solidFill>
                  <a:schemeClr val="bg1"/>
                </a:solidFill>
                <a:latin typeface="Montserrat" panose="00000500000000000000" pitchFamily="50" charset="0"/>
              </a:rPr>
              <a:t>Creating User Interface </a:t>
            </a:r>
          </a:p>
        </p:txBody>
      </p:sp>
      <p:sp>
        <p:nvSpPr>
          <p:cNvPr id="16" name="Freeform: Shape 15">
            <a:extLst>
              <a:ext uri="{FF2B5EF4-FFF2-40B4-BE49-F238E27FC236}">
                <a16:creationId xmlns:a16="http://schemas.microsoft.com/office/drawing/2014/main" id="{5C92FC44-298C-0CF9-3DBA-4D9ED72C5034}"/>
              </a:ext>
            </a:extLst>
          </p:cNvPr>
          <p:cNvSpPr/>
          <p:nvPr/>
        </p:nvSpPr>
        <p:spPr>
          <a:xfrm>
            <a:off x="3640615" y="2927422"/>
            <a:ext cx="432320" cy="355120"/>
          </a:xfrm>
          <a:custGeom>
            <a:avLst/>
            <a:gdLst>
              <a:gd name="connsiteX0" fmla="*/ 1112332 w 2226365"/>
              <a:gd name="connsiteY0" fmla="*/ 1593740 h 1828800"/>
              <a:gd name="connsiteX1" fmla="*/ 242790 w 2226365"/>
              <a:gd name="connsiteY1" fmla="*/ 1593673 h 1828800"/>
              <a:gd name="connsiteX2" fmla="*/ 77 w 2226365"/>
              <a:gd name="connsiteY2" fmla="*/ 1350098 h 1828800"/>
              <a:gd name="connsiteX3" fmla="*/ 77 w 2226365"/>
              <a:gd name="connsiteY3" fmla="*/ 242084 h 1828800"/>
              <a:gd name="connsiteX4" fmla="*/ 241796 w 2226365"/>
              <a:gd name="connsiteY4" fmla="*/ 99 h 1828800"/>
              <a:gd name="connsiteX5" fmla="*/ 1988300 w 2226365"/>
              <a:gd name="connsiteY5" fmla="*/ 99 h 1828800"/>
              <a:gd name="connsiteX6" fmla="*/ 2229755 w 2226365"/>
              <a:gd name="connsiteY6" fmla="*/ 242349 h 1828800"/>
              <a:gd name="connsiteX7" fmla="*/ 2229755 w 2226365"/>
              <a:gd name="connsiteY7" fmla="*/ 1352881 h 1828800"/>
              <a:gd name="connsiteX8" fmla="*/ 1989294 w 2226365"/>
              <a:gd name="connsiteY8" fmla="*/ 1593673 h 1828800"/>
              <a:gd name="connsiteX9" fmla="*/ 1112332 w 2226365"/>
              <a:gd name="connsiteY9" fmla="*/ 1593740 h 1828800"/>
              <a:gd name="connsiteX10" fmla="*/ 1115578 w 2226365"/>
              <a:gd name="connsiteY10" fmla="*/ 1431268 h 1828800"/>
              <a:gd name="connsiteX11" fmla="*/ 1823642 w 2226365"/>
              <a:gd name="connsiteY11" fmla="*/ 1431268 h 1828800"/>
              <a:gd name="connsiteX12" fmla="*/ 1975181 w 2226365"/>
              <a:gd name="connsiteY12" fmla="*/ 1431135 h 1828800"/>
              <a:gd name="connsiteX13" fmla="*/ 2067349 w 2226365"/>
              <a:gd name="connsiteY13" fmla="*/ 1338436 h 1828800"/>
              <a:gd name="connsiteX14" fmla="*/ 2067416 w 2226365"/>
              <a:gd name="connsiteY14" fmla="*/ 1323528 h 1828800"/>
              <a:gd name="connsiteX15" fmla="*/ 2067416 w 2226365"/>
              <a:gd name="connsiteY15" fmla="*/ 270112 h 1828800"/>
              <a:gd name="connsiteX16" fmla="*/ 2067217 w 2226365"/>
              <a:gd name="connsiteY16" fmla="*/ 247783 h 1828800"/>
              <a:gd name="connsiteX17" fmla="*/ 1982602 w 2226365"/>
              <a:gd name="connsiteY17" fmla="*/ 162704 h 1828800"/>
              <a:gd name="connsiteX18" fmla="*/ 1965241 w 2226365"/>
              <a:gd name="connsiteY18" fmla="*/ 162505 h 1828800"/>
              <a:gd name="connsiteX19" fmla="*/ 265849 w 2226365"/>
              <a:gd name="connsiteY19" fmla="*/ 162505 h 1828800"/>
              <a:gd name="connsiteX20" fmla="*/ 226357 w 2226365"/>
              <a:gd name="connsiteY20" fmla="*/ 165818 h 1828800"/>
              <a:gd name="connsiteX21" fmla="*/ 165662 w 2226365"/>
              <a:gd name="connsiteY21" fmla="*/ 226977 h 1828800"/>
              <a:gd name="connsiteX22" fmla="*/ 162548 w 2226365"/>
              <a:gd name="connsiteY22" fmla="*/ 268920 h 1828800"/>
              <a:gd name="connsiteX23" fmla="*/ 162548 w 2226365"/>
              <a:gd name="connsiteY23" fmla="*/ 1073923 h 1828800"/>
              <a:gd name="connsiteX24" fmla="*/ 162548 w 2226365"/>
              <a:gd name="connsiteY24" fmla="*/ 1337310 h 1828800"/>
              <a:gd name="connsiteX25" fmla="*/ 201178 w 2226365"/>
              <a:gd name="connsiteY25" fmla="*/ 1418413 h 1828800"/>
              <a:gd name="connsiteX26" fmla="*/ 263463 w 2226365"/>
              <a:gd name="connsiteY26" fmla="*/ 1431334 h 1828800"/>
              <a:gd name="connsiteX27" fmla="*/ 1115578 w 2226365"/>
              <a:gd name="connsiteY27" fmla="*/ 1431268 h 1828800"/>
              <a:gd name="connsiteX28" fmla="*/ 1348353 w 2226365"/>
              <a:gd name="connsiteY28" fmla="*/ 1832213 h 1828800"/>
              <a:gd name="connsiteX29" fmla="*/ 1434624 w 2226365"/>
              <a:gd name="connsiteY29" fmla="*/ 1751043 h 1828800"/>
              <a:gd name="connsiteX30" fmla="*/ 1348220 w 2226365"/>
              <a:gd name="connsiteY30" fmla="*/ 1669940 h 1828800"/>
              <a:gd name="connsiteX31" fmla="*/ 881479 w 2226365"/>
              <a:gd name="connsiteY31" fmla="*/ 1669940 h 1828800"/>
              <a:gd name="connsiteX32" fmla="*/ 795207 w 2226365"/>
              <a:gd name="connsiteY32" fmla="*/ 1751109 h 1828800"/>
              <a:gd name="connsiteX33" fmla="*/ 881545 w 2226365"/>
              <a:gd name="connsiteY33" fmla="*/ 1832279 h 1828800"/>
              <a:gd name="connsiteX34" fmla="*/ 1114916 w 2226365"/>
              <a:gd name="connsiteY34" fmla="*/ 1832345 h 1828800"/>
              <a:gd name="connsiteX35" fmla="*/ 1348353 w 2226365"/>
              <a:gd name="connsiteY35" fmla="*/ 1832213 h 1828800"/>
              <a:gd name="connsiteX36" fmla="*/ 1827883 w 2226365"/>
              <a:gd name="connsiteY36" fmla="*/ 878056 h 1828800"/>
              <a:gd name="connsiteX37" fmla="*/ 1832852 w 2226365"/>
              <a:gd name="connsiteY37" fmla="*/ 878056 h 1828800"/>
              <a:gd name="connsiteX38" fmla="*/ 1879169 w 2226365"/>
              <a:gd name="connsiteY38" fmla="*/ 863015 h 1828800"/>
              <a:gd name="connsiteX39" fmla="*/ 1908920 w 2226365"/>
              <a:gd name="connsiteY39" fmla="*/ 769719 h 1828800"/>
              <a:gd name="connsiteX40" fmla="*/ 1827883 w 2226365"/>
              <a:gd name="connsiteY40" fmla="*/ 711542 h 1828800"/>
              <a:gd name="connsiteX41" fmla="*/ 1653948 w 2226365"/>
              <a:gd name="connsiteY41" fmla="*/ 711078 h 1828800"/>
              <a:gd name="connsiteX42" fmla="*/ 1490615 w 2226365"/>
              <a:gd name="connsiteY42" fmla="*/ 804308 h 1828800"/>
              <a:gd name="connsiteX43" fmla="*/ 1371080 w 2226365"/>
              <a:gd name="connsiteY43" fmla="*/ 1004879 h 1828800"/>
              <a:gd name="connsiteX44" fmla="*/ 1336161 w 2226365"/>
              <a:gd name="connsiteY44" fmla="*/ 1005409 h 1828800"/>
              <a:gd name="connsiteX45" fmla="*/ 1019831 w 2226365"/>
              <a:gd name="connsiteY45" fmla="*/ 479629 h 1828800"/>
              <a:gd name="connsiteX46" fmla="*/ 732193 w 2226365"/>
              <a:gd name="connsiteY46" fmla="*/ 481683 h 1828800"/>
              <a:gd name="connsiteX47" fmla="*/ 605767 w 2226365"/>
              <a:gd name="connsiteY47" fmla="*/ 692658 h 1828800"/>
              <a:gd name="connsiteX48" fmla="*/ 564420 w 2226365"/>
              <a:gd name="connsiteY48" fmla="*/ 716512 h 1828800"/>
              <a:gd name="connsiteX49" fmla="*/ 407912 w 2226365"/>
              <a:gd name="connsiteY49" fmla="*/ 716181 h 1828800"/>
              <a:gd name="connsiteX50" fmla="*/ 318062 w 2226365"/>
              <a:gd name="connsiteY50" fmla="*/ 797947 h 1828800"/>
              <a:gd name="connsiteX51" fmla="*/ 407912 w 2226365"/>
              <a:gd name="connsiteY51" fmla="*/ 882429 h 1828800"/>
              <a:gd name="connsiteX52" fmla="*/ 574360 w 2226365"/>
              <a:gd name="connsiteY52" fmla="*/ 882760 h 1828800"/>
              <a:gd name="connsiteX53" fmla="*/ 739680 w 2226365"/>
              <a:gd name="connsiteY53" fmla="*/ 788537 h 1828800"/>
              <a:gd name="connsiteX54" fmla="*/ 861865 w 2226365"/>
              <a:gd name="connsiteY54" fmla="*/ 583725 h 1828800"/>
              <a:gd name="connsiteX55" fmla="*/ 890225 w 2226365"/>
              <a:gd name="connsiteY55" fmla="*/ 582996 h 1828800"/>
              <a:gd name="connsiteX56" fmla="*/ 960462 w 2226365"/>
              <a:gd name="connsiteY56" fmla="*/ 700212 h 1828800"/>
              <a:gd name="connsiteX57" fmla="*/ 1206488 w 2226365"/>
              <a:gd name="connsiteY57" fmla="*/ 1111692 h 1828800"/>
              <a:gd name="connsiteX58" fmla="*/ 1307006 w 2226365"/>
              <a:gd name="connsiteY58" fmla="*/ 1195247 h 1828800"/>
              <a:gd name="connsiteX59" fmla="*/ 1490217 w 2226365"/>
              <a:gd name="connsiteY59" fmla="*/ 1125010 h 1828800"/>
              <a:gd name="connsiteX60" fmla="*/ 1621149 w 2226365"/>
              <a:gd name="connsiteY60" fmla="*/ 908072 h 1828800"/>
              <a:gd name="connsiteX61" fmla="*/ 1673694 w 2226365"/>
              <a:gd name="connsiteY61" fmla="*/ 877592 h 1828800"/>
              <a:gd name="connsiteX62" fmla="*/ 1745719 w 2226365"/>
              <a:gd name="connsiteY62" fmla="*/ 878122 h 1828800"/>
              <a:gd name="connsiteX63" fmla="*/ 1827883 w 2226365"/>
              <a:gd name="connsiteY63" fmla="*/ 878056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226365" h="1828800">
                <a:moveTo>
                  <a:pt x="1112332" y="1593740"/>
                </a:moveTo>
                <a:cubicBezTo>
                  <a:pt x="822506" y="1593740"/>
                  <a:pt x="532681" y="1593872"/>
                  <a:pt x="242790" y="1593673"/>
                </a:cubicBezTo>
                <a:cubicBezTo>
                  <a:pt x="103178" y="1593607"/>
                  <a:pt x="77" y="1490108"/>
                  <a:pt x="77" y="1350098"/>
                </a:cubicBezTo>
                <a:cubicBezTo>
                  <a:pt x="10" y="980760"/>
                  <a:pt x="-56" y="611422"/>
                  <a:pt x="77" y="242084"/>
                </a:cubicBezTo>
                <a:cubicBezTo>
                  <a:pt x="143" y="103930"/>
                  <a:pt x="103775" y="99"/>
                  <a:pt x="241796" y="99"/>
                </a:cubicBezTo>
                <a:cubicBezTo>
                  <a:pt x="823964" y="-33"/>
                  <a:pt x="1406132" y="-33"/>
                  <a:pt x="1988300" y="99"/>
                </a:cubicBezTo>
                <a:cubicBezTo>
                  <a:pt x="2126256" y="99"/>
                  <a:pt x="2229689" y="103930"/>
                  <a:pt x="2229755" y="242349"/>
                </a:cubicBezTo>
                <a:cubicBezTo>
                  <a:pt x="2229887" y="612549"/>
                  <a:pt x="2229887" y="982682"/>
                  <a:pt x="2229755" y="1352881"/>
                </a:cubicBezTo>
                <a:cubicBezTo>
                  <a:pt x="2229689" y="1489379"/>
                  <a:pt x="2125659" y="1593607"/>
                  <a:pt x="1989294" y="1593673"/>
                </a:cubicBezTo>
                <a:cubicBezTo>
                  <a:pt x="1696951" y="1593806"/>
                  <a:pt x="1404675" y="1593740"/>
                  <a:pt x="1112332" y="1593740"/>
                </a:cubicBezTo>
                <a:close/>
                <a:moveTo>
                  <a:pt x="1115578" y="1431268"/>
                </a:moveTo>
                <a:cubicBezTo>
                  <a:pt x="1351600" y="1431268"/>
                  <a:pt x="1587621" y="1431268"/>
                  <a:pt x="1823642" y="1431268"/>
                </a:cubicBezTo>
                <a:cubicBezTo>
                  <a:pt x="1874133" y="1431268"/>
                  <a:pt x="1924690" y="1431665"/>
                  <a:pt x="1975181" y="1431135"/>
                </a:cubicBezTo>
                <a:cubicBezTo>
                  <a:pt x="2035279" y="1430539"/>
                  <a:pt x="2066356" y="1398866"/>
                  <a:pt x="2067349" y="1338436"/>
                </a:cubicBezTo>
                <a:cubicBezTo>
                  <a:pt x="2067416" y="1333467"/>
                  <a:pt x="2067416" y="1328497"/>
                  <a:pt x="2067416" y="1323528"/>
                </a:cubicBezTo>
                <a:cubicBezTo>
                  <a:pt x="2067416" y="972411"/>
                  <a:pt x="2067416" y="621229"/>
                  <a:pt x="2067416" y="270112"/>
                </a:cubicBezTo>
                <a:cubicBezTo>
                  <a:pt x="2067416" y="262691"/>
                  <a:pt x="2067615" y="255204"/>
                  <a:pt x="2067217" y="247783"/>
                </a:cubicBezTo>
                <a:cubicBezTo>
                  <a:pt x="2064500" y="195768"/>
                  <a:pt x="2034351" y="165486"/>
                  <a:pt x="1982602" y="162704"/>
                </a:cubicBezTo>
                <a:cubicBezTo>
                  <a:pt x="1976837" y="162372"/>
                  <a:pt x="1971006" y="162505"/>
                  <a:pt x="1965241" y="162505"/>
                </a:cubicBezTo>
                <a:cubicBezTo>
                  <a:pt x="1398777" y="162505"/>
                  <a:pt x="832313" y="162505"/>
                  <a:pt x="265849" y="162505"/>
                </a:cubicBezTo>
                <a:cubicBezTo>
                  <a:pt x="252597" y="162505"/>
                  <a:pt x="239543" y="162770"/>
                  <a:pt x="226357" y="165818"/>
                </a:cubicBezTo>
                <a:cubicBezTo>
                  <a:pt x="193028" y="173504"/>
                  <a:pt x="173150" y="193647"/>
                  <a:pt x="165662" y="226977"/>
                </a:cubicBezTo>
                <a:cubicBezTo>
                  <a:pt x="162482" y="240958"/>
                  <a:pt x="162548" y="254872"/>
                  <a:pt x="162548" y="268920"/>
                </a:cubicBezTo>
                <a:cubicBezTo>
                  <a:pt x="162482" y="537276"/>
                  <a:pt x="162548" y="805567"/>
                  <a:pt x="162548" y="1073923"/>
                </a:cubicBezTo>
                <a:cubicBezTo>
                  <a:pt x="162548" y="1161719"/>
                  <a:pt x="162614" y="1249514"/>
                  <a:pt x="162548" y="1337310"/>
                </a:cubicBezTo>
                <a:cubicBezTo>
                  <a:pt x="162482" y="1370639"/>
                  <a:pt x="171228" y="1399728"/>
                  <a:pt x="201178" y="1418413"/>
                </a:cubicBezTo>
                <a:cubicBezTo>
                  <a:pt x="220195" y="1430274"/>
                  <a:pt x="241730" y="1431334"/>
                  <a:pt x="263463" y="1431334"/>
                </a:cubicBezTo>
                <a:cubicBezTo>
                  <a:pt x="547458" y="1431268"/>
                  <a:pt x="831518" y="1431268"/>
                  <a:pt x="1115578" y="1431268"/>
                </a:cubicBezTo>
                <a:close/>
                <a:moveTo>
                  <a:pt x="1348353" y="1832213"/>
                </a:moveTo>
                <a:cubicBezTo>
                  <a:pt x="1400831" y="1832080"/>
                  <a:pt x="1434624" y="1800010"/>
                  <a:pt x="1434624" y="1751043"/>
                </a:cubicBezTo>
                <a:cubicBezTo>
                  <a:pt x="1434624" y="1702142"/>
                  <a:pt x="1400699" y="1669940"/>
                  <a:pt x="1348220" y="1669940"/>
                </a:cubicBezTo>
                <a:cubicBezTo>
                  <a:pt x="1192640" y="1669807"/>
                  <a:pt x="1037059" y="1669807"/>
                  <a:pt x="881479" y="1669940"/>
                </a:cubicBezTo>
                <a:cubicBezTo>
                  <a:pt x="828801" y="1670006"/>
                  <a:pt x="795207" y="1701811"/>
                  <a:pt x="795207" y="1751109"/>
                </a:cubicBezTo>
                <a:cubicBezTo>
                  <a:pt x="795207" y="1800142"/>
                  <a:pt x="829066" y="1832146"/>
                  <a:pt x="881545" y="1832279"/>
                </a:cubicBezTo>
                <a:cubicBezTo>
                  <a:pt x="959335" y="1832477"/>
                  <a:pt x="1037125" y="1832345"/>
                  <a:pt x="1114916" y="1832345"/>
                </a:cubicBezTo>
                <a:cubicBezTo>
                  <a:pt x="1192772" y="1832279"/>
                  <a:pt x="1270562" y="1832411"/>
                  <a:pt x="1348353" y="1832213"/>
                </a:cubicBezTo>
                <a:close/>
                <a:moveTo>
                  <a:pt x="1827883" y="878056"/>
                </a:moveTo>
                <a:cubicBezTo>
                  <a:pt x="1829539" y="878056"/>
                  <a:pt x="1831196" y="877990"/>
                  <a:pt x="1832852" y="878056"/>
                </a:cubicBezTo>
                <a:cubicBezTo>
                  <a:pt x="1850080" y="878586"/>
                  <a:pt x="1865386" y="873086"/>
                  <a:pt x="1879169" y="863015"/>
                </a:cubicBezTo>
                <a:cubicBezTo>
                  <a:pt x="1907661" y="842209"/>
                  <a:pt x="1919720" y="804440"/>
                  <a:pt x="1908920" y="769719"/>
                </a:cubicBezTo>
                <a:cubicBezTo>
                  <a:pt x="1898252" y="735198"/>
                  <a:pt x="1867175" y="712006"/>
                  <a:pt x="1827883" y="711542"/>
                </a:cubicBezTo>
                <a:cubicBezTo>
                  <a:pt x="1769904" y="710747"/>
                  <a:pt x="1711926" y="712006"/>
                  <a:pt x="1653948" y="711078"/>
                </a:cubicBezTo>
                <a:cubicBezTo>
                  <a:pt x="1580730" y="709952"/>
                  <a:pt x="1527257" y="741227"/>
                  <a:pt x="1490615" y="804308"/>
                </a:cubicBezTo>
                <a:cubicBezTo>
                  <a:pt x="1451521" y="871629"/>
                  <a:pt x="1411036" y="938088"/>
                  <a:pt x="1371080" y="1004879"/>
                </a:cubicBezTo>
                <a:cubicBezTo>
                  <a:pt x="1353587" y="1034100"/>
                  <a:pt x="1353389" y="1034100"/>
                  <a:pt x="1336161" y="1005409"/>
                </a:cubicBezTo>
                <a:cubicBezTo>
                  <a:pt x="1230806" y="830083"/>
                  <a:pt x="1126313" y="654227"/>
                  <a:pt x="1019831" y="479629"/>
                </a:cubicBezTo>
                <a:cubicBezTo>
                  <a:pt x="948601" y="362878"/>
                  <a:pt x="803092" y="364667"/>
                  <a:pt x="732193" y="481683"/>
                </a:cubicBezTo>
                <a:cubicBezTo>
                  <a:pt x="689720" y="551788"/>
                  <a:pt x="647180" y="621891"/>
                  <a:pt x="605767" y="692658"/>
                </a:cubicBezTo>
                <a:cubicBezTo>
                  <a:pt x="595762" y="709753"/>
                  <a:pt x="584630" y="717042"/>
                  <a:pt x="564420" y="716512"/>
                </a:cubicBezTo>
                <a:cubicBezTo>
                  <a:pt x="512273" y="715121"/>
                  <a:pt x="460059" y="715783"/>
                  <a:pt x="407912" y="716181"/>
                </a:cubicBezTo>
                <a:cubicBezTo>
                  <a:pt x="353910" y="716578"/>
                  <a:pt x="318460" y="749178"/>
                  <a:pt x="318062" y="797947"/>
                </a:cubicBezTo>
                <a:cubicBezTo>
                  <a:pt x="317665" y="848106"/>
                  <a:pt x="353446" y="882032"/>
                  <a:pt x="407912" y="882429"/>
                </a:cubicBezTo>
                <a:cubicBezTo>
                  <a:pt x="463373" y="882827"/>
                  <a:pt x="518899" y="881700"/>
                  <a:pt x="574360" y="882760"/>
                </a:cubicBezTo>
                <a:cubicBezTo>
                  <a:pt x="648572" y="884086"/>
                  <a:pt x="702574" y="852545"/>
                  <a:pt x="739680" y="788537"/>
                </a:cubicBezTo>
                <a:cubicBezTo>
                  <a:pt x="779503" y="719759"/>
                  <a:pt x="820982" y="651908"/>
                  <a:pt x="861865" y="583725"/>
                </a:cubicBezTo>
                <a:cubicBezTo>
                  <a:pt x="875515" y="560931"/>
                  <a:pt x="876907" y="560931"/>
                  <a:pt x="890225" y="582996"/>
                </a:cubicBezTo>
                <a:cubicBezTo>
                  <a:pt x="913814" y="621958"/>
                  <a:pt x="937071" y="661118"/>
                  <a:pt x="960462" y="700212"/>
                </a:cubicBezTo>
                <a:cubicBezTo>
                  <a:pt x="1042559" y="837372"/>
                  <a:pt x="1124789" y="974333"/>
                  <a:pt x="1206488" y="1111692"/>
                </a:cubicBezTo>
                <a:cubicBezTo>
                  <a:pt x="1230276" y="1151713"/>
                  <a:pt x="1261684" y="1181928"/>
                  <a:pt x="1307006" y="1195247"/>
                </a:cubicBezTo>
                <a:cubicBezTo>
                  <a:pt x="1377773" y="1216053"/>
                  <a:pt x="1449533" y="1189548"/>
                  <a:pt x="1490217" y="1125010"/>
                </a:cubicBezTo>
                <a:cubicBezTo>
                  <a:pt x="1535275" y="1053581"/>
                  <a:pt x="1578676" y="981092"/>
                  <a:pt x="1621149" y="908072"/>
                </a:cubicBezTo>
                <a:cubicBezTo>
                  <a:pt x="1633738" y="886405"/>
                  <a:pt x="1647256" y="874743"/>
                  <a:pt x="1673694" y="877592"/>
                </a:cubicBezTo>
                <a:cubicBezTo>
                  <a:pt x="1697415" y="880110"/>
                  <a:pt x="1721666" y="878122"/>
                  <a:pt x="1745719" y="878122"/>
                </a:cubicBezTo>
                <a:cubicBezTo>
                  <a:pt x="1773217" y="878056"/>
                  <a:pt x="1800583" y="878056"/>
                  <a:pt x="1827883" y="878056"/>
                </a:cubicBezTo>
                <a:close/>
              </a:path>
            </a:pathLst>
          </a:custGeom>
          <a:solidFill>
            <a:schemeClr val="bg1">
              <a:alpha val="75000"/>
            </a:schemeClr>
          </a:solidFill>
          <a:ln w="6624" cap="flat">
            <a:noFill/>
            <a:prstDash val="solid"/>
            <a:miter/>
          </a:ln>
        </p:spPr>
        <p:txBody>
          <a:bodyPr rtlCol="0" anchor="ctr"/>
          <a:lstStyle/>
          <a:p>
            <a:endParaRPr lang="en-US"/>
          </a:p>
        </p:txBody>
      </p:sp>
    </p:spTree>
    <p:extLst>
      <p:ext uri="{BB962C8B-B14F-4D97-AF65-F5344CB8AC3E}">
        <p14:creationId xmlns:p14="http://schemas.microsoft.com/office/powerpoint/2010/main" val="109913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500" fill="hold"/>
                                        <p:tgtEl>
                                          <p:spTgt spid="5"/>
                                        </p:tgtEl>
                                        <p:attrNameLst>
                                          <p:attrName>ppt_w</p:attrName>
                                        </p:attrNameLst>
                                      </p:cBhvr>
                                      <p:tavLst>
                                        <p:tav tm="0">
                                          <p:val>
                                            <p:strVal val="4/3*#ppt_w"/>
                                          </p:val>
                                        </p:tav>
                                        <p:tav tm="100000">
                                          <p:val>
                                            <p:strVal val="#ppt_w"/>
                                          </p:val>
                                        </p:tav>
                                      </p:tavLst>
                                    </p:anim>
                                    <p:anim calcmode="lin" valueType="num">
                                      <p:cBhvr>
                                        <p:cTn id="8" dur="1500" fill="hold"/>
                                        <p:tgtEl>
                                          <p:spTgt spid="5"/>
                                        </p:tgtEl>
                                        <p:attrNameLst>
                                          <p:attrName>ppt_h</p:attrName>
                                        </p:attrNameLst>
                                      </p:cBhvr>
                                      <p:tavLst>
                                        <p:tav tm="0">
                                          <p:val>
                                            <p:strVal val="4/3*#ppt_h"/>
                                          </p:val>
                                        </p:tav>
                                        <p:tav tm="100000">
                                          <p:val>
                                            <p:strVal val="#ppt_h"/>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1000"/>
                                        <p:tgtEl>
                                          <p:spTgt spid="56"/>
                                        </p:tgtEl>
                                      </p:cBhvr>
                                    </p:animEffect>
                                  </p:childTnLst>
                                </p:cTn>
                              </p:par>
                              <p:par>
                                <p:cTn id="12" presetID="10" presetClass="entr" presetSubtype="0" fill="hold" nodeType="withEffect">
                                  <p:stCondLst>
                                    <p:cond delay="5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childTnLst>
                                </p:cTn>
                              </p:par>
                              <p:par>
                                <p:cTn id="21" presetID="0" presetClass="path" presetSubtype="0" decel="50000" fill="hold" grpId="1" nodeType="withEffect">
                                  <p:stCondLst>
                                    <p:cond delay="1500"/>
                                  </p:stCondLst>
                                  <p:childTnLst>
                                    <p:animMotion origin="layout" path="M 0.17122 -0.09422 L 3.95833E-6 4.81481E-6 " pathEditMode="relative" rAng="0" ptsTypes="AA">
                                      <p:cBhvr>
                                        <p:cTn id="22" dur="1500" fill="hold"/>
                                        <p:tgtEl>
                                          <p:spTgt spid="4"/>
                                        </p:tgtEl>
                                        <p:attrNameLst>
                                          <p:attrName>ppt_x</p:attrName>
                                          <p:attrName>ppt_y</p:attrName>
                                        </p:attrNameLst>
                                      </p:cBhvr>
                                      <p:rCtr x="-8568" y="4699"/>
                                    </p:animMotion>
                                  </p:childTnLst>
                                </p:cTn>
                              </p:par>
                              <p:par>
                                <p:cTn id="23" presetID="0" presetClass="path" presetSubtype="0" decel="50000" fill="hold" grpId="1" nodeType="withEffect">
                                  <p:stCondLst>
                                    <p:cond delay="1500"/>
                                  </p:stCondLst>
                                  <p:childTnLst>
                                    <p:animMotion origin="layout" path="M -0.17122 -0.09422 L -3.95833E-6 4.81481E-6 " pathEditMode="relative" rAng="0" ptsTypes="AA">
                                      <p:cBhvr>
                                        <p:cTn id="24" dur="1500" fill="hold"/>
                                        <p:tgtEl>
                                          <p:spTgt spid="6"/>
                                        </p:tgtEl>
                                        <p:attrNameLst>
                                          <p:attrName>ppt_x</p:attrName>
                                          <p:attrName>ppt_y</p:attrName>
                                        </p:attrNameLst>
                                      </p:cBhvr>
                                      <p:rCtr x="8555" y="4699"/>
                                    </p:animMotion>
                                  </p:childTnLst>
                                </p:cTn>
                              </p:par>
                              <p:par>
                                <p:cTn id="25" presetID="10" presetClass="entr" presetSubtype="0" fill="hold" nodeType="withEffect">
                                  <p:stCondLst>
                                    <p:cond delay="200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00"/>
                                        <p:tgtEl>
                                          <p:spTgt spid="34"/>
                                        </p:tgtEl>
                                      </p:cBhvr>
                                    </p:animEffect>
                                  </p:childTnLst>
                                </p:cTn>
                              </p:par>
                              <p:par>
                                <p:cTn id="28" presetID="10" presetClass="entr" presetSubtype="0" fill="hold" nodeType="withEffect">
                                  <p:stCondLst>
                                    <p:cond delay="200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1000"/>
                                        <p:tgtEl>
                                          <p:spTgt spid="42"/>
                                        </p:tgtEl>
                                      </p:cBhvr>
                                    </p:animEffect>
                                  </p:childTnLst>
                                </p:cTn>
                              </p:par>
                              <p:par>
                                <p:cTn id="31" presetID="10" presetClass="entr" presetSubtype="0" fill="hold" grpId="0" nodeType="withEffect">
                                  <p:stCondLst>
                                    <p:cond delay="200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1000"/>
                                        <p:tgtEl>
                                          <p:spTgt spid="58"/>
                                        </p:tgtEl>
                                      </p:cBhvr>
                                    </p:animEffect>
                                  </p:childTnLst>
                                </p:cTn>
                              </p:par>
                              <p:par>
                                <p:cTn id="34" presetID="10" presetClass="entr" presetSubtype="0" fill="hold" grpId="0" nodeType="withEffect">
                                  <p:stCondLst>
                                    <p:cond delay="250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1000"/>
                                        <p:tgtEl>
                                          <p:spTgt spid="23"/>
                                        </p:tgtEl>
                                      </p:cBhvr>
                                    </p:animEffect>
                                  </p:childTnLst>
                                </p:cTn>
                              </p:par>
                              <p:par>
                                <p:cTn id="37" presetID="10" presetClass="entr" presetSubtype="0" fill="hold" grpId="0" nodeType="withEffect">
                                  <p:stCondLst>
                                    <p:cond delay="2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1000"/>
                                        <p:tgtEl>
                                          <p:spTgt spid="21"/>
                                        </p:tgtEl>
                                      </p:cBhvr>
                                    </p:animEffect>
                                  </p:childTnLst>
                                </p:cTn>
                              </p:par>
                              <p:par>
                                <p:cTn id="40" presetID="10" presetClass="entr" presetSubtype="0" fill="hold" grpId="1" nodeType="withEffect">
                                  <p:stCondLst>
                                    <p:cond delay="300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childTnLst>
                                </p:cTn>
                              </p:par>
                              <p:par>
                                <p:cTn id="43" presetID="0" presetClass="path" presetSubtype="0" decel="50000" fill="hold" grpId="0" nodeType="withEffect">
                                  <p:stCondLst>
                                    <p:cond delay="3000"/>
                                  </p:stCondLst>
                                  <p:childTnLst>
                                    <p:animMotion origin="layout" path="M 0.17123 0.0956 L -3.54167E-6 1.85185E-6 " pathEditMode="relative" rAng="0" ptsTypes="AA">
                                      <p:cBhvr>
                                        <p:cTn id="44" dur="1500" fill="hold"/>
                                        <p:tgtEl>
                                          <p:spTgt spid="2"/>
                                        </p:tgtEl>
                                        <p:attrNameLst>
                                          <p:attrName>ppt_x</p:attrName>
                                          <p:attrName>ppt_y</p:attrName>
                                        </p:attrNameLst>
                                      </p:cBhvr>
                                      <p:rCtr x="-8568" y="-4792"/>
                                    </p:animMotion>
                                  </p:childTnLst>
                                </p:cTn>
                              </p:par>
                              <p:par>
                                <p:cTn id="45" presetID="10" presetClass="entr" presetSubtype="0" fill="hold" nodeType="withEffect">
                                  <p:stCondLst>
                                    <p:cond delay="3000"/>
                                  </p:stCondLst>
                                  <p:childTnLst>
                                    <p:set>
                                      <p:cBhvr>
                                        <p:cTn id="46" dur="1" fill="hold">
                                          <p:stCondLst>
                                            <p:cond delay="0"/>
                                          </p:stCondLst>
                                        </p:cTn>
                                        <p:tgtEl>
                                          <p:spTgt spid="59"/>
                                        </p:tgtEl>
                                        <p:attrNameLst>
                                          <p:attrName>style.visibility</p:attrName>
                                        </p:attrNameLst>
                                      </p:cBhvr>
                                      <p:to>
                                        <p:strVal val="visible"/>
                                      </p:to>
                                    </p:set>
                                    <p:animEffect transition="in" filter="fade">
                                      <p:cBhvr>
                                        <p:cTn id="47" dur="1000"/>
                                        <p:tgtEl>
                                          <p:spTgt spid="59"/>
                                        </p:tgtEl>
                                      </p:cBhvr>
                                    </p:animEffect>
                                  </p:childTnLst>
                                </p:cTn>
                              </p:par>
                              <p:par>
                                <p:cTn id="48" presetID="10" presetClass="entr" presetSubtype="0" fill="hold" grpId="0" nodeType="withEffect">
                                  <p:stCondLst>
                                    <p:cond delay="30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1000"/>
                                        <p:tgtEl>
                                          <p:spTgt spid="54"/>
                                        </p:tgtEl>
                                      </p:cBhvr>
                                    </p:animEffect>
                                  </p:childTnLst>
                                </p:cTn>
                              </p:par>
                              <p:par>
                                <p:cTn id="51" presetID="10" presetClass="entr" presetSubtype="0" fill="hold" grpId="0" nodeType="withEffect">
                                  <p:stCondLst>
                                    <p:cond delay="3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childTnLst>
                                </p:cTn>
                              </p:par>
                              <p:par>
                                <p:cTn id="54" presetID="10" presetClass="entr" presetSubtype="0" fill="hold" grpId="0" nodeType="withEffect">
                                  <p:stCondLst>
                                    <p:cond delay="350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1000"/>
                                        <p:tgtEl>
                                          <p:spTgt spid="3"/>
                                        </p:tgtEl>
                                      </p:cBhvr>
                                    </p:animEffect>
                                  </p:childTnLst>
                                </p:cTn>
                              </p:par>
                              <p:par>
                                <p:cTn id="57" presetID="22" presetClass="entr" presetSubtype="8" fill="hold" grpId="0" nodeType="withEffect">
                                  <p:stCondLst>
                                    <p:cond delay="300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2000"/>
                                        <p:tgtEl>
                                          <p:spTgt spid="10"/>
                                        </p:tgtEl>
                                      </p:cBhvr>
                                    </p:animEffect>
                                  </p:childTnLst>
                                </p:cTn>
                              </p:par>
                              <p:par>
                                <p:cTn id="60" presetID="12" presetClass="entr" presetSubtype="8" fill="hold" grpId="0" nodeType="withEffect">
                                  <p:stCondLst>
                                    <p:cond delay="350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1500"/>
                                        <p:tgtEl>
                                          <p:spTgt spid="11"/>
                                        </p:tgtEl>
                                        <p:attrNameLst>
                                          <p:attrName>ppt_x</p:attrName>
                                        </p:attrNameLst>
                                      </p:cBhvr>
                                      <p:tavLst>
                                        <p:tav tm="0">
                                          <p:val>
                                            <p:strVal val="#ppt_x-#ppt_w*1.125000"/>
                                          </p:val>
                                        </p:tav>
                                        <p:tav tm="100000">
                                          <p:val>
                                            <p:strVal val="#ppt_x"/>
                                          </p:val>
                                        </p:tav>
                                      </p:tavLst>
                                    </p:anim>
                                    <p:animEffect transition="in" filter="wipe(right)">
                                      <p:cBhvr>
                                        <p:cTn id="63" dur="1500"/>
                                        <p:tgtEl>
                                          <p:spTgt spid="11"/>
                                        </p:tgtEl>
                                      </p:cBhvr>
                                    </p:animEffect>
                                  </p:childTnLst>
                                </p:cTn>
                              </p:par>
                              <p:par>
                                <p:cTn id="64" presetID="10" presetClass="entr" presetSubtype="0" fill="hold" grpId="1" nodeType="withEffect">
                                  <p:stCondLst>
                                    <p:cond delay="300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1000"/>
                                        <p:tgtEl>
                                          <p:spTgt spid="13"/>
                                        </p:tgtEl>
                                      </p:cBhvr>
                                    </p:animEffect>
                                  </p:childTnLst>
                                </p:cTn>
                              </p:par>
                              <p:par>
                                <p:cTn id="67" presetID="0" presetClass="path" presetSubtype="0" decel="50000" fill="hold" grpId="0" nodeType="withEffect">
                                  <p:stCondLst>
                                    <p:cond delay="3000"/>
                                  </p:stCondLst>
                                  <p:childTnLst>
                                    <p:animMotion origin="layout" path="M 0.17122 0.09561 L 1.04167E-6 -3.33333E-6 " pathEditMode="relative" rAng="0" ptsTypes="AA">
                                      <p:cBhvr>
                                        <p:cTn id="68" dur="1500" fill="hold"/>
                                        <p:tgtEl>
                                          <p:spTgt spid="13"/>
                                        </p:tgtEl>
                                        <p:attrNameLst>
                                          <p:attrName>ppt_x</p:attrName>
                                          <p:attrName>ppt_y</p:attrName>
                                        </p:attrNameLst>
                                      </p:cBhvr>
                                      <p:rCtr x="-8568" y="-4792"/>
                                    </p:animMotion>
                                  </p:childTnLst>
                                </p:cTn>
                              </p:par>
                              <p:par>
                                <p:cTn id="69" presetID="10" presetClass="entr" presetSubtype="0" fill="hold" grpId="0" nodeType="withEffect">
                                  <p:stCondLst>
                                    <p:cond delay="350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1000"/>
                                        <p:tgtEl>
                                          <p:spTgt spid="14"/>
                                        </p:tgtEl>
                                      </p:cBhvr>
                                    </p:animEffect>
                                  </p:childTnLst>
                                </p:cTn>
                              </p:par>
                              <p:par>
                                <p:cTn id="72" presetID="10" presetClass="entr" presetSubtype="0" fill="hold" grpId="0" nodeType="withEffect">
                                  <p:stCondLst>
                                    <p:cond delay="300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2" grpId="0" animBg="1"/>
      <p:bldP spid="2" grpId="1" animBg="1"/>
      <p:bldP spid="4" grpId="0" animBg="1"/>
      <p:bldP spid="4" grpId="1" animBg="1"/>
      <p:bldP spid="5" grpId="0" animBg="1"/>
      <p:bldP spid="24" grpId="0" animBg="1"/>
      <p:bldP spid="23" grpId="0" animBg="1"/>
      <p:bldP spid="21" grpId="0" animBg="1"/>
      <p:bldP spid="54" grpId="0" animBg="1"/>
      <p:bldP spid="56" grpId="0" animBg="1"/>
      <p:bldP spid="58" grpId="0" animBg="1"/>
      <p:bldP spid="3" grpId="0" animBg="1"/>
      <p:bldP spid="10" grpId="0" animBg="1"/>
      <p:bldP spid="11" grpId="0"/>
      <p:bldP spid="13" grpId="0" animBg="1"/>
      <p:bldP spid="13" grpId="1" animBg="1"/>
      <p:bldP spid="14"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ircle">
            <a:extLst>
              <a:ext uri="{FF2B5EF4-FFF2-40B4-BE49-F238E27FC236}">
                <a16:creationId xmlns:a16="http://schemas.microsoft.com/office/drawing/2014/main" id="{D0102066-6958-47A6-8989-10AAA10C5C0B}"/>
              </a:ext>
            </a:extLst>
          </p:cNvPr>
          <p:cNvSpPr/>
          <p:nvPr/>
        </p:nvSpPr>
        <p:spPr>
          <a:xfrm>
            <a:off x="695274" y="1510000"/>
            <a:ext cx="4246449" cy="4246448"/>
          </a:xfrm>
          <a:prstGeom prst="ellipse">
            <a:avLst/>
          </a:prstGeom>
          <a:gradFill flip="none" rotWithShape="1">
            <a:gsLst>
              <a:gs pos="0">
                <a:schemeClr val="tx2">
                  <a:alpha val="75000"/>
                </a:schemeClr>
              </a:gs>
              <a:gs pos="100000">
                <a:schemeClr val="tx2">
                  <a:lumMod val="60000"/>
                  <a:lumOff val="40000"/>
                  <a:alpha val="40000"/>
                </a:schemeClr>
              </a:gs>
            </a:gsLst>
            <a:path path="circle">
              <a:fillToRect t="100000" r="100000"/>
            </a:path>
            <a:tileRect l="-100000" b="-100000"/>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sym typeface="Helvetica Neue Medium"/>
            </a:endParaRPr>
          </a:p>
        </p:txBody>
      </p:sp>
      <p:grpSp>
        <p:nvGrpSpPr>
          <p:cNvPr id="10" name="Group 9">
            <a:extLst>
              <a:ext uri="{FF2B5EF4-FFF2-40B4-BE49-F238E27FC236}">
                <a16:creationId xmlns:a16="http://schemas.microsoft.com/office/drawing/2014/main" id="{ACD04805-5E7E-4BAA-BE29-F08D21324629}"/>
              </a:ext>
            </a:extLst>
          </p:cNvPr>
          <p:cNvGrpSpPr/>
          <p:nvPr/>
        </p:nvGrpSpPr>
        <p:grpSpPr>
          <a:xfrm>
            <a:off x="6134121" y="1727605"/>
            <a:ext cx="4546448" cy="1194695"/>
            <a:chOff x="7756365" y="1652327"/>
            <a:chExt cx="3499465" cy="1194695"/>
          </a:xfrm>
        </p:grpSpPr>
        <p:sp>
          <p:nvSpPr>
            <p:cNvPr id="68" name="Rectangle 67">
              <a:extLst>
                <a:ext uri="{FF2B5EF4-FFF2-40B4-BE49-F238E27FC236}">
                  <a16:creationId xmlns:a16="http://schemas.microsoft.com/office/drawing/2014/main" id="{178182C8-E625-432E-87BA-B4C88BE9B989}"/>
                </a:ext>
              </a:extLst>
            </p:cNvPr>
            <p:cNvSpPr/>
            <p:nvPr/>
          </p:nvSpPr>
          <p:spPr>
            <a:xfrm flipH="1">
              <a:off x="7756366" y="1652327"/>
              <a:ext cx="3499464" cy="553998"/>
            </a:xfrm>
            <a:prstGeom prst="rect">
              <a:avLst/>
            </a:prstGeom>
          </p:spPr>
          <p:txBody>
            <a:bodyPr wrap="square" lIns="0" tIns="0" rIns="0" bIns="0" anchor="ctr">
              <a:spAutoFit/>
            </a:bodyPr>
            <a:lstStyle/>
            <a:p>
              <a:r>
                <a:rPr lang="en-US" sz="2000" b="1" i="0" dirty="0">
                  <a:solidFill>
                    <a:schemeClr val="bg1">
                      <a:lumMod val="65000"/>
                    </a:schemeClr>
                  </a:solidFill>
                  <a:effectLst/>
                  <a:latin typeface="zeitung"/>
                </a:rPr>
                <a:t>Supply Chain Shipment Pricing Dataset</a:t>
              </a:r>
            </a:p>
            <a:p>
              <a:endParaRPr lang="en-US" sz="1600" b="1" dirty="0">
                <a:solidFill>
                  <a:srgbClr val="AEB7C5"/>
                </a:solidFill>
                <a:latin typeface="Montserrat" panose="00000500000000000000" pitchFamily="50" charset="0"/>
              </a:endParaRPr>
            </a:p>
          </p:txBody>
        </p:sp>
        <p:sp>
          <p:nvSpPr>
            <p:cNvPr id="69" name="Rectangle 68">
              <a:extLst>
                <a:ext uri="{FF2B5EF4-FFF2-40B4-BE49-F238E27FC236}">
                  <a16:creationId xmlns:a16="http://schemas.microsoft.com/office/drawing/2014/main" id="{588FE053-FAA6-4710-950F-7AFBA5DAE361}"/>
                </a:ext>
              </a:extLst>
            </p:cNvPr>
            <p:cNvSpPr/>
            <p:nvPr/>
          </p:nvSpPr>
          <p:spPr>
            <a:xfrm flipH="1">
              <a:off x="7756365" y="2174209"/>
              <a:ext cx="3267235" cy="672813"/>
            </a:xfrm>
            <a:prstGeom prst="rect">
              <a:avLst/>
            </a:prstGeom>
          </p:spPr>
          <p:txBody>
            <a:bodyPr wrap="square" lIns="0" tIns="0" rIns="0" bIns="0">
              <a:spAutoFit/>
            </a:bodyPr>
            <a:lstStyle/>
            <a:p>
              <a:pPr>
                <a:lnSpc>
                  <a:spcPts val="1800"/>
                </a:lnSpc>
              </a:pPr>
              <a:r>
                <a:rPr lang="en-US" sz="1200" dirty="0">
                  <a:latin typeface="Montserrat" panose="00000500000000000000" pitchFamily="50" charset="0"/>
                  <a:hlinkClick r:id="rId2">
                    <a:extLst>
                      <a:ext uri="{A12FA001-AC4F-418D-AE19-62706E023703}">
                        <ahyp:hlinkClr xmlns:ahyp="http://schemas.microsoft.com/office/drawing/2018/hyperlinkcolor" val="tx"/>
                      </a:ext>
                    </a:extLst>
                  </a:hlinkClick>
                </a:rPr>
                <a:t>https://www.kaggle.com/datasets/divyeshardeshana/supply-chain-shipment-pricing-data</a:t>
              </a:r>
              <a:endParaRPr lang="en-US" sz="1200" dirty="0">
                <a:latin typeface="Montserrat" panose="00000500000000000000" pitchFamily="50" charset="0"/>
              </a:endParaRPr>
            </a:p>
            <a:p>
              <a:pPr>
                <a:lnSpc>
                  <a:spcPts val="1800"/>
                </a:lnSpc>
              </a:pPr>
              <a:endParaRPr lang="en-US" sz="1200" dirty="0">
                <a:latin typeface="Montserrat" panose="00000500000000000000" pitchFamily="50" charset="0"/>
              </a:endParaRPr>
            </a:p>
          </p:txBody>
        </p:sp>
      </p:grpSp>
      <p:grpSp>
        <p:nvGrpSpPr>
          <p:cNvPr id="11" name="Group 10">
            <a:extLst>
              <a:ext uri="{FF2B5EF4-FFF2-40B4-BE49-F238E27FC236}">
                <a16:creationId xmlns:a16="http://schemas.microsoft.com/office/drawing/2014/main" id="{2252297C-5E98-4279-9241-1F52D993B7BE}"/>
              </a:ext>
            </a:extLst>
          </p:cNvPr>
          <p:cNvGrpSpPr/>
          <p:nvPr/>
        </p:nvGrpSpPr>
        <p:grpSpPr>
          <a:xfrm>
            <a:off x="6096000" y="3227404"/>
            <a:ext cx="4042228" cy="1271639"/>
            <a:chOff x="7756364" y="3254936"/>
            <a:chExt cx="4042228" cy="1271639"/>
          </a:xfrm>
        </p:grpSpPr>
        <p:sp>
          <p:nvSpPr>
            <p:cNvPr id="70" name="Rectangle 69">
              <a:extLst>
                <a:ext uri="{FF2B5EF4-FFF2-40B4-BE49-F238E27FC236}">
                  <a16:creationId xmlns:a16="http://schemas.microsoft.com/office/drawing/2014/main" id="{F53934B2-EB34-4CFF-AAEC-D491CA21FC76}"/>
                </a:ext>
              </a:extLst>
            </p:cNvPr>
            <p:cNvSpPr/>
            <p:nvPr/>
          </p:nvSpPr>
          <p:spPr>
            <a:xfrm flipH="1">
              <a:off x="7756365" y="3254936"/>
              <a:ext cx="4042227" cy="246221"/>
            </a:xfrm>
            <a:prstGeom prst="rect">
              <a:avLst/>
            </a:prstGeom>
          </p:spPr>
          <p:txBody>
            <a:bodyPr wrap="square" lIns="0" tIns="0" rIns="0" bIns="0" anchor="ctr">
              <a:spAutoFit/>
            </a:bodyPr>
            <a:lstStyle/>
            <a:p>
              <a:r>
                <a:rPr lang="en-US" sz="1600" b="1" dirty="0">
                  <a:solidFill>
                    <a:srgbClr val="849DE1"/>
                  </a:solidFill>
                  <a:latin typeface="Montserrat" panose="00000500000000000000" pitchFamily="50" charset="0"/>
                </a:rPr>
                <a:t>Shipment Cost Prediction Dataset</a:t>
              </a:r>
            </a:p>
          </p:txBody>
        </p:sp>
        <p:sp>
          <p:nvSpPr>
            <p:cNvPr id="71" name="Rectangle 70">
              <a:extLst>
                <a:ext uri="{FF2B5EF4-FFF2-40B4-BE49-F238E27FC236}">
                  <a16:creationId xmlns:a16="http://schemas.microsoft.com/office/drawing/2014/main" id="{C6C36B1D-39D8-4771-8AB0-73CC2B6C5972}"/>
                </a:ext>
              </a:extLst>
            </p:cNvPr>
            <p:cNvSpPr/>
            <p:nvPr/>
          </p:nvSpPr>
          <p:spPr>
            <a:xfrm flipH="1">
              <a:off x="7756364" y="3622930"/>
              <a:ext cx="3687491" cy="903645"/>
            </a:xfrm>
            <a:prstGeom prst="rect">
              <a:avLst/>
            </a:prstGeom>
          </p:spPr>
          <p:txBody>
            <a:bodyPr wrap="square" lIns="0" tIns="0" rIns="0" bIns="0">
              <a:spAutoFit/>
            </a:bodyPr>
            <a:lstStyle/>
            <a:p>
              <a:pPr>
                <a:lnSpc>
                  <a:spcPts val="1800"/>
                </a:lnSpc>
              </a:pPr>
              <a:r>
                <a:rPr lang="en-US" sz="1200" dirty="0">
                  <a:latin typeface="Montserrat" panose="00000500000000000000" pitchFamily="50" charset="0"/>
                  <a:hlinkClick r:id="rId3">
                    <a:extLst>
                      <a:ext uri="{A12FA001-AC4F-418D-AE19-62706E023703}">
                        <ahyp:hlinkClr xmlns:ahyp="http://schemas.microsoft.com/office/drawing/2018/hyperlinkcolor" val="tx"/>
                      </a:ext>
                    </a:extLst>
                  </a:hlinkClick>
                </a:rPr>
                <a:t>https://www.kaggle.com/code/klmsathishkumar/shipping-cost-prediction/data</a:t>
              </a:r>
              <a:endParaRPr lang="en-US" sz="1200" dirty="0">
                <a:latin typeface="Montserrat" panose="00000500000000000000" pitchFamily="50" charset="0"/>
              </a:endParaRPr>
            </a:p>
            <a:p>
              <a:pPr>
                <a:lnSpc>
                  <a:spcPts val="1800"/>
                </a:lnSpc>
              </a:pPr>
              <a:endParaRPr lang="en-US" sz="1200" dirty="0">
                <a:latin typeface="Montserrat" panose="00000500000000000000" pitchFamily="50" charset="0"/>
              </a:endParaRPr>
            </a:p>
            <a:p>
              <a:pPr>
                <a:lnSpc>
                  <a:spcPts val="1800"/>
                </a:lnSpc>
              </a:pPr>
              <a:endParaRPr lang="en-US" sz="1200" dirty="0">
                <a:latin typeface="Montserrat" panose="00000500000000000000" pitchFamily="50" charset="0"/>
              </a:endParaRPr>
            </a:p>
          </p:txBody>
        </p:sp>
      </p:grpSp>
      <p:sp>
        <p:nvSpPr>
          <p:cNvPr id="2" name="TextBox 1">
            <a:extLst>
              <a:ext uri="{FF2B5EF4-FFF2-40B4-BE49-F238E27FC236}">
                <a16:creationId xmlns:a16="http://schemas.microsoft.com/office/drawing/2014/main" id="{FC7EDAF8-42B3-B1FF-45CF-DFB52CAF378B}"/>
              </a:ext>
            </a:extLst>
          </p:cNvPr>
          <p:cNvSpPr txBox="1"/>
          <p:nvPr/>
        </p:nvSpPr>
        <p:spPr>
          <a:xfrm>
            <a:off x="1805116" y="3188181"/>
            <a:ext cx="2026763" cy="584775"/>
          </a:xfrm>
          <a:prstGeom prst="rect">
            <a:avLst/>
          </a:prstGeom>
          <a:noFill/>
        </p:spPr>
        <p:txBody>
          <a:bodyPr wrap="square" rtlCol="0">
            <a:spAutoFit/>
          </a:bodyPr>
          <a:lstStyle/>
          <a:p>
            <a:r>
              <a:rPr lang="en-IN" sz="3200" dirty="0">
                <a:solidFill>
                  <a:schemeClr val="bg1"/>
                </a:solidFill>
              </a:rPr>
              <a:t>References</a:t>
            </a:r>
          </a:p>
        </p:txBody>
      </p:sp>
      <p:grpSp>
        <p:nvGrpSpPr>
          <p:cNvPr id="6" name="Group 5">
            <a:extLst>
              <a:ext uri="{FF2B5EF4-FFF2-40B4-BE49-F238E27FC236}">
                <a16:creationId xmlns:a16="http://schemas.microsoft.com/office/drawing/2014/main" id="{30E6C42D-2175-B0F6-086F-AB26505E55EF}"/>
              </a:ext>
            </a:extLst>
          </p:cNvPr>
          <p:cNvGrpSpPr/>
          <p:nvPr/>
        </p:nvGrpSpPr>
        <p:grpSpPr>
          <a:xfrm>
            <a:off x="6134121" y="4857875"/>
            <a:ext cx="4042228" cy="809974"/>
            <a:chOff x="7756364" y="3254936"/>
            <a:chExt cx="4042228" cy="809974"/>
          </a:xfrm>
        </p:grpSpPr>
        <p:sp>
          <p:nvSpPr>
            <p:cNvPr id="7" name="Rectangle 6">
              <a:extLst>
                <a:ext uri="{FF2B5EF4-FFF2-40B4-BE49-F238E27FC236}">
                  <a16:creationId xmlns:a16="http://schemas.microsoft.com/office/drawing/2014/main" id="{26FB99CF-0955-7FE7-A6C7-0CFF0C5F6420}"/>
                </a:ext>
              </a:extLst>
            </p:cNvPr>
            <p:cNvSpPr/>
            <p:nvPr/>
          </p:nvSpPr>
          <p:spPr>
            <a:xfrm flipH="1">
              <a:off x="7756365" y="3254936"/>
              <a:ext cx="4042227" cy="246221"/>
            </a:xfrm>
            <a:prstGeom prst="rect">
              <a:avLst/>
            </a:prstGeom>
          </p:spPr>
          <p:txBody>
            <a:bodyPr wrap="square" lIns="0" tIns="0" rIns="0" bIns="0" anchor="ctr">
              <a:spAutoFit/>
            </a:bodyPr>
            <a:lstStyle/>
            <a:p>
              <a:r>
                <a:rPr lang="en-US" sz="1600" b="1" dirty="0">
                  <a:solidFill>
                    <a:schemeClr val="accent1">
                      <a:lumMod val="40000"/>
                      <a:lumOff val="60000"/>
                    </a:schemeClr>
                  </a:solidFill>
                  <a:latin typeface="Montserrat" panose="00000500000000000000" pitchFamily="50" charset="0"/>
                </a:rPr>
                <a:t>Research Paper</a:t>
              </a:r>
            </a:p>
          </p:txBody>
        </p:sp>
        <p:sp>
          <p:nvSpPr>
            <p:cNvPr id="8" name="Rectangle 7">
              <a:extLst>
                <a:ext uri="{FF2B5EF4-FFF2-40B4-BE49-F238E27FC236}">
                  <a16:creationId xmlns:a16="http://schemas.microsoft.com/office/drawing/2014/main" id="{5DD4D192-E7D2-8025-14CF-18E2B823EACC}"/>
                </a:ext>
              </a:extLst>
            </p:cNvPr>
            <p:cNvSpPr/>
            <p:nvPr/>
          </p:nvSpPr>
          <p:spPr>
            <a:xfrm flipH="1">
              <a:off x="7756364" y="3622930"/>
              <a:ext cx="3687491" cy="441980"/>
            </a:xfrm>
            <a:prstGeom prst="rect">
              <a:avLst/>
            </a:prstGeom>
          </p:spPr>
          <p:txBody>
            <a:bodyPr wrap="square" lIns="0" tIns="0" rIns="0" bIns="0">
              <a:spAutoFit/>
            </a:bodyPr>
            <a:lstStyle/>
            <a:p>
              <a:pPr>
                <a:lnSpc>
                  <a:spcPts val="1800"/>
                </a:lnSpc>
              </a:pPr>
              <a:endParaRPr lang="en-US" sz="1200" dirty="0">
                <a:latin typeface="Montserrat" panose="00000500000000000000" pitchFamily="50" charset="0"/>
              </a:endParaRPr>
            </a:p>
            <a:p>
              <a:pPr>
                <a:lnSpc>
                  <a:spcPts val="1800"/>
                </a:lnSpc>
              </a:pPr>
              <a:endParaRPr lang="en-US" sz="1200" dirty="0">
                <a:latin typeface="Montserrat" panose="00000500000000000000" pitchFamily="50" charset="0"/>
              </a:endParaRPr>
            </a:p>
          </p:txBody>
        </p:sp>
      </p:grpSp>
      <p:sp>
        <p:nvSpPr>
          <p:cNvPr id="9" name="TextBox 8">
            <a:extLst>
              <a:ext uri="{FF2B5EF4-FFF2-40B4-BE49-F238E27FC236}">
                <a16:creationId xmlns:a16="http://schemas.microsoft.com/office/drawing/2014/main" id="{35C8A96A-E2A7-592C-C01F-E91DC193EA08}"/>
              </a:ext>
            </a:extLst>
          </p:cNvPr>
          <p:cNvSpPr txBox="1"/>
          <p:nvPr/>
        </p:nvSpPr>
        <p:spPr>
          <a:xfrm>
            <a:off x="7590773" y="5448822"/>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4AD0DD42-C32B-5D49-B389-D28782FF00C2}"/>
              </a:ext>
            </a:extLst>
          </p:cNvPr>
          <p:cNvSpPr txBox="1"/>
          <p:nvPr/>
        </p:nvSpPr>
        <p:spPr>
          <a:xfrm>
            <a:off x="6134120" y="5348614"/>
            <a:ext cx="5753079" cy="1384995"/>
          </a:xfrm>
          <a:prstGeom prst="rect">
            <a:avLst/>
          </a:prstGeom>
          <a:noFill/>
        </p:spPr>
        <p:txBody>
          <a:bodyPr wrap="square" rtlCol="0">
            <a:spAutoFit/>
          </a:bodyPr>
          <a:lstStyle/>
          <a:p>
            <a:r>
              <a:rPr lang="en-US" sz="1200" dirty="0">
                <a:effectLst/>
                <a:latin typeface="Times New Roman" panose="02020603050405020304" pitchFamily="18" charset="0"/>
                <a:ea typeface="MS Mincho" panose="02020609040205080304" pitchFamily="49" charset="-128"/>
              </a:rPr>
              <a:t>K. L. Keung, C. K. M. Lee and Y. H. </a:t>
            </a:r>
            <a:r>
              <a:rPr lang="en-US" sz="1200" dirty="0" err="1">
                <a:effectLst/>
                <a:latin typeface="Times New Roman" panose="02020603050405020304" pitchFamily="18" charset="0"/>
                <a:ea typeface="MS Mincho" panose="02020609040205080304" pitchFamily="49" charset="-128"/>
              </a:rPr>
              <a:t>Yiu</a:t>
            </a:r>
            <a:r>
              <a:rPr lang="en-US" sz="1200" dirty="0">
                <a:effectLst/>
                <a:latin typeface="Times New Roman" panose="02020603050405020304" pitchFamily="18" charset="0"/>
                <a:ea typeface="MS Mincho" panose="02020609040205080304" pitchFamily="49" charset="-128"/>
              </a:rPr>
              <a:t>, "A Machine Learning Predictive Model for Shipment Delay and Demand Forecasting for Warehouses and Sales Data," 2021 IEEE International Conference on Industrial Engineering and Engineering Management (IEEM), Singapore, Singapore, 2021, pp. 1010-1014, </a:t>
            </a:r>
            <a:r>
              <a:rPr lang="en-US" sz="1200" dirty="0" err="1">
                <a:effectLst/>
                <a:latin typeface="Times New Roman" panose="02020603050405020304" pitchFamily="18" charset="0"/>
                <a:ea typeface="MS Mincho" panose="02020609040205080304" pitchFamily="49" charset="-128"/>
              </a:rPr>
              <a:t>doi</a:t>
            </a:r>
            <a:r>
              <a:rPr lang="en-US" sz="1200" dirty="0">
                <a:effectLst/>
                <a:latin typeface="Times New Roman" panose="02020603050405020304" pitchFamily="18" charset="0"/>
                <a:ea typeface="MS Mincho" panose="02020609040205080304" pitchFamily="49" charset="-128"/>
              </a:rPr>
              <a:t>: 10.1109/IEEM50564.2021.9672946.B. Rieder, </a:t>
            </a:r>
            <a:r>
              <a:rPr lang="en-US" sz="1200" i="1" dirty="0">
                <a:effectLst/>
                <a:latin typeface="Times New Roman" panose="02020603050405020304" pitchFamily="18" charset="0"/>
                <a:ea typeface="MS Mincho" panose="02020609040205080304" pitchFamily="49" charset="-128"/>
              </a:rPr>
              <a:t>Engines of Order: A </a:t>
            </a:r>
            <a:r>
              <a:rPr lang="en-US" sz="1200" i="1" dirty="0" err="1">
                <a:effectLst/>
                <a:latin typeface="Times New Roman" panose="02020603050405020304" pitchFamily="18" charset="0"/>
                <a:ea typeface="MS Mincho" panose="02020609040205080304" pitchFamily="49" charset="-128"/>
              </a:rPr>
              <a:t>Mechanology</a:t>
            </a:r>
            <a:r>
              <a:rPr lang="en-US" sz="1200" i="1" dirty="0">
                <a:effectLst/>
                <a:latin typeface="Times New Roman" panose="02020603050405020304" pitchFamily="18" charset="0"/>
                <a:ea typeface="MS Mincho" panose="02020609040205080304" pitchFamily="49" charset="-128"/>
              </a:rPr>
              <a:t> of Algorithmic Techniques</a:t>
            </a:r>
            <a:r>
              <a:rPr lang="en-US" sz="1200" dirty="0">
                <a:effectLst/>
                <a:latin typeface="Times New Roman" panose="02020603050405020304" pitchFamily="18" charset="0"/>
                <a:ea typeface="MS Mincho" panose="02020609040205080304" pitchFamily="49" charset="-128"/>
              </a:rPr>
              <a:t>. Amsterdam, Netherlands: Amsterdam Univ. Press, 2020.</a:t>
            </a:r>
            <a:endParaRPr lang="en-IN" sz="1200" dirty="0">
              <a:effectLst/>
              <a:latin typeface="Times New Roman" panose="02020603050405020304" pitchFamily="18" charset="0"/>
              <a:ea typeface="MS Mincho" panose="02020609040205080304" pitchFamily="49" charset="-128"/>
            </a:endParaRPr>
          </a:p>
          <a:p>
            <a:endParaRPr lang="en-US" sz="12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childTnLst>
                                </p:cTn>
                              </p:par>
                              <p:par>
                                <p:cTn id="8" presetID="10" presetClass="entr" presetSubtype="0" fill="hold" nodeType="withEffect">
                                  <p:stCondLst>
                                    <p:cond delay="3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par>
                                <p:cTn id="11" presetID="10" presetClass="entr" presetSubtype="0" fill="hold" nodeType="withEffect">
                                  <p:stCondLst>
                                    <p:cond delay="35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par>
                                <p:cTn id="14" presetID="10" presetClass="entr" presetSubtype="0" fill="hold" nodeType="withEffect">
                                  <p:stCondLst>
                                    <p:cond delay="3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theme/theme1.xml><?xml version="1.0" encoding="utf-8"?>
<a:theme xmlns:a="http://schemas.openxmlformats.org/drawingml/2006/main" name="Office Theme">
  <a:themeElements>
    <a:clrScheme name="Custom 136">
      <a:dk1>
        <a:sysClr val="windowText" lastClr="000000"/>
      </a:dk1>
      <a:lt1>
        <a:sysClr val="window" lastClr="FFFFFF"/>
      </a:lt1>
      <a:dk2>
        <a:srgbClr val="44546A"/>
      </a:dk2>
      <a:lt2>
        <a:srgbClr val="E7E6E6"/>
      </a:lt2>
      <a:accent1>
        <a:srgbClr val="053AD8"/>
      </a:accent1>
      <a:accent2>
        <a:srgbClr val="073742"/>
      </a:accent2>
      <a:accent3>
        <a:srgbClr val="7A7AF7"/>
      </a:accent3>
      <a:accent4>
        <a:srgbClr val="15D5C6"/>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2544</TotalTime>
  <Words>430</Words>
  <Application>Microsoft Macintosh PowerPoint</Application>
  <PresentationFormat>Widescreen</PresentationFormat>
  <Paragraphs>81</Paragraphs>
  <Slides>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Helvetica Neue Medium</vt:lpstr>
      <vt:lpstr>Inter</vt:lpstr>
      <vt:lpstr>Montserrat</vt:lpstr>
      <vt:lpstr>Times New Roman</vt:lpstr>
      <vt:lpstr>zeitung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You Exec (https://youexec.com/plus)</Manager>
  <Company>You Exec (https://youexec.com/plus)</Company>
  <LinksUpToDate>false</LinksUpToDate>
  <SharedDoc>false</SharedDoc>
  <HyperlinkBase>You Exec (https://youexec.com/plus)</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Venn Diagram Template</dc:title>
  <dc:subject>Venn Diagram Template</dc:subject>
  <dc:creator>You Exec (https://youexec.com/plus)</dc:creator>
  <cp:keywords>You Exec (https:/youexec.com/plus)</cp:keywords>
  <dc:description>You Exec (https://youexec.com/plus)</dc:description>
  <cp:lastModifiedBy>Deep Patel</cp:lastModifiedBy>
  <cp:revision>2058</cp:revision>
  <dcterms:created xsi:type="dcterms:W3CDTF">2022-08-17T22:10:57Z</dcterms:created>
  <dcterms:modified xsi:type="dcterms:W3CDTF">2023-03-22T08:32:50Z</dcterms:modified>
  <cp:category>You Exec (https://youexec.com/plus)</cp:category>
</cp:coreProperties>
</file>