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
      <p:font typeface="Lato"/>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5CBBB1-2314-4E61-B83F-680DC0F59086}">
  <a:tblStyle styleId="{C35CBBB1-2314-4E61-B83F-680DC0F59086}"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Nuni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e0853ff1c_2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e0853ff1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e0853ff1c_2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e0853ff1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e0853ff1c_2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e0853ff1c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e0853ff1c_2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e0853ff1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e0853ff1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e0853ff1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e0853ff1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e0853ff1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e0853ff1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e0853ff1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kaggle.com/datasets/divyeshardeshana/supply-chain-shipment-pricing-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022978" y="58358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SHIPMENT PRICE PREDICTION</a:t>
            </a:r>
            <a:endParaRPr/>
          </a:p>
          <a:p>
            <a:pPr indent="0" lvl="0" marL="0" rtl="0" algn="ctr">
              <a:spcBef>
                <a:spcPts val="0"/>
              </a:spcBef>
              <a:spcAft>
                <a:spcPts val="0"/>
              </a:spcAft>
              <a:buNone/>
            </a:pPr>
            <a:r>
              <a:rPr lang="en" sz="3022"/>
              <a:t>GROUP 12 : REVOLUTION</a:t>
            </a:r>
            <a:endParaRPr sz="3022"/>
          </a:p>
        </p:txBody>
      </p:sp>
      <p:sp>
        <p:nvSpPr>
          <p:cNvPr id="129" name="Google Shape;129;p13"/>
          <p:cNvSpPr txBox="1"/>
          <p:nvPr>
            <p:ph idx="1" type="subTitle"/>
          </p:nvPr>
        </p:nvSpPr>
        <p:spPr>
          <a:xfrm>
            <a:off x="3625300" y="3214680"/>
            <a:ext cx="5361300" cy="1704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440"/>
              <a:buNone/>
            </a:pPr>
            <a:r>
              <a:rPr b="1" lang="en" sz="2200"/>
              <a:t>DEEP PATEL - AU2040250                                </a:t>
            </a:r>
            <a:endParaRPr b="1" sz="2200"/>
          </a:p>
          <a:p>
            <a:pPr indent="0" lvl="0" marL="0" rtl="0" algn="l">
              <a:lnSpc>
                <a:spcPct val="115000"/>
              </a:lnSpc>
              <a:spcBef>
                <a:spcPts val="0"/>
              </a:spcBef>
              <a:spcAft>
                <a:spcPts val="0"/>
              </a:spcAft>
              <a:buSzPts val="440"/>
              <a:buNone/>
            </a:pPr>
            <a:r>
              <a:rPr b="1" lang="en" sz="2200"/>
              <a:t>ROSHNI NAVDIYA - AU2040114</a:t>
            </a:r>
            <a:endParaRPr b="1" sz="2200"/>
          </a:p>
          <a:p>
            <a:pPr indent="0" lvl="0" marL="0" rtl="0" algn="l">
              <a:lnSpc>
                <a:spcPct val="115000"/>
              </a:lnSpc>
              <a:spcBef>
                <a:spcPts val="0"/>
              </a:spcBef>
              <a:spcAft>
                <a:spcPts val="0"/>
              </a:spcAft>
              <a:buSzPts val="440"/>
              <a:buNone/>
            </a:pPr>
            <a:r>
              <a:rPr b="1" lang="en" sz="2200"/>
              <a:t>ADITYA </a:t>
            </a:r>
            <a:r>
              <a:rPr b="1" lang="en" sz="2200">
                <a:latin typeface="Lato"/>
                <a:ea typeface="Lato"/>
                <a:cs typeface="Lato"/>
                <a:sym typeface="Lato"/>
              </a:rPr>
              <a:t>PADHARIYA - AU2040151</a:t>
            </a:r>
            <a:endParaRPr b="1" sz="2200"/>
          </a:p>
          <a:p>
            <a:pPr indent="0" lvl="0" marL="0" rtl="0" algn="l">
              <a:lnSpc>
                <a:spcPct val="115000"/>
              </a:lnSpc>
              <a:spcBef>
                <a:spcPts val="0"/>
              </a:spcBef>
              <a:spcAft>
                <a:spcPts val="0"/>
              </a:spcAft>
              <a:buSzPts val="440"/>
              <a:buNone/>
            </a:pPr>
            <a:r>
              <a:rPr b="1" lang="en" sz="2200"/>
              <a:t>KEVAL PARMAR - AU1940133</a:t>
            </a:r>
            <a:endParaRPr b="1" sz="2200"/>
          </a:p>
        </p:txBody>
      </p:sp>
      <p:pic>
        <p:nvPicPr>
          <p:cNvPr id="130" name="Google Shape;130;p13"/>
          <p:cNvPicPr preferRelativeResize="0"/>
          <p:nvPr/>
        </p:nvPicPr>
        <p:blipFill>
          <a:blip r:embed="rId3">
            <a:alphaModFix amt="10000"/>
          </a:blip>
          <a:stretch>
            <a:fillRect/>
          </a:stretch>
        </p:blipFill>
        <p:spPr>
          <a:xfrm>
            <a:off x="1610675" y="1555300"/>
            <a:ext cx="5835750" cy="2379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675975" y="85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Pack Price</a:t>
            </a:r>
            <a:endParaRPr/>
          </a:p>
        </p:txBody>
      </p:sp>
      <p:pic>
        <p:nvPicPr>
          <p:cNvPr id="211" name="Google Shape;211;p22"/>
          <p:cNvPicPr preferRelativeResize="0"/>
          <p:nvPr/>
        </p:nvPicPr>
        <p:blipFill>
          <a:blip r:embed="rId3">
            <a:alphaModFix/>
          </a:blip>
          <a:stretch>
            <a:fillRect/>
          </a:stretch>
        </p:blipFill>
        <p:spPr>
          <a:xfrm>
            <a:off x="247350" y="674975"/>
            <a:ext cx="8643076" cy="2204075"/>
          </a:xfrm>
          <a:prstGeom prst="rect">
            <a:avLst/>
          </a:prstGeom>
          <a:noFill/>
          <a:ln>
            <a:noFill/>
          </a:ln>
        </p:spPr>
      </p:pic>
      <p:pic>
        <p:nvPicPr>
          <p:cNvPr id="212" name="Google Shape;212;p22"/>
          <p:cNvPicPr preferRelativeResize="0"/>
          <p:nvPr/>
        </p:nvPicPr>
        <p:blipFill>
          <a:blip r:embed="rId4">
            <a:alphaModFix/>
          </a:blip>
          <a:stretch>
            <a:fillRect/>
          </a:stretch>
        </p:blipFill>
        <p:spPr>
          <a:xfrm>
            <a:off x="152400" y="2932325"/>
            <a:ext cx="8839201" cy="15985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67600" y="184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Unit Price</a:t>
            </a:r>
            <a:endParaRPr/>
          </a:p>
        </p:txBody>
      </p:sp>
      <p:pic>
        <p:nvPicPr>
          <p:cNvPr id="218" name="Google Shape;218;p23"/>
          <p:cNvPicPr preferRelativeResize="0"/>
          <p:nvPr/>
        </p:nvPicPr>
        <p:blipFill>
          <a:blip r:embed="rId3">
            <a:alphaModFix/>
          </a:blip>
          <a:stretch>
            <a:fillRect/>
          </a:stretch>
        </p:blipFill>
        <p:spPr>
          <a:xfrm>
            <a:off x="210487" y="742350"/>
            <a:ext cx="8723026" cy="2290875"/>
          </a:xfrm>
          <a:prstGeom prst="rect">
            <a:avLst/>
          </a:prstGeom>
          <a:noFill/>
          <a:ln>
            <a:noFill/>
          </a:ln>
        </p:spPr>
      </p:pic>
      <p:pic>
        <p:nvPicPr>
          <p:cNvPr id="219" name="Google Shape;219;p23"/>
          <p:cNvPicPr preferRelativeResize="0"/>
          <p:nvPr/>
        </p:nvPicPr>
        <p:blipFill>
          <a:blip r:embed="rId4">
            <a:alphaModFix/>
          </a:blip>
          <a:stretch>
            <a:fillRect/>
          </a:stretch>
        </p:blipFill>
        <p:spPr>
          <a:xfrm>
            <a:off x="152400" y="3086500"/>
            <a:ext cx="8839201" cy="14361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444675" y="316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the Model and output Shown</a:t>
            </a:r>
            <a:endParaRPr/>
          </a:p>
        </p:txBody>
      </p:sp>
      <p:pic>
        <p:nvPicPr>
          <p:cNvPr id="225" name="Google Shape;225;p24"/>
          <p:cNvPicPr preferRelativeResize="0"/>
          <p:nvPr/>
        </p:nvPicPr>
        <p:blipFill>
          <a:blip r:embed="rId3">
            <a:alphaModFix/>
          </a:blip>
          <a:stretch>
            <a:fillRect/>
          </a:stretch>
        </p:blipFill>
        <p:spPr>
          <a:xfrm>
            <a:off x="444675" y="950300"/>
            <a:ext cx="8137376" cy="3911250"/>
          </a:xfrm>
          <a:prstGeom prst="rect">
            <a:avLst/>
          </a:prstGeom>
          <a:noFill/>
          <a:ln>
            <a:noFill/>
          </a:ln>
        </p:spPr>
      </p:pic>
      <p:sp>
        <p:nvSpPr>
          <p:cNvPr id="226" name="Google Shape;226;p24"/>
          <p:cNvSpPr/>
          <p:nvPr/>
        </p:nvSpPr>
        <p:spPr>
          <a:xfrm>
            <a:off x="1610250" y="2867325"/>
            <a:ext cx="1497900" cy="132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1544175" y="4595425"/>
            <a:ext cx="1497900" cy="132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txBox="1"/>
          <p:nvPr/>
        </p:nvSpPr>
        <p:spPr>
          <a:xfrm>
            <a:off x="3317400" y="2658750"/>
            <a:ext cx="136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PREDICTED PACK PRICE</a:t>
            </a:r>
            <a:endParaRPr b="1">
              <a:solidFill>
                <a:schemeClr val="dk1"/>
              </a:solidFill>
              <a:latin typeface="Calibri"/>
              <a:ea typeface="Calibri"/>
              <a:cs typeface="Calibri"/>
              <a:sym typeface="Calibri"/>
            </a:endParaRPr>
          </a:p>
        </p:txBody>
      </p:sp>
      <p:sp>
        <p:nvSpPr>
          <p:cNvPr id="229" name="Google Shape;229;p24"/>
          <p:cNvSpPr txBox="1"/>
          <p:nvPr/>
        </p:nvSpPr>
        <p:spPr>
          <a:xfrm>
            <a:off x="3465150" y="4461475"/>
            <a:ext cx="22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PREDICTED UNIT  PRICE</a:t>
            </a:r>
            <a:endParaRPr b="1">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35" name="Google Shape;235;p25"/>
          <p:cNvSpPr/>
          <p:nvPr/>
        </p:nvSpPr>
        <p:spPr>
          <a:xfrm>
            <a:off x="8685573" y="254209"/>
            <a:ext cx="219000" cy="21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txBox="1"/>
          <p:nvPr/>
        </p:nvSpPr>
        <p:spPr>
          <a:xfrm>
            <a:off x="321600" y="1028700"/>
            <a:ext cx="8238300" cy="2124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b="1" lang="en" sz="1600">
                <a:latin typeface="Calibri"/>
                <a:ea typeface="Calibri"/>
                <a:cs typeface="Calibri"/>
                <a:sym typeface="Calibri"/>
              </a:rPr>
              <a:t>Decision Tree Regressor model has the best R2 score and gives around 95% accuracy in predicting the unit price and pack price.</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 sz="1600">
                <a:latin typeface="Calibri"/>
                <a:ea typeface="Calibri"/>
                <a:cs typeface="Calibri"/>
                <a:sym typeface="Calibri"/>
              </a:rPr>
              <a:t>While dealing with the large dataset Decision tree regressor and gradient boost regressor will give the highest accuracy scores and also are easy to tune the hyperparameters, assures smooth flow.</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37" name="Google Shape;237;p25"/>
          <p:cNvPicPr preferRelativeResize="0"/>
          <p:nvPr/>
        </p:nvPicPr>
        <p:blipFill>
          <a:blip r:embed="rId3">
            <a:alphaModFix/>
          </a:blip>
          <a:stretch>
            <a:fillRect/>
          </a:stretch>
        </p:blipFill>
        <p:spPr>
          <a:xfrm>
            <a:off x="442750" y="2680800"/>
            <a:ext cx="7456426" cy="212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819150" y="413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grpSp>
        <p:nvGrpSpPr>
          <p:cNvPr id="243" name="Google Shape;243;p26"/>
          <p:cNvGrpSpPr/>
          <p:nvPr/>
        </p:nvGrpSpPr>
        <p:grpSpPr>
          <a:xfrm>
            <a:off x="424825" y="1253973"/>
            <a:ext cx="8294372" cy="799416"/>
            <a:chOff x="424813" y="1177875"/>
            <a:chExt cx="8294372" cy="849900"/>
          </a:xfrm>
        </p:grpSpPr>
        <p:sp>
          <p:nvSpPr>
            <p:cNvPr id="244" name="Google Shape;244;p26"/>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26"/>
          <p:cNvSpPr txBox="1"/>
          <p:nvPr>
            <p:ph idx="4294967295" type="body"/>
          </p:nvPr>
        </p:nvSpPr>
        <p:spPr>
          <a:xfrm>
            <a:off x="539675" y="125420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Keval</a:t>
            </a:r>
            <a:endParaRPr>
              <a:solidFill>
                <a:schemeClr val="lt1"/>
              </a:solidFill>
            </a:endParaRPr>
          </a:p>
        </p:txBody>
      </p:sp>
      <p:sp>
        <p:nvSpPr>
          <p:cNvPr id="247" name="Google Shape;247;p26"/>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Data Cleaning and Model Performance Optimization</a:t>
            </a:r>
            <a:endParaRPr>
              <a:solidFill>
                <a:schemeClr val="lt1"/>
              </a:solidFill>
            </a:endParaRPr>
          </a:p>
        </p:txBody>
      </p:sp>
      <p:grpSp>
        <p:nvGrpSpPr>
          <p:cNvPr id="248" name="Google Shape;248;p26"/>
          <p:cNvGrpSpPr/>
          <p:nvPr/>
        </p:nvGrpSpPr>
        <p:grpSpPr>
          <a:xfrm>
            <a:off x="424825" y="2127339"/>
            <a:ext cx="8294360" cy="799416"/>
            <a:chOff x="424813" y="2075689"/>
            <a:chExt cx="8294360" cy="849900"/>
          </a:xfrm>
        </p:grpSpPr>
        <p:sp>
          <p:nvSpPr>
            <p:cNvPr id="249" name="Google Shape;249;p26"/>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6"/>
          <p:cNvSpPr txBox="1"/>
          <p:nvPr>
            <p:ph idx="4294967295" type="body"/>
          </p:nvPr>
        </p:nvSpPr>
        <p:spPr>
          <a:xfrm>
            <a:off x="539675" y="212745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Roshani</a:t>
            </a:r>
            <a:endParaRPr>
              <a:solidFill>
                <a:schemeClr val="lt1"/>
              </a:solidFill>
            </a:endParaRPr>
          </a:p>
        </p:txBody>
      </p:sp>
      <p:sp>
        <p:nvSpPr>
          <p:cNvPr id="252" name="Google Shape;252;p26"/>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Report Writing and Literature Survey. </a:t>
            </a:r>
            <a:endParaRPr>
              <a:solidFill>
                <a:schemeClr val="lt1"/>
              </a:solidFill>
            </a:endParaRPr>
          </a:p>
        </p:txBody>
      </p:sp>
      <p:grpSp>
        <p:nvGrpSpPr>
          <p:cNvPr id="253" name="Google Shape;253;p26"/>
          <p:cNvGrpSpPr/>
          <p:nvPr/>
        </p:nvGrpSpPr>
        <p:grpSpPr>
          <a:xfrm>
            <a:off x="424825" y="3000705"/>
            <a:ext cx="8294360" cy="799447"/>
            <a:chOff x="424813" y="2974405"/>
            <a:chExt cx="8294360" cy="849933"/>
          </a:xfrm>
        </p:grpSpPr>
        <p:sp>
          <p:nvSpPr>
            <p:cNvPr id="254" name="Google Shape;254;p26"/>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26"/>
          <p:cNvSpPr txBox="1"/>
          <p:nvPr>
            <p:ph idx="4294967295" type="body"/>
          </p:nvPr>
        </p:nvSpPr>
        <p:spPr>
          <a:xfrm>
            <a:off x="539675" y="3000775"/>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Deep </a:t>
            </a:r>
            <a:endParaRPr>
              <a:solidFill>
                <a:schemeClr val="lt1"/>
              </a:solidFill>
            </a:endParaRPr>
          </a:p>
        </p:txBody>
      </p:sp>
      <p:sp>
        <p:nvSpPr>
          <p:cNvPr id="257" name="Google Shape;257;p26"/>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Data Preprocessing and Model Implementation</a:t>
            </a:r>
            <a:endParaRPr>
              <a:solidFill>
                <a:schemeClr val="lt1"/>
              </a:solidFill>
            </a:endParaRPr>
          </a:p>
        </p:txBody>
      </p:sp>
      <p:grpSp>
        <p:nvGrpSpPr>
          <p:cNvPr id="258" name="Google Shape;258;p26"/>
          <p:cNvGrpSpPr/>
          <p:nvPr/>
        </p:nvGrpSpPr>
        <p:grpSpPr>
          <a:xfrm>
            <a:off x="424825" y="3874103"/>
            <a:ext cx="8294360" cy="799447"/>
            <a:chOff x="424813" y="3871259"/>
            <a:chExt cx="8294360" cy="849933"/>
          </a:xfrm>
        </p:grpSpPr>
        <p:sp>
          <p:nvSpPr>
            <p:cNvPr id="259" name="Google Shape;259;p26"/>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6"/>
          <p:cNvSpPr txBox="1"/>
          <p:nvPr>
            <p:ph idx="4294967295" type="body"/>
          </p:nvPr>
        </p:nvSpPr>
        <p:spPr>
          <a:xfrm>
            <a:off x="539675" y="387410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Aditya</a:t>
            </a:r>
            <a:endParaRPr>
              <a:solidFill>
                <a:schemeClr val="lt1"/>
              </a:solidFill>
            </a:endParaRPr>
          </a:p>
        </p:txBody>
      </p:sp>
      <p:sp>
        <p:nvSpPr>
          <p:cNvPr id="262" name="Google Shape;262;p26"/>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Poster Presentation</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599825" y="300475"/>
            <a:ext cx="7648200" cy="10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68" name="Google Shape;268;p27"/>
          <p:cNvSpPr txBox="1"/>
          <p:nvPr/>
        </p:nvSpPr>
        <p:spPr>
          <a:xfrm>
            <a:off x="585950" y="962625"/>
            <a:ext cx="8128200" cy="3906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K. L. Keung, C. K. M. Lee and Y. H. Yiu, "A Machine Learning Predictive Model for Shipment Delay and Demand Forecasting for Warehouses and Sales Data," 2021 IEEE International Conference on Industrial Engineering and Engineering Management (IEEM), Singapore, Singapore, 2021, pp. 1010-1014, doi: 10.1109/IEEM50564.2021.9672946.B. Rieder, Engines of Order: A Mechanology of Algorithmic Techniques. Amsterdam, Netherlands: Amsterdam Univ. Press, 2020.</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Jang, Hee-Seon &amp; Chang, Tai-Woo &amp; Kim, Seung-Han. (2023). Prediction of Shipping Cost on Freight Brokerage Platform Using Machine Learning. Sustainability. 15. 1122. 10.3390/su15021122.</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Ubaid, Ayesha &amp; Hussain, Farookh &amp; Charles, Jon. (2020). Machine Learning-Based Regression Models for Price Prediction in the Australian Container Shipping Industry: Case Study of Asia-Oceania Trade Lane. 10.1007/978-3-030-44041-1_5. </a:t>
            </a:r>
            <a:endParaRPr>
              <a:latin typeface="Calibri"/>
              <a:ea typeface="Calibri"/>
              <a:cs typeface="Calibri"/>
              <a:sym typeface="Calibri"/>
            </a:endParaRPr>
          </a:p>
          <a:p>
            <a:pPr indent="0" lvl="0" marL="457200" rtl="0" algn="l">
              <a:lnSpc>
                <a:spcPct val="163636"/>
              </a:lnSpc>
              <a:spcBef>
                <a:spcPts val="0"/>
              </a:spcBef>
              <a:spcAft>
                <a:spcPts val="0"/>
              </a:spcAft>
              <a:buNone/>
            </a:pPr>
            <a:r>
              <a:t/>
            </a:r>
            <a:endParaRPr>
              <a:latin typeface="Calibri"/>
              <a:ea typeface="Calibri"/>
              <a:cs typeface="Calibri"/>
              <a:sym typeface="Calibri"/>
            </a:endParaRPr>
          </a:p>
          <a:p>
            <a:pPr indent="-317500" lvl="0" marL="457200" rtl="0" algn="l">
              <a:lnSpc>
                <a:spcPct val="163636"/>
              </a:lnSpc>
              <a:spcBef>
                <a:spcPts val="0"/>
              </a:spcBef>
              <a:spcAft>
                <a:spcPts val="0"/>
              </a:spcAft>
              <a:buSzPts val="1400"/>
              <a:buFont typeface="Calibri"/>
              <a:buChar char="●"/>
            </a:pPr>
            <a:r>
              <a:rPr lang="en" sz="1200" u="sng">
                <a:solidFill>
                  <a:schemeClr val="hlink"/>
                </a:solidFill>
                <a:latin typeface="Montserrat"/>
                <a:ea typeface="Montserrat"/>
                <a:cs typeface="Montserrat"/>
                <a:sym typeface="Montserrat"/>
                <a:hlinkClick r:id="rId3"/>
              </a:rPr>
              <a:t>https://www.kaggle.com/datasets/divyeshardeshana/supply-chain-shipment-pricing-data</a:t>
            </a:r>
            <a:endParaRPr sz="1200" u="sng">
              <a:solidFill>
                <a:schemeClr val="hlink"/>
              </a:solidFill>
              <a:latin typeface="Montserrat"/>
              <a:ea typeface="Montserrat"/>
              <a:cs typeface="Montserrat"/>
              <a:sym typeface="Montserrat"/>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https://www.kaggle.com/code/klmsathishkumar/shipping-cost-prediction/data</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4288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14"/>
          <p:cNvSpPr txBox="1"/>
          <p:nvPr>
            <p:ph idx="1" type="body"/>
          </p:nvPr>
        </p:nvSpPr>
        <p:spPr>
          <a:xfrm>
            <a:off x="731425" y="1120250"/>
            <a:ext cx="7505700" cy="2909100"/>
          </a:xfrm>
          <a:prstGeom prst="rect">
            <a:avLst/>
          </a:prstGeom>
        </p:spPr>
        <p:txBody>
          <a:bodyPr anchorCtr="0" anchor="t" bIns="91425" lIns="91425" spcFirstLastPara="1" rIns="91425" wrap="square" tIns="91425">
            <a:noAutofit/>
          </a:bodyPr>
          <a:lstStyle/>
          <a:p>
            <a:pPr indent="-328432" lvl="0" marL="457200" rtl="0" algn="l">
              <a:spcBef>
                <a:spcPts val="0"/>
              </a:spcBef>
              <a:spcAft>
                <a:spcPts val="0"/>
              </a:spcAft>
              <a:buSzPts val="1572"/>
              <a:buChar char="●"/>
            </a:pPr>
            <a:r>
              <a:rPr b="1" lang="en" sz="1572"/>
              <a:t>The aim of this project is to develop a machine learning model for predicting shipment prices.</a:t>
            </a:r>
            <a:endParaRPr b="1" sz="1572"/>
          </a:p>
          <a:p>
            <a:pPr indent="0" lvl="0" marL="457200" rtl="0" algn="l">
              <a:spcBef>
                <a:spcPts val="1200"/>
              </a:spcBef>
              <a:spcAft>
                <a:spcPts val="0"/>
              </a:spcAft>
              <a:buSzPts val="440"/>
              <a:buNone/>
            </a:pPr>
            <a:r>
              <a:t/>
            </a:r>
            <a:endParaRPr b="1" sz="1572"/>
          </a:p>
          <a:p>
            <a:pPr indent="-328432" lvl="0" marL="457200" rtl="0" algn="l">
              <a:spcBef>
                <a:spcPts val="1200"/>
              </a:spcBef>
              <a:spcAft>
                <a:spcPts val="0"/>
              </a:spcAft>
              <a:buSzPts val="1572"/>
              <a:buChar char="●"/>
            </a:pPr>
            <a:r>
              <a:rPr b="1" lang="en" sz="1572"/>
              <a:t> To apply various machine learning techniques such as regression, decision trees, and ensemble methods to develop a model that accurately predicts shipment prices.</a:t>
            </a:r>
            <a:endParaRPr b="1" sz="1572"/>
          </a:p>
          <a:p>
            <a:pPr indent="0" lvl="0" marL="457200" rtl="0" algn="l">
              <a:spcBef>
                <a:spcPts val="1200"/>
              </a:spcBef>
              <a:spcAft>
                <a:spcPts val="0"/>
              </a:spcAft>
              <a:buSzPts val="440"/>
              <a:buNone/>
            </a:pPr>
            <a:r>
              <a:t/>
            </a:r>
            <a:endParaRPr b="1" sz="1572"/>
          </a:p>
          <a:p>
            <a:pPr indent="-328432" lvl="0" marL="457200" rtl="0" algn="l">
              <a:spcBef>
                <a:spcPts val="1200"/>
              </a:spcBef>
              <a:spcAft>
                <a:spcPts val="0"/>
              </a:spcAft>
              <a:buSzPts val="1572"/>
              <a:buChar char="●"/>
            </a:pPr>
            <a:r>
              <a:rPr b="1" lang="en" sz="1572"/>
              <a:t>By the end of the project, we expect to have a well-performing machine learning model that can predict shipment prices with a high degree of accuracy.</a:t>
            </a:r>
            <a:endParaRPr b="1" sz="1572"/>
          </a:p>
          <a:p>
            <a:pPr indent="0" lvl="0" marL="914400" rtl="0" algn="l">
              <a:spcBef>
                <a:spcPts val="1200"/>
              </a:spcBef>
              <a:spcAft>
                <a:spcPts val="1200"/>
              </a:spcAft>
              <a:buSzPts val="440"/>
              <a:buNone/>
            </a:pPr>
            <a:r>
              <a:rPr lang="en" sz="980"/>
              <a:t> </a:t>
            </a:r>
            <a:endParaRPr sz="9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720450" y="350275"/>
            <a:ext cx="7505700" cy="69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p:txBody>
      </p:sp>
      <p:grpSp>
        <p:nvGrpSpPr>
          <p:cNvPr id="142" name="Google Shape;142;p15"/>
          <p:cNvGrpSpPr/>
          <p:nvPr/>
        </p:nvGrpSpPr>
        <p:grpSpPr>
          <a:xfrm>
            <a:off x="431925" y="1304875"/>
            <a:ext cx="2628925" cy="3416400"/>
            <a:chOff x="431925" y="1304875"/>
            <a:chExt cx="2628925" cy="3416400"/>
          </a:xfrm>
        </p:grpSpPr>
        <p:sp>
          <p:nvSpPr>
            <p:cNvPr id="143" name="Google Shape;14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lt1"/>
                </a:solidFill>
              </a:rPr>
              <a:t>STATEMENT </a:t>
            </a:r>
            <a:r>
              <a:rPr b="1" lang="en" sz="1800">
                <a:solidFill>
                  <a:schemeClr val="lt1"/>
                </a:solidFill>
              </a:rPr>
              <a:t>1</a:t>
            </a:r>
            <a:endParaRPr b="1" sz="1800">
              <a:solidFill>
                <a:schemeClr val="lt1"/>
              </a:solidFill>
            </a:endParaRPr>
          </a:p>
        </p:txBody>
      </p:sp>
      <p:sp>
        <p:nvSpPr>
          <p:cNvPr id="146" name="Google Shape;14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rgbClr val="E69138"/>
                </a:solidFill>
                <a:latin typeface="Montserrat"/>
                <a:ea typeface="Montserrat"/>
                <a:cs typeface="Montserrat"/>
                <a:sym typeface="Montserrat"/>
              </a:rPr>
              <a:t>This project aims to predict the cost of pack price and unit price using machine learning techniques</a:t>
            </a:r>
            <a:endParaRPr sz="1600">
              <a:solidFill>
                <a:srgbClr val="E69138"/>
              </a:solidFill>
            </a:endParaRPr>
          </a:p>
        </p:txBody>
      </p:sp>
      <p:grpSp>
        <p:nvGrpSpPr>
          <p:cNvPr id="147" name="Google Shape;147;p15"/>
          <p:cNvGrpSpPr/>
          <p:nvPr/>
        </p:nvGrpSpPr>
        <p:grpSpPr>
          <a:xfrm>
            <a:off x="3320450" y="1304875"/>
            <a:ext cx="2632500" cy="3416400"/>
            <a:chOff x="3320450" y="1304875"/>
            <a:chExt cx="2632500" cy="3416400"/>
          </a:xfrm>
        </p:grpSpPr>
        <p:sp>
          <p:nvSpPr>
            <p:cNvPr id="148" name="Google Shape;14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lt1"/>
                </a:solidFill>
              </a:rPr>
              <a:t>STATEMENT 2</a:t>
            </a:r>
            <a:endParaRPr b="1" sz="1800">
              <a:solidFill>
                <a:schemeClr val="lt1"/>
              </a:solidFill>
            </a:endParaRPr>
          </a:p>
        </p:txBody>
      </p:sp>
      <p:sp>
        <p:nvSpPr>
          <p:cNvPr id="151" name="Google Shape;151;p15"/>
          <p:cNvSpPr txBox="1"/>
          <p:nvPr>
            <p:ph idx="4294967295" type="body"/>
          </p:nvPr>
        </p:nvSpPr>
        <p:spPr>
          <a:xfrm>
            <a:off x="2924150" y="1766275"/>
            <a:ext cx="2478600" cy="27948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en" sz="1500">
                <a:solidFill>
                  <a:srgbClr val="F6B26B"/>
                </a:solidFill>
                <a:latin typeface="Montserrat"/>
                <a:ea typeface="Montserrat"/>
                <a:cs typeface="Montserrat"/>
                <a:sym typeface="Montserrat"/>
              </a:rPr>
              <a:t>The problem to be addressed the need for an accurate and reliable model that can predict the cost.</a:t>
            </a:r>
            <a:endParaRPr sz="1600">
              <a:solidFill>
                <a:srgbClr val="F6B26B"/>
              </a:solidFill>
            </a:endParaRPr>
          </a:p>
        </p:txBody>
      </p:sp>
      <p:grpSp>
        <p:nvGrpSpPr>
          <p:cNvPr id="152" name="Google Shape;152;p15"/>
          <p:cNvGrpSpPr/>
          <p:nvPr/>
        </p:nvGrpSpPr>
        <p:grpSpPr>
          <a:xfrm>
            <a:off x="6212550" y="1304875"/>
            <a:ext cx="2632500" cy="3416400"/>
            <a:chOff x="6212550" y="1304875"/>
            <a:chExt cx="2632500" cy="3416400"/>
          </a:xfrm>
        </p:grpSpPr>
        <p:sp>
          <p:nvSpPr>
            <p:cNvPr id="153" name="Google Shape;15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lt1"/>
                </a:solidFill>
              </a:rPr>
              <a:t>STATEMENT </a:t>
            </a:r>
            <a:r>
              <a:rPr b="1" lang="en" sz="1800">
                <a:solidFill>
                  <a:schemeClr val="lt1"/>
                </a:solidFill>
              </a:rPr>
              <a:t>3</a:t>
            </a:r>
            <a:endParaRPr b="1" sz="1800">
              <a:solidFill>
                <a:schemeClr val="lt1"/>
              </a:solidFill>
            </a:endParaRPr>
          </a:p>
        </p:txBody>
      </p:sp>
      <p:sp>
        <p:nvSpPr>
          <p:cNvPr id="156" name="Google Shape;156;p15"/>
          <p:cNvSpPr txBox="1"/>
          <p:nvPr>
            <p:ph idx="4294967295" type="body"/>
          </p:nvPr>
        </p:nvSpPr>
        <p:spPr>
          <a:xfrm>
            <a:off x="6286475" y="1766275"/>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B45F06"/>
                </a:solidFill>
                <a:latin typeface="Montserrat"/>
                <a:ea typeface="Montserrat"/>
                <a:cs typeface="Montserrat"/>
                <a:sym typeface="Montserrat"/>
              </a:rPr>
              <a:t>Shipping costs can vary widely based on several factors, Hence to accurately estimate their shipping costs and can lead to unexpected expenses</a:t>
            </a:r>
            <a:endParaRPr b="1" sz="1500">
              <a:solidFill>
                <a:srgbClr val="B45F06"/>
              </a:solidFill>
              <a:latin typeface="Montserrat"/>
              <a:ea typeface="Montserrat"/>
              <a:cs typeface="Montserrat"/>
              <a:sym typeface="Montserrat"/>
            </a:endParaRPr>
          </a:p>
          <a:p>
            <a:pPr indent="0" lvl="0" marL="0" rtl="0" algn="l">
              <a:spcBef>
                <a:spcPts val="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16"/>
          <p:cNvGraphicFramePr/>
          <p:nvPr/>
        </p:nvGraphicFramePr>
        <p:xfrm>
          <a:off x="484113" y="741887"/>
          <a:ext cx="3000000" cy="3000000"/>
        </p:xfrm>
        <a:graphic>
          <a:graphicData uri="http://schemas.openxmlformats.org/drawingml/2006/table">
            <a:tbl>
              <a:tblPr>
                <a:noFill/>
                <a:tableStyleId>{C35CBBB1-2314-4E61-B83F-680DC0F59086}</a:tableStyleId>
              </a:tblPr>
              <a:tblGrid>
                <a:gridCol w="1004425"/>
                <a:gridCol w="1004425"/>
                <a:gridCol w="1004425"/>
                <a:gridCol w="1004425"/>
                <a:gridCol w="1004425"/>
                <a:gridCol w="1004425"/>
                <a:gridCol w="1004425"/>
                <a:gridCol w="1004425"/>
              </a:tblGrid>
              <a:tr h="683275">
                <a:tc>
                  <a:txBody>
                    <a:bodyPr/>
                    <a:lstStyle/>
                    <a:p>
                      <a:pPr indent="0" lvl="0" marL="0" rtl="0" algn="ctr">
                        <a:spcBef>
                          <a:spcPts val="0"/>
                        </a:spcBef>
                        <a:spcAft>
                          <a:spcPts val="0"/>
                        </a:spcAft>
                        <a:buNone/>
                      </a:pPr>
                      <a:r>
                        <a:rPr b="1" lang="en">
                          <a:solidFill>
                            <a:schemeClr val="lt1"/>
                          </a:solidFill>
                        </a:rPr>
                        <a:t>Jan1-10</a:t>
                      </a:r>
                      <a:endParaRPr b="1">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Jan10-31</a:t>
                      </a:r>
                      <a:endParaRPr b="1">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Feb1-15</a:t>
                      </a:r>
                      <a:endParaRPr b="1">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Feb15-28</a:t>
                      </a:r>
                      <a:endParaRPr b="1">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300">
                          <a:solidFill>
                            <a:schemeClr val="lt1"/>
                          </a:solidFill>
                        </a:rPr>
                        <a:t>March1-15</a:t>
                      </a:r>
                      <a:endParaRPr b="1" sz="1300">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March15-31</a:t>
                      </a:r>
                      <a:endParaRPr b="1">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April1-10</a:t>
                      </a:r>
                      <a:endParaRPr b="1">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April10-15</a:t>
                      </a:r>
                      <a:endParaRPr b="1">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r>
              <a:tr h="3296600">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r>
            </a:tbl>
          </a:graphicData>
        </a:graphic>
      </p:graphicFrame>
      <p:sp>
        <p:nvSpPr>
          <p:cNvPr id="162" name="Google Shape;162;p16"/>
          <p:cNvSpPr txBox="1"/>
          <p:nvPr>
            <p:ph type="title"/>
          </p:nvPr>
        </p:nvSpPr>
        <p:spPr>
          <a:xfrm>
            <a:off x="676600" y="187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TIMELINE</a:t>
            </a:r>
            <a:endParaRPr/>
          </a:p>
        </p:txBody>
      </p:sp>
      <p:sp>
        <p:nvSpPr>
          <p:cNvPr descr="Timeline background shape" id="163" name="Google Shape;163;p16"/>
          <p:cNvSpPr/>
          <p:nvPr/>
        </p:nvSpPr>
        <p:spPr>
          <a:xfrm>
            <a:off x="912450" y="1484925"/>
            <a:ext cx="1513500" cy="6036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txBox="1"/>
          <p:nvPr>
            <p:ph idx="4294967295" type="body"/>
          </p:nvPr>
        </p:nvSpPr>
        <p:spPr>
          <a:xfrm>
            <a:off x="1033050" y="1425150"/>
            <a:ext cx="1272300" cy="50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205">
                <a:solidFill>
                  <a:schemeClr val="lt1"/>
                </a:solidFill>
              </a:rPr>
              <a:t>Literature Study &amp; Initial planning </a:t>
            </a:r>
            <a:endParaRPr b="1" sz="1205">
              <a:solidFill>
                <a:schemeClr val="lt1"/>
              </a:solidFill>
            </a:endParaRPr>
          </a:p>
        </p:txBody>
      </p:sp>
      <p:sp>
        <p:nvSpPr>
          <p:cNvPr descr="Timeline background shape" id="165" name="Google Shape;165;p16"/>
          <p:cNvSpPr/>
          <p:nvPr/>
        </p:nvSpPr>
        <p:spPr>
          <a:xfrm>
            <a:off x="2425950" y="2114238"/>
            <a:ext cx="2076000" cy="457500"/>
          </a:xfrm>
          <a:prstGeom prst="homePlate">
            <a:avLst>
              <a:gd fmla="val 50000" name="adj"/>
            </a:avLst>
          </a:prstGeom>
          <a:solidFill>
            <a:srgbClr val="FFF2CC"/>
          </a:solidFill>
          <a:ln>
            <a:noFill/>
          </a:ln>
        </p:spPr>
        <p:txBody>
          <a:bodyPr anchorCtr="0" anchor="ctr" bIns="91425" lIns="91425" spcFirstLastPara="1" rIns="91425" wrap="square" tIns="91425">
            <a:noAutofit/>
          </a:bodyPr>
          <a:lstStyle/>
          <a:p>
            <a:pPr indent="0" lvl="0" marL="0" rtl="0" algn="l">
              <a:lnSpc>
                <a:spcPct val="95000"/>
              </a:lnSpc>
              <a:spcBef>
                <a:spcPts val="0"/>
              </a:spcBef>
              <a:spcAft>
                <a:spcPts val="0"/>
              </a:spcAft>
              <a:buClr>
                <a:srgbClr val="000000"/>
              </a:buClr>
              <a:buSzPts val="935"/>
              <a:buFont typeface="Arial"/>
              <a:buNone/>
            </a:pPr>
            <a:r>
              <a:rPr b="1" lang="en" sz="1205">
                <a:solidFill>
                  <a:srgbClr val="134F5C"/>
                </a:solidFill>
                <a:latin typeface="Calibri"/>
                <a:ea typeface="Calibri"/>
                <a:cs typeface="Calibri"/>
                <a:sym typeface="Calibri"/>
              </a:rPr>
              <a:t>Data Cleaning, Analysing &amp; Visualisation</a:t>
            </a:r>
            <a:endParaRPr>
              <a:solidFill>
                <a:srgbClr val="134F5C"/>
              </a:solidFill>
            </a:endParaRPr>
          </a:p>
        </p:txBody>
      </p:sp>
      <p:grpSp>
        <p:nvGrpSpPr>
          <p:cNvPr id="166" name="Google Shape;166;p16"/>
          <p:cNvGrpSpPr/>
          <p:nvPr/>
        </p:nvGrpSpPr>
        <p:grpSpPr>
          <a:xfrm>
            <a:off x="6510657" y="3961400"/>
            <a:ext cx="1808859" cy="550912"/>
            <a:chOff x="6448870" y="3733723"/>
            <a:chExt cx="2453355" cy="351302"/>
          </a:xfrm>
        </p:grpSpPr>
        <p:sp>
          <p:nvSpPr>
            <p:cNvPr id="167" name="Google Shape;167;p16"/>
            <p:cNvSpPr/>
            <p:nvPr/>
          </p:nvSpPr>
          <p:spPr>
            <a:xfrm>
              <a:off x="6448870" y="3733723"/>
              <a:ext cx="1768500" cy="3513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80985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83271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85557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6"/>
          <p:cNvSpPr txBox="1"/>
          <p:nvPr>
            <p:ph idx="4294967295" type="body"/>
          </p:nvPr>
        </p:nvSpPr>
        <p:spPr>
          <a:xfrm>
            <a:off x="6510700" y="3854263"/>
            <a:ext cx="1058700" cy="7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FFFFFF"/>
                </a:solidFill>
              </a:rPr>
              <a:t>Execution &amp; Testing </a:t>
            </a:r>
            <a:endParaRPr b="1" sz="1702">
              <a:solidFill>
                <a:srgbClr val="FFFFFF"/>
              </a:solidFill>
            </a:endParaRPr>
          </a:p>
        </p:txBody>
      </p:sp>
      <p:sp>
        <p:nvSpPr>
          <p:cNvPr descr="Timeline background shape" id="172" name="Google Shape;172;p16"/>
          <p:cNvSpPr/>
          <p:nvPr/>
        </p:nvSpPr>
        <p:spPr>
          <a:xfrm>
            <a:off x="3720025" y="2648525"/>
            <a:ext cx="2615100" cy="603600"/>
          </a:xfrm>
          <a:prstGeom prst="homePlat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b="1" lang="en" sz="1305">
                <a:solidFill>
                  <a:srgbClr val="0C343D"/>
                </a:solidFill>
                <a:latin typeface="Calibri"/>
                <a:ea typeface="Calibri"/>
                <a:cs typeface="Calibri"/>
                <a:sym typeface="Calibri"/>
              </a:rPr>
              <a:t>Implementing various algorithm &amp; Data Splitting</a:t>
            </a:r>
            <a:r>
              <a:rPr b="1" lang="en" sz="1205">
                <a:solidFill>
                  <a:srgbClr val="0C343D"/>
                </a:solidFill>
                <a:latin typeface="Calibri"/>
                <a:ea typeface="Calibri"/>
                <a:cs typeface="Calibri"/>
                <a:sym typeface="Calibri"/>
              </a:rPr>
              <a:t> </a:t>
            </a:r>
            <a:endParaRPr>
              <a:solidFill>
                <a:srgbClr val="0C343D"/>
              </a:solidFill>
            </a:endParaRPr>
          </a:p>
        </p:txBody>
      </p:sp>
      <p:sp>
        <p:nvSpPr>
          <p:cNvPr descr="Timeline background shape" id="173" name="Google Shape;173;p16"/>
          <p:cNvSpPr/>
          <p:nvPr/>
        </p:nvSpPr>
        <p:spPr>
          <a:xfrm>
            <a:off x="4059975" y="3378013"/>
            <a:ext cx="3081600" cy="457500"/>
          </a:xfrm>
          <a:prstGeom prst="homePlat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b="1" lang="en" sz="1200">
                <a:solidFill>
                  <a:srgbClr val="134F5C"/>
                </a:solidFill>
              </a:rPr>
              <a:t>Model Fitting &amp; calculating accuracy of various tested Algorithms</a:t>
            </a:r>
            <a:endParaRPr b="1" sz="1200">
              <a:solidFill>
                <a:srgbClr val="134F5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819150" y="403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Existing Body Of Work</a:t>
            </a:r>
            <a:endParaRPr/>
          </a:p>
        </p:txBody>
      </p:sp>
      <p:sp>
        <p:nvSpPr>
          <p:cNvPr id="179" name="Google Shape;179;p17"/>
          <p:cNvSpPr txBox="1"/>
          <p:nvPr>
            <p:ph idx="4294967295" type="body"/>
          </p:nvPr>
        </p:nvSpPr>
        <p:spPr>
          <a:xfrm>
            <a:off x="731425" y="1120250"/>
            <a:ext cx="7505700" cy="3201600"/>
          </a:xfrm>
          <a:prstGeom prst="rect">
            <a:avLst/>
          </a:prstGeom>
        </p:spPr>
        <p:txBody>
          <a:bodyPr anchorCtr="0" anchor="t" bIns="91425" lIns="91425" spcFirstLastPara="1" rIns="91425" wrap="square" tIns="91425">
            <a:noAutofit/>
          </a:bodyPr>
          <a:lstStyle/>
          <a:p>
            <a:pPr indent="-328432" lvl="0" marL="457200" rtl="0" algn="l">
              <a:spcBef>
                <a:spcPts val="0"/>
              </a:spcBef>
              <a:spcAft>
                <a:spcPts val="0"/>
              </a:spcAft>
              <a:buSzPts val="1572"/>
              <a:buChar char="●"/>
            </a:pPr>
            <a:r>
              <a:rPr b="1" lang="en" sz="1572"/>
              <a:t>The terms "vehicle tonnage" and "vehicle type" were used to describe the owner's characteristics.The investigation's findings demonstrated that machine learning models like DNN, XGBoost, and LightGBM outperformed conventional analytical techniques like linear regression. Among the models tested, the LightGBM model, decision tree regressor had the greatest prediction ability.</a:t>
            </a:r>
            <a:endParaRPr b="1" sz="1572"/>
          </a:p>
          <a:p>
            <a:pPr indent="-328432" lvl="0" marL="457200" rtl="0" algn="l">
              <a:spcBef>
                <a:spcPts val="0"/>
              </a:spcBef>
              <a:spcAft>
                <a:spcPts val="0"/>
              </a:spcAft>
              <a:buSzPts val="1572"/>
              <a:buChar char="●"/>
            </a:pPr>
            <a:r>
              <a:rPr b="1" lang="en" sz="1572"/>
              <a:t>After initial feature engineering, three alternative regression models—support vector regression (SVR), random forest regression (RFR), and gradient booster regression (GBR)—have been used across the collected datasets to achieve data-driven prediction. Research findings demonstrate that GBR exceeds all other models by providing a test accuracy of 84% and </a:t>
            </a:r>
            <a:r>
              <a:rPr b="1" lang="en" sz="1572"/>
              <a:t>decision tree regressor comes close second</a:t>
            </a:r>
            <a:r>
              <a:rPr b="1" lang="en" sz="1572"/>
              <a:t> . The LightGBM model was one of the ones employed.</a:t>
            </a:r>
            <a:endParaRPr b="1" sz="157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526800" y="-129275"/>
            <a:ext cx="4045200" cy="167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Our Approach</a:t>
            </a:r>
            <a:endParaRPr/>
          </a:p>
        </p:txBody>
      </p:sp>
      <p:sp>
        <p:nvSpPr>
          <p:cNvPr id="185" name="Google Shape;185;p18"/>
          <p:cNvSpPr txBox="1"/>
          <p:nvPr/>
        </p:nvSpPr>
        <p:spPr>
          <a:xfrm>
            <a:off x="669000" y="1129475"/>
            <a:ext cx="80019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Cleaning the </a:t>
            </a:r>
            <a:r>
              <a:rPr b="1" lang="en" sz="1500">
                <a:latin typeface="Montserrat"/>
                <a:ea typeface="Montserrat"/>
                <a:cs typeface="Montserrat"/>
                <a:sym typeface="Montserrat"/>
              </a:rPr>
              <a:t>shipment data like removing features</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Removing features like First Line Designation and handling weight feature to have all numeric values. </a:t>
            </a:r>
            <a:endParaRPr b="1"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Selecting relevant features, and experimenting with various machine learning algorithms. </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Splitting the data and used algorithms on test and train divisions.</a:t>
            </a:r>
            <a:endParaRPr b="1"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Trained and evaluated our models, with a focus on selecting the best model for predicting shipment prices.</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Model Fitting is done using pack price and unit price optimization.</a:t>
            </a:r>
            <a:endParaRPr b="1"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1" name="Google Shape;191;p1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192" name="Google Shape;192;p1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19"/>
          <p:cNvPicPr preferRelativeResize="0"/>
          <p:nvPr/>
        </p:nvPicPr>
        <p:blipFill>
          <a:blip r:embed="rId3">
            <a:alphaModFix/>
          </a:blip>
          <a:stretch>
            <a:fillRect/>
          </a:stretch>
        </p:blipFill>
        <p:spPr>
          <a:xfrm>
            <a:off x="721150" y="494276"/>
            <a:ext cx="7243351" cy="1407637"/>
          </a:xfrm>
          <a:prstGeom prst="rect">
            <a:avLst/>
          </a:prstGeom>
          <a:noFill/>
          <a:ln>
            <a:noFill/>
          </a:ln>
        </p:spPr>
      </p:pic>
      <p:pic>
        <p:nvPicPr>
          <p:cNvPr id="194" name="Google Shape;194;p19"/>
          <p:cNvPicPr preferRelativeResize="0"/>
          <p:nvPr/>
        </p:nvPicPr>
        <p:blipFill>
          <a:blip r:embed="rId4">
            <a:alphaModFix/>
          </a:blip>
          <a:stretch>
            <a:fillRect/>
          </a:stretch>
        </p:blipFill>
        <p:spPr>
          <a:xfrm>
            <a:off x="721150" y="1997877"/>
            <a:ext cx="5916014" cy="2870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0"/>
          <p:cNvPicPr preferRelativeResize="0"/>
          <p:nvPr/>
        </p:nvPicPr>
        <p:blipFill>
          <a:blip r:embed="rId3">
            <a:alphaModFix/>
          </a:blip>
          <a:stretch>
            <a:fillRect/>
          </a:stretch>
        </p:blipFill>
        <p:spPr>
          <a:xfrm>
            <a:off x="1277877" y="259563"/>
            <a:ext cx="5287601" cy="46243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698500" y="253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Results</a:t>
            </a:r>
            <a:endParaRPr/>
          </a:p>
        </p:txBody>
      </p:sp>
      <p:sp>
        <p:nvSpPr>
          <p:cNvPr id="205" name="Google Shape;205;p21"/>
          <p:cNvSpPr txBox="1"/>
          <p:nvPr>
            <p:ph idx="1" type="body"/>
          </p:nvPr>
        </p:nvSpPr>
        <p:spPr>
          <a:xfrm>
            <a:off x="698500" y="915950"/>
            <a:ext cx="7993500" cy="3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For implementing the final  model  for both Pack Price an unit Price we followed three steps:</a:t>
            </a:r>
            <a:endParaRPr sz="1600"/>
          </a:p>
          <a:p>
            <a:pPr indent="-330200" lvl="0" marL="457200" rtl="0" algn="l">
              <a:spcBef>
                <a:spcPts val="1200"/>
              </a:spcBef>
              <a:spcAft>
                <a:spcPts val="0"/>
              </a:spcAft>
              <a:buSzPts val="1600"/>
              <a:buAutoNum type="arabicParenR"/>
            </a:pPr>
            <a:r>
              <a:rPr lang="en" sz="1600"/>
              <a:t>Model fitting &amp; evaluating its performance using various metrics.</a:t>
            </a:r>
            <a:endParaRPr sz="1600"/>
          </a:p>
          <a:p>
            <a:pPr indent="-330200" lvl="0" marL="457200" rtl="0" algn="l">
              <a:spcBef>
                <a:spcPts val="0"/>
              </a:spcBef>
              <a:spcAft>
                <a:spcPts val="0"/>
              </a:spcAft>
              <a:buSzPts val="1600"/>
              <a:buAutoNum type="arabicParenR"/>
            </a:pPr>
            <a:r>
              <a:rPr lang="en" sz="1600"/>
              <a:t>Derive  R2_Score values in table.</a:t>
            </a:r>
            <a:endParaRPr sz="1600"/>
          </a:p>
          <a:p>
            <a:pPr indent="-330200" lvl="0" marL="457200" rtl="0" algn="l">
              <a:spcBef>
                <a:spcPts val="0"/>
              </a:spcBef>
              <a:spcAft>
                <a:spcPts val="0"/>
              </a:spcAft>
              <a:buSzPts val="1600"/>
              <a:buAutoNum type="arabicParenR"/>
            </a:pPr>
            <a:r>
              <a:rPr lang="en" sz="1600"/>
              <a:t>Show table for every regressor value.</a:t>
            </a:r>
            <a:endParaRPr sz="1600"/>
          </a:p>
          <a:p>
            <a:pPr indent="0" lvl="0" marL="0" rtl="0" algn="l">
              <a:spcBef>
                <a:spcPts val="1200"/>
              </a:spcBef>
              <a:spcAft>
                <a:spcPts val="0"/>
              </a:spcAft>
              <a:buNone/>
            </a:pPr>
            <a:r>
              <a:rPr lang="en" sz="1600"/>
              <a:t>Then we saved the trained model and load the model with which we can input our data to get the output of predicted pack price and unit price.</a:t>
            </a:r>
            <a:endParaRPr sz="1600"/>
          </a:p>
          <a:p>
            <a:pPr indent="0" lvl="0" marL="0" rtl="0" algn="l">
              <a:spcBef>
                <a:spcPts val="1200"/>
              </a:spcBef>
              <a:spcAft>
                <a:spcPts val="1200"/>
              </a:spcAft>
              <a:buNone/>
            </a:pPr>
            <a:r>
              <a:rPr lang="en" sz="1600"/>
              <a:t>To get the output we need to input 6 parameters Unit of Measure (Per Pack), Line Item Quantity, Line Item Value, Weight (Kilograms), Freight Cost (USD), Line Item Insurance (USD)</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