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348" r:id="rId2"/>
    <p:sldId id="257" r:id="rId3"/>
    <p:sldId id="258" r:id="rId4"/>
    <p:sldId id="390" r:id="rId5"/>
    <p:sldId id="391" r:id="rId6"/>
    <p:sldId id="392" r:id="rId7"/>
    <p:sldId id="393" r:id="rId8"/>
    <p:sldId id="394" r:id="rId9"/>
    <p:sldId id="350" r:id="rId10"/>
    <p:sldId id="355" r:id="rId11"/>
    <p:sldId id="395" r:id="rId12"/>
    <p:sldId id="412" r:id="rId13"/>
    <p:sldId id="351" r:id="rId14"/>
    <p:sldId id="399" r:id="rId15"/>
    <p:sldId id="400" r:id="rId16"/>
    <p:sldId id="401" r:id="rId17"/>
    <p:sldId id="402" r:id="rId18"/>
    <p:sldId id="406" r:id="rId19"/>
    <p:sldId id="407" r:id="rId20"/>
    <p:sldId id="403" r:id="rId21"/>
    <p:sldId id="404" r:id="rId22"/>
    <p:sldId id="405" r:id="rId23"/>
    <p:sldId id="408" r:id="rId24"/>
    <p:sldId id="409" r:id="rId25"/>
    <p:sldId id="410" r:id="rId26"/>
    <p:sldId id="411" r:id="rId27"/>
    <p:sldId id="413" r:id="rId28"/>
    <p:sldId id="380" r:id="rId29"/>
    <p:sldId id="322" r:id="rId30"/>
    <p:sldId id="398" r:id="rId31"/>
    <p:sldId id="32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EB"/>
    <a:srgbClr val="FBFFE4"/>
    <a:srgbClr val="DFF4FC"/>
    <a:srgbClr val="C14D29"/>
    <a:srgbClr val="772F19"/>
    <a:srgbClr val="8F096C"/>
    <a:srgbClr val="899701"/>
    <a:srgbClr val="980098"/>
    <a:srgbClr val="BA00BA"/>
    <a:srgbClr val="FEA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46" autoAdjust="0"/>
  </p:normalViewPr>
  <p:slideViewPr>
    <p:cSldViewPr>
      <p:cViewPr varScale="1">
        <p:scale>
          <a:sx n="81" d="100"/>
          <a:sy n="81" d="100"/>
        </p:scale>
        <p:origin x="1459" y="67"/>
      </p:cViewPr>
      <p:guideLst>
        <p:guide orient="horz" pos="2192"/>
        <p:guide pos="287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 Patel" userId="cb9f015a0d2bfa5b" providerId="LiveId" clId="{AECF7085-7EEA-4C61-A691-77CD555A51C8}"/>
    <pc:docChg chg="undo custSel addSld delSld modSld">
      <pc:chgData name="Deep Patel" userId="cb9f015a0d2bfa5b" providerId="LiveId" clId="{AECF7085-7EEA-4C61-A691-77CD555A51C8}" dt="2022-08-27T07:54:50.838" v="421" actId="20577"/>
      <pc:docMkLst>
        <pc:docMk/>
      </pc:docMkLst>
      <pc:sldChg chg="modSp mod">
        <pc:chgData name="Deep Patel" userId="cb9f015a0d2bfa5b" providerId="LiveId" clId="{AECF7085-7EEA-4C61-A691-77CD555A51C8}" dt="2022-08-26T17:21:11.552" v="389" actId="20577"/>
        <pc:sldMkLst>
          <pc:docMk/>
          <pc:sldMk cId="0" sldId="257"/>
        </pc:sldMkLst>
        <pc:spChg chg="mod">
          <ac:chgData name="Deep Patel" userId="cb9f015a0d2bfa5b" providerId="LiveId" clId="{AECF7085-7EEA-4C61-A691-77CD555A51C8}" dt="2022-08-26T17:21:11.552" v="389" actId="20577"/>
          <ac:spMkLst>
            <pc:docMk/>
            <pc:sldMk cId="0" sldId="257"/>
            <ac:spMk id="5" creationId="{00000000-0000-0000-0000-000000000000}"/>
          </ac:spMkLst>
        </pc:spChg>
      </pc:sldChg>
      <pc:sldChg chg="del">
        <pc:chgData name="Deep Patel" userId="cb9f015a0d2bfa5b" providerId="LiveId" clId="{AECF7085-7EEA-4C61-A691-77CD555A51C8}" dt="2022-08-26T17:19:09.292" v="326" actId="47"/>
        <pc:sldMkLst>
          <pc:docMk/>
          <pc:sldMk cId="0" sldId="320"/>
        </pc:sldMkLst>
      </pc:sldChg>
      <pc:sldChg chg="modSp mod">
        <pc:chgData name="Deep Patel" userId="cb9f015a0d2bfa5b" providerId="LiveId" clId="{AECF7085-7EEA-4C61-A691-77CD555A51C8}" dt="2022-08-27T05:24:52.499" v="404" actId="21"/>
        <pc:sldMkLst>
          <pc:docMk/>
          <pc:sldMk cId="0" sldId="322"/>
        </pc:sldMkLst>
        <pc:spChg chg="mod">
          <ac:chgData name="Deep Patel" userId="cb9f015a0d2bfa5b" providerId="LiveId" clId="{AECF7085-7EEA-4C61-A691-77CD555A51C8}" dt="2022-08-27T05:24:52.499" v="404" actId="21"/>
          <ac:spMkLst>
            <pc:docMk/>
            <pc:sldMk cId="0" sldId="322"/>
            <ac:spMk id="3" creationId="{00000000-0000-0000-0000-000000000000}"/>
          </ac:spMkLst>
        </pc:spChg>
      </pc:sldChg>
      <pc:sldChg chg="modSp mod">
        <pc:chgData name="Deep Patel" userId="cb9f015a0d2bfa5b" providerId="LiveId" clId="{AECF7085-7EEA-4C61-A691-77CD555A51C8}" dt="2022-08-26T17:19:02.707" v="325" actId="20577"/>
        <pc:sldMkLst>
          <pc:docMk/>
          <pc:sldMk cId="0" sldId="345"/>
        </pc:sldMkLst>
        <pc:spChg chg="mod">
          <ac:chgData name="Deep Patel" userId="cb9f015a0d2bfa5b" providerId="LiveId" clId="{AECF7085-7EEA-4C61-A691-77CD555A51C8}" dt="2022-08-26T17:19:02.707" v="325" actId="20577"/>
          <ac:spMkLst>
            <pc:docMk/>
            <pc:sldMk cId="0" sldId="345"/>
            <ac:spMk id="5" creationId="{C38CFD6B-7E61-30D9-4757-0AA8C0454857}"/>
          </ac:spMkLst>
        </pc:spChg>
      </pc:sldChg>
      <pc:sldChg chg="modSp mod">
        <pc:chgData name="Deep Patel" userId="cb9f015a0d2bfa5b" providerId="LiveId" clId="{AECF7085-7EEA-4C61-A691-77CD555A51C8}" dt="2022-08-27T07:54:50.838" v="421" actId="20577"/>
        <pc:sldMkLst>
          <pc:docMk/>
          <pc:sldMk cId="0" sldId="348"/>
        </pc:sldMkLst>
        <pc:spChg chg="mod">
          <ac:chgData name="Deep Patel" userId="cb9f015a0d2bfa5b" providerId="LiveId" clId="{AECF7085-7EEA-4C61-A691-77CD555A51C8}" dt="2022-08-27T07:54:50.838" v="421" actId="20577"/>
          <ac:spMkLst>
            <pc:docMk/>
            <pc:sldMk cId="0" sldId="348"/>
            <ac:spMk id="5123" creationId="{00000000-0000-0000-0000-000000000000}"/>
          </ac:spMkLst>
        </pc:spChg>
      </pc:sldChg>
      <pc:sldChg chg="modSp mod">
        <pc:chgData name="Deep Patel" userId="cb9f015a0d2bfa5b" providerId="LiveId" clId="{AECF7085-7EEA-4C61-A691-77CD555A51C8}" dt="2022-08-26T17:19:58.249" v="327"/>
        <pc:sldMkLst>
          <pc:docMk/>
          <pc:sldMk cId="0" sldId="350"/>
        </pc:sldMkLst>
        <pc:spChg chg="mod">
          <ac:chgData name="Deep Patel" userId="cb9f015a0d2bfa5b" providerId="LiveId" clId="{AECF7085-7EEA-4C61-A691-77CD555A51C8}" dt="2022-08-26T17:19:58.249" v="327"/>
          <ac:spMkLst>
            <pc:docMk/>
            <pc:sldMk cId="0" sldId="350"/>
            <ac:spMk id="3" creationId="{00000000-0000-0000-0000-000000000000}"/>
          </ac:spMkLst>
        </pc:spChg>
      </pc:sldChg>
      <pc:sldChg chg="modSp mod">
        <pc:chgData name="Deep Patel" userId="cb9f015a0d2bfa5b" providerId="LiveId" clId="{AECF7085-7EEA-4C61-A691-77CD555A51C8}" dt="2022-08-26T17:18:13.161" v="249" actId="20577"/>
        <pc:sldMkLst>
          <pc:docMk/>
          <pc:sldMk cId="0" sldId="351"/>
        </pc:sldMkLst>
        <pc:spChg chg="mod">
          <ac:chgData name="Deep Patel" userId="cb9f015a0d2bfa5b" providerId="LiveId" clId="{AECF7085-7EEA-4C61-A691-77CD555A51C8}" dt="2022-08-26T17:18:13.161" v="249" actId="20577"/>
          <ac:spMkLst>
            <pc:docMk/>
            <pc:sldMk cId="0" sldId="351"/>
            <ac:spMk id="3" creationId="{00000000-0000-0000-0000-000000000000}"/>
          </ac:spMkLst>
        </pc:spChg>
      </pc:sldChg>
      <pc:sldChg chg="modSp add mod">
        <pc:chgData name="Deep Patel" userId="cb9f015a0d2bfa5b" providerId="LiveId" clId="{AECF7085-7EEA-4C61-A691-77CD555A51C8}" dt="2022-08-26T16:58:08.107" v="201" actId="20577"/>
        <pc:sldMkLst>
          <pc:docMk/>
          <pc:sldMk cId="4153253081" sldId="395"/>
        </pc:sldMkLst>
        <pc:spChg chg="mod">
          <ac:chgData name="Deep Patel" userId="cb9f015a0d2bfa5b" providerId="LiveId" clId="{AECF7085-7EEA-4C61-A691-77CD555A51C8}" dt="2022-08-26T16:50:30.614" v="57" actId="14100"/>
          <ac:spMkLst>
            <pc:docMk/>
            <pc:sldMk cId="4153253081" sldId="395"/>
            <ac:spMk id="2" creationId="{00000000-0000-0000-0000-000000000000}"/>
          </ac:spMkLst>
        </pc:spChg>
        <pc:spChg chg="mod">
          <ac:chgData name="Deep Patel" userId="cb9f015a0d2bfa5b" providerId="LiveId" clId="{AECF7085-7EEA-4C61-A691-77CD555A51C8}" dt="2022-08-26T16:58:08.107" v="201" actId="20577"/>
          <ac:spMkLst>
            <pc:docMk/>
            <pc:sldMk cId="4153253081" sldId="395"/>
            <ac:spMk id="3" creationId="{00000000-0000-0000-0000-000000000000}"/>
          </ac:spMkLst>
        </pc:spChg>
      </pc:sldChg>
      <pc:sldChg chg="addSp delSp modSp add mod">
        <pc:chgData name="Deep Patel" userId="cb9f015a0d2bfa5b" providerId="LiveId" clId="{AECF7085-7EEA-4C61-A691-77CD555A51C8}" dt="2022-08-27T03:23:12.325" v="390" actId="1076"/>
        <pc:sldMkLst>
          <pc:docMk/>
          <pc:sldMk cId="3058072013" sldId="396"/>
        </pc:sldMkLst>
        <pc:spChg chg="del mod">
          <ac:chgData name="Deep Patel" userId="cb9f015a0d2bfa5b" providerId="LiveId" clId="{AECF7085-7EEA-4C61-A691-77CD555A51C8}" dt="2022-08-26T17:01:44.361" v="204" actId="931"/>
          <ac:spMkLst>
            <pc:docMk/>
            <pc:sldMk cId="3058072013" sldId="396"/>
            <ac:spMk id="3" creationId="{00000000-0000-0000-0000-000000000000}"/>
          </ac:spMkLst>
        </pc:spChg>
        <pc:picChg chg="add mod">
          <ac:chgData name="Deep Patel" userId="cb9f015a0d2bfa5b" providerId="LiveId" clId="{AECF7085-7EEA-4C61-A691-77CD555A51C8}" dt="2022-08-27T03:23:12.325" v="390" actId="1076"/>
          <ac:picMkLst>
            <pc:docMk/>
            <pc:sldMk cId="3058072013" sldId="396"/>
            <ac:picMk id="6" creationId="{85560CD6-9EB7-E7D4-27A5-8F85D807CE8A}"/>
          </ac:picMkLst>
        </pc:picChg>
      </pc:sldChg>
      <pc:sldChg chg="addSp delSp modSp add mod">
        <pc:chgData name="Deep Patel" userId="cb9f015a0d2bfa5b" providerId="LiveId" clId="{AECF7085-7EEA-4C61-A691-77CD555A51C8}" dt="2022-08-27T03:31:01.062" v="395" actId="1076"/>
        <pc:sldMkLst>
          <pc:docMk/>
          <pc:sldMk cId="1100064205" sldId="397"/>
        </pc:sldMkLst>
        <pc:spChg chg="add del mod">
          <ac:chgData name="Deep Patel" userId="cb9f015a0d2bfa5b" providerId="LiveId" clId="{AECF7085-7EEA-4C61-A691-77CD555A51C8}" dt="2022-08-26T17:15:37.133" v="207" actId="931"/>
          <ac:spMkLst>
            <pc:docMk/>
            <pc:sldMk cId="1100064205" sldId="397"/>
            <ac:spMk id="5" creationId="{E4FED885-5FD3-5AB4-771D-0E162378ED8B}"/>
          </ac:spMkLst>
        </pc:spChg>
        <pc:picChg chg="add mod">
          <ac:chgData name="Deep Patel" userId="cb9f015a0d2bfa5b" providerId="LiveId" clId="{AECF7085-7EEA-4C61-A691-77CD555A51C8}" dt="2022-08-27T03:31:01.062" v="395" actId="1076"/>
          <ac:picMkLst>
            <pc:docMk/>
            <pc:sldMk cId="1100064205" sldId="397"/>
            <ac:picMk id="5" creationId="{B1929A0A-7E9F-AA30-B4C1-4F52A5C50F0F}"/>
          </ac:picMkLst>
        </pc:picChg>
        <pc:picChg chg="del">
          <ac:chgData name="Deep Patel" userId="cb9f015a0d2bfa5b" providerId="LiveId" clId="{AECF7085-7EEA-4C61-A691-77CD555A51C8}" dt="2022-08-26T17:12:58.511" v="206" actId="478"/>
          <ac:picMkLst>
            <pc:docMk/>
            <pc:sldMk cId="1100064205" sldId="397"/>
            <ac:picMk id="6" creationId="{85560CD6-9EB7-E7D4-27A5-8F85D807CE8A}"/>
          </ac:picMkLst>
        </pc:picChg>
        <pc:picChg chg="add mod">
          <ac:chgData name="Deep Patel" userId="cb9f015a0d2bfa5b" providerId="LiveId" clId="{AECF7085-7EEA-4C61-A691-77CD555A51C8}" dt="2022-08-26T17:16:45.212" v="219" actId="1076"/>
          <ac:picMkLst>
            <pc:docMk/>
            <pc:sldMk cId="1100064205" sldId="397"/>
            <ac:picMk id="8" creationId="{C4A63C12-E426-21C2-7D2B-576842B9E7B0}"/>
          </ac:picMkLst>
        </pc:picChg>
        <pc:picChg chg="add del mod">
          <ac:chgData name="Deep Patel" userId="cb9f015a0d2bfa5b" providerId="LiveId" clId="{AECF7085-7EEA-4C61-A691-77CD555A51C8}" dt="2022-08-26T17:16:14.597" v="214" actId="478"/>
          <ac:picMkLst>
            <pc:docMk/>
            <pc:sldMk cId="1100064205" sldId="397"/>
            <ac:picMk id="10" creationId="{DF3B92EE-A464-DDEA-FD89-E74417D6B814}"/>
          </ac:picMkLst>
        </pc:picChg>
        <pc:picChg chg="add del mod">
          <ac:chgData name="Deep Patel" userId="cb9f015a0d2bfa5b" providerId="LiveId" clId="{AECF7085-7EEA-4C61-A691-77CD555A51C8}" dt="2022-08-26T17:16:14.597" v="214" actId="478"/>
          <ac:picMkLst>
            <pc:docMk/>
            <pc:sldMk cId="1100064205" sldId="397"/>
            <ac:picMk id="12" creationId="{0AF57EAC-929A-B50D-AAF1-708BEE9920B2}"/>
          </ac:picMkLst>
        </pc:picChg>
        <pc:picChg chg="add mod">
          <ac:chgData name="Deep Patel" userId="cb9f015a0d2bfa5b" providerId="LiveId" clId="{AECF7085-7EEA-4C61-A691-77CD555A51C8}" dt="2022-08-26T17:16:48.036" v="220" actId="1076"/>
          <ac:picMkLst>
            <pc:docMk/>
            <pc:sldMk cId="1100064205" sldId="397"/>
            <ac:picMk id="14" creationId="{075DDAB0-D79C-78EF-13A3-CB59A2F4B27E}"/>
          </ac:picMkLst>
        </pc:picChg>
        <pc:picChg chg="add mod">
          <ac:chgData name="Deep Patel" userId="cb9f015a0d2bfa5b" providerId="LiveId" clId="{AECF7085-7EEA-4C61-A691-77CD555A51C8}" dt="2022-08-26T17:17:23.334" v="226" actId="1076"/>
          <ac:picMkLst>
            <pc:docMk/>
            <pc:sldMk cId="1100064205" sldId="397"/>
            <ac:picMk id="16" creationId="{99A8251E-1075-4CEC-45D1-367C9264EDDC}"/>
          </ac:picMkLst>
        </pc:picChg>
      </pc:sldChg>
      <pc:sldChg chg="modSp add mod">
        <pc:chgData name="Deep Patel" userId="cb9f015a0d2bfa5b" providerId="LiveId" clId="{AECF7085-7EEA-4C61-A691-77CD555A51C8}" dt="2022-08-27T05:25:37.584" v="410" actId="20577"/>
        <pc:sldMkLst>
          <pc:docMk/>
          <pc:sldMk cId="2013630743" sldId="398"/>
        </pc:sldMkLst>
        <pc:spChg chg="mod">
          <ac:chgData name="Deep Patel" userId="cb9f015a0d2bfa5b" providerId="LiveId" clId="{AECF7085-7EEA-4C61-A691-77CD555A51C8}" dt="2022-08-27T05:25:37.584" v="410" actId="20577"/>
          <ac:spMkLst>
            <pc:docMk/>
            <pc:sldMk cId="2013630743" sldId="39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B20E42A-D9FC-47EE-8900-478CBDC629FC}"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en-US"/>
        </a:p>
      </dgm:t>
    </dgm:pt>
    <dgm:pt modelId="{BB9CA28A-5FA8-4595-B0CA-BE8246B0F16C}" type="pres">
      <dgm:prSet presAssocID="{3B20E42A-D9FC-47EE-8900-478CBDC629FC}" presName="linear" presStyleCnt="0">
        <dgm:presLayoutVars>
          <dgm:dir/>
          <dgm:animLvl val="lvl"/>
          <dgm:resizeHandles val="exact"/>
        </dgm:presLayoutVars>
      </dgm:prSet>
      <dgm:spPr/>
    </dgm:pt>
  </dgm:ptLst>
  <dgm:cxnLst>
    <dgm:cxn modelId="{8CAF70A6-4EAC-4A5E-9CDF-9950B16B4FA7}" type="presOf" srcId="{3B20E42A-D9FC-47EE-8900-478CBDC629FC}" destId="{BB9CA28A-5FA8-4595-B0CA-BE8246B0F16C}" srcOrd="0"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CBFEA6C-DAAD-4E22-B568-BCDA032DB0FB}" type="datetimeFigureOut">
              <a:rPr lang="en-US"/>
              <a:t>3/9/2023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BD31CF1-2C47-418A-ACF2-148026AABEBE}" type="slidenum">
              <a:rPr lang="en-US"/>
              <a:t>‹#›</a:t>
            </a:fld>
            <a:endParaRPr lang="en-US"/>
          </a:p>
        </p:txBody>
      </p:sp>
    </p:spTree>
    <p:extLst>
      <p:ext uri="{BB962C8B-B14F-4D97-AF65-F5344CB8AC3E}">
        <p14:creationId xmlns:p14="http://schemas.microsoft.com/office/powerpoint/2010/main" val="33995598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BD31CF1-2C47-418A-ACF2-148026AABEBE}"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199568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227B7-250F-401A-95C3-D5BDADA846F2}"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B2B604B-9F90-4172-AA66-56CDDB9BD1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E1E14C4-0BAF-4188-B75E-6040AF0EBE94}"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D8818E-4975-47DF-8CD0-6344EFD914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AFE145-ED9B-4B08-B025-07C1008AB20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1B1F41-E8EA-4B90-BE85-19C4DE8D44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79ABA79-478A-404D-99B5-99195D9880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05BF30C-8BA7-4D76-8088-9C7E4A5002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EA166F9-F2DC-4D4F-9997-A2E509843F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7F2AA55-01D9-4BEB-8817-DF497CDB6F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328C0F-E443-4F2A-ADCD-5E88BC85CD7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1FF7A804-A991-4F4D-B99F-34F25686AA62}"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3528" y="314218"/>
            <a:ext cx="1596675" cy="7660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png"/><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C:\Users\parul\Desktop\temp.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4"/>
          <p:cNvSpPr>
            <a:spLocks noChangeArrowheads="1"/>
          </p:cNvSpPr>
          <p:nvPr>
            <p:custDataLst>
              <p:tags r:id="rId2"/>
            </p:custDataLst>
          </p:nvPr>
        </p:nvSpPr>
        <p:spPr bwMode="auto">
          <a:xfrm>
            <a:off x="1190323" y="920184"/>
            <a:ext cx="685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buFont typeface="Arial" panose="020B0604020202020204" pitchFamily="34" charset="0"/>
              <a:buNone/>
            </a:pPr>
            <a:r>
              <a:rPr lang="en-IN" altLang="en-US" sz="3200" b="1" dirty="0">
                <a:solidFill>
                  <a:srgbClr val="000000"/>
                </a:solidFill>
                <a:cs typeface="Times New Roman" panose="02020603050405020304" pitchFamily="18" charset="0"/>
              </a:rPr>
              <a:t>Political Sentiment Analysis Using </a:t>
            </a:r>
          </a:p>
          <a:p>
            <a:pPr algn="ctr">
              <a:buFont typeface="Arial" panose="020B0604020202020204" pitchFamily="34" charset="0"/>
              <a:buNone/>
            </a:pPr>
            <a:r>
              <a:rPr lang="en-IN" altLang="en-US" sz="3200" b="1" dirty="0">
                <a:solidFill>
                  <a:srgbClr val="000000"/>
                </a:solidFill>
                <a:cs typeface="Times New Roman" panose="02020603050405020304" pitchFamily="18" charset="0"/>
              </a:rPr>
              <a:t>Deep Learning</a:t>
            </a:r>
          </a:p>
        </p:txBody>
      </p:sp>
      <p:pic>
        <p:nvPicPr>
          <p:cNvPr id="5125" name="Picture 2" descr="C:\Users\parul\Desktop\Registered Logosd.png"/>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3420110" y="116507"/>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6" name="Group 26"/>
          <p:cNvGrpSpPr/>
          <p:nvPr/>
        </p:nvGrpSpPr>
        <p:grpSpPr bwMode="auto">
          <a:xfrm>
            <a:off x="1674169" y="2098773"/>
            <a:ext cx="6308725" cy="93663"/>
            <a:chOff x="1428728" y="2571744"/>
            <a:chExt cx="6309404" cy="94298"/>
          </a:xfrm>
        </p:grpSpPr>
        <p:sp>
          <p:nvSpPr>
            <p:cNvPr id="5130" name="Straight Connector 8"/>
            <p:cNvSpPr>
              <a:spLocks noChangeShapeType="1"/>
            </p:cNvSpPr>
            <p:nvPr>
              <p:custDataLst>
                <p:tags r:id="rId4"/>
              </p:custDataLst>
            </p:nvPr>
          </p:nvSpPr>
          <p:spPr bwMode="auto">
            <a:xfrm>
              <a:off x="1428728" y="2618094"/>
              <a:ext cx="6287177" cy="1598"/>
            </a:xfrm>
            <a:prstGeom prst="line">
              <a:avLst/>
            </a:prstGeom>
            <a:noFill/>
            <a:ln w="9525" algn="ctr">
              <a:solidFill>
                <a:srgbClr val="000000"/>
              </a:solidFill>
              <a:round/>
            </a:ln>
            <a:extLst>
              <a:ext uri="{909E8E84-426E-40DD-AFC4-6F175D3DCCD1}">
                <a14:hiddenFill xmlns:a14="http://schemas.microsoft.com/office/drawing/2010/main">
                  <a:noFill/>
                </a14:hiddenFill>
              </a:ext>
            </a:extLst>
          </p:spPr>
          <p:txBody>
            <a:bodyPr/>
            <a:lstStyle/>
            <a:p>
              <a:endParaRPr lang="en-IN"/>
            </a:p>
          </p:txBody>
        </p:sp>
        <p:sp>
          <p:nvSpPr>
            <p:cNvPr id="5131" name="Oval 24"/>
            <p:cNvSpPr>
              <a:spLocks noChangeArrowheads="1"/>
            </p:cNvSpPr>
            <p:nvPr>
              <p:custDataLst>
                <p:tags r:id="rId5"/>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US" altLang="en-US">
                <a:latin typeface="Arial" panose="020B0604020202020204" pitchFamily="34" charset="0"/>
                <a:cs typeface="Arial" panose="020B0604020202020204" pitchFamily="34" charset="0"/>
              </a:endParaRPr>
            </a:p>
          </p:txBody>
        </p:sp>
        <p:sp>
          <p:nvSpPr>
            <p:cNvPr id="5132" name="Oval 25"/>
            <p:cNvSpPr>
              <a:spLocks noChangeArrowheads="1"/>
            </p:cNvSpPr>
            <p:nvPr>
              <p:custDataLst>
                <p:tags r:id="rId6"/>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US" altLang="en-US">
                <a:latin typeface="Arial" panose="020B0604020202020204" pitchFamily="34" charset="0"/>
                <a:cs typeface="Arial" panose="020B0604020202020204" pitchFamily="34" charset="0"/>
              </a:endParaRPr>
            </a:p>
          </p:txBody>
        </p:sp>
      </p:grpSp>
      <p:pic>
        <p:nvPicPr>
          <p:cNvPr id="5127" name="Audio 2">
            <a:hlinkClick r:id="" action="ppaction://media"/>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B4958E4F-9846-4F25-B454-598653F66ED7}" type="slidenum">
              <a:rPr lang="en-US" altLang="en-US"/>
              <a:t>1</a:t>
            </a:fld>
            <a:endParaRPr lang="en-US" altLang="en-US" dirty="0"/>
          </a:p>
        </p:txBody>
      </p:sp>
      <p:pic>
        <p:nvPicPr>
          <p:cNvPr id="6" name="Audio 5">
            <a:hlinkClick r:id="" action="ppaction://media"/>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5200" y="6299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p:cNvSpPr txBox="1">
            <a:spLocks noChangeArrowheads="1"/>
          </p:cNvSpPr>
          <p:nvPr/>
        </p:nvSpPr>
        <p:spPr bwMode="auto">
          <a:xfrm>
            <a:off x="306556" y="2348880"/>
            <a:ext cx="4464933" cy="1938992"/>
          </a:xfrm>
          <a:prstGeom prst="rect">
            <a:avLst/>
          </a:prstGeom>
          <a:noFill/>
          <a:ln w="9525">
            <a:noFill/>
            <a:miter lim="800000"/>
          </a:ln>
        </p:spPr>
        <p:txBody>
          <a:bodyPr wrap="square">
            <a:spAutoFit/>
          </a:bodyPr>
          <a:lstStyle/>
          <a:p>
            <a:pPr>
              <a:defRPr/>
            </a:pPr>
            <a:r>
              <a:rPr lang="en-US" sz="2400" b="1" dirty="0">
                <a:solidFill>
                  <a:srgbClr val="002060"/>
                </a:solidFill>
                <a:latin typeface="Gabriola" panose="04040605051002020D02" pitchFamily="82" charset="0"/>
              </a:rPr>
              <a:t>    Presented  By: </a:t>
            </a:r>
          </a:p>
          <a:p>
            <a:pPr>
              <a:defRPr/>
            </a:pPr>
            <a:r>
              <a:rPr lang="en-US" sz="2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Name:  Deep Patel(190303105018)</a:t>
            </a:r>
          </a:p>
          <a:p>
            <a:pPr>
              <a:defRPr/>
            </a:pPr>
            <a:r>
              <a:rPr lang="en-US" sz="2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a:t>
            </a:r>
            <a:r>
              <a:rPr lang="en-US" sz="2400" dirty="0" err="1">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Jeel</a:t>
            </a:r>
            <a:r>
              <a:rPr lang="en-US" sz="2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Patel (190303105064)</a:t>
            </a:r>
          </a:p>
          <a:p>
            <a:pPr>
              <a:defRPr/>
            </a:pPr>
            <a:r>
              <a:rPr lang="en-US" sz="2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Pranav Pal (190303105493)</a:t>
            </a:r>
          </a:p>
          <a:p>
            <a:pPr>
              <a:defRPr/>
            </a:pPr>
            <a:r>
              <a:rPr lang="en-US" sz="2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a:t>
            </a:r>
          </a:p>
        </p:txBody>
      </p:sp>
      <p:sp>
        <p:nvSpPr>
          <p:cNvPr id="15" name="TextBox 7"/>
          <p:cNvSpPr txBox="1">
            <a:spLocks noChangeArrowheads="1"/>
          </p:cNvSpPr>
          <p:nvPr/>
        </p:nvSpPr>
        <p:spPr bwMode="auto">
          <a:xfrm>
            <a:off x="4355976" y="2470469"/>
            <a:ext cx="4267324" cy="954107"/>
          </a:xfrm>
          <a:prstGeom prst="rect">
            <a:avLst/>
          </a:prstGeom>
          <a:noFill/>
          <a:ln w="9525">
            <a:noFill/>
            <a:miter lim="800000"/>
          </a:ln>
        </p:spPr>
        <p:txBody>
          <a:bodyPr wrap="square">
            <a:spAutoFit/>
          </a:bodyPr>
          <a:lstStyle/>
          <a:p>
            <a:pPr>
              <a:defRPr/>
            </a:pPr>
            <a:r>
              <a:rPr lang="en-US" sz="2800" b="1" dirty="0">
                <a:solidFill>
                  <a:srgbClr val="002060"/>
                </a:solidFill>
                <a:latin typeface="Gabriola" panose="04040605051002020D02" pitchFamily="82" charset="0"/>
              </a:rPr>
              <a:t>    Supervised by:</a:t>
            </a:r>
          </a:p>
          <a:p>
            <a:pPr>
              <a:defRPr/>
            </a:pPr>
            <a:r>
              <a:rPr lang="en-US" sz="28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Guide Name : Ms. </a:t>
            </a:r>
            <a:r>
              <a:rPr lang="en-US" sz="2800" dirty="0" err="1">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Charmi</a:t>
            </a:r>
            <a:r>
              <a:rPr lang="en-US" sz="28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Purohit</a:t>
            </a:r>
          </a:p>
        </p:txBody>
      </p:sp>
    </p:spTree>
  </p:cSld>
  <p:clrMapOvr>
    <a:masterClrMapping/>
  </p:clrMapOvr>
  <p:transition spd="slow" advTm="959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980728"/>
            <a:ext cx="6347713" cy="949672"/>
          </a:xfrm>
        </p:spPr>
        <p:txBody>
          <a:bodyPr>
            <a:normAutofit/>
          </a:bodyPr>
          <a:lstStyle/>
          <a:p>
            <a:r>
              <a:rPr lang="en-IN" dirty="0"/>
              <a:t>Problem Statement</a:t>
            </a:r>
          </a:p>
        </p:txBody>
      </p:sp>
      <p:sp>
        <p:nvSpPr>
          <p:cNvPr id="3" name="Content Placeholder 2"/>
          <p:cNvSpPr>
            <a:spLocks noGrp="1"/>
          </p:cNvSpPr>
          <p:nvPr>
            <p:ph idx="1"/>
          </p:nvPr>
        </p:nvSpPr>
        <p:spPr>
          <a:xfrm>
            <a:off x="395536" y="1988840"/>
            <a:ext cx="7806631" cy="4023360"/>
          </a:xfrm>
        </p:spPr>
        <p:txBody>
          <a:bodyPr>
            <a:normAutofit/>
          </a:bodyPr>
          <a:lstStyle/>
          <a:p>
            <a:pPr marL="128270" lvl="1" indent="0" algn="just">
              <a:buNone/>
            </a:pPr>
            <a:r>
              <a:rPr lang="en-US" sz="1800" dirty="0"/>
              <a:t>In today’s internet world, human expresses their emotions , sentiments, feelings via text or comments, emojis, likes and dislikes . Understanding the true meanings behind these electronic text is very crucial. The available approaches are work in the direction of recognizing the polarity of sentiment. The sentiment maybe positive or negative. Among the less explored sentiment areas is the recognition of types of emotions from text documents. Recognizing emotions conveyed by a text can provide an insight into the author’s intent and may lead to better understanding of the text’s content.</a:t>
            </a:r>
            <a:endParaRPr lang="en-IN" sz="1800" dirty="0"/>
          </a:p>
        </p:txBody>
      </p:sp>
      <p:sp>
        <p:nvSpPr>
          <p:cNvPr id="4" name="Slide Number Placeholder 3"/>
          <p:cNvSpPr>
            <a:spLocks noGrp="1"/>
          </p:cNvSpPr>
          <p:nvPr>
            <p:ph type="sldNum" sz="quarter" idx="12"/>
          </p:nvPr>
        </p:nvSpPr>
        <p:spPr/>
        <p:txBody>
          <a:bodyPr/>
          <a:lstStyle/>
          <a:p>
            <a:pPr>
              <a:defRPr/>
            </a:pPr>
            <a:fld id="{76D8818E-4975-47DF-8CD0-6344EFD914C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980728"/>
            <a:ext cx="7058745" cy="949672"/>
          </a:xfrm>
        </p:spPr>
        <p:txBody>
          <a:bodyPr>
            <a:normAutofit/>
          </a:bodyPr>
          <a:lstStyle/>
          <a:p>
            <a:r>
              <a:rPr lang="en-IN" dirty="0"/>
              <a:t>Tools and technologies</a:t>
            </a:r>
          </a:p>
        </p:txBody>
      </p:sp>
      <p:sp>
        <p:nvSpPr>
          <p:cNvPr id="3" name="Content Placeholder 2"/>
          <p:cNvSpPr>
            <a:spLocks noGrp="1"/>
          </p:cNvSpPr>
          <p:nvPr>
            <p:ph idx="1"/>
          </p:nvPr>
        </p:nvSpPr>
        <p:spPr>
          <a:xfrm>
            <a:off x="395536" y="1988840"/>
            <a:ext cx="7806631" cy="4023360"/>
          </a:xfrm>
        </p:spPr>
        <p:txBody>
          <a:bodyPr>
            <a:normAutofit/>
          </a:bodyPr>
          <a:lstStyle/>
          <a:p>
            <a:pPr lvl="1" algn="just">
              <a:buFont typeface="Arial" panose="020B0604020202020204" pitchFamily="34" charset="0"/>
              <a:buChar char="•"/>
            </a:pPr>
            <a:endParaRPr lang="en-IN" sz="2200" dirty="0"/>
          </a:p>
          <a:p>
            <a:pPr lvl="1" algn="just">
              <a:buFont typeface="Arial" panose="020B0604020202020204" pitchFamily="34" charset="0"/>
              <a:buChar char="•"/>
            </a:pPr>
            <a:r>
              <a:rPr lang="en-IN" sz="2200" dirty="0"/>
              <a:t>Python</a:t>
            </a:r>
          </a:p>
          <a:p>
            <a:pPr lvl="1" algn="just">
              <a:buFont typeface="Arial" panose="020B0604020202020204" pitchFamily="34" charset="0"/>
              <a:buChar char="•"/>
            </a:pPr>
            <a:r>
              <a:rPr lang="en-IN" sz="2200" dirty="0" err="1"/>
              <a:t>Colab</a:t>
            </a:r>
            <a:endParaRPr lang="en-IN" sz="2200" dirty="0"/>
          </a:p>
          <a:p>
            <a:pPr lvl="1" algn="just">
              <a:buFont typeface="Arial" panose="020B0604020202020204" pitchFamily="34" charset="0"/>
              <a:buChar char="•"/>
            </a:pPr>
            <a:r>
              <a:rPr lang="en-IN" sz="2200" dirty="0"/>
              <a:t>Natural Language Processing</a:t>
            </a:r>
          </a:p>
          <a:p>
            <a:pPr lvl="1" algn="just">
              <a:buFont typeface="Arial" panose="020B0604020202020204" pitchFamily="34" charset="0"/>
              <a:buChar char="•"/>
            </a:pPr>
            <a:r>
              <a:rPr lang="en-IN" sz="2200" dirty="0"/>
              <a:t>Deep Learning Algorithms such as LSTM, CNN, SNN</a:t>
            </a:r>
          </a:p>
          <a:p>
            <a:pPr lvl="1" algn="just">
              <a:buFont typeface="Arial" panose="020B0604020202020204" pitchFamily="34" charset="0"/>
              <a:buChar char="•"/>
            </a:pPr>
            <a:r>
              <a:rPr lang="en-IN" sz="2200" dirty="0" err="1"/>
              <a:t>Pycharm</a:t>
            </a:r>
            <a:endParaRPr lang="en-IN" sz="2200" dirty="0"/>
          </a:p>
          <a:p>
            <a:pPr lvl="1" algn="just">
              <a:buFont typeface="Arial" panose="020B0604020202020204" pitchFamily="34" charset="0"/>
              <a:buChar char="•"/>
            </a:pPr>
            <a:r>
              <a:rPr lang="en-IN" sz="2200" dirty="0" err="1"/>
              <a:t>SnScrape</a:t>
            </a:r>
            <a:r>
              <a:rPr lang="en-IN" sz="2200" dirty="0"/>
              <a:t> for tweets</a:t>
            </a:r>
          </a:p>
          <a:p>
            <a:pPr marL="128270" lvl="1" indent="0" algn="just">
              <a:buNone/>
            </a:pPr>
            <a:endParaRPr lang="en-IN" sz="1800" dirty="0"/>
          </a:p>
        </p:txBody>
      </p:sp>
      <p:sp>
        <p:nvSpPr>
          <p:cNvPr id="4" name="Slide Number Placeholder 3"/>
          <p:cNvSpPr>
            <a:spLocks noGrp="1"/>
          </p:cNvSpPr>
          <p:nvPr>
            <p:ph type="sldNum" sz="quarter" idx="12"/>
          </p:nvPr>
        </p:nvSpPr>
        <p:spPr/>
        <p:txBody>
          <a:bodyPr/>
          <a:lstStyle/>
          <a:p>
            <a:pPr>
              <a:defRPr/>
            </a:pPr>
            <a:fld id="{76D8818E-4975-47DF-8CD0-6344EFD914C9}" type="slidenum">
              <a:rPr lang="en-US" smtClean="0"/>
              <a:t>11</a:t>
            </a:fld>
            <a:endParaRPr lang="en-US"/>
          </a:p>
        </p:txBody>
      </p:sp>
    </p:spTree>
    <p:extLst>
      <p:ext uri="{BB962C8B-B14F-4D97-AF65-F5344CB8AC3E}">
        <p14:creationId xmlns:p14="http://schemas.microsoft.com/office/powerpoint/2010/main" val="415325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0-D9C1-60BB-290A-823DC2077D7F}"/>
              </a:ext>
            </a:extLst>
          </p:cNvPr>
          <p:cNvSpPr>
            <a:spLocks noGrp="1"/>
          </p:cNvSpPr>
          <p:nvPr>
            <p:ph type="title"/>
          </p:nvPr>
        </p:nvSpPr>
        <p:spPr>
          <a:xfrm>
            <a:off x="768096" y="692696"/>
            <a:ext cx="7290054" cy="1392136"/>
          </a:xfrm>
        </p:spPr>
        <p:txBody>
          <a:bodyPr/>
          <a:lstStyle/>
          <a:p>
            <a:r>
              <a:rPr lang="en-IN" dirty="0"/>
              <a:t>Methodology</a:t>
            </a:r>
          </a:p>
        </p:txBody>
      </p:sp>
      <p:sp>
        <p:nvSpPr>
          <p:cNvPr id="3" name="Content Placeholder 2">
            <a:extLst>
              <a:ext uri="{FF2B5EF4-FFF2-40B4-BE49-F238E27FC236}">
                <a16:creationId xmlns:a16="http://schemas.microsoft.com/office/drawing/2014/main" id="{4AC7D164-742C-8FF8-2CFD-718B5C2D0243}"/>
              </a:ext>
            </a:extLst>
          </p:cNvPr>
          <p:cNvSpPr>
            <a:spLocks noGrp="1"/>
          </p:cNvSpPr>
          <p:nvPr>
            <p:ph idx="1"/>
          </p:nvPr>
        </p:nvSpPr>
        <p:spPr>
          <a:xfrm>
            <a:off x="768096" y="2084832"/>
            <a:ext cx="7290055" cy="4224528"/>
          </a:xfrm>
        </p:spPr>
        <p:txBody>
          <a:bodyPr/>
          <a:lstStyle/>
          <a:p>
            <a:r>
              <a:rPr lang="en-US" sz="2400" dirty="0"/>
              <a:t>Keyword-based Method:</a:t>
            </a:r>
          </a:p>
          <a:p>
            <a:r>
              <a:rPr lang="en-US" dirty="0"/>
              <a:t>This method checks the related keyword from the emotional database. If no related keywords are found, it gives a simple message.</a:t>
            </a:r>
            <a:endParaRPr lang="en-IN" dirty="0"/>
          </a:p>
          <a:p>
            <a:r>
              <a:rPr lang="en-IN" dirty="0"/>
              <a:t>For example,</a:t>
            </a:r>
          </a:p>
          <a:p>
            <a:r>
              <a:rPr lang="en-IN" dirty="0"/>
              <a:t>Happy, Courageous, Excited… etc – These words are positive in nature thus in the pre-downloaded data will have polarity of greater than 0.5 associated with it.</a:t>
            </a:r>
          </a:p>
          <a:p>
            <a:r>
              <a:rPr lang="en-US" dirty="0"/>
              <a:t>Disgusting, Sad… </a:t>
            </a:r>
            <a:r>
              <a:rPr lang="en-US" dirty="0" err="1"/>
              <a:t>etc</a:t>
            </a:r>
            <a:r>
              <a:rPr lang="en-US" dirty="0"/>
              <a:t> –</a:t>
            </a:r>
            <a:r>
              <a:rPr lang="en-IN" dirty="0"/>
              <a:t> These words are negative in nature thus polarity of less than 0.5 is associated with it.</a:t>
            </a:r>
            <a:endParaRPr lang="en-US" dirty="0"/>
          </a:p>
        </p:txBody>
      </p:sp>
      <p:sp>
        <p:nvSpPr>
          <p:cNvPr id="4" name="Slide Number Placeholder 3">
            <a:extLst>
              <a:ext uri="{FF2B5EF4-FFF2-40B4-BE49-F238E27FC236}">
                <a16:creationId xmlns:a16="http://schemas.microsoft.com/office/drawing/2014/main" id="{67966601-7083-20AD-A39E-5A8FEA1A791B}"/>
              </a:ext>
            </a:extLst>
          </p:cNvPr>
          <p:cNvSpPr>
            <a:spLocks noGrp="1"/>
          </p:cNvSpPr>
          <p:nvPr>
            <p:ph type="sldNum" sz="quarter" idx="12"/>
          </p:nvPr>
        </p:nvSpPr>
        <p:spPr/>
        <p:txBody>
          <a:bodyPr/>
          <a:lstStyle/>
          <a:p>
            <a:pPr>
              <a:defRPr/>
            </a:pPr>
            <a:fld id="{76D8818E-4975-47DF-8CD0-6344EFD914C9}" type="slidenum">
              <a:rPr lang="en-US" smtClean="0"/>
              <a:t>12</a:t>
            </a:fld>
            <a:endParaRPr lang="en-US"/>
          </a:p>
        </p:txBody>
      </p:sp>
    </p:spTree>
    <p:extLst>
      <p:ext uri="{BB962C8B-B14F-4D97-AF65-F5344CB8AC3E}">
        <p14:creationId xmlns:p14="http://schemas.microsoft.com/office/powerpoint/2010/main" val="273718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52736"/>
            <a:ext cx="6347713" cy="877664"/>
          </a:xfrm>
        </p:spPr>
        <p:txBody>
          <a:bodyPr>
            <a:normAutofit/>
          </a:bodyPr>
          <a:lstStyle/>
          <a:p>
            <a:r>
              <a:rPr lang="en-IN" dirty="0"/>
              <a:t>Implementation</a:t>
            </a:r>
          </a:p>
        </p:txBody>
      </p:sp>
      <p:sp>
        <p:nvSpPr>
          <p:cNvPr id="3" name="Content Placeholder 2"/>
          <p:cNvSpPr>
            <a:spLocks noGrp="1"/>
          </p:cNvSpPr>
          <p:nvPr>
            <p:ph idx="1"/>
          </p:nvPr>
        </p:nvSpPr>
        <p:spPr>
          <a:xfrm>
            <a:off x="323528" y="2204864"/>
            <a:ext cx="8064896" cy="4023360"/>
          </a:xfrm>
        </p:spPr>
        <p:txBody>
          <a:bodyPr>
            <a:normAutofit/>
          </a:bodyPr>
          <a:lstStyle/>
          <a:p>
            <a:pPr marL="173990" lvl="1" indent="0" algn="just">
              <a:buNone/>
            </a:pPr>
            <a:r>
              <a:rPr lang="en-IN" sz="2000" dirty="0"/>
              <a:t>The steps are as follows:</a:t>
            </a:r>
          </a:p>
          <a:p>
            <a:pPr marL="173990" lvl="1" indent="0" algn="just">
              <a:buNone/>
            </a:pPr>
            <a:endParaRPr lang="en-IN" sz="2000" dirty="0"/>
          </a:p>
          <a:p>
            <a:pPr marL="173990" lvl="1" indent="0" algn="just">
              <a:buNone/>
            </a:pPr>
            <a:r>
              <a:rPr lang="en-IN" sz="2000" dirty="0"/>
              <a:t>Step 1: Loading the dataset</a:t>
            </a:r>
          </a:p>
          <a:p>
            <a:pPr marL="173990" lvl="1" indent="0" algn="just">
              <a:buNone/>
            </a:pPr>
            <a:r>
              <a:rPr lang="en-IN" sz="2000" dirty="0"/>
              <a:t>Step 2: Data </a:t>
            </a:r>
            <a:r>
              <a:rPr lang="en-IN" sz="2000" dirty="0" err="1"/>
              <a:t>preprocessing</a:t>
            </a:r>
            <a:r>
              <a:rPr lang="en-IN" sz="2000" dirty="0"/>
              <a:t>, removing punctuations, stop words, lowercase</a:t>
            </a:r>
          </a:p>
          <a:p>
            <a:pPr marL="173990" lvl="1" indent="0" algn="just">
              <a:buNone/>
            </a:pPr>
            <a:r>
              <a:rPr lang="en-IN" sz="2000" dirty="0"/>
              <a:t>Step 3: Convert words into tokens and create a matrix</a:t>
            </a:r>
          </a:p>
          <a:p>
            <a:pPr marL="173990" lvl="1" indent="0" algn="just">
              <a:buNone/>
            </a:pPr>
            <a:r>
              <a:rPr lang="en-IN" sz="2000" dirty="0"/>
              <a:t>Step 4: Split the data into training and testing and train the model</a:t>
            </a:r>
          </a:p>
          <a:p>
            <a:pPr marL="173990" lvl="1" indent="0" algn="just">
              <a:buNone/>
            </a:pPr>
            <a:r>
              <a:rPr lang="en-IN" sz="2000" dirty="0"/>
              <a:t>Step 5: Compare the accuracies</a:t>
            </a:r>
          </a:p>
          <a:p>
            <a:pPr marL="173990" lvl="1" indent="0" algn="just">
              <a:buNone/>
            </a:pPr>
            <a:endParaRPr lang="en-IN" sz="2000" dirty="0"/>
          </a:p>
          <a:p>
            <a:pPr marL="173990" lvl="1" indent="0" algn="just">
              <a:buNone/>
            </a:pPr>
            <a:endParaRPr lang="en-IN" sz="2000" dirty="0"/>
          </a:p>
        </p:txBody>
      </p:sp>
      <p:sp>
        <p:nvSpPr>
          <p:cNvPr id="4" name="Slide Number Placeholder 3"/>
          <p:cNvSpPr>
            <a:spLocks noGrp="1"/>
          </p:cNvSpPr>
          <p:nvPr>
            <p:ph type="sldNum" sz="quarter" idx="12"/>
          </p:nvPr>
        </p:nvSpPr>
        <p:spPr/>
        <p:txBody>
          <a:bodyPr/>
          <a:lstStyle/>
          <a:p>
            <a:pPr>
              <a:defRPr/>
            </a:pPr>
            <a:fld id="{76D8818E-4975-47DF-8CD0-6344EFD914C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D63E-E7A5-0AAE-8394-001BCE98FD23}"/>
              </a:ext>
            </a:extLst>
          </p:cNvPr>
          <p:cNvSpPr>
            <a:spLocks noGrp="1"/>
          </p:cNvSpPr>
          <p:nvPr>
            <p:ph type="title"/>
          </p:nvPr>
        </p:nvSpPr>
        <p:spPr>
          <a:xfrm>
            <a:off x="539552" y="692696"/>
            <a:ext cx="7518598" cy="1392136"/>
          </a:xfrm>
        </p:spPr>
        <p:txBody>
          <a:bodyPr/>
          <a:lstStyle/>
          <a:p>
            <a:r>
              <a:rPr lang="en-IN" dirty="0"/>
              <a:t>Classifiers</a:t>
            </a:r>
          </a:p>
        </p:txBody>
      </p:sp>
      <p:sp>
        <p:nvSpPr>
          <p:cNvPr id="3" name="Content Placeholder 2">
            <a:extLst>
              <a:ext uri="{FF2B5EF4-FFF2-40B4-BE49-F238E27FC236}">
                <a16:creationId xmlns:a16="http://schemas.microsoft.com/office/drawing/2014/main" id="{86084B29-443E-6C66-311E-813264A1730A}"/>
              </a:ext>
            </a:extLst>
          </p:cNvPr>
          <p:cNvSpPr>
            <a:spLocks noGrp="1"/>
          </p:cNvSpPr>
          <p:nvPr>
            <p:ph idx="1"/>
          </p:nvPr>
        </p:nvSpPr>
        <p:spPr>
          <a:xfrm>
            <a:off x="539552" y="1772816"/>
            <a:ext cx="8318698" cy="4536544"/>
          </a:xfrm>
        </p:spPr>
        <p:txBody>
          <a:bodyPr>
            <a:normAutofit/>
          </a:bodyPr>
          <a:lstStyle/>
          <a:p>
            <a:pPr marL="128270" lvl="1" indent="0" algn="ctr">
              <a:buNone/>
            </a:pPr>
            <a:r>
              <a:rPr lang="en-IN" sz="2400" dirty="0"/>
              <a:t>Long Short Term Memory</a:t>
            </a:r>
          </a:p>
          <a:p>
            <a:pPr marL="128270" lvl="1" indent="0" algn="ctr">
              <a:buNone/>
            </a:pPr>
            <a:endParaRPr lang="en-IN" sz="2400" dirty="0"/>
          </a:p>
          <a:p>
            <a:pPr lvl="1">
              <a:buFont typeface="Arial" panose="020B0604020202020204" pitchFamily="34" charset="0"/>
              <a:buChar char="•"/>
            </a:pPr>
            <a:r>
              <a:rPr lang="en-IN" sz="1800" dirty="0"/>
              <a:t>Long Short Term Memory Networks – usually just called as LSTMs are special kind of RNN , capable of learning long term dependencies.</a:t>
            </a:r>
          </a:p>
          <a:p>
            <a:pPr lvl="1">
              <a:buFont typeface="Arial" panose="020B0604020202020204" pitchFamily="34" charset="0"/>
              <a:buChar char="•"/>
            </a:pPr>
            <a:r>
              <a:rPr lang="en-IN" sz="1800" dirty="0"/>
              <a:t>The core concept of LSTMs are the cell state, and it’s various gates. The cell state act as a transport highway that transfers relative information all the way down to sequence chain.</a:t>
            </a:r>
          </a:p>
          <a:p>
            <a:pPr lvl="1">
              <a:buFont typeface="Arial" panose="020B0604020202020204" pitchFamily="34" charset="0"/>
              <a:buChar char="•"/>
            </a:pPr>
            <a:endParaRPr lang="en-IN" sz="1800" dirty="0"/>
          </a:p>
          <a:p>
            <a:pPr marL="128270" lvl="1" indent="0">
              <a:buNone/>
            </a:pPr>
            <a:r>
              <a:rPr lang="en-IN" sz="1800" dirty="0"/>
              <a:t>    </a:t>
            </a:r>
          </a:p>
          <a:p>
            <a:pPr marL="128270" lvl="1" indent="0">
              <a:buNone/>
            </a:pPr>
            <a:endParaRPr lang="en-IN" sz="1800" dirty="0"/>
          </a:p>
          <a:p>
            <a:pPr marL="128270" lvl="1" indent="0">
              <a:buNone/>
            </a:pPr>
            <a:endParaRPr lang="en-IN" sz="2100" dirty="0"/>
          </a:p>
          <a:p>
            <a:pPr marL="128270" lvl="1" indent="0">
              <a:buNone/>
            </a:pPr>
            <a:endParaRPr lang="en-IN" sz="2200" dirty="0"/>
          </a:p>
        </p:txBody>
      </p:sp>
      <p:sp>
        <p:nvSpPr>
          <p:cNvPr id="4" name="Slide Number Placeholder 3">
            <a:extLst>
              <a:ext uri="{FF2B5EF4-FFF2-40B4-BE49-F238E27FC236}">
                <a16:creationId xmlns:a16="http://schemas.microsoft.com/office/drawing/2014/main" id="{0B57AE1C-1DAD-6870-F64D-7AE3A7B33201}"/>
              </a:ext>
            </a:extLst>
          </p:cNvPr>
          <p:cNvSpPr>
            <a:spLocks noGrp="1"/>
          </p:cNvSpPr>
          <p:nvPr>
            <p:ph type="sldNum" sz="quarter" idx="12"/>
          </p:nvPr>
        </p:nvSpPr>
        <p:spPr/>
        <p:txBody>
          <a:bodyPr/>
          <a:lstStyle/>
          <a:p>
            <a:pPr>
              <a:defRPr/>
            </a:pPr>
            <a:fld id="{76D8818E-4975-47DF-8CD0-6344EFD914C9}" type="slidenum">
              <a:rPr lang="en-US" smtClean="0"/>
              <a:t>14</a:t>
            </a:fld>
            <a:endParaRPr lang="en-US"/>
          </a:p>
        </p:txBody>
      </p:sp>
      <p:pic>
        <p:nvPicPr>
          <p:cNvPr id="6" name="Picture 5">
            <a:extLst>
              <a:ext uri="{FF2B5EF4-FFF2-40B4-BE49-F238E27FC236}">
                <a16:creationId xmlns:a16="http://schemas.microsoft.com/office/drawing/2014/main" id="{CCB0E28D-1AA4-D891-C29B-0351BF22C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956" y="4077072"/>
            <a:ext cx="5910087" cy="2232288"/>
          </a:xfrm>
          <a:prstGeom prst="rect">
            <a:avLst/>
          </a:prstGeom>
        </p:spPr>
      </p:pic>
    </p:spTree>
    <p:extLst>
      <p:ext uri="{BB962C8B-B14F-4D97-AF65-F5344CB8AC3E}">
        <p14:creationId xmlns:p14="http://schemas.microsoft.com/office/powerpoint/2010/main" val="295921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FB3B-E24D-7F3C-5D65-49128E66CC29}"/>
              </a:ext>
            </a:extLst>
          </p:cNvPr>
          <p:cNvSpPr>
            <a:spLocks noGrp="1"/>
          </p:cNvSpPr>
          <p:nvPr>
            <p:ph type="title"/>
          </p:nvPr>
        </p:nvSpPr>
        <p:spPr/>
        <p:txBody>
          <a:bodyPr/>
          <a:lstStyle/>
          <a:p>
            <a:r>
              <a:rPr lang="en-IN" dirty="0"/>
              <a:t>Classifiers</a:t>
            </a:r>
          </a:p>
        </p:txBody>
      </p:sp>
      <p:sp>
        <p:nvSpPr>
          <p:cNvPr id="3" name="Content Placeholder 2">
            <a:extLst>
              <a:ext uri="{FF2B5EF4-FFF2-40B4-BE49-F238E27FC236}">
                <a16:creationId xmlns:a16="http://schemas.microsoft.com/office/drawing/2014/main" id="{D75A451D-5694-83CC-BC69-BB4E5B5BB9FA}"/>
              </a:ext>
            </a:extLst>
          </p:cNvPr>
          <p:cNvSpPr>
            <a:spLocks noGrp="1"/>
          </p:cNvSpPr>
          <p:nvPr>
            <p:ph idx="1"/>
          </p:nvPr>
        </p:nvSpPr>
        <p:spPr>
          <a:xfrm>
            <a:off x="611560" y="2286000"/>
            <a:ext cx="7446591" cy="4023360"/>
          </a:xfrm>
        </p:spPr>
        <p:txBody>
          <a:bodyPr/>
          <a:lstStyle/>
          <a:p>
            <a:r>
              <a:rPr lang="en-IN" dirty="0"/>
              <a:t>Sigmoid</a:t>
            </a:r>
          </a:p>
          <a:p>
            <a:r>
              <a:rPr lang="en-IN" dirty="0"/>
              <a:t>Instead of squishing values between -1 and 1, it squishes between 0 and 1 which is helpful to update or forget data.</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F476CF86-C384-1F3B-3A63-98F25F7CEB70}"/>
              </a:ext>
            </a:extLst>
          </p:cNvPr>
          <p:cNvSpPr>
            <a:spLocks noGrp="1"/>
          </p:cNvSpPr>
          <p:nvPr>
            <p:ph type="sldNum" sz="quarter" idx="12"/>
          </p:nvPr>
        </p:nvSpPr>
        <p:spPr/>
        <p:txBody>
          <a:bodyPr/>
          <a:lstStyle/>
          <a:p>
            <a:pPr>
              <a:defRPr/>
            </a:pPr>
            <a:fld id="{76D8818E-4975-47DF-8CD0-6344EFD914C9}" type="slidenum">
              <a:rPr lang="en-US" smtClean="0"/>
              <a:t>15</a:t>
            </a:fld>
            <a:endParaRPr lang="en-US"/>
          </a:p>
        </p:txBody>
      </p:sp>
      <p:pic>
        <p:nvPicPr>
          <p:cNvPr id="5" name="Picture 4">
            <a:extLst>
              <a:ext uri="{FF2B5EF4-FFF2-40B4-BE49-F238E27FC236}">
                <a16:creationId xmlns:a16="http://schemas.microsoft.com/office/drawing/2014/main" id="{D0416DBA-4C03-75CA-A33D-38844C2F8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214" y="3789040"/>
            <a:ext cx="4961572" cy="1963738"/>
          </a:xfrm>
          <a:prstGeom prst="rect">
            <a:avLst/>
          </a:prstGeom>
        </p:spPr>
      </p:pic>
    </p:spTree>
    <p:extLst>
      <p:ext uri="{BB962C8B-B14F-4D97-AF65-F5344CB8AC3E}">
        <p14:creationId xmlns:p14="http://schemas.microsoft.com/office/powerpoint/2010/main" val="24682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1064-9E24-B8C0-86A9-0C87AB606DEF}"/>
              </a:ext>
            </a:extLst>
          </p:cNvPr>
          <p:cNvSpPr>
            <a:spLocks noGrp="1"/>
          </p:cNvSpPr>
          <p:nvPr>
            <p:ph type="title"/>
          </p:nvPr>
        </p:nvSpPr>
        <p:spPr/>
        <p:txBody>
          <a:bodyPr/>
          <a:lstStyle/>
          <a:p>
            <a:r>
              <a:rPr lang="en-IN" dirty="0"/>
              <a:t>classifiers</a:t>
            </a:r>
          </a:p>
        </p:txBody>
      </p:sp>
      <p:sp>
        <p:nvSpPr>
          <p:cNvPr id="3" name="Content Placeholder 2">
            <a:extLst>
              <a:ext uri="{FF2B5EF4-FFF2-40B4-BE49-F238E27FC236}">
                <a16:creationId xmlns:a16="http://schemas.microsoft.com/office/drawing/2014/main" id="{3AAA1EAE-920D-3289-5A76-126ECA7250C9}"/>
              </a:ext>
            </a:extLst>
          </p:cNvPr>
          <p:cNvSpPr>
            <a:spLocks noGrp="1"/>
          </p:cNvSpPr>
          <p:nvPr>
            <p:ph idx="1"/>
          </p:nvPr>
        </p:nvSpPr>
        <p:spPr/>
        <p:txBody>
          <a:bodyPr/>
          <a:lstStyle/>
          <a:p>
            <a:r>
              <a:rPr lang="en-IN" dirty="0"/>
              <a:t>Forget Gate</a:t>
            </a:r>
          </a:p>
          <a:p>
            <a:r>
              <a:rPr lang="en-IN" dirty="0"/>
              <a:t>This gate decides which information should be kept and which to be thrown out.</a:t>
            </a:r>
          </a:p>
          <a:p>
            <a:endParaRPr lang="en-IN" dirty="0"/>
          </a:p>
        </p:txBody>
      </p:sp>
      <p:sp>
        <p:nvSpPr>
          <p:cNvPr id="4" name="Slide Number Placeholder 3">
            <a:extLst>
              <a:ext uri="{FF2B5EF4-FFF2-40B4-BE49-F238E27FC236}">
                <a16:creationId xmlns:a16="http://schemas.microsoft.com/office/drawing/2014/main" id="{7D2ADEEA-77A4-296F-B628-0EF4B79FE420}"/>
              </a:ext>
            </a:extLst>
          </p:cNvPr>
          <p:cNvSpPr>
            <a:spLocks noGrp="1"/>
          </p:cNvSpPr>
          <p:nvPr>
            <p:ph type="sldNum" sz="quarter" idx="12"/>
          </p:nvPr>
        </p:nvSpPr>
        <p:spPr/>
        <p:txBody>
          <a:bodyPr/>
          <a:lstStyle/>
          <a:p>
            <a:pPr>
              <a:defRPr/>
            </a:pPr>
            <a:fld id="{76D8818E-4975-47DF-8CD0-6344EFD914C9}" type="slidenum">
              <a:rPr lang="en-US" smtClean="0"/>
              <a:t>16</a:t>
            </a:fld>
            <a:endParaRPr lang="en-US"/>
          </a:p>
        </p:txBody>
      </p:sp>
      <p:pic>
        <p:nvPicPr>
          <p:cNvPr id="5" name="Picture 4">
            <a:extLst>
              <a:ext uri="{FF2B5EF4-FFF2-40B4-BE49-F238E27FC236}">
                <a16:creationId xmlns:a16="http://schemas.microsoft.com/office/drawing/2014/main" id="{02B13D23-A62B-A5EF-83BD-658B6240A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573016"/>
            <a:ext cx="4790264" cy="2521191"/>
          </a:xfrm>
          <a:prstGeom prst="rect">
            <a:avLst/>
          </a:prstGeom>
        </p:spPr>
      </p:pic>
    </p:spTree>
    <p:extLst>
      <p:ext uri="{BB962C8B-B14F-4D97-AF65-F5344CB8AC3E}">
        <p14:creationId xmlns:p14="http://schemas.microsoft.com/office/powerpoint/2010/main" val="404362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989E-FB13-0489-E43E-849EA30FEC82}"/>
              </a:ext>
            </a:extLst>
          </p:cNvPr>
          <p:cNvSpPr>
            <a:spLocks noGrp="1"/>
          </p:cNvSpPr>
          <p:nvPr>
            <p:ph type="title"/>
          </p:nvPr>
        </p:nvSpPr>
        <p:spPr/>
        <p:txBody>
          <a:bodyPr/>
          <a:lstStyle/>
          <a:p>
            <a:r>
              <a:rPr lang="en-IN" dirty="0"/>
              <a:t>classifiers</a:t>
            </a:r>
          </a:p>
        </p:txBody>
      </p:sp>
      <p:graphicFrame>
        <p:nvGraphicFramePr>
          <p:cNvPr id="5" name="Table 5">
            <a:extLst>
              <a:ext uri="{FF2B5EF4-FFF2-40B4-BE49-F238E27FC236}">
                <a16:creationId xmlns:a16="http://schemas.microsoft.com/office/drawing/2014/main" id="{9087480E-CA52-C93A-6306-E49F07D6A68B}"/>
              </a:ext>
            </a:extLst>
          </p:cNvPr>
          <p:cNvGraphicFramePr>
            <a:graphicFrameLocks noGrp="1"/>
          </p:cNvGraphicFramePr>
          <p:nvPr>
            <p:ph idx="1"/>
            <p:extLst>
              <p:ext uri="{D42A27DB-BD31-4B8C-83A1-F6EECF244321}">
                <p14:modId xmlns:p14="http://schemas.microsoft.com/office/powerpoint/2010/main" val="4278439076"/>
              </p:ext>
            </p:extLst>
          </p:nvPr>
        </p:nvGraphicFramePr>
        <p:xfrm>
          <a:off x="467544" y="1844824"/>
          <a:ext cx="8390706" cy="4452926"/>
        </p:xfrm>
        <a:graphic>
          <a:graphicData uri="http://schemas.openxmlformats.org/drawingml/2006/table">
            <a:tbl>
              <a:tblPr firstRow="1" bandRow="1">
                <a:tableStyleId>{2D5ABB26-0587-4C30-8999-92F81FD0307C}</a:tableStyleId>
              </a:tblPr>
              <a:tblGrid>
                <a:gridCol w="4195353">
                  <a:extLst>
                    <a:ext uri="{9D8B030D-6E8A-4147-A177-3AD203B41FA5}">
                      <a16:colId xmlns:a16="http://schemas.microsoft.com/office/drawing/2014/main" val="3659698356"/>
                    </a:ext>
                  </a:extLst>
                </a:gridCol>
                <a:gridCol w="4195353">
                  <a:extLst>
                    <a:ext uri="{9D8B030D-6E8A-4147-A177-3AD203B41FA5}">
                      <a16:colId xmlns:a16="http://schemas.microsoft.com/office/drawing/2014/main" val="226813128"/>
                    </a:ext>
                  </a:extLst>
                </a:gridCol>
              </a:tblGrid>
              <a:tr h="1800200">
                <a:tc>
                  <a:txBody>
                    <a:bodyPr/>
                    <a:lstStyle/>
                    <a:p>
                      <a:r>
                        <a:rPr lang="en-IN" sz="2000" dirty="0"/>
                        <a:t>Input gate</a:t>
                      </a:r>
                    </a:p>
                    <a:p>
                      <a:r>
                        <a:rPr lang="en-IN" sz="1600" b="0" dirty="0"/>
                        <a:t>You also pass the hidden state and current input into the tanh function to squish values between 1 and -1 to help regulate the network </a:t>
                      </a:r>
                      <a:r>
                        <a:rPr lang="en-US" sz="1600" b="0" dirty="0"/>
                        <a:t>Then you multiply the tanh output with the sigmoid output. The sigmoid output will decide which information is important to keep from the tanh output.</a:t>
                      </a:r>
                      <a:endParaRPr lang="en-IN" sz="1600" b="0" dirty="0"/>
                    </a:p>
                  </a:txBody>
                  <a:tcPr/>
                </a:tc>
                <a:tc>
                  <a:txBody>
                    <a:bodyPr/>
                    <a:lstStyle/>
                    <a:p>
                      <a:r>
                        <a:rPr lang="en-IN" sz="2000" dirty="0"/>
                        <a:t>Cell State</a:t>
                      </a:r>
                    </a:p>
                    <a:p>
                      <a:r>
                        <a:rPr lang="en-US" sz="1600" b="0" dirty="0"/>
                        <a:t>Then we take the output from the input gate and do a pointwise addition which updates the cell state to new values that the neural network finds relevant. That gives us our new cell state.</a:t>
                      </a:r>
                      <a:endParaRPr lang="en-IN" sz="1600" b="0" dirty="0"/>
                    </a:p>
                  </a:txBody>
                  <a:tcPr/>
                </a:tc>
                <a:extLst>
                  <a:ext uri="{0D108BD9-81ED-4DB2-BD59-A6C34878D82A}">
                    <a16:rowId xmlns:a16="http://schemas.microsoft.com/office/drawing/2014/main" val="3940295526"/>
                  </a:ext>
                </a:extLst>
              </a:tr>
              <a:tr h="259364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646139"/>
                  </a:ext>
                </a:extLst>
              </a:tr>
            </a:tbl>
          </a:graphicData>
        </a:graphic>
      </p:graphicFrame>
      <p:sp>
        <p:nvSpPr>
          <p:cNvPr id="4" name="Slide Number Placeholder 3">
            <a:extLst>
              <a:ext uri="{FF2B5EF4-FFF2-40B4-BE49-F238E27FC236}">
                <a16:creationId xmlns:a16="http://schemas.microsoft.com/office/drawing/2014/main" id="{D2D412A5-6DAB-B9A3-6295-1D3EC65B02B6}"/>
              </a:ext>
            </a:extLst>
          </p:cNvPr>
          <p:cNvSpPr>
            <a:spLocks noGrp="1"/>
          </p:cNvSpPr>
          <p:nvPr>
            <p:ph type="sldNum" sz="quarter" idx="12"/>
          </p:nvPr>
        </p:nvSpPr>
        <p:spPr/>
        <p:txBody>
          <a:bodyPr/>
          <a:lstStyle/>
          <a:p>
            <a:pPr>
              <a:defRPr/>
            </a:pPr>
            <a:fld id="{76D8818E-4975-47DF-8CD0-6344EFD914C9}" type="slidenum">
              <a:rPr lang="en-US" smtClean="0"/>
              <a:t>17</a:t>
            </a:fld>
            <a:endParaRPr lang="en-US"/>
          </a:p>
        </p:txBody>
      </p:sp>
      <p:pic>
        <p:nvPicPr>
          <p:cNvPr id="6" name="Picture 5">
            <a:extLst>
              <a:ext uri="{FF2B5EF4-FFF2-40B4-BE49-F238E27FC236}">
                <a16:creationId xmlns:a16="http://schemas.microsoft.com/office/drawing/2014/main" id="{1D175D0F-264D-197F-FB1D-039A6F9AB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077072"/>
            <a:ext cx="4176464" cy="2195712"/>
          </a:xfrm>
          <a:prstGeom prst="rect">
            <a:avLst/>
          </a:prstGeom>
        </p:spPr>
      </p:pic>
      <p:pic>
        <p:nvPicPr>
          <p:cNvPr id="7" name="Picture 6">
            <a:extLst>
              <a:ext uri="{FF2B5EF4-FFF2-40B4-BE49-F238E27FC236}">
                <a16:creationId xmlns:a16="http://schemas.microsoft.com/office/drawing/2014/main" id="{7ADF27F3-EDC4-95EC-7CFB-4867493CB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897" y="4077072"/>
            <a:ext cx="4195353" cy="2220678"/>
          </a:xfrm>
          <a:prstGeom prst="rect">
            <a:avLst/>
          </a:prstGeom>
        </p:spPr>
      </p:pic>
    </p:spTree>
    <p:extLst>
      <p:ext uri="{BB962C8B-B14F-4D97-AF65-F5344CB8AC3E}">
        <p14:creationId xmlns:p14="http://schemas.microsoft.com/office/powerpoint/2010/main" val="161797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00A3-060A-A432-0ACD-809998CB9AB9}"/>
              </a:ext>
            </a:extLst>
          </p:cNvPr>
          <p:cNvSpPr>
            <a:spLocks noGrp="1"/>
          </p:cNvSpPr>
          <p:nvPr>
            <p:ph type="title"/>
          </p:nvPr>
        </p:nvSpPr>
        <p:spPr/>
        <p:txBody>
          <a:bodyPr/>
          <a:lstStyle/>
          <a:p>
            <a:r>
              <a:rPr lang="en-IN" dirty="0"/>
              <a:t>classifiers</a:t>
            </a:r>
          </a:p>
        </p:txBody>
      </p:sp>
      <p:pic>
        <p:nvPicPr>
          <p:cNvPr id="6" name="Content Placeholder 5">
            <a:extLst>
              <a:ext uri="{FF2B5EF4-FFF2-40B4-BE49-F238E27FC236}">
                <a16:creationId xmlns:a16="http://schemas.microsoft.com/office/drawing/2014/main" id="{BE06E1A2-19DF-502D-E87D-23E8EAD3E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350" y="2500536"/>
            <a:ext cx="7289800" cy="3593653"/>
          </a:xfrm>
        </p:spPr>
      </p:pic>
      <p:sp>
        <p:nvSpPr>
          <p:cNvPr id="4" name="Slide Number Placeholder 3">
            <a:extLst>
              <a:ext uri="{FF2B5EF4-FFF2-40B4-BE49-F238E27FC236}">
                <a16:creationId xmlns:a16="http://schemas.microsoft.com/office/drawing/2014/main" id="{BD91AE34-B21A-F04E-EBBA-9021C97E80AD}"/>
              </a:ext>
            </a:extLst>
          </p:cNvPr>
          <p:cNvSpPr>
            <a:spLocks noGrp="1"/>
          </p:cNvSpPr>
          <p:nvPr>
            <p:ph type="sldNum" sz="quarter" idx="12"/>
          </p:nvPr>
        </p:nvSpPr>
        <p:spPr/>
        <p:txBody>
          <a:bodyPr/>
          <a:lstStyle/>
          <a:p>
            <a:pPr>
              <a:defRPr/>
            </a:pPr>
            <a:fld id="{76D8818E-4975-47DF-8CD0-6344EFD914C9}" type="slidenum">
              <a:rPr lang="en-US" smtClean="0"/>
              <a:t>18</a:t>
            </a:fld>
            <a:endParaRPr lang="en-US"/>
          </a:p>
        </p:txBody>
      </p:sp>
      <p:sp>
        <p:nvSpPr>
          <p:cNvPr id="7" name="TextBox 6">
            <a:extLst>
              <a:ext uri="{FF2B5EF4-FFF2-40B4-BE49-F238E27FC236}">
                <a16:creationId xmlns:a16="http://schemas.microsoft.com/office/drawing/2014/main" id="{6B5658D1-2444-FD5E-BA64-160373530902}"/>
              </a:ext>
            </a:extLst>
          </p:cNvPr>
          <p:cNvSpPr txBox="1"/>
          <p:nvPr/>
        </p:nvSpPr>
        <p:spPr>
          <a:xfrm>
            <a:off x="3116979" y="1900166"/>
            <a:ext cx="2592288" cy="461665"/>
          </a:xfrm>
          <a:prstGeom prst="rect">
            <a:avLst/>
          </a:prstGeom>
          <a:noFill/>
        </p:spPr>
        <p:txBody>
          <a:bodyPr wrap="square" rtlCol="0">
            <a:spAutoFit/>
          </a:bodyPr>
          <a:lstStyle/>
          <a:p>
            <a:pPr algn="ctr"/>
            <a:r>
              <a:rPr lang="en-IN" sz="2400" dirty="0">
                <a:solidFill>
                  <a:schemeClr val="accent1">
                    <a:lumMod val="50000"/>
                  </a:schemeClr>
                </a:solidFill>
              </a:rPr>
              <a:t>LSTM EPOCHS</a:t>
            </a:r>
          </a:p>
        </p:txBody>
      </p:sp>
    </p:spTree>
    <p:extLst>
      <p:ext uri="{BB962C8B-B14F-4D97-AF65-F5344CB8AC3E}">
        <p14:creationId xmlns:p14="http://schemas.microsoft.com/office/powerpoint/2010/main" val="313324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408F-9139-A21B-E2E1-8F2668DB0070}"/>
              </a:ext>
            </a:extLst>
          </p:cNvPr>
          <p:cNvSpPr>
            <a:spLocks noGrp="1"/>
          </p:cNvSpPr>
          <p:nvPr>
            <p:ph type="title"/>
          </p:nvPr>
        </p:nvSpPr>
        <p:spPr/>
        <p:txBody>
          <a:bodyPr/>
          <a:lstStyle/>
          <a:p>
            <a:r>
              <a:rPr lang="en-IN" dirty="0"/>
              <a:t>classifiers</a:t>
            </a:r>
          </a:p>
        </p:txBody>
      </p:sp>
      <p:sp>
        <p:nvSpPr>
          <p:cNvPr id="4" name="Slide Number Placeholder 3">
            <a:extLst>
              <a:ext uri="{FF2B5EF4-FFF2-40B4-BE49-F238E27FC236}">
                <a16:creationId xmlns:a16="http://schemas.microsoft.com/office/drawing/2014/main" id="{536AC5FD-BEDE-595D-E4C9-EA28370BC1F7}"/>
              </a:ext>
            </a:extLst>
          </p:cNvPr>
          <p:cNvSpPr>
            <a:spLocks noGrp="1"/>
          </p:cNvSpPr>
          <p:nvPr>
            <p:ph type="sldNum" sz="quarter" idx="12"/>
          </p:nvPr>
        </p:nvSpPr>
        <p:spPr/>
        <p:txBody>
          <a:bodyPr/>
          <a:lstStyle/>
          <a:p>
            <a:pPr>
              <a:defRPr/>
            </a:pPr>
            <a:fld id="{76D8818E-4975-47DF-8CD0-6344EFD914C9}" type="slidenum">
              <a:rPr lang="en-US" smtClean="0"/>
              <a:t>19</a:t>
            </a:fld>
            <a:endParaRPr lang="en-US"/>
          </a:p>
        </p:txBody>
      </p:sp>
      <p:pic>
        <p:nvPicPr>
          <p:cNvPr id="12" name="Content Placeholder 11">
            <a:extLst>
              <a:ext uri="{FF2B5EF4-FFF2-40B4-BE49-F238E27FC236}">
                <a16:creationId xmlns:a16="http://schemas.microsoft.com/office/drawing/2014/main" id="{12486101-AAFE-2DBA-753D-DE125BD590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1238" y="2276872"/>
            <a:ext cx="4413250" cy="3530159"/>
          </a:xfrm>
        </p:spPr>
      </p:pic>
      <p:pic>
        <p:nvPicPr>
          <p:cNvPr id="14" name="Picture 13">
            <a:extLst>
              <a:ext uri="{FF2B5EF4-FFF2-40B4-BE49-F238E27FC236}">
                <a16:creationId xmlns:a16="http://schemas.microsoft.com/office/drawing/2014/main" id="{7916A195-9D02-CE6E-6105-B91942274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276872"/>
            <a:ext cx="4320480" cy="3530159"/>
          </a:xfrm>
          <a:prstGeom prst="rect">
            <a:avLst/>
          </a:prstGeom>
        </p:spPr>
      </p:pic>
    </p:spTree>
    <p:extLst>
      <p:ext uri="{BB962C8B-B14F-4D97-AF65-F5344CB8AC3E}">
        <p14:creationId xmlns:p14="http://schemas.microsoft.com/office/powerpoint/2010/main" val="148145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1"/>
          <p:cNvSpPr>
            <a:spLocks noGrp="1"/>
          </p:cNvSpPr>
          <p:nvPr>
            <p:ph type="title"/>
          </p:nvPr>
        </p:nvSpPr>
        <p:spPr>
          <a:xfrm>
            <a:off x="743384" y="1052736"/>
            <a:ext cx="5184576" cy="725470"/>
          </a:xfrm>
          <a:ln>
            <a:solidFill>
              <a:schemeClr val="bg1"/>
            </a:solidFill>
          </a:ln>
        </p:spPr>
        <p:txBody>
          <a:bodyPr>
            <a:normAutofit/>
          </a:bodyPr>
          <a:lstStyle/>
          <a:p>
            <a:r>
              <a:rPr lang="en-US" dirty="0"/>
              <a:t>OUTLINE</a:t>
            </a:r>
          </a:p>
        </p:txBody>
      </p:sp>
      <p:sp>
        <p:nvSpPr>
          <p:cNvPr id="5" name="Content Placeholder 2"/>
          <p:cNvSpPr>
            <a:spLocks noGrp="1" noChangeArrowheads="1"/>
          </p:cNvSpPr>
          <p:nvPr>
            <p:ph idx="1"/>
          </p:nvPr>
        </p:nvSpPr>
        <p:spPr>
          <a:xfrm>
            <a:off x="539552" y="1778207"/>
            <a:ext cx="5394622" cy="4692498"/>
          </a:xfrm>
        </p:spPr>
        <p:txBody>
          <a:bodyPr>
            <a:normAutofit/>
          </a:bodyPr>
          <a:lstStyle/>
          <a:p>
            <a:pPr>
              <a:buFont typeface="Arial" panose="020B0604020202020204" pitchFamily="34" charset="0"/>
              <a:buChar char="•"/>
            </a:pPr>
            <a:r>
              <a:rPr lang="en-US" altLang="en-IN"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Literature Survey</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Research Gap</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Problem Statement</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Tools and technologies</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Methodology</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Implementation</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Classifiers</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 Political Sentiment Analysis</a:t>
            </a:r>
          </a:p>
          <a:p>
            <a:pPr>
              <a:buFont typeface="Arial" panose="020B0604020202020204" pitchFamily="34" charset="0"/>
              <a:buChar char="•"/>
            </a:pPr>
            <a:r>
              <a:rPr lang="en-US" altLang="en-GB" sz="1800" dirty="0">
                <a:latin typeface="Times New Roman" panose="02020603050405020304" pitchFamily="18" charset="0"/>
                <a:cs typeface="Times New Roman" panose="02020603050405020304" pitchFamily="18" charset="0"/>
              </a:rPr>
              <a:t> </a:t>
            </a:r>
            <a:r>
              <a:rPr lang="en-GB" altLang="en-US" sz="1800" dirty="0">
                <a:latin typeface="Times New Roman" panose="02020603050405020304" pitchFamily="18" charset="0"/>
                <a:cs typeface="Times New Roman" panose="02020603050405020304" pitchFamily="18" charset="0"/>
              </a:rPr>
              <a:t>Conclusion &amp; Future Work</a:t>
            </a:r>
            <a:endParaRPr lang="en-US" alt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Reference</a:t>
            </a:r>
            <a:endParaRPr lang="en-GB" altLang="en-US" sz="1800" dirty="0">
              <a:latin typeface="Times New Roman" panose="02020603050405020304" pitchFamily="18" charset="0"/>
              <a:cs typeface="Times New Roman" panose="02020603050405020304" pitchFamily="18" charset="0"/>
            </a:endParaRPr>
          </a:p>
          <a:p>
            <a:endParaRPr lang="en-IN" altLang="en-US" sz="3000" dirty="0">
              <a:latin typeface="Times New Roman" panose="02020603050405020304" pitchFamily="18" charset="0"/>
              <a:cs typeface="Times New Roman" panose="02020603050405020304" pitchFamily="18" charset="0"/>
            </a:endParaRPr>
          </a:p>
          <a:p>
            <a:endParaRPr lang="en-IN" altLang="en-US" sz="3000" dirty="0">
              <a:latin typeface="Times New Roman" panose="02020603050405020304" pitchFamily="18" charset="0"/>
              <a:cs typeface="Times New Roman" panose="02020603050405020304" pitchFamily="18" charset="0"/>
            </a:endParaRPr>
          </a:p>
          <a:p>
            <a:endParaRPr lang="en-IN" altLang="en-US" sz="3000" dirty="0"/>
          </a:p>
        </p:txBody>
      </p:sp>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D9FD-4C21-723E-6FA8-3F297A572EA4}"/>
              </a:ext>
            </a:extLst>
          </p:cNvPr>
          <p:cNvSpPr>
            <a:spLocks noGrp="1"/>
          </p:cNvSpPr>
          <p:nvPr>
            <p:ph type="title"/>
          </p:nvPr>
        </p:nvSpPr>
        <p:spPr/>
        <p:txBody>
          <a:bodyPr/>
          <a:lstStyle/>
          <a:p>
            <a:r>
              <a:rPr lang="en-IN" dirty="0"/>
              <a:t>classifiers</a:t>
            </a:r>
          </a:p>
        </p:txBody>
      </p:sp>
      <p:sp>
        <p:nvSpPr>
          <p:cNvPr id="3" name="Content Placeholder 2">
            <a:extLst>
              <a:ext uri="{FF2B5EF4-FFF2-40B4-BE49-F238E27FC236}">
                <a16:creationId xmlns:a16="http://schemas.microsoft.com/office/drawing/2014/main" id="{7070A586-0054-508F-61AE-8B4B263911EC}"/>
              </a:ext>
            </a:extLst>
          </p:cNvPr>
          <p:cNvSpPr>
            <a:spLocks noGrp="1"/>
          </p:cNvSpPr>
          <p:nvPr>
            <p:ph idx="1"/>
          </p:nvPr>
        </p:nvSpPr>
        <p:spPr>
          <a:xfrm>
            <a:off x="768096" y="1844824"/>
            <a:ext cx="7290055" cy="4464536"/>
          </a:xfrm>
        </p:spPr>
        <p:txBody>
          <a:bodyPr>
            <a:normAutofit/>
          </a:bodyPr>
          <a:lstStyle/>
          <a:p>
            <a:pPr algn="ctr"/>
            <a:r>
              <a:rPr lang="en-US" sz="2400" dirty="0"/>
              <a:t>Convolutional Neural Network</a:t>
            </a:r>
          </a:p>
          <a:p>
            <a:pPr>
              <a:buFont typeface="Arial" panose="020B0604020202020204" pitchFamily="34" charset="0"/>
              <a:buChar char="•"/>
            </a:pPr>
            <a:r>
              <a:rPr lang="en-US" sz="1800" dirty="0"/>
              <a:t>Convolutional Neural Network is a deep, feed-forward artificial neural networks and use a variation of multilayer perceptron. </a:t>
            </a:r>
          </a:p>
          <a:p>
            <a:pPr>
              <a:buFont typeface="Arial" panose="020B0604020202020204" pitchFamily="34" charset="0"/>
              <a:buChar char="•"/>
            </a:pPr>
            <a:r>
              <a:rPr lang="en-US" sz="1800" dirty="0"/>
              <a:t>It contains one or more convolutional layers which uses a convolution operation to the input passing the result to the next layer.</a:t>
            </a:r>
          </a:p>
          <a:p>
            <a:pPr>
              <a:buFont typeface="Arial" panose="020B0604020202020204" pitchFamily="34" charset="0"/>
              <a:buChar char="•"/>
            </a:pPr>
            <a:r>
              <a:rPr lang="en-US" sz="1800" dirty="0"/>
              <a:t>Text as sequence is passed to a different layers in CNN.</a:t>
            </a:r>
          </a:p>
          <a:p>
            <a:pPr>
              <a:buFont typeface="Arial" panose="020B0604020202020204" pitchFamily="34" charset="0"/>
              <a:buChar char="•"/>
            </a:pPr>
            <a:r>
              <a:rPr lang="en-US" sz="1800" dirty="0"/>
              <a:t>CNN can achieve outstanding performance without knowledge of words, phrases, sentences.</a:t>
            </a:r>
            <a:endParaRPr lang="en-IN" sz="1800" dirty="0"/>
          </a:p>
        </p:txBody>
      </p:sp>
      <p:sp>
        <p:nvSpPr>
          <p:cNvPr id="4" name="Slide Number Placeholder 3">
            <a:extLst>
              <a:ext uri="{FF2B5EF4-FFF2-40B4-BE49-F238E27FC236}">
                <a16:creationId xmlns:a16="http://schemas.microsoft.com/office/drawing/2014/main" id="{0BCA0F72-8627-84D5-87BC-1415AE3E03A5}"/>
              </a:ext>
            </a:extLst>
          </p:cNvPr>
          <p:cNvSpPr>
            <a:spLocks noGrp="1"/>
          </p:cNvSpPr>
          <p:nvPr>
            <p:ph type="sldNum" sz="quarter" idx="12"/>
          </p:nvPr>
        </p:nvSpPr>
        <p:spPr/>
        <p:txBody>
          <a:bodyPr/>
          <a:lstStyle/>
          <a:p>
            <a:pPr>
              <a:defRPr/>
            </a:pPr>
            <a:fld id="{76D8818E-4975-47DF-8CD0-6344EFD914C9}" type="slidenum">
              <a:rPr lang="en-US" smtClean="0"/>
              <a:t>20</a:t>
            </a:fld>
            <a:endParaRPr lang="en-US"/>
          </a:p>
        </p:txBody>
      </p:sp>
    </p:spTree>
    <p:extLst>
      <p:ext uri="{BB962C8B-B14F-4D97-AF65-F5344CB8AC3E}">
        <p14:creationId xmlns:p14="http://schemas.microsoft.com/office/powerpoint/2010/main" val="348188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7D78-CDF4-8C27-1FA5-6D28FBC2B376}"/>
              </a:ext>
            </a:extLst>
          </p:cNvPr>
          <p:cNvSpPr>
            <a:spLocks noGrp="1"/>
          </p:cNvSpPr>
          <p:nvPr>
            <p:ph type="title"/>
          </p:nvPr>
        </p:nvSpPr>
        <p:spPr/>
        <p:txBody>
          <a:bodyPr/>
          <a:lstStyle/>
          <a:p>
            <a:r>
              <a:rPr lang="en-IN" dirty="0"/>
              <a:t>classifiers</a:t>
            </a:r>
          </a:p>
        </p:txBody>
      </p:sp>
      <p:sp>
        <p:nvSpPr>
          <p:cNvPr id="3" name="Slide Number Placeholder 2">
            <a:extLst>
              <a:ext uri="{FF2B5EF4-FFF2-40B4-BE49-F238E27FC236}">
                <a16:creationId xmlns:a16="http://schemas.microsoft.com/office/drawing/2014/main" id="{EBCC408E-521E-449D-B8B2-C715FFD26E98}"/>
              </a:ext>
            </a:extLst>
          </p:cNvPr>
          <p:cNvSpPr>
            <a:spLocks noGrp="1"/>
          </p:cNvSpPr>
          <p:nvPr>
            <p:ph type="sldNum" sz="quarter" idx="12"/>
          </p:nvPr>
        </p:nvSpPr>
        <p:spPr/>
        <p:txBody>
          <a:bodyPr/>
          <a:lstStyle/>
          <a:p>
            <a:pPr>
              <a:defRPr/>
            </a:pPr>
            <a:fld id="{505BF30C-8BA7-4D76-8088-9C7E4A5002F4}" type="slidenum">
              <a:rPr lang="en-US" smtClean="0"/>
              <a:t>21</a:t>
            </a:fld>
            <a:endParaRPr lang="en-US"/>
          </a:p>
        </p:txBody>
      </p:sp>
      <p:pic>
        <p:nvPicPr>
          <p:cNvPr id="4" name="Picture 3" descr="image.PNG">
            <a:extLst>
              <a:ext uri="{FF2B5EF4-FFF2-40B4-BE49-F238E27FC236}">
                <a16:creationId xmlns:a16="http://schemas.microsoft.com/office/drawing/2014/main" id="{489E0D87-8228-4837-B7BE-1C5FCC2E01B0}"/>
              </a:ext>
            </a:extLst>
          </p:cNvPr>
          <p:cNvPicPr>
            <a:picLocks noChangeAspect="1"/>
          </p:cNvPicPr>
          <p:nvPr/>
        </p:nvPicPr>
        <p:blipFill rotWithShape="1">
          <a:blip r:embed="rId2"/>
          <a:srcRect b="5568"/>
          <a:stretch/>
        </p:blipFill>
        <p:spPr>
          <a:xfrm>
            <a:off x="539552" y="1700808"/>
            <a:ext cx="8136904" cy="4968551"/>
          </a:xfrm>
          <a:prstGeom prst="rect">
            <a:avLst/>
          </a:prstGeom>
        </p:spPr>
      </p:pic>
    </p:spTree>
    <p:extLst>
      <p:ext uri="{BB962C8B-B14F-4D97-AF65-F5344CB8AC3E}">
        <p14:creationId xmlns:p14="http://schemas.microsoft.com/office/powerpoint/2010/main" val="243323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B199-E48F-0634-7BA0-28B3F2470E9F}"/>
              </a:ext>
            </a:extLst>
          </p:cNvPr>
          <p:cNvSpPr>
            <a:spLocks noGrp="1"/>
          </p:cNvSpPr>
          <p:nvPr>
            <p:ph type="title"/>
          </p:nvPr>
        </p:nvSpPr>
        <p:spPr/>
        <p:txBody>
          <a:bodyPr/>
          <a:lstStyle/>
          <a:p>
            <a:r>
              <a:rPr lang="en-IN" dirty="0"/>
              <a:t>classifiers</a:t>
            </a:r>
          </a:p>
        </p:txBody>
      </p:sp>
      <p:sp>
        <p:nvSpPr>
          <p:cNvPr id="3" name="Slide Number Placeholder 2">
            <a:extLst>
              <a:ext uri="{FF2B5EF4-FFF2-40B4-BE49-F238E27FC236}">
                <a16:creationId xmlns:a16="http://schemas.microsoft.com/office/drawing/2014/main" id="{FAC628CD-6286-7163-4E09-EEEF586D9143}"/>
              </a:ext>
            </a:extLst>
          </p:cNvPr>
          <p:cNvSpPr>
            <a:spLocks noGrp="1"/>
          </p:cNvSpPr>
          <p:nvPr>
            <p:ph type="sldNum" sz="quarter" idx="12"/>
          </p:nvPr>
        </p:nvSpPr>
        <p:spPr/>
        <p:txBody>
          <a:bodyPr/>
          <a:lstStyle/>
          <a:p>
            <a:fld id="{505BF30C-8BA7-4D76-8088-9C7E4A5002F4}" type="slidenum">
              <a:rPr lang="en-US" smtClean="0"/>
              <a:pPr/>
              <a:t>22</a:t>
            </a:fld>
            <a:endParaRPr lang="en-US"/>
          </a:p>
        </p:txBody>
      </p:sp>
      <p:pic>
        <p:nvPicPr>
          <p:cNvPr id="5" name="Picture 4">
            <a:extLst>
              <a:ext uri="{FF2B5EF4-FFF2-40B4-BE49-F238E27FC236}">
                <a16:creationId xmlns:a16="http://schemas.microsoft.com/office/drawing/2014/main" id="{6A69AF32-3F01-16B7-69FC-F925DD302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96952"/>
            <a:ext cx="7920880" cy="3150739"/>
          </a:xfrm>
          <a:prstGeom prst="rect">
            <a:avLst/>
          </a:prstGeom>
        </p:spPr>
      </p:pic>
      <p:sp>
        <p:nvSpPr>
          <p:cNvPr id="8" name="TextBox 7">
            <a:extLst>
              <a:ext uri="{FF2B5EF4-FFF2-40B4-BE49-F238E27FC236}">
                <a16:creationId xmlns:a16="http://schemas.microsoft.com/office/drawing/2014/main" id="{F0FB6DD6-D5B4-D265-7A75-8F3CC7A30B82}"/>
              </a:ext>
            </a:extLst>
          </p:cNvPr>
          <p:cNvSpPr txBox="1"/>
          <p:nvPr/>
        </p:nvSpPr>
        <p:spPr>
          <a:xfrm>
            <a:off x="3306987" y="2015506"/>
            <a:ext cx="2530026" cy="461665"/>
          </a:xfrm>
          <a:prstGeom prst="rect">
            <a:avLst/>
          </a:prstGeom>
          <a:noFill/>
        </p:spPr>
        <p:txBody>
          <a:bodyPr wrap="square" rtlCol="0">
            <a:spAutoFit/>
          </a:bodyPr>
          <a:lstStyle/>
          <a:p>
            <a:pPr algn="ctr"/>
            <a:r>
              <a:rPr lang="en-IN" sz="2400" dirty="0">
                <a:solidFill>
                  <a:schemeClr val="accent1">
                    <a:lumMod val="50000"/>
                  </a:schemeClr>
                </a:solidFill>
              </a:rPr>
              <a:t>CNN EPOCHS</a:t>
            </a:r>
          </a:p>
        </p:txBody>
      </p:sp>
    </p:spTree>
    <p:extLst>
      <p:ext uri="{BB962C8B-B14F-4D97-AF65-F5344CB8AC3E}">
        <p14:creationId xmlns:p14="http://schemas.microsoft.com/office/powerpoint/2010/main" val="919097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0050-4C3D-BF85-71B0-3A3C5DAC27AE}"/>
              </a:ext>
            </a:extLst>
          </p:cNvPr>
          <p:cNvSpPr>
            <a:spLocks noGrp="1"/>
          </p:cNvSpPr>
          <p:nvPr>
            <p:ph type="title"/>
          </p:nvPr>
        </p:nvSpPr>
        <p:spPr/>
        <p:txBody>
          <a:bodyPr/>
          <a:lstStyle/>
          <a:p>
            <a:r>
              <a:rPr lang="en-IN" dirty="0"/>
              <a:t>classifiers</a:t>
            </a:r>
          </a:p>
        </p:txBody>
      </p:sp>
      <p:sp>
        <p:nvSpPr>
          <p:cNvPr id="3" name="Slide Number Placeholder 2">
            <a:extLst>
              <a:ext uri="{FF2B5EF4-FFF2-40B4-BE49-F238E27FC236}">
                <a16:creationId xmlns:a16="http://schemas.microsoft.com/office/drawing/2014/main" id="{1FE443BA-AECC-A1EC-AFC7-0FF1B66E5672}"/>
              </a:ext>
            </a:extLst>
          </p:cNvPr>
          <p:cNvSpPr>
            <a:spLocks noGrp="1"/>
          </p:cNvSpPr>
          <p:nvPr>
            <p:ph type="sldNum" sz="quarter" idx="12"/>
          </p:nvPr>
        </p:nvSpPr>
        <p:spPr/>
        <p:txBody>
          <a:bodyPr/>
          <a:lstStyle/>
          <a:p>
            <a:pPr>
              <a:defRPr/>
            </a:pPr>
            <a:fld id="{505BF30C-8BA7-4D76-8088-9C7E4A5002F4}" type="slidenum">
              <a:rPr lang="en-US" smtClean="0"/>
              <a:t>23</a:t>
            </a:fld>
            <a:endParaRPr lang="en-US"/>
          </a:p>
        </p:txBody>
      </p:sp>
      <p:pic>
        <p:nvPicPr>
          <p:cNvPr id="5" name="Picture 4">
            <a:extLst>
              <a:ext uri="{FF2B5EF4-FFF2-40B4-BE49-F238E27FC236}">
                <a16:creationId xmlns:a16="http://schemas.microsoft.com/office/drawing/2014/main" id="{54E739BF-9FF6-6BEC-F300-2CF2290B9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56" y="2125352"/>
            <a:ext cx="4163944" cy="3531405"/>
          </a:xfrm>
          <a:prstGeom prst="rect">
            <a:avLst/>
          </a:prstGeom>
        </p:spPr>
      </p:pic>
      <p:pic>
        <p:nvPicPr>
          <p:cNvPr id="7" name="Picture 6">
            <a:extLst>
              <a:ext uri="{FF2B5EF4-FFF2-40B4-BE49-F238E27FC236}">
                <a16:creationId xmlns:a16="http://schemas.microsoft.com/office/drawing/2014/main" id="{92E7068F-55C1-AEEE-69F6-555C0063F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306" y="2125352"/>
            <a:ext cx="4163944" cy="3531405"/>
          </a:xfrm>
          <a:prstGeom prst="rect">
            <a:avLst/>
          </a:prstGeom>
        </p:spPr>
      </p:pic>
    </p:spTree>
    <p:extLst>
      <p:ext uri="{BB962C8B-B14F-4D97-AF65-F5344CB8AC3E}">
        <p14:creationId xmlns:p14="http://schemas.microsoft.com/office/powerpoint/2010/main" val="3056890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A173-2DFC-3C2C-7BF4-5597EF1FE739}"/>
              </a:ext>
            </a:extLst>
          </p:cNvPr>
          <p:cNvSpPr>
            <a:spLocks noGrp="1"/>
          </p:cNvSpPr>
          <p:nvPr>
            <p:ph type="title"/>
          </p:nvPr>
        </p:nvSpPr>
        <p:spPr/>
        <p:txBody>
          <a:bodyPr/>
          <a:lstStyle/>
          <a:p>
            <a:r>
              <a:rPr lang="en-IN" dirty="0"/>
              <a:t>classifiers</a:t>
            </a:r>
          </a:p>
        </p:txBody>
      </p:sp>
      <p:sp>
        <p:nvSpPr>
          <p:cNvPr id="3" name="Slide Number Placeholder 2">
            <a:extLst>
              <a:ext uri="{FF2B5EF4-FFF2-40B4-BE49-F238E27FC236}">
                <a16:creationId xmlns:a16="http://schemas.microsoft.com/office/drawing/2014/main" id="{EA277A00-86F5-757B-D4B8-1AC8A2AF61CE}"/>
              </a:ext>
            </a:extLst>
          </p:cNvPr>
          <p:cNvSpPr>
            <a:spLocks noGrp="1"/>
          </p:cNvSpPr>
          <p:nvPr>
            <p:ph type="sldNum" sz="quarter" idx="12"/>
          </p:nvPr>
        </p:nvSpPr>
        <p:spPr/>
        <p:txBody>
          <a:bodyPr/>
          <a:lstStyle/>
          <a:p>
            <a:pPr>
              <a:defRPr/>
            </a:pPr>
            <a:fld id="{505BF30C-8BA7-4D76-8088-9C7E4A5002F4}" type="slidenum">
              <a:rPr lang="en-US" smtClean="0"/>
              <a:t>24</a:t>
            </a:fld>
            <a:endParaRPr lang="en-US"/>
          </a:p>
        </p:txBody>
      </p:sp>
      <p:sp>
        <p:nvSpPr>
          <p:cNvPr id="4" name="TextBox 3">
            <a:extLst>
              <a:ext uri="{FF2B5EF4-FFF2-40B4-BE49-F238E27FC236}">
                <a16:creationId xmlns:a16="http://schemas.microsoft.com/office/drawing/2014/main" id="{1C927B0C-466B-183D-D8AD-7258CC9E6D54}"/>
              </a:ext>
            </a:extLst>
          </p:cNvPr>
          <p:cNvSpPr txBox="1"/>
          <p:nvPr/>
        </p:nvSpPr>
        <p:spPr>
          <a:xfrm>
            <a:off x="653824" y="2084832"/>
            <a:ext cx="7836352" cy="2154436"/>
          </a:xfrm>
          <a:prstGeom prst="rect">
            <a:avLst/>
          </a:prstGeom>
          <a:noFill/>
        </p:spPr>
        <p:txBody>
          <a:bodyPr wrap="square" rtlCol="0">
            <a:spAutoFit/>
          </a:bodyPr>
          <a:lstStyle/>
          <a:p>
            <a:r>
              <a:rPr lang="en-IN" sz="2200" dirty="0"/>
              <a:t>Summary of all Algorithms</a:t>
            </a:r>
          </a:p>
          <a:p>
            <a:endParaRPr lang="en-IN" sz="2200" dirty="0"/>
          </a:p>
          <a:p>
            <a:r>
              <a:rPr lang="en-IN" dirty="0"/>
              <a:t>Upon training all three models, we found out that LSTM has the best training accuracy. Here is the comparison table.</a:t>
            </a:r>
          </a:p>
          <a:p>
            <a:endParaRPr lang="en-IN" dirty="0"/>
          </a:p>
          <a:p>
            <a:endParaRPr lang="en-IN" dirty="0"/>
          </a:p>
          <a:p>
            <a:endParaRPr lang="en-IN" dirty="0"/>
          </a:p>
        </p:txBody>
      </p:sp>
      <p:graphicFrame>
        <p:nvGraphicFramePr>
          <p:cNvPr id="6" name="Table 6">
            <a:extLst>
              <a:ext uri="{FF2B5EF4-FFF2-40B4-BE49-F238E27FC236}">
                <a16:creationId xmlns:a16="http://schemas.microsoft.com/office/drawing/2014/main" id="{1BE2B62F-5B61-250C-E525-C5F46043CAB6}"/>
              </a:ext>
            </a:extLst>
          </p:cNvPr>
          <p:cNvGraphicFramePr>
            <a:graphicFrameLocks noGrp="1"/>
          </p:cNvGraphicFramePr>
          <p:nvPr>
            <p:extLst>
              <p:ext uri="{D42A27DB-BD31-4B8C-83A1-F6EECF244321}">
                <p14:modId xmlns:p14="http://schemas.microsoft.com/office/powerpoint/2010/main" val="2283414862"/>
              </p:ext>
            </p:extLst>
          </p:nvPr>
        </p:nvGraphicFramePr>
        <p:xfrm>
          <a:off x="827584" y="3584448"/>
          <a:ext cx="6984774" cy="2688336"/>
        </p:xfrm>
        <a:graphic>
          <a:graphicData uri="http://schemas.openxmlformats.org/drawingml/2006/table">
            <a:tbl>
              <a:tblPr firstRow="1" bandRow="1">
                <a:tableStyleId>{073A0DAA-6AF3-43AB-8588-CEC1D06C72B9}</a:tableStyleId>
              </a:tblPr>
              <a:tblGrid>
                <a:gridCol w="2328258">
                  <a:extLst>
                    <a:ext uri="{9D8B030D-6E8A-4147-A177-3AD203B41FA5}">
                      <a16:colId xmlns:a16="http://schemas.microsoft.com/office/drawing/2014/main" val="2424982450"/>
                    </a:ext>
                  </a:extLst>
                </a:gridCol>
                <a:gridCol w="2328258">
                  <a:extLst>
                    <a:ext uri="{9D8B030D-6E8A-4147-A177-3AD203B41FA5}">
                      <a16:colId xmlns:a16="http://schemas.microsoft.com/office/drawing/2014/main" val="433600496"/>
                    </a:ext>
                  </a:extLst>
                </a:gridCol>
                <a:gridCol w="2328258">
                  <a:extLst>
                    <a:ext uri="{9D8B030D-6E8A-4147-A177-3AD203B41FA5}">
                      <a16:colId xmlns:a16="http://schemas.microsoft.com/office/drawing/2014/main" val="2007964325"/>
                    </a:ext>
                  </a:extLst>
                </a:gridCol>
              </a:tblGrid>
              <a:tr h="672084">
                <a:tc>
                  <a:txBody>
                    <a:bodyPr/>
                    <a:lstStyle/>
                    <a:p>
                      <a:r>
                        <a:rPr lang="en-IN" dirty="0"/>
                        <a:t>Classifier</a:t>
                      </a:r>
                    </a:p>
                  </a:txBody>
                  <a:tcPr/>
                </a:tc>
                <a:tc>
                  <a:txBody>
                    <a:bodyPr/>
                    <a:lstStyle/>
                    <a:p>
                      <a:r>
                        <a:rPr lang="en-IN" dirty="0"/>
                        <a:t>Training Accuracy</a:t>
                      </a:r>
                    </a:p>
                  </a:txBody>
                  <a:tcPr/>
                </a:tc>
                <a:tc>
                  <a:txBody>
                    <a:bodyPr/>
                    <a:lstStyle/>
                    <a:p>
                      <a:r>
                        <a:rPr lang="en-IN" dirty="0"/>
                        <a:t>Validation Accuracy</a:t>
                      </a:r>
                    </a:p>
                  </a:txBody>
                  <a:tcPr/>
                </a:tc>
                <a:extLst>
                  <a:ext uri="{0D108BD9-81ED-4DB2-BD59-A6C34878D82A}">
                    <a16:rowId xmlns:a16="http://schemas.microsoft.com/office/drawing/2014/main" val="4090963204"/>
                  </a:ext>
                </a:extLst>
              </a:tr>
              <a:tr h="672084">
                <a:tc>
                  <a:txBody>
                    <a:bodyPr/>
                    <a:lstStyle/>
                    <a:p>
                      <a:r>
                        <a:rPr lang="en-IN" dirty="0"/>
                        <a:t>LSTM</a:t>
                      </a:r>
                    </a:p>
                  </a:txBody>
                  <a:tcPr/>
                </a:tc>
                <a:tc>
                  <a:txBody>
                    <a:bodyPr/>
                    <a:lstStyle/>
                    <a:p>
                      <a:r>
                        <a:rPr lang="en-IN" dirty="0"/>
                        <a:t>94.56%</a:t>
                      </a:r>
                    </a:p>
                  </a:txBody>
                  <a:tcPr/>
                </a:tc>
                <a:tc>
                  <a:txBody>
                    <a:bodyPr/>
                    <a:lstStyle/>
                    <a:p>
                      <a:r>
                        <a:rPr lang="en-IN" dirty="0"/>
                        <a:t>0</a:t>
                      </a:r>
                    </a:p>
                  </a:txBody>
                  <a:tcPr/>
                </a:tc>
                <a:extLst>
                  <a:ext uri="{0D108BD9-81ED-4DB2-BD59-A6C34878D82A}">
                    <a16:rowId xmlns:a16="http://schemas.microsoft.com/office/drawing/2014/main" val="1643202986"/>
                  </a:ext>
                </a:extLst>
              </a:tr>
              <a:tr h="672084">
                <a:tc>
                  <a:txBody>
                    <a:bodyPr/>
                    <a:lstStyle/>
                    <a:p>
                      <a:r>
                        <a:rPr lang="en-IN" dirty="0"/>
                        <a:t>CNN</a:t>
                      </a:r>
                    </a:p>
                  </a:txBody>
                  <a:tcPr/>
                </a:tc>
                <a:tc>
                  <a:txBody>
                    <a:bodyPr/>
                    <a:lstStyle/>
                    <a:p>
                      <a:r>
                        <a:rPr lang="en-IN" dirty="0"/>
                        <a:t>78.41%</a:t>
                      </a:r>
                    </a:p>
                  </a:txBody>
                  <a:tcPr/>
                </a:tc>
                <a:tc>
                  <a:txBody>
                    <a:bodyPr/>
                    <a:lstStyle/>
                    <a:p>
                      <a:r>
                        <a:rPr lang="en-IN" dirty="0"/>
                        <a:t>75.91%</a:t>
                      </a:r>
                    </a:p>
                  </a:txBody>
                  <a:tcPr/>
                </a:tc>
                <a:extLst>
                  <a:ext uri="{0D108BD9-81ED-4DB2-BD59-A6C34878D82A}">
                    <a16:rowId xmlns:a16="http://schemas.microsoft.com/office/drawing/2014/main" val="2899103618"/>
                  </a:ext>
                </a:extLst>
              </a:tr>
              <a:tr h="672084">
                <a:tc>
                  <a:txBody>
                    <a:bodyPr/>
                    <a:lstStyle/>
                    <a:p>
                      <a:r>
                        <a:rPr lang="en-IN" dirty="0"/>
                        <a:t>SNN</a:t>
                      </a:r>
                    </a:p>
                  </a:txBody>
                  <a:tcPr/>
                </a:tc>
                <a:tc>
                  <a:txBody>
                    <a:bodyPr/>
                    <a:lstStyle/>
                    <a:p>
                      <a:r>
                        <a:rPr lang="en-IN" dirty="0"/>
                        <a:t>69.52%</a:t>
                      </a:r>
                    </a:p>
                  </a:txBody>
                  <a:tcPr/>
                </a:tc>
                <a:tc>
                  <a:txBody>
                    <a:bodyPr/>
                    <a:lstStyle/>
                    <a:p>
                      <a:r>
                        <a:rPr lang="en-IN" dirty="0"/>
                        <a:t>70%</a:t>
                      </a:r>
                    </a:p>
                  </a:txBody>
                  <a:tcPr/>
                </a:tc>
                <a:extLst>
                  <a:ext uri="{0D108BD9-81ED-4DB2-BD59-A6C34878D82A}">
                    <a16:rowId xmlns:a16="http://schemas.microsoft.com/office/drawing/2014/main" val="3779696768"/>
                  </a:ext>
                </a:extLst>
              </a:tr>
            </a:tbl>
          </a:graphicData>
        </a:graphic>
      </p:graphicFrame>
    </p:spTree>
    <p:extLst>
      <p:ext uri="{BB962C8B-B14F-4D97-AF65-F5344CB8AC3E}">
        <p14:creationId xmlns:p14="http://schemas.microsoft.com/office/powerpoint/2010/main" val="386807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25</a:t>
            </a:fld>
            <a:endParaRPr lang="en-US" dirty="0"/>
          </a:p>
        </p:txBody>
      </p:sp>
      <p:sp>
        <p:nvSpPr>
          <p:cNvPr id="68609" name="Rectangle 1"/>
          <p:cNvSpPr>
            <a:spLocks noChangeArrowheads="1"/>
          </p:cNvSpPr>
          <p:nvPr/>
        </p:nvSpPr>
        <p:spPr bwMode="auto">
          <a:xfrm>
            <a:off x="1142976" y="1857364"/>
            <a:ext cx="7500990" cy="4001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itle 1"/>
          <p:cNvSpPr txBox="1"/>
          <p:nvPr/>
        </p:nvSpPr>
        <p:spPr>
          <a:xfrm>
            <a:off x="609599" y="980728"/>
            <a:ext cx="6347713" cy="94967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IN" dirty="0"/>
              <a:t>Political sentiment analysis</a:t>
            </a:r>
          </a:p>
        </p:txBody>
      </p:sp>
      <p:sp>
        <p:nvSpPr>
          <p:cNvPr id="2" name="Content Placeholder 1"/>
          <p:cNvSpPr>
            <a:spLocks noGrp="1"/>
          </p:cNvSpPr>
          <p:nvPr>
            <p:ph idx="1"/>
          </p:nvPr>
        </p:nvSpPr>
        <p:spPr>
          <a:xfrm>
            <a:off x="755576" y="1930400"/>
            <a:ext cx="7632848" cy="4023360"/>
          </a:xfrm>
        </p:spPr>
        <p:txBody>
          <a:bodyPr>
            <a:normAutofit/>
          </a:bodyPr>
          <a:lstStyle/>
          <a:p>
            <a:pPr algn="just"/>
            <a:r>
              <a:rPr lang="en-US" dirty="0"/>
              <a:t>Steps for implementing the trained model in a political context are as follows:</a:t>
            </a:r>
          </a:p>
          <a:p>
            <a:pPr algn="just"/>
            <a:r>
              <a:rPr lang="en-US" dirty="0"/>
              <a:t>Step 1: Use </a:t>
            </a:r>
            <a:r>
              <a:rPr lang="en-US" dirty="0" err="1"/>
              <a:t>SnScrape</a:t>
            </a:r>
            <a:r>
              <a:rPr lang="en-US" dirty="0"/>
              <a:t> to fetch retweets for a specific candidates during the time of election.</a:t>
            </a:r>
          </a:p>
          <a:p>
            <a:pPr algn="just"/>
            <a:r>
              <a:rPr lang="en-US" dirty="0"/>
              <a:t>Step 2: Processing the tweets using the same function we used to clean the training data while creating the model</a:t>
            </a:r>
          </a:p>
          <a:p>
            <a:pPr algn="just"/>
            <a:r>
              <a:rPr lang="en-US" dirty="0"/>
              <a:t>Step 3: We use the pre-trained model to predict the sentiment for a list of clean retweets posted by users.</a:t>
            </a:r>
          </a:p>
          <a:p>
            <a:pPr algn="just"/>
            <a:r>
              <a:rPr lang="en-US" dirty="0"/>
              <a:t>Step 4: Average the polarity of retweets and compare the two, whichever candidate has higher polarity which will be between 0 and 1, is more likely to be on the positive side in common peoples mind.</a:t>
            </a:r>
          </a:p>
        </p:txBody>
      </p:sp>
    </p:spTree>
    <p:extLst>
      <p:ext uri="{BB962C8B-B14F-4D97-AF65-F5344CB8AC3E}">
        <p14:creationId xmlns:p14="http://schemas.microsoft.com/office/powerpoint/2010/main" val="245319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9E90-EDDD-DBA6-9B6E-1B0A20FDB881}"/>
              </a:ext>
            </a:extLst>
          </p:cNvPr>
          <p:cNvSpPr>
            <a:spLocks noGrp="1"/>
          </p:cNvSpPr>
          <p:nvPr>
            <p:ph type="title"/>
          </p:nvPr>
        </p:nvSpPr>
        <p:spPr/>
        <p:txBody>
          <a:bodyPr/>
          <a:lstStyle/>
          <a:p>
            <a:r>
              <a:rPr lang="en-IN" dirty="0"/>
              <a:t>POLITICAL SENTIMENT ANALYSIS</a:t>
            </a:r>
          </a:p>
        </p:txBody>
      </p:sp>
      <p:sp>
        <p:nvSpPr>
          <p:cNvPr id="3" name="Content Placeholder 2">
            <a:extLst>
              <a:ext uri="{FF2B5EF4-FFF2-40B4-BE49-F238E27FC236}">
                <a16:creationId xmlns:a16="http://schemas.microsoft.com/office/drawing/2014/main" id="{52A02C9C-1D28-0A74-C8C9-1C575FFA0BA8}"/>
              </a:ext>
            </a:extLst>
          </p:cNvPr>
          <p:cNvSpPr>
            <a:spLocks noGrp="1"/>
          </p:cNvSpPr>
          <p:nvPr>
            <p:ph idx="1"/>
          </p:nvPr>
        </p:nvSpPr>
        <p:spPr/>
        <p:txBody>
          <a:bodyPr/>
          <a:lstStyle/>
          <a:p>
            <a:r>
              <a:rPr lang="en-IN" sz="1800" dirty="0"/>
              <a:t>For testing sample, we took the data of 2017’s Gujarat Legislative Assembly Election in which there were two candidates Mr. Vijay </a:t>
            </a:r>
            <a:r>
              <a:rPr lang="en-IN" sz="1800" dirty="0" err="1"/>
              <a:t>Rupani</a:t>
            </a:r>
            <a:r>
              <a:rPr lang="en-IN" sz="1800" dirty="0"/>
              <a:t> (BJP) and Mr. Bharat Solanki. </a:t>
            </a:r>
          </a:p>
          <a:p>
            <a:r>
              <a:rPr lang="en-IN" sz="1800" dirty="0"/>
              <a:t>In this election, BJP won with a slightly more seats and when our model predicted the sentiments of the people towards these politicians, it was seen that Mr. Vijay </a:t>
            </a:r>
            <a:r>
              <a:rPr lang="en-IN" sz="1800" dirty="0" err="1"/>
              <a:t>Rupani</a:t>
            </a:r>
            <a:r>
              <a:rPr lang="en-IN" sz="1800" dirty="0"/>
              <a:t> had a slightly more polarity of 0.51 where as Mr. Bharat Solanki had a polarity of 0.49.</a:t>
            </a:r>
          </a:p>
          <a:p>
            <a:endParaRPr lang="en-IN" dirty="0"/>
          </a:p>
          <a:p>
            <a:endParaRPr lang="en-IN" dirty="0"/>
          </a:p>
        </p:txBody>
      </p:sp>
      <p:sp>
        <p:nvSpPr>
          <p:cNvPr id="4" name="Slide Number Placeholder 3">
            <a:extLst>
              <a:ext uri="{FF2B5EF4-FFF2-40B4-BE49-F238E27FC236}">
                <a16:creationId xmlns:a16="http://schemas.microsoft.com/office/drawing/2014/main" id="{629F4949-E058-29AC-214F-CB130EB8FE62}"/>
              </a:ext>
            </a:extLst>
          </p:cNvPr>
          <p:cNvSpPr>
            <a:spLocks noGrp="1"/>
          </p:cNvSpPr>
          <p:nvPr>
            <p:ph type="sldNum" sz="quarter" idx="12"/>
          </p:nvPr>
        </p:nvSpPr>
        <p:spPr/>
        <p:txBody>
          <a:bodyPr/>
          <a:lstStyle/>
          <a:p>
            <a:pPr>
              <a:defRPr/>
            </a:pPr>
            <a:fld id="{76D8818E-4975-47DF-8CD0-6344EFD914C9}" type="slidenum">
              <a:rPr lang="en-US" smtClean="0"/>
              <a:t>26</a:t>
            </a:fld>
            <a:endParaRPr lang="en-US"/>
          </a:p>
        </p:txBody>
      </p:sp>
      <p:pic>
        <p:nvPicPr>
          <p:cNvPr id="6" name="Picture 5">
            <a:extLst>
              <a:ext uri="{FF2B5EF4-FFF2-40B4-BE49-F238E27FC236}">
                <a16:creationId xmlns:a16="http://schemas.microsoft.com/office/drawing/2014/main" id="{750E7618-600C-A9C9-CBB8-A2AB1698C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9" y="4221089"/>
            <a:ext cx="2232248" cy="2232248"/>
          </a:xfrm>
          <a:prstGeom prst="rect">
            <a:avLst/>
          </a:prstGeom>
        </p:spPr>
      </p:pic>
    </p:spTree>
    <p:extLst>
      <p:ext uri="{BB962C8B-B14F-4D97-AF65-F5344CB8AC3E}">
        <p14:creationId xmlns:p14="http://schemas.microsoft.com/office/powerpoint/2010/main" val="4240790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9E90-EDDD-DBA6-9B6E-1B0A20FDB881}"/>
              </a:ext>
            </a:extLst>
          </p:cNvPr>
          <p:cNvSpPr>
            <a:spLocks noGrp="1"/>
          </p:cNvSpPr>
          <p:nvPr>
            <p:ph type="title"/>
          </p:nvPr>
        </p:nvSpPr>
        <p:spPr/>
        <p:txBody>
          <a:bodyPr/>
          <a:lstStyle/>
          <a:p>
            <a:r>
              <a:rPr lang="en-IN" dirty="0"/>
              <a:t>POLITICAL SENTIMENT ANALYSIS</a:t>
            </a:r>
          </a:p>
        </p:txBody>
      </p:sp>
      <p:sp>
        <p:nvSpPr>
          <p:cNvPr id="3" name="Content Placeholder 2">
            <a:extLst>
              <a:ext uri="{FF2B5EF4-FFF2-40B4-BE49-F238E27FC236}">
                <a16:creationId xmlns:a16="http://schemas.microsoft.com/office/drawing/2014/main" id="{52A02C9C-1D28-0A74-C8C9-1C575FFA0BA8}"/>
              </a:ext>
            </a:extLst>
          </p:cNvPr>
          <p:cNvSpPr>
            <a:spLocks noGrp="1"/>
          </p:cNvSpPr>
          <p:nvPr>
            <p:ph idx="1"/>
          </p:nvPr>
        </p:nvSpPr>
        <p:spPr>
          <a:xfrm>
            <a:off x="768096" y="1988840"/>
            <a:ext cx="7290055" cy="4320520"/>
          </a:xfrm>
        </p:spPr>
        <p:txBody>
          <a:bodyPr/>
          <a:lstStyle/>
          <a:p>
            <a:r>
              <a:rPr lang="en-IN" sz="1800" dirty="0"/>
              <a:t>Similarly, we took the data of 2020’s US Presidential Election in which there were two candidates Mr. Joe Biden(Democratic) and Mr. Donald Trump(Republican). </a:t>
            </a:r>
          </a:p>
          <a:p>
            <a:r>
              <a:rPr lang="en-IN" sz="1800" dirty="0"/>
              <a:t>In this election, </a:t>
            </a:r>
            <a:r>
              <a:rPr lang="en-IN" sz="1800" dirty="0" err="1"/>
              <a:t>Democrates</a:t>
            </a:r>
            <a:r>
              <a:rPr lang="en-IN" sz="1800" dirty="0"/>
              <a:t> won with more seats and when our model predicted the sentiments of the people towards these politicians, it was seen that Mr. Joe Biden had a slightly more polarity of 0.59 where as Mr. Donald Trump had a polarity of 0.41.</a:t>
            </a:r>
          </a:p>
          <a:p>
            <a:endParaRPr lang="en-IN" dirty="0"/>
          </a:p>
          <a:p>
            <a:endParaRPr lang="en-IN" dirty="0"/>
          </a:p>
        </p:txBody>
      </p:sp>
      <p:sp>
        <p:nvSpPr>
          <p:cNvPr id="4" name="Slide Number Placeholder 3">
            <a:extLst>
              <a:ext uri="{FF2B5EF4-FFF2-40B4-BE49-F238E27FC236}">
                <a16:creationId xmlns:a16="http://schemas.microsoft.com/office/drawing/2014/main" id="{629F4949-E058-29AC-214F-CB130EB8FE62}"/>
              </a:ext>
            </a:extLst>
          </p:cNvPr>
          <p:cNvSpPr>
            <a:spLocks noGrp="1"/>
          </p:cNvSpPr>
          <p:nvPr>
            <p:ph type="sldNum" sz="quarter" idx="12"/>
          </p:nvPr>
        </p:nvSpPr>
        <p:spPr/>
        <p:txBody>
          <a:bodyPr/>
          <a:lstStyle/>
          <a:p>
            <a:pPr>
              <a:defRPr/>
            </a:pPr>
            <a:fld id="{76D8818E-4975-47DF-8CD0-6344EFD914C9}" type="slidenum">
              <a:rPr lang="en-US" smtClean="0"/>
              <a:t>27</a:t>
            </a:fld>
            <a:endParaRPr lang="en-US"/>
          </a:p>
        </p:txBody>
      </p:sp>
      <p:pic>
        <p:nvPicPr>
          <p:cNvPr id="7" name="Picture 6">
            <a:extLst>
              <a:ext uri="{FF2B5EF4-FFF2-40B4-BE49-F238E27FC236}">
                <a16:creationId xmlns:a16="http://schemas.microsoft.com/office/drawing/2014/main" id="{AE7F4962-BE1E-3D5C-C19F-7F87AA706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725" y="3989069"/>
            <a:ext cx="2618795" cy="2618795"/>
          </a:xfrm>
          <a:prstGeom prst="rect">
            <a:avLst/>
          </a:prstGeom>
        </p:spPr>
      </p:pic>
    </p:spTree>
    <p:extLst>
      <p:ext uri="{BB962C8B-B14F-4D97-AF65-F5344CB8AC3E}">
        <p14:creationId xmlns:p14="http://schemas.microsoft.com/office/powerpoint/2010/main" val="2504491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28</a:t>
            </a:fld>
            <a:endParaRPr lang="en-US" dirty="0"/>
          </a:p>
        </p:txBody>
      </p:sp>
      <p:sp>
        <p:nvSpPr>
          <p:cNvPr id="68609" name="Rectangle 1"/>
          <p:cNvSpPr>
            <a:spLocks noChangeArrowheads="1"/>
          </p:cNvSpPr>
          <p:nvPr/>
        </p:nvSpPr>
        <p:spPr bwMode="auto">
          <a:xfrm>
            <a:off x="1142976" y="1857364"/>
            <a:ext cx="7500990" cy="4001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itle 1"/>
          <p:cNvSpPr txBox="1"/>
          <p:nvPr/>
        </p:nvSpPr>
        <p:spPr>
          <a:xfrm>
            <a:off x="609599" y="980728"/>
            <a:ext cx="6347713" cy="94967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IN" dirty="0"/>
              <a:t>Conclusion &amp; Future Work</a:t>
            </a:r>
          </a:p>
        </p:txBody>
      </p:sp>
      <p:sp>
        <p:nvSpPr>
          <p:cNvPr id="2" name="Content Placeholder 1"/>
          <p:cNvSpPr>
            <a:spLocks noGrp="1"/>
          </p:cNvSpPr>
          <p:nvPr>
            <p:ph idx="1"/>
          </p:nvPr>
        </p:nvSpPr>
        <p:spPr>
          <a:xfrm>
            <a:off x="755576" y="1930400"/>
            <a:ext cx="7632848" cy="4023360"/>
          </a:xfrm>
        </p:spPr>
        <p:txBody>
          <a:bodyPr>
            <a:noAutofit/>
          </a:bodyPr>
          <a:lstStyle/>
          <a:p>
            <a:pPr algn="just">
              <a:lnSpc>
                <a:spcPct val="100000"/>
              </a:lnSpc>
            </a:pPr>
            <a:r>
              <a:rPr lang="en-US" sz="1550" dirty="0"/>
              <a:t>Conclusion - </a:t>
            </a:r>
          </a:p>
          <a:p>
            <a:pPr algn="just">
              <a:lnSpc>
                <a:spcPct val="100000"/>
              </a:lnSpc>
            </a:pPr>
            <a:r>
              <a:rPr lang="en-US" sz="1550" dirty="0"/>
              <a:t>In the era of the rapid development of social network and internet of things, it is very meaningful to explore the emotional recognition of user-generated data through technology. In our project, we have implemented emotion recognition method from text, based on the network which consists of CNN, LSTM, SNN algorithm. A novel model is implemented and applied on real-world datasets. In the experimental work, we have conducted the </a:t>
            </a:r>
            <a:r>
              <a:rPr lang="en-US" sz="1550" dirty="0" err="1"/>
              <a:t>realtime</a:t>
            </a:r>
            <a:r>
              <a:rPr lang="en-US" sz="1550" dirty="0"/>
              <a:t> data and offline datasets and then analyzed using the 3 classification machine learning and deep learning models. Experiments on emotionally related datasets shows that our method can achieve better performances compared with baseline methods. Our framework is general enough to be applied to more scenarios. Experiments proved that human emotion recognition is a challenge due to the subjectivity of language and phenomena such as irony or sarcasm.</a:t>
            </a:r>
          </a:p>
          <a:p>
            <a:pPr algn="just">
              <a:lnSpc>
                <a:spcPct val="100000"/>
              </a:lnSpc>
            </a:pPr>
            <a:r>
              <a:rPr lang="en-US" sz="1550" dirty="0"/>
              <a:t>Future Work – </a:t>
            </a:r>
          </a:p>
          <a:p>
            <a:pPr algn="just">
              <a:lnSpc>
                <a:spcPct val="100000"/>
              </a:lnSpc>
            </a:pPr>
            <a:r>
              <a:rPr lang="en-US" sz="1550" dirty="0"/>
              <a:t>In the future works, we will extend this emotion encoding to other tasks such as affective computing and sentiment analysis. It is possible to improve the performance of this model by using the larger emotion word embeddings. In future, this method can be develop to find emotion like skepticism, hope, anxiety, excitement, sarcasm.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502" y="845840"/>
            <a:ext cx="7681914" cy="1143000"/>
          </a:xfrm>
        </p:spPr>
        <p:txBody>
          <a:bodyPr>
            <a:normAutofit/>
          </a:bodyPr>
          <a:lstStyle/>
          <a:p>
            <a:r>
              <a:rPr lang="en-US" sz="3600" b="1" dirty="0">
                <a:solidFill>
                  <a:schemeClr val="accent1">
                    <a:lumMod val="75000"/>
                  </a:schemeClr>
                </a:solidFill>
                <a:latin typeface="+mn-lt"/>
                <a:cs typeface="Arial" panose="020B0604020202020204" pitchFamily="34" charset="0"/>
              </a:rPr>
              <a:t>References</a:t>
            </a:r>
          </a:p>
        </p:txBody>
      </p:sp>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29</a:t>
            </a:fld>
            <a:endParaRPr lang="en-US" dirty="0"/>
          </a:p>
        </p:txBody>
      </p:sp>
      <p:sp>
        <p:nvSpPr>
          <p:cNvPr id="3" name="Text Box 2"/>
          <p:cNvSpPr txBox="1"/>
          <p:nvPr/>
        </p:nvSpPr>
        <p:spPr>
          <a:xfrm>
            <a:off x="719572" y="1950760"/>
            <a:ext cx="7704856" cy="3785652"/>
          </a:xfrm>
          <a:prstGeom prst="rect">
            <a:avLst/>
          </a:prstGeom>
          <a:noFill/>
        </p:spPr>
        <p:txBody>
          <a:bodyPr wrap="square" rtlCol="0">
            <a:spAutoFit/>
          </a:bodyPr>
          <a:lstStyle/>
          <a:p>
            <a:pPr algn="just"/>
            <a:r>
              <a:rPr lang="en-IN" sz="1200" dirty="0">
                <a:latin typeface="Times New Roman" panose="02020603050405020304" pitchFamily="18" charset="0"/>
                <a:cs typeface="Times New Roman" panose="02020603050405020304" pitchFamily="18" charset="0"/>
              </a:rPr>
              <a:t>[1]	Chetan R. </a:t>
            </a:r>
            <a:r>
              <a:rPr lang="en-IN" sz="1200" dirty="0" err="1">
                <a:latin typeface="Times New Roman" panose="02020603050405020304" pitchFamily="18" charset="0"/>
                <a:cs typeface="Times New Roman" panose="02020603050405020304" pitchFamily="18" charset="0"/>
              </a:rPr>
              <a:t>Chopade</a:t>
            </a:r>
            <a:r>
              <a:rPr lang="en-IN" sz="1200" dirty="0">
                <a:latin typeface="Times New Roman" panose="02020603050405020304" pitchFamily="18" charset="0"/>
                <a:cs typeface="Times New Roman" panose="02020603050405020304" pitchFamily="18" charset="0"/>
              </a:rPr>
              <a:t>. Text based emotion recognition: A survey. International Journal of Science and Research (IJSR), 2013.</a:t>
            </a:r>
          </a:p>
          <a:p>
            <a:pPr algn="just"/>
            <a:r>
              <a:rPr lang="en-IN" sz="1200" dirty="0">
                <a:latin typeface="Times New Roman" panose="02020603050405020304" pitchFamily="18" charset="0"/>
                <a:cs typeface="Times New Roman" panose="02020603050405020304" pitchFamily="18" charset="0"/>
              </a:rPr>
              <a:t>[2]	M. Li E. </a:t>
            </a:r>
            <a:r>
              <a:rPr lang="en-IN" sz="1200" dirty="0" err="1">
                <a:latin typeface="Times New Roman" panose="02020603050405020304" pitchFamily="18" charset="0"/>
                <a:cs typeface="Times New Roman" panose="02020603050405020304" pitchFamily="18" charset="0"/>
              </a:rPr>
              <a:t>Batbaatar</a:t>
            </a:r>
            <a:r>
              <a:rPr lang="en-IN" sz="1200" dirty="0">
                <a:latin typeface="Times New Roman" panose="02020603050405020304" pitchFamily="18" charset="0"/>
                <a:cs typeface="Times New Roman" panose="02020603050405020304" pitchFamily="18" charset="0"/>
              </a:rPr>
              <a:t> and K. H. Ryu. Semantic-emotion neural network for emotion recognition from text. IEEE Access, 2019.</a:t>
            </a:r>
          </a:p>
          <a:p>
            <a:pPr algn="just"/>
            <a:r>
              <a:rPr lang="en-IN" sz="1200" dirty="0">
                <a:latin typeface="Times New Roman" panose="02020603050405020304" pitchFamily="18" charset="0"/>
                <a:cs typeface="Times New Roman" panose="02020603050405020304" pitchFamily="18" charset="0"/>
              </a:rPr>
              <a:t>[3]	F. </a:t>
            </a:r>
            <a:r>
              <a:rPr lang="en-IN" sz="1200" dirty="0" err="1">
                <a:latin typeface="Times New Roman" panose="02020603050405020304" pitchFamily="18" charset="0"/>
                <a:cs typeface="Times New Roman" panose="02020603050405020304" pitchFamily="18" charset="0"/>
              </a:rPr>
              <a:t>Lanubile</a:t>
            </a:r>
            <a:r>
              <a:rPr lang="en-IN" sz="1200" dirty="0">
                <a:latin typeface="Times New Roman" panose="02020603050405020304" pitchFamily="18" charset="0"/>
                <a:cs typeface="Times New Roman" panose="02020603050405020304" pitchFamily="18" charset="0"/>
              </a:rPr>
              <a:t> F. </a:t>
            </a:r>
            <a:r>
              <a:rPr lang="en-IN" sz="1200" dirty="0" err="1">
                <a:latin typeface="Times New Roman" panose="02020603050405020304" pitchFamily="18" charset="0"/>
                <a:cs typeface="Times New Roman" panose="02020603050405020304" pitchFamily="18" charset="0"/>
              </a:rPr>
              <a:t>Calefato</a:t>
            </a:r>
            <a:r>
              <a:rPr lang="en-IN" sz="1200" dirty="0">
                <a:latin typeface="Times New Roman" panose="02020603050405020304" pitchFamily="18" charset="0"/>
                <a:cs typeface="Times New Roman" panose="02020603050405020304" pitchFamily="18" charset="0"/>
              </a:rPr>
              <a:t> and N. </a:t>
            </a:r>
            <a:r>
              <a:rPr lang="en-IN" sz="1200" dirty="0" err="1">
                <a:latin typeface="Times New Roman" panose="02020603050405020304" pitchFamily="18" charset="0"/>
                <a:cs typeface="Times New Roman" panose="02020603050405020304" pitchFamily="18" charset="0"/>
              </a:rPr>
              <a:t>Novielli</a:t>
            </a:r>
            <a:r>
              <a:rPr lang="en-IN" sz="1200" dirty="0">
                <a:latin typeface="Times New Roman" panose="02020603050405020304" pitchFamily="18" charset="0"/>
                <a:cs typeface="Times New Roman" panose="02020603050405020304" pitchFamily="18" charset="0"/>
              </a:rPr>
              <a:t>. In </a:t>
            </a:r>
            <a:r>
              <a:rPr lang="en-IN" sz="1200" dirty="0" err="1">
                <a:latin typeface="Times New Roman" panose="02020603050405020304" pitchFamily="18" charset="0"/>
                <a:cs typeface="Times New Roman" panose="02020603050405020304" pitchFamily="18" charset="0"/>
              </a:rPr>
              <a:t>EmoTxt</a:t>
            </a:r>
            <a:r>
              <a:rPr lang="en-IN" sz="1200" dirty="0">
                <a:latin typeface="Times New Roman" panose="02020603050405020304" pitchFamily="18" charset="0"/>
                <a:cs typeface="Times New Roman" panose="02020603050405020304" pitchFamily="18" charset="0"/>
              </a:rPr>
              <a:t>: A toolkit for emotion recognition from text, 2017.</a:t>
            </a:r>
          </a:p>
          <a:p>
            <a:pPr algn="just"/>
            <a:r>
              <a:rPr lang="en-IN" sz="1200" dirty="0">
                <a:latin typeface="Times New Roman" panose="02020603050405020304" pitchFamily="18" charset="0"/>
                <a:cs typeface="Times New Roman" panose="02020603050405020304" pitchFamily="18" charset="0"/>
              </a:rPr>
              <a:t>[4]	</a:t>
            </a:r>
            <a:r>
              <a:rPr lang="en-IN" sz="1200" dirty="0" err="1">
                <a:latin typeface="Times New Roman" panose="02020603050405020304" pitchFamily="18" charset="0"/>
                <a:cs typeface="Times New Roman" panose="02020603050405020304" pitchFamily="18" charset="0"/>
              </a:rPr>
              <a:t>Mahira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Kirmani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Mudasir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mohd</a:t>
            </a:r>
            <a:r>
              <a:rPr lang="en-IN" sz="1200" dirty="0">
                <a:latin typeface="Times New Roman" panose="02020603050405020304" pitchFamily="18" charset="0"/>
                <a:cs typeface="Times New Roman" panose="02020603050405020304" pitchFamily="18" charset="0"/>
              </a:rPr>
              <a:t> Nida Manzoor </a:t>
            </a:r>
            <a:r>
              <a:rPr lang="en-IN" sz="1200" dirty="0" err="1">
                <a:latin typeface="Times New Roman" panose="02020603050405020304" pitchFamily="18" charset="0"/>
                <a:cs typeface="Times New Roman" panose="02020603050405020304" pitchFamily="18" charset="0"/>
              </a:rPr>
              <a:t>Hakak</a:t>
            </a:r>
            <a:r>
              <a:rPr lang="en-IN" sz="1200" dirty="0">
                <a:latin typeface="Times New Roman" panose="02020603050405020304" pitchFamily="18" charset="0"/>
                <a:cs typeface="Times New Roman" panose="02020603050405020304" pitchFamily="18" charset="0"/>
              </a:rPr>
              <a:t>, Mohsin </a:t>
            </a:r>
            <a:r>
              <a:rPr lang="en-IN" sz="1200" dirty="0" err="1">
                <a:latin typeface="Times New Roman" panose="02020603050405020304" pitchFamily="18" charset="0"/>
                <a:cs typeface="Times New Roman" panose="02020603050405020304" pitchFamily="18" charset="0"/>
              </a:rPr>
              <a:t>Mohd</a:t>
            </a:r>
            <a:r>
              <a:rPr lang="en-IN" sz="1200" dirty="0">
                <a:latin typeface="Times New Roman" panose="02020603050405020304" pitchFamily="18" charset="0"/>
                <a:cs typeface="Times New Roman" panose="02020603050405020304" pitchFamily="18" charset="0"/>
              </a:rPr>
              <a:t>. Emotion Analysis: A Survey. International Conference on Computer, Communications and Electronics</a:t>
            </a:r>
          </a:p>
          <a:p>
            <a:pPr algn="just"/>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Comptelix</a:t>
            </a:r>
            <a:r>
              <a:rPr lang="en-IN" sz="1200" dirty="0">
                <a:latin typeface="Times New Roman" panose="02020603050405020304" pitchFamily="18" charset="0"/>
                <a:cs typeface="Times New Roman" panose="02020603050405020304" pitchFamily="18" charset="0"/>
              </a:rPr>
              <a:t>)Manipal University Jaipur, </a:t>
            </a:r>
            <a:r>
              <a:rPr lang="en-IN" sz="1200" dirty="0" err="1">
                <a:latin typeface="Times New Roman" panose="02020603050405020304" pitchFamily="18" charset="0"/>
                <a:cs typeface="Times New Roman" panose="02020603050405020304" pitchFamily="18" charset="0"/>
              </a:rPr>
              <a:t>Malaviya</a:t>
            </a:r>
            <a:r>
              <a:rPr lang="en-IN" sz="1200" dirty="0">
                <a:latin typeface="Times New Roman" panose="02020603050405020304" pitchFamily="18" charset="0"/>
                <a:cs typeface="Times New Roman" panose="02020603050405020304" pitchFamily="18" charset="0"/>
              </a:rPr>
              <a:t> National Institute of Technology Jaipur and IRISWORLD, 2017.</a:t>
            </a:r>
          </a:p>
          <a:p>
            <a:pPr algn="just"/>
            <a:r>
              <a:rPr lang="en-IN" sz="1200" dirty="0">
                <a:latin typeface="Times New Roman" panose="02020603050405020304" pitchFamily="18" charset="0"/>
                <a:cs typeface="Times New Roman" panose="02020603050405020304" pitchFamily="18" charset="0"/>
              </a:rPr>
              <a:t>[5]	</a:t>
            </a:r>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Ashok Kumar R Priyanka H S, Ramya B V. Classification model to determine the polarity of movie review using logistic regression. International Research Journal of Computer Science (IRJCS), 2019.</a:t>
            </a:r>
          </a:p>
          <a:p>
            <a:pPr algn="just"/>
            <a:r>
              <a:rPr lang="en-IN" sz="1200" dirty="0">
                <a:latin typeface="Times New Roman" panose="02020603050405020304" pitchFamily="18" charset="0"/>
                <a:cs typeface="Times New Roman" panose="02020603050405020304" pitchFamily="18" charset="0"/>
              </a:rPr>
              <a:t>[6]	R. </a:t>
            </a:r>
            <a:r>
              <a:rPr lang="en-IN" sz="1200" dirty="0" err="1">
                <a:latin typeface="Times New Roman" panose="02020603050405020304" pitchFamily="18" charset="0"/>
                <a:cs typeface="Times New Roman" panose="02020603050405020304" pitchFamily="18" charset="0"/>
              </a:rPr>
              <a:t>Zatarain-Cabada</a:t>
            </a:r>
            <a:r>
              <a:rPr lang="en-IN" sz="1200" dirty="0">
                <a:latin typeface="Times New Roman" panose="02020603050405020304" pitchFamily="18" charset="0"/>
                <a:cs typeface="Times New Roman" panose="02020603050405020304" pitchFamily="18" charset="0"/>
              </a:rPr>
              <a:t> R. </a:t>
            </a:r>
            <a:r>
              <a:rPr lang="en-IN" sz="1200" dirty="0" err="1">
                <a:latin typeface="Times New Roman" panose="02020603050405020304" pitchFamily="18" charset="0"/>
                <a:cs typeface="Times New Roman" panose="02020603050405020304" pitchFamily="18" charset="0"/>
              </a:rPr>
              <a:t>Oramas-Bustillos</a:t>
            </a:r>
            <a:r>
              <a:rPr lang="en-IN" sz="1200" dirty="0">
                <a:latin typeface="Times New Roman" panose="02020603050405020304" pitchFamily="18" charset="0"/>
                <a:cs typeface="Times New Roman" panose="02020603050405020304" pitchFamily="18" charset="0"/>
              </a:rPr>
              <a:t>, M. L. Barron-Estrada and S. L. </a:t>
            </a:r>
            <a:r>
              <a:rPr lang="en-IN" sz="1200" dirty="0" err="1">
                <a:latin typeface="Times New Roman" panose="02020603050405020304" pitchFamily="18" charset="0"/>
                <a:cs typeface="Times New Roman" panose="02020603050405020304" pitchFamily="18" charset="0"/>
              </a:rPr>
              <a:t>Ram´ırez</a:t>
            </a:r>
            <a:r>
              <a:rPr lang="en-IN" sz="1200" dirty="0">
                <a:latin typeface="Times New Roman" panose="02020603050405020304" pitchFamily="18" charset="0"/>
                <a:cs typeface="Times New Roman" panose="02020603050405020304" pitchFamily="18" charset="0"/>
              </a:rPr>
              <a:t>-Avila. A corpus for sentiment analysis and´ emotion recognition for a learning environment. 2018.</a:t>
            </a:r>
          </a:p>
          <a:p>
            <a:pPr algn="just"/>
            <a:r>
              <a:rPr lang="en-IN" sz="1200" dirty="0">
                <a:latin typeface="Times New Roman" panose="02020603050405020304" pitchFamily="18" charset="0"/>
                <a:cs typeface="Times New Roman" panose="02020603050405020304" pitchFamily="18" charset="0"/>
              </a:rPr>
              <a:t>[7]	H. Hajj S. </a:t>
            </a:r>
            <a:r>
              <a:rPr lang="en-IN" sz="1200" dirty="0" err="1">
                <a:latin typeface="Times New Roman" panose="02020603050405020304" pitchFamily="18" charset="0"/>
                <a:cs typeface="Times New Roman" panose="02020603050405020304" pitchFamily="18" charset="0"/>
              </a:rPr>
              <a:t>Shaheen</a:t>
            </a:r>
            <a:r>
              <a:rPr lang="en-IN" sz="1200" dirty="0">
                <a:latin typeface="Times New Roman" panose="02020603050405020304" pitchFamily="18" charset="0"/>
                <a:cs typeface="Times New Roman" panose="02020603050405020304" pitchFamily="18" charset="0"/>
              </a:rPr>
              <a:t>, W. El-Hajj and S. </a:t>
            </a:r>
            <a:r>
              <a:rPr lang="en-IN" sz="1200" dirty="0" err="1">
                <a:latin typeface="Times New Roman" panose="02020603050405020304" pitchFamily="18" charset="0"/>
                <a:cs typeface="Times New Roman" panose="02020603050405020304" pitchFamily="18" charset="0"/>
              </a:rPr>
              <a:t>Elbassuoni</a:t>
            </a:r>
            <a:r>
              <a:rPr lang="en-IN" sz="1200" dirty="0">
                <a:latin typeface="Times New Roman" panose="02020603050405020304" pitchFamily="18" charset="0"/>
                <a:cs typeface="Times New Roman" panose="02020603050405020304" pitchFamily="18" charset="0"/>
              </a:rPr>
              <a:t>. Emotion recognition from text based on automatically generated rules. IEEE International Conference on Data Mining Workshop, 2014, 2014.</a:t>
            </a:r>
          </a:p>
          <a:p>
            <a:pPr algn="just"/>
            <a:r>
              <a:rPr lang="en-IN" sz="1200" dirty="0">
                <a:latin typeface="Times New Roman" panose="02020603050405020304" pitchFamily="18" charset="0"/>
                <a:cs typeface="Times New Roman" panose="02020603050405020304" pitchFamily="18" charset="0"/>
              </a:rPr>
              <a:t>Chetan R. </a:t>
            </a:r>
            <a:r>
              <a:rPr lang="en-IN" sz="1200" dirty="0" err="1">
                <a:latin typeface="Times New Roman" panose="02020603050405020304" pitchFamily="18" charset="0"/>
                <a:cs typeface="Times New Roman" panose="02020603050405020304" pitchFamily="18" charset="0"/>
              </a:rPr>
              <a:t>Chopade</a:t>
            </a:r>
            <a:r>
              <a:rPr lang="en-IN" sz="1200" dirty="0">
                <a:latin typeface="Times New Roman" panose="02020603050405020304" pitchFamily="18" charset="0"/>
                <a:cs typeface="Times New Roman" panose="02020603050405020304" pitchFamily="18" charset="0"/>
              </a:rPr>
              <a:t>. Text based emotion recognition: A survey. International Journal of Science and Research (IJSR), 2013</a:t>
            </a:r>
          </a:p>
          <a:p>
            <a:pPr algn="just"/>
            <a:r>
              <a:rPr lang="en-IN" sz="1200" dirty="0">
                <a:latin typeface="Times New Roman" panose="02020603050405020304" pitchFamily="18" charset="0"/>
                <a:cs typeface="Times New Roman" panose="02020603050405020304" pitchFamily="18" charset="0"/>
              </a:rPr>
              <a:t>[9] Agarwal, A., </a:t>
            </a:r>
            <a:r>
              <a:rPr lang="en-IN" sz="1200" dirty="0" err="1">
                <a:latin typeface="Times New Roman" panose="02020603050405020304" pitchFamily="18" charset="0"/>
                <a:cs typeface="Times New Roman" panose="02020603050405020304" pitchFamily="18" charset="0"/>
              </a:rPr>
              <a:t>Xie</a:t>
            </a:r>
            <a:r>
              <a:rPr lang="en-IN" sz="1200" dirty="0">
                <a:latin typeface="Times New Roman" panose="02020603050405020304" pitchFamily="18" charset="0"/>
                <a:cs typeface="Times New Roman" panose="02020603050405020304" pitchFamily="18" charset="0"/>
              </a:rPr>
              <a:t>, B., </a:t>
            </a:r>
            <a:r>
              <a:rPr lang="en-IN" sz="1200" dirty="0" err="1">
                <a:latin typeface="Times New Roman" panose="02020603050405020304" pitchFamily="18" charset="0"/>
                <a:cs typeface="Times New Roman" panose="02020603050405020304" pitchFamily="18" charset="0"/>
              </a:rPr>
              <a:t>Vovsha</a:t>
            </a:r>
            <a:r>
              <a:rPr lang="en-IN" sz="1200" dirty="0">
                <a:latin typeface="Times New Roman" panose="02020603050405020304" pitchFamily="18" charset="0"/>
                <a:cs typeface="Times New Roman" panose="02020603050405020304" pitchFamily="18" charset="0"/>
              </a:rPr>
              <a:t>, I., </a:t>
            </a:r>
            <a:r>
              <a:rPr lang="en-IN" sz="1200" dirty="0" err="1">
                <a:latin typeface="Times New Roman" panose="02020603050405020304" pitchFamily="18" charset="0"/>
                <a:cs typeface="Times New Roman" panose="02020603050405020304" pitchFamily="18" charset="0"/>
              </a:rPr>
              <a:t>Rambow</a:t>
            </a:r>
            <a:r>
              <a:rPr lang="en-IN" sz="1200" dirty="0">
                <a:latin typeface="Times New Roman" panose="02020603050405020304" pitchFamily="18" charset="0"/>
                <a:cs typeface="Times New Roman" panose="02020603050405020304" pitchFamily="18" charset="0"/>
              </a:rPr>
              <a:t>, O. and </a:t>
            </a:r>
            <a:r>
              <a:rPr lang="en-IN" sz="1200" dirty="0" err="1">
                <a:latin typeface="Times New Roman" panose="02020603050405020304" pitchFamily="18" charset="0"/>
                <a:cs typeface="Times New Roman" panose="02020603050405020304" pitchFamily="18" charset="0"/>
              </a:rPr>
              <a:t>Passonneau</a:t>
            </a:r>
            <a:r>
              <a:rPr lang="en-IN" sz="1200" dirty="0">
                <a:latin typeface="Times New Roman" panose="02020603050405020304" pitchFamily="18" charset="0"/>
                <a:cs typeface="Times New Roman" panose="02020603050405020304" pitchFamily="18" charset="0"/>
              </a:rPr>
              <a:t>, R.J., 2011, June. Sentiment analysis of twitter data. In Proceedings of the workshop on language in social media (LSM 2011) (pp. 30-38).</a:t>
            </a:r>
          </a:p>
          <a:p>
            <a:pPr algn="just"/>
            <a:r>
              <a:rPr lang="en-IN" sz="1200" dirty="0">
                <a:latin typeface="Times New Roman" panose="02020603050405020304" pitchFamily="18" charset="0"/>
                <a:cs typeface="Times New Roman" panose="02020603050405020304" pitchFamily="18" charset="0"/>
              </a:rPr>
              <a:t>[10]Medhat, W., Hassan, A. and </a:t>
            </a:r>
            <a:r>
              <a:rPr lang="en-IN" sz="1200" dirty="0" err="1">
                <a:latin typeface="Times New Roman" panose="02020603050405020304" pitchFamily="18" charset="0"/>
                <a:cs typeface="Times New Roman" panose="02020603050405020304" pitchFamily="18" charset="0"/>
              </a:rPr>
              <a:t>Korashy</a:t>
            </a:r>
            <a:r>
              <a:rPr lang="en-IN" sz="1200" dirty="0">
                <a:latin typeface="Times New Roman" panose="02020603050405020304" pitchFamily="18" charset="0"/>
                <a:cs typeface="Times New Roman" panose="02020603050405020304" pitchFamily="18" charset="0"/>
              </a:rPr>
              <a:t>, H., 2014. Sentiment analysis algorithms and applications: A survey. Ain Shams engineering journal, 5(4), pp.1093-1113.</a:t>
            </a:r>
          </a:p>
          <a:p>
            <a:pPr algn="just"/>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noChangeArrowheads="1"/>
          </p:cNvSpPr>
          <p:nvPr>
            <p:ph idx="1"/>
          </p:nvPr>
        </p:nvSpPr>
        <p:spPr>
          <a:xfrm>
            <a:off x="539750" y="1772920"/>
            <a:ext cx="8095615" cy="4530725"/>
          </a:xfrm>
        </p:spPr>
        <p:txBody>
          <a:bodyPr/>
          <a:lstStyle/>
          <a:p>
            <a:endParaRPr lang="en-IN" altLang="en-US" sz="3000" dirty="0">
              <a:latin typeface="Times New Roman" panose="02020603050405020304" pitchFamily="18" charset="0"/>
              <a:cs typeface="Times New Roman" panose="02020603050405020304" pitchFamily="18" charset="0"/>
            </a:endParaRPr>
          </a:p>
          <a:p>
            <a:endParaRPr lang="en-IN" altLang="en-US" sz="3000" dirty="0">
              <a:latin typeface="Times New Roman" panose="02020603050405020304" pitchFamily="18" charset="0"/>
              <a:cs typeface="Times New Roman" panose="02020603050405020304" pitchFamily="18" charset="0"/>
            </a:endParaRPr>
          </a:p>
          <a:p>
            <a:endParaRPr lang="en-IN" altLang="en-US" sz="3000" dirty="0"/>
          </a:p>
        </p:txBody>
      </p:sp>
      <p:sp>
        <p:nvSpPr>
          <p:cNvPr id="8" name="Slide Number Placeholder 7"/>
          <p:cNvSpPr>
            <a:spLocks noGrp="1"/>
          </p:cNvSpPr>
          <p:nvPr>
            <p:ph type="sldNum" sz="quarter" idx="12"/>
          </p:nvPr>
        </p:nvSpPr>
        <p:spPr/>
        <p:txBody>
          <a:bodyPr/>
          <a:lstStyle/>
          <a:p>
            <a:pPr>
              <a:buNone/>
              <a:defRPr/>
            </a:pPr>
            <a:fld id="{76D8818E-4975-47DF-8CD0-6344EFD914C9}" type="slidenum">
              <a:rPr lang="en-US" smtClean="0"/>
              <a:t>3</a:t>
            </a:fld>
            <a:endParaRPr lang="en-US" dirty="0"/>
          </a:p>
        </p:txBody>
      </p:sp>
      <p:sp>
        <p:nvSpPr>
          <p:cNvPr id="18" name="Title 1"/>
          <p:cNvSpPr txBox="1"/>
          <p:nvPr/>
        </p:nvSpPr>
        <p:spPr>
          <a:xfrm>
            <a:off x="609599" y="980728"/>
            <a:ext cx="6347713" cy="94967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IN" dirty="0"/>
              <a:t>Introduction</a:t>
            </a:r>
          </a:p>
        </p:txBody>
      </p:sp>
      <p:sp>
        <p:nvSpPr>
          <p:cNvPr id="3" name="Text Box 2"/>
          <p:cNvSpPr txBox="1"/>
          <p:nvPr/>
        </p:nvSpPr>
        <p:spPr>
          <a:xfrm>
            <a:off x="0" y="1917700"/>
            <a:ext cx="8604250" cy="4416594"/>
          </a:xfrm>
          <a:prstGeom prst="rect">
            <a:avLst/>
          </a:prstGeom>
          <a:noFill/>
        </p:spPr>
        <p:txBody>
          <a:bodyPr wrap="square" rtlCol="0">
            <a:spAutoFit/>
          </a:bodyPr>
          <a:lstStyle/>
          <a:p>
            <a:pPr marL="457200" indent="-457200">
              <a:lnSpc>
                <a:spcPct val="150000"/>
              </a:lnSpc>
              <a:buNone/>
            </a:pPr>
            <a:r>
              <a:rPr lang="en-US" sz="1600" dirty="0">
                <a:effectLst/>
                <a:latin typeface="Arial" panose="020B0604020202020204" pitchFamily="34" charset="0"/>
                <a:ea typeface="Times New Roman" panose="02020603050405020304" pitchFamily="18" charset="0"/>
              </a:rPr>
              <a:t>	</a:t>
            </a:r>
            <a:r>
              <a:rPr lang="en-US" sz="1700" dirty="0">
                <a:effectLst/>
                <a:latin typeface="Tw Cen MT (Body)"/>
                <a:ea typeface="Times New Roman" panose="02020603050405020304" pitchFamily="18" charset="0"/>
              </a:rPr>
              <a:t>Emotion is one type of affect, other type of being mood, temperament and sensation. Emotions have been widely studied in psychology and in behavior sciences, as they are an important element of human nature. Our emotions influence every aspect of our lives, from how we connect with each other, to how we make decisions, to our health and well-being.</a:t>
            </a:r>
          </a:p>
          <a:p>
            <a:pPr marL="457200" indent="-457200">
              <a:lnSpc>
                <a:spcPct val="150000"/>
              </a:lnSpc>
              <a:buNone/>
            </a:pPr>
            <a:endParaRPr lang="en-US" sz="1700" dirty="0">
              <a:effectLst/>
              <a:latin typeface="Tw Cen MT (Body)"/>
              <a:ea typeface="Times New Roman" panose="02020603050405020304" pitchFamily="18" charset="0"/>
            </a:endParaRPr>
          </a:p>
          <a:p>
            <a:pPr marL="457200" indent="-457200">
              <a:lnSpc>
                <a:spcPct val="150000"/>
              </a:lnSpc>
              <a:buNone/>
            </a:pPr>
            <a:r>
              <a:rPr lang="en-US" sz="1700" dirty="0">
                <a:effectLst/>
                <a:latin typeface="Tw Cen MT (Body)"/>
                <a:ea typeface="Times New Roman" panose="02020603050405020304" pitchFamily="18" charset="0"/>
              </a:rPr>
              <a:t>	Extraction of emotions from text can be applied for deciding the human computer interaction which governs communication and many more. Emotions may be expressed by a person’s speech, facial expressions and text-based emotions respectively. Emotions may be expressed by one word or a bunch of words. Sentence level emotion detection method plays a crucial role to trace emotions or to search out the cues for generating such emotions</a:t>
            </a:r>
            <a:r>
              <a:rPr lang="en-US" sz="1600" dirty="0">
                <a:effectLst/>
                <a:latin typeface="Tw Cen MT (Body)"/>
                <a:ea typeface="Times New Roman" panose="02020603050405020304" pitchFamily="18" charset="0"/>
              </a:rPr>
              <a:t>. </a:t>
            </a:r>
          </a:p>
          <a:p>
            <a:pPr marL="457200" indent="-457200">
              <a:buNone/>
            </a:pPr>
            <a:endParaRPr lang="en-US" sz="2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502" y="845840"/>
            <a:ext cx="7681914" cy="1143000"/>
          </a:xfrm>
        </p:spPr>
        <p:txBody>
          <a:bodyPr>
            <a:normAutofit/>
          </a:bodyPr>
          <a:lstStyle/>
          <a:p>
            <a:r>
              <a:rPr lang="en-US" sz="3600" b="1" dirty="0">
                <a:solidFill>
                  <a:schemeClr val="accent1">
                    <a:lumMod val="75000"/>
                  </a:schemeClr>
                </a:solidFill>
                <a:latin typeface="+mn-lt"/>
                <a:cs typeface="Arial" panose="020B0604020202020204" pitchFamily="34" charset="0"/>
              </a:rPr>
              <a:t>References</a:t>
            </a:r>
          </a:p>
        </p:txBody>
      </p:sp>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30</a:t>
            </a:fld>
            <a:endParaRPr lang="en-US" dirty="0"/>
          </a:p>
        </p:txBody>
      </p:sp>
      <p:sp>
        <p:nvSpPr>
          <p:cNvPr id="3" name="Text Box 2"/>
          <p:cNvSpPr txBox="1"/>
          <p:nvPr/>
        </p:nvSpPr>
        <p:spPr>
          <a:xfrm>
            <a:off x="719572" y="1950760"/>
            <a:ext cx="7704856" cy="1938992"/>
          </a:xfrm>
          <a:prstGeom prst="rect">
            <a:avLst/>
          </a:prstGeom>
          <a:noFill/>
        </p:spPr>
        <p:txBody>
          <a:bodyPr wrap="square" rtlCol="0">
            <a:spAutoFit/>
          </a:bodyPr>
          <a:lstStyle/>
          <a:p>
            <a:pPr algn="just"/>
            <a:r>
              <a:rPr lang="en-IN" sz="1200" dirty="0">
                <a:latin typeface="Times New Roman" panose="02020603050405020304" pitchFamily="18" charset="0"/>
                <a:cs typeface="Times New Roman" panose="02020603050405020304" pitchFamily="18" charset="0"/>
              </a:rPr>
              <a:t>[11]Schouten, K. and </a:t>
            </a:r>
            <a:r>
              <a:rPr lang="en-IN" sz="1200" dirty="0" err="1">
                <a:latin typeface="Times New Roman" panose="02020603050405020304" pitchFamily="18" charset="0"/>
                <a:cs typeface="Times New Roman" panose="02020603050405020304" pitchFamily="18" charset="0"/>
              </a:rPr>
              <a:t>Frasincar</a:t>
            </a:r>
            <a:r>
              <a:rPr lang="en-IN" sz="1200" dirty="0">
                <a:latin typeface="Times New Roman" panose="02020603050405020304" pitchFamily="18" charset="0"/>
                <a:cs typeface="Times New Roman" panose="02020603050405020304" pitchFamily="18" charset="0"/>
              </a:rPr>
              <a:t>, F., 2015. Survey on aspect-level sentiment analysis. IEEE Transactions on Knowledge and Data Engineering, 28(3), pp.813-830.</a:t>
            </a:r>
          </a:p>
          <a:p>
            <a:pPr algn="just"/>
            <a:r>
              <a:rPr lang="en-IN" sz="1200" dirty="0">
                <a:latin typeface="Times New Roman" panose="02020603050405020304" pitchFamily="18" charset="0"/>
                <a:cs typeface="Times New Roman" panose="02020603050405020304" pitchFamily="18" charset="0"/>
              </a:rPr>
              <a:t>[12]Hussein, D.M.E.D.M., 2018. A survey on sentiment analysis challenges. Journal of King Saud University-Engineering Sciences, 30(4), pp.330-338.</a:t>
            </a:r>
          </a:p>
          <a:p>
            <a:pPr algn="just"/>
            <a:r>
              <a:rPr lang="en-IN" sz="1200" dirty="0">
                <a:latin typeface="Times New Roman" panose="02020603050405020304" pitchFamily="18" charset="0"/>
                <a:cs typeface="Times New Roman" panose="02020603050405020304" pitchFamily="18" charset="0"/>
              </a:rPr>
              <a:t>[13]Edmans, A., Fernandez-Perez, A., </a:t>
            </a:r>
            <a:r>
              <a:rPr lang="en-IN" sz="1200" dirty="0" err="1">
                <a:latin typeface="Times New Roman" panose="02020603050405020304" pitchFamily="18" charset="0"/>
                <a:cs typeface="Times New Roman" panose="02020603050405020304" pitchFamily="18" charset="0"/>
              </a:rPr>
              <a:t>Garel</a:t>
            </a:r>
            <a:r>
              <a:rPr lang="en-IN" sz="1200" dirty="0">
                <a:latin typeface="Times New Roman" panose="02020603050405020304" pitchFamily="18" charset="0"/>
                <a:cs typeface="Times New Roman" panose="02020603050405020304" pitchFamily="18" charset="0"/>
              </a:rPr>
              <a:t>, A. and </a:t>
            </a:r>
            <a:r>
              <a:rPr lang="en-IN" sz="1200" dirty="0" err="1">
                <a:latin typeface="Times New Roman" panose="02020603050405020304" pitchFamily="18" charset="0"/>
                <a:cs typeface="Times New Roman" panose="02020603050405020304" pitchFamily="18" charset="0"/>
              </a:rPr>
              <a:t>Indriawan</a:t>
            </a:r>
            <a:r>
              <a:rPr lang="en-IN" sz="1200" dirty="0">
                <a:latin typeface="Times New Roman" panose="02020603050405020304" pitchFamily="18" charset="0"/>
                <a:cs typeface="Times New Roman" panose="02020603050405020304" pitchFamily="18" charset="0"/>
              </a:rPr>
              <a:t>, I., 2021. Music sentiment and stock returns around the world. Journal of Financial Economics.</a:t>
            </a:r>
          </a:p>
          <a:p>
            <a:pPr algn="just"/>
            <a:r>
              <a:rPr lang="en-IN" sz="1200" dirty="0">
                <a:latin typeface="Times New Roman" panose="02020603050405020304" pitchFamily="18" charset="0"/>
                <a:cs typeface="Times New Roman" panose="02020603050405020304" pitchFamily="18" charset="0"/>
              </a:rPr>
              <a:t>[14]Prabowo, R. and </a:t>
            </a:r>
            <a:r>
              <a:rPr lang="en-IN" sz="1200" dirty="0" err="1">
                <a:latin typeface="Times New Roman" panose="02020603050405020304" pitchFamily="18" charset="0"/>
                <a:cs typeface="Times New Roman" panose="02020603050405020304" pitchFamily="18" charset="0"/>
              </a:rPr>
              <a:t>Thelwall</a:t>
            </a:r>
            <a:r>
              <a:rPr lang="en-IN" sz="1200" dirty="0">
                <a:latin typeface="Times New Roman" panose="02020603050405020304" pitchFamily="18" charset="0"/>
                <a:cs typeface="Times New Roman" panose="02020603050405020304" pitchFamily="18" charset="0"/>
              </a:rPr>
              <a:t>, M., 2009. Sentiment analysis: A combined approach. Journal of </a:t>
            </a:r>
            <a:r>
              <a:rPr lang="en-IN" sz="1200" dirty="0" err="1">
                <a:latin typeface="Times New Roman" panose="02020603050405020304" pitchFamily="18" charset="0"/>
                <a:cs typeface="Times New Roman" panose="02020603050405020304" pitchFamily="18" charset="0"/>
              </a:rPr>
              <a:t>Informetrics</a:t>
            </a:r>
            <a:r>
              <a:rPr lang="en-IN" sz="1200" dirty="0">
                <a:latin typeface="Times New Roman" panose="02020603050405020304" pitchFamily="18" charset="0"/>
                <a:cs typeface="Times New Roman" panose="02020603050405020304" pitchFamily="18" charset="0"/>
              </a:rPr>
              <a:t>, 3(2), pp.143-157.</a:t>
            </a:r>
          </a:p>
          <a:p>
            <a:pPr algn="just"/>
            <a:r>
              <a:rPr lang="en-IN" sz="1200" dirty="0">
                <a:latin typeface="Times New Roman" panose="02020603050405020304" pitchFamily="18" charset="0"/>
                <a:cs typeface="Times New Roman" panose="02020603050405020304" pitchFamily="18" charset="0"/>
              </a:rPr>
              <a:t>[15]Serrano-Guerrero, J., Olivas, J.A., Romero, F.P. and Herrera-</a:t>
            </a:r>
            <a:r>
              <a:rPr lang="en-IN" sz="1200" dirty="0" err="1">
                <a:latin typeface="Times New Roman" panose="02020603050405020304" pitchFamily="18" charset="0"/>
                <a:cs typeface="Times New Roman" panose="02020603050405020304" pitchFamily="18" charset="0"/>
              </a:rPr>
              <a:t>Viedma</a:t>
            </a:r>
            <a:r>
              <a:rPr lang="en-IN" sz="1200" dirty="0">
                <a:latin typeface="Times New Roman" panose="02020603050405020304" pitchFamily="18" charset="0"/>
                <a:cs typeface="Times New Roman" panose="02020603050405020304" pitchFamily="18" charset="0"/>
              </a:rPr>
              <a:t>, E., 2015. Sentiment analysis: A review and comparative analysis of web services. Information Sciences, 311, pp.18-38.</a:t>
            </a:r>
          </a:p>
        </p:txBody>
      </p:sp>
    </p:spTree>
    <p:extLst>
      <p:ext uri="{BB962C8B-B14F-4D97-AF65-F5344CB8AC3E}">
        <p14:creationId xmlns:p14="http://schemas.microsoft.com/office/powerpoint/2010/main" val="2013630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052736"/>
            <a:ext cx="6313512" cy="4585712"/>
          </a:xfrm>
        </p:spPr>
        <p:txBody>
          <a:bodyPr anchor="ctr"/>
          <a:lstStyle/>
          <a:p>
            <a:pPr algn="ctr">
              <a:buNone/>
            </a:pPr>
            <a:r>
              <a:rPr lang="en-US" sz="9600" dirty="0">
                <a:solidFill>
                  <a:schemeClr val="accent3"/>
                </a:solidFill>
                <a:latin typeface="Eras Bold ITC" panose="020B0907030504020204" pitchFamily="34" charset="0"/>
              </a:rPr>
              <a:t>Thank you</a:t>
            </a:r>
          </a:p>
        </p:txBody>
      </p:sp>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31</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4744"/>
            <a:ext cx="5400600" cy="654032"/>
          </a:xfrm>
        </p:spPr>
        <p:txBody>
          <a:bodyPr>
            <a:noAutofit/>
          </a:bodyPr>
          <a:lstStyle/>
          <a:p>
            <a:r>
              <a:rPr lang="en-US" dirty="0"/>
              <a:t>Literature Review </a:t>
            </a:r>
          </a:p>
        </p:txBody>
      </p:sp>
      <p:graphicFrame>
        <p:nvGraphicFramePr>
          <p:cNvPr id="5" name="Content Placeholder 4"/>
          <p:cNvGraphicFramePr>
            <a:graphicFrameLocks noGrp="1"/>
          </p:cNvGraphicFramePr>
          <p:nvPr>
            <p:ph idx="1"/>
          </p:nvPr>
        </p:nvGraphicFramePr>
        <p:xfrm>
          <a:off x="512738" y="1988840"/>
          <a:ext cx="7615262" cy="5330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01628722"/>
              </p:ext>
            </p:extLst>
          </p:nvPr>
        </p:nvGraphicFramePr>
        <p:xfrm>
          <a:off x="611560" y="1844824"/>
          <a:ext cx="7992890" cy="6799771"/>
        </p:xfrm>
        <a:graphic>
          <a:graphicData uri="http://schemas.openxmlformats.org/drawingml/2006/table">
            <a:tbl>
              <a:tblPr firstRow="1" bandRow="1">
                <a:tableStyleId>{F5AB1C69-6EDB-4FF4-983F-18BD219EF322}</a:tableStyleId>
              </a:tblPr>
              <a:tblGrid>
                <a:gridCol w="648072">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2160242">
                  <a:extLst>
                    <a:ext uri="{9D8B030D-6E8A-4147-A177-3AD203B41FA5}">
                      <a16:colId xmlns:a16="http://schemas.microsoft.com/office/drawing/2014/main" val="20004"/>
                    </a:ext>
                  </a:extLst>
                </a:gridCol>
              </a:tblGrid>
              <a:tr h="407776">
                <a:tc>
                  <a:txBody>
                    <a:bodyPr/>
                    <a:lstStyle/>
                    <a:p>
                      <a:r>
                        <a:rPr lang="en-IN" sz="1600" dirty="0"/>
                        <a:t>Sl. No.</a:t>
                      </a:r>
                    </a:p>
                  </a:txBody>
                  <a:tcPr/>
                </a:tc>
                <a:tc>
                  <a:txBody>
                    <a:bodyPr/>
                    <a:lstStyle/>
                    <a:p>
                      <a:r>
                        <a:rPr lang="en-IN" sz="1600" dirty="0"/>
                        <a:t>Paper Title</a:t>
                      </a:r>
                    </a:p>
                  </a:txBody>
                  <a:tcPr/>
                </a:tc>
                <a:tc>
                  <a:txBody>
                    <a:bodyPr/>
                    <a:lstStyle/>
                    <a:p>
                      <a:r>
                        <a:rPr lang="en-IN" sz="1600" dirty="0"/>
                        <a:t>Journal with Year</a:t>
                      </a:r>
                    </a:p>
                  </a:txBody>
                  <a:tcPr/>
                </a:tc>
                <a:tc>
                  <a:txBody>
                    <a:bodyPr/>
                    <a:lstStyle/>
                    <a:p>
                      <a:r>
                        <a:rPr lang="en-IN" sz="1600" dirty="0"/>
                        <a:t>Methods</a:t>
                      </a:r>
                    </a:p>
                  </a:txBody>
                  <a:tcPr/>
                </a:tc>
                <a:tc>
                  <a:txBody>
                    <a:bodyPr/>
                    <a:lstStyle/>
                    <a:p>
                      <a:r>
                        <a:rPr lang="en-IN" sz="1600" dirty="0"/>
                        <a:t>Shortcomings</a:t>
                      </a:r>
                    </a:p>
                  </a:txBody>
                  <a:tcPr/>
                </a:tc>
                <a:extLst>
                  <a:ext uri="{0D108BD9-81ED-4DB2-BD59-A6C34878D82A}">
                    <a16:rowId xmlns:a16="http://schemas.microsoft.com/office/drawing/2014/main" val="10000"/>
                  </a:ext>
                </a:extLst>
              </a:tr>
              <a:tr h="707856">
                <a:tc>
                  <a:txBody>
                    <a:bodyPr/>
                    <a:lstStyle/>
                    <a:p>
                      <a:r>
                        <a:rPr lang="en-IN"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kern="1200" dirty="0">
                          <a:solidFill>
                            <a:schemeClr val="dk1"/>
                          </a:solidFill>
                          <a:effectLst/>
                        </a:rPr>
                        <a:t>Semantic-Emotion Neural Network for Emotion Recognition From Text</a:t>
                      </a:r>
                      <a:endParaRPr lang="en-IN" sz="1400" b="0" u="none" kern="1200" dirty="0">
                        <a:solidFill>
                          <a:schemeClr val="dk1"/>
                        </a:solidFill>
                        <a:effectLst/>
                      </a:endParaRPr>
                    </a:p>
                  </a:txBody>
                  <a:tcPr/>
                </a:tc>
                <a:tc>
                  <a:txBody>
                    <a:bodyPr/>
                    <a:lstStyle/>
                    <a:p>
                      <a:r>
                        <a:rPr lang="en-IN" sz="1400" dirty="0"/>
                        <a:t>IEEE, 2019</a:t>
                      </a:r>
                    </a:p>
                  </a:txBody>
                  <a:tcPr/>
                </a:tc>
                <a:tc>
                  <a:txBody>
                    <a:bodyPr/>
                    <a:lstStyle/>
                    <a:p>
                      <a:r>
                        <a:rPr lang="en-US" sz="1400" kern="1200" dirty="0">
                          <a:solidFill>
                            <a:schemeClr val="dk1"/>
                          </a:solidFill>
                          <a:effectLst/>
                        </a:rPr>
                        <a:t>Emotion model</a:t>
                      </a:r>
                      <a:endParaRPr lang="en-IN" sz="1400" dirty="0"/>
                    </a:p>
                  </a:txBody>
                  <a:tcPr/>
                </a:tc>
                <a:tc>
                  <a:txBody>
                    <a:bodyPr/>
                    <a:lstStyle/>
                    <a:p>
                      <a:r>
                        <a:rPr lang="en-US" sz="1400" kern="1200" dirty="0">
                          <a:solidFill>
                            <a:schemeClr val="dk1"/>
                          </a:solidFill>
                          <a:effectLst/>
                        </a:rPr>
                        <a:t>Identify a robust technique for extracting this contextual information from text.</a:t>
                      </a:r>
                      <a:endParaRPr lang="en-IN" sz="1400" dirty="0"/>
                    </a:p>
                  </a:txBody>
                  <a:tcPr/>
                </a:tc>
                <a:extLst>
                  <a:ext uri="{0D108BD9-81ED-4DB2-BD59-A6C34878D82A}">
                    <a16:rowId xmlns:a16="http://schemas.microsoft.com/office/drawing/2014/main" val="10001"/>
                  </a:ext>
                </a:extLst>
              </a:tr>
              <a:tr h="947611">
                <a:tc>
                  <a:txBody>
                    <a:bodyPr/>
                    <a:lstStyle/>
                    <a:p>
                      <a:r>
                        <a:rPr lang="en-IN" sz="1400" dirty="0"/>
                        <a:t>2</a:t>
                      </a:r>
                    </a:p>
                  </a:txBody>
                  <a:tcPr/>
                </a:tc>
                <a:tc>
                  <a:txBody>
                    <a:bodyPr/>
                    <a:lstStyle/>
                    <a:p>
                      <a:r>
                        <a:rPr lang="en-US" sz="1400" b="0" u="none" kern="1200" dirty="0">
                          <a:solidFill>
                            <a:schemeClr val="dk1"/>
                          </a:solidFill>
                          <a:effectLst/>
                        </a:rPr>
                        <a:t>Classification Model To Determine The Polarity Of Movie Review Using Logistic Regression</a:t>
                      </a:r>
                      <a:endParaRPr lang="en-IN" sz="1400" b="0" i="0" u="none" dirty="0"/>
                    </a:p>
                  </a:txBody>
                  <a:tcPr/>
                </a:tc>
                <a:tc>
                  <a:txBody>
                    <a:bodyPr/>
                    <a:lstStyle/>
                    <a:p>
                      <a:r>
                        <a:rPr lang="en-IN" sz="1400" dirty="0"/>
                        <a:t>IRJCS</a:t>
                      </a:r>
                    </a:p>
                  </a:txBody>
                  <a:tcPr/>
                </a:tc>
                <a:tc>
                  <a:txBody>
                    <a:bodyPr/>
                    <a:lstStyle/>
                    <a:p>
                      <a:r>
                        <a:rPr lang="en-US" sz="1400" kern="1200" dirty="0">
                          <a:solidFill>
                            <a:schemeClr val="dk1"/>
                          </a:solidFill>
                          <a:effectLst/>
                        </a:rPr>
                        <a:t>Feature extraction and Classification using Machine learning approach</a:t>
                      </a:r>
                      <a:endParaRPr lang="en-IN" sz="1400" dirty="0"/>
                    </a:p>
                  </a:txBody>
                  <a:tcPr/>
                </a:tc>
                <a:tc>
                  <a:txBody>
                    <a:bodyPr/>
                    <a:lstStyle/>
                    <a:p>
                      <a:r>
                        <a:rPr lang="en-US" sz="1400" kern="1200" dirty="0">
                          <a:solidFill>
                            <a:schemeClr val="dk1"/>
                          </a:solidFill>
                          <a:effectLst/>
                        </a:rPr>
                        <a:t>One drawback of feature extraction is that the new features generated are not interpretable by humans.</a:t>
                      </a:r>
                      <a:endParaRPr lang="en-IN" sz="1400" dirty="0"/>
                    </a:p>
                  </a:txBody>
                  <a:tcPr/>
                </a:tc>
                <a:extLst>
                  <a:ext uri="{0D108BD9-81ED-4DB2-BD59-A6C34878D82A}">
                    <a16:rowId xmlns:a16="http://schemas.microsoft.com/office/drawing/2014/main" val="10002"/>
                  </a:ext>
                </a:extLst>
              </a:tr>
              <a:tr h="0">
                <a:tc>
                  <a:txBody>
                    <a:bodyPr/>
                    <a:lstStyle/>
                    <a:p>
                      <a:r>
                        <a:rPr lang="en-IN" sz="1400" dirty="0"/>
                        <a:t>3</a:t>
                      </a:r>
                    </a:p>
                  </a:txBody>
                  <a:tcPr/>
                </a:tc>
                <a:tc>
                  <a:txBody>
                    <a:bodyPr/>
                    <a:lstStyle/>
                    <a:p>
                      <a:r>
                        <a:rPr lang="en-US" sz="1400" b="0" i="0" u="none" kern="1200" dirty="0">
                          <a:solidFill>
                            <a:schemeClr val="dk1"/>
                          </a:solidFill>
                          <a:effectLst/>
                          <a:latin typeface="+mn-lt"/>
                          <a:ea typeface="+mn-ea"/>
                          <a:cs typeface="+mn-cs"/>
                        </a:rPr>
                        <a:t>Emotion Analysis: A Survey</a:t>
                      </a:r>
                      <a:endParaRPr lang="en-IN" sz="1400" b="0" i="0" u="none" dirty="0"/>
                    </a:p>
                  </a:txBody>
                  <a:tcPr/>
                </a:tc>
                <a:tc>
                  <a:txBody>
                    <a:bodyPr/>
                    <a:lstStyle/>
                    <a:p>
                      <a:r>
                        <a:rPr lang="en-IN" sz="1400" dirty="0"/>
                        <a:t>IEEE, Manipal </a:t>
                      </a:r>
                      <a:r>
                        <a:rPr lang="en-IN" sz="1400" dirty="0" err="1"/>
                        <a:t>Uniersity</a:t>
                      </a:r>
                      <a:r>
                        <a:rPr lang="en-IN" sz="1400" dirty="0"/>
                        <a:t> , Jaipur</a:t>
                      </a:r>
                    </a:p>
                  </a:txBody>
                  <a:tcPr/>
                </a:tc>
                <a:tc>
                  <a:txBody>
                    <a:bodyPr/>
                    <a:lstStyle/>
                    <a:p>
                      <a:pPr algn="l">
                        <a:lnSpc>
                          <a:spcPct val="107000"/>
                        </a:lnSpc>
                        <a:spcAft>
                          <a:spcPts val="800"/>
                        </a:spcAft>
                      </a:pPr>
                      <a:r>
                        <a:rPr lang="en-US" sz="1400" b="0" dirty="0">
                          <a:effectLst/>
                          <a:latin typeface="+mn-lt"/>
                          <a:ea typeface="Calibri" panose="020F0502020204030204" pitchFamily="34" charset="0"/>
                          <a:cs typeface="Times New Roman" panose="02020603050405020304" pitchFamily="18" charset="0"/>
                        </a:rPr>
                        <a:t>Analyze the human and machine interactions</a:t>
                      </a:r>
                      <a:endParaRPr lang="en-IN" sz="14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r>
                        <a:rPr lang="en-US" sz="1400" dirty="0"/>
                        <a:t>Text emotion analysis introduces some challenges in our work in the sense that emotions and the ways to express these emotions are all subjective.</a:t>
                      </a:r>
                      <a:endParaRPr lang="en-IN" sz="1400" dirty="0"/>
                    </a:p>
                  </a:txBody>
                  <a:tcPr/>
                </a:tc>
                <a:extLst>
                  <a:ext uri="{0D108BD9-81ED-4DB2-BD59-A6C34878D82A}">
                    <a16:rowId xmlns:a16="http://schemas.microsoft.com/office/drawing/2014/main" val="10003"/>
                  </a:ext>
                </a:extLst>
              </a:tr>
              <a:tr h="233015">
                <a:tc>
                  <a:txBody>
                    <a:bodyPr/>
                    <a:lstStyle/>
                    <a:p>
                      <a:r>
                        <a:rPr lang="en-IN" sz="1400" dirty="0"/>
                        <a:t>4</a:t>
                      </a:r>
                    </a:p>
                  </a:txBody>
                  <a:tcPr/>
                </a:tc>
                <a:tc>
                  <a:txBody>
                    <a:bodyPr/>
                    <a:lstStyle/>
                    <a:p>
                      <a:r>
                        <a:rPr lang="en-US" sz="1400" dirty="0" err="1"/>
                        <a:t>EmoTxt</a:t>
                      </a:r>
                      <a:r>
                        <a:rPr lang="en-US" sz="1400" dirty="0"/>
                        <a:t>: A toolkit for emotion recognition from text</a:t>
                      </a:r>
                      <a:endParaRPr lang="en-IN" sz="1400" dirty="0"/>
                    </a:p>
                  </a:txBody>
                  <a:tcPr/>
                </a:tc>
                <a:tc>
                  <a:txBody>
                    <a:bodyPr/>
                    <a:lstStyle/>
                    <a:p>
                      <a:r>
                        <a:rPr lang="en-IN" sz="1400" dirty="0"/>
                        <a:t>IEEE, </a:t>
                      </a:r>
                      <a:r>
                        <a:rPr lang="en-IN" sz="1400" dirty="0" err="1"/>
                        <a:t>Uniersity</a:t>
                      </a:r>
                      <a:r>
                        <a:rPr lang="en-IN" sz="1400" dirty="0"/>
                        <a:t> </a:t>
                      </a:r>
                      <a:r>
                        <a:rPr lang="en-US" sz="1400" kern="1200" dirty="0">
                          <a:solidFill>
                            <a:schemeClr val="dk1"/>
                          </a:solidFill>
                          <a:effectLst/>
                          <a:latin typeface="+mn-lt"/>
                          <a:ea typeface="+mn-ea"/>
                          <a:cs typeface="+mn-cs"/>
                        </a:rPr>
                        <a:t>of</a:t>
                      </a:r>
                      <a:r>
                        <a:rPr lang="en-US" sz="1800" kern="1200" dirty="0">
                          <a:solidFill>
                            <a:schemeClr val="dk1"/>
                          </a:solidFill>
                          <a:effectLst/>
                          <a:latin typeface="+mn-lt"/>
                          <a:ea typeface="+mn-ea"/>
                          <a:cs typeface="+mn-cs"/>
                        </a:rPr>
                        <a:t> </a:t>
                      </a:r>
                      <a:r>
                        <a:rPr lang="en-US" sz="1400" kern="1200" dirty="0">
                          <a:solidFill>
                            <a:schemeClr val="dk1"/>
                          </a:solidFill>
                          <a:effectLst/>
                          <a:latin typeface="+mn-lt"/>
                          <a:ea typeface="+mn-ea"/>
                          <a:cs typeface="+mn-cs"/>
                        </a:rPr>
                        <a:t>Bari</a:t>
                      </a:r>
                      <a:endParaRPr lang="en-IN" sz="1400" dirty="0"/>
                    </a:p>
                  </a:txBody>
                  <a:tcPr/>
                </a:tc>
                <a:tc>
                  <a:txBody>
                    <a:bodyPr/>
                    <a:lstStyle/>
                    <a:p>
                      <a:r>
                        <a:rPr lang="en-US" sz="1400" dirty="0"/>
                        <a:t>Measured using a tool which is developed</a:t>
                      </a:r>
                      <a:endParaRPr lang="en-IN" sz="1400" dirty="0"/>
                    </a:p>
                  </a:txBody>
                  <a:tcPr/>
                </a:tc>
                <a:tc>
                  <a:txBody>
                    <a:bodyPr/>
                    <a:lstStyle/>
                    <a:p>
                      <a:r>
                        <a:rPr lang="en-US" sz="1400" dirty="0"/>
                        <a:t>Tone can be difficult to interrupt and even more difficult to figure out in written words.</a:t>
                      </a:r>
                      <a:endParaRPr lang="en-IN" sz="1400" dirty="0"/>
                    </a:p>
                  </a:txBody>
                  <a:tcPr/>
                </a:tc>
                <a:extLst>
                  <a:ext uri="{0D108BD9-81ED-4DB2-BD59-A6C34878D82A}">
                    <a16:rowId xmlns:a16="http://schemas.microsoft.com/office/drawing/2014/main" val="10004"/>
                  </a:ext>
                </a:extLst>
              </a:tr>
              <a:tr h="233015">
                <a:tc>
                  <a:txBody>
                    <a:bodyPr/>
                    <a:lstStyle/>
                    <a:p>
                      <a:r>
                        <a:rPr lang="en-IN" sz="1400" dirty="0"/>
                        <a:t>5</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0005"/>
                  </a:ext>
                </a:extLst>
              </a:tr>
              <a:tr h="233015">
                <a:tc>
                  <a:txBody>
                    <a:bodyPr/>
                    <a:lstStyle/>
                    <a:p>
                      <a:r>
                        <a:rPr lang="en-IN" sz="1400" dirty="0"/>
                        <a:t>6</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0006"/>
                  </a:ext>
                </a:extLst>
              </a:tr>
              <a:tr h="233015">
                <a:tc>
                  <a:txBody>
                    <a:bodyPr/>
                    <a:lstStyle/>
                    <a:p>
                      <a:r>
                        <a:rPr lang="en-IN" sz="1400" dirty="0"/>
                        <a:t>7</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0007"/>
                  </a:ext>
                </a:extLst>
              </a:tr>
              <a:tr h="233015">
                <a:tc>
                  <a:txBody>
                    <a:bodyPr/>
                    <a:lstStyle/>
                    <a:p>
                      <a:r>
                        <a:rPr lang="en-IN" dirty="0"/>
                        <a:t>8</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8"/>
                  </a:ext>
                </a:extLst>
              </a:tr>
              <a:tr h="233015">
                <a:tc>
                  <a:txBody>
                    <a:bodyPr/>
                    <a:lstStyle/>
                    <a:p>
                      <a:r>
                        <a:rPr lang="en-IN" dirty="0"/>
                        <a:t>9</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9"/>
                  </a:ext>
                </a:extLst>
              </a:tr>
              <a:tr h="233015">
                <a:tc>
                  <a:txBody>
                    <a:bodyPr/>
                    <a:lstStyle/>
                    <a:p>
                      <a:r>
                        <a:rPr lang="en-IN" dirty="0"/>
                        <a:t>10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8901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FFF9-ABFF-10A7-8872-AFE6D70E7412}"/>
              </a:ext>
            </a:extLst>
          </p:cNvPr>
          <p:cNvSpPr>
            <a:spLocks noGrp="1"/>
          </p:cNvSpPr>
          <p:nvPr>
            <p:ph type="title"/>
          </p:nvPr>
        </p:nvSpPr>
        <p:spPr/>
        <p:txBody>
          <a:bodyPr/>
          <a:lstStyle/>
          <a:p>
            <a:r>
              <a:rPr lang="en-IN" dirty="0"/>
              <a:t>LITERATURE </a:t>
            </a:r>
            <a:r>
              <a:rPr lang="en-IN" dirty="0" err="1"/>
              <a:t>reVIEW</a:t>
            </a:r>
            <a:endParaRPr lang="en-IN" dirty="0"/>
          </a:p>
        </p:txBody>
      </p:sp>
      <p:graphicFrame>
        <p:nvGraphicFramePr>
          <p:cNvPr id="5" name="Table 5">
            <a:extLst>
              <a:ext uri="{FF2B5EF4-FFF2-40B4-BE49-F238E27FC236}">
                <a16:creationId xmlns:a16="http://schemas.microsoft.com/office/drawing/2014/main" id="{34414BF5-621A-E8E7-804A-1BFEB132CE8E}"/>
              </a:ext>
            </a:extLst>
          </p:cNvPr>
          <p:cNvGraphicFramePr>
            <a:graphicFrameLocks noGrp="1"/>
          </p:cNvGraphicFramePr>
          <p:nvPr>
            <p:ph idx="1"/>
            <p:extLst>
              <p:ext uri="{D42A27DB-BD31-4B8C-83A1-F6EECF244321}">
                <p14:modId xmlns:p14="http://schemas.microsoft.com/office/powerpoint/2010/main" val="3288229907"/>
              </p:ext>
            </p:extLst>
          </p:nvPr>
        </p:nvGraphicFramePr>
        <p:xfrm>
          <a:off x="539552" y="1988840"/>
          <a:ext cx="8424936" cy="4148672"/>
        </p:xfrm>
        <a:graphic>
          <a:graphicData uri="http://schemas.openxmlformats.org/drawingml/2006/table">
            <a:tbl>
              <a:tblPr firstRow="1" bandRow="1">
                <a:tableStyleId>{F5AB1C69-6EDB-4FF4-983F-18BD219EF322}</a:tableStyleId>
              </a:tblPr>
              <a:tblGrid>
                <a:gridCol w="734224">
                  <a:extLst>
                    <a:ext uri="{9D8B030D-6E8A-4147-A177-3AD203B41FA5}">
                      <a16:colId xmlns:a16="http://schemas.microsoft.com/office/drawing/2014/main" val="439283269"/>
                    </a:ext>
                  </a:extLst>
                </a:gridCol>
                <a:gridCol w="1570032">
                  <a:extLst>
                    <a:ext uri="{9D8B030D-6E8A-4147-A177-3AD203B41FA5}">
                      <a16:colId xmlns:a16="http://schemas.microsoft.com/office/drawing/2014/main" val="1965488898"/>
                    </a:ext>
                  </a:extLst>
                </a:gridCol>
                <a:gridCol w="1440160">
                  <a:extLst>
                    <a:ext uri="{9D8B030D-6E8A-4147-A177-3AD203B41FA5}">
                      <a16:colId xmlns:a16="http://schemas.microsoft.com/office/drawing/2014/main" val="3384161679"/>
                    </a:ext>
                  </a:extLst>
                </a:gridCol>
                <a:gridCol w="1728192">
                  <a:extLst>
                    <a:ext uri="{9D8B030D-6E8A-4147-A177-3AD203B41FA5}">
                      <a16:colId xmlns:a16="http://schemas.microsoft.com/office/drawing/2014/main" val="381494154"/>
                    </a:ext>
                  </a:extLst>
                </a:gridCol>
                <a:gridCol w="2952328">
                  <a:extLst>
                    <a:ext uri="{9D8B030D-6E8A-4147-A177-3AD203B41FA5}">
                      <a16:colId xmlns:a16="http://schemas.microsoft.com/office/drawing/2014/main" val="780856360"/>
                    </a:ext>
                  </a:extLst>
                </a:gridCol>
              </a:tblGrid>
              <a:tr h="531087">
                <a:tc>
                  <a:txBody>
                    <a:bodyPr/>
                    <a:lstStyle/>
                    <a:p>
                      <a:r>
                        <a:rPr lang="en-IN" sz="1600" dirty="0" err="1"/>
                        <a:t>Sl</a:t>
                      </a:r>
                      <a:r>
                        <a:rPr lang="en-IN" sz="1600" dirty="0"/>
                        <a:t> no. </a:t>
                      </a:r>
                    </a:p>
                  </a:txBody>
                  <a:tcPr/>
                </a:tc>
                <a:tc>
                  <a:txBody>
                    <a:bodyPr/>
                    <a:lstStyle/>
                    <a:p>
                      <a:r>
                        <a:rPr lang="en-IN" sz="1600" dirty="0"/>
                        <a:t>Paper Title</a:t>
                      </a:r>
                    </a:p>
                    <a:p>
                      <a:endParaRPr lang="en-IN" sz="1600" dirty="0"/>
                    </a:p>
                  </a:txBody>
                  <a:tcPr/>
                </a:tc>
                <a:tc>
                  <a:txBody>
                    <a:bodyPr/>
                    <a:lstStyle/>
                    <a:p>
                      <a:r>
                        <a:rPr lang="en-IN" sz="1600" dirty="0"/>
                        <a:t>Journal with Year</a:t>
                      </a:r>
                    </a:p>
                  </a:txBody>
                  <a:tcPr/>
                </a:tc>
                <a:tc>
                  <a:txBody>
                    <a:bodyPr/>
                    <a:lstStyle/>
                    <a:p>
                      <a:r>
                        <a:rPr lang="en-IN" sz="1600" dirty="0"/>
                        <a:t>Methods</a:t>
                      </a:r>
                    </a:p>
                    <a:p>
                      <a:endParaRPr lang="en-IN" sz="1600" dirty="0"/>
                    </a:p>
                  </a:txBody>
                  <a:tcPr/>
                </a:tc>
                <a:tc>
                  <a:txBody>
                    <a:bodyPr/>
                    <a:lstStyle/>
                    <a:p>
                      <a:r>
                        <a:rPr lang="en-IN" sz="1600" dirty="0"/>
                        <a:t>Shortcomings</a:t>
                      </a:r>
                    </a:p>
                    <a:p>
                      <a:endParaRPr lang="en-IN" sz="1600" dirty="0"/>
                    </a:p>
                  </a:txBody>
                  <a:tcPr/>
                </a:tc>
                <a:extLst>
                  <a:ext uri="{0D108BD9-81ED-4DB2-BD59-A6C34878D82A}">
                    <a16:rowId xmlns:a16="http://schemas.microsoft.com/office/drawing/2014/main" val="3027189893"/>
                  </a:ext>
                </a:extLst>
              </a:tr>
              <a:tr h="1257837">
                <a:tc>
                  <a:txBody>
                    <a:bodyPr/>
                    <a:lstStyle/>
                    <a:p>
                      <a:r>
                        <a:rPr lang="en-IN" sz="1400" dirty="0"/>
                        <a:t>5</a:t>
                      </a:r>
                    </a:p>
                  </a:txBody>
                  <a:tcPr/>
                </a:tc>
                <a:tc>
                  <a:txBody>
                    <a:bodyPr/>
                    <a:lstStyle/>
                    <a:p>
                      <a:r>
                        <a:rPr lang="en-US" sz="1400" dirty="0"/>
                        <a:t>A Corpus for Sentiment Analysis and Emotion Recognition for a Learning Environment</a:t>
                      </a:r>
                      <a:endParaRPr lang="en-IN" sz="1400" dirty="0"/>
                    </a:p>
                  </a:txBody>
                  <a:tcPr/>
                </a:tc>
                <a:tc>
                  <a:txBody>
                    <a:bodyPr/>
                    <a:lstStyle/>
                    <a:p>
                      <a:r>
                        <a:rPr lang="en-US" sz="1400" dirty="0"/>
                        <a:t>Technological Institute of Culiacan , Spain</a:t>
                      </a:r>
                      <a:endParaRPr lang="en-IN" sz="1400" dirty="0"/>
                    </a:p>
                  </a:txBody>
                  <a:tcPr/>
                </a:tc>
                <a:tc>
                  <a:txBody>
                    <a:bodyPr/>
                    <a:lstStyle/>
                    <a:p>
                      <a:r>
                        <a:rPr lang="fr-FR" sz="1400" dirty="0"/>
                        <a:t>Corpus</a:t>
                      </a:r>
                    </a:p>
                    <a:p>
                      <a:r>
                        <a:rPr lang="fr-FR" sz="1400" dirty="0"/>
                        <a:t>Pre-</a:t>
                      </a:r>
                      <a:r>
                        <a:rPr lang="fr-FR" sz="1400" dirty="0" err="1"/>
                        <a:t>Processing</a:t>
                      </a:r>
                      <a:endParaRPr lang="fr-FR" sz="1400" dirty="0"/>
                    </a:p>
                    <a:p>
                      <a:r>
                        <a:rPr lang="fr-FR" sz="1400" dirty="0"/>
                        <a:t>Transformation</a:t>
                      </a:r>
                    </a:p>
                    <a:p>
                      <a:r>
                        <a:rPr lang="fr-FR" sz="1400" dirty="0"/>
                        <a:t>Classification</a:t>
                      </a:r>
                    </a:p>
                    <a:p>
                      <a:r>
                        <a:rPr lang="fr-FR" sz="1400" dirty="0"/>
                        <a:t>Evaluation</a:t>
                      </a:r>
                    </a:p>
                    <a:p>
                      <a:endParaRPr lang="en-IN" sz="1400" dirty="0"/>
                    </a:p>
                  </a:txBody>
                  <a:tcPr/>
                </a:tc>
                <a:tc>
                  <a:txBody>
                    <a:bodyPr/>
                    <a:lstStyle/>
                    <a:p>
                      <a:r>
                        <a:rPr lang="en-US" sz="1400" dirty="0"/>
                        <a:t>Social organization may ask peoples opinion on current debates. All these information can be obtained from microblogging services and their opinions and many aspects of their life</a:t>
                      </a:r>
                      <a:endParaRPr lang="en-IN" sz="1400" dirty="0"/>
                    </a:p>
                  </a:txBody>
                  <a:tcPr/>
                </a:tc>
                <a:extLst>
                  <a:ext uri="{0D108BD9-81ED-4DB2-BD59-A6C34878D82A}">
                    <a16:rowId xmlns:a16="http://schemas.microsoft.com/office/drawing/2014/main" val="1693016003"/>
                  </a:ext>
                </a:extLst>
              </a:tr>
              <a:tr h="1062174">
                <a:tc>
                  <a:txBody>
                    <a:bodyPr/>
                    <a:lstStyle/>
                    <a:p>
                      <a:r>
                        <a:rPr lang="en-IN" sz="1400" dirty="0"/>
                        <a:t>6</a:t>
                      </a:r>
                    </a:p>
                  </a:txBody>
                  <a:tcPr/>
                </a:tc>
                <a:tc>
                  <a:txBody>
                    <a:bodyPr/>
                    <a:lstStyle/>
                    <a:p>
                      <a:r>
                        <a:rPr lang="en-US" sz="1400" dirty="0"/>
                        <a:t>Emotion Recognition from Text Based on Automatically Generated Rules </a:t>
                      </a:r>
                      <a:endParaRPr lang="en-IN" sz="1400" dirty="0"/>
                    </a:p>
                  </a:txBody>
                  <a:tcPr/>
                </a:tc>
                <a:tc>
                  <a:txBody>
                    <a:bodyPr/>
                    <a:lstStyle/>
                    <a:p>
                      <a:r>
                        <a:rPr lang="en-US" sz="1400" dirty="0"/>
                        <a:t>American University of Beirut , Lebanon</a:t>
                      </a:r>
                      <a:endParaRPr lang="en-IN" sz="1400" dirty="0"/>
                    </a:p>
                  </a:txBody>
                  <a:tcPr/>
                </a:tc>
                <a:tc>
                  <a:txBody>
                    <a:bodyPr/>
                    <a:lstStyle/>
                    <a:p>
                      <a:r>
                        <a:rPr lang="en-US" sz="1400" dirty="0"/>
                        <a:t>Keyword based detection</a:t>
                      </a:r>
                    </a:p>
                    <a:p>
                      <a:r>
                        <a:rPr lang="en-US" sz="1400" dirty="0"/>
                        <a:t>Learning based detection</a:t>
                      </a:r>
                    </a:p>
                    <a:p>
                      <a:endParaRPr lang="en-IN" sz="1400" dirty="0"/>
                    </a:p>
                  </a:txBody>
                  <a:tcPr/>
                </a:tc>
                <a:tc>
                  <a:txBody>
                    <a:bodyPr/>
                    <a:lstStyle/>
                    <a:p>
                      <a:r>
                        <a:rPr lang="en-US" sz="1400" dirty="0"/>
                        <a:t>A major issue identified is the necessity to propose a robust technique for extracting this contextual information from text.</a:t>
                      </a:r>
                      <a:endParaRPr lang="en-IN" sz="1400" dirty="0"/>
                    </a:p>
                  </a:txBody>
                  <a:tcPr/>
                </a:tc>
                <a:extLst>
                  <a:ext uri="{0D108BD9-81ED-4DB2-BD59-A6C34878D82A}">
                    <a16:rowId xmlns:a16="http://schemas.microsoft.com/office/drawing/2014/main" val="555658501"/>
                  </a:ext>
                </a:extLst>
              </a:tr>
              <a:tr h="670846">
                <a:tc>
                  <a:txBody>
                    <a:bodyPr/>
                    <a:lstStyle/>
                    <a:p>
                      <a:r>
                        <a:rPr lang="en-IN" sz="1400" dirty="0"/>
                        <a:t>7</a:t>
                      </a:r>
                    </a:p>
                  </a:txBody>
                  <a:tcPr/>
                </a:tc>
                <a:tc>
                  <a:txBody>
                    <a:bodyPr/>
                    <a:lstStyle/>
                    <a:p>
                      <a:r>
                        <a:rPr lang="en-US" sz="1400" dirty="0"/>
                        <a:t>Emotion Detection From Text Documents</a:t>
                      </a:r>
                      <a:endParaRPr lang="en-IN" sz="1400" dirty="0"/>
                    </a:p>
                  </a:txBody>
                  <a:tcPr/>
                </a:tc>
                <a:tc>
                  <a:txBody>
                    <a:bodyPr/>
                    <a:lstStyle/>
                    <a:p>
                      <a:r>
                        <a:rPr lang="en-US" sz="1400" dirty="0"/>
                        <a:t>International Journal of Data Mining</a:t>
                      </a:r>
                      <a:endParaRPr lang="en-IN" sz="1400" dirty="0"/>
                    </a:p>
                  </a:txBody>
                  <a:tcPr/>
                </a:tc>
                <a:tc>
                  <a:txBody>
                    <a:bodyPr/>
                    <a:lstStyle/>
                    <a:p>
                      <a:r>
                        <a:rPr lang="en-IN" sz="1400" dirty="0"/>
                        <a:t>Opinion mining</a:t>
                      </a:r>
                    </a:p>
                  </a:txBody>
                  <a:tcPr/>
                </a:tc>
                <a:tc>
                  <a:txBody>
                    <a:bodyPr/>
                    <a:lstStyle/>
                    <a:p>
                      <a:r>
                        <a:rPr lang="en-US" sz="1400" dirty="0"/>
                        <a:t>Sometimes it is not able to detect and recognize types of feelings through the expression of text.</a:t>
                      </a:r>
                      <a:endParaRPr lang="en-IN" sz="1400" dirty="0"/>
                    </a:p>
                  </a:txBody>
                  <a:tcPr/>
                </a:tc>
                <a:extLst>
                  <a:ext uri="{0D108BD9-81ED-4DB2-BD59-A6C34878D82A}">
                    <a16:rowId xmlns:a16="http://schemas.microsoft.com/office/drawing/2014/main" val="4217621035"/>
                  </a:ext>
                </a:extLst>
              </a:tr>
              <a:tr h="308192">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120791460"/>
                  </a:ext>
                </a:extLst>
              </a:tr>
            </a:tbl>
          </a:graphicData>
        </a:graphic>
      </p:graphicFrame>
      <p:sp>
        <p:nvSpPr>
          <p:cNvPr id="4" name="Slide Number Placeholder 3">
            <a:extLst>
              <a:ext uri="{FF2B5EF4-FFF2-40B4-BE49-F238E27FC236}">
                <a16:creationId xmlns:a16="http://schemas.microsoft.com/office/drawing/2014/main" id="{9DB0B944-EA6F-558A-3CD7-44B5AC203FD6}"/>
              </a:ext>
            </a:extLst>
          </p:cNvPr>
          <p:cNvSpPr>
            <a:spLocks noGrp="1"/>
          </p:cNvSpPr>
          <p:nvPr>
            <p:ph type="sldNum" sz="quarter" idx="12"/>
          </p:nvPr>
        </p:nvSpPr>
        <p:spPr/>
        <p:txBody>
          <a:bodyPr/>
          <a:lstStyle/>
          <a:p>
            <a:pPr>
              <a:defRPr/>
            </a:pPr>
            <a:fld id="{76D8818E-4975-47DF-8CD0-6344EFD914C9}" type="slidenum">
              <a:rPr lang="en-US" smtClean="0"/>
              <a:t>5</a:t>
            </a:fld>
            <a:endParaRPr lang="en-US"/>
          </a:p>
        </p:txBody>
      </p:sp>
    </p:spTree>
    <p:extLst>
      <p:ext uri="{BB962C8B-B14F-4D97-AF65-F5344CB8AC3E}">
        <p14:creationId xmlns:p14="http://schemas.microsoft.com/office/powerpoint/2010/main" val="142348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CB16-D1E0-6562-43D9-B3C1FFC72963}"/>
              </a:ext>
            </a:extLst>
          </p:cNvPr>
          <p:cNvSpPr>
            <a:spLocks noGrp="1"/>
          </p:cNvSpPr>
          <p:nvPr>
            <p:ph type="title"/>
          </p:nvPr>
        </p:nvSpPr>
        <p:spPr/>
        <p:txBody>
          <a:bodyPr/>
          <a:lstStyle/>
          <a:p>
            <a:r>
              <a:rPr lang="en-IN" dirty="0"/>
              <a:t>Literature </a:t>
            </a:r>
            <a:r>
              <a:rPr lang="en-IN" dirty="0" err="1"/>
              <a:t>reView</a:t>
            </a:r>
            <a:endParaRPr lang="en-IN" dirty="0"/>
          </a:p>
        </p:txBody>
      </p:sp>
      <p:graphicFrame>
        <p:nvGraphicFramePr>
          <p:cNvPr id="5" name="Table 5">
            <a:extLst>
              <a:ext uri="{FF2B5EF4-FFF2-40B4-BE49-F238E27FC236}">
                <a16:creationId xmlns:a16="http://schemas.microsoft.com/office/drawing/2014/main" id="{F2CDDF87-D42D-C48C-B480-03DAC45CDA7F}"/>
              </a:ext>
            </a:extLst>
          </p:cNvPr>
          <p:cNvGraphicFramePr>
            <a:graphicFrameLocks noGrp="1"/>
          </p:cNvGraphicFramePr>
          <p:nvPr>
            <p:ph idx="1"/>
            <p:extLst>
              <p:ext uri="{D42A27DB-BD31-4B8C-83A1-F6EECF244321}">
                <p14:modId xmlns:p14="http://schemas.microsoft.com/office/powerpoint/2010/main" val="3279610545"/>
              </p:ext>
            </p:extLst>
          </p:nvPr>
        </p:nvGraphicFramePr>
        <p:xfrm>
          <a:off x="768350" y="2286000"/>
          <a:ext cx="7289800" cy="1483360"/>
        </p:xfrm>
        <a:graphic>
          <a:graphicData uri="http://schemas.openxmlformats.org/drawingml/2006/table">
            <a:tbl>
              <a:tblPr firstRow="1" bandRow="1">
                <a:tableStyleId>{5C22544A-7EE6-4342-B048-85BDC9FD1C3A}</a:tableStyleId>
              </a:tblPr>
              <a:tblGrid>
                <a:gridCol w="1457960">
                  <a:extLst>
                    <a:ext uri="{9D8B030D-6E8A-4147-A177-3AD203B41FA5}">
                      <a16:colId xmlns:a16="http://schemas.microsoft.com/office/drawing/2014/main" val="1064008207"/>
                    </a:ext>
                  </a:extLst>
                </a:gridCol>
                <a:gridCol w="1457960">
                  <a:extLst>
                    <a:ext uri="{9D8B030D-6E8A-4147-A177-3AD203B41FA5}">
                      <a16:colId xmlns:a16="http://schemas.microsoft.com/office/drawing/2014/main" val="3477712868"/>
                    </a:ext>
                  </a:extLst>
                </a:gridCol>
                <a:gridCol w="1457960">
                  <a:extLst>
                    <a:ext uri="{9D8B030D-6E8A-4147-A177-3AD203B41FA5}">
                      <a16:colId xmlns:a16="http://schemas.microsoft.com/office/drawing/2014/main" val="2055522739"/>
                    </a:ext>
                  </a:extLst>
                </a:gridCol>
                <a:gridCol w="1457960">
                  <a:extLst>
                    <a:ext uri="{9D8B030D-6E8A-4147-A177-3AD203B41FA5}">
                      <a16:colId xmlns:a16="http://schemas.microsoft.com/office/drawing/2014/main" val="387093088"/>
                    </a:ext>
                  </a:extLst>
                </a:gridCol>
                <a:gridCol w="1457960">
                  <a:extLst>
                    <a:ext uri="{9D8B030D-6E8A-4147-A177-3AD203B41FA5}">
                      <a16:colId xmlns:a16="http://schemas.microsoft.com/office/drawing/2014/main" val="602604834"/>
                    </a:ext>
                  </a:extLst>
                </a:gridCol>
              </a:tblGrid>
              <a:tr h="370840">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43449477"/>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7363747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7535006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1218034"/>
                  </a:ext>
                </a:extLst>
              </a:tr>
            </a:tbl>
          </a:graphicData>
        </a:graphic>
      </p:graphicFrame>
      <p:sp>
        <p:nvSpPr>
          <p:cNvPr id="4" name="Slide Number Placeholder 3">
            <a:extLst>
              <a:ext uri="{FF2B5EF4-FFF2-40B4-BE49-F238E27FC236}">
                <a16:creationId xmlns:a16="http://schemas.microsoft.com/office/drawing/2014/main" id="{A94D62C6-4E5A-C7E6-B984-41E1590B1A16}"/>
              </a:ext>
            </a:extLst>
          </p:cNvPr>
          <p:cNvSpPr>
            <a:spLocks noGrp="1"/>
          </p:cNvSpPr>
          <p:nvPr>
            <p:ph type="sldNum" sz="quarter" idx="12"/>
          </p:nvPr>
        </p:nvSpPr>
        <p:spPr/>
        <p:txBody>
          <a:bodyPr/>
          <a:lstStyle/>
          <a:p>
            <a:pPr>
              <a:defRPr/>
            </a:pPr>
            <a:fld id="{76D8818E-4975-47DF-8CD0-6344EFD914C9}" type="slidenum">
              <a:rPr lang="en-US" smtClean="0"/>
              <a:t>6</a:t>
            </a:fld>
            <a:endParaRPr lang="en-US"/>
          </a:p>
        </p:txBody>
      </p:sp>
      <p:graphicFrame>
        <p:nvGraphicFramePr>
          <p:cNvPr id="6" name="Table 5">
            <a:extLst>
              <a:ext uri="{FF2B5EF4-FFF2-40B4-BE49-F238E27FC236}">
                <a16:creationId xmlns:a16="http://schemas.microsoft.com/office/drawing/2014/main" id="{2438A1B9-2E27-49DD-CB2A-1BD002102BFD}"/>
              </a:ext>
            </a:extLst>
          </p:cNvPr>
          <p:cNvGraphicFramePr>
            <a:graphicFrameLocks/>
          </p:cNvGraphicFramePr>
          <p:nvPr>
            <p:extLst>
              <p:ext uri="{D42A27DB-BD31-4B8C-83A1-F6EECF244321}">
                <p14:modId xmlns:p14="http://schemas.microsoft.com/office/powerpoint/2010/main" val="1367181396"/>
              </p:ext>
            </p:extLst>
          </p:nvPr>
        </p:nvGraphicFramePr>
        <p:xfrm>
          <a:off x="539552" y="1772816"/>
          <a:ext cx="8424936" cy="4788752"/>
        </p:xfrm>
        <a:graphic>
          <a:graphicData uri="http://schemas.openxmlformats.org/drawingml/2006/table">
            <a:tbl>
              <a:tblPr firstRow="1" bandRow="1">
                <a:tableStyleId>{F5AB1C69-6EDB-4FF4-983F-18BD219EF322}</a:tableStyleId>
              </a:tblPr>
              <a:tblGrid>
                <a:gridCol w="734224">
                  <a:extLst>
                    <a:ext uri="{9D8B030D-6E8A-4147-A177-3AD203B41FA5}">
                      <a16:colId xmlns:a16="http://schemas.microsoft.com/office/drawing/2014/main" val="439283269"/>
                    </a:ext>
                  </a:extLst>
                </a:gridCol>
                <a:gridCol w="1570032">
                  <a:extLst>
                    <a:ext uri="{9D8B030D-6E8A-4147-A177-3AD203B41FA5}">
                      <a16:colId xmlns:a16="http://schemas.microsoft.com/office/drawing/2014/main" val="1965488898"/>
                    </a:ext>
                  </a:extLst>
                </a:gridCol>
                <a:gridCol w="1440160">
                  <a:extLst>
                    <a:ext uri="{9D8B030D-6E8A-4147-A177-3AD203B41FA5}">
                      <a16:colId xmlns:a16="http://schemas.microsoft.com/office/drawing/2014/main" val="3384161679"/>
                    </a:ext>
                  </a:extLst>
                </a:gridCol>
                <a:gridCol w="1728192">
                  <a:extLst>
                    <a:ext uri="{9D8B030D-6E8A-4147-A177-3AD203B41FA5}">
                      <a16:colId xmlns:a16="http://schemas.microsoft.com/office/drawing/2014/main" val="381494154"/>
                    </a:ext>
                  </a:extLst>
                </a:gridCol>
                <a:gridCol w="2952328">
                  <a:extLst>
                    <a:ext uri="{9D8B030D-6E8A-4147-A177-3AD203B41FA5}">
                      <a16:colId xmlns:a16="http://schemas.microsoft.com/office/drawing/2014/main" val="780856360"/>
                    </a:ext>
                  </a:extLst>
                </a:gridCol>
              </a:tblGrid>
              <a:tr h="531087">
                <a:tc>
                  <a:txBody>
                    <a:bodyPr/>
                    <a:lstStyle/>
                    <a:p>
                      <a:r>
                        <a:rPr lang="en-IN" sz="1600" dirty="0" err="1"/>
                        <a:t>Sl</a:t>
                      </a:r>
                      <a:r>
                        <a:rPr lang="en-IN" sz="1600" dirty="0"/>
                        <a:t> no. </a:t>
                      </a:r>
                    </a:p>
                  </a:txBody>
                  <a:tcPr/>
                </a:tc>
                <a:tc>
                  <a:txBody>
                    <a:bodyPr/>
                    <a:lstStyle/>
                    <a:p>
                      <a:r>
                        <a:rPr lang="en-IN" sz="1600" dirty="0"/>
                        <a:t>Paper Title</a:t>
                      </a:r>
                    </a:p>
                    <a:p>
                      <a:endParaRPr lang="en-IN" sz="1600" dirty="0"/>
                    </a:p>
                  </a:txBody>
                  <a:tcPr/>
                </a:tc>
                <a:tc>
                  <a:txBody>
                    <a:bodyPr/>
                    <a:lstStyle/>
                    <a:p>
                      <a:r>
                        <a:rPr lang="en-IN" sz="1600" dirty="0"/>
                        <a:t>Journal with Year</a:t>
                      </a:r>
                    </a:p>
                  </a:txBody>
                  <a:tcPr/>
                </a:tc>
                <a:tc>
                  <a:txBody>
                    <a:bodyPr/>
                    <a:lstStyle/>
                    <a:p>
                      <a:r>
                        <a:rPr lang="en-IN" sz="1600" dirty="0"/>
                        <a:t>Methods</a:t>
                      </a:r>
                    </a:p>
                    <a:p>
                      <a:endParaRPr lang="en-IN" sz="1600" dirty="0"/>
                    </a:p>
                  </a:txBody>
                  <a:tcPr/>
                </a:tc>
                <a:tc>
                  <a:txBody>
                    <a:bodyPr/>
                    <a:lstStyle/>
                    <a:p>
                      <a:r>
                        <a:rPr lang="en-IN" sz="1600" dirty="0"/>
                        <a:t>Shortcomings</a:t>
                      </a:r>
                    </a:p>
                    <a:p>
                      <a:endParaRPr lang="en-IN" sz="1600" dirty="0"/>
                    </a:p>
                  </a:txBody>
                  <a:tcPr/>
                </a:tc>
                <a:extLst>
                  <a:ext uri="{0D108BD9-81ED-4DB2-BD59-A6C34878D82A}">
                    <a16:rowId xmlns:a16="http://schemas.microsoft.com/office/drawing/2014/main" val="3027189893"/>
                  </a:ext>
                </a:extLst>
              </a:tr>
              <a:tr h="561176">
                <a:tc>
                  <a:txBody>
                    <a:bodyPr/>
                    <a:lstStyle/>
                    <a:p>
                      <a:r>
                        <a:rPr lang="en-IN" sz="1400" dirty="0"/>
                        <a:t>8</a:t>
                      </a:r>
                    </a:p>
                  </a:txBody>
                  <a:tcPr/>
                </a:tc>
                <a:tc>
                  <a:txBody>
                    <a:bodyPr/>
                    <a:lstStyle/>
                    <a:p>
                      <a:r>
                        <a:rPr lang="en-US" sz="1400" dirty="0"/>
                        <a:t>Text Based Emotion Recognition: A Survey</a:t>
                      </a:r>
                      <a:endParaRPr lang="en-IN" sz="1400" dirty="0"/>
                    </a:p>
                  </a:txBody>
                  <a:tcPr/>
                </a:tc>
                <a:tc>
                  <a:txBody>
                    <a:bodyPr/>
                    <a:lstStyle/>
                    <a:p>
                      <a:r>
                        <a:rPr lang="en-IN" sz="1400" dirty="0"/>
                        <a:t>IEEE</a:t>
                      </a:r>
                    </a:p>
                  </a:txBody>
                  <a:tcPr/>
                </a:tc>
                <a:tc>
                  <a:txBody>
                    <a:bodyPr/>
                    <a:lstStyle/>
                    <a:p>
                      <a:r>
                        <a:rPr lang="en-US" sz="1400" dirty="0"/>
                        <a:t>Case-Based Reasoning</a:t>
                      </a:r>
                    </a:p>
                    <a:p>
                      <a:r>
                        <a:rPr lang="en-US" sz="1400" dirty="0"/>
                        <a:t>And Emotion model</a:t>
                      </a:r>
                    </a:p>
                    <a:p>
                      <a:endParaRPr lang="en-IN" sz="1400" dirty="0"/>
                    </a:p>
                  </a:txBody>
                  <a:tcPr/>
                </a:tc>
                <a:tc>
                  <a:txBody>
                    <a:bodyPr/>
                    <a:lstStyle/>
                    <a:p>
                      <a:r>
                        <a:rPr lang="en-US" sz="1400" dirty="0"/>
                        <a:t>Ambiguity in Keyword Definitions</a:t>
                      </a:r>
                    </a:p>
                    <a:p>
                      <a:r>
                        <a:rPr lang="en-US" sz="1400" dirty="0"/>
                        <a:t>Incapability of Recognizing Sentences without Keywords</a:t>
                      </a:r>
                    </a:p>
                  </a:txBody>
                  <a:tcPr/>
                </a:tc>
                <a:extLst>
                  <a:ext uri="{0D108BD9-81ED-4DB2-BD59-A6C34878D82A}">
                    <a16:rowId xmlns:a16="http://schemas.microsoft.com/office/drawing/2014/main" val="1693016003"/>
                  </a:ext>
                </a:extLst>
              </a:tr>
              <a:tr h="266166">
                <a:tc>
                  <a:txBody>
                    <a:bodyPr/>
                    <a:lstStyle/>
                    <a:p>
                      <a:r>
                        <a:rPr lang="en-IN" sz="1400" dirty="0"/>
                        <a:t>9</a:t>
                      </a:r>
                    </a:p>
                  </a:txBody>
                  <a:tcPr/>
                </a:tc>
                <a:tc>
                  <a:txBody>
                    <a:bodyPr/>
                    <a:lstStyle/>
                    <a:p>
                      <a:r>
                        <a:rPr lang="en-US" sz="1400" dirty="0"/>
                        <a:t>Sentiment Analysis of Twitter Data</a:t>
                      </a:r>
                      <a:endParaRPr lang="en-IN" sz="1400" dirty="0"/>
                    </a:p>
                  </a:txBody>
                  <a:tcPr/>
                </a:tc>
                <a:tc>
                  <a:txBody>
                    <a:bodyPr/>
                    <a:lstStyle/>
                    <a:p>
                      <a:r>
                        <a:rPr lang="en-IN" sz="1400" dirty="0"/>
                        <a:t>Columbia University , New York</a:t>
                      </a:r>
                    </a:p>
                  </a:txBody>
                  <a:tcPr/>
                </a:tc>
                <a:tc>
                  <a:txBody>
                    <a:bodyPr/>
                    <a:lstStyle/>
                    <a:p>
                      <a:r>
                        <a:rPr lang="en-US" sz="1400" dirty="0"/>
                        <a:t>Create a twitter sentiment analysis model, Choose a model type, Decide what type of classification you’d like to do ,Import your twitter data.</a:t>
                      </a:r>
                    </a:p>
                    <a:p>
                      <a:endParaRPr lang="en-IN" sz="1400" dirty="0"/>
                    </a:p>
                  </a:txBody>
                  <a:tcPr/>
                </a:tc>
                <a:tc>
                  <a:txBody>
                    <a:bodyPr/>
                    <a:lstStyle/>
                    <a:p>
                      <a:r>
                        <a:rPr lang="en-US" sz="1400" dirty="0"/>
                        <a:t>It is difficult to analyze whether the given information Is fake or not.</a:t>
                      </a:r>
                      <a:endParaRPr lang="en-IN" sz="1400" dirty="0"/>
                    </a:p>
                  </a:txBody>
                  <a:tcPr/>
                </a:tc>
                <a:extLst>
                  <a:ext uri="{0D108BD9-81ED-4DB2-BD59-A6C34878D82A}">
                    <a16:rowId xmlns:a16="http://schemas.microsoft.com/office/drawing/2014/main" val="555658501"/>
                  </a:ext>
                </a:extLst>
              </a:tr>
              <a:tr h="670846">
                <a:tc>
                  <a:txBody>
                    <a:bodyPr/>
                    <a:lstStyle/>
                    <a:p>
                      <a:r>
                        <a:rPr lang="en-IN" sz="1400" dirty="0"/>
                        <a:t>10</a:t>
                      </a:r>
                    </a:p>
                  </a:txBody>
                  <a:tcPr/>
                </a:tc>
                <a:tc>
                  <a:txBody>
                    <a:bodyPr/>
                    <a:lstStyle/>
                    <a:p>
                      <a:r>
                        <a:rPr lang="en-IN" sz="1400" dirty="0"/>
                        <a:t>Sentiment Analysis Algorithms And Applications : A Survey</a:t>
                      </a:r>
                    </a:p>
                  </a:txBody>
                  <a:tcPr/>
                </a:tc>
                <a:tc>
                  <a:txBody>
                    <a:bodyPr/>
                    <a:lstStyle/>
                    <a:p>
                      <a:r>
                        <a:rPr lang="en-IN" sz="1400" dirty="0"/>
                        <a:t>Ain Shams engineering journal</a:t>
                      </a:r>
                    </a:p>
                  </a:txBody>
                  <a:tcPr/>
                </a:tc>
                <a:tc>
                  <a:txBody>
                    <a:bodyPr/>
                    <a:lstStyle/>
                    <a:p>
                      <a:r>
                        <a:rPr lang="en-IN" sz="1400" dirty="0"/>
                        <a:t>Opinion mining</a:t>
                      </a:r>
                    </a:p>
                  </a:txBody>
                  <a:tcPr/>
                </a:tc>
                <a:tc>
                  <a:txBody>
                    <a:bodyPr/>
                    <a:lstStyle/>
                    <a:p>
                      <a:r>
                        <a:rPr lang="en-US" sz="1400" dirty="0"/>
                        <a:t>The uses of hybrid methods are not yet frequent because its computational complexity is higher</a:t>
                      </a:r>
                    </a:p>
                    <a:p>
                      <a:endParaRPr lang="en-IN" sz="1400" dirty="0"/>
                    </a:p>
                  </a:txBody>
                  <a:tcPr/>
                </a:tc>
                <a:extLst>
                  <a:ext uri="{0D108BD9-81ED-4DB2-BD59-A6C34878D82A}">
                    <a16:rowId xmlns:a16="http://schemas.microsoft.com/office/drawing/2014/main" val="4217621035"/>
                  </a:ext>
                </a:extLst>
              </a:tr>
              <a:tr h="308192">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120791460"/>
                  </a:ext>
                </a:extLst>
              </a:tr>
            </a:tbl>
          </a:graphicData>
        </a:graphic>
      </p:graphicFrame>
    </p:spTree>
    <p:extLst>
      <p:ext uri="{BB962C8B-B14F-4D97-AF65-F5344CB8AC3E}">
        <p14:creationId xmlns:p14="http://schemas.microsoft.com/office/powerpoint/2010/main" val="343617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A5E5-F6DB-1E6D-9A74-92AF7103709A}"/>
              </a:ext>
            </a:extLst>
          </p:cNvPr>
          <p:cNvSpPr>
            <a:spLocks noGrp="1"/>
          </p:cNvSpPr>
          <p:nvPr>
            <p:ph type="title"/>
          </p:nvPr>
        </p:nvSpPr>
        <p:spPr/>
        <p:txBody>
          <a:bodyPr/>
          <a:lstStyle/>
          <a:p>
            <a:r>
              <a:rPr lang="en-IN" dirty="0"/>
              <a:t>Literature </a:t>
            </a:r>
            <a:r>
              <a:rPr lang="en-IN" dirty="0" err="1"/>
              <a:t>reView</a:t>
            </a:r>
            <a:endParaRPr lang="en-IN" dirty="0"/>
          </a:p>
        </p:txBody>
      </p:sp>
      <p:graphicFrame>
        <p:nvGraphicFramePr>
          <p:cNvPr id="5" name="Table 5">
            <a:extLst>
              <a:ext uri="{FF2B5EF4-FFF2-40B4-BE49-F238E27FC236}">
                <a16:creationId xmlns:a16="http://schemas.microsoft.com/office/drawing/2014/main" id="{D931D42B-34BD-29F5-AA9E-426030C41E49}"/>
              </a:ext>
            </a:extLst>
          </p:cNvPr>
          <p:cNvGraphicFramePr>
            <a:graphicFrameLocks noGrp="1"/>
          </p:cNvGraphicFramePr>
          <p:nvPr>
            <p:ph idx="1"/>
            <p:extLst>
              <p:ext uri="{D42A27DB-BD31-4B8C-83A1-F6EECF244321}">
                <p14:modId xmlns:p14="http://schemas.microsoft.com/office/powerpoint/2010/main" val="2311302801"/>
              </p:ext>
            </p:extLst>
          </p:nvPr>
        </p:nvGraphicFramePr>
        <p:xfrm>
          <a:off x="539552" y="1844824"/>
          <a:ext cx="7289800" cy="3627120"/>
        </p:xfrm>
        <a:graphic>
          <a:graphicData uri="http://schemas.openxmlformats.org/drawingml/2006/table">
            <a:tbl>
              <a:tblPr firstRow="1" bandRow="1">
                <a:tableStyleId>{F5AB1C69-6EDB-4FF4-983F-18BD219EF322}</a:tableStyleId>
              </a:tblPr>
              <a:tblGrid>
                <a:gridCol w="576064">
                  <a:extLst>
                    <a:ext uri="{9D8B030D-6E8A-4147-A177-3AD203B41FA5}">
                      <a16:colId xmlns:a16="http://schemas.microsoft.com/office/drawing/2014/main" val="58990515"/>
                    </a:ext>
                  </a:extLst>
                </a:gridCol>
                <a:gridCol w="1440160">
                  <a:extLst>
                    <a:ext uri="{9D8B030D-6E8A-4147-A177-3AD203B41FA5}">
                      <a16:colId xmlns:a16="http://schemas.microsoft.com/office/drawing/2014/main" val="3064993216"/>
                    </a:ext>
                  </a:extLst>
                </a:gridCol>
                <a:gridCol w="1440160">
                  <a:extLst>
                    <a:ext uri="{9D8B030D-6E8A-4147-A177-3AD203B41FA5}">
                      <a16:colId xmlns:a16="http://schemas.microsoft.com/office/drawing/2014/main" val="1837976994"/>
                    </a:ext>
                  </a:extLst>
                </a:gridCol>
                <a:gridCol w="1368152">
                  <a:extLst>
                    <a:ext uri="{9D8B030D-6E8A-4147-A177-3AD203B41FA5}">
                      <a16:colId xmlns:a16="http://schemas.microsoft.com/office/drawing/2014/main" val="3609015984"/>
                    </a:ext>
                  </a:extLst>
                </a:gridCol>
                <a:gridCol w="2465264">
                  <a:extLst>
                    <a:ext uri="{9D8B030D-6E8A-4147-A177-3AD203B41FA5}">
                      <a16:colId xmlns:a16="http://schemas.microsoft.com/office/drawing/2014/main" val="3578505533"/>
                    </a:ext>
                  </a:extLst>
                </a:gridCol>
              </a:tblGrid>
              <a:tr h="370840">
                <a:tc>
                  <a:txBody>
                    <a:bodyPr/>
                    <a:lstStyle/>
                    <a:p>
                      <a:r>
                        <a:rPr lang="en-IN" sz="1600" dirty="0" err="1"/>
                        <a:t>Sl</a:t>
                      </a:r>
                      <a:r>
                        <a:rPr lang="en-IN" sz="1600" dirty="0"/>
                        <a:t> no.</a:t>
                      </a:r>
                    </a:p>
                  </a:txBody>
                  <a:tcPr/>
                </a:tc>
                <a:tc>
                  <a:txBody>
                    <a:bodyPr/>
                    <a:lstStyle/>
                    <a:p>
                      <a:r>
                        <a:rPr lang="en-IN" sz="1600" dirty="0"/>
                        <a:t>Paper Title</a:t>
                      </a:r>
                    </a:p>
                  </a:txBody>
                  <a:tcPr/>
                </a:tc>
                <a:tc>
                  <a:txBody>
                    <a:bodyPr/>
                    <a:lstStyle/>
                    <a:p>
                      <a:r>
                        <a:rPr lang="en-IN" sz="1600" dirty="0"/>
                        <a:t>Journal with Year</a:t>
                      </a:r>
                    </a:p>
                  </a:txBody>
                  <a:tcPr/>
                </a:tc>
                <a:tc>
                  <a:txBody>
                    <a:bodyPr/>
                    <a:lstStyle/>
                    <a:p>
                      <a:r>
                        <a:rPr lang="en-IN" sz="1600" dirty="0"/>
                        <a:t>Methods</a:t>
                      </a:r>
                    </a:p>
                  </a:txBody>
                  <a:tcPr/>
                </a:tc>
                <a:tc>
                  <a:txBody>
                    <a:bodyPr/>
                    <a:lstStyle/>
                    <a:p>
                      <a:r>
                        <a:rPr lang="en-IN" sz="1600" dirty="0"/>
                        <a:t>Shortcomings</a:t>
                      </a:r>
                    </a:p>
                  </a:txBody>
                  <a:tcPr/>
                </a:tc>
                <a:extLst>
                  <a:ext uri="{0D108BD9-81ED-4DB2-BD59-A6C34878D82A}">
                    <a16:rowId xmlns:a16="http://schemas.microsoft.com/office/drawing/2014/main" val="250600589"/>
                  </a:ext>
                </a:extLst>
              </a:tr>
              <a:tr h="370840">
                <a:tc>
                  <a:txBody>
                    <a:bodyPr/>
                    <a:lstStyle/>
                    <a:p>
                      <a:r>
                        <a:rPr lang="en-IN" sz="1400" dirty="0"/>
                        <a:t>11</a:t>
                      </a:r>
                    </a:p>
                  </a:txBody>
                  <a:tcPr/>
                </a:tc>
                <a:tc>
                  <a:txBody>
                    <a:bodyPr/>
                    <a:lstStyle/>
                    <a:p>
                      <a:r>
                        <a:rPr lang="en-US" sz="1400" dirty="0"/>
                        <a:t>Survey on Aspect-Level Sentiment Analysis </a:t>
                      </a:r>
                      <a:endParaRPr lang="en-IN" sz="1400" dirty="0"/>
                    </a:p>
                  </a:txBody>
                  <a:tcPr/>
                </a:tc>
                <a:tc>
                  <a:txBody>
                    <a:bodyPr/>
                    <a:lstStyle/>
                    <a:p>
                      <a:r>
                        <a:rPr lang="en-IN" sz="1400" dirty="0"/>
                        <a:t>IEEE</a:t>
                      </a:r>
                    </a:p>
                  </a:txBody>
                  <a:tcPr/>
                </a:tc>
                <a:tc>
                  <a:txBody>
                    <a:bodyPr/>
                    <a:lstStyle/>
                    <a:p>
                      <a:r>
                        <a:rPr lang="en-IN" sz="1400" dirty="0"/>
                        <a:t>Opinion mining</a:t>
                      </a:r>
                    </a:p>
                  </a:txBody>
                  <a:tcPr/>
                </a:tc>
                <a:tc>
                  <a:txBody>
                    <a:bodyPr/>
                    <a:lstStyle/>
                    <a:p>
                      <a:r>
                        <a:rPr lang="en-IN" sz="1400" dirty="0"/>
                        <a:t>Sarcasm emojis </a:t>
                      </a:r>
                    </a:p>
                    <a:p>
                      <a:r>
                        <a:rPr lang="en-IN" sz="1400" dirty="0"/>
                        <a:t>Idioms are difficult to identify.</a:t>
                      </a:r>
                    </a:p>
                    <a:p>
                      <a:endParaRPr lang="en-IN" sz="1400" dirty="0"/>
                    </a:p>
                  </a:txBody>
                  <a:tcPr/>
                </a:tc>
                <a:extLst>
                  <a:ext uri="{0D108BD9-81ED-4DB2-BD59-A6C34878D82A}">
                    <a16:rowId xmlns:a16="http://schemas.microsoft.com/office/drawing/2014/main" val="300528990"/>
                  </a:ext>
                </a:extLst>
              </a:tr>
              <a:tr h="370840">
                <a:tc>
                  <a:txBody>
                    <a:bodyPr/>
                    <a:lstStyle/>
                    <a:p>
                      <a:r>
                        <a:rPr lang="en-IN" sz="1400" dirty="0"/>
                        <a:t>12</a:t>
                      </a:r>
                    </a:p>
                  </a:txBody>
                  <a:tcPr/>
                </a:tc>
                <a:tc>
                  <a:txBody>
                    <a:bodyPr/>
                    <a:lstStyle/>
                    <a:p>
                      <a:r>
                        <a:rPr lang="en-IN" sz="1400" dirty="0"/>
                        <a:t>A survey on sentiment analysis challenges</a:t>
                      </a:r>
                    </a:p>
                  </a:txBody>
                  <a:tcPr/>
                </a:tc>
                <a:tc>
                  <a:txBody>
                    <a:bodyPr/>
                    <a:lstStyle/>
                    <a:p>
                      <a:r>
                        <a:rPr lang="en-US" sz="1400" dirty="0"/>
                        <a:t>Faculty of Computers and Information, Cairo University, Cairo, Egypt</a:t>
                      </a:r>
                      <a:endParaRPr lang="en-IN" sz="1400" dirty="0"/>
                    </a:p>
                  </a:txBody>
                  <a:tcPr/>
                </a:tc>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1511532041"/>
                  </a:ext>
                </a:extLst>
              </a:tr>
              <a:tr h="370840">
                <a:tc>
                  <a:txBody>
                    <a:bodyPr/>
                    <a:lstStyle/>
                    <a:p>
                      <a:r>
                        <a:rPr lang="en-IN" sz="1400" dirty="0"/>
                        <a:t>13</a:t>
                      </a:r>
                    </a:p>
                  </a:txBody>
                  <a:tcPr/>
                </a:tc>
                <a:tc>
                  <a:txBody>
                    <a:bodyPr/>
                    <a:lstStyle/>
                    <a:p>
                      <a:r>
                        <a:rPr lang="en-US" sz="1400" dirty="0"/>
                        <a:t>Music Sentiment and Stock Returns Around the World </a:t>
                      </a:r>
                      <a:endParaRPr lang="en-IN" sz="1400" dirty="0"/>
                    </a:p>
                  </a:txBody>
                  <a:tcPr/>
                </a:tc>
                <a:tc>
                  <a:txBody>
                    <a:bodyPr/>
                    <a:lstStyle/>
                    <a:p>
                      <a:r>
                        <a:rPr lang="en-US" sz="1400" dirty="0"/>
                        <a:t>Journal of Financial Economics (JFE), Forthcoming</a:t>
                      </a:r>
                      <a:endParaRPr lang="en-IN" sz="1400" dirty="0"/>
                    </a:p>
                  </a:txBody>
                  <a:tcPr/>
                </a:tc>
                <a:tc>
                  <a:txBody>
                    <a:bodyPr/>
                    <a:lstStyle/>
                    <a:p>
                      <a:r>
                        <a:rPr lang="en-IN" sz="1400" dirty="0"/>
                        <a:t>Audio Valence</a:t>
                      </a:r>
                    </a:p>
                  </a:txBody>
                  <a:tcPr/>
                </a:tc>
                <a:tc>
                  <a:txBody>
                    <a:bodyPr/>
                    <a:lstStyle/>
                    <a:p>
                      <a:r>
                        <a:rPr lang="en-US" sz="1400" dirty="0"/>
                        <a:t>Combat negative sentiment by playing an upbeat song</a:t>
                      </a:r>
                      <a:endParaRPr lang="en-IN" sz="1400" dirty="0"/>
                    </a:p>
                  </a:txBody>
                  <a:tcPr/>
                </a:tc>
                <a:extLst>
                  <a:ext uri="{0D108BD9-81ED-4DB2-BD59-A6C34878D82A}">
                    <a16:rowId xmlns:a16="http://schemas.microsoft.com/office/drawing/2014/main" val="439007383"/>
                  </a:ext>
                </a:extLst>
              </a:tr>
            </a:tbl>
          </a:graphicData>
        </a:graphic>
      </p:graphicFrame>
      <p:sp>
        <p:nvSpPr>
          <p:cNvPr id="4" name="Slide Number Placeholder 3">
            <a:extLst>
              <a:ext uri="{FF2B5EF4-FFF2-40B4-BE49-F238E27FC236}">
                <a16:creationId xmlns:a16="http://schemas.microsoft.com/office/drawing/2014/main" id="{F4EABAF0-FE8C-6A28-9D2A-98935843CEB3}"/>
              </a:ext>
            </a:extLst>
          </p:cNvPr>
          <p:cNvSpPr>
            <a:spLocks noGrp="1"/>
          </p:cNvSpPr>
          <p:nvPr>
            <p:ph type="sldNum" sz="quarter" idx="12"/>
          </p:nvPr>
        </p:nvSpPr>
        <p:spPr/>
        <p:txBody>
          <a:bodyPr/>
          <a:lstStyle/>
          <a:p>
            <a:pPr>
              <a:defRPr/>
            </a:pPr>
            <a:fld id="{76D8818E-4975-47DF-8CD0-6344EFD914C9}" type="slidenum">
              <a:rPr lang="en-US" smtClean="0"/>
              <a:t>7</a:t>
            </a:fld>
            <a:endParaRPr lang="en-US"/>
          </a:p>
        </p:txBody>
      </p:sp>
    </p:spTree>
    <p:extLst>
      <p:ext uri="{BB962C8B-B14F-4D97-AF65-F5344CB8AC3E}">
        <p14:creationId xmlns:p14="http://schemas.microsoft.com/office/powerpoint/2010/main" val="237950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84D3-3B8A-64D6-FE46-FF16C2DE10B0}"/>
              </a:ext>
            </a:extLst>
          </p:cNvPr>
          <p:cNvSpPr>
            <a:spLocks noGrp="1"/>
          </p:cNvSpPr>
          <p:nvPr>
            <p:ph type="title"/>
          </p:nvPr>
        </p:nvSpPr>
        <p:spPr/>
        <p:txBody>
          <a:bodyPr/>
          <a:lstStyle/>
          <a:p>
            <a:r>
              <a:rPr lang="en-IN" dirty="0"/>
              <a:t>Literature review</a:t>
            </a:r>
          </a:p>
        </p:txBody>
      </p:sp>
      <p:sp>
        <p:nvSpPr>
          <p:cNvPr id="4" name="Slide Number Placeholder 3">
            <a:extLst>
              <a:ext uri="{FF2B5EF4-FFF2-40B4-BE49-F238E27FC236}">
                <a16:creationId xmlns:a16="http://schemas.microsoft.com/office/drawing/2014/main" id="{A2BAC3C5-5C7D-71A3-3429-9BE5CE46DA53}"/>
              </a:ext>
            </a:extLst>
          </p:cNvPr>
          <p:cNvSpPr>
            <a:spLocks noGrp="1"/>
          </p:cNvSpPr>
          <p:nvPr>
            <p:ph type="sldNum" sz="quarter" idx="12"/>
          </p:nvPr>
        </p:nvSpPr>
        <p:spPr/>
        <p:txBody>
          <a:bodyPr/>
          <a:lstStyle/>
          <a:p>
            <a:pPr>
              <a:defRPr/>
            </a:pPr>
            <a:fld id="{76D8818E-4975-47DF-8CD0-6344EFD914C9}" type="slidenum">
              <a:rPr lang="en-US" smtClean="0"/>
              <a:t>8</a:t>
            </a:fld>
            <a:endParaRPr lang="en-US"/>
          </a:p>
        </p:txBody>
      </p:sp>
      <p:graphicFrame>
        <p:nvGraphicFramePr>
          <p:cNvPr id="9" name="Table 9">
            <a:extLst>
              <a:ext uri="{FF2B5EF4-FFF2-40B4-BE49-F238E27FC236}">
                <a16:creationId xmlns:a16="http://schemas.microsoft.com/office/drawing/2014/main" id="{77BEC951-857D-BAFF-F696-CC49396547CE}"/>
              </a:ext>
            </a:extLst>
          </p:cNvPr>
          <p:cNvGraphicFramePr>
            <a:graphicFrameLocks noGrp="1"/>
          </p:cNvGraphicFramePr>
          <p:nvPr>
            <p:ph idx="1"/>
            <p:extLst>
              <p:ext uri="{D42A27DB-BD31-4B8C-83A1-F6EECF244321}">
                <p14:modId xmlns:p14="http://schemas.microsoft.com/office/powerpoint/2010/main" val="3421877037"/>
              </p:ext>
            </p:extLst>
          </p:nvPr>
        </p:nvGraphicFramePr>
        <p:xfrm>
          <a:off x="539552" y="1916832"/>
          <a:ext cx="7289800" cy="3749040"/>
        </p:xfrm>
        <a:graphic>
          <a:graphicData uri="http://schemas.openxmlformats.org/drawingml/2006/table">
            <a:tbl>
              <a:tblPr firstRow="1" bandRow="1">
                <a:tableStyleId>{F5AB1C69-6EDB-4FF4-983F-18BD219EF322}</a:tableStyleId>
              </a:tblPr>
              <a:tblGrid>
                <a:gridCol w="563290">
                  <a:extLst>
                    <a:ext uri="{9D8B030D-6E8A-4147-A177-3AD203B41FA5}">
                      <a16:colId xmlns:a16="http://schemas.microsoft.com/office/drawing/2014/main" val="3601660237"/>
                    </a:ext>
                  </a:extLst>
                </a:gridCol>
                <a:gridCol w="1440160">
                  <a:extLst>
                    <a:ext uri="{9D8B030D-6E8A-4147-A177-3AD203B41FA5}">
                      <a16:colId xmlns:a16="http://schemas.microsoft.com/office/drawing/2014/main" val="525653481"/>
                    </a:ext>
                  </a:extLst>
                </a:gridCol>
                <a:gridCol w="1512168">
                  <a:extLst>
                    <a:ext uri="{9D8B030D-6E8A-4147-A177-3AD203B41FA5}">
                      <a16:colId xmlns:a16="http://schemas.microsoft.com/office/drawing/2014/main" val="4274512527"/>
                    </a:ext>
                  </a:extLst>
                </a:gridCol>
                <a:gridCol w="1368152">
                  <a:extLst>
                    <a:ext uri="{9D8B030D-6E8A-4147-A177-3AD203B41FA5}">
                      <a16:colId xmlns:a16="http://schemas.microsoft.com/office/drawing/2014/main" val="3038329175"/>
                    </a:ext>
                  </a:extLst>
                </a:gridCol>
                <a:gridCol w="2406030">
                  <a:extLst>
                    <a:ext uri="{9D8B030D-6E8A-4147-A177-3AD203B41FA5}">
                      <a16:colId xmlns:a16="http://schemas.microsoft.com/office/drawing/2014/main" val="2928361452"/>
                    </a:ext>
                  </a:extLst>
                </a:gridCol>
              </a:tblGrid>
              <a:tr h="370840">
                <a:tc>
                  <a:txBody>
                    <a:bodyPr/>
                    <a:lstStyle/>
                    <a:p>
                      <a:r>
                        <a:rPr lang="en-IN" sz="1600" dirty="0" err="1"/>
                        <a:t>Sl</a:t>
                      </a:r>
                      <a:r>
                        <a:rPr lang="en-IN" sz="1600" dirty="0"/>
                        <a:t> no.</a:t>
                      </a:r>
                    </a:p>
                  </a:txBody>
                  <a:tcPr/>
                </a:tc>
                <a:tc>
                  <a:txBody>
                    <a:bodyPr/>
                    <a:lstStyle/>
                    <a:p>
                      <a:r>
                        <a:rPr lang="en-IN" sz="1600" dirty="0"/>
                        <a:t>Paper Title</a:t>
                      </a:r>
                    </a:p>
                  </a:txBody>
                  <a:tcPr/>
                </a:tc>
                <a:tc>
                  <a:txBody>
                    <a:bodyPr/>
                    <a:lstStyle/>
                    <a:p>
                      <a:r>
                        <a:rPr lang="en-IN" sz="1600" dirty="0"/>
                        <a:t>Journal With Year</a:t>
                      </a:r>
                    </a:p>
                  </a:txBody>
                  <a:tcPr/>
                </a:tc>
                <a:tc>
                  <a:txBody>
                    <a:bodyPr/>
                    <a:lstStyle/>
                    <a:p>
                      <a:r>
                        <a:rPr lang="en-IN" sz="1600" dirty="0"/>
                        <a:t>Methods</a:t>
                      </a:r>
                    </a:p>
                  </a:txBody>
                  <a:tcPr/>
                </a:tc>
                <a:tc>
                  <a:txBody>
                    <a:bodyPr/>
                    <a:lstStyle/>
                    <a:p>
                      <a:r>
                        <a:rPr lang="en-IN" sz="1600" dirty="0"/>
                        <a:t>Shortcomings</a:t>
                      </a:r>
                    </a:p>
                  </a:txBody>
                  <a:tcPr/>
                </a:tc>
                <a:extLst>
                  <a:ext uri="{0D108BD9-81ED-4DB2-BD59-A6C34878D82A}">
                    <a16:rowId xmlns:a16="http://schemas.microsoft.com/office/drawing/2014/main" val="1531651843"/>
                  </a:ext>
                </a:extLst>
              </a:tr>
              <a:tr h="370840">
                <a:tc>
                  <a:txBody>
                    <a:bodyPr/>
                    <a:lstStyle/>
                    <a:p>
                      <a:r>
                        <a:rPr lang="en-IN" sz="1400" dirty="0"/>
                        <a:t>14</a:t>
                      </a:r>
                    </a:p>
                  </a:txBody>
                  <a:tcPr/>
                </a:tc>
                <a:tc>
                  <a:txBody>
                    <a:bodyPr/>
                    <a:lstStyle/>
                    <a:p>
                      <a:r>
                        <a:rPr lang="en-US" sz="1400" dirty="0"/>
                        <a:t>Sentiment analysis: A combined approach</a:t>
                      </a:r>
                      <a:endParaRPr lang="en-IN" sz="1400" dirty="0"/>
                    </a:p>
                  </a:txBody>
                  <a:tcPr/>
                </a:tc>
                <a:tc>
                  <a:txBody>
                    <a:bodyPr/>
                    <a:lstStyle/>
                    <a:p>
                      <a:r>
                        <a:rPr lang="en-US" sz="1400" dirty="0"/>
                        <a:t>School of Computing and Information Technology, University of Wolverhampton </a:t>
                      </a:r>
                      <a:r>
                        <a:rPr lang="en-US" sz="1400" dirty="0" err="1"/>
                        <a:t>Wulfruna</a:t>
                      </a:r>
                      <a:r>
                        <a:rPr lang="en-US" sz="1400" dirty="0"/>
                        <a:t> Street</a:t>
                      </a:r>
                      <a:endParaRPr lang="en-IN" sz="1400" dirty="0"/>
                    </a:p>
                  </a:txBody>
                  <a:tcPr/>
                </a:tc>
                <a:tc>
                  <a:txBody>
                    <a:bodyPr/>
                    <a:lstStyle/>
                    <a:p>
                      <a:r>
                        <a:rPr lang="en-IN" sz="1400" dirty="0"/>
                        <a:t>Multiple classifiers such as GIBC RBC SBC, etc.</a:t>
                      </a:r>
                    </a:p>
                  </a:txBody>
                  <a:tcPr/>
                </a:tc>
                <a:tc>
                  <a:txBody>
                    <a:bodyPr/>
                    <a:lstStyle/>
                    <a:p>
                      <a:r>
                        <a:rPr lang="en-US" sz="1400" dirty="0"/>
                        <a:t>Public services or political issues</a:t>
                      </a:r>
                      <a:endParaRPr lang="en-IN" sz="1400" dirty="0"/>
                    </a:p>
                  </a:txBody>
                  <a:tcPr/>
                </a:tc>
                <a:extLst>
                  <a:ext uri="{0D108BD9-81ED-4DB2-BD59-A6C34878D82A}">
                    <a16:rowId xmlns:a16="http://schemas.microsoft.com/office/drawing/2014/main" val="282776828"/>
                  </a:ext>
                </a:extLst>
              </a:tr>
              <a:tr h="370840">
                <a:tc>
                  <a:txBody>
                    <a:bodyPr/>
                    <a:lstStyle/>
                    <a:p>
                      <a:r>
                        <a:rPr lang="en-IN" sz="1400" dirty="0"/>
                        <a:t>15</a:t>
                      </a:r>
                    </a:p>
                  </a:txBody>
                  <a:tcPr/>
                </a:tc>
                <a:tc>
                  <a:txBody>
                    <a:bodyPr/>
                    <a:lstStyle/>
                    <a:p>
                      <a:r>
                        <a:rPr lang="en-US" sz="1400" dirty="0"/>
                        <a:t>Sentiment analysis: A review and comparative analysis of web services</a:t>
                      </a:r>
                      <a:endParaRPr lang="en-IN" sz="1400" dirty="0"/>
                    </a:p>
                  </a:txBody>
                  <a:tcPr/>
                </a:tc>
                <a:tc>
                  <a:txBody>
                    <a:bodyPr/>
                    <a:lstStyle/>
                    <a:p>
                      <a:r>
                        <a:rPr lang="en-US" sz="1400" dirty="0"/>
                        <a:t>Department of Computer Science and Artificial Intelligence, University of Granada, 18071 Granada, Spain</a:t>
                      </a:r>
                      <a:endParaRPr lang="en-IN" sz="1400" dirty="0"/>
                    </a:p>
                  </a:txBody>
                  <a:tcPr/>
                </a:tc>
                <a:tc>
                  <a:txBody>
                    <a:bodyPr/>
                    <a:lstStyle/>
                    <a:p>
                      <a:r>
                        <a:rPr lang="en-IN" sz="1400" dirty="0"/>
                        <a:t>Opinion mining</a:t>
                      </a:r>
                    </a:p>
                  </a:txBody>
                  <a:tcPr/>
                </a:tc>
                <a:tc>
                  <a:txBody>
                    <a:bodyPr/>
                    <a:lstStyle/>
                    <a:p>
                      <a:r>
                        <a:rPr lang="en-US" sz="1400" dirty="0"/>
                        <a:t>NLP techniques are always necessary to achieve good results.</a:t>
                      </a:r>
                      <a:endParaRPr lang="en-IN" sz="1400" dirty="0"/>
                    </a:p>
                  </a:txBody>
                  <a:tcPr/>
                </a:tc>
                <a:extLst>
                  <a:ext uri="{0D108BD9-81ED-4DB2-BD59-A6C34878D82A}">
                    <a16:rowId xmlns:a16="http://schemas.microsoft.com/office/drawing/2014/main" val="1980550010"/>
                  </a:ext>
                </a:extLst>
              </a:tr>
            </a:tbl>
          </a:graphicData>
        </a:graphic>
      </p:graphicFrame>
    </p:spTree>
    <p:extLst>
      <p:ext uri="{BB962C8B-B14F-4D97-AF65-F5344CB8AC3E}">
        <p14:creationId xmlns:p14="http://schemas.microsoft.com/office/powerpoint/2010/main" val="228080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980728"/>
            <a:ext cx="6347713" cy="949672"/>
          </a:xfrm>
        </p:spPr>
        <p:txBody>
          <a:bodyPr/>
          <a:lstStyle/>
          <a:p>
            <a:r>
              <a:rPr lang="en-IN" dirty="0"/>
              <a:t>Research Gap</a:t>
            </a:r>
          </a:p>
        </p:txBody>
      </p:sp>
      <p:sp>
        <p:nvSpPr>
          <p:cNvPr id="3" name="Content Placeholder 2"/>
          <p:cNvSpPr>
            <a:spLocks noGrp="1"/>
          </p:cNvSpPr>
          <p:nvPr>
            <p:ph idx="1"/>
          </p:nvPr>
        </p:nvSpPr>
        <p:spPr>
          <a:xfrm>
            <a:off x="971600" y="1988840"/>
            <a:ext cx="7290055" cy="4023360"/>
          </a:xfrm>
        </p:spPr>
        <p:txBody>
          <a:bodyPr>
            <a:normAutofit/>
          </a:bodyPr>
          <a:lstStyle/>
          <a:p>
            <a:pPr marL="128270" lvl="1" indent="0" algn="just">
              <a:buNone/>
            </a:pPr>
            <a:r>
              <a:rPr lang="en-US" altLang="en-IN" sz="1800" dirty="0"/>
              <a:t>The research gap which we have noticed is that the efficiency of the model is still in question and we are going to try to compare some of the algorithms and try to come up with an efficient model.</a:t>
            </a:r>
          </a:p>
        </p:txBody>
      </p:sp>
      <p:sp>
        <p:nvSpPr>
          <p:cNvPr id="4" name="Slide Number Placeholder 3"/>
          <p:cNvSpPr>
            <a:spLocks noGrp="1"/>
          </p:cNvSpPr>
          <p:nvPr>
            <p:ph type="sldNum" sz="quarter" idx="12"/>
          </p:nvPr>
        </p:nvSpPr>
        <p:spPr/>
        <p:txBody>
          <a:bodyPr/>
          <a:lstStyle/>
          <a:p>
            <a:pPr>
              <a:defRPr/>
            </a:pPr>
            <a:fld id="{76D8818E-4975-47DF-8CD0-6344EFD914C9}"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3.xml><?xml version="1.0" encoding="utf-8"?>
<p:tagLst xmlns:a="http://schemas.openxmlformats.org/drawingml/2006/main" xmlns:r="http://schemas.openxmlformats.org/officeDocument/2006/relationships" xmlns:p="http://schemas.openxmlformats.org/presentationml/2006/main">
  <p:tag name="AS_UNIQUEID" val="40"/>
</p:tagLst>
</file>

<file path=ppt/tags/tag4.xml><?xml version="1.0" encoding="utf-8"?>
<p:tagLst xmlns:a="http://schemas.openxmlformats.org/drawingml/2006/main" xmlns:r="http://schemas.openxmlformats.org/officeDocument/2006/relationships" xmlns:p="http://schemas.openxmlformats.org/presentationml/2006/main">
  <p:tag name="AS_UNIQUEID" val="41"/>
</p:tagLst>
</file>

<file path=ppt/tags/tag5.xml><?xml version="1.0" encoding="utf-8"?>
<p:tagLst xmlns:a="http://schemas.openxmlformats.org/drawingml/2006/main" xmlns:r="http://schemas.openxmlformats.org/officeDocument/2006/relationships" xmlns:p="http://schemas.openxmlformats.org/presentationml/2006/main">
  <p:tag name="AS_UNIQUEID" val="42"/>
</p:tagLst>
</file>

<file path=ppt/tags/tag6.xml><?xml version="1.0" encoding="utf-8"?>
<p:tagLst xmlns:a="http://schemas.openxmlformats.org/drawingml/2006/main" xmlns:r="http://schemas.openxmlformats.org/officeDocument/2006/relationships" xmlns:p="http://schemas.openxmlformats.org/presentationml/2006/main">
  <p:tag name="AS_UNIQUEID" val="4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5174</TotalTime>
  <Words>2553</Words>
  <Application>Microsoft Office PowerPoint</Application>
  <PresentationFormat>On-screen Show (4:3)</PresentationFormat>
  <Paragraphs>290</Paragraphs>
  <Slides>31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Eras Bold ITC</vt:lpstr>
      <vt:lpstr>Gabriola</vt:lpstr>
      <vt:lpstr>Times New Roman</vt:lpstr>
      <vt:lpstr>Tw Cen MT</vt:lpstr>
      <vt:lpstr>Tw Cen MT (Body)</vt:lpstr>
      <vt:lpstr>Tw Cen MT Condensed</vt:lpstr>
      <vt:lpstr>Wingdings 3</vt:lpstr>
      <vt:lpstr>Integral</vt:lpstr>
      <vt:lpstr>PowerPoint Presentation</vt:lpstr>
      <vt:lpstr>OUTLINE</vt:lpstr>
      <vt:lpstr>PowerPoint Presentation</vt:lpstr>
      <vt:lpstr>Literature Review </vt:lpstr>
      <vt:lpstr>LITERATURE reVIEW</vt:lpstr>
      <vt:lpstr>Literature reView</vt:lpstr>
      <vt:lpstr>Literature reView</vt:lpstr>
      <vt:lpstr>Literature review</vt:lpstr>
      <vt:lpstr>Research Gap</vt:lpstr>
      <vt:lpstr>Problem Statement</vt:lpstr>
      <vt:lpstr>Tools and technologies</vt:lpstr>
      <vt:lpstr>Methodology</vt:lpstr>
      <vt:lpstr>Implementation</vt:lpstr>
      <vt:lpstr>Classifiers</vt:lpstr>
      <vt:lpstr>Classifiers</vt:lpstr>
      <vt:lpstr>classifiers</vt:lpstr>
      <vt:lpstr>classifiers</vt:lpstr>
      <vt:lpstr>classifiers</vt:lpstr>
      <vt:lpstr>classifiers</vt:lpstr>
      <vt:lpstr>classifiers</vt:lpstr>
      <vt:lpstr>classifiers</vt:lpstr>
      <vt:lpstr>classifiers</vt:lpstr>
      <vt:lpstr>classifiers</vt:lpstr>
      <vt:lpstr>classifiers</vt:lpstr>
      <vt:lpstr>PowerPoint Presentation</vt:lpstr>
      <vt:lpstr>POLITICAL SENTIMENT ANALYSIS</vt:lpstr>
      <vt:lpstr>POLITICAL SENTIMENT ANALYSIS</vt:lpstr>
      <vt:lpstr>PowerPoint Presentation</vt:lpstr>
      <vt:lpstr>References</vt:lpstr>
      <vt:lpstr>References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BIOMETRIC SECURITY SYSTEMS</dc:title>
  <dc:creator>charmy</dc:creator>
  <cp:lastModifiedBy>Deep Patel</cp:lastModifiedBy>
  <cp:revision>437</cp:revision>
  <dcterms:created xsi:type="dcterms:W3CDTF">2005-10-02T14:03:00Z</dcterms:created>
  <dcterms:modified xsi:type="dcterms:W3CDTF">2023-03-09T06:59:31Z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9FE1101153D84D0AB53728291B807936</vt:lpwstr>
  </property>
</Properties>
</file>