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Inter" charset="0"/>
      <p:regular r:id="rId23"/>
      <p:bold r:id="rId24"/>
    </p:embeddedFont>
    <p:embeddedFont>
      <p:font typeface="Montserrat Medium" charset="0"/>
      <p:regular r:id="rId25"/>
      <p:bold r:id="rId26"/>
      <p:italic r:id="rId27"/>
      <p:boldItalic r:id="rId28"/>
    </p:embeddedFont>
    <p:embeddedFont>
      <p:font typeface="Raleway" charset="0"/>
      <p:regular r:id="rId29"/>
      <p:bold r:id="rId30"/>
      <p:italic r:id="rId31"/>
      <p:boldItalic r:id="rId32"/>
    </p:embeddedFont>
    <p:embeddedFont>
      <p:font typeface="Montserrat" charset="0"/>
      <p:regular r:id="rId33"/>
      <p:bold r:id="rId34"/>
      <p:italic r:id="rId35"/>
      <p:boldItalic r:id="rId36"/>
    </p:embeddedFont>
    <p:embeddedFont>
      <p:font typeface="Orbitron" charset="0"/>
      <p:regular r:id="rId37"/>
      <p:bold r:id="rId38"/>
    </p:embeddedFont>
    <p:embeddedFont>
      <p:font typeface="Montserrat SemiBold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85100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4c4f0080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4c4f0080b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e4c4f0080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e4c4f0080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4c4f0080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e4c4f0080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4c4f0080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e4c4f0080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4c4f0080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e4c4f0080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4c4f0080b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e4c4f0080b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4c4f0080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e4c4f0080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4c4f0080b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e4c4f0080b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4c4f0080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4c4f0080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4c4f0080b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e4c4f0080b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4c4f0080b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4c4f0080b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1133ace7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1133ace7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4c4f0080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4c4f0080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4c4f0080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4c4f0080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4c4f0080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4c4f0080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4c4f0080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e4c4f0080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4c4f0080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e4c4f0080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4c4f0080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4c4f0080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59914" y="1684975"/>
            <a:ext cx="4690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59825" y="3013850"/>
            <a:ext cx="46902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760335" y="1241018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-1619664" y="42627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597536" y="-26834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759345" y="1955125"/>
            <a:ext cx="4662300" cy="9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1"/>
          </p:nvPr>
        </p:nvSpPr>
        <p:spPr>
          <a:xfrm>
            <a:off x="3759325" y="2929425"/>
            <a:ext cx="46623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>
            <a:spLocks noGrp="1"/>
          </p:cNvSpPr>
          <p:nvPr>
            <p:ph type="pic" idx="2"/>
          </p:nvPr>
        </p:nvSpPr>
        <p:spPr>
          <a:xfrm>
            <a:off x="722410" y="1241018"/>
            <a:ext cx="2661300" cy="26613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1455125" y="1553988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 hasCustomPrompt="1"/>
          </p:nvPr>
        </p:nvSpPr>
        <p:spPr>
          <a:xfrm>
            <a:off x="4070300" y="1553988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6685478" y="1553988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722375" y="2259552"/>
            <a:ext cx="2469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5"/>
          </p:nvPr>
        </p:nvSpPr>
        <p:spPr>
          <a:xfrm>
            <a:off x="3338000" y="2259552"/>
            <a:ext cx="2469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6"/>
          </p:nvPr>
        </p:nvSpPr>
        <p:spPr>
          <a:xfrm>
            <a:off x="5952728" y="2259552"/>
            <a:ext cx="2469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7" hasCustomPrompt="1"/>
          </p:nvPr>
        </p:nvSpPr>
        <p:spPr>
          <a:xfrm>
            <a:off x="1455125" y="3148375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8" hasCustomPrompt="1"/>
          </p:nvPr>
        </p:nvSpPr>
        <p:spPr>
          <a:xfrm>
            <a:off x="4070300" y="3148375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9" hasCustomPrompt="1"/>
          </p:nvPr>
        </p:nvSpPr>
        <p:spPr>
          <a:xfrm>
            <a:off x="6685478" y="3148375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3"/>
          </p:nvPr>
        </p:nvSpPr>
        <p:spPr>
          <a:xfrm>
            <a:off x="722375" y="3854081"/>
            <a:ext cx="24690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4"/>
          </p:nvPr>
        </p:nvSpPr>
        <p:spPr>
          <a:xfrm>
            <a:off x="3337999" y="3854096"/>
            <a:ext cx="24681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5"/>
          </p:nvPr>
        </p:nvSpPr>
        <p:spPr>
          <a:xfrm>
            <a:off x="5952726" y="3854081"/>
            <a:ext cx="24690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-2385814" y="-1554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8421586" y="16055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-2462014" y="-1554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8497836" y="30498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22379" y="539500"/>
            <a:ext cx="36402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722375" y="2012475"/>
            <a:ext cx="4308300" cy="21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056650" y="539500"/>
            <a:ext cx="436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4056575" y="1207525"/>
            <a:ext cx="4365000" cy="7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>
            <a:spLocks noGrp="1"/>
          </p:cNvSpPr>
          <p:nvPr>
            <p:ph type="pic" idx="2"/>
          </p:nvPr>
        </p:nvSpPr>
        <p:spPr>
          <a:xfrm>
            <a:off x="6211431" y="2441426"/>
            <a:ext cx="1942800" cy="194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8" name="Google Shape;88;p16"/>
          <p:cNvSpPr>
            <a:spLocks noGrp="1"/>
          </p:cNvSpPr>
          <p:nvPr>
            <p:ph type="pic" idx="3"/>
          </p:nvPr>
        </p:nvSpPr>
        <p:spPr>
          <a:xfrm>
            <a:off x="3770387" y="2441374"/>
            <a:ext cx="1942800" cy="194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9" name="Google Shape;89;p16"/>
          <p:cNvSpPr>
            <a:spLocks noGrp="1"/>
          </p:cNvSpPr>
          <p:nvPr>
            <p:ph type="pic" idx="4"/>
          </p:nvPr>
        </p:nvSpPr>
        <p:spPr>
          <a:xfrm>
            <a:off x="722385" y="1241018"/>
            <a:ext cx="2661300" cy="26613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722375" y="1360725"/>
            <a:ext cx="3711600" cy="32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2"/>
          </p:nvPr>
        </p:nvSpPr>
        <p:spPr>
          <a:xfrm>
            <a:off x="4709975" y="1360725"/>
            <a:ext cx="3711600" cy="32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740789" y="-26442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1"/>
          </p:nvPr>
        </p:nvSpPr>
        <p:spPr>
          <a:xfrm>
            <a:off x="722337" y="2835257"/>
            <a:ext cx="2492700" cy="1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2"/>
          </p:nvPr>
        </p:nvSpPr>
        <p:spPr>
          <a:xfrm>
            <a:off x="3325650" y="2835257"/>
            <a:ext cx="2492700" cy="1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3"/>
          </p:nvPr>
        </p:nvSpPr>
        <p:spPr>
          <a:xfrm>
            <a:off x="5928963" y="2835257"/>
            <a:ext cx="2492700" cy="1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4"/>
          </p:nvPr>
        </p:nvSpPr>
        <p:spPr>
          <a:xfrm>
            <a:off x="722337" y="2243100"/>
            <a:ext cx="2492700" cy="6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5"/>
          </p:nvPr>
        </p:nvSpPr>
        <p:spPr>
          <a:xfrm>
            <a:off x="3325650" y="2243100"/>
            <a:ext cx="2492700" cy="6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6"/>
          </p:nvPr>
        </p:nvSpPr>
        <p:spPr>
          <a:xfrm>
            <a:off x="5928963" y="2243100"/>
            <a:ext cx="2492700" cy="6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613486" y="-25688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4551436" y="46040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722425" y="1702625"/>
            <a:ext cx="3877200" cy="11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2"/>
          </p:nvPr>
        </p:nvSpPr>
        <p:spPr>
          <a:xfrm>
            <a:off x="4638177" y="1702624"/>
            <a:ext cx="3877200" cy="11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3"/>
          </p:nvPr>
        </p:nvSpPr>
        <p:spPr>
          <a:xfrm>
            <a:off x="722425" y="1313250"/>
            <a:ext cx="38772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4"/>
          </p:nvPr>
        </p:nvSpPr>
        <p:spPr>
          <a:xfrm>
            <a:off x="4638175" y="1313250"/>
            <a:ext cx="38772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5"/>
          </p:nvPr>
        </p:nvSpPr>
        <p:spPr>
          <a:xfrm>
            <a:off x="722425" y="3417625"/>
            <a:ext cx="3877200" cy="11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6"/>
          </p:nvPr>
        </p:nvSpPr>
        <p:spPr>
          <a:xfrm>
            <a:off x="4638177" y="3417625"/>
            <a:ext cx="3877200" cy="11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7"/>
          </p:nvPr>
        </p:nvSpPr>
        <p:spPr>
          <a:xfrm>
            <a:off x="722425" y="3028275"/>
            <a:ext cx="38772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8"/>
          </p:nvPr>
        </p:nvSpPr>
        <p:spPr>
          <a:xfrm>
            <a:off x="4638175" y="3028275"/>
            <a:ext cx="38778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035711" y="-25688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-1106389" y="46040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1"/>
          </p:nvPr>
        </p:nvSpPr>
        <p:spPr>
          <a:xfrm>
            <a:off x="722421" y="1658822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2"/>
          </p:nvPr>
        </p:nvSpPr>
        <p:spPr>
          <a:xfrm>
            <a:off x="3382763" y="1658822"/>
            <a:ext cx="23784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3"/>
          </p:nvPr>
        </p:nvSpPr>
        <p:spPr>
          <a:xfrm>
            <a:off x="6044029" y="1658822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4"/>
          </p:nvPr>
        </p:nvSpPr>
        <p:spPr>
          <a:xfrm>
            <a:off x="722421" y="1294450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5"/>
          </p:nvPr>
        </p:nvSpPr>
        <p:spPr>
          <a:xfrm>
            <a:off x="3382763" y="1294450"/>
            <a:ext cx="23784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6"/>
          </p:nvPr>
        </p:nvSpPr>
        <p:spPr>
          <a:xfrm>
            <a:off x="6044021" y="1294450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7"/>
          </p:nvPr>
        </p:nvSpPr>
        <p:spPr>
          <a:xfrm>
            <a:off x="722421" y="3404751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8"/>
          </p:nvPr>
        </p:nvSpPr>
        <p:spPr>
          <a:xfrm>
            <a:off x="3382763" y="3404751"/>
            <a:ext cx="23784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9"/>
          </p:nvPr>
        </p:nvSpPr>
        <p:spPr>
          <a:xfrm>
            <a:off x="6044021" y="3404754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3"/>
          </p:nvPr>
        </p:nvSpPr>
        <p:spPr>
          <a:xfrm>
            <a:off x="722421" y="3040304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4"/>
          </p:nvPr>
        </p:nvSpPr>
        <p:spPr>
          <a:xfrm>
            <a:off x="3382763" y="3040304"/>
            <a:ext cx="23784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5"/>
          </p:nvPr>
        </p:nvSpPr>
        <p:spPr>
          <a:xfrm>
            <a:off x="6044021" y="3040306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638511" y="-25688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5727986" y="46040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22375" y="2723038"/>
            <a:ext cx="4520100" cy="13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077625" y="1294550"/>
            <a:ext cx="1809600" cy="9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>
            <a:spLocks noGrp="1"/>
          </p:cNvSpPr>
          <p:nvPr>
            <p:ph type="pic" idx="3"/>
          </p:nvPr>
        </p:nvSpPr>
        <p:spPr>
          <a:xfrm>
            <a:off x="5760335" y="1241043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" name="Google Shape;18;p3"/>
          <p:cNvSpPr/>
          <p:nvPr/>
        </p:nvSpPr>
        <p:spPr>
          <a:xfrm>
            <a:off x="3017861" y="-24453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522564" y="44905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subTitle" idx="1"/>
          </p:nvPr>
        </p:nvSpPr>
        <p:spPr>
          <a:xfrm>
            <a:off x="1151060" y="1264875"/>
            <a:ext cx="3537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 hasCustomPrompt="1"/>
          </p:nvPr>
        </p:nvSpPr>
        <p:spPr>
          <a:xfrm>
            <a:off x="1151259" y="718925"/>
            <a:ext cx="3537000" cy="6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2"/>
          </p:nvPr>
        </p:nvSpPr>
        <p:spPr>
          <a:xfrm>
            <a:off x="1150874" y="2664875"/>
            <a:ext cx="35376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3" hasCustomPrompt="1"/>
          </p:nvPr>
        </p:nvSpPr>
        <p:spPr>
          <a:xfrm>
            <a:off x="1151073" y="2118875"/>
            <a:ext cx="3537600" cy="6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4"/>
          </p:nvPr>
        </p:nvSpPr>
        <p:spPr>
          <a:xfrm>
            <a:off x="1151060" y="4064875"/>
            <a:ext cx="3537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 idx="5" hasCustomPrompt="1"/>
          </p:nvPr>
        </p:nvSpPr>
        <p:spPr>
          <a:xfrm>
            <a:off x="1151259" y="3518875"/>
            <a:ext cx="3537000" cy="6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21"/>
          <p:cNvSpPr>
            <a:spLocks noGrp="1"/>
          </p:cNvSpPr>
          <p:nvPr>
            <p:ph type="pic" idx="6"/>
          </p:nvPr>
        </p:nvSpPr>
        <p:spPr>
          <a:xfrm>
            <a:off x="5760335" y="1241043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1" name="Google Shape;141;p21"/>
          <p:cNvSpPr/>
          <p:nvPr/>
        </p:nvSpPr>
        <p:spPr>
          <a:xfrm>
            <a:off x="-1366014" y="45282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4022011" y="-23377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1013125" y="545685"/>
            <a:ext cx="3773100" cy="9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1013125" y="1446576"/>
            <a:ext cx="37731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>
            <a:spLocks noGrp="1"/>
          </p:cNvSpPr>
          <p:nvPr>
            <p:ph type="pic" idx="2"/>
          </p:nvPr>
        </p:nvSpPr>
        <p:spPr>
          <a:xfrm>
            <a:off x="5760335" y="1241018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7" name="Google Shape;147;p22"/>
          <p:cNvSpPr txBox="1"/>
          <p:nvPr/>
        </p:nvSpPr>
        <p:spPr>
          <a:xfrm>
            <a:off x="1013125" y="3513525"/>
            <a:ext cx="328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4022011" y="-23377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7192261" y="34199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>
            <a:off x="749400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-797339" y="-23377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3410711" y="44008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>
            <a:off x="-967939" y="-21102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8052011" y="31924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2375" y="1360725"/>
            <a:ext cx="7699200" cy="32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-2474864" y="-2373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070125" y="539500"/>
            <a:ext cx="435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4715650" y="1658800"/>
            <a:ext cx="3705900" cy="10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715720" y="3301350"/>
            <a:ext cx="3705900" cy="10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4715650" y="1299100"/>
            <a:ext cx="37059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715720" y="2941650"/>
            <a:ext cx="37059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30" name="Google Shape;30;p5"/>
          <p:cNvSpPr>
            <a:spLocks noGrp="1"/>
          </p:cNvSpPr>
          <p:nvPr>
            <p:ph type="pic" idx="5"/>
          </p:nvPr>
        </p:nvSpPr>
        <p:spPr>
          <a:xfrm>
            <a:off x="722385" y="1241043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" name="Google Shape;31;p5"/>
          <p:cNvSpPr/>
          <p:nvPr/>
        </p:nvSpPr>
        <p:spPr>
          <a:xfrm>
            <a:off x="6623636" y="-25688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201911" y="46040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5747586" y="-26450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-412739" y="46802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70125" y="539500"/>
            <a:ext cx="4231200" cy="10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70125" y="1910750"/>
            <a:ext cx="4351500" cy="23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22385" y="1241018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1" name="Google Shape;41;p7"/>
          <p:cNvSpPr/>
          <p:nvPr/>
        </p:nvSpPr>
        <p:spPr>
          <a:xfrm>
            <a:off x="6623636" y="-25688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2426786" y="46040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751400" y="1053150"/>
            <a:ext cx="5641200" cy="30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8141786" y="18033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1909214" y="-13100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078450" y="1597225"/>
            <a:ext cx="4987200" cy="7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078450" y="2311175"/>
            <a:ext cx="4987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-831764" y="43054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5892611" y="-23762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-2385914" y="26705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>
            <a:off x="8421636" y="10176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ctrTitle"/>
          </p:nvPr>
        </p:nvSpPr>
        <p:spPr>
          <a:xfrm>
            <a:off x="659914" y="1684975"/>
            <a:ext cx="4690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CREDIT CARD </a:t>
            </a:r>
            <a:r>
              <a:rPr lang="en" sz="3100" b="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LAUNCH ANALYSIS</a:t>
            </a:r>
            <a:endParaRPr sz="3100" b="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1"/>
          </p:nvPr>
        </p:nvSpPr>
        <p:spPr>
          <a:xfrm>
            <a:off x="659825" y="3013850"/>
            <a:ext cx="46902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Prajapati</a:t>
            </a:r>
            <a:endParaRPr dirty="0"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025" y="1589350"/>
            <a:ext cx="2689050" cy="14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5959900" y="3215275"/>
            <a:ext cx="23133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MITRON BANK</a:t>
            </a:r>
            <a:endParaRPr sz="1700" b="1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>
            <a:spLocks noGrp="1"/>
          </p:cNvSpPr>
          <p:nvPr>
            <p:ph type="title"/>
          </p:nvPr>
        </p:nvSpPr>
        <p:spPr>
          <a:xfrm>
            <a:off x="2235425" y="330875"/>
            <a:ext cx="4896000" cy="9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AND EXPENDITURE ANALYSIS</a:t>
            </a:r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1"/>
          </p:nvPr>
        </p:nvSpPr>
        <p:spPr>
          <a:xfrm>
            <a:off x="549900" y="1389675"/>
            <a:ext cx="8044200" cy="15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KEY METRICS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Total Income: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1.24 bn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Avg Monthly Income: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51.66k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Total Expenditure: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531M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Income Utilization: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42.82%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Income Utilization is the ratio of total customer expenditure by total customer income.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5"/>
          <p:cNvSpPr txBox="1">
            <a:spLocks noGrp="1"/>
          </p:cNvSpPr>
          <p:nvPr>
            <p:ph type="body" idx="1"/>
          </p:nvPr>
        </p:nvSpPr>
        <p:spPr>
          <a:xfrm>
            <a:off x="549900" y="3048500"/>
            <a:ext cx="8044200" cy="1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CUSTOMER EXPENDITURE BY MONTH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Customers have spent the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highest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in the month of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September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approx.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116M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Customers have spent the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lowest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in the month of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May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approx.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68M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months May, June, July have lower expenditure compared to August, September, November.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>
            <a:spLocks noGrp="1"/>
          </p:cNvSpPr>
          <p:nvPr>
            <p:ph type="title"/>
          </p:nvPr>
        </p:nvSpPr>
        <p:spPr>
          <a:xfrm>
            <a:off x="549900" y="781675"/>
            <a:ext cx="48960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INCOME AND EXPENDITURE ANALYSIS</a:t>
            </a:r>
            <a:endParaRPr sz="2000"/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1"/>
          </p:nvPr>
        </p:nvSpPr>
        <p:spPr>
          <a:xfrm>
            <a:off x="549900" y="1492600"/>
            <a:ext cx="8044200" cy="23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CUSTOMER EXPENDITURE AND INCOME UTILIZATION BY PAYMENT METHOD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Credit card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most used payment method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having an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expenditure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approx.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216M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i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ncome utilization %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17.4%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followed by UPI, Debit Card and Net Banking.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Net Banking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least used payment method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having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expenditure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approx.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54M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Credit Card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216M (Income Utilization: 17.45%)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UPI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140M (Income Utilization: 11.36%)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Debit Card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119M (Income Utilization: 9.64%)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Netbanking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54M (Income Utilization: 4.37%)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>
            <a:spLocks noGrp="1"/>
          </p:cNvSpPr>
          <p:nvPr>
            <p:ph type="title"/>
          </p:nvPr>
        </p:nvSpPr>
        <p:spPr>
          <a:xfrm>
            <a:off x="549900" y="781675"/>
            <a:ext cx="48960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INCOME AND EXPENDITURE ANALYSIS</a:t>
            </a:r>
            <a:endParaRPr sz="2000"/>
          </a:p>
        </p:txBody>
      </p:sp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549900" y="1492600"/>
            <a:ext cx="8044200" cy="23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CUSTOMER INCOME AND EXPENDITURE BY AGE GROUP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People belonging to age group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25-34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the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highest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income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expenditure.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25-34):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Income:465M, Expenditure:203M, Income Utilization:43.66%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(35-45)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Income:408M, Expenditure:191M, Income Utilization:46.72%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(21-24)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Income:169M,Expenditure:69M, Income Utilization:40.59%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(45+)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Income:197M, Expenditure:68M, Income Utilization:34.70%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Although people belonging to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25-34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the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highest expenditure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when we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consider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incomes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people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35-45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the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highest income utilization 46.72%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>
            <a:spLocks noGrp="1"/>
          </p:cNvSpPr>
          <p:nvPr>
            <p:ph type="title"/>
          </p:nvPr>
        </p:nvSpPr>
        <p:spPr>
          <a:xfrm>
            <a:off x="549900" y="781675"/>
            <a:ext cx="48960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INCOME AND EXPENDITURE ANALYSIS</a:t>
            </a:r>
            <a:endParaRPr sz="2000"/>
          </a:p>
        </p:txBody>
      </p:sp>
      <p:sp>
        <p:nvSpPr>
          <p:cNvPr id="264" name="Google Shape;264;p38"/>
          <p:cNvSpPr txBox="1">
            <a:spLocks noGrp="1"/>
          </p:cNvSpPr>
          <p:nvPr>
            <p:ph type="body" idx="1"/>
          </p:nvPr>
        </p:nvSpPr>
        <p:spPr>
          <a:xfrm>
            <a:off x="549900" y="1492600"/>
            <a:ext cx="8044200" cy="24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CUSTOMER INCOME AND EXPENDITURE AND INCOME UTILIZATION BY OCCUPATION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Salaried IT employees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the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highest income(477M)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expenditure(243M)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with an i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ncome utilization of 51.04%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Freelancers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Income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164M, Expenditure:75M, Income Utilization:45.80%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Salaried Other Employees: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Income:207M, Expenditure:87M, Income Utilization:42.10%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Business Owners: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Income:264M, Expenditure:8M, Income Utilization:33.22%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Government Employees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 have the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lowest income(121M)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expenditure(36M)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with an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income utilization of 29.00%.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>
            <a:spLocks noGrp="1"/>
          </p:cNvSpPr>
          <p:nvPr>
            <p:ph type="title"/>
          </p:nvPr>
        </p:nvSpPr>
        <p:spPr>
          <a:xfrm>
            <a:off x="549900" y="781675"/>
            <a:ext cx="48960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INCOME AND EXPENDITURE ANALYSIS</a:t>
            </a:r>
            <a:endParaRPr sz="2000"/>
          </a:p>
        </p:txBody>
      </p:sp>
      <p:sp>
        <p:nvSpPr>
          <p:cNvPr id="270" name="Google Shape;270;p39"/>
          <p:cNvSpPr txBox="1">
            <a:spLocks noGrp="1"/>
          </p:cNvSpPr>
          <p:nvPr>
            <p:ph type="body" idx="1"/>
          </p:nvPr>
        </p:nvSpPr>
        <p:spPr>
          <a:xfrm>
            <a:off x="549900" y="1492600"/>
            <a:ext cx="8044200" cy="1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EXPENDITURE DISTRIBUTION BY GENDER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Males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a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higher expenditure (357M)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with an i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ncome utilization (44.39%)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while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females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an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expenditure of (173M)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income utilization (39.92%).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9"/>
          <p:cNvSpPr txBox="1">
            <a:spLocks noGrp="1"/>
          </p:cNvSpPr>
          <p:nvPr>
            <p:ph type="body" idx="1"/>
          </p:nvPr>
        </p:nvSpPr>
        <p:spPr>
          <a:xfrm>
            <a:off x="549900" y="2842200"/>
            <a:ext cx="8044200" cy="1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EXPENDITURE DISTRIBUTION BY MARITAL STATUS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Married Couples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a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higher expenditure (429M)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with an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income utilization (42.77%)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while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Singles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an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expenditure of (101M)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income utilization (43.06%).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549900" y="781675"/>
            <a:ext cx="48960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INCOME AND EXPENDITURE ANALYSIS</a:t>
            </a:r>
            <a:endParaRPr sz="2000"/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1"/>
          </p:nvPr>
        </p:nvSpPr>
        <p:spPr>
          <a:xfrm>
            <a:off x="549900" y="1492600"/>
            <a:ext cx="8044200" cy="29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CUSTOMER EXPENDITURE AND INCOME UTILIZATION BY CATEGORY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Customers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spend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on their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Bills(104M)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which constitutes of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8.46%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their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income utilization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Groceries(86M)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which constitutes of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6.96%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their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income utilization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Electronics(79M)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constituting of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6.42%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their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income utilization.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HealthCare: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Expenditure:65M, income utilization:5.29%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Travel: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Expenditure:59M, income utilization:4.78%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Food: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Expenditure: 44M, income utilization:3.55%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Entertainment: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Expenditure:41M, income utilization:3.33%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Apparel: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Expenditure: 34M, income utilization:2.75%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Other: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Expenditure: 15M, income utilization:1.29%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>
            <a:spLocks noGrp="1"/>
          </p:cNvSpPr>
          <p:nvPr>
            <p:ph type="title"/>
          </p:nvPr>
        </p:nvSpPr>
        <p:spPr>
          <a:xfrm>
            <a:off x="549900" y="781675"/>
            <a:ext cx="48960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INCOME AND EXPENDITURE ANALYSIS</a:t>
            </a:r>
            <a:endParaRPr sz="2000"/>
          </a:p>
        </p:txBody>
      </p:sp>
      <p:sp>
        <p:nvSpPr>
          <p:cNvPr id="283" name="Google Shape;283;p41"/>
          <p:cNvSpPr txBox="1">
            <a:spLocks noGrp="1"/>
          </p:cNvSpPr>
          <p:nvPr>
            <p:ph type="body" idx="1"/>
          </p:nvPr>
        </p:nvSpPr>
        <p:spPr>
          <a:xfrm>
            <a:off x="549900" y="1492600"/>
            <a:ext cx="8044200" cy="21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CUSTOMER INCOME, EXPENDITURE AND INCOME UTILIZATION BY OCCUPATION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Customers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Mumbai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the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 highest income[334M]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expenditure[172M]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 51.49% income utilization.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Customers from Delhi NCR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income[232M]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e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xpenditure[111M]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48.03% income utilization.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Customers from Bengaluru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have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income[230M]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expenditure[100M]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43.46% income utilization.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Customers from Hyderabad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income[186M]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expenditure[67M]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36.25% income utilization.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Customers from Chennai: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have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income[334M]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expenditure[172M]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with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 31.10% income utilization.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>
            <a:spLocks noGrp="1"/>
          </p:cNvSpPr>
          <p:nvPr>
            <p:ph type="title"/>
          </p:nvPr>
        </p:nvSpPr>
        <p:spPr>
          <a:xfrm>
            <a:off x="2124000" y="619100"/>
            <a:ext cx="48960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SEGMENTS</a:t>
            </a:r>
            <a:endParaRPr/>
          </a:p>
        </p:txBody>
      </p:sp>
      <p:sp>
        <p:nvSpPr>
          <p:cNvPr id="289" name="Google Shape;289;p42"/>
          <p:cNvSpPr txBox="1">
            <a:spLocks noGrp="1"/>
          </p:cNvSpPr>
          <p:nvPr>
            <p:ph type="body" idx="1"/>
          </p:nvPr>
        </p:nvSpPr>
        <p:spPr>
          <a:xfrm>
            <a:off x="549900" y="1459450"/>
            <a:ext cx="8044200" cy="14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AGE GROUP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People belonging to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age groups 25-34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35-45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the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highest income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expenditure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25-34)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has Income Utilization:43.66%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(35-45)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has Income Utilization:46.72%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These are customer groups we should target.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2"/>
          <p:cNvSpPr txBox="1">
            <a:spLocks noGrp="1"/>
          </p:cNvSpPr>
          <p:nvPr>
            <p:ph type="body" idx="1"/>
          </p:nvPr>
        </p:nvSpPr>
        <p:spPr>
          <a:xfrm>
            <a:off x="549900" y="3207100"/>
            <a:ext cx="8044200" cy="11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GENDER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Males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a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higher expenditure (357M)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compared to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Females (173M)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Males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a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higher income utilization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(44.39%)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compared to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Females (39.92%)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Males are more likely to use the credit card.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0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>
            <a:spLocks noGrp="1"/>
          </p:cNvSpPr>
          <p:nvPr>
            <p:ph type="title"/>
          </p:nvPr>
        </p:nvSpPr>
        <p:spPr>
          <a:xfrm>
            <a:off x="549900" y="611575"/>
            <a:ext cx="489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KEY SEGMENTS</a:t>
            </a:r>
            <a:endParaRPr sz="2000"/>
          </a:p>
        </p:txBody>
      </p:sp>
      <p:sp>
        <p:nvSpPr>
          <p:cNvPr id="296" name="Google Shape;296;p43"/>
          <p:cNvSpPr txBox="1">
            <a:spLocks noGrp="1"/>
          </p:cNvSpPr>
          <p:nvPr>
            <p:ph type="body" idx="1"/>
          </p:nvPr>
        </p:nvSpPr>
        <p:spPr>
          <a:xfrm>
            <a:off x="549900" y="1145350"/>
            <a:ext cx="80442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MARITAL STATUS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Married Customers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a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higher expenditure (429M)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compared to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Single Customers (102M)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But, Singles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a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higher income utilization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(43.06%)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compared to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Married Couples (42.77%)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Both the groups are likely to be our target customers.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0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3"/>
          <p:cNvSpPr txBox="1">
            <a:spLocks noGrp="1"/>
          </p:cNvSpPr>
          <p:nvPr>
            <p:ph type="body" idx="1"/>
          </p:nvPr>
        </p:nvSpPr>
        <p:spPr>
          <a:xfrm>
            <a:off x="549900" y="2616050"/>
            <a:ext cx="8044200" cy="2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OCCUPATION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Salaried IT employees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the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 highest income(477M)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expenditure(243M)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with an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income utilization of 51.04%.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Followed by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Freelancers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having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income:164M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Expenditure:75M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Income Utilization:45.80%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Other salaried employees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income:207M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Expenditure:87M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Income Utilization:42.10%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People working in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or as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Freelancers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or in other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Other Salaried Jobs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like to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 spend a lot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would benefit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using a Credit Card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>
            <a:spLocks noGrp="1"/>
          </p:cNvSpPr>
          <p:nvPr>
            <p:ph type="title"/>
          </p:nvPr>
        </p:nvSpPr>
        <p:spPr>
          <a:xfrm>
            <a:off x="549900" y="611575"/>
            <a:ext cx="489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KEY SEGMENTS</a:t>
            </a:r>
            <a:endParaRPr sz="2000"/>
          </a:p>
        </p:txBody>
      </p:sp>
      <p:sp>
        <p:nvSpPr>
          <p:cNvPr id="303" name="Google Shape;303;p44"/>
          <p:cNvSpPr txBox="1">
            <a:spLocks noGrp="1"/>
          </p:cNvSpPr>
          <p:nvPr>
            <p:ph type="body" idx="1"/>
          </p:nvPr>
        </p:nvSpPr>
        <p:spPr>
          <a:xfrm>
            <a:off x="549900" y="1145350"/>
            <a:ext cx="80442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CATEGORIES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Bills, Groceries, Electronics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the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highest expenditure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income utilization.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Introducing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credit card features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which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reward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end user purchases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in these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categories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would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attract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more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customers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4"/>
          <p:cNvSpPr txBox="1">
            <a:spLocks noGrp="1"/>
          </p:cNvSpPr>
          <p:nvPr>
            <p:ph type="body" idx="1"/>
          </p:nvPr>
        </p:nvSpPr>
        <p:spPr>
          <a:xfrm>
            <a:off x="549900" y="2327775"/>
            <a:ext cx="80442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People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living in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Mumbai, Delhi NCR and Bengaluru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the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highest income utilization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Credit Card features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should be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tailored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with respect to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spending patterns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the people living in these cities.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0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4"/>
          <p:cNvSpPr txBox="1">
            <a:spLocks noGrp="1"/>
          </p:cNvSpPr>
          <p:nvPr>
            <p:ph type="body" idx="1"/>
          </p:nvPr>
        </p:nvSpPr>
        <p:spPr>
          <a:xfrm>
            <a:off x="549900" y="3458475"/>
            <a:ext cx="80442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MONTHS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People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spend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lot of money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in the months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 August, September and November.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Launching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the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 credit card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in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 June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or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 July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would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benefit the customers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0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1548675" y="1447213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1548675" y="3041575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4163850" y="1447213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4163850" y="3041575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6779028" y="1447213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6779028" y="3041575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title" idx="2"/>
          </p:nvPr>
        </p:nvSpPr>
        <p:spPr>
          <a:xfrm>
            <a:off x="1418175" y="1553988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 idx="3"/>
          </p:nvPr>
        </p:nvSpPr>
        <p:spPr>
          <a:xfrm>
            <a:off x="4033350" y="1553988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title" idx="4"/>
          </p:nvPr>
        </p:nvSpPr>
        <p:spPr>
          <a:xfrm>
            <a:off x="6648528" y="1553988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subTitle" idx="1"/>
          </p:nvPr>
        </p:nvSpPr>
        <p:spPr>
          <a:xfrm>
            <a:off x="685425" y="2259552"/>
            <a:ext cx="2469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subTitle" idx="5"/>
          </p:nvPr>
        </p:nvSpPr>
        <p:spPr>
          <a:xfrm>
            <a:off x="3301050" y="2259552"/>
            <a:ext cx="2469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6"/>
          </p:nvPr>
        </p:nvSpPr>
        <p:spPr>
          <a:xfrm>
            <a:off x="5915778" y="2259552"/>
            <a:ext cx="2469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title" idx="7"/>
          </p:nvPr>
        </p:nvSpPr>
        <p:spPr>
          <a:xfrm>
            <a:off x="1418175" y="3148375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 idx="8"/>
          </p:nvPr>
        </p:nvSpPr>
        <p:spPr>
          <a:xfrm>
            <a:off x="4033350" y="3148375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 idx="9"/>
          </p:nvPr>
        </p:nvSpPr>
        <p:spPr>
          <a:xfrm>
            <a:off x="6648528" y="3148375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3"/>
          </p:nvPr>
        </p:nvSpPr>
        <p:spPr>
          <a:xfrm>
            <a:off x="685425" y="3854081"/>
            <a:ext cx="24690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Expenditure Analysis</a:t>
            </a:r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14"/>
          </p:nvPr>
        </p:nvSpPr>
        <p:spPr>
          <a:xfrm>
            <a:off x="3301049" y="3854096"/>
            <a:ext cx="24681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Customer Segments</a:t>
            </a:r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15"/>
          </p:nvPr>
        </p:nvSpPr>
        <p:spPr>
          <a:xfrm>
            <a:off x="5688825" y="3880300"/>
            <a:ext cx="2922900" cy="10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Feature Recommendation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>
            <a:spLocks noGrp="1"/>
          </p:cNvSpPr>
          <p:nvPr>
            <p:ph type="title"/>
          </p:nvPr>
        </p:nvSpPr>
        <p:spPr>
          <a:xfrm>
            <a:off x="347350" y="489600"/>
            <a:ext cx="83583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CREDIT CARD FEATURE RECOMMENDATION</a:t>
            </a:r>
            <a:endParaRPr sz="2500"/>
          </a:p>
        </p:txBody>
      </p:sp>
      <p:sp>
        <p:nvSpPr>
          <p:cNvPr id="311" name="Google Shape;311;p45"/>
          <p:cNvSpPr txBox="1">
            <a:spLocks noGrp="1"/>
          </p:cNvSpPr>
          <p:nvPr>
            <p:ph type="body" idx="1"/>
          </p:nvPr>
        </p:nvSpPr>
        <p:spPr>
          <a:xfrm>
            <a:off x="549900" y="1101050"/>
            <a:ext cx="8044200" cy="3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People belonging to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age groups 25-34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35-45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the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highest income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expenditure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so, rewarding them with points and cashbacks could motivate them to use the credit card more.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higher credit limit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can help spenders accommodate their expenditure with ease.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People spend the highest on bills, groceries and electronics.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Discounts and special offers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for these categories can motivate the customers to abuse the credit card more.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salaried employees like to spend the most and have the highest income utilization.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So providing them rewards, discounts, and special offers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credit card purchases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softwares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application subscriptions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electronics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can make them use the credit card more.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UPI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is th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e second most preferred payment method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so i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ntegrating and linking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credit card with UPI, will introduce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ease in transaction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at the same time benefit the company.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With great features,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a robust security mechanism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should be implemented.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2456400" y="709475"/>
            <a:ext cx="42312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1"/>
          </p:nvPr>
        </p:nvSpPr>
        <p:spPr>
          <a:xfrm>
            <a:off x="559200" y="3422675"/>
            <a:ext cx="80256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Mitron Bank is a legacy financial institution headquartered in Hyderabad. They want to introduce a new line of credit cards, aiming to broaden its product offerings and reach in the financial market. </a:t>
            </a:r>
            <a:endParaRPr sz="1500"/>
          </a:p>
          <a:p>
            <a:pPr marL="0" lvl="0" indent="0" algn="just" rtl="0">
              <a:spcBef>
                <a:spcPts val="1000"/>
              </a:spcBef>
              <a:spcAft>
                <a:spcPts val="1200"/>
              </a:spcAft>
              <a:buNone/>
            </a:pPr>
            <a:endParaRPr sz="1500"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225" y="1529525"/>
            <a:ext cx="2203550" cy="12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3415350" y="2875125"/>
            <a:ext cx="23133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MITRON BANK</a:t>
            </a:r>
            <a:endParaRPr sz="1700" b="1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3594525" y="879425"/>
            <a:ext cx="42312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2663025" y="1862625"/>
            <a:ext cx="60942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Design a dashboard with your metrics and analysis.</a:t>
            </a:r>
            <a:endParaRPr sz="1500"/>
          </a:p>
          <a:p>
            <a:pPr marL="457200" lvl="0" indent="-323850" algn="just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Data-driven recommendations to introduce a new line of credit cards</a:t>
            </a:r>
            <a:endParaRPr sz="1500"/>
          </a:p>
          <a:p>
            <a:pPr marL="457200" lvl="0" indent="-323850" algn="just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Provide recommendations on what key features should be included in the credit card which will improve the likelihood of credit card usage.</a:t>
            </a:r>
            <a:endParaRPr sz="1500"/>
          </a:p>
          <a:p>
            <a:pPr marL="91440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endParaRPr sz="1500"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75" y="1684600"/>
            <a:ext cx="2203550" cy="12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404600" y="3030200"/>
            <a:ext cx="23133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MITRON BANK</a:t>
            </a:r>
            <a:endParaRPr sz="1700" b="1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2357988" y="561038"/>
            <a:ext cx="42312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body" idx="1"/>
          </p:nvPr>
        </p:nvSpPr>
        <p:spPr>
          <a:xfrm>
            <a:off x="535388" y="1322963"/>
            <a:ext cx="80442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Dataset consists entries of 4000 customers (Dim_Customer) and their expenditure (Fact_Spend).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000"/>
              </a:spcAft>
              <a:buNone/>
            </a:pPr>
            <a:endParaRPr sz="1500"/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535388" y="1799663"/>
            <a:ext cx="8044200" cy="13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Dim_Customer: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Customer ID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Customer Demographics such as Gender, Marital Status, Age-Group, Occupation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Customer distribution in with respect to city (5 different cities).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Customer Monthly Income.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0"/>
          <p:cNvSpPr txBox="1">
            <a:spLocks noGrp="1"/>
          </p:cNvSpPr>
          <p:nvPr>
            <p:ph type="body" idx="1"/>
          </p:nvPr>
        </p:nvSpPr>
        <p:spPr>
          <a:xfrm>
            <a:off x="564413" y="3191063"/>
            <a:ext cx="8044200" cy="13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Fact_Spend: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Customer ID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Different Categories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Expenditure (over a period of 6 months)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Method of Payment.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0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2235426" y="574750"/>
            <a:ext cx="47022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ANALYSIS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body" idx="1"/>
          </p:nvPr>
        </p:nvSpPr>
        <p:spPr>
          <a:xfrm>
            <a:off x="535388" y="1322963"/>
            <a:ext cx="80442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Dataset consists entries of 4000 customers (Dim_Customer) and their expenditure (Fact_Spend).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000"/>
              </a:spcAft>
              <a:buNone/>
            </a:pPr>
            <a:endParaRPr sz="1500"/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564425" y="1799673"/>
            <a:ext cx="80442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GENDER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Males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form the majority of our customer base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(64.93%)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females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constitute the remaining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(35.07%).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Count of Males: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2597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Count of Females: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1403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535400" y="3103648"/>
            <a:ext cx="80442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MARITAL STATUS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Majority of the customer base is married (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78.4%)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(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21.6%)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are single.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Count of Married: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3136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Count of Singles: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864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535400" y="554175"/>
            <a:ext cx="36261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DEMOGRAPHIC ANALYSIS</a:t>
            </a:r>
            <a:endParaRPr sz="2000"/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1"/>
          </p:nvPr>
        </p:nvSpPr>
        <p:spPr>
          <a:xfrm>
            <a:off x="549900" y="1169050"/>
            <a:ext cx="8044200" cy="24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OCCUPATION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Salaried IT employees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followed by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other salaried employees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 freelancers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majority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our customer base. Others include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Business Owners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Government Employees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Count of Salaried IT Employees: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1294 (721-Male,573-Female)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Count of Other Salaried Employees: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893 (541-Male,352-Female)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Count of Other Freelancers: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784 (585-Male,199-Female)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Count of Other Business Owners: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630 (503-Male,127-Female)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Count of Other Government Employees: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399 (247-Male,152-Female)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535400" y="554175"/>
            <a:ext cx="36261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DEMOGRAPHIC ANALYSIS</a:t>
            </a:r>
            <a:endParaRPr sz="2000"/>
          </a:p>
        </p:txBody>
      </p:sp>
      <p:sp>
        <p:nvSpPr>
          <p:cNvPr id="233" name="Google Shape;233;p33"/>
          <p:cNvSpPr txBox="1">
            <a:spLocks noGrp="1"/>
          </p:cNvSpPr>
          <p:nvPr>
            <p:ph type="body" idx="1"/>
          </p:nvPr>
        </p:nvSpPr>
        <p:spPr>
          <a:xfrm>
            <a:off x="549900" y="1169049"/>
            <a:ext cx="8044200" cy="2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Top 3 cities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that our customers belong to are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Mumbai, Chennai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Bengaluru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Others include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Delhi NCR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Hyderabad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Count of Customers in Mumbai: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1078(693-Male.385-Female)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Count of Customers in Chennai: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834(537-Male.297-Female)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Count of Customers in Bengaluru: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751(496-Male.255-Female)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Count of Customers in Delhi NCR: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744(474-Male.270-Female)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Count of Customers in Hyderabad: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593(397-Male.196-Female)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>
            <a:spLocks noGrp="1"/>
          </p:cNvSpPr>
          <p:nvPr>
            <p:ph type="title"/>
          </p:nvPr>
        </p:nvSpPr>
        <p:spPr>
          <a:xfrm>
            <a:off x="535400" y="554175"/>
            <a:ext cx="36261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DEMOGRAPHIC ANALYSIS</a:t>
            </a:r>
            <a:endParaRPr sz="2000"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1"/>
          </p:nvPr>
        </p:nvSpPr>
        <p:spPr>
          <a:xfrm>
            <a:off x="549900" y="1169049"/>
            <a:ext cx="8044200" cy="2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AGE-GROUP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People belonging to age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(25-34)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(35-45)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majority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our customer base. People belonging to age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(21-24)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(45+)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have a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 lower count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comparatively.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Count of Customers (25-34):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1498 (966-Male, 532-Female)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Count of Customers (35-45):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1273(834-Male, 439-Female)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Count of Customers (21-24):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691(966-Male, 532-Female)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Count of Customers in (45+):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538(363-Male, 175-Female)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edit Card Project Proposal by Slidesgo">
  <a:themeElements>
    <a:clrScheme name="Simple Light">
      <a:dk1>
        <a:srgbClr val="023E8A"/>
      </a:dk1>
      <a:lt1>
        <a:srgbClr val="467B9D"/>
      </a:lt1>
      <a:dk2>
        <a:srgbClr val="00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1581</Words>
  <Application>Microsoft Office PowerPoint</Application>
  <PresentationFormat>On-screen Show (16:9)</PresentationFormat>
  <Paragraphs>191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Inter</vt:lpstr>
      <vt:lpstr>Montserrat Medium</vt:lpstr>
      <vt:lpstr>Raleway</vt:lpstr>
      <vt:lpstr>Montserrat</vt:lpstr>
      <vt:lpstr>Orbitron</vt:lpstr>
      <vt:lpstr>Montserrat SemiBold</vt:lpstr>
      <vt:lpstr>Credit Card Project Proposal by Slidesgo</vt:lpstr>
      <vt:lpstr>CREDIT CARD LAUNCH ANALYSIS</vt:lpstr>
      <vt:lpstr>TABLE OF CONTENTS</vt:lpstr>
      <vt:lpstr>PROBLEM STATEMENT</vt:lpstr>
      <vt:lpstr>TASK</vt:lpstr>
      <vt:lpstr>DATASET</vt:lpstr>
      <vt:lpstr>DEMOGRAPHIC ANALYSIS</vt:lpstr>
      <vt:lpstr>DEMOGRAPHIC ANALYSIS</vt:lpstr>
      <vt:lpstr>DEMOGRAPHIC ANALYSIS</vt:lpstr>
      <vt:lpstr>DEMOGRAPHIC ANALYSIS</vt:lpstr>
      <vt:lpstr>INCOME AND EXPENDITURE ANALYSIS</vt:lpstr>
      <vt:lpstr>INCOME AND EXPENDITURE ANALYSIS</vt:lpstr>
      <vt:lpstr>INCOME AND EXPENDITURE ANALYSIS</vt:lpstr>
      <vt:lpstr>INCOME AND EXPENDITURE ANALYSIS</vt:lpstr>
      <vt:lpstr>INCOME AND EXPENDITURE ANALYSIS</vt:lpstr>
      <vt:lpstr>INCOME AND EXPENDITURE ANALYSIS</vt:lpstr>
      <vt:lpstr>INCOME AND EXPENDITURE ANALYSIS</vt:lpstr>
      <vt:lpstr>KEY SEGMENTS</vt:lpstr>
      <vt:lpstr>KEY SEGMENTS</vt:lpstr>
      <vt:lpstr>KEY SEGMENTS</vt:lpstr>
      <vt:lpstr>CREDIT CARD FEATURE RECOMMENDATION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LAUNCH ANALYSIS</dc:title>
  <cp:lastModifiedBy>Dell</cp:lastModifiedBy>
  <cp:revision>1</cp:revision>
  <dcterms:modified xsi:type="dcterms:W3CDTF">2024-10-18T20:35:35Z</dcterms:modified>
</cp:coreProperties>
</file>