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34"/>
  </p:notesMasterIdLst>
  <p:sldIdLst>
    <p:sldId id="258" r:id="rId3"/>
    <p:sldId id="259" r:id="rId4"/>
    <p:sldId id="270" r:id="rId5"/>
    <p:sldId id="260" r:id="rId6"/>
    <p:sldId id="321" r:id="rId7"/>
    <p:sldId id="286" r:id="rId8"/>
    <p:sldId id="288" r:id="rId9"/>
    <p:sldId id="290" r:id="rId10"/>
    <p:sldId id="292" r:id="rId11"/>
    <p:sldId id="294" r:id="rId12"/>
    <p:sldId id="299" r:id="rId13"/>
    <p:sldId id="303" r:id="rId14"/>
    <p:sldId id="295" r:id="rId15"/>
    <p:sldId id="316" r:id="rId16"/>
    <p:sldId id="317" r:id="rId17"/>
    <p:sldId id="310" r:id="rId18"/>
    <p:sldId id="285" r:id="rId19"/>
    <p:sldId id="257" r:id="rId20"/>
    <p:sldId id="304" r:id="rId21"/>
    <p:sldId id="305" r:id="rId22"/>
    <p:sldId id="306" r:id="rId23"/>
    <p:sldId id="311" r:id="rId24"/>
    <p:sldId id="312" r:id="rId25"/>
    <p:sldId id="264" r:id="rId26"/>
    <p:sldId id="265" r:id="rId27"/>
    <p:sldId id="266" r:id="rId28"/>
    <p:sldId id="267" r:id="rId29"/>
    <p:sldId id="319" r:id="rId30"/>
    <p:sldId id="320" r:id="rId31"/>
    <p:sldId id="314" r:id="rId32"/>
    <p:sldId id="31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93321" autoAdjust="0"/>
  </p:normalViewPr>
  <p:slideViewPr>
    <p:cSldViewPr snapToGrid="0">
      <p:cViewPr>
        <p:scale>
          <a:sx n="80" d="100"/>
          <a:sy n="80" d="100"/>
        </p:scale>
        <p:origin x="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6160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49151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&amp; DevOps - </a:t>
            </a:r>
          </a:p>
          <a:p>
            <a:endParaRPr lang="en-US" dirty="0"/>
          </a:p>
          <a:p>
            <a:r>
              <a:rPr lang="en-US" dirty="0"/>
              <a:t>Similarities: Both designed to improve quality and increase business productivity</a:t>
            </a:r>
          </a:p>
          <a:p>
            <a:r>
              <a:rPr lang="en-US" dirty="0"/>
              <a:t>Promotes shared responsibilities</a:t>
            </a:r>
          </a:p>
          <a:p>
            <a:r>
              <a:rPr lang="en-US" dirty="0"/>
              <a:t>Customer-focused development</a:t>
            </a:r>
          </a:p>
          <a:p>
            <a:r>
              <a:rPr lang="en-US" dirty="0"/>
              <a:t>Faster software delivery and flexibility</a:t>
            </a:r>
          </a:p>
          <a:p>
            <a:r>
              <a:rPr lang="en-US" dirty="0"/>
              <a:t>While Devops targets more deployment and collaboration, agile mainly focuses on project management to develop software faster.</a:t>
            </a:r>
          </a:p>
          <a:p>
            <a:r>
              <a:rPr lang="en-US" dirty="0"/>
              <a:t>Agile makes development cycles more efficient and DevOps enables ‘Continuous Everything’ culture.</a:t>
            </a:r>
          </a:p>
          <a:p>
            <a:r>
              <a:rPr lang="en-US" dirty="0"/>
              <a:t>Agile-backed DevOps is popular among organizations to leverage Agile’s faster development and DevOps’s faster deployment to build software.</a:t>
            </a:r>
          </a:p>
          <a:p>
            <a:r>
              <a:rPr lang="en-US" dirty="0"/>
              <a:t>Both can work together to maintain software quality and speed.</a:t>
            </a:r>
          </a:p>
          <a:p>
            <a:r>
              <a:rPr lang="en-US" dirty="0"/>
              <a:t>Agile enables DevOps culture to innovate and deploy faster.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988164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spcBef>
                <a:spcPts val="5"/>
              </a:spcBef>
            </a:pPr>
            <a:r>
              <a:rPr lang="en-US" sz="1600" i="1" spc="-20" dirty="0">
                <a:solidFill>
                  <a:srgbClr val="292929"/>
                </a:solidFill>
                <a:latin typeface="Verdana" pitchFamily="2" charset="0"/>
                <a:ea typeface="Calibri" pitchFamily="2" charset="0"/>
                <a:cs typeface="Verdana" pitchFamily="2" charset="0"/>
              </a:rPr>
              <a:t>Both Agile and DevOps are utilized in the software development process. As it is a long and arduous process, multiple components requires to be developed simultaneously within a short deadline. Lots of planning goes into this even before the development starts, such as deciding the approach to the whole process, explaining the tasks involved, and identifying the people to be included. Apart from this, setting the deadline and providing the benchmark of assessment is some other major components in the development process that reduce the time-to-market aspect of the final product. To approach all this and comfortably plan out the software development life cycle. The best approach is to use both Agile and DevOps together so that the characteristics of both concepts come into play in solving a problem in the process as well as the organization. Making use of both concepts adds to higher levels of flexibility in the process and realizes the fact that there is no specific solution to solve all the needs within an organization.</a:t>
            </a:r>
          </a:p>
          <a:p>
            <a:pPr marL="12700">
              <a:lnSpc>
                <a:spcPct val="100000"/>
              </a:lnSpc>
              <a:spcBef>
                <a:spcPts val="5"/>
              </a:spcBef>
            </a:pPr>
            <a:endParaRPr lang="en-US" sz="1600" i="1" spc="-20" dirty="0">
              <a:solidFill>
                <a:srgbClr val="292929"/>
              </a:solidFill>
              <a:latin typeface="Verdana" pitchFamily="2" charset="0"/>
              <a:ea typeface="Calibri" pitchFamily="2" charset="0"/>
              <a:cs typeface="Verdana" pitchFamily="2" charset="0"/>
            </a:endParaRPr>
          </a:p>
          <a:p>
            <a:pPr marL="12700">
              <a:lnSpc>
                <a:spcPct val="100000"/>
              </a:lnSpc>
              <a:spcBef>
                <a:spcPts val="5"/>
              </a:spcBef>
            </a:pPr>
            <a:r>
              <a:rPr lang="en-US" sz="1600" i="1" spc="-20" dirty="0">
                <a:solidFill>
                  <a:srgbClr val="292929"/>
                </a:solidFill>
                <a:latin typeface="Verdana" pitchFamily="2" charset="0"/>
                <a:ea typeface="Calibri" pitchFamily="2" charset="0"/>
                <a:cs typeface="Verdana" pitchFamily="2" charset="0"/>
              </a:rPr>
              <a:t>Agile and DevOps are two different software development methodologies having a similar goal — to build software faster with maximum efficiency.</a:t>
            </a:r>
          </a:p>
          <a:p>
            <a:pPr marL="12700">
              <a:lnSpc>
                <a:spcPct val="100000"/>
              </a:lnSpc>
              <a:spcBef>
                <a:spcPts val="5"/>
              </a:spcBef>
            </a:pPr>
            <a:r>
              <a:rPr lang="en-US" sz="1600" i="1" spc="-20" dirty="0">
                <a:solidFill>
                  <a:srgbClr val="292929"/>
                </a:solidFill>
                <a:latin typeface="Verdana" pitchFamily="2" charset="0"/>
                <a:ea typeface="Calibri" pitchFamily="2" charset="0"/>
                <a:cs typeface="Verdana" pitchFamily="2" charset="0"/>
              </a:rPr>
              <a:t>Agile is an approach to software development for developing high-quality software frequently in an iterative manner.</a:t>
            </a:r>
          </a:p>
          <a:p>
            <a:pPr marL="12700">
              <a:lnSpc>
                <a:spcPct val="100000"/>
              </a:lnSpc>
              <a:spcBef>
                <a:spcPts val="5"/>
              </a:spcBef>
            </a:pPr>
            <a:r>
              <a:rPr lang="en-US" sz="1600" i="1" spc="-20" dirty="0">
                <a:solidFill>
                  <a:srgbClr val="292929"/>
                </a:solidFill>
                <a:latin typeface="Verdana" pitchFamily="2" charset="0"/>
                <a:ea typeface="Calibri" pitchFamily="2" charset="0"/>
                <a:cs typeface="Verdana" pitchFamily="2" charset="0"/>
              </a:rPr>
              <a:t>DevOps is considered as a logical continuation of the Agile journey. DevOps represents a work culture to bridge a gap between development and operations teams to shorten the development time and build high-quality software.</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1039551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288900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advantages of DevOps </a:t>
            </a:r>
          </a:p>
          <a:p>
            <a:endParaRPr lang="en-US" dirty="0"/>
          </a:p>
          <a:p>
            <a:r>
              <a:rPr lang="en-US" dirty="0"/>
              <a:t>By creating a more dynamic development ecosystem that is primarily focused on the exact business objectives which avoid human error from the project lifecycle, </a:t>
            </a:r>
          </a:p>
          <a:p>
            <a:endParaRPr lang="en-US" dirty="0"/>
          </a:p>
          <a:p>
            <a:r>
              <a:rPr lang="en-US" dirty="0"/>
              <a:t>DevOps enables organizations to:</a:t>
            </a:r>
          </a:p>
          <a:p>
            <a:r>
              <a:rPr lang="en-US" dirty="0"/>
              <a:t>Reduce the implementation time of new services from months to minutes.</a:t>
            </a:r>
          </a:p>
          <a:p>
            <a:endParaRPr lang="en-US" dirty="0"/>
          </a:p>
          <a:p>
            <a:r>
              <a:rPr lang="en-US" dirty="0"/>
              <a:t>Increase the productivity of a business and IT teams.</a:t>
            </a:r>
          </a:p>
          <a:p>
            <a:endParaRPr lang="en-US" dirty="0"/>
          </a:p>
          <a:p>
            <a:r>
              <a:rPr lang="en-US" dirty="0"/>
              <a:t>Save costs on maintenance and upgrades and eliminate unnecessary capital expenditure.</a:t>
            </a:r>
          </a:p>
          <a:p>
            <a:endParaRPr lang="en-US" dirty="0"/>
          </a:p>
          <a:p>
            <a:r>
              <a:rPr lang="en-US" dirty="0"/>
              <a:t>Standardize processes for easy replication and faster delivery.</a:t>
            </a:r>
          </a:p>
          <a:p>
            <a:endParaRPr lang="en-US" dirty="0"/>
          </a:p>
          <a:p>
            <a:r>
              <a:rPr lang="en-US" dirty="0"/>
              <a:t>Improve quality, reliability and reusability of all system components.</a:t>
            </a:r>
          </a:p>
          <a:p>
            <a:endParaRPr lang="en-US" dirty="0"/>
          </a:p>
          <a:p>
            <a:r>
              <a:rPr lang="en-US" dirty="0"/>
              <a:t>Increase the rate of success for digitalization strategies and transformation projects.</a:t>
            </a:r>
          </a:p>
          <a:p>
            <a:endParaRPr lang="en-US" dirty="0"/>
          </a:p>
          <a:p>
            <a:r>
              <a:rPr lang="en-US" dirty="0"/>
              <a:t>Ensure that money invested in cloud infrastructure, analytics and data management is not wasted.</a:t>
            </a:r>
          </a:p>
          <a:p>
            <a:endParaRPr lang="en-US" dirty="0"/>
          </a:p>
          <a:p>
            <a:pPr algn="just"/>
            <a:r>
              <a:rPr lang="en-US" dirty="0"/>
              <a:t>DevOps is the ideal approach for government IT projects and for large scale private implementations as it delivers the value in much early phase of the project lifecycle. It provides continuous improvement and operational flexibility which helps accelerate new services, providing innovative and cost-effective ways for delivering value through updated ways of development and operations.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980484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A4A4A"/>
                </a:solidFill>
                <a:effectLst/>
                <a:latin typeface="Open Sans" panose="020B0606030504020204" pitchFamily="34" charset="0"/>
              </a:rPr>
              <a:t>The above image shows the various sub-stages of DevOps and the tools used in each of them. Each of the tools in DevOps is bound to a particular phase of DevOps. Now let us discuss the phases of DevOps and the tool that is used in that phase. All of these phases together constitute the DevOps lifecycle.</a:t>
            </a:r>
          </a:p>
          <a:p>
            <a:endParaRPr lang="en-US" b="0" i="0" dirty="0">
              <a:solidFill>
                <a:srgbClr val="4A4A4A"/>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50909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DevOps integrates developers and operations team to improve collaboration and productivity.</a:t>
            </a:r>
          </a:p>
          <a:p>
            <a:endParaRPr lang="en-US" dirty="0"/>
          </a:p>
          <a:p>
            <a:r>
              <a:rPr lang="en-US" dirty="0"/>
              <a:t>According to the DevOps culture, a single group of Engineers (developers, system admins, QA’s. Testers etc. turned into DevOps Engineers) has end to end responsibility of the Application (Software) right from gathering the requirement to development, to testing, to infrastructure deployment, to application deployment and finally monitoring &amp; gathering feedback from the end-users, then again implementing the changes.</a:t>
            </a:r>
          </a:p>
          <a:p>
            <a:endParaRPr lang="en-US" dirty="0"/>
          </a:p>
          <a:p>
            <a:r>
              <a:rPr lang="en-US" dirty="0"/>
              <a:t>This is a never-ending cycle, and the logo of DevOps makes perfect sense to me. Just look at the above diagram</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513583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zo-sans-web"/>
              </a:rPr>
              <a:t>Reasons Behind DevOps Failure:</a:t>
            </a:r>
          </a:p>
          <a:p>
            <a:pPr algn="l">
              <a:buFont typeface="Arial" panose="020B0604020202020204" pitchFamily="34" charset="0"/>
              <a:buChar char="•"/>
            </a:pPr>
            <a:r>
              <a:rPr lang="en-US" b="0" i="0" dirty="0">
                <a:solidFill>
                  <a:srgbClr val="000000"/>
                </a:solidFill>
                <a:effectLst/>
                <a:latin typeface="niveau-grotesk"/>
              </a:rPr>
              <a:t>Lack of ‘DevOps’ culture in the organization</a:t>
            </a:r>
          </a:p>
          <a:p>
            <a:pPr algn="l">
              <a:buFont typeface="Arial" panose="020B0604020202020204" pitchFamily="34" charset="0"/>
              <a:buChar char="•"/>
            </a:pPr>
            <a:r>
              <a:rPr lang="en-US" b="0" i="0" dirty="0">
                <a:solidFill>
                  <a:srgbClr val="000000"/>
                </a:solidFill>
                <a:effectLst/>
                <a:latin typeface="niveau-grotesk"/>
              </a:rPr>
              <a:t>DevOps are not defined in line with business goals</a:t>
            </a:r>
          </a:p>
          <a:p>
            <a:pPr algn="l">
              <a:buFont typeface="Arial" panose="020B0604020202020204" pitchFamily="34" charset="0"/>
              <a:buChar char="•"/>
            </a:pPr>
            <a:r>
              <a:rPr lang="en-US" b="0" i="0" dirty="0">
                <a:solidFill>
                  <a:srgbClr val="000000"/>
                </a:solidFill>
                <a:effectLst/>
                <a:latin typeface="niveau-grotesk"/>
              </a:rPr>
              <a:t>Automation and speed are over-expected</a:t>
            </a:r>
          </a:p>
          <a:p>
            <a:pPr algn="l">
              <a:buFont typeface="Arial" panose="020B0604020202020204" pitchFamily="34" charset="0"/>
              <a:buChar char="•"/>
            </a:pPr>
            <a:r>
              <a:rPr lang="en-US" b="0" i="0" dirty="0">
                <a:solidFill>
                  <a:srgbClr val="000000"/>
                </a:solidFill>
                <a:effectLst/>
                <a:latin typeface="niveau-grotesk"/>
              </a:rPr>
              <a:t>People are not involved in the process</a:t>
            </a:r>
          </a:p>
          <a:p>
            <a:pPr algn="l">
              <a:buFont typeface="Arial" panose="020B0604020202020204" pitchFamily="34" charset="0"/>
              <a:buChar char="•"/>
            </a:pPr>
            <a:r>
              <a:rPr lang="en-US" b="0" i="0" dirty="0">
                <a:solidFill>
                  <a:srgbClr val="000000"/>
                </a:solidFill>
                <a:effectLst/>
                <a:latin typeface="niveau-grotesk"/>
              </a:rPr>
              <a:t>Inappropriate Infrastructure and DevOps toolchain</a:t>
            </a:r>
          </a:p>
          <a:p>
            <a:pPr algn="l">
              <a:buFont typeface="Arial" panose="020B0604020202020204" pitchFamily="34" charset="0"/>
              <a:buChar char="•"/>
            </a:pPr>
            <a:r>
              <a:rPr lang="en-US" b="0" i="0" dirty="0">
                <a:solidFill>
                  <a:srgbClr val="000000"/>
                </a:solidFill>
                <a:effectLst/>
                <a:latin typeface="niveau-grotesk"/>
              </a:rPr>
              <a:t>Lack of collaboration between teams</a:t>
            </a:r>
          </a:p>
          <a:p>
            <a:pPr algn="l">
              <a:buFont typeface="Arial" panose="020B0604020202020204" pitchFamily="34" charset="0"/>
              <a:buChar char="•"/>
            </a:pPr>
            <a:endParaRPr lang="en-US" b="0" i="0" dirty="0">
              <a:solidFill>
                <a:srgbClr val="000000"/>
              </a:solidFill>
              <a:effectLst/>
              <a:latin typeface="niveau-grotesk"/>
            </a:endParaRPr>
          </a:p>
          <a:p>
            <a:pPr algn="l"/>
            <a:r>
              <a:rPr lang="en-US" b="0" i="0" dirty="0">
                <a:solidFill>
                  <a:srgbClr val="000000"/>
                </a:solidFill>
                <a:effectLst/>
                <a:latin typeface="niveau-grotesk"/>
              </a:rPr>
              <a:t>The primary aim of DevOps is to automate processes of delivering and deploying software, but organizations often forget that DevOps is more about culture and people, not just for rapid delivery.</a:t>
            </a:r>
          </a:p>
          <a:p>
            <a:pPr algn="l"/>
            <a:r>
              <a:rPr lang="en-US" b="0" i="0" dirty="0">
                <a:solidFill>
                  <a:srgbClr val="000000"/>
                </a:solidFill>
                <a:effectLst/>
                <a:latin typeface="niveau-grotesk"/>
              </a:rPr>
              <a:t>Every organization has its different set of DevOps scopes, depending upon the business objectives. To implement DevOps successfully, an organization must define DevOps framework along with the right mindset, updated tools, and collaborative environment.</a:t>
            </a:r>
          </a:p>
          <a:p>
            <a:pPr algn="l">
              <a:buFont typeface="Arial" panose="020B0604020202020204" pitchFamily="34" charset="0"/>
              <a:buChar char="•"/>
            </a:pPr>
            <a:endParaRPr lang="en-US" b="0" i="0" dirty="0">
              <a:solidFill>
                <a:srgbClr val="000000"/>
              </a:solidFill>
              <a:effectLst/>
              <a:latin typeface="niveau-grotesk"/>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179741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586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lnSpc>
                <a:spcPct val="100000"/>
              </a:lnSpc>
            </a:pPr>
            <a:r>
              <a:rPr lang="en-US" sz="1200" b="1" i="0" kern="1200" dirty="0">
                <a:solidFill>
                  <a:srgbClr val="202124"/>
                </a:solidFill>
                <a:effectLst/>
                <a:latin typeface="arial" panose="020B0604020202020204" pitchFamily="34" charset="0"/>
                <a:ea typeface="+mn-ea"/>
                <a:cs typeface="+mn-cs"/>
              </a:rPr>
              <a:t>What is the Waterfall model?</a:t>
            </a:r>
          </a:p>
          <a:p>
            <a:pPr marL="12700" marR="5080" lvl="0" indent="0" algn="l" defTabSz="914400" rtl="0" eaLnBrk="1" fontAlgn="auto" latinLnBrk="0" hangingPunct="1">
              <a:lnSpc>
                <a:spcPct val="129000"/>
              </a:lnSpc>
              <a:spcBef>
                <a:spcPts val="100"/>
              </a:spcBef>
              <a:spcAft>
                <a:spcPts val="0"/>
              </a:spcAft>
              <a:buClrTx/>
              <a:buSzTx/>
              <a:buFontTx/>
              <a:buNone/>
              <a:tabLst/>
              <a:defRPr/>
            </a:pPr>
            <a:r>
              <a:rPr lang="en-US" sz="1200" spc="-4" dirty="0">
                <a:solidFill>
                  <a:srgbClr val="292929"/>
                </a:solidFill>
                <a:latin typeface="Georgia" pitchFamily="1" charset="0"/>
                <a:ea typeface="Calibri" pitchFamily="2" charset="0"/>
                <a:cs typeface="Georgia" pitchFamily="1" charset="0"/>
              </a:rPr>
              <a:t>The </a:t>
            </a:r>
            <a:r>
              <a:rPr lang="en-US" sz="1200" spc="-1" dirty="0">
                <a:solidFill>
                  <a:srgbClr val="292929"/>
                </a:solidFill>
                <a:latin typeface="Georgia" pitchFamily="1" charset="0"/>
                <a:ea typeface="Calibri" pitchFamily="2" charset="0"/>
                <a:cs typeface="Georgia" pitchFamily="1" charset="0"/>
              </a:rPr>
              <a:t>waterfall </a:t>
            </a:r>
            <a:r>
              <a:rPr lang="en-US" sz="1200" spc="-4" dirty="0">
                <a:solidFill>
                  <a:srgbClr val="292929"/>
                </a:solidFill>
                <a:latin typeface="Georgia" pitchFamily="1" charset="0"/>
                <a:ea typeface="Calibri" pitchFamily="2" charset="0"/>
                <a:cs typeface="Georgia" pitchFamily="1" charset="0"/>
              </a:rPr>
              <a:t>model </a:t>
            </a:r>
            <a:r>
              <a:rPr lang="en-US" sz="1200" spc="-6" dirty="0">
                <a:solidFill>
                  <a:srgbClr val="292929"/>
                </a:solidFill>
                <a:latin typeface="Georgia" pitchFamily="1" charset="0"/>
                <a:ea typeface="Calibri" pitchFamily="2" charset="0"/>
                <a:cs typeface="Georgia" pitchFamily="1" charset="0"/>
              </a:rPr>
              <a:t>is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model </a:t>
            </a:r>
            <a:r>
              <a:rPr lang="en-US" sz="1200" spc="-1" dirty="0">
                <a:solidFill>
                  <a:srgbClr val="292929"/>
                </a:solidFill>
                <a:latin typeface="Georgia" pitchFamily="1" charset="0"/>
                <a:ea typeface="Calibri" pitchFamily="2" charset="0"/>
                <a:cs typeface="Georgia" pitchFamily="1" charset="0"/>
              </a:rPr>
              <a:t>of software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that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pretty straight </a:t>
            </a:r>
            <a:r>
              <a:rPr lang="en-US" sz="1200" spc="-1" dirty="0">
                <a:solidFill>
                  <a:srgbClr val="292929"/>
                </a:solidFill>
                <a:latin typeface="Georgia" pitchFamily="1" charset="0"/>
                <a:ea typeface="Calibri" pitchFamily="2" charset="0"/>
                <a:cs typeface="Georgia" pitchFamily="1" charset="0"/>
              </a:rPr>
              <a:t>forward  </a:t>
            </a:r>
            <a:r>
              <a:rPr lang="en-US" sz="1200" spc="-4" dirty="0">
                <a:solidFill>
                  <a:srgbClr val="292929"/>
                </a:solidFill>
                <a:latin typeface="Georgia" pitchFamily="1" charset="0"/>
                <a:ea typeface="Calibri" pitchFamily="2" charset="0"/>
                <a:cs typeface="Georgia" pitchFamily="1" charset="0"/>
              </a:rPr>
              <a:t>and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linear. </a:t>
            </a:r>
            <a:r>
              <a:rPr lang="en-US" sz="1200" spc="-6"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model </a:t>
            </a:r>
            <a:r>
              <a:rPr lang="en-US" sz="1200" spc="-2" dirty="0">
                <a:solidFill>
                  <a:srgbClr val="292929"/>
                </a:solidFill>
                <a:latin typeface="Georgia" pitchFamily="1" charset="0"/>
                <a:ea typeface="Calibri" pitchFamily="2" charset="0"/>
                <a:cs typeface="Georgia" pitchFamily="1" charset="0"/>
              </a:rPr>
              <a:t>follows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top-down </a:t>
            </a:r>
            <a:r>
              <a:rPr lang="en-US" sz="1200" spc="-4" dirty="0">
                <a:solidFill>
                  <a:srgbClr val="292929"/>
                </a:solidFill>
                <a:latin typeface="Georgia" pitchFamily="1" charset="0"/>
                <a:ea typeface="Calibri" pitchFamily="2" charset="0"/>
                <a:cs typeface="Georgia" pitchFamily="1" charset="0"/>
              </a:rPr>
              <a:t>approach. </a:t>
            </a:r>
            <a:r>
              <a:rPr lang="en-US" sz="1200" spc="-6"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model </a:t>
            </a:r>
            <a:r>
              <a:rPr lang="en-US" sz="1200" spc="-5" dirty="0">
                <a:solidFill>
                  <a:srgbClr val="292929"/>
                </a:solidFill>
                <a:latin typeface="Georgia" pitchFamily="1" charset="0"/>
                <a:ea typeface="Calibri" pitchFamily="2" charset="0"/>
                <a:cs typeface="Georgia" pitchFamily="1" charset="0"/>
              </a:rPr>
              <a:t>has </a:t>
            </a:r>
            <a:r>
              <a:rPr lang="en-US" sz="1200" spc="-4" dirty="0">
                <a:solidFill>
                  <a:srgbClr val="292929"/>
                </a:solidFill>
                <a:latin typeface="Georgia" pitchFamily="1" charset="0"/>
                <a:ea typeface="Calibri" pitchFamily="2" charset="0"/>
                <a:cs typeface="Georgia" pitchFamily="1" charset="0"/>
              </a:rPr>
              <a:t>various starting  </a:t>
            </a:r>
            <a:r>
              <a:rPr lang="en-US" sz="1200" spc="-1" dirty="0">
                <a:solidFill>
                  <a:srgbClr val="292929"/>
                </a:solidFill>
                <a:latin typeface="Georgia" pitchFamily="1" charset="0"/>
                <a:ea typeface="Calibri" pitchFamily="2" charset="0"/>
                <a:cs typeface="Georgia" pitchFamily="1" charset="0"/>
              </a:rPr>
              <a:t>with </a:t>
            </a:r>
            <a:r>
              <a:rPr lang="en-US" sz="1200" spc="-6" dirty="0">
                <a:solidFill>
                  <a:srgbClr val="292929"/>
                </a:solidFill>
                <a:latin typeface="Georgia" pitchFamily="1" charset="0"/>
                <a:ea typeface="Calibri" pitchFamily="2" charset="0"/>
                <a:cs typeface="Georgia" pitchFamily="1" charset="0"/>
              </a:rPr>
              <a:t>Requirements </a:t>
            </a:r>
            <a:r>
              <a:rPr lang="en-US" sz="1200" spc="-1" dirty="0">
                <a:solidFill>
                  <a:srgbClr val="292929"/>
                </a:solidFill>
                <a:latin typeface="Georgia" pitchFamily="1" charset="0"/>
                <a:ea typeface="Calibri" pitchFamily="2" charset="0"/>
                <a:cs typeface="Georgia" pitchFamily="1" charset="0"/>
              </a:rPr>
              <a:t>gathering </a:t>
            </a:r>
            <a:r>
              <a:rPr lang="en-US" sz="1200" spc="-4" dirty="0">
                <a:solidFill>
                  <a:srgbClr val="292929"/>
                </a:solidFill>
                <a:latin typeface="Georgia" pitchFamily="1" charset="0"/>
                <a:ea typeface="Calibri" pitchFamily="2" charset="0"/>
                <a:cs typeface="Georgia" pitchFamily="1" charset="0"/>
              </a:rPr>
              <a:t>and analysis. </a:t>
            </a:r>
            <a:r>
              <a:rPr lang="en-US" sz="1200" spc="-6" dirty="0">
                <a:solidFill>
                  <a:srgbClr val="292929"/>
                </a:solidFill>
                <a:latin typeface="Georgia" pitchFamily="1" charset="0"/>
                <a:ea typeface="Calibri" pitchFamily="2" charset="0"/>
                <a:cs typeface="Georgia" pitchFamily="1" charset="0"/>
              </a:rPr>
              <a:t>This is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phase </a:t>
            </a:r>
            <a:r>
              <a:rPr lang="en-US" sz="1200" spc="-1" dirty="0">
                <a:solidFill>
                  <a:srgbClr val="292929"/>
                </a:solidFill>
                <a:latin typeface="Georgia" pitchFamily="1" charset="0"/>
                <a:ea typeface="Calibri" pitchFamily="2" charset="0"/>
                <a:cs typeface="Georgia" pitchFamily="1" charset="0"/>
              </a:rPr>
              <a:t>where </a:t>
            </a:r>
            <a:r>
              <a:rPr lang="en-US" sz="1200" spc="-2" dirty="0">
                <a:solidFill>
                  <a:srgbClr val="292929"/>
                </a:solidFill>
                <a:latin typeface="Georgia" pitchFamily="1" charset="0"/>
                <a:ea typeface="Calibri" pitchFamily="2" charset="0"/>
                <a:cs typeface="Georgia" pitchFamily="1" charset="0"/>
              </a:rPr>
              <a:t>you get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requirements from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client </a:t>
            </a:r>
            <a:r>
              <a:rPr lang="en-US" sz="1200" spc="-5" dirty="0">
                <a:solidFill>
                  <a:srgbClr val="292929"/>
                </a:solidFill>
                <a:latin typeface="Georgia" pitchFamily="1" charset="0"/>
                <a:ea typeface="Calibri" pitchFamily="2" charset="0"/>
                <a:cs typeface="Georgia" pitchFamily="1" charset="0"/>
              </a:rPr>
              <a:t>for </a:t>
            </a:r>
            <a:r>
              <a:rPr lang="en-US" sz="1200" spc="-2" dirty="0">
                <a:solidFill>
                  <a:srgbClr val="292929"/>
                </a:solidFill>
                <a:latin typeface="Georgia" pitchFamily="1" charset="0"/>
                <a:ea typeface="Calibri" pitchFamily="2" charset="0"/>
                <a:cs typeface="Georgia" pitchFamily="1" charset="0"/>
              </a:rPr>
              <a:t>developing </a:t>
            </a:r>
            <a:r>
              <a:rPr lang="en-US" sz="1200" spc="-4" dirty="0">
                <a:solidFill>
                  <a:srgbClr val="292929"/>
                </a:solidFill>
                <a:latin typeface="Georgia" pitchFamily="1" charset="0"/>
                <a:ea typeface="Calibri" pitchFamily="2" charset="0"/>
                <a:cs typeface="Georgia" pitchFamily="1" charset="0"/>
              </a:rPr>
              <a:t>an application. After this, </a:t>
            </a:r>
            <a:r>
              <a:rPr lang="en-US" sz="1200" spc="-2" dirty="0">
                <a:solidFill>
                  <a:srgbClr val="292929"/>
                </a:solidFill>
                <a:latin typeface="Georgia" pitchFamily="1" charset="0"/>
                <a:ea typeface="Calibri" pitchFamily="2" charset="0"/>
                <a:cs typeface="Georgia" pitchFamily="1" charset="0"/>
              </a:rPr>
              <a:t>you </a:t>
            </a:r>
            <a:r>
              <a:rPr lang="en-US" sz="1200" spc="-1" dirty="0">
                <a:solidFill>
                  <a:srgbClr val="292929"/>
                </a:solidFill>
                <a:latin typeface="Georgia" pitchFamily="1" charset="0"/>
                <a:ea typeface="Calibri" pitchFamily="2" charset="0"/>
                <a:cs typeface="Georgia" pitchFamily="1" charset="0"/>
              </a:rPr>
              <a:t>try </a:t>
            </a:r>
            <a:r>
              <a:rPr lang="en-US" sz="1200" spc="-5" dirty="0">
                <a:solidFill>
                  <a:srgbClr val="292929"/>
                </a:solidFill>
                <a:latin typeface="Georgia" pitchFamily="1" charset="0"/>
                <a:ea typeface="Calibri" pitchFamily="2" charset="0"/>
                <a:cs typeface="Georgia" pitchFamily="1" charset="0"/>
              </a:rPr>
              <a:t>to </a:t>
            </a:r>
            <a:r>
              <a:rPr lang="en-US" sz="1200" spc="-1" dirty="0">
                <a:solidFill>
                  <a:srgbClr val="292929"/>
                </a:solidFill>
                <a:latin typeface="Georgia" pitchFamily="1" charset="0"/>
                <a:ea typeface="Calibri" pitchFamily="2" charset="0"/>
                <a:cs typeface="Georgia" pitchFamily="1" charset="0"/>
              </a:rPr>
              <a:t>analyze  </a:t>
            </a:r>
            <a:r>
              <a:rPr lang="en-US" sz="1200" spc="-2" dirty="0">
                <a:solidFill>
                  <a:srgbClr val="292929"/>
                </a:solidFill>
                <a:latin typeface="Georgia" pitchFamily="1" charset="0"/>
                <a:ea typeface="Calibri" pitchFamily="2" charset="0"/>
                <a:cs typeface="Georgia" pitchFamily="1" charset="0"/>
              </a:rPr>
              <a:t>these</a:t>
            </a:r>
            <a:r>
              <a:rPr lang="en-US" sz="1200" spc="-7"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requirements. Next comes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Design phase </a:t>
            </a:r>
            <a:r>
              <a:rPr lang="en-US" sz="1200" spc="-1" dirty="0">
                <a:solidFill>
                  <a:srgbClr val="292929"/>
                </a:solidFill>
                <a:latin typeface="Georgia" pitchFamily="1" charset="0"/>
                <a:ea typeface="Calibri" pitchFamily="2" charset="0"/>
                <a:cs typeface="Georgia" pitchFamily="1" charset="0"/>
              </a:rPr>
              <a:t>where </a:t>
            </a:r>
            <a:r>
              <a:rPr lang="en-US" sz="1200" spc="-2" dirty="0">
                <a:solidFill>
                  <a:srgbClr val="292929"/>
                </a:solidFill>
                <a:latin typeface="Georgia" pitchFamily="1" charset="0"/>
                <a:ea typeface="Calibri" pitchFamily="2" charset="0"/>
                <a:cs typeface="Georgia" pitchFamily="1" charset="0"/>
              </a:rPr>
              <a:t>you </a:t>
            </a:r>
            <a:r>
              <a:rPr lang="en-US" sz="1200" spc="-5" dirty="0">
                <a:solidFill>
                  <a:srgbClr val="292929"/>
                </a:solidFill>
                <a:latin typeface="Georgia" pitchFamily="1" charset="0"/>
                <a:ea typeface="Calibri" pitchFamily="2" charset="0"/>
                <a:cs typeface="Georgia" pitchFamily="1" charset="0"/>
              </a:rPr>
              <a:t>prepare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blueprint </a:t>
            </a:r>
            <a:r>
              <a:rPr lang="en-US" sz="1200" spc="-1" dirty="0">
                <a:solidFill>
                  <a:srgbClr val="292929"/>
                </a:solidFill>
                <a:latin typeface="Georgia" pitchFamily="1" charset="0"/>
                <a:ea typeface="Calibri" pitchFamily="2" charset="0"/>
                <a:cs typeface="Georgia" pitchFamily="1" charset="0"/>
              </a:rPr>
              <a:t>of the software. </a:t>
            </a:r>
            <a:r>
              <a:rPr lang="en-US" sz="1200" spc="-11" dirty="0">
                <a:solidFill>
                  <a:srgbClr val="292929"/>
                </a:solidFill>
                <a:latin typeface="Georgia" pitchFamily="1" charset="0"/>
                <a:ea typeface="Calibri" pitchFamily="2" charset="0"/>
                <a:cs typeface="Georgia" pitchFamily="1" charset="0"/>
              </a:rPr>
              <a:t>In </a:t>
            </a:r>
            <a:r>
              <a:rPr lang="en-US" sz="1200" spc="-5"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phase, </a:t>
            </a:r>
            <a:r>
              <a:rPr lang="en-US" sz="1200" spc="-2" dirty="0">
                <a:solidFill>
                  <a:srgbClr val="292929"/>
                </a:solidFill>
                <a:latin typeface="Georgia" pitchFamily="1" charset="0"/>
                <a:ea typeface="Calibri" pitchFamily="2" charset="0"/>
                <a:cs typeface="Georgia" pitchFamily="1" charset="0"/>
              </a:rPr>
              <a:t>you </a:t>
            </a:r>
            <a:r>
              <a:rPr lang="en-US" sz="1200" spc="-5" dirty="0">
                <a:solidFill>
                  <a:srgbClr val="292929"/>
                </a:solidFill>
                <a:latin typeface="Georgia" pitchFamily="1" charset="0"/>
                <a:ea typeface="Calibri" pitchFamily="2" charset="0"/>
                <a:cs typeface="Georgia" pitchFamily="1" charset="0"/>
              </a:rPr>
              <a:t>think </a:t>
            </a:r>
            <a:r>
              <a:rPr lang="en-US" sz="1200" spc="-2" dirty="0">
                <a:solidFill>
                  <a:srgbClr val="292929"/>
                </a:solidFill>
                <a:latin typeface="Georgia" pitchFamily="1" charset="0"/>
                <a:ea typeface="Calibri" pitchFamily="2" charset="0"/>
                <a:cs typeface="Georgia" pitchFamily="1" charset="0"/>
              </a:rPr>
              <a:t>about </a:t>
            </a:r>
            <a:r>
              <a:rPr lang="en-US" sz="1200" spc="-1" dirty="0">
                <a:solidFill>
                  <a:srgbClr val="292929"/>
                </a:solidFill>
                <a:latin typeface="Georgia" pitchFamily="1" charset="0"/>
                <a:ea typeface="Calibri" pitchFamily="2" charset="0"/>
                <a:cs typeface="Georgia" pitchFamily="1" charset="0"/>
              </a:rPr>
              <a:t>how the software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actually going </a:t>
            </a:r>
            <a:r>
              <a:rPr lang="en-US" sz="1200" spc="-5" dirty="0">
                <a:solidFill>
                  <a:srgbClr val="292929"/>
                </a:solidFill>
                <a:latin typeface="Georgia" pitchFamily="1" charset="0"/>
                <a:ea typeface="Calibri" pitchFamily="2" charset="0"/>
                <a:cs typeface="Georgia" pitchFamily="1" charset="0"/>
              </a:rPr>
              <a:t>to </a:t>
            </a:r>
            <a:r>
              <a:rPr lang="en-US" sz="1200" spc="-2" dirty="0">
                <a:solidFill>
                  <a:srgbClr val="292929"/>
                </a:solidFill>
                <a:latin typeface="Georgia" pitchFamily="1" charset="0"/>
                <a:ea typeface="Calibri" pitchFamily="2" charset="0"/>
                <a:cs typeface="Georgia" pitchFamily="1" charset="0"/>
              </a:rPr>
              <a:t>look like. </a:t>
            </a:r>
            <a:r>
              <a:rPr lang="en-US" sz="1200" spc="-4" dirty="0">
                <a:solidFill>
                  <a:srgbClr val="292929"/>
                </a:solidFill>
                <a:latin typeface="Georgia" pitchFamily="1" charset="0"/>
                <a:ea typeface="Calibri" pitchFamily="2" charset="0"/>
                <a:cs typeface="Georgia" pitchFamily="1" charset="0"/>
              </a:rPr>
              <a:t>Once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design</a:t>
            </a:r>
            <a:r>
              <a:rPr lang="en-US" sz="1200" spc="-31" dirty="0">
                <a:solidFill>
                  <a:srgbClr val="292929"/>
                </a:solidFill>
                <a:latin typeface="Georgia" pitchFamily="1" charset="0"/>
                <a:ea typeface="Calibri" pitchFamily="2" charset="0"/>
                <a:cs typeface="Georgia" pitchFamily="1" charset="0"/>
              </a:rPr>
              <a:t>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ready, </a:t>
            </a:r>
            <a:r>
              <a:rPr lang="en-US" sz="1200" spc="-2" dirty="0">
                <a:solidFill>
                  <a:srgbClr val="292929"/>
                </a:solidFill>
                <a:latin typeface="Georgia" pitchFamily="1" charset="0"/>
                <a:ea typeface="Calibri" pitchFamily="2" charset="0"/>
                <a:cs typeface="Georgia" pitchFamily="1" charset="0"/>
              </a:rPr>
              <a:t>you proceed further </a:t>
            </a:r>
            <a:r>
              <a:rPr lang="en-US" sz="1200" spc="-1" dirty="0">
                <a:solidFill>
                  <a:srgbClr val="292929"/>
                </a:solidFill>
                <a:latin typeface="Georgia" pitchFamily="1" charset="0"/>
                <a:ea typeface="Calibri" pitchFamily="2" charset="0"/>
                <a:cs typeface="Georgia" pitchFamily="1" charset="0"/>
              </a:rPr>
              <a:t>with the </a:t>
            </a:r>
            <a:r>
              <a:rPr lang="en-US" sz="1200" spc="-5" dirty="0">
                <a:solidFill>
                  <a:srgbClr val="292929"/>
                </a:solidFill>
                <a:latin typeface="Georgia" pitchFamily="1" charset="0"/>
                <a:ea typeface="Calibri" pitchFamily="2" charset="0"/>
                <a:cs typeface="Georgia" pitchFamily="1" charset="0"/>
              </a:rPr>
              <a:t>Implementation phase </a:t>
            </a:r>
            <a:r>
              <a:rPr lang="en-US" sz="1200" spc="-1" dirty="0">
                <a:solidFill>
                  <a:srgbClr val="292929"/>
                </a:solidFill>
                <a:latin typeface="Georgia" pitchFamily="1" charset="0"/>
                <a:ea typeface="Calibri" pitchFamily="2" charset="0"/>
                <a:cs typeface="Georgia" pitchFamily="1" charset="0"/>
              </a:rPr>
              <a:t>where </a:t>
            </a:r>
            <a:r>
              <a:rPr lang="en-US" sz="1200" spc="-2" dirty="0">
                <a:solidFill>
                  <a:srgbClr val="292929"/>
                </a:solidFill>
                <a:latin typeface="Georgia" pitchFamily="1" charset="0"/>
                <a:ea typeface="Calibri" pitchFamily="2" charset="0"/>
                <a:cs typeface="Georgia" pitchFamily="1" charset="0"/>
              </a:rPr>
              <a:t>you begin </a:t>
            </a:r>
            <a:r>
              <a:rPr lang="en-US" sz="1200" spc="-1" dirty="0">
                <a:solidFill>
                  <a:srgbClr val="292929"/>
                </a:solidFill>
                <a:latin typeface="Georgia" pitchFamily="1" charset="0"/>
                <a:ea typeface="Calibri" pitchFamily="2" charset="0"/>
                <a:cs typeface="Georgia" pitchFamily="1" charset="0"/>
              </a:rPr>
              <a:t>with the  </a:t>
            </a:r>
            <a:r>
              <a:rPr lang="en-US" sz="1200" spc="-2" dirty="0">
                <a:solidFill>
                  <a:srgbClr val="292929"/>
                </a:solidFill>
                <a:latin typeface="Georgia" pitchFamily="1" charset="0"/>
                <a:ea typeface="Calibri" pitchFamily="2" charset="0"/>
                <a:cs typeface="Georgia" pitchFamily="1" charset="0"/>
              </a:rPr>
              <a:t>coding </a:t>
            </a:r>
            <a:r>
              <a:rPr lang="en-US" sz="1200" spc="-5" dirty="0">
                <a:solidFill>
                  <a:srgbClr val="292929"/>
                </a:solidFill>
                <a:latin typeface="Georgia" pitchFamily="1" charset="0"/>
                <a:ea typeface="Calibri" pitchFamily="2" charset="0"/>
                <a:cs typeface="Georgia" pitchFamily="1" charset="0"/>
              </a:rPr>
              <a:t>for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The </a:t>
            </a:r>
            <a:r>
              <a:rPr lang="en-US" sz="1200" spc="-5" dirty="0">
                <a:solidFill>
                  <a:srgbClr val="292929"/>
                </a:solidFill>
                <a:latin typeface="Georgia" pitchFamily="1" charset="0"/>
                <a:ea typeface="Calibri" pitchFamily="2" charset="0"/>
                <a:cs typeface="Georgia" pitchFamily="1" charset="0"/>
              </a:rPr>
              <a:t>team </a:t>
            </a:r>
            <a:r>
              <a:rPr lang="en-US" sz="1200" spc="-1" dirty="0">
                <a:solidFill>
                  <a:srgbClr val="292929"/>
                </a:solidFill>
                <a:latin typeface="Georgia" pitchFamily="1" charset="0"/>
                <a:ea typeface="Calibri" pitchFamily="2" charset="0"/>
                <a:cs typeface="Georgia" pitchFamily="1" charset="0"/>
              </a:rPr>
              <a:t>of </a:t>
            </a:r>
            <a:r>
              <a:rPr lang="en-US" sz="1200" spc="-4" dirty="0">
                <a:solidFill>
                  <a:srgbClr val="292929"/>
                </a:solidFill>
                <a:latin typeface="Georgia" pitchFamily="1" charset="0"/>
                <a:ea typeface="Calibri" pitchFamily="2" charset="0"/>
                <a:cs typeface="Georgia" pitchFamily="1" charset="0"/>
              </a:rPr>
              <a:t>developers </a:t>
            </a:r>
            <a:r>
              <a:rPr lang="en-US" sz="1200" spc="-5" dirty="0">
                <a:solidFill>
                  <a:srgbClr val="292929"/>
                </a:solidFill>
                <a:latin typeface="Georgia" pitchFamily="1" charset="0"/>
                <a:ea typeface="Calibri" pitchFamily="2" charset="0"/>
                <a:cs typeface="Georgia" pitchFamily="1" charset="0"/>
              </a:rPr>
              <a:t>works </a:t>
            </a:r>
            <a:r>
              <a:rPr lang="en-US" sz="1200" spc="-4" dirty="0">
                <a:solidFill>
                  <a:srgbClr val="292929"/>
                </a:solidFill>
                <a:latin typeface="Georgia" pitchFamily="1" charset="0"/>
                <a:ea typeface="Calibri" pitchFamily="2" charset="0"/>
                <a:cs typeface="Georgia" pitchFamily="1" charset="0"/>
              </a:rPr>
              <a:t>together on various  </a:t>
            </a:r>
            <a:r>
              <a:rPr lang="en-US" sz="1200" spc="-5" dirty="0">
                <a:solidFill>
                  <a:srgbClr val="292929"/>
                </a:solidFill>
                <a:latin typeface="Georgia" pitchFamily="1" charset="0"/>
                <a:ea typeface="Calibri" pitchFamily="2" charset="0"/>
                <a:cs typeface="Georgia" pitchFamily="1" charset="0"/>
              </a:rPr>
              <a:t>components </a:t>
            </a:r>
            <a:r>
              <a:rPr lang="en-US" sz="1200" spc="-1" dirty="0">
                <a:solidFill>
                  <a:srgbClr val="292929"/>
                </a:solidFill>
                <a:latin typeface="Georgia" pitchFamily="1" charset="0"/>
                <a:ea typeface="Calibri" pitchFamily="2" charset="0"/>
                <a:cs typeface="Georgia" pitchFamily="1" charset="0"/>
              </a:rPr>
              <a:t>of the</a:t>
            </a:r>
            <a:r>
              <a:rPr lang="en-US" sz="1200" spc="-13"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application. Once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developed, </a:t>
            </a:r>
            <a:r>
              <a:rPr lang="en-US" sz="1200" spc="-4" dirty="0">
                <a:solidFill>
                  <a:srgbClr val="292929"/>
                </a:solidFill>
                <a:latin typeface="Georgia" pitchFamily="1" charset="0"/>
                <a:ea typeface="Calibri" pitchFamily="2" charset="0"/>
                <a:cs typeface="Georgia" pitchFamily="1" charset="0"/>
              </a:rPr>
              <a:t>it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tested in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verification </a:t>
            </a:r>
            <a:r>
              <a:rPr lang="en-US" sz="1200" spc="-4" dirty="0">
                <a:solidFill>
                  <a:srgbClr val="292929"/>
                </a:solidFill>
                <a:latin typeface="Georgia" pitchFamily="1" charset="0"/>
                <a:ea typeface="Calibri" pitchFamily="2" charset="0"/>
                <a:cs typeface="Georgia" pitchFamily="1" charset="0"/>
              </a:rPr>
              <a:t>phase. There </a:t>
            </a:r>
            <a:r>
              <a:rPr lang="en-US" sz="1200" spc="-2" dirty="0">
                <a:solidFill>
                  <a:srgbClr val="292929"/>
                </a:solidFill>
                <a:latin typeface="Georgia" pitchFamily="1" charset="0"/>
                <a:ea typeface="Calibri" pitchFamily="2" charset="0"/>
                <a:cs typeface="Georgia" pitchFamily="1" charset="0"/>
              </a:rPr>
              <a:t>are</a:t>
            </a:r>
            <a:r>
              <a:rPr lang="en-US" sz="1200" spc="-24"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various  </a:t>
            </a:r>
            <a:r>
              <a:rPr lang="en-US" sz="1200" spc="-5" dirty="0">
                <a:solidFill>
                  <a:srgbClr val="292929"/>
                </a:solidFill>
                <a:latin typeface="Georgia" pitchFamily="1" charset="0"/>
                <a:ea typeface="Calibri" pitchFamily="2" charset="0"/>
                <a:cs typeface="Georgia" pitchFamily="1" charset="0"/>
              </a:rPr>
              <a:t>tests </a:t>
            </a:r>
            <a:r>
              <a:rPr lang="en-US" sz="1200" spc="-4" dirty="0">
                <a:solidFill>
                  <a:srgbClr val="292929"/>
                </a:solidFill>
                <a:latin typeface="Georgia" pitchFamily="1" charset="0"/>
                <a:ea typeface="Calibri" pitchFamily="2" charset="0"/>
                <a:cs typeface="Georgia" pitchFamily="1" charset="0"/>
              </a:rPr>
              <a:t>conducted on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5" dirty="0">
                <a:solidFill>
                  <a:srgbClr val="292929"/>
                </a:solidFill>
                <a:latin typeface="Georgia" pitchFamily="1" charset="0"/>
                <a:ea typeface="Calibri" pitchFamily="2" charset="0"/>
                <a:cs typeface="Georgia" pitchFamily="1" charset="0"/>
              </a:rPr>
              <a:t>such as unit </a:t>
            </a:r>
            <a:r>
              <a:rPr lang="en-US" sz="1200" spc="-4" dirty="0">
                <a:solidFill>
                  <a:srgbClr val="292929"/>
                </a:solidFill>
                <a:latin typeface="Georgia" pitchFamily="1" charset="0"/>
                <a:ea typeface="Calibri" pitchFamily="2" charset="0"/>
                <a:cs typeface="Georgia" pitchFamily="1" charset="0"/>
              </a:rPr>
              <a:t>testing, integration testing, performance  testing, </a:t>
            </a:r>
            <a:r>
              <a:rPr lang="en-US" sz="1200" spc="-2" dirty="0">
                <a:solidFill>
                  <a:srgbClr val="292929"/>
                </a:solidFill>
                <a:latin typeface="Georgia" pitchFamily="1" charset="0"/>
                <a:ea typeface="Calibri" pitchFamily="2" charset="0"/>
                <a:cs typeface="Georgia" pitchFamily="1" charset="0"/>
              </a:rPr>
              <a:t>etc. </a:t>
            </a:r>
            <a:r>
              <a:rPr lang="en-US" sz="1200" spc="-4" dirty="0">
                <a:solidFill>
                  <a:srgbClr val="292929"/>
                </a:solidFill>
                <a:latin typeface="Georgia" pitchFamily="1" charset="0"/>
                <a:ea typeface="Calibri" pitchFamily="2" charset="0"/>
                <a:cs typeface="Georgia" pitchFamily="1" charset="0"/>
              </a:rPr>
              <a:t>After </a:t>
            </a:r>
            <a:r>
              <a:rPr lang="en-US" sz="1200" spc="-1" dirty="0">
                <a:solidFill>
                  <a:srgbClr val="292929"/>
                </a:solidFill>
                <a:latin typeface="Georgia" pitchFamily="1" charset="0"/>
                <a:ea typeface="Calibri" pitchFamily="2" charset="0"/>
                <a:cs typeface="Georgia" pitchFamily="1" charset="0"/>
              </a:rPr>
              <a:t>all the </a:t>
            </a:r>
            <a:r>
              <a:rPr lang="en-US" sz="1200" spc="-5" dirty="0">
                <a:solidFill>
                  <a:srgbClr val="292929"/>
                </a:solidFill>
                <a:latin typeface="Georgia" pitchFamily="1" charset="0"/>
                <a:ea typeface="Calibri" pitchFamily="2" charset="0"/>
                <a:cs typeface="Georgia" pitchFamily="1" charset="0"/>
              </a:rPr>
              <a:t>tests </a:t>
            </a:r>
            <a:r>
              <a:rPr lang="en-US" sz="1200" spc="-4" dirty="0">
                <a:solidFill>
                  <a:srgbClr val="292929"/>
                </a:solidFill>
                <a:latin typeface="Georgia" pitchFamily="1" charset="0"/>
                <a:ea typeface="Calibri" pitchFamily="2" charset="0"/>
                <a:cs typeface="Georgia" pitchFamily="1" charset="0"/>
              </a:rPr>
              <a:t>on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2" dirty="0">
                <a:solidFill>
                  <a:srgbClr val="292929"/>
                </a:solidFill>
                <a:latin typeface="Georgia" pitchFamily="1" charset="0"/>
                <a:ea typeface="Calibri" pitchFamily="2" charset="0"/>
                <a:cs typeface="Georgia" pitchFamily="1" charset="0"/>
              </a:rPr>
              <a:t>are </a:t>
            </a:r>
            <a:r>
              <a:rPr lang="en-US" sz="1200" spc="-1" dirty="0">
                <a:solidFill>
                  <a:srgbClr val="292929"/>
                </a:solidFill>
                <a:latin typeface="Georgia" pitchFamily="1" charset="0"/>
                <a:ea typeface="Calibri" pitchFamily="2" charset="0"/>
                <a:cs typeface="Georgia" pitchFamily="1" charset="0"/>
              </a:rPr>
              <a:t>done,</a:t>
            </a:r>
            <a:r>
              <a:rPr lang="en-US" sz="1200" spc="-39"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it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deployed </a:t>
            </a:r>
            <a:r>
              <a:rPr lang="en-US" sz="1200" spc="-5" dirty="0">
                <a:solidFill>
                  <a:srgbClr val="292929"/>
                </a:solidFill>
                <a:latin typeface="Georgia" pitchFamily="1" charset="0"/>
                <a:ea typeface="Calibri" pitchFamily="2" charset="0"/>
                <a:cs typeface="Georgia" pitchFamily="1" charset="0"/>
              </a:rPr>
              <a:t>onto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production </a:t>
            </a:r>
            <a:r>
              <a:rPr lang="en-US" sz="1200" spc="-4" dirty="0">
                <a:solidFill>
                  <a:srgbClr val="292929"/>
                </a:solidFill>
                <a:latin typeface="Georgia" pitchFamily="1" charset="0"/>
                <a:ea typeface="Calibri" pitchFamily="2" charset="0"/>
                <a:cs typeface="Georgia" pitchFamily="1" charset="0"/>
              </a:rPr>
              <a:t>servers. </a:t>
            </a:r>
            <a:r>
              <a:rPr lang="en-US" sz="1200" spc="-6" dirty="0">
                <a:solidFill>
                  <a:srgbClr val="292929"/>
                </a:solidFill>
                <a:latin typeface="Georgia" pitchFamily="1" charset="0"/>
                <a:ea typeface="Calibri" pitchFamily="2" charset="0"/>
                <a:cs typeface="Georgia" pitchFamily="1" charset="0"/>
              </a:rPr>
              <a:t>At </a:t>
            </a:r>
            <a:r>
              <a:rPr lang="en-US" sz="1200" spc="-2" dirty="0">
                <a:solidFill>
                  <a:srgbClr val="292929"/>
                </a:solidFill>
                <a:latin typeface="Georgia" pitchFamily="1" charset="0"/>
                <a:ea typeface="Calibri" pitchFamily="2" charset="0"/>
                <a:cs typeface="Georgia" pitchFamily="1" charset="0"/>
              </a:rPr>
              <a:t>last, </a:t>
            </a:r>
            <a:r>
              <a:rPr lang="en-US" sz="1200" spc="-5" dirty="0">
                <a:solidFill>
                  <a:srgbClr val="292929"/>
                </a:solidFill>
                <a:latin typeface="Georgia" pitchFamily="1" charset="0"/>
                <a:ea typeface="Calibri" pitchFamily="2" charset="0"/>
                <a:cs typeface="Georgia" pitchFamily="1" charset="0"/>
              </a:rPr>
              <a:t>comes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maintenance </a:t>
            </a:r>
            <a:r>
              <a:rPr lang="en-US" sz="1200" spc="-4" dirty="0">
                <a:solidFill>
                  <a:srgbClr val="292929"/>
                </a:solidFill>
                <a:latin typeface="Georgia" pitchFamily="1" charset="0"/>
                <a:ea typeface="Calibri" pitchFamily="2" charset="0"/>
                <a:cs typeface="Georgia" pitchFamily="1" charset="0"/>
              </a:rPr>
              <a:t>phase. </a:t>
            </a:r>
            <a:r>
              <a:rPr lang="en-US" sz="1200" spc="-11" dirty="0">
                <a:solidFill>
                  <a:srgbClr val="292929"/>
                </a:solidFill>
                <a:latin typeface="Georgia" pitchFamily="1" charset="0"/>
                <a:ea typeface="Calibri" pitchFamily="2" charset="0"/>
                <a:cs typeface="Georgia" pitchFamily="1" charset="0"/>
              </a:rPr>
              <a:t>In </a:t>
            </a:r>
            <a:r>
              <a:rPr lang="en-US" sz="1200" spc="-5"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phase,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monitored for </a:t>
            </a:r>
            <a:r>
              <a:rPr lang="en-US" sz="1200" spc="-4" dirty="0">
                <a:solidFill>
                  <a:srgbClr val="292929"/>
                </a:solidFill>
                <a:latin typeface="Georgia" pitchFamily="1" charset="0"/>
                <a:ea typeface="Calibri" pitchFamily="2" charset="0"/>
                <a:cs typeface="Georgia" pitchFamily="1" charset="0"/>
              </a:rPr>
              <a:t>performance. </a:t>
            </a:r>
            <a:r>
              <a:rPr lang="en-US" sz="1200" spc="-6" dirty="0">
                <a:solidFill>
                  <a:srgbClr val="292929"/>
                </a:solidFill>
                <a:latin typeface="Georgia" pitchFamily="1" charset="0"/>
                <a:ea typeface="Calibri" pitchFamily="2" charset="0"/>
                <a:cs typeface="Georgia" pitchFamily="1" charset="0"/>
              </a:rPr>
              <a:t>Any </a:t>
            </a:r>
            <a:r>
              <a:rPr lang="en-US" sz="1200" spc="-5" dirty="0">
                <a:solidFill>
                  <a:srgbClr val="292929"/>
                </a:solidFill>
                <a:latin typeface="Georgia" pitchFamily="1" charset="0"/>
                <a:ea typeface="Calibri" pitchFamily="2" charset="0"/>
                <a:cs typeface="Georgia" pitchFamily="1" charset="0"/>
              </a:rPr>
              <a:t>issues </a:t>
            </a:r>
            <a:r>
              <a:rPr lang="en-US" sz="1200" spc="-2" dirty="0">
                <a:solidFill>
                  <a:srgbClr val="292929"/>
                </a:solidFill>
                <a:latin typeface="Georgia" pitchFamily="1" charset="0"/>
                <a:ea typeface="Calibri" pitchFamily="2" charset="0"/>
                <a:cs typeface="Georgia" pitchFamily="1" charset="0"/>
              </a:rPr>
              <a:t>related </a:t>
            </a:r>
            <a:r>
              <a:rPr lang="en-US" sz="1200" spc="-5" dirty="0">
                <a:solidFill>
                  <a:srgbClr val="292929"/>
                </a:solidFill>
                <a:latin typeface="Georgia" pitchFamily="1" charset="0"/>
                <a:ea typeface="Calibri" pitchFamily="2" charset="0"/>
                <a:cs typeface="Georgia" pitchFamily="1" charset="0"/>
              </a:rPr>
              <a:t>to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performance </a:t>
            </a:r>
            <a:r>
              <a:rPr lang="en-US" sz="1200" spc="-1" dirty="0">
                <a:solidFill>
                  <a:srgbClr val="292929"/>
                </a:solidFill>
                <a:latin typeface="Georgia" pitchFamily="1" charset="0"/>
                <a:ea typeface="Calibri" pitchFamily="2" charset="0"/>
                <a:cs typeface="Georgia" pitchFamily="1" charset="0"/>
              </a:rPr>
              <a:t>of the </a:t>
            </a:r>
            <a:r>
              <a:rPr lang="en-US" sz="1200" spc="-4" dirty="0">
                <a:solidFill>
                  <a:srgbClr val="292929"/>
                </a:solidFill>
                <a:latin typeface="Georgia" pitchFamily="1" charset="0"/>
                <a:ea typeface="Calibri" pitchFamily="2" charset="0"/>
                <a:cs typeface="Georgia" pitchFamily="1" charset="0"/>
              </a:rPr>
              <a:t>application  </a:t>
            </a:r>
            <a:r>
              <a:rPr lang="en-US" sz="1200" spc="-2" dirty="0">
                <a:solidFill>
                  <a:srgbClr val="292929"/>
                </a:solidFill>
                <a:latin typeface="Georgia" pitchFamily="1" charset="0"/>
                <a:ea typeface="Calibri" pitchFamily="2" charset="0"/>
                <a:cs typeface="Georgia" pitchFamily="1" charset="0"/>
              </a:rPr>
              <a:t>are </a:t>
            </a:r>
            <a:r>
              <a:rPr lang="en-US" sz="1200" spc="-4" dirty="0">
                <a:solidFill>
                  <a:srgbClr val="292929"/>
                </a:solidFill>
                <a:latin typeface="Georgia" pitchFamily="1" charset="0"/>
                <a:ea typeface="Calibri" pitchFamily="2" charset="0"/>
                <a:cs typeface="Georgia" pitchFamily="1" charset="0"/>
              </a:rPr>
              <a:t>resolved </a:t>
            </a:r>
            <a:r>
              <a:rPr lang="en-US" sz="1200" spc="-5" dirty="0">
                <a:solidFill>
                  <a:srgbClr val="292929"/>
                </a:solidFill>
                <a:latin typeface="Georgia" pitchFamily="1" charset="0"/>
                <a:ea typeface="Calibri" pitchFamily="2" charset="0"/>
                <a:cs typeface="Georgia" pitchFamily="1" charset="0"/>
              </a:rPr>
              <a:t>in this</a:t>
            </a:r>
            <a:r>
              <a:rPr lang="en-US" sz="1200" spc="-13"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phase.</a:t>
            </a:r>
            <a:endParaRPr lang="en-US" sz="1200" dirty="0">
              <a:latin typeface="Georgia" pitchFamily="1" charset="0"/>
              <a:ea typeface="Calibri" pitchFamily="2" charset="0"/>
              <a:cs typeface="Georgia" pitchFamily="1" charset="0"/>
            </a:endParaRPr>
          </a:p>
          <a:p>
            <a:pPr marL="12700" marR="5080">
              <a:lnSpc>
                <a:spcPct val="129000"/>
              </a:lnSpc>
              <a:spcBef>
                <a:spcPts val="100"/>
              </a:spcBef>
            </a:pPr>
            <a:endParaRPr lang="en-US" sz="1200" dirty="0">
              <a:latin typeface="Georgia" pitchFamily="1" charset="0"/>
              <a:ea typeface="Calibri" pitchFamily="2" charset="0"/>
              <a:cs typeface="Georgia" pitchFamily="1" charset="0"/>
            </a:endParaRPr>
          </a:p>
          <a:p>
            <a:pPr marL="330200" marR="5080">
              <a:lnSpc>
                <a:spcPct val="129000"/>
              </a:lnSpc>
              <a:spcBef>
                <a:spcPts val="165"/>
              </a:spcBef>
            </a:pPr>
            <a:endParaRPr lang="en-US" sz="1200" dirty="0">
              <a:latin typeface="Georgia" pitchFamily="1" charset="0"/>
              <a:ea typeface="Calibri" pitchFamily="2" charset="0"/>
              <a:cs typeface="Georgia" pitchFamily="1" charset="0"/>
            </a:endParaRPr>
          </a:p>
          <a:p>
            <a:pPr algn="l"/>
            <a:endParaRPr lang="en-US" b="1" i="0" dirty="0">
              <a:solidFill>
                <a:srgbClr val="202124"/>
              </a:solidFill>
              <a:effectLst/>
              <a:latin typeface="arial" panose="020B0604020202020204" pitchFamily="34" charset="0"/>
            </a:endParaRPr>
          </a:p>
          <a:p>
            <a:pPr algn="l"/>
            <a:r>
              <a:rPr lang="en-US" b="1" i="0" dirty="0">
                <a:solidFill>
                  <a:srgbClr val="202124"/>
                </a:solidFill>
                <a:effectLst/>
                <a:latin typeface="arial" panose="020B0604020202020204" pitchFamily="34" charset="0"/>
              </a:rPr>
              <a:t>When to use the waterfall model</a:t>
            </a:r>
            <a:endParaRPr lang="en-US" b="0" i="0" dirty="0">
              <a:solidFill>
                <a:srgbClr val="202124"/>
              </a:solidFill>
              <a:effectLst/>
              <a:latin typeface="arial" panose="020B0604020202020204" pitchFamily="34" charset="0"/>
            </a:endParaRPr>
          </a:p>
          <a:p>
            <a:pPr algn="l">
              <a:buFont typeface="+mj-lt"/>
              <a:buAutoNum type="arabicPeriod"/>
            </a:pPr>
            <a:r>
              <a:rPr lang="en-US" b="0" i="0" dirty="0">
                <a:solidFill>
                  <a:srgbClr val="202124"/>
                </a:solidFill>
                <a:effectLst/>
                <a:latin typeface="arial" panose="020B0604020202020204" pitchFamily="34" charset="0"/>
              </a:rPr>
              <a:t>This </a:t>
            </a:r>
            <a:r>
              <a:rPr lang="en-US" b="1" i="0" dirty="0">
                <a:solidFill>
                  <a:srgbClr val="202124"/>
                </a:solidFill>
                <a:effectLst/>
                <a:latin typeface="arial" panose="020B0604020202020204" pitchFamily="34" charset="0"/>
              </a:rPr>
              <a:t>model</a:t>
            </a:r>
            <a:r>
              <a:rPr lang="en-US" b="0" i="0" dirty="0">
                <a:solidFill>
                  <a:srgbClr val="202124"/>
                </a:solidFill>
                <a:effectLst/>
                <a:latin typeface="arial" panose="020B0604020202020204" pitchFamily="34" charset="0"/>
              </a:rPr>
              <a:t> is used only when the requirements are very well known, clear and fixed.</a:t>
            </a:r>
          </a:p>
          <a:p>
            <a:pPr algn="l">
              <a:buFont typeface="+mj-lt"/>
              <a:buAutoNum type="arabicPeriod"/>
            </a:pPr>
            <a:r>
              <a:rPr lang="en-US" b="0" i="0" dirty="0">
                <a:solidFill>
                  <a:srgbClr val="202124"/>
                </a:solidFill>
                <a:effectLst/>
                <a:latin typeface="arial" panose="020B0604020202020204" pitchFamily="34" charset="0"/>
              </a:rPr>
              <a:t>Product definition is stable.</a:t>
            </a:r>
          </a:p>
          <a:p>
            <a:pPr algn="l">
              <a:buFont typeface="+mj-lt"/>
              <a:buAutoNum type="arabicPeriod"/>
            </a:pPr>
            <a:r>
              <a:rPr lang="en-US" b="0" i="0" dirty="0">
                <a:solidFill>
                  <a:srgbClr val="202124"/>
                </a:solidFill>
                <a:effectLst/>
                <a:latin typeface="arial" panose="020B0604020202020204" pitchFamily="34" charset="0"/>
              </a:rPr>
              <a:t>Technology is understood.</a:t>
            </a:r>
          </a:p>
          <a:p>
            <a:pPr algn="l">
              <a:buFont typeface="+mj-lt"/>
              <a:buAutoNum type="arabicPeriod"/>
            </a:pPr>
            <a:r>
              <a:rPr lang="en-US" b="0" i="0" dirty="0">
                <a:solidFill>
                  <a:srgbClr val="202124"/>
                </a:solidFill>
                <a:effectLst/>
                <a:latin typeface="arial" panose="020B0604020202020204" pitchFamily="34" charset="0"/>
              </a:rPr>
              <a:t>There are no ambiguous requirements.</a:t>
            </a:r>
          </a:p>
          <a:p>
            <a:pPr algn="l">
              <a:buFont typeface="+mj-lt"/>
              <a:buAutoNum type="arabicPeriod"/>
            </a:pPr>
            <a:r>
              <a:rPr lang="en-US" b="0" i="0" dirty="0">
                <a:solidFill>
                  <a:srgbClr val="202124"/>
                </a:solidFill>
                <a:effectLst/>
                <a:latin typeface="arial" panose="020B0604020202020204" pitchFamily="34" charset="0"/>
              </a:rPr>
              <a:t>Ample resources with required expertise are available freely.</a:t>
            </a:r>
          </a:p>
          <a:p>
            <a:pPr algn="l">
              <a:buFont typeface="+mj-lt"/>
              <a:buAutoNum type="arabicPeriod"/>
            </a:pPr>
            <a:r>
              <a:rPr lang="en-US" b="0" i="0" dirty="0">
                <a:solidFill>
                  <a:srgbClr val="202124"/>
                </a:solidFill>
                <a:effectLst/>
                <a:latin typeface="arial" panose="020B0604020202020204" pitchFamily="34" charset="0"/>
              </a:rPr>
              <a:t>The project is short.</a:t>
            </a:r>
          </a:p>
          <a:p>
            <a:r>
              <a:rPr lang="en-US" dirty="0">
                <a:latin typeface="Bodoni MT" panose="02070603080606020203" pitchFamily="18" charset="0"/>
              </a:rPr>
              <a:t>Drawbacks – </a:t>
            </a:r>
          </a:p>
          <a:p>
            <a:endParaRPr lang="en-US" dirty="0">
              <a:latin typeface="Bodoni MT" panose="02070603080606020203" pitchFamily="18" charset="0"/>
            </a:endParaRPr>
          </a:p>
          <a:p>
            <a:pPr marL="50800">
              <a:lnSpc>
                <a:spcPct val="100000"/>
              </a:lnSpc>
              <a:spcBef>
                <a:spcPts val="120"/>
              </a:spcBef>
            </a:pPr>
            <a:r>
              <a:rPr lang="en-US" sz="1200" spc="-120" dirty="0">
                <a:solidFill>
                  <a:srgbClr val="4A4A4A"/>
                </a:solidFill>
                <a:latin typeface="Bodoni MT" panose="02070603080606020203" pitchFamily="18" charset="0"/>
                <a:cs typeface="Arial Black"/>
              </a:rPr>
              <a:t>This </a:t>
            </a:r>
            <a:r>
              <a:rPr lang="en-US" sz="1200" spc="-75" dirty="0">
                <a:solidFill>
                  <a:srgbClr val="4A4A4A"/>
                </a:solidFill>
                <a:latin typeface="Bodoni MT" panose="02070603080606020203" pitchFamily="18" charset="0"/>
                <a:cs typeface="Arial Black"/>
              </a:rPr>
              <a:t>model </a:t>
            </a:r>
            <a:r>
              <a:rPr lang="en-US" sz="1200" spc="-95" dirty="0">
                <a:solidFill>
                  <a:srgbClr val="4A4A4A"/>
                </a:solidFill>
                <a:latin typeface="Bodoni MT" panose="02070603080606020203" pitchFamily="18" charset="0"/>
                <a:cs typeface="Arial Black"/>
              </a:rPr>
              <a:t>however </a:t>
            </a:r>
            <a:r>
              <a:rPr lang="en-US" sz="1200" spc="-40" dirty="0">
                <a:solidFill>
                  <a:srgbClr val="4A4A4A"/>
                </a:solidFill>
                <a:latin typeface="Bodoni MT" panose="02070603080606020203" pitchFamily="18" charset="0"/>
                <a:cs typeface="Arial Black"/>
              </a:rPr>
              <a:t>has </a:t>
            </a:r>
            <a:r>
              <a:rPr lang="en-US" sz="1200" spc="-114" dirty="0">
                <a:solidFill>
                  <a:srgbClr val="4A4A4A"/>
                </a:solidFill>
                <a:latin typeface="Bodoni MT" panose="02070603080606020203" pitchFamily="18" charset="0"/>
                <a:cs typeface="Arial Black"/>
              </a:rPr>
              <a:t>few </a:t>
            </a:r>
            <a:r>
              <a:rPr lang="en-US" sz="1200" spc="-120" dirty="0">
                <a:solidFill>
                  <a:srgbClr val="4A4A4A"/>
                </a:solidFill>
                <a:latin typeface="Bodoni MT" panose="02070603080606020203" pitchFamily="18" charset="0"/>
                <a:cs typeface="Arial Black"/>
              </a:rPr>
              <a:t>drawbacks </a:t>
            </a:r>
            <a:r>
              <a:rPr lang="en-US" sz="1200" spc="-114" dirty="0">
                <a:solidFill>
                  <a:srgbClr val="4A4A4A"/>
                </a:solidFill>
                <a:latin typeface="Bodoni MT" panose="02070603080606020203" pitchFamily="18" charset="0"/>
                <a:cs typeface="Arial Black"/>
              </a:rPr>
              <a:t>such </a:t>
            </a:r>
            <a:r>
              <a:rPr lang="en-US" sz="1200" spc="-130" dirty="0">
                <a:solidFill>
                  <a:srgbClr val="4A4A4A"/>
                </a:solidFill>
                <a:latin typeface="Bodoni MT" panose="02070603080606020203" pitchFamily="18" charset="0"/>
                <a:cs typeface="Arial Black"/>
              </a:rPr>
              <a:t>as</a:t>
            </a:r>
            <a:r>
              <a:rPr lang="en-US" sz="1200" spc="80" dirty="0">
                <a:solidFill>
                  <a:srgbClr val="4A4A4A"/>
                </a:solidFill>
                <a:latin typeface="Bodoni MT" panose="02070603080606020203" pitchFamily="18" charset="0"/>
                <a:cs typeface="Arial Black"/>
              </a:rPr>
              <a:t> </a:t>
            </a:r>
            <a:r>
              <a:rPr lang="en-US" sz="1200" spc="-95" dirty="0">
                <a:solidFill>
                  <a:srgbClr val="4A4A4A"/>
                </a:solidFill>
                <a:latin typeface="Bodoni MT" panose="02070603080606020203" pitchFamily="18" charset="0"/>
                <a:cs typeface="Arial Black"/>
              </a:rPr>
              <a:t>follows:</a:t>
            </a:r>
            <a:endParaRPr lang="en-US" sz="1200" dirty="0">
              <a:latin typeface="Bodoni MT" panose="02070603080606020203" pitchFamily="18" charset="0"/>
              <a:cs typeface="Arial Black"/>
            </a:endParaRPr>
          </a:p>
          <a:p>
            <a:pPr marL="422275" marR="775970">
              <a:lnSpc>
                <a:spcPct val="127200"/>
              </a:lnSpc>
              <a:spcBef>
                <a:spcPts val="1315"/>
              </a:spcBef>
            </a:pPr>
            <a:r>
              <a:rPr lang="en-US" sz="1200" spc="-120" dirty="0">
                <a:solidFill>
                  <a:srgbClr val="4A4A4A"/>
                </a:solidFill>
                <a:latin typeface="Bodoni MT" panose="02070603080606020203" pitchFamily="18" charset="0"/>
                <a:cs typeface="Arial Black"/>
              </a:rPr>
              <a:t>This </a:t>
            </a:r>
            <a:r>
              <a:rPr lang="en-US" sz="1200" spc="-75" dirty="0">
                <a:solidFill>
                  <a:srgbClr val="4A4A4A"/>
                </a:solidFill>
                <a:latin typeface="Bodoni MT" panose="02070603080606020203" pitchFamily="18" charset="0"/>
                <a:cs typeface="Arial Black"/>
              </a:rPr>
              <a:t>model </a:t>
            </a:r>
            <a:r>
              <a:rPr lang="en-US" sz="1200" spc="-145" dirty="0">
                <a:solidFill>
                  <a:srgbClr val="4A4A4A"/>
                </a:solidFill>
                <a:latin typeface="Bodoni MT" panose="02070603080606020203" pitchFamily="18" charset="0"/>
                <a:cs typeface="Arial Black"/>
              </a:rPr>
              <a:t>was  </a:t>
            </a:r>
            <a:r>
              <a:rPr lang="en-US" sz="1200" spc="-75" dirty="0">
                <a:solidFill>
                  <a:srgbClr val="4A4A4A"/>
                </a:solidFill>
                <a:latin typeface="Bodoni MT" panose="02070603080606020203" pitchFamily="18" charset="0"/>
                <a:cs typeface="Arial Black"/>
              </a:rPr>
              <a:t>too </a:t>
            </a:r>
            <a:r>
              <a:rPr lang="en-US" sz="1200" spc="-85" dirty="0">
                <a:solidFill>
                  <a:srgbClr val="4A4A4A"/>
                </a:solidFill>
                <a:latin typeface="Bodoni MT" panose="02070603080606020203" pitchFamily="18" charset="0"/>
                <a:cs typeface="Arial Black"/>
              </a:rPr>
              <a:t>time-consuming. </a:t>
            </a:r>
            <a:r>
              <a:rPr lang="en-US" sz="1200" spc="-110" dirty="0">
                <a:solidFill>
                  <a:srgbClr val="4A4A4A"/>
                </a:solidFill>
                <a:latin typeface="Bodoni MT" panose="02070603080606020203" pitchFamily="18" charset="0"/>
                <a:cs typeface="Arial Black"/>
              </a:rPr>
              <a:t>Unless </a:t>
            </a:r>
            <a:r>
              <a:rPr lang="en-US" sz="1200" spc="-75" dirty="0">
                <a:solidFill>
                  <a:srgbClr val="4A4A4A"/>
                </a:solidFill>
                <a:latin typeface="Bodoni MT" panose="02070603080606020203" pitchFamily="18" charset="0"/>
                <a:cs typeface="Arial Black"/>
              </a:rPr>
              <a:t>you </a:t>
            </a:r>
            <a:r>
              <a:rPr lang="en-US" sz="1200" spc="-100" dirty="0">
                <a:solidFill>
                  <a:srgbClr val="4A4A4A"/>
                </a:solidFill>
                <a:latin typeface="Bodoni MT" panose="02070603080606020203" pitchFamily="18" charset="0"/>
                <a:cs typeface="Arial Black"/>
              </a:rPr>
              <a:t>complete </a:t>
            </a:r>
            <a:r>
              <a:rPr lang="en-US" sz="1200" spc="-120" dirty="0">
                <a:solidFill>
                  <a:srgbClr val="4A4A4A"/>
                </a:solidFill>
                <a:latin typeface="Bodoni MT" panose="02070603080606020203" pitchFamily="18" charset="0"/>
                <a:cs typeface="Arial Black"/>
              </a:rPr>
              <a:t>a </a:t>
            </a:r>
            <a:r>
              <a:rPr lang="en-US" sz="1200" spc="-90" dirty="0">
                <a:solidFill>
                  <a:srgbClr val="4A4A4A"/>
                </a:solidFill>
                <a:latin typeface="Bodoni MT" panose="02070603080606020203" pitchFamily="18" charset="0"/>
                <a:cs typeface="Arial Black"/>
              </a:rPr>
              <a:t>particular </a:t>
            </a:r>
            <a:r>
              <a:rPr lang="en-US" sz="1200" spc="-114" dirty="0">
                <a:solidFill>
                  <a:srgbClr val="4A4A4A"/>
                </a:solidFill>
                <a:latin typeface="Bodoni MT" panose="02070603080606020203" pitchFamily="18" charset="0"/>
                <a:cs typeface="Arial Black"/>
              </a:rPr>
              <a:t>stage, </a:t>
            </a:r>
            <a:r>
              <a:rPr lang="en-US" sz="1200" spc="-75" dirty="0">
                <a:solidFill>
                  <a:srgbClr val="4A4A4A"/>
                </a:solidFill>
                <a:latin typeface="Bodoni MT" panose="02070603080606020203" pitchFamily="18" charset="0"/>
                <a:cs typeface="Arial Black"/>
              </a:rPr>
              <a:t>you </a:t>
            </a:r>
            <a:r>
              <a:rPr lang="en-US" sz="1200" spc="-100" dirty="0">
                <a:solidFill>
                  <a:srgbClr val="4A4A4A"/>
                </a:solidFill>
                <a:latin typeface="Bodoni MT" panose="02070603080606020203" pitchFamily="18" charset="0"/>
                <a:cs typeface="Arial Black"/>
              </a:rPr>
              <a:t>cannot </a:t>
            </a:r>
            <a:r>
              <a:rPr lang="en-US" sz="1200" spc="-90" dirty="0">
                <a:solidFill>
                  <a:srgbClr val="4A4A4A"/>
                </a:solidFill>
                <a:latin typeface="Bodoni MT" panose="02070603080606020203" pitchFamily="18" charset="0"/>
                <a:cs typeface="Arial Black"/>
              </a:rPr>
              <a:t>proceed </a:t>
            </a:r>
            <a:r>
              <a:rPr lang="en-US" sz="1200" spc="-80" dirty="0">
                <a:solidFill>
                  <a:srgbClr val="4A4A4A"/>
                </a:solidFill>
                <a:latin typeface="Bodoni MT" panose="02070603080606020203" pitchFamily="18" charset="0"/>
                <a:cs typeface="Arial Black"/>
              </a:rPr>
              <a:t>to </a:t>
            </a:r>
            <a:r>
              <a:rPr lang="en-US" sz="1200" spc="-90" dirty="0">
                <a:solidFill>
                  <a:srgbClr val="4A4A4A"/>
                </a:solidFill>
                <a:latin typeface="Bodoni MT" panose="02070603080606020203" pitchFamily="18" charset="0"/>
                <a:cs typeface="Arial Black"/>
              </a:rPr>
              <a:t>the </a:t>
            </a:r>
            <a:r>
              <a:rPr lang="en-US" sz="1200" spc="-65" dirty="0">
                <a:solidFill>
                  <a:srgbClr val="4A4A4A"/>
                </a:solidFill>
                <a:latin typeface="Bodoni MT" panose="02070603080606020203" pitchFamily="18" charset="0"/>
                <a:cs typeface="Arial Black"/>
              </a:rPr>
              <a:t>further </a:t>
            </a:r>
            <a:r>
              <a:rPr lang="en-US" sz="1200" spc="-120" dirty="0">
                <a:solidFill>
                  <a:srgbClr val="4A4A4A"/>
                </a:solidFill>
                <a:latin typeface="Bodoni MT" panose="02070603080606020203" pitchFamily="18" charset="0"/>
                <a:cs typeface="Arial Black"/>
              </a:rPr>
              <a:t>stages.  </a:t>
            </a:r>
          </a:p>
          <a:p>
            <a:pPr marL="422275" marR="775970">
              <a:lnSpc>
                <a:spcPct val="127200"/>
              </a:lnSpc>
              <a:spcBef>
                <a:spcPts val="1315"/>
              </a:spcBef>
            </a:pPr>
            <a:r>
              <a:rPr lang="en-US" sz="1200" spc="-120" dirty="0">
                <a:solidFill>
                  <a:srgbClr val="4A4A4A"/>
                </a:solidFill>
                <a:latin typeface="Bodoni MT" panose="02070603080606020203" pitchFamily="18" charset="0"/>
                <a:cs typeface="Arial Black"/>
              </a:rPr>
              <a:t>This </a:t>
            </a:r>
            <a:r>
              <a:rPr lang="en-US" sz="1200" spc="-75" dirty="0">
                <a:solidFill>
                  <a:srgbClr val="4A4A4A"/>
                </a:solidFill>
                <a:latin typeface="Bodoni MT" panose="02070603080606020203" pitchFamily="18" charset="0"/>
                <a:cs typeface="Arial Black"/>
              </a:rPr>
              <a:t>model </a:t>
            </a:r>
            <a:r>
              <a:rPr lang="en-US" sz="1200" spc="-145" dirty="0">
                <a:solidFill>
                  <a:srgbClr val="4A4A4A"/>
                </a:solidFill>
                <a:latin typeface="Bodoni MT" panose="02070603080606020203" pitchFamily="18" charset="0"/>
                <a:cs typeface="Arial Black"/>
              </a:rPr>
              <a:t>was </a:t>
            </a:r>
            <a:r>
              <a:rPr lang="en-US" sz="1200" spc="-95" dirty="0">
                <a:solidFill>
                  <a:srgbClr val="4A4A4A"/>
                </a:solidFill>
                <a:latin typeface="Bodoni MT" panose="02070603080606020203" pitchFamily="18" charset="0"/>
                <a:cs typeface="Arial Black"/>
              </a:rPr>
              <a:t>suitable </a:t>
            </a:r>
            <a:r>
              <a:rPr lang="en-US" sz="1200" spc="-80" dirty="0">
                <a:solidFill>
                  <a:srgbClr val="4A4A4A"/>
                </a:solidFill>
                <a:latin typeface="Bodoni MT" panose="02070603080606020203" pitchFamily="18" charset="0"/>
                <a:cs typeface="Arial Black"/>
              </a:rPr>
              <a:t>only </a:t>
            </a:r>
            <a:r>
              <a:rPr lang="en-US" sz="1200" spc="-50" dirty="0">
                <a:solidFill>
                  <a:srgbClr val="4A4A4A"/>
                </a:solidFill>
                <a:latin typeface="Bodoni MT" panose="02070603080606020203" pitchFamily="18" charset="0"/>
                <a:cs typeface="Arial Black"/>
              </a:rPr>
              <a:t>for </a:t>
            </a:r>
            <a:r>
              <a:rPr lang="en-US" sz="1200" spc="-100" dirty="0">
                <a:solidFill>
                  <a:srgbClr val="4A4A4A"/>
                </a:solidFill>
                <a:latin typeface="Bodoni MT" panose="02070603080606020203" pitchFamily="18" charset="0"/>
                <a:cs typeface="Arial Black"/>
              </a:rPr>
              <a:t>projects where </a:t>
            </a:r>
            <a:r>
              <a:rPr lang="en-US" sz="1200" spc="-80" dirty="0">
                <a:solidFill>
                  <a:srgbClr val="4A4A4A"/>
                </a:solidFill>
                <a:latin typeface="Bodoni MT" panose="02070603080606020203" pitchFamily="18" charset="0"/>
                <a:cs typeface="Arial Black"/>
              </a:rPr>
              <a:t>requirements </a:t>
            </a:r>
            <a:r>
              <a:rPr lang="en-US" sz="1200" spc="-90" dirty="0">
                <a:solidFill>
                  <a:srgbClr val="4A4A4A"/>
                </a:solidFill>
                <a:latin typeface="Bodoni MT" panose="02070603080606020203" pitchFamily="18" charset="0"/>
                <a:cs typeface="Arial Black"/>
              </a:rPr>
              <a:t>are</a:t>
            </a:r>
            <a:r>
              <a:rPr lang="en-US" sz="1200" spc="50" dirty="0">
                <a:solidFill>
                  <a:srgbClr val="4A4A4A"/>
                </a:solidFill>
                <a:latin typeface="Bodoni MT" panose="02070603080606020203" pitchFamily="18" charset="0"/>
                <a:cs typeface="Arial Black"/>
              </a:rPr>
              <a:t> </a:t>
            </a:r>
            <a:r>
              <a:rPr lang="en-US" sz="1200" spc="-100" dirty="0">
                <a:solidFill>
                  <a:srgbClr val="4A4A4A"/>
                </a:solidFill>
                <a:latin typeface="Bodoni MT" panose="02070603080606020203" pitchFamily="18" charset="0"/>
                <a:cs typeface="Arial Black"/>
              </a:rPr>
              <a:t>stable.</a:t>
            </a:r>
            <a:endParaRPr lang="en-US" sz="1200" dirty="0">
              <a:latin typeface="Bodoni MT" panose="02070603080606020203" pitchFamily="18" charset="0"/>
              <a:cs typeface="Arial Black"/>
            </a:endParaRPr>
          </a:p>
          <a:p>
            <a:pPr marL="422275">
              <a:lnSpc>
                <a:spcPct val="100000"/>
              </a:lnSpc>
              <a:spcBef>
                <a:spcPts val="375"/>
              </a:spcBef>
            </a:pPr>
            <a:r>
              <a:rPr lang="en-US" sz="1200" spc="-114" dirty="0">
                <a:solidFill>
                  <a:srgbClr val="4A4A4A"/>
                </a:solidFill>
                <a:latin typeface="Bodoni MT" panose="02070603080606020203" pitchFamily="18" charset="0"/>
                <a:cs typeface="Arial Black"/>
              </a:rPr>
              <a:t>The </a:t>
            </a:r>
            <a:r>
              <a:rPr lang="en-US" sz="1200" spc="-100" dirty="0">
                <a:solidFill>
                  <a:srgbClr val="4A4A4A"/>
                </a:solidFill>
                <a:latin typeface="Bodoni MT" panose="02070603080606020203" pitchFamily="18" charset="0"/>
                <a:cs typeface="Arial Black"/>
              </a:rPr>
              <a:t>working software </a:t>
            </a:r>
            <a:r>
              <a:rPr lang="en-US" sz="1200" spc="-120" dirty="0">
                <a:solidFill>
                  <a:srgbClr val="4A4A4A"/>
                </a:solidFill>
                <a:latin typeface="Bodoni MT" panose="02070603080606020203" pitchFamily="18" charset="0"/>
                <a:cs typeface="Arial Black"/>
              </a:rPr>
              <a:t>is </a:t>
            </a:r>
            <a:r>
              <a:rPr lang="en-US" sz="1200" spc="-85" dirty="0">
                <a:solidFill>
                  <a:srgbClr val="4A4A4A"/>
                </a:solidFill>
                <a:latin typeface="Bodoni MT" panose="02070603080606020203" pitchFamily="18" charset="0"/>
                <a:cs typeface="Arial Black"/>
              </a:rPr>
              <a:t>delivered </a:t>
            </a:r>
            <a:r>
              <a:rPr lang="en-US" sz="1200" spc="-80" dirty="0">
                <a:solidFill>
                  <a:srgbClr val="4A4A4A"/>
                </a:solidFill>
                <a:latin typeface="Bodoni MT" panose="02070603080606020203" pitchFamily="18" charset="0"/>
                <a:cs typeface="Arial Black"/>
              </a:rPr>
              <a:t>only </a:t>
            </a:r>
            <a:r>
              <a:rPr lang="en-US" sz="1200" spc="-85" dirty="0">
                <a:solidFill>
                  <a:srgbClr val="4A4A4A"/>
                </a:solidFill>
                <a:latin typeface="Bodoni MT" panose="02070603080606020203" pitchFamily="18" charset="0"/>
                <a:cs typeface="Arial Black"/>
              </a:rPr>
              <a:t>after </a:t>
            </a:r>
            <a:r>
              <a:rPr lang="en-US" sz="1200" spc="-90" dirty="0">
                <a:solidFill>
                  <a:srgbClr val="4A4A4A"/>
                </a:solidFill>
                <a:latin typeface="Bodoni MT" panose="02070603080606020203" pitchFamily="18" charset="0"/>
                <a:cs typeface="Arial Black"/>
              </a:rPr>
              <a:t>completion </a:t>
            </a:r>
            <a:r>
              <a:rPr lang="en-US" sz="1200" spc="-60" dirty="0">
                <a:solidFill>
                  <a:srgbClr val="4A4A4A"/>
                </a:solidFill>
                <a:latin typeface="Bodoni MT" panose="02070603080606020203" pitchFamily="18" charset="0"/>
                <a:cs typeface="Arial Black"/>
              </a:rPr>
              <a:t>of </a:t>
            </a:r>
            <a:r>
              <a:rPr lang="en-US" sz="1200" spc="-90" dirty="0">
                <a:solidFill>
                  <a:srgbClr val="4A4A4A"/>
                </a:solidFill>
                <a:latin typeface="Bodoni MT" panose="02070603080606020203" pitchFamily="18" charset="0"/>
                <a:cs typeface="Arial Black"/>
              </a:rPr>
              <a:t>the </a:t>
            </a:r>
            <a:r>
              <a:rPr lang="en-US" sz="1200" spc="-80" dirty="0">
                <a:solidFill>
                  <a:srgbClr val="4A4A4A"/>
                </a:solidFill>
                <a:latin typeface="Bodoni MT" panose="02070603080606020203" pitchFamily="18" charset="0"/>
                <a:cs typeface="Arial Black"/>
              </a:rPr>
              <a:t>final </a:t>
            </a:r>
            <a:r>
              <a:rPr lang="en-US" sz="1200" spc="-120" dirty="0">
                <a:solidFill>
                  <a:srgbClr val="4A4A4A"/>
                </a:solidFill>
                <a:latin typeface="Bodoni MT" panose="02070603080606020203" pitchFamily="18" charset="0"/>
                <a:cs typeface="Arial Black"/>
              </a:rPr>
              <a:t>stage </a:t>
            </a:r>
            <a:r>
              <a:rPr lang="en-US" sz="1200" spc="-60" dirty="0">
                <a:solidFill>
                  <a:srgbClr val="4A4A4A"/>
                </a:solidFill>
                <a:latin typeface="Bodoni MT" panose="02070603080606020203" pitchFamily="18" charset="0"/>
                <a:cs typeface="Arial Black"/>
              </a:rPr>
              <a:t>of </a:t>
            </a:r>
            <a:r>
              <a:rPr lang="en-US" sz="1200" spc="-90" dirty="0">
                <a:solidFill>
                  <a:srgbClr val="4A4A4A"/>
                </a:solidFill>
                <a:latin typeface="Bodoni MT" panose="02070603080606020203" pitchFamily="18" charset="0"/>
                <a:cs typeface="Arial Black"/>
              </a:rPr>
              <a:t>the</a:t>
            </a:r>
            <a:r>
              <a:rPr lang="en-US" sz="1200" spc="75" dirty="0">
                <a:solidFill>
                  <a:srgbClr val="4A4A4A"/>
                </a:solidFill>
                <a:latin typeface="Bodoni MT" panose="02070603080606020203" pitchFamily="18" charset="0"/>
                <a:cs typeface="Arial Black"/>
              </a:rPr>
              <a:t> </a:t>
            </a:r>
            <a:r>
              <a:rPr lang="en-US" sz="1200" spc="-75" dirty="0">
                <a:solidFill>
                  <a:srgbClr val="4A4A4A"/>
                </a:solidFill>
                <a:latin typeface="Bodoni MT" panose="02070603080606020203" pitchFamily="18" charset="0"/>
                <a:cs typeface="Arial Black"/>
              </a:rPr>
              <a:t>model.</a:t>
            </a:r>
            <a:endParaRPr lang="en-US" sz="1200" dirty="0">
              <a:latin typeface="Bodoni MT" panose="02070603080606020203" pitchFamily="18" charset="0"/>
              <a:cs typeface="Arial Black"/>
            </a:endParaRPr>
          </a:p>
          <a:p>
            <a:pPr marL="422275" marR="710565">
              <a:lnSpc>
                <a:spcPct val="127200"/>
              </a:lnSpc>
              <a:spcBef>
                <a:spcPts val="5"/>
              </a:spcBef>
            </a:pPr>
            <a:r>
              <a:rPr lang="en-US" sz="1200" spc="-110" dirty="0">
                <a:solidFill>
                  <a:srgbClr val="4A4A4A"/>
                </a:solidFill>
                <a:latin typeface="Bodoni MT" panose="02070603080606020203" pitchFamily="18" charset="0"/>
                <a:cs typeface="Arial Black"/>
              </a:rPr>
              <a:t>It </a:t>
            </a:r>
            <a:r>
              <a:rPr lang="en-US" sz="1200" spc="-120" dirty="0">
                <a:solidFill>
                  <a:srgbClr val="4A4A4A"/>
                </a:solidFill>
                <a:latin typeface="Bodoni MT" panose="02070603080606020203" pitchFamily="18" charset="0"/>
                <a:cs typeface="Arial Black"/>
              </a:rPr>
              <a:t>is </a:t>
            </a:r>
            <a:r>
              <a:rPr lang="en-US" sz="1200" spc="-95" dirty="0">
                <a:solidFill>
                  <a:srgbClr val="4A4A4A"/>
                </a:solidFill>
                <a:latin typeface="Bodoni MT" panose="02070603080606020203" pitchFamily="18" charset="0"/>
                <a:cs typeface="Arial Black"/>
              </a:rPr>
              <a:t>very </a:t>
            </a:r>
            <a:r>
              <a:rPr lang="en-US" sz="1200" spc="-90" dirty="0">
                <a:solidFill>
                  <a:srgbClr val="4A4A4A"/>
                </a:solidFill>
                <a:latin typeface="Bodoni MT" panose="02070603080606020203" pitchFamily="18" charset="0"/>
                <a:cs typeface="Arial Black"/>
              </a:rPr>
              <a:t>difficult </a:t>
            </a:r>
            <a:r>
              <a:rPr lang="en-US" sz="1200" spc="-80" dirty="0">
                <a:solidFill>
                  <a:srgbClr val="4A4A4A"/>
                </a:solidFill>
                <a:latin typeface="Bodoni MT" panose="02070603080606020203" pitchFamily="18" charset="0"/>
                <a:cs typeface="Arial Black"/>
              </a:rPr>
              <a:t>to </a:t>
            </a:r>
            <a:r>
              <a:rPr lang="en-US" sz="1200" spc="-95" dirty="0">
                <a:solidFill>
                  <a:srgbClr val="4A4A4A"/>
                </a:solidFill>
                <a:latin typeface="Bodoni MT" panose="02070603080606020203" pitchFamily="18" charset="0"/>
                <a:cs typeface="Arial Black"/>
              </a:rPr>
              <a:t>go </a:t>
            </a:r>
            <a:r>
              <a:rPr lang="en-US" sz="1200" spc="-135" dirty="0">
                <a:solidFill>
                  <a:srgbClr val="4A4A4A"/>
                </a:solidFill>
                <a:latin typeface="Bodoni MT" panose="02070603080606020203" pitchFamily="18" charset="0"/>
                <a:cs typeface="Arial Black"/>
              </a:rPr>
              <a:t>back </a:t>
            </a:r>
            <a:r>
              <a:rPr lang="en-US" sz="1200" spc="-80" dirty="0">
                <a:solidFill>
                  <a:srgbClr val="4A4A4A"/>
                </a:solidFill>
                <a:latin typeface="Bodoni MT" panose="02070603080606020203" pitchFamily="18" charset="0"/>
                <a:cs typeface="Arial Black"/>
              </a:rPr>
              <a:t>to </a:t>
            </a:r>
            <a:r>
              <a:rPr lang="en-US" sz="1200" spc="-90" dirty="0">
                <a:solidFill>
                  <a:srgbClr val="4A4A4A"/>
                </a:solidFill>
                <a:latin typeface="Bodoni MT" panose="02070603080606020203" pitchFamily="18" charset="0"/>
                <a:cs typeface="Arial Black"/>
              </a:rPr>
              <a:t>the </a:t>
            </a:r>
            <a:r>
              <a:rPr lang="en-US" sz="1200" spc="-85" dirty="0">
                <a:solidFill>
                  <a:srgbClr val="4A4A4A"/>
                </a:solidFill>
                <a:latin typeface="Bodoni MT" panose="02070603080606020203" pitchFamily="18" charset="0"/>
                <a:cs typeface="Arial Black"/>
              </a:rPr>
              <a:t>previous </a:t>
            </a:r>
            <a:r>
              <a:rPr lang="en-US" sz="1200" spc="-125" dirty="0">
                <a:solidFill>
                  <a:srgbClr val="4A4A4A"/>
                </a:solidFill>
                <a:latin typeface="Bodoni MT" panose="02070603080606020203" pitchFamily="18" charset="0"/>
                <a:cs typeface="Arial Black"/>
              </a:rPr>
              <a:t>stages </a:t>
            </a:r>
            <a:r>
              <a:rPr lang="en-US" sz="1200" spc="-75" dirty="0">
                <a:solidFill>
                  <a:srgbClr val="4A4A4A"/>
                </a:solidFill>
                <a:latin typeface="Bodoni MT" panose="02070603080606020203" pitchFamily="18" charset="0"/>
                <a:cs typeface="Arial Black"/>
              </a:rPr>
              <a:t>and </a:t>
            </a:r>
            <a:r>
              <a:rPr lang="en-US" sz="1200" spc="-110" dirty="0">
                <a:solidFill>
                  <a:srgbClr val="4A4A4A"/>
                </a:solidFill>
                <a:latin typeface="Bodoni MT" panose="02070603080606020203" pitchFamily="18" charset="0"/>
                <a:cs typeface="Arial Black"/>
              </a:rPr>
              <a:t>make </a:t>
            </a:r>
            <a:r>
              <a:rPr lang="en-US" sz="1200" spc="-95" dirty="0">
                <a:solidFill>
                  <a:srgbClr val="4A4A4A"/>
                </a:solidFill>
                <a:latin typeface="Bodoni MT" panose="02070603080606020203" pitchFamily="18" charset="0"/>
                <a:cs typeface="Arial Black"/>
              </a:rPr>
              <a:t>some </a:t>
            </a:r>
            <a:r>
              <a:rPr lang="en-US" sz="1200" spc="-114" dirty="0">
                <a:solidFill>
                  <a:srgbClr val="4A4A4A"/>
                </a:solidFill>
                <a:latin typeface="Bodoni MT" panose="02070603080606020203" pitchFamily="18" charset="0"/>
                <a:cs typeface="Arial Black"/>
              </a:rPr>
              <a:t>changes </a:t>
            </a:r>
            <a:r>
              <a:rPr lang="en-US" sz="1200" spc="-90" dirty="0">
                <a:solidFill>
                  <a:srgbClr val="4A4A4A"/>
                </a:solidFill>
                <a:latin typeface="Bodoni MT" panose="02070603080606020203" pitchFamily="18" charset="0"/>
                <a:cs typeface="Arial Black"/>
              </a:rPr>
              <a:t>that </a:t>
            </a:r>
            <a:r>
              <a:rPr lang="en-US" sz="1200" spc="-75" dirty="0">
                <a:solidFill>
                  <a:srgbClr val="4A4A4A"/>
                </a:solidFill>
                <a:latin typeface="Bodoni MT" panose="02070603080606020203" pitchFamily="18" charset="0"/>
                <a:cs typeface="Arial Black"/>
              </a:rPr>
              <a:t>you had </a:t>
            </a:r>
            <a:r>
              <a:rPr lang="en-US" sz="1200" spc="-70" dirty="0">
                <a:solidFill>
                  <a:srgbClr val="4A4A4A"/>
                </a:solidFill>
                <a:latin typeface="Bodoni MT" panose="02070603080606020203" pitchFamily="18" charset="0"/>
                <a:cs typeface="Arial Black"/>
              </a:rPr>
              <a:t>not </a:t>
            </a:r>
            <a:r>
              <a:rPr lang="en-US" sz="1200" spc="-80" dirty="0">
                <a:solidFill>
                  <a:srgbClr val="4A4A4A"/>
                </a:solidFill>
                <a:latin typeface="Bodoni MT" panose="02070603080606020203" pitchFamily="18" charset="0"/>
                <a:cs typeface="Arial Black"/>
              </a:rPr>
              <a:t>thought </a:t>
            </a:r>
            <a:r>
              <a:rPr lang="en-US" sz="1200" spc="-75" dirty="0">
                <a:solidFill>
                  <a:srgbClr val="4A4A4A"/>
                </a:solidFill>
                <a:latin typeface="Bodoni MT" panose="02070603080606020203" pitchFamily="18" charset="0"/>
                <a:cs typeface="Arial Black"/>
              </a:rPr>
              <a:t>about </a:t>
            </a:r>
            <a:r>
              <a:rPr lang="en-US" sz="1200" spc="-70" dirty="0">
                <a:solidFill>
                  <a:srgbClr val="4A4A4A"/>
                </a:solidFill>
                <a:latin typeface="Bodoni MT" panose="02070603080606020203" pitchFamily="18" charset="0"/>
                <a:cs typeface="Arial Black"/>
              </a:rPr>
              <a:t>in </a:t>
            </a:r>
            <a:r>
              <a:rPr lang="en-US" sz="1200" spc="-90" dirty="0">
                <a:solidFill>
                  <a:srgbClr val="4A4A4A"/>
                </a:solidFill>
                <a:latin typeface="Bodoni MT" panose="02070603080606020203" pitchFamily="18" charset="0"/>
                <a:cs typeface="Arial Black"/>
              </a:rPr>
              <a:t>the initial  phase.</a:t>
            </a:r>
          </a:p>
          <a:p>
            <a:pPr marL="422275" marR="710565">
              <a:lnSpc>
                <a:spcPct val="127200"/>
              </a:lnSpc>
              <a:spcBef>
                <a:spcPts val="5"/>
              </a:spcBef>
            </a:pPr>
            <a:endParaRPr lang="en-US" sz="1200" spc="-90" dirty="0">
              <a:solidFill>
                <a:srgbClr val="4A4A4A"/>
              </a:solidFill>
              <a:latin typeface="Bodoni MT" panose="02070603080606020203" pitchFamily="18" charset="0"/>
              <a:cs typeface="Arial Black"/>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2988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spcBef>
                <a:spcPts val="5"/>
              </a:spcBef>
            </a:pPr>
            <a:r>
              <a:rPr lang="en-US" sz="1600" i="1" spc="-20" dirty="0">
                <a:solidFill>
                  <a:srgbClr val="292929"/>
                </a:solidFill>
                <a:latin typeface="Verdana" pitchFamily="2" charset="0"/>
                <a:ea typeface="Calibri" pitchFamily="2" charset="0"/>
                <a:cs typeface="Verdana" pitchFamily="2" charset="0"/>
              </a:rPr>
              <a:t>What</a:t>
            </a:r>
            <a:r>
              <a:rPr lang="en-US" sz="1600" i="1" spc="-49" dirty="0">
                <a:solidFill>
                  <a:srgbClr val="292929"/>
                </a:solidFill>
                <a:latin typeface="Verdana" pitchFamily="2" charset="0"/>
                <a:ea typeface="Calibri" pitchFamily="2" charset="0"/>
                <a:cs typeface="Verdana" pitchFamily="2" charset="0"/>
              </a:rPr>
              <a:t> </a:t>
            </a:r>
            <a:r>
              <a:rPr lang="en-US" sz="1600" i="1" spc="-10" dirty="0">
                <a:solidFill>
                  <a:srgbClr val="292929"/>
                </a:solidFill>
                <a:latin typeface="Verdana" pitchFamily="2" charset="0"/>
                <a:ea typeface="Calibri" pitchFamily="2" charset="0"/>
                <a:cs typeface="Verdana" pitchFamily="2" charset="0"/>
              </a:rPr>
              <a:t>is</a:t>
            </a:r>
            <a:r>
              <a:rPr lang="en-US" sz="1600" i="1" spc="-47" dirty="0">
                <a:solidFill>
                  <a:srgbClr val="292929"/>
                </a:solidFill>
                <a:latin typeface="Verdana" pitchFamily="2" charset="0"/>
                <a:ea typeface="Calibri" pitchFamily="2" charset="0"/>
                <a:cs typeface="Verdana" pitchFamily="2" charset="0"/>
              </a:rPr>
              <a:t> </a:t>
            </a:r>
            <a:r>
              <a:rPr lang="en-US" sz="1600" i="1" spc="-8" dirty="0">
                <a:solidFill>
                  <a:srgbClr val="292929"/>
                </a:solidFill>
                <a:latin typeface="Verdana" pitchFamily="2" charset="0"/>
                <a:ea typeface="Calibri" pitchFamily="2" charset="0"/>
                <a:cs typeface="Verdana" pitchFamily="2" charset="0"/>
              </a:rPr>
              <a:t>Agile</a:t>
            </a:r>
            <a:r>
              <a:rPr lang="en-US" sz="1600" i="1" spc="-47" dirty="0">
                <a:solidFill>
                  <a:srgbClr val="292929"/>
                </a:solidFill>
                <a:latin typeface="Verdana" pitchFamily="2" charset="0"/>
                <a:ea typeface="Calibri" pitchFamily="2" charset="0"/>
                <a:cs typeface="Verdana" pitchFamily="2" charset="0"/>
              </a:rPr>
              <a:t> </a:t>
            </a:r>
            <a:r>
              <a:rPr lang="en-US" sz="1600" i="1" spc="-15" dirty="0">
                <a:solidFill>
                  <a:srgbClr val="292929"/>
                </a:solidFill>
                <a:latin typeface="Verdana" pitchFamily="2" charset="0"/>
                <a:ea typeface="Calibri" pitchFamily="2" charset="0"/>
                <a:cs typeface="Verdana" pitchFamily="2" charset="0"/>
              </a:rPr>
              <a:t>methodology?</a:t>
            </a:r>
            <a:endParaRPr lang="en-US" sz="1600" dirty="0">
              <a:latin typeface="Verdana" pitchFamily="2" charset="0"/>
              <a:ea typeface="Calibri" pitchFamily="2" charset="0"/>
              <a:cs typeface="Verdana" pitchFamily="2" charset="0"/>
            </a:endParaRPr>
          </a:p>
          <a:p>
            <a:pPr marL="12700" marR="29210">
              <a:lnSpc>
                <a:spcPct val="129000"/>
              </a:lnSpc>
              <a:spcBef>
                <a:spcPts val="165"/>
              </a:spcBef>
            </a:pPr>
            <a:r>
              <a:rPr lang="en-US" sz="1200" spc="-5" dirty="0">
                <a:solidFill>
                  <a:srgbClr val="292929"/>
                </a:solidFill>
                <a:latin typeface="Georgia" pitchFamily="1" charset="0"/>
                <a:ea typeface="Calibri" pitchFamily="2" charset="0"/>
                <a:cs typeface="Georgia" pitchFamily="1" charset="0"/>
              </a:rPr>
              <a:t>Now </a:t>
            </a:r>
            <a:r>
              <a:rPr lang="en-US" sz="1200" spc="-2" dirty="0">
                <a:solidFill>
                  <a:srgbClr val="292929"/>
                </a:solidFill>
                <a:latin typeface="Georgia" pitchFamily="1" charset="0"/>
                <a:ea typeface="Calibri" pitchFamily="2" charset="0"/>
                <a:cs typeface="Georgia" pitchFamily="1" charset="0"/>
              </a:rPr>
              <a:t>let </a:t>
            </a:r>
            <a:r>
              <a:rPr lang="en-US" sz="1200" spc="-5" dirty="0">
                <a:solidFill>
                  <a:srgbClr val="292929"/>
                </a:solidFill>
                <a:latin typeface="Georgia" pitchFamily="1" charset="0"/>
                <a:ea typeface="Calibri" pitchFamily="2" charset="0"/>
                <a:cs typeface="Georgia" pitchFamily="1" charset="0"/>
              </a:rPr>
              <a:t>us </a:t>
            </a:r>
            <a:r>
              <a:rPr lang="en-US" sz="1200" spc="-1" dirty="0">
                <a:solidFill>
                  <a:srgbClr val="292929"/>
                </a:solidFill>
                <a:latin typeface="Georgia" pitchFamily="1" charset="0"/>
                <a:ea typeface="Calibri" pitchFamily="2" charset="0"/>
                <a:cs typeface="Georgia" pitchFamily="1" charset="0"/>
              </a:rPr>
              <a:t>try </a:t>
            </a:r>
            <a:r>
              <a:rPr lang="en-US" sz="1200" spc="-5" dirty="0">
                <a:solidFill>
                  <a:srgbClr val="292929"/>
                </a:solidFill>
                <a:latin typeface="Georgia" pitchFamily="1" charset="0"/>
                <a:ea typeface="Calibri" pitchFamily="2" charset="0"/>
                <a:cs typeface="Georgia" pitchFamily="1" charset="0"/>
              </a:rPr>
              <a:t>to understand What </a:t>
            </a:r>
            <a:r>
              <a:rPr lang="en-US" sz="1200" spc="-1" dirty="0">
                <a:solidFill>
                  <a:srgbClr val="292929"/>
                </a:solidFill>
                <a:latin typeface="Georgia" pitchFamily="1" charset="0"/>
                <a:ea typeface="Calibri" pitchFamily="2" charset="0"/>
                <a:cs typeface="Georgia" pitchFamily="1" charset="0"/>
              </a:rPr>
              <a:t>exactly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Agile. </a:t>
            </a:r>
            <a:r>
              <a:rPr lang="en-US" sz="1200" spc="-2" dirty="0">
                <a:solidFill>
                  <a:srgbClr val="292929"/>
                </a:solidFill>
                <a:latin typeface="Georgia" pitchFamily="1" charset="0"/>
                <a:ea typeface="Calibri" pitchFamily="2" charset="0"/>
                <a:cs typeface="Georgia" pitchFamily="1" charset="0"/>
              </a:rPr>
              <a:t>Agile </a:t>
            </a:r>
            <a:r>
              <a:rPr lang="en-US" sz="1200" spc="-1" dirty="0">
                <a:solidFill>
                  <a:srgbClr val="292929"/>
                </a:solidFill>
                <a:latin typeface="Georgia" pitchFamily="1" charset="0"/>
                <a:ea typeface="Calibri" pitchFamily="2" charset="0"/>
                <a:cs typeface="Georgia" pitchFamily="1" charset="0"/>
              </a:rPr>
              <a:t>Software </a:t>
            </a:r>
            <a:r>
              <a:rPr lang="en-US" sz="1200" spc="-4" dirty="0">
                <a:solidFill>
                  <a:srgbClr val="292929"/>
                </a:solidFill>
                <a:latin typeface="Georgia" pitchFamily="1" charset="0"/>
                <a:ea typeface="Calibri" pitchFamily="2" charset="0"/>
                <a:cs typeface="Georgia" pitchFamily="1" charset="0"/>
              </a:rPr>
              <a:t>development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an  approach under </a:t>
            </a:r>
            <a:r>
              <a:rPr lang="en-US" sz="1200" spc="-1" dirty="0">
                <a:solidFill>
                  <a:srgbClr val="292929"/>
                </a:solidFill>
                <a:latin typeface="Georgia" pitchFamily="1" charset="0"/>
                <a:ea typeface="Calibri" pitchFamily="2" charset="0"/>
                <a:cs typeface="Georgia" pitchFamily="1" charset="0"/>
              </a:rPr>
              <a:t>which </a:t>
            </a:r>
            <a:r>
              <a:rPr lang="en-US" sz="1200" spc="-5" dirty="0">
                <a:solidFill>
                  <a:srgbClr val="292929"/>
                </a:solidFill>
                <a:latin typeface="Georgia" pitchFamily="1" charset="0"/>
                <a:ea typeface="Calibri" pitchFamily="2" charset="0"/>
                <a:cs typeface="Georgia" pitchFamily="1" charset="0"/>
              </a:rPr>
              <a:t>requirements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solutions </a:t>
            </a:r>
            <a:r>
              <a:rPr lang="en-US" sz="1200" spc="-2" dirty="0">
                <a:solidFill>
                  <a:srgbClr val="292929"/>
                </a:solidFill>
                <a:latin typeface="Georgia" pitchFamily="1" charset="0"/>
                <a:ea typeface="Calibri" pitchFamily="2" charset="0"/>
                <a:cs typeface="Georgia" pitchFamily="1" charset="0"/>
              </a:rPr>
              <a:t>evolve through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collaborative  </a:t>
            </a:r>
            <a:r>
              <a:rPr lang="en-US" sz="1200" spc="-1" dirty="0">
                <a:solidFill>
                  <a:srgbClr val="292929"/>
                </a:solidFill>
                <a:latin typeface="Georgia" pitchFamily="1" charset="0"/>
                <a:ea typeface="Calibri" pitchFamily="2" charset="0"/>
                <a:cs typeface="Georgia" pitchFamily="1" charset="0"/>
              </a:rPr>
              <a:t>effort of </a:t>
            </a:r>
            <a:r>
              <a:rPr lang="en-US" sz="1200" spc="-4" dirty="0">
                <a:solidFill>
                  <a:srgbClr val="292929"/>
                </a:solidFill>
                <a:latin typeface="Georgia" pitchFamily="1" charset="0"/>
                <a:ea typeface="Calibri" pitchFamily="2" charset="0"/>
                <a:cs typeface="Georgia" pitchFamily="1" charset="0"/>
              </a:rPr>
              <a:t>self-organizing and </a:t>
            </a:r>
            <a:r>
              <a:rPr lang="en-US" sz="1200" spc="-5" dirty="0">
                <a:solidFill>
                  <a:srgbClr val="292929"/>
                </a:solidFill>
                <a:latin typeface="Georgia" pitchFamily="1" charset="0"/>
                <a:ea typeface="Calibri" pitchFamily="2" charset="0"/>
                <a:cs typeface="Georgia" pitchFamily="1" charset="0"/>
              </a:rPr>
              <a:t>cross-functional teams </a:t>
            </a:r>
            <a:r>
              <a:rPr lang="en-US" sz="1200" spc="-4" dirty="0">
                <a:solidFill>
                  <a:srgbClr val="292929"/>
                </a:solidFill>
                <a:latin typeface="Georgia" pitchFamily="1" charset="0"/>
                <a:ea typeface="Calibri" pitchFamily="2" charset="0"/>
                <a:cs typeface="Georgia" pitchFamily="1" charset="0"/>
              </a:rPr>
              <a:t>and their </a:t>
            </a:r>
            <a:r>
              <a:rPr lang="en-US" sz="1200" spc="-2" dirty="0">
                <a:solidFill>
                  <a:srgbClr val="292929"/>
                </a:solidFill>
                <a:latin typeface="Georgia" pitchFamily="1" charset="0"/>
                <a:ea typeface="Calibri" pitchFamily="2" charset="0"/>
                <a:cs typeface="Georgia" pitchFamily="1" charset="0"/>
              </a:rPr>
              <a:t>customer(s)/end </a:t>
            </a:r>
            <a:r>
              <a:rPr lang="en-US" sz="1200" spc="-1" dirty="0">
                <a:solidFill>
                  <a:srgbClr val="292929"/>
                </a:solidFill>
                <a:latin typeface="Georgia" pitchFamily="1" charset="0"/>
                <a:ea typeface="Calibri" pitchFamily="2" charset="0"/>
                <a:cs typeface="Georgia" pitchFamily="1" charset="0"/>
              </a:rPr>
              <a:t>user(s).  </a:t>
            </a:r>
            <a:r>
              <a:rPr lang="en-US" sz="1200" spc="-10" dirty="0">
                <a:solidFill>
                  <a:srgbClr val="292929"/>
                </a:solidFill>
                <a:latin typeface="Georgia" pitchFamily="1" charset="0"/>
                <a:ea typeface="Calibri" pitchFamily="2" charset="0"/>
                <a:cs typeface="Georgia" pitchFamily="1" charset="0"/>
              </a:rPr>
              <a:t>It </a:t>
            </a:r>
            <a:r>
              <a:rPr lang="en-US" sz="1200" spc="-4" dirty="0">
                <a:solidFill>
                  <a:srgbClr val="292929"/>
                </a:solidFill>
                <a:latin typeface="Georgia" pitchFamily="1" charset="0"/>
                <a:ea typeface="Calibri" pitchFamily="2" charset="0"/>
                <a:cs typeface="Georgia" pitchFamily="1" charset="0"/>
              </a:rPr>
              <a:t>advocates adaptive planning, </a:t>
            </a:r>
            <a:r>
              <a:rPr lang="en-US" sz="1200" spc="-2" dirty="0">
                <a:solidFill>
                  <a:srgbClr val="292929"/>
                </a:solidFill>
                <a:latin typeface="Georgia" pitchFamily="1" charset="0"/>
                <a:ea typeface="Calibri" pitchFamily="2" charset="0"/>
                <a:cs typeface="Georgia" pitchFamily="1" charset="0"/>
              </a:rPr>
              <a:t>evolutionary development, </a:t>
            </a:r>
            <a:r>
              <a:rPr lang="en-US" sz="1200" spc="-4" dirty="0">
                <a:solidFill>
                  <a:srgbClr val="292929"/>
                </a:solidFill>
                <a:latin typeface="Georgia" pitchFamily="1" charset="0"/>
                <a:ea typeface="Calibri" pitchFamily="2" charset="0"/>
                <a:cs typeface="Georgia" pitchFamily="1" charset="0"/>
              </a:rPr>
              <a:t>early delivery, and continual  </a:t>
            </a:r>
            <a:r>
              <a:rPr lang="en-US" sz="1200" spc="-5" dirty="0">
                <a:solidFill>
                  <a:srgbClr val="292929"/>
                </a:solidFill>
                <a:latin typeface="Georgia" pitchFamily="1" charset="0"/>
                <a:ea typeface="Calibri" pitchFamily="2" charset="0"/>
                <a:cs typeface="Georgia" pitchFamily="1" charset="0"/>
              </a:rPr>
              <a:t>improvement, </a:t>
            </a:r>
            <a:r>
              <a:rPr lang="en-US" sz="1200" spc="-4" dirty="0">
                <a:solidFill>
                  <a:srgbClr val="292929"/>
                </a:solidFill>
                <a:latin typeface="Georgia" pitchFamily="1" charset="0"/>
                <a:ea typeface="Calibri" pitchFamily="2" charset="0"/>
                <a:cs typeface="Georgia" pitchFamily="1" charset="0"/>
              </a:rPr>
              <a:t>and it encourages </a:t>
            </a:r>
            <a:r>
              <a:rPr lang="en-US" sz="1200" spc="-5" dirty="0">
                <a:solidFill>
                  <a:srgbClr val="292929"/>
                </a:solidFill>
                <a:latin typeface="Georgia" pitchFamily="1" charset="0"/>
                <a:ea typeface="Calibri" pitchFamily="2" charset="0"/>
                <a:cs typeface="Georgia" pitchFamily="1" charset="0"/>
              </a:rPr>
              <a:t>rapid </a:t>
            </a:r>
            <a:r>
              <a:rPr lang="en-US" sz="1200" spc="-4" dirty="0">
                <a:solidFill>
                  <a:srgbClr val="292929"/>
                </a:solidFill>
                <a:latin typeface="Georgia" pitchFamily="1" charset="0"/>
                <a:ea typeface="Calibri" pitchFamily="2" charset="0"/>
                <a:cs typeface="Georgia" pitchFamily="1" charset="0"/>
              </a:rPr>
              <a:t>and </a:t>
            </a:r>
            <a:r>
              <a:rPr lang="en-US" sz="1200" spc="-1" dirty="0">
                <a:solidFill>
                  <a:srgbClr val="292929"/>
                </a:solidFill>
                <a:latin typeface="Georgia" pitchFamily="1" charset="0"/>
                <a:ea typeface="Calibri" pitchFamily="2" charset="0"/>
                <a:cs typeface="Georgia" pitchFamily="1" charset="0"/>
              </a:rPr>
              <a:t>flexible </a:t>
            </a:r>
            <a:r>
              <a:rPr lang="en-US" sz="1200" spc="-5" dirty="0">
                <a:solidFill>
                  <a:srgbClr val="292929"/>
                </a:solidFill>
                <a:latin typeface="Georgia" pitchFamily="1" charset="0"/>
                <a:ea typeface="Calibri" pitchFamily="2" charset="0"/>
                <a:cs typeface="Georgia" pitchFamily="1" charset="0"/>
              </a:rPr>
              <a:t>response to</a:t>
            </a:r>
            <a:r>
              <a:rPr lang="en-US" sz="1200" spc="-21"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change.</a:t>
            </a:r>
            <a:endParaRPr lang="en-US" sz="1200" dirty="0">
              <a:latin typeface="Georgia" pitchFamily="1" charset="0"/>
              <a:ea typeface="Calibri" pitchFamily="2" charset="0"/>
              <a:cs typeface="Georgia" pitchFamily="1" charset="0"/>
            </a:endParaRPr>
          </a:p>
          <a:p>
            <a:pPr algn="l"/>
            <a:endParaRPr lang="en-US" b="1" i="0" dirty="0">
              <a:solidFill>
                <a:srgbClr val="202124"/>
              </a:solidFill>
              <a:effectLst/>
              <a:latin typeface="arial" panose="020B0604020202020204" pitchFamily="34" charset="0"/>
            </a:endParaRPr>
          </a:p>
          <a:p>
            <a:pPr algn="l"/>
            <a:r>
              <a:rPr lang="en-US" b="1" i="0" dirty="0">
                <a:solidFill>
                  <a:srgbClr val="202124"/>
                </a:solidFill>
                <a:effectLst/>
                <a:latin typeface="arial" panose="020B0604020202020204" pitchFamily="34" charset="0"/>
              </a:rPr>
              <a:t>When to use Agile model:</a:t>
            </a:r>
            <a:endParaRPr lang="en-US" b="0" i="0" dirty="0">
              <a:solidFill>
                <a:srgbClr val="202124"/>
              </a:solidFill>
              <a:effectLst/>
              <a:latin typeface="arial" panose="020B0604020202020204" pitchFamily="34" charset="0"/>
            </a:endParaRPr>
          </a:p>
          <a:p>
            <a:pPr algn="l">
              <a:buFont typeface="+mj-lt"/>
              <a:buAutoNum type="arabicPeriod"/>
            </a:pPr>
            <a:r>
              <a:rPr lang="en-US" b="0" i="0" dirty="0">
                <a:solidFill>
                  <a:srgbClr val="202124"/>
                </a:solidFill>
                <a:effectLst/>
                <a:latin typeface="arial" panose="020B0604020202020204" pitchFamily="34" charset="0"/>
              </a:rPr>
              <a:t>When new changes need to be implemented. ...</a:t>
            </a:r>
          </a:p>
          <a:p>
            <a:pPr algn="l">
              <a:buFont typeface="+mj-lt"/>
              <a:buAutoNum type="arabicPeriod"/>
            </a:pPr>
            <a:r>
              <a:rPr lang="en-US" b="0" i="0" dirty="0">
                <a:solidFill>
                  <a:srgbClr val="202124"/>
                </a:solidFill>
                <a:effectLst/>
                <a:latin typeface="arial" panose="020B0604020202020204" pitchFamily="34" charset="0"/>
              </a:rPr>
              <a:t>To implement a new feature the developers, need to lose only the work of a few days, or even only hours, to roll back and implement it.</a:t>
            </a:r>
          </a:p>
          <a:p>
            <a:pPr algn="l">
              <a:buFont typeface="+mj-lt"/>
              <a:buAutoNum type="arabicPeriod"/>
            </a:pPr>
            <a:r>
              <a:rPr lang="en-US" b="0" i="0" dirty="0">
                <a:solidFill>
                  <a:srgbClr val="202124"/>
                </a:solidFill>
                <a:effectLst/>
                <a:latin typeface="arial" panose="020B0604020202020204" pitchFamily="34" charset="0"/>
              </a:rPr>
              <a:t>Unlike the waterfall model in </a:t>
            </a:r>
            <a:r>
              <a:rPr lang="en-US" b="1" i="0" dirty="0">
                <a:solidFill>
                  <a:srgbClr val="202124"/>
                </a:solidFill>
                <a:effectLst/>
                <a:latin typeface="arial" panose="020B0604020202020204" pitchFamily="34" charset="0"/>
              </a:rPr>
              <a:t>agile</a:t>
            </a:r>
            <a:r>
              <a:rPr lang="en-US" b="0" i="0" dirty="0">
                <a:solidFill>
                  <a:srgbClr val="202124"/>
                </a:solidFill>
                <a:effectLst/>
                <a:latin typeface="arial" panose="020B0604020202020204" pitchFamily="34" charset="0"/>
              </a:rPr>
              <a:t> model very limited planning is required to get started with the project.</a:t>
            </a:r>
          </a:p>
          <a:p>
            <a:pPr algn="l">
              <a:buFont typeface="+mj-lt"/>
              <a:buAutoNum type="arabicPeriod"/>
            </a:pPr>
            <a:endParaRPr lang="en-US" b="0" i="0" dirty="0">
              <a:solidFill>
                <a:srgbClr val="20212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spc="-1" dirty="0">
                <a:solidFill>
                  <a:srgbClr val="292929"/>
                </a:solidFill>
                <a:latin typeface="Georgia" pitchFamily="1" charset="0"/>
                <a:ea typeface="Calibri" pitchFamily="2" charset="0"/>
                <a:cs typeface="Georgia" pitchFamily="1" charset="0"/>
              </a:rPr>
              <a:t>So </a:t>
            </a:r>
            <a:r>
              <a:rPr lang="en-US" sz="1200" spc="-5" dirty="0">
                <a:solidFill>
                  <a:srgbClr val="292929"/>
                </a:solidFill>
                <a:latin typeface="Georgia" pitchFamily="1" charset="0"/>
                <a:ea typeface="Calibri" pitchFamily="2" charset="0"/>
                <a:cs typeface="Georgia" pitchFamily="1" charset="0"/>
              </a:rPr>
              <a:t>in </a:t>
            </a:r>
            <a:r>
              <a:rPr lang="en-US" sz="1200" spc="-1" dirty="0">
                <a:solidFill>
                  <a:srgbClr val="292929"/>
                </a:solidFill>
                <a:latin typeface="Georgia" pitchFamily="1" charset="0"/>
                <a:ea typeface="Calibri" pitchFamily="2" charset="0"/>
                <a:cs typeface="Georgia" pitchFamily="1" charset="0"/>
              </a:rPr>
              <a:t>Agile, </a:t>
            </a:r>
            <a:r>
              <a:rPr lang="en-US" sz="1200" spc="-2" dirty="0">
                <a:solidFill>
                  <a:srgbClr val="292929"/>
                </a:solidFill>
                <a:latin typeface="Georgia" pitchFamily="1" charset="0"/>
                <a:ea typeface="Calibri" pitchFamily="2" charset="0"/>
                <a:cs typeface="Georgia" pitchFamily="1" charset="0"/>
              </a:rPr>
              <a:t>you release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1" dirty="0">
                <a:solidFill>
                  <a:srgbClr val="292929"/>
                </a:solidFill>
                <a:latin typeface="Georgia" pitchFamily="1" charset="0"/>
                <a:ea typeface="Calibri" pitchFamily="2" charset="0"/>
                <a:cs typeface="Georgia" pitchFamily="1" charset="0"/>
              </a:rPr>
              <a:t>with </a:t>
            </a:r>
            <a:r>
              <a:rPr lang="en-US" sz="1200" spc="-5" dirty="0">
                <a:solidFill>
                  <a:srgbClr val="292929"/>
                </a:solidFill>
                <a:latin typeface="Georgia" pitchFamily="1" charset="0"/>
                <a:ea typeface="Calibri" pitchFamily="2" charset="0"/>
                <a:cs typeface="Georgia" pitchFamily="1" charset="0"/>
              </a:rPr>
              <a:t>some </a:t>
            </a:r>
            <a:r>
              <a:rPr lang="en-US" sz="1200" spc="-4" dirty="0">
                <a:solidFill>
                  <a:srgbClr val="292929"/>
                </a:solidFill>
                <a:latin typeface="Georgia" pitchFamily="1" charset="0"/>
                <a:ea typeface="Calibri" pitchFamily="2" charset="0"/>
                <a:cs typeface="Georgia" pitchFamily="1" charset="0"/>
              </a:rPr>
              <a:t>high priority features </a:t>
            </a:r>
            <a:r>
              <a:rPr lang="en-US" sz="1200" spc="-5" dirty="0">
                <a:solidFill>
                  <a:srgbClr val="292929"/>
                </a:solidFill>
                <a:latin typeface="Georgia" pitchFamily="1" charset="0"/>
                <a:ea typeface="Calibri" pitchFamily="2" charset="0"/>
                <a:cs typeface="Georgia" pitchFamily="1" charset="0"/>
              </a:rPr>
              <a:t>in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first  </a:t>
            </a:r>
            <a:r>
              <a:rPr lang="en-US" sz="1200" spc="-4" dirty="0">
                <a:solidFill>
                  <a:srgbClr val="292929"/>
                </a:solidFill>
                <a:latin typeface="Georgia" pitchFamily="1" charset="0"/>
                <a:ea typeface="Calibri" pitchFamily="2" charset="0"/>
                <a:cs typeface="Georgia" pitchFamily="1" charset="0"/>
              </a:rPr>
              <a:t>iteration. After </a:t>
            </a:r>
            <a:r>
              <a:rPr lang="en-US" sz="1200" spc="-5" dirty="0">
                <a:solidFill>
                  <a:srgbClr val="292929"/>
                </a:solidFill>
                <a:latin typeface="Georgia" pitchFamily="1" charset="0"/>
                <a:ea typeface="Calibri" pitchFamily="2" charset="0"/>
                <a:cs typeface="Georgia" pitchFamily="1" charset="0"/>
              </a:rPr>
              <a:t>its </a:t>
            </a:r>
            <a:r>
              <a:rPr lang="en-US" sz="1200" spc="-2" dirty="0">
                <a:solidFill>
                  <a:srgbClr val="292929"/>
                </a:solidFill>
                <a:latin typeface="Georgia" pitchFamily="1" charset="0"/>
                <a:ea typeface="Calibri" pitchFamily="2" charset="0"/>
                <a:cs typeface="Georgia" pitchFamily="1" charset="0"/>
              </a:rPr>
              <a:t>release,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end-users or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customers </a:t>
            </a:r>
            <a:r>
              <a:rPr lang="en-US" sz="1200" spc="-1" dirty="0">
                <a:solidFill>
                  <a:srgbClr val="292929"/>
                </a:solidFill>
                <a:latin typeface="Georgia" pitchFamily="1" charset="0"/>
                <a:ea typeface="Calibri" pitchFamily="2" charset="0"/>
                <a:cs typeface="Georgia" pitchFamily="1" charset="0"/>
              </a:rPr>
              <a:t>give </a:t>
            </a:r>
            <a:r>
              <a:rPr lang="en-US" sz="1200" spc="-2" dirty="0">
                <a:solidFill>
                  <a:srgbClr val="292929"/>
                </a:solidFill>
                <a:latin typeface="Georgia" pitchFamily="1" charset="0"/>
                <a:ea typeface="Calibri" pitchFamily="2" charset="0"/>
                <a:cs typeface="Georgia" pitchFamily="1" charset="0"/>
              </a:rPr>
              <a:t>you feedback about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performance </a:t>
            </a:r>
            <a:r>
              <a:rPr lang="en-US" sz="1200" spc="-1" dirty="0">
                <a:solidFill>
                  <a:srgbClr val="292929"/>
                </a:solidFill>
                <a:latin typeface="Georgia" pitchFamily="1" charset="0"/>
                <a:ea typeface="Calibri" pitchFamily="2" charset="0"/>
                <a:cs typeface="Georgia" pitchFamily="1" charset="0"/>
              </a:rPr>
              <a:t>of the </a:t>
            </a:r>
            <a:r>
              <a:rPr lang="en-US" sz="1200" spc="-4" dirty="0">
                <a:solidFill>
                  <a:srgbClr val="292929"/>
                </a:solidFill>
                <a:latin typeface="Georgia" pitchFamily="1" charset="0"/>
                <a:ea typeface="Calibri" pitchFamily="2" charset="0"/>
                <a:cs typeface="Georgia" pitchFamily="1" charset="0"/>
              </a:rPr>
              <a:t>application. The </a:t>
            </a:r>
            <a:r>
              <a:rPr lang="en-US" sz="1200" spc="-2" dirty="0">
                <a:solidFill>
                  <a:srgbClr val="292929"/>
                </a:solidFill>
                <a:latin typeface="Georgia" pitchFamily="1" charset="0"/>
                <a:ea typeface="Calibri" pitchFamily="2" charset="0"/>
                <a:cs typeface="Georgia" pitchFamily="1" charset="0"/>
              </a:rPr>
              <a:t>necessary </a:t>
            </a:r>
            <a:r>
              <a:rPr lang="en-US" sz="1200" spc="-4" dirty="0">
                <a:solidFill>
                  <a:srgbClr val="292929"/>
                </a:solidFill>
                <a:latin typeface="Georgia" pitchFamily="1" charset="0"/>
                <a:ea typeface="Calibri" pitchFamily="2" charset="0"/>
                <a:cs typeface="Georgia" pitchFamily="1" charset="0"/>
              </a:rPr>
              <a:t>changes </a:t>
            </a:r>
            <a:r>
              <a:rPr lang="en-US" sz="1200" spc="-2" dirty="0">
                <a:solidFill>
                  <a:srgbClr val="292929"/>
                </a:solidFill>
                <a:latin typeface="Georgia" pitchFamily="1" charset="0"/>
                <a:ea typeface="Calibri" pitchFamily="2" charset="0"/>
                <a:cs typeface="Georgia" pitchFamily="1" charset="0"/>
              </a:rPr>
              <a:t>are </a:t>
            </a:r>
            <a:r>
              <a:rPr lang="en-US" sz="1200" spc="-4" dirty="0">
                <a:solidFill>
                  <a:srgbClr val="292929"/>
                </a:solidFill>
                <a:latin typeface="Georgia" pitchFamily="1" charset="0"/>
                <a:ea typeface="Calibri" pitchFamily="2" charset="0"/>
                <a:cs typeface="Georgia" pitchFamily="1" charset="0"/>
              </a:rPr>
              <a:t>made </a:t>
            </a:r>
            <a:r>
              <a:rPr lang="en-US" sz="1200" spc="-5" dirty="0">
                <a:solidFill>
                  <a:srgbClr val="292929"/>
                </a:solidFill>
                <a:latin typeface="Georgia" pitchFamily="1" charset="0"/>
                <a:ea typeface="Calibri" pitchFamily="2" charset="0"/>
                <a:cs typeface="Georgia" pitchFamily="1" charset="0"/>
              </a:rPr>
              <a:t>into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1" dirty="0">
                <a:solidFill>
                  <a:srgbClr val="292929"/>
                </a:solidFill>
                <a:latin typeface="Georgia" pitchFamily="1" charset="0"/>
                <a:ea typeface="Calibri" pitchFamily="2" charset="0"/>
                <a:cs typeface="Georgia" pitchFamily="1" charset="0"/>
              </a:rPr>
              <a:t>along with </a:t>
            </a:r>
            <a:r>
              <a:rPr lang="en-US" sz="1200" spc="-5" dirty="0">
                <a:solidFill>
                  <a:srgbClr val="292929"/>
                </a:solidFill>
                <a:latin typeface="Georgia" pitchFamily="1" charset="0"/>
                <a:ea typeface="Calibri" pitchFamily="2" charset="0"/>
                <a:cs typeface="Georgia" pitchFamily="1" charset="0"/>
              </a:rPr>
              <a:t>some </a:t>
            </a:r>
            <a:r>
              <a:rPr lang="en-US" sz="1200" dirty="0">
                <a:solidFill>
                  <a:srgbClr val="292929"/>
                </a:solidFill>
                <a:latin typeface="Georgia" pitchFamily="1" charset="0"/>
                <a:ea typeface="Calibri" pitchFamily="2" charset="0"/>
                <a:cs typeface="Georgia" pitchFamily="1" charset="0"/>
              </a:rPr>
              <a:t>new </a:t>
            </a:r>
            <a:r>
              <a:rPr lang="en-US" sz="1200" spc="-4" dirty="0">
                <a:solidFill>
                  <a:srgbClr val="292929"/>
                </a:solidFill>
                <a:latin typeface="Georgia" pitchFamily="1" charset="0"/>
                <a:ea typeface="Calibri" pitchFamily="2" charset="0"/>
                <a:cs typeface="Georgia" pitchFamily="1" charset="0"/>
              </a:rPr>
              <a:t>features and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application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again released </a:t>
            </a:r>
            <a:r>
              <a:rPr lang="en-US" sz="1200" spc="-1" dirty="0">
                <a:solidFill>
                  <a:srgbClr val="292929"/>
                </a:solidFill>
                <a:latin typeface="Georgia" pitchFamily="1" charset="0"/>
                <a:ea typeface="Calibri" pitchFamily="2" charset="0"/>
                <a:cs typeface="Georgia" pitchFamily="1" charset="0"/>
              </a:rPr>
              <a:t>which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the</a:t>
            </a:r>
            <a:r>
              <a:rPr lang="en-US" sz="1200" spc="-33"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second  iteration. </a:t>
            </a:r>
            <a:r>
              <a:rPr lang="en-US" sz="1200" spc="-6"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procedure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repeated </a:t>
            </a:r>
            <a:r>
              <a:rPr lang="en-US" sz="1200" spc="-4" dirty="0">
                <a:solidFill>
                  <a:srgbClr val="292929"/>
                </a:solidFill>
                <a:latin typeface="Georgia" pitchFamily="1" charset="0"/>
                <a:ea typeface="Calibri" pitchFamily="2" charset="0"/>
                <a:cs typeface="Georgia" pitchFamily="1" charset="0"/>
              </a:rPr>
              <a:t>until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desired </a:t>
            </a:r>
            <a:r>
              <a:rPr lang="en-US" sz="1200" spc="-1" dirty="0">
                <a:solidFill>
                  <a:srgbClr val="292929"/>
                </a:solidFill>
                <a:latin typeface="Georgia" pitchFamily="1" charset="0"/>
                <a:ea typeface="Calibri" pitchFamily="2" charset="0"/>
                <a:cs typeface="Georgia" pitchFamily="1" charset="0"/>
              </a:rPr>
              <a:t>software </a:t>
            </a:r>
            <a:r>
              <a:rPr lang="en-US" sz="1200" spc="-4" dirty="0">
                <a:solidFill>
                  <a:srgbClr val="292929"/>
                </a:solidFill>
                <a:latin typeface="Georgia" pitchFamily="1" charset="0"/>
                <a:ea typeface="Calibri" pitchFamily="2" charset="0"/>
                <a:cs typeface="Georgia" pitchFamily="1" charset="0"/>
              </a:rPr>
              <a:t>quality </a:t>
            </a:r>
            <a:r>
              <a:rPr lang="en-US" sz="1200" spc="-6" dirty="0">
                <a:solidFill>
                  <a:srgbClr val="292929"/>
                </a:solidFill>
                <a:latin typeface="Georgia" pitchFamily="1" charset="0"/>
                <a:ea typeface="Calibri" pitchFamily="2" charset="0"/>
                <a:cs typeface="Georgia" pitchFamily="1" charset="0"/>
              </a:rPr>
              <a:t>is</a:t>
            </a:r>
            <a:r>
              <a:rPr lang="en-US" sz="1200" spc="-27"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achieved.</a:t>
            </a:r>
            <a:endParaRPr lang="en-US" sz="1200" dirty="0">
              <a:latin typeface="Georgia" pitchFamily="1" charset="0"/>
              <a:ea typeface="Calibri" pitchFamily="2" charset="0"/>
              <a:cs typeface="Georgia" pitchFamily="1" charset="0"/>
            </a:endParaRPr>
          </a:p>
          <a:p>
            <a:pPr algn="l">
              <a:buFont typeface="+mj-lt"/>
              <a:buAutoNum type="arabicPeriod"/>
            </a:pPr>
            <a:endParaRPr lang="en-US" b="0" i="0" dirty="0">
              <a:solidFill>
                <a:srgbClr val="202124"/>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477833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 dirty="0">
                <a:solidFill>
                  <a:srgbClr val="292929"/>
                </a:solidFill>
                <a:latin typeface="Georgia" pitchFamily="1" charset="0"/>
                <a:ea typeface="Calibri" pitchFamily="2" charset="0"/>
                <a:cs typeface="Georgia" pitchFamily="1" charset="0"/>
              </a:rPr>
              <a:t>Agile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an iterative based </a:t>
            </a:r>
            <a:r>
              <a:rPr lang="en-US" sz="1200" spc="-1" dirty="0">
                <a:solidFill>
                  <a:srgbClr val="292929"/>
                </a:solidFill>
                <a:latin typeface="Georgia" pitchFamily="1" charset="0"/>
                <a:ea typeface="Calibri" pitchFamily="2" charset="0"/>
                <a:cs typeface="Georgia" pitchFamily="1" charset="0"/>
              </a:rPr>
              <a:t>software </a:t>
            </a:r>
            <a:r>
              <a:rPr lang="en-US" sz="1200" spc="-4" dirty="0">
                <a:solidFill>
                  <a:srgbClr val="292929"/>
                </a:solidFill>
                <a:latin typeface="Georgia" pitchFamily="1" charset="0"/>
                <a:ea typeface="Calibri" pitchFamily="2" charset="0"/>
                <a:cs typeface="Georgia" pitchFamily="1" charset="0"/>
              </a:rPr>
              <a:t>development approach </a:t>
            </a:r>
            <a:r>
              <a:rPr lang="en-US" sz="1200" spc="-1" dirty="0">
                <a:solidFill>
                  <a:srgbClr val="292929"/>
                </a:solidFill>
                <a:latin typeface="Georgia" pitchFamily="1" charset="0"/>
                <a:ea typeface="Calibri" pitchFamily="2" charset="0"/>
                <a:cs typeface="Georgia" pitchFamily="1" charset="0"/>
              </a:rPr>
              <a:t>where the software </a:t>
            </a:r>
            <a:r>
              <a:rPr lang="en-US" sz="1200" spc="-5" dirty="0">
                <a:solidFill>
                  <a:srgbClr val="292929"/>
                </a:solidFill>
                <a:latin typeface="Georgia" pitchFamily="1" charset="0"/>
                <a:ea typeface="Calibri" pitchFamily="2" charset="0"/>
                <a:cs typeface="Georgia" pitchFamily="1" charset="0"/>
              </a:rPr>
              <a:t>project</a:t>
            </a:r>
            <a:r>
              <a:rPr lang="en-US" sz="1200" spc="-27" dirty="0">
                <a:solidFill>
                  <a:srgbClr val="292929"/>
                </a:solidFill>
                <a:latin typeface="Georgia" pitchFamily="1" charset="0"/>
                <a:ea typeface="Calibri" pitchFamily="2" charset="0"/>
                <a:cs typeface="Georgia" pitchFamily="1" charset="0"/>
              </a:rPr>
              <a:t>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broken </a:t>
            </a:r>
            <a:r>
              <a:rPr lang="en-US" sz="1200" spc="-2" dirty="0">
                <a:solidFill>
                  <a:srgbClr val="292929"/>
                </a:solidFill>
                <a:latin typeface="Georgia" pitchFamily="1" charset="0"/>
                <a:ea typeface="Calibri" pitchFamily="2" charset="0"/>
                <a:cs typeface="Georgia" pitchFamily="1" charset="0"/>
              </a:rPr>
              <a:t>down </a:t>
            </a:r>
            <a:r>
              <a:rPr lang="en-US" sz="1200" spc="-5" dirty="0">
                <a:solidFill>
                  <a:srgbClr val="292929"/>
                </a:solidFill>
                <a:latin typeface="Georgia" pitchFamily="1" charset="0"/>
                <a:ea typeface="Calibri" pitchFamily="2" charset="0"/>
                <a:cs typeface="Georgia" pitchFamily="1" charset="0"/>
              </a:rPr>
              <a:t>into </a:t>
            </a:r>
            <a:r>
              <a:rPr lang="en-US" sz="1200" spc="-4" dirty="0">
                <a:solidFill>
                  <a:srgbClr val="292929"/>
                </a:solidFill>
                <a:latin typeface="Georgia" pitchFamily="1" charset="0"/>
                <a:ea typeface="Calibri" pitchFamily="2" charset="0"/>
                <a:cs typeface="Georgia" pitchFamily="1" charset="0"/>
              </a:rPr>
              <a:t>various </a:t>
            </a:r>
            <a:r>
              <a:rPr lang="en-US" sz="1200" spc="-5" dirty="0">
                <a:solidFill>
                  <a:srgbClr val="292929"/>
                </a:solidFill>
                <a:latin typeface="Georgia" pitchFamily="1" charset="0"/>
                <a:ea typeface="Calibri" pitchFamily="2" charset="0"/>
                <a:cs typeface="Georgia" pitchFamily="1" charset="0"/>
              </a:rPr>
              <a:t>iterations or sprints. Every </a:t>
            </a:r>
            <a:r>
              <a:rPr lang="en-US" sz="1200" spc="-4" dirty="0">
                <a:solidFill>
                  <a:srgbClr val="292929"/>
                </a:solidFill>
                <a:latin typeface="Georgia" pitchFamily="1" charset="0"/>
                <a:ea typeface="Calibri" pitchFamily="2" charset="0"/>
                <a:cs typeface="Georgia" pitchFamily="1" charset="0"/>
              </a:rPr>
              <a:t>iteration </a:t>
            </a:r>
            <a:r>
              <a:rPr lang="en-US" sz="1200" spc="-5" dirty="0">
                <a:solidFill>
                  <a:srgbClr val="292929"/>
                </a:solidFill>
                <a:latin typeface="Georgia" pitchFamily="1" charset="0"/>
                <a:ea typeface="Calibri" pitchFamily="2" charset="0"/>
                <a:cs typeface="Georgia" pitchFamily="1" charset="0"/>
              </a:rPr>
              <a:t>has phases </a:t>
            </a:r>
            <a:r>
              <a:rPr lang="en-US" sz="1200" spc="-4" dirty="0">
                <a:solidFill>
                  <a:srgbClr val="292929"/>
                </a:solidFill>
                <a:latin typeface="Georgia" pitchFamily="1" charset="0"/>
                <a:ea typeface="Calibri" pitchFamily="2" charset="0"/>
                <a:cs typeface="Georgia" pitchFamily="1" charset="0"/>
              </a:rPr>
              <a:t>like </a:t>
            </a:r>
            <a:r>
              <a:rPr lang="en-US" sz="1200" spc="-1" dirty="0">
                <a:solidFill>
                  <a:srgbClr val="292929"/>
                </a:solidFill>
                <a:latin typeface="Georgia" pitchFamily="1" charset="0"/>
                <a:ea typeface="Calibri" pitchFamily="2" charset="0"/>
                <a:cs typeface="Georgia" pitchFamily="1" charset="0"/>
              </a:rPr>
              <a:t>the  waterfall </a:t>
            </a:r>
            <a:r>
              <a:rPr lang="en-US" sz="1200" spc="-4" dirty="0">
                <a:solidFill>
                  <a:srgbClr val="292929"/>
                </a:solidFill>
                <a:latin typeface="Georgia" pitchFamily="1" charset="0"/>
                <a:ea typeface="Calibri" pitchFamily="2" charset="0"/>
                <a:cs typeface="Georgia" pitchFamily="1" charset="0"/>
              </a:rPr>
              <a:t>model </a:t>
            </a:r>
            <a:r>
              <a:rPr lang="en-US" sz="1200" spc="-5" dirty="0">
                <a:solidFill>
                  <a:srgbClr val="292929"/>
                </a:solidFill>
                <a:latin typeface="Georgia" pitchFamily="1" charset="0"/>
                <a:ea typeface="Calibri" pitchFamily="2" charset="0"/>
                <a:cs typeface="Georgia" pitchFamily="1" charset="0"/>
              </a:rPr>
              <a:t>such as requirements </a:t>
            </a:r>
            <a:r>
              <a:rPr lang="en-US" sz="1200" spc="-1" dirty="0">
                <a:solidFill>
                  <a:srgbClr val="292929"/>
                </a:solidFill>
                <a:latin typeface="Georgia" pitchFamily="1" charset="0"/>
                <a:ea typeface="Calibri" pitchFamily="2" charset="0"/>
                <a:cs typeface="Georgia" pitchFamily="1" charset="0"/>
              </a:rPr>
              <a:t>gathering, </a:t>
            </a:r>
            <a:r>
              <a:rPr lang="en-US" sz="1200" spc="-2" dirty="0">
                <a:solidFill>
                  <a:srgbClr val="292929"/>
                </a:solidFill>
                <a:latin typeface="Georgia" pitchFamily="1" charset="0"/>
                <a:ea typeface="Calibri" pitchFamily="2" charset="0"/>
                <a:cs typeface="Georgia" pitchFamily="1" charset="0"/>
              </a:rPr>
              <a:t>design, development, </a:t>
            </a:r>
            <a:r>
              <a:rPr lang="en-US" sz="1200" spc="-4" dirty="0">
                <a:solidFill>
                  <a:srgbClr val="292929"/>
                </a:solidFill>
                <a:latin typeface="Georgia" pitchFamily="1" charset="0"/>
                <a:ea typeface="Calibri" pitchFamily="2" charset="0"/>
                <a:cs typeface="Georgia" pitchFamily="1" charset="0"/>
              </a:rPr>
              <a:t>testing, and  maintenance. The duration </a:t>
            </a:r>
            <a:r>
              <a:rPr lang="en-US" sz="1200" spc="-1" dirty="0">
                <a:solidFill>
                  <a:srgbClr val="292929"/>
                </a:solidFill>
                <a:latin typeface="Georgia" pitchFamily="1" charset="0"/>
                <a:ea typeface="Calibri" pitchFamily="2" charset="0"/>
                <a:cs typeface="Georgia" pitchFamily="1" charset="0"/>
              </a:rPr>
              <a:t>of each </a:t>
            </a:r>
            <a:r>
              <a:rPr lang="en-US" sz="1200" spc="-4" dirty="0">
                <a:solidFill>
                  <a:srgbClr val="292929"/>
                </a:solidFill>
                <a:latin typeface="Georgia" pitchFamily="1" charset="0"/>
                <a:ea typeface="Calibri" pitchFamily="2" charset="0"/>
                <a:cs typeface="Georgia" pitchFamily="1" charset="0"/>
              </a:rPr>
              <a:t>iteration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generally </a:t>
            </a:r>
            <a:r>
              <a:rPr lang="en-US" sz="1200" spc="-5" dirty="0">
                <a:solidFill>
                  <a:srgbClr val="292929"/>
                </a:solidFill>
                <a:latin typeface="Georgia" pitchFamily="1" charset="0"/>
                <a:ea typeface="Calibri" pitchFamily="2" charset="0"/>
                <a:cs typeface="Georgia" pitchFamily="1" charset="0"/>
              </a:rPr>
              <a:t>2</a:t>
            </a:r>
            <a:r>
              <a:rPr lang="en-US" sz="1200" spc="-5" dirty="0">
                <a:solidFill>
                  <a:srgbClr val="292929"/>
                </a:solidFill>
                <a:latin typeface="IPAGothic" charset="0"/>
                <a:ea typeface="Calibri" pitchFamily="2" charset="0"/>
                <a:cs typeface="IPAGothic" charset="0"/>
              </a:rPr>
              <a:t>–</a:t>
            </a:r>
            <a:r>
              <a:rPr lang="en-US" sz="1200" spc="-5" dirty="0">
                <a:solidFill>
                  <a:srgbClr val="292929"/>
                </a:solidFill>
                <a:latin typeface="Georgia" pitchFamily="1" charset="0"/>
                <a:ea typeface="Calibri" pitchFamily="2" charset="0"/>
                <a:cs typeface="Georgia" pitchFamily="1" charset="0"/>
              </a:rPr>
              <a:t>8</a:t>
            </a:r>
            <a:r>
              <a:rPr lang="en-US" sz="1200" spc="-30"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weeks.</a:t>
            </a:r>
            <a:endParaRPr lang="en-US" sz="1200" dirty="0">
              <a:latin typeface="Georgia" pitchFamily="1" charset="0"/>
              <a:ea typeface="Calibri" pitchFamily="2" charset="0"/>
              <a:cs typeface="Georgia" pitchFamily="1" charset="0"/>
            </a:endParaRP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The </a:t>
            </a:r>
            <a:r>
              <a:rPr lang="en-US" b="1" i="0" dirty="0">
                <a:solidFill>
                  <a:srgbClr val="202124"/>
                </a:solidFill>
                <a:effectLst/>
                <a:latin typeface="arial" panose="020B0604020202020204" pitchFamily="34" charset="0"/>
              </a:rPr>
              <a:t>agile</a:t>
            </a:r>
            <a:r>
              <a:rPr lang="en-US" b="0" i="0" dirty="0">
                <a:solidFill>
                  <a:srgbClr val="202124"/>
                </a:solidFill>
                <a:effectLst/>
                <a:latin typeface="arial" panose="020B0604020202020204" pitchFamily="34" charset="0"/>
              </a:rPr>
              <a:t> method anticipates change and allows for much more flexibility than traditional methods. Clients can make small objective changes without huge amendments to the budget or schedule. ... This method saves the client money and time because the client tests and approves the product at each step of </a:t>
            </a:r>
            <a:r>
              <a:rPr lang="en-US" b="1" i="0" dirty="0">
                <a:solidFill>
                  <a:srgbClr val="202124"/>
                </a:solidFill>
                <a:effectLst/>
                <a:latin typeface="arial" panose="020B0604020202020204" pitchFamily="34" charset="0"/>
              </a:rPr>
              <a:t>development</a:t>
            </a:r>
            <a:r>
              <a:rPr lang="en-US" b="0" i="0" dirty="0">
                <a:solidFill>
                  <a:srgbClr val="202124"/>
                </a:solidFill>
                <a:effectLst/>
                <a:latin typeface="arial" panose="020B0604020202020204" pitchFamily="34" charset="0"/>
              </a:rPr>
              <a:t>.</a:t>
            </a:r>
          </a:p>
          <a:p>
            <a:endParaRPr lang="en-US" b="0" i="0" dirty="0">
              <a:solidFill>
                <a:srgbClr val="202124"/>
              </a:solidFill>
              <a:effectLst/>
              <a:latin typeface="arial" panose="020B0604020202020204" pitchFamily="34" charset="0"/>
            </a:endParaRPr>
          </a:p>
          <a:p>
            <a:r>
              <a:rPr lang="en-US" b="0" i="0" dirty="0">
                <a:solidFill>
                  <a:srgbClr val="202124"/>
                </a:solidFill>
                <a:effectLst/>
                <a:latin typeface="arial" panose="020B0604020202020204" pitchFamily="34" charset="0"/>
              </a:rPr>
              <a:t>It is a </a:t>
            </a:r>
            <a:r>
              <a:rPr lang="en-US" sz="1200" spc="-1" dirty="0">
                <a:solidFill>
                  <a:srgbClr val="292929"/>
                </a:solidFill>
                <a:latin typeface="Georgia" pitchFamily="1" charset="0"/>
                <a:ea typeface="Calibri" pitchFamily="2" charset="0"/>
                <a:cs typeface="Georgia" pitchFamily="1" charset="0"/>
              </a:rPr>
              <a:t>lightweight </a:t>
            </a:r>
            <a:r>
              <a:rPr lang="en-US" sz="1200" spc="-4" dirty="0">
                <a:solidFill>
                  <a:srgbClr val="292929"/>
                </a:solidFill>
                <a:latin typeface="Georgia" pitchFamily="1" charset="0"/>
                <a:ea typeface="Calibri" pitchFamily="2" charset="0"/>
                <a:cs typeface="Georgia" pitchFamily="1" charset="0"/>
              </a:rPr>
              <a:t>development method and</a:t>
            </a:r>
            <a:r>
              <a:rPr lang="en-US" sz="1200" spc="-33"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they  were </a:t>
            </a:r>
            <a:r>
              <a:rPr lang="en-US" sz="1200" spc="-4" dirty="0">
                <a:solidFill>
                  <a:srgbClr val="292929"/>
                </a:solidFill>
                <a:latin typeface="Georgia" pitchFamily="1" charset="0"/>
                <a:ea typeface="Calibri" pitchFamily="2" charset="0"/>
                <a:cs typeface="Georgia" pitchFamily="1" charset="0"/>
              </a:rPr>
              <a:t>also </a:t>
            </a:r>
            <a:r>
              <a:rPr lang="en-US" sz="1200" spc="-1" dirty="0">
                <a:solidFill>
                  <a:srgbClr val="292929"/>
                </a:solidFill>
                <a:latin typeface="Georgia" pitchFamily="1" charset="0"/>
                <a:ea typeface="Calibri" pitchFamily="2" charset="0"/>
                <a:cs typeface="Georgia" pitchFamily="1" charset="0"/>
              </a:rPr>
              <a:t>able </a:t>
            </a:r>
            <a:r>
              <a:rPr lang="en-US" sz="1200" spc="-5" dirty="0">
                <a:solidFill>
                  <a:srgbClr val="292929"/>
                </a:solidFill>
                <a:latin typeface="Georgia" pitchFamily="1" charset="0"/>
                <a:ea typeface="Calibri" pitchFamily="2" charset="0"/>
                <a:cs typeface="Georgia" pitchFamily="1" charset="0"/>
              </a:rPr>
              <a:t>to </a:t>
            </a:r>
            <a:r>
              <a:rPr lang="en-US" sz="1200" spc="-1" dirty="0">
                <a:solidFill>
                  <a:srgbClr val="292929"/>
                </a:solidFill>
                <a:latin typeface="Georgia" pitchFamily="1" charset="0"/>
                <a:ea typeface="Calibri" pitchFamily="2" charset="0"/>
                <a:cs typeface="Georgia" pitchFamily="1" charset="0"/>
              </a:rPr>
              <a:t>give </a:t>
            </a:r>
            <a:r>
              <a:rPr lang="en-US" sz="1200" spc="-4" dirty="0">
                <a:solidFill>
                  <a:srgbClr val="292929"/>
                </a:solidFill>
                <a:latin typeface="Georgia" pitchFamily="1" charset="0"/>
                <a:ea typeface="Calibri" pitchFamily="2" charset="0"/>
                <a:cs typeface="Georgia" pitchFamily="1" charset="0"/>
              </a:rPr>
              <a:t>wordings </a:t>
            </a:r>
            <a:r>
              <a:rPr lang="en-US" sz="1200" spc="-5" dirty="0">
                <a:solidFill>
                  <a:srgbClr val="292929"/>
                </a:solidFill>
                <a:latin typeface="Georgia" pitchFamily="1" charset="0"/>
                <a:ea typeface="Calibri" pitchFamily="2" charset="0"/>
                <a:cs typeface="Georgia" pitchFamily="1" charset="0"/>
              </a:rPr>
              <a:t>for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same in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form </a:t>
            </a:r>
            <a:r>
              <a:rPr lang="en-US" sz="1200" spc="-1" dirty="0">
                <a:solidFill>
                  <a:srgbClr val="292929"/>
                </a:solidFill>
                <a:latin typeface="Georgia" pitchFamily="1" charset="0"/>
                <a:ea typeface="Calibri" pitchFamily="2" charset="0"/>
                <a:cs typeface="Georgia" pitchFamily="1" charset="0"/>
              </a:rPr>
              <a:t>of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manifesto. </a:t>
            </a:r>
            <a:r>
              <a:rPr lang="en-US" sz="1200" spc="-10" dirty="0">
                <a:solidFill>
                  <a:srgbClr val="292929"/>
                </a:solidFill>
                <a:latin typeface="Georgia" pitchFamily="1" charset="0"/>
                <a:ea typeface="Calibri" pitchFamily="2" charset="0"/>
                <a:cs typeface="Georgia" pitchFamily="1" charset="0"/>
              </a:rPr>
              <a:t>It </a:t>
            </a:r>
            <a:r>
              <a:rPr lang="en-US" sz="1200" spc="-1" dirty="0">
                <a:solidFill>
                  <a:srgbClr val="292929"/>
                </a:solidFill>
                <a:latin typeface="Georgia" pitchFamily="1" charset="0"/>
                <a:ea typeface="Calibri" pitchFamily="2" charset="0"/>
                <a:cs typeface="Georgia" pitchFamily="1" charset="0"/>
              </a:rPr>
              <a:t>was called “  </a:t>
            </a: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Manifesto for </a:t>
            </a:r>
            <a:r>
              <a:rPr lang="en-US" sz="1200" spc="-2" dirty="0">
                <a:solidFill>
                  <a:srgbClr val="292929"/>
                </a:solidFill>
                <a:latin typeface="Georgia" pitchFamily="1" charset="0"/>
                <a:ea typeface="Calibri" pitchFamily="2" charset="0"/>
                <a:cs typeface="Georgia" pitchFamily="1" charset="0"/>
              </a:rPr>
              <a:t>Agile </a:t>
            </a:r>
            <a:r>
              <a:rPr lang="en-US" sz="1200" spc="-1" dirty="0">
                <a:solidFill>
                  <a:srgbClr val="292929"/>
                </a:solidFill>
                <a:latin typeface="Georgia" pitchFamily="1" charset="0"/>
                <a:ea typeface="Calibri" pitchFamily="2" charset="0"/>
                <a:cs typeface="Georgia" pitchFamily="1" charset="0"/>
              </a:rPr>
              <a:t>Software </a:t>
            </a:r>
            <a:r>
              <a:rPr lang="en-US" sz="1200" spc="-5" dirty="0">
                <a:solidFill>
                  <a:srgbClr val="292929"/>
                </a:solidFill>
                <a:latin typeface="Georgia" pitchFamily="1" charset="0"/>
                <a:ea typeface="Calibri" pitchFamily="2" charset="0"/>
                <a:cs typeface="Georgia" pitchFamily="1" charset="0"/>
              </a:rPr>
              <a:t>Development”. </a:t>
            </a:r>
            <a:r>
              <a:rPr lang="en-US" sz="1200" spc="-6" dirty="0">
                <a:solidFill>
                  <a:srgbClr val="292929"/>
                </a:solidFill>
                <a:latin typeface="Georgia" pitchFamily="1" charset="0"/>
                <a:ea typeface="Calibri" pitchFamily="2" charset="0"/>
                <a:cs typeface="Georgia" pitchFamily="1" charset="0"/>
              </a:rPr>
              <a:t>This </a:t>
            </a:r>
            <a:r>
              <a:rPr lang="en-US" sz="1200" spc="-5" dirty="0">
                <a:solidFill>
                  <a:srgbClr val="292929"/>
                </a:solidFill>
                <a:latin typeface="Georgia" pitchFamily="1" charset="0"/>
                <a:ea typeface="Calibri" pitchFamily="2" charset="0"/>
                <a:cs typeface="Georgia" pitchFamily="1" charset="0"/>
              </a:rPr>
              <a:t>manifesto contains </a:t>
            </a:r>
            <a:r>
              <a:rPr lang="en-US" sz="1200" spc="-2" dirty="0">
                <a:solidFill>
                  <a:srgbClr val="292929"/>
                </a:solidFill>
                <a:latin typeface="Georgia" pitchFamily="1" charset="0"/>
                <a:ea typeface="Calibri" pitchFamily="2" charset="0"/>
                <a:cs typeface="Georgia" pitchFamily="1" charset="0"/>
              </a:rPr>
              <a:t>4 </a:t>
            </a:r>
            <a:r>
              <a:rPr lang="en-US" sz="1200" spc="-7" dirty="0">
                <a:solidFill>
                  <a:srgbClr val="292929"/>
                </a:solidFill>
                <a:latin typeface="Georgia" pitchFamily="1" charset="0"/>
                <a:ea typeface="Calibri" pitchFamily="2" charset="0"/>
                <a:cs typeface="Georgia" pitchFamily="1" charset="0"/>
              </a:rPr>
              <a:t>Values </a:t>
            </a:r>
            <a:r>
              <a:rPr lang="en-US" sz="1200" spc="-4" dirty="0">
                <a:solidFill>
                  <a:srgbClr val="292929"/>
                </a:solidFill>
                <a:latin typeface="Georgia" pitchFamily="1" charset="0"/>
                <a:ea typeface="Calibri" pitchFamily="2" charset="0"/>
                <a:cs typeface="Georgia" pitchFamily="1" charset="0"/>
              </a:rPr>
              <a:t>and  </a:t>
            </a:r>
            <a:r>
              <a:rPr lang="en-US" sz="1200" spc="13" dirty="0">
                <a:solidFill>
                  <a:srgbClr val="292929"/>
                </a:solidFill>
                <a:latin typeface="Georgia" pitchFamily="1" charset="0"/>
                <a:ea typeface="Calibri" pitchFamily="2" charset="0"/>
                <a:cs typeface="Georgia" pitchFamily="1" charset="0"/>
              </a:rPr>
              <a:t>12 </a:t>
            </a:r>
            <a:r>
              <a:rPr lang="en-US" sz="1200" spc="-5" dirty="0">
                <a:solidFill>
                  <a:srgbClr val="292929"/>
                </a:solidFill>
                <a:latin typeface="Georgia" pitchFamily="1" charset="0"/>
                <a:ea typeface="Calibri" pitchFamily="2" charset="0"/>
                <a:cs typeface="Georgia" pitchFamily="1" charset="0"/>
              </a:rPr>
              <a:t>principles.</a:t>
            </a:r>
            <a:endParaRPr lang="en-US" sz="1200" dirty="0">
              <a:latin typeface="Georgia" pitchFamily="1" charset="0"/>
              <a:ea typeface="Calibri" pitchFamily="2" charset="0"/>
              <a:cs typeface="Georgia" pitchFamily="1"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42072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27" marR="15561">
              <a:lnSpc>
                <a:spcPts val="2287"/>
              </a:lnSpc>
              <a:spcBef>
                <a:spcPts val="309"/>
              </a:spcBef>
            </a:pPr>
            <a:r>
              <a:rPr lang="en-US" sz="1200" dirty="0">
                <a:latin typeface="Liberation Sans"/>
                <a:cs typeface="Liberation Sans"/>
              </a:rPr>
              <a:t>Agile is </a:t>
            </a:r>
            <a:r>
              <a:rPr lang="en-US" sz="1200" spc="5" dirty="0">
                <a:latin typeface="Liberation Sans"/>
                <a:cs typeface="Liberation Sans"/>
              </a:rPr>
              <a:t>a </a:t>
            </a:r>
            <a:r>
              <a:rPr lang="en-US" sz="1200" dirty="0">
                <a:latin typeface="Liberation Sans"/>
                <a:cs typeface="Liberation Sans"/>
              </a:rPr>
              <a:t>time boxed, iterative </a:t>
            </a:r>
            <a:r>
              <a:rPr lang="en-US" sz="1200" spc="5" dirty="0">
                <a:latin typeface="Liberation Sans"/>
                <a:cs typeface="Liberation Sans"/>
              </a:rPr>
              <a:t>approach </a:t>
            </a:r>
            <a:r>
              <a:rPr lang="en-US" sz="1200" dirty="0">
                <a:latin typeface="Liberation Sans"/>
                <a:cs typeface="Liberation Sans"/>
              </a:rPr>
              <a:t>to software delivery that  builds software incrementally from the start of the project, instead of  trying to deliver </a:t>
            </a:r>
            <a:r>
              <a:rPr lang="en-US" sz="1200" spc="5" dirty="0">
                <a:latin typeface="Liberation Sans"/>
                <a:cs typeface="Liberation Sans"/>
              </a:rPr>
              <a:t>it </a:t>
            </a:r>
            <a:r>
              <a:rPr lang="en-US" sz="1200" dirty="0">
                <a:latin typeface="Liberation Sans"/>
                <a:cs typeface="Liberation Sans"/>
              </a:rPr>
              <a:t>all at once </a:t>
            </a:r>
            <a:r>
              <a:rPr lang="en-US" sz="1200" spc="5" dirty="0">
                <a:latin typeface="Liberation Sans"/>
                <a:cs typeface="Liberation Sans"/>
              </a:rPr>
              <a:t>near </a:t>
            </a:r>
            <a:r>
              <a:rPr lang="en-US" sz="1200" dirty="0">
                <a:latin typeface="Liberation Sans"/>
                <a:cs typeface="Liberation Sans"/>
              </a:rPr>
              <a:t>the</a:t>
            </a:r>
            <a:r>
              <a:rPr lang="en-US" sz="1200" spc="-41" dirty="0">
                <a:latin typeface="Liberation Sans"/>
                <a:cs typeface="Liberation Sans"/>
              </a:rPr>
              <a:t> </a:t>
            </a:r>
            <a:r>
              <a:rPr lang="en-US" sz="1200" dirty="0">
                <a:latin typeface="Liberation Sans"/>
                <a:cs typeface="Liberation Sans"/>
              </a:rPr>
              <a:t>end. </a:t>
            </a:r>
            <a:r>
              <a:rPr lang="en-US" sz="1200" spc="-5" dirty="0">
                <a:latin typeface="Liberation Sans"/>
                <a:cs typeface="Liberation Sans"/>
              </a:rPr>
              <a:t>It </a:t>
            </a:r>
            <a:r>
              <a:rPr lang="en-US" sz="1200" dirty="0">
                <a:latin typeface="Liberation Sans"/>
                <a:cs typeface="Liberation Sans"/>
              </a:rPr>
              <a:t>works </a:t>
            </a:r>
            <a:r>
              <a:rPr lang="en-US" sz="1200" spc="9" dirty="0">
                <a:latin typeface="Liberation Sans"/>
                <a:cs typeface="Liberation Sans"/>
              </a:rPr>
              <a:t>by </a:t>
            </a:r>
            <a:r>
              <a:rPr lang="en-US" sz="1200" dirty="0">
                <a:latin typeface="Liberation Sans"/>
                <a:cs typeface="Liberation Sans"/>
              </a:rPr>
              <a:t>breaking projects down into little bits of user functionality  called user stories, prioritizing </a:t>
            </a:r>
            <a:r>
              <a:rPr lang="en-US" sz="1200" spc="5" dirty="0">
                <a:latin typeface="Liberation Sans"/>
                <a:cs typeface="Liberation Sans"/>
              </a:rPr>
              <a:t>them, and </a:t>
            </a:r>
            <a:r>
              <a:rPr lang="en-US" sz="1200" dirty="0">
                <a:latin typeface="Liberation Sans"/>
                <a:cs typeface="Liberation Sans"/>
              </a:rPr>
              <a:t>then continuously  delivering </a:t>
            </a:r>
            <a:r>
              <a:rPr lang="en-US" sz="1200" spc="5" dirty="0">
                <a:latin typeface="Liberation Sans"/>
                <a:cs typeface="Liberation Sans"/>
              </a:rPr>
              <a:t>them </a:t>
            </a:r>
            <a:r>
              <a:rPr lang="en-US" sz="1200" dirty="0">
                <a:latin typeface="Liberation Sans"/>
                <a:cs typeface="Liberation Sans"/>
              </a:rPr>
              <a:t>in short </a:t>
            </a:r>
            <a:r>
              <a:rPr lang="en-US" sz="1200" spc="-5" dirty="0">
                <a:latin typeface="Liberation Sans"/>
                <a:cs typeface="Liberation Sans"/>
              </a:rPr>
              <a:t>two-week</a:t>
            </a:r>
            <a:r>
              <a:rPr lang="en-US" sz="1200" dirty="0">
                <a:latin typeface="Liberation Sans"/>
                <a:cs typeface="Liberation Sans"/>
              </a:rPr>
              <a:t> cycles called</a:t>
            </a:r>
            <a:r>
              <a:rPr lang="en-US" sz="1200" spc="-14" dirty="0">
                <a:latin typeface="Liberation Sans"/>
                <a:cs typeface="Liberation Sans"/>
              </a:rPr>
              <a:t> </a:t>
            </a:r>
            <a:r>
              <a:rPr lang="en-US" sz="1200" dirty="0">
                <a:latin typeface="Liberation Sans"/>
                <a:cs typeface="Liberation Sans"/>
              </a:rPr>
              <a:t>iterations.</a:t>
            </a:r>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42630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5080">
              <a:lnSpc>
                <a:spcPct val="129000"/>
              </a:lnSpc>
              <a:spcBef>
                <a:spcPts val="100"/>
              </a:spcBef>
            </a:pPr>
            <a:r>
              <a:rPr lang="en-US" sz="1200" spc="-2" dirty="0">
                <a:solidFill>
                  <a:srgbClr val="292929"/>
                </a:solidFill>
                <a:latin typeface="Georgia" pitchFamily="1" charset="0"/>
                <a:ea typeface="Calibri" pitchFamily="2" charset="0"/>
                <a:cs typeface="Georgia" pitchFamily="1" charset="0"/>
              </a:rPr>
              <a:t>Agile </a:t>
            </a:r>
            <a:r>
              <a:rPr lang="en-US" sz="1200" spc="-1" dirty="0">
                <a:solidFill>
                  <a:srgbClr val="292929"/>
                </a:solidFill>
                <a:latin typeface="Georgia" pitchFamily="1" charset="0"/>
                <a:ea typeface="Calibri" pitchFamily="2" charset="0"/>
                <a:cs typeface="Georgia" pitchFamily="1" charset="0"/>
              </a:rPr>
              <a:t>software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allows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team to work </a:t>
            </a:r>
            <a:r>
              <a:rPr lang="en-US" sz="1200" spc="-4" dirty="0">
                <a:solidFill>
                  <a:srgbClr val="292929"/>
                </a:solidFill>
                <a:latin typeface="Georgia" pitchFamily="1" charset="0"/>
                <a:ea typeface="Calibri" pitchFamily="2" charset="0"/>
                <a:cs typeface="Georgia" pitchFamily="1" charset="0"/>
              </a:rPr>
              <a:t>together </a:t>
            </a:r>
            <a:r>
              <a:rPr lang="en-US" sz="1200" spc="-5" dirty="0">
                <a:solidFill>
                  <a:srgbClr val="292929"/>
                </a:solidFill>
                <a:latin typeface="Georgia" pitchFamily="1" charset="0"/>
                <a:ea typeface="Calibri" pitchFamily="2" charset="0"/>
                <a:cs typeface="Georgia" pitchFamily="1" charset="0"/>
              </a:rPr>
              <a:t>more </a:t>
            </a:r>
            <a:r>
              <a:rPr lang="en-US" sz="1200" spc="-1" dirty="0">
                <a:solidFill>
                  <a:srgbClr val="292929"/>
                </a:solidFill>
                <a:latin typeface="Georgia" pitchFamily="1" charset="0"/>
                <a:ea typeface="Calibri" pitchFamily="2" charset="0"/>
                <a:cs typeface="Georgia" pitchFamily="1" charset="0"/>
              </a:rPr>
              <a:t>efficiently </a:t>
            </a:r>
            <a:r>
              <a:rPr lang="en-US" sz="1200" spc="-4" dirty="0">
                <a:solidFill>
                  <a:srgbClr val="292929"/>
                </a:solidFill>
                <a:latin typeface="Georgia" pitchFamily="1" charset="0"/>
                <a:ea typeface="Calibri" pitchFamily="2" charset="0"/>
                <a:cs typeface="Georgia" pitchFamily="1" charset="0"/>
              </a:rPr>
              <a:t>and  </a:t>
            </a:r>
            <a:r>
              <a:rPr lang="en-US" sz="1200" spc="-1" dirty="0">
                <a:solidFill>
                  <a:srgbClr val="292929"/>
                </a:solidFill>
                <a:latin typeface="Georgia" pitchFamily="1" charset="0"/>
                <a:ea typeface="Calibri" pitchFamily="2" charset="0"/>
                <a:cs typeface="Georgia" pitchFamily="1" charset="0"/>
              </a:rPr>
              <a:t>effectively </a:t>
            </a:r>
            <a:r>
              <a:rPr lang="en-US" sz="1200" spc="-5" dirty="0">
                <a:solidFill>
                  <a:srgbClr val="292929"/>
                </a:solidFill>
                <a:latin typeface="Georgia" pitchFamily="1" charset="0"/>
                <a:ea typeface="Calibri" pitchFamily="2" charset="0"/>
                <a:cs typeface="Georgia" pitchFamily="1" charset="0"/>
              </a:rPr>
              <a:t>to </a:t>
            </a:r>
            <a:r>
              <a:rPr lang="en-US" sz="1200" spc="-2" dirty="0">
                <a:solidFill>
                  <a:srgbClr val="292929"/>
                </a:solidFill>
                <a:latin typeface="Georgia" pitchFamily="1" charset="0"/>
                <a:ea typeface="Calibri" pitchFamily="2" charset="0"/>
                <a:cs typeface="Georgia" pitchFamily="1" charset="0"/>
              </a:rPr>
              <a:t>develop </a:t>
            </a:r>
            <a:r>
              <a:rPr lang="en-US" sz="1200" spc="-4" dirty="0">
                <a:solidFill>
                  <a:srgbClr val="292929"/>
                </a:solidFill>
                <a:latin typeface="Georgia" pitchFamily="1" charset="0"/>
                <a:ea typeface="Calibri" pitchFamily="2" charset="0"/>
                <a:cs typeface="Georgia" pitchFamily="1" charset="0"/>
              </a:rPr>
              <a:t>complex </a:t>
            </a:r>
            <a:r>
              <a:rPr lang="en-US" sz="1200" spc="-5" dirty="0">
                <a:solidFill>
                  <a:srgbClr val="292929"/>
                </a:solidFill>
                <a:latin typeface="Georgia" pitchFamily="1" charset="0"/>
                <a:ea typeface="Calibri" pitchFamily="2" charset="0"/>
                <a:cs typeface="Georgia" pitchFamily="1" charset="0"/>
              </a:rPr>
              <a:t>projects. </a:t>
            </a:r>
            <a:r>
              <a:rPr lang="en-US" sz="1200" spc="-10" dirty="0">
                <a:solidFill>
                  <a:srgbClr val="292929"/>
                </a:solidFill>
                <a:latin typeface="Georgia" pitchFamily="1" charset="0"/>
                <a:ea typeface="Calibri" pitchFamily="2" charset="0"/>
                <a:cs typeface="Georgia" pitchFamily="1" charset="0"/>
              </a:rPr>
              <a:t>It </a:t>
            </a:r>
            <a:r>
              <a:rPr lang="en-US" sz="1200" spc="-6" dirty="0">
                <a:solidFill>
                  <a:srgbClr val="292929"/>
                </a:solidFill>
                <a:latin typeface="Georgia" pitchFamily="1" charset="0"/>
                <a:ea typeface="Calibri" pitchFamily="2" charset="0"/>
                <a:cs typeface="Georgia" pitchFamily="1" charset="0"/>
              </a:rPr>
              <a:t>consists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practices </a:t>
            </a:r>
            <a:r>
              <a:rPr lang="en-US" sz="1200" spc="-2" dirty="0">
                <a:solidFill>
                  <a:srgbClr val="292929"/>
                </a:solidFill>
                <a:latin typeface="Georgia" pitchFamily="1" charset="0"/>
                <a:ea typeface="Calibri" pitchFamily="2" charset="0"/>
                <a:cs typeface="Georgia" pitchFamily="1" charset="0"/>
              </a:rPr>
              <a:t>that </a:t>
            </a:r>
            <a:r>
              <a:rPr lang="en-US" sz="1200" spc="-4" dirty="0">
                <a:solidFill>
                  <a:srgbClr val="292929"/>
                </a:solidFill>
                <a:latin typeface="Georgia" pitchFamily="1" charset="0"/>
                <a:ea typeface="Calibri" pitchFamily="2" charset="0"/>
                <a:cs typeface="Georgia" pitchFamily="1" charset="0"/>
              </a:rPr>
              <a:t>exercise iterative and  </a:t>
            </a:r>
            <a:r>
              <a:rPr lang="en-US" sz="1200" spc="-5" dirty="0">
                <a:solidFill>
                  <a:srgbClr val="292929"/>
                </a:solidFill>
                <a:latin typeface="Georgia" pitchFamily="1" charset="0"/>
                <a:ea typeface="Calibri" pitchFamily="2" charset="0"/>
                <a:cs typeface="Georgia" pitchFamily="1" charset="0"/>
              </a:rPr>
              <a:t>incremental techniques </a:t>
            </a:r>
            <a:r>
              <a:rPr lang="en-US" sz="1200" spc="-2" dirty="0">
                <a:solidFill>
                  <a:srgbClr val="292929"/>
                </a:solidFill>
                <a:latin typeface="Georgia" pitchFamily="1" charset="0"/>
                <a:ea typeface="Calibri" pitchFamily="2" charset="0"/>
                <a:cs typeface="Georgia" pitchFamily="1" charset="0"/>
              </a:rPr>
              <a:t>that are </a:t>
            </a:r>
            <a:r>
              <a:rPr lang="en-US" sz="1200" spc="-4" dirty="0">
                <a:solidFill>
                  <a:srgbClr val="292929"/>
                </a:solidFill>
                <a:latin typeface="Georgia" pitchFamily="1" charset="0"/>
                <a:ea typeface="Calibri" pitchFamily="2" charset="0"/>
                <a:cs typeface="Georgia" pitchFamily="1" charset="0"/>
              </a:rPr>
              <a:t>easily adopted and </a:t>
            </a:r>
            <a:r>
              <a:rPr lang="en-US" sz="1200" spc="-5" dirty="0">
                <a:solidFill>
                  <a:srgbClr val="292929"/>
                </a:solidFill>
                <a:latin typeface="Georgia" pitchFamily="1" charset="0"/>
                <a:ea typeface="Calibri" pitchFamily="2" charset="0"/>
                <a:cs typeface="Georgia" pitchFamily="1" charset="0"/>
              </a:rPr>
              <a:t>display </a:t>
            </a:r>
            <a:r>
              <a:rPr lang="en-US" sz="1200" spc="-1" dirty="0">
                <a:solidFill>
                  <a:srgbClr val="292929"/>
                </a:solidFill>
                <a:latin typeface="Georgia" pitchFamily="1" charset="0"/>
                <a:ea typeface="Calibri" pitchFamily="2" charset="0"/>
                <a:cs typeface="Georgia" pitchFamily="1" charset="0"/>
              </a:rPr>
              <a:t>great</a:t>
            </a:r>
            <a:r>
              <a:rPr lang="en-US" sz="1200" spc="-21"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results.</a:t>
            </a:r>
            <a:endParaRPr lang="en-US" sz="1200" dirty="0">
              <a:latin typeface="Georgia" pitchFamily="1" charset="0"/>
              <a:ea typeface="Calibri" pitchFamily="2" charset="0"/>
              <a:cs typeface="Georgia" pitchFamily="1" charset="0"/>
            </a:endParaRPr>
          </a:p>
          <a:p>
            <a:pPr>
              <a:lnSpc>
                <a:spcPct val="100000"/>
              </a:lnSpc>
              <a:spcBef>
                <a:spcPts val="45"/>
              </a:spcBef>
            </a:pPr>
            <a:endParaRPr lang="en-US" sz="1600" dirty="0">
              <a:latin typeface="Georgia" pitchFamily="1" charset="0"/>
              <a:ea typeface="Calibri" pitchFamily="2" charset="0"/>
              <a:cs typeface="Georgia" pitchFamily="1" charset="0"/>
            </a:endParaRPr>
          </a:p>
          <a:p>
            <a:pPr marL="12700">
              <a:lnSpc>
                <a:spcPct val="100000"/>
              </a:lnSpc>
            </a:pPr>
            <a:r>
              <a:rPr lang="en-US" sz="1200" spc="-4"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4 values </a:t>
            </a:r>
            <a:r>
              <a:rPr lang="en-US" sz="1200" spc="-1" dirty="0">
                <a:solidFill>
                  <a:srgbClr val="292929"/>
                </a:solidFill>
                <a:latin typeface="Georgia" pitchFamily="1" charset="0"/>
                <a:ea typeface="Calibri" pitchFamily="2" charset="0"/>
                <a:cs typeface="Georgia" pitchFamily="1" charset="0"/>
              </a:rPr>
              <a:t>of the </a:t>
            </a:r>
            <a:r>
              <a:rPr lang="en-US" sz="1200" spc="-2" dirty="0">
                <a:solidFill>
                  <a:srgbClr val="292929"/>
                </a:solidFill>
                <a:latin typeface="Georgia" pitchFamily="1" charset="0"/>
                <a:ea typeface="Calibri" pitchFamily="2" charset="0"/>
                <a:cs typeface="Georgia" pitchFamily="1" charset="0"/>
              </a:rPr>
              <a:t>Agile </a:t>
            </a:r>
            <a:r>
              <a:rPr lang="en-US" sz="1200" spc="-5" dirty="0">
                <a:solidFill>
                  <a:srgbClr val="292929"/>
                </a:solidFill>
                <a:latin typeface="Georgia" pitchFamily="1" charset="0"/>
                <a:ea typeface="Calibri" pitchFamily="2" charset="0"/>
                <a:cs typeface="Georgia" pitchFamily="1" charset="0"/>
              </a:rPr>
              <a:t>Manifesto </a:t>
            </a:r>
            <a:r>
              <a:rPr lang="en-US" sz="1200" spc="-2" dirty="0">
                <a:solidFill>
                  <a:srgbClr val="292929"/>
                </a:solidFill>
                <a:latin typeface="Georgia" pitchFamily="1" charset="0"/>
                <a:ea typeface="Calibri" pitchFamily="2" charset="0"/>
                <a:cs typeface="Georgia" pitchFamily="1" charset="0"/>
              </a:rPr>
              <a:t>are </a:t>
            </a:r>
            <a:r>
              <a:rPr lang="en-US" sz="1200" spc="-5" dirty="0">
                <a:solidFill>
                  <a:srgbClr val="292929"/>
                </a:solidFill>
                <a:latin typeface="Georgia" pitchFamily="1" charset="0"/>
                <a:ea typeface="Calibri" pitchFamily="2" charset="0"/>
                <a:cs typeface="Georgia" pitchFamily="1" charset="0"/>
              </a:rPr>
              <a:t>as</a:t>
            </a:r>
            <a:r>
              <a:rPr lang="en-US" sz="1200" spc="-32"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follows:</a:t>
            </a:r>
          </a:p>
          <a:p>
            <a:pPr marL="12700">
              <a:lnSpc>
                <a:spcPct val="100000"/>
              </a:lnSpc>
            </a:pPr>
            <a:endParaRPr lang="en-US" sz="1200" kern="1200" spc="-2" dirty="0">
              <a:solidFill>
                <a:srgbClr val="292929"/>
              </a:solidFill>
              <a:latin typeface="Georgia" pitchFamily="1" charset="0"/>
              <a:ea typeface="Calibri" pitchFamily="2" charset="0"/>
              <a:cs typeface="Georgia" pitchFamily="1" charset="0"/>
            </a:endParaRPr>
          </a:p>
          <a:p>
            <a:pPr marL="12700">
              <a:lnSpc>
                <a:spcPct val="100000"/>
              </a:lnSpc>
            </a:pPr>
            <a:r>
              <a:rPr lang="en-US" sz="1200" kern="1200" dirty="0">
                <a:solidFill>
                  <a:schemeClr val="tx1"/>
                </a:solidFill>
                <a:latin typeface="Georgia" pitchFamily="1" charset="0"/>
                <a:ea typeface="Calibri" pitchFamily="2" charset="0"/>
                <a:cs typeface="Georgia" pitchFamily="1" charset="0"/>
              </a:rPr>
              <a:t>        1. Individuals and interactions over processes and tools</a:t>
            </a:r>
          </a:p>
          <a:p>
            <a:pPr marL="298450" indent="0">
              <a:lnSpc>
                <a:spcPct val="100000"/>
              </a:lnSpc>
              <a:spcBef>
                <a:spcPts val="100"/>
              </a:spcBef>
              <a:buFont typeface="+mj-lt"/>
              <a:buNone/>
            </a:pPr>
            <a:r>
              <a:rPr lang="en-US" sz="1200" spc="-7" dirty="0">
                <a:solidFill>
                  <a:srgbClr val="292929"/>
                </a:solidFill>
                <a:latin typeface="Georgia" pitchFamily="1" charset="0"/>
                <a:ea typeface="Calibri" pitchFamily="2" charset="0"/>
                <a:cs typeface="Georgia" pitchFamily="1" charset="0"/>
              </a:rPr>
              <a:t> 2. Working </a:t>
            </a:r>
            <a:r>
              <a:rPr lang="en-US" sz="1200" spc="-1" dirty="0">
                <a:solidFill>
                  <a:srgbClr val="292929"/>
                </a:solidFill>
                <a:latin typeface="Georgia" pitchFamily="1" charset="0"/>
                <a:ea typeface="Calibri" pitchFamily="2" charset="0"/>
                <a:cs typeface="Georgia" pitchFamily="1" charset="0"/>
              </a:rPr>
              <a:t>Software </a:t>
            </a:r>
            <a:r>
              <a:rPr lang="en-US" sz="1200" spc="-5" dirty="0">
                <a:solidFill>
                  <a:srgbClr val="292929"/>
                </a:solidFill>
                <a:latin typeface="Georgia" pitchFamily="1" charset="0"/>
                <a:ea typeface="Calibri" pitchFamily="2" charset="0"/>
                <a:cs typeface="Georgia" pitchFamily="1" charset="0"/>
              </a:rPr>
              <a:t>over comprehensive</a:t>
            </a:r>
            <a:r>
              <a:rPr lang="en-US" sz="1200" spc="-12"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documentation</a:t>
            </a:r>
            <a:endParaRPr lang="en-US" sz="1200" dirty="0">
              <a:latin typeface="Georgia" pitchFamily="1" charset="0"/>
              <a:ea typeface="Calibri" pitchFamily="2" charset="0"/>
              <a:cs typeface="Georgia" pitchFamily="1" charset="0"/>
            </a:endParaRPr>
          </a:p>
          <a:p>
            <a:pPr marL="298450" marR="2308225" indent="0">
              <a:lnSpc>
                <a:spcPct val="203000"/>
              </a:lnSpc>
              <a:buFont typeface="+mj-lt"/>
              <a:buNone/>
            </a:pPr>
            <a:r>
              <a:rPr lang="en-US" sz="1200" spc="-5" dirty="0">
                <a:solidFill>
                  <a:srgbClr val="292929"/>
                </a:solidFill>
                <a:latin typeface="Georgia" pitchFamily="1" charset="0"/>
                <a:ea typeface="Calibri" pitchFamily="2" charset="0"/>
                <a:cs typeface="Georgia" pitchFamily="1" charset="0"/>
              </a:rPr>
              <a:t> 3.  Customer </a:t>
            </a:r>
            <a:r>
              <a:rPr lang="en-US" sz="1200" spc="-4" dirty="0">
                <a:solidFill>
                  <a:srgbClr val="292929"/>
                </a:solidFill>
                <a:latin typeface="Georgia" pitchFamily="1" charset="0"/>
                <a:ea typeface="Calibri" pitchFamily="2" charset="0"/>
                <a:cs typeface="Georgia" pitchFamily="1" charset="0"/>
              </a:rPr>
              <a:t>collaboration </a:t>
            </a:r>
            <a:r>
              <a:rPr lang="en-US" sz="1200" spc="-5" dirty="0">
                <a:solidFill>
                  <a:srgbClr val="292929"/>
                </a:solidFill>
                <a:latin typeface="Georgia" pitchFamily="1" charset="0"/>
                <a:ea typeface="Calibri" pitchFamily="2" charset="0"/>
                <a:cs typeface="Georgia" pitchFamily="1" charset="0"/>
              </a:rPr>
              <a:t>over </a:t>
            </a:r>
            <a:r>
              <a:rPr lang="en-US" sz="1200" spc="-4" dirty="0">
                <a:solidFill>
                  <a:srgbClr val="292929"/>
                </a:solidFill>
                <a:latin typeface="Georgia" pitchFamily="1" charset="0"/>
                <a:ea typeface="Calibri" pitchFamily="2" charset="0"/>
                <a:cs typeface="Georgia" pitchFamily="1" charset="0"/>
              </a:rPr>
              <a:t>contract negotiation  </a:t>
            </a:r>
          </a:p>
          <a:p>
            <a:pPr marL="298450" marR="2308225" indent="0">
              <a:lnSpc>
                <a:spcPct val="203000"/>
              </a:lnSpc>
              <a:buFont typeface="+mj-lt"/>
              <a:buNone/>
            </a:pPr>
            <a:r>
              <a:rPr lang="en-US" sz="1200" spc="-5" dirty="0">
                <a:solidFill>
                  <a:srgbClr val="292929"/>
                </a:solidFill>
                <a:latin typeface="Georgia" pitchFamily="1" charset="0"/>
                <a:ea typeface="Calibri" pitchFamily="2" charset="0"/>
                <a:cs typeface="Georgia" pitchFamily="1" charset="0"/>
              </a:rPr>
              <a:t> 4. Responding to </a:t>
            </a:r>
            <a:r>
              <a:rPr lang="en-US" sz="1200" spc="-2" dirty="0">
                <a:solidFill>
                  <a:srgbClr val="292929"/>
                </a:solidFill>
                <a:latin typeface="Georgia" pitchFamily="1" charset="0"/>
                <a:ea typeface="Calibri" pitchFamily="2" charset="0"/>
                <a:cs typeface="Georgia" pitchFamily="1" charset="0"/>
              </a:rPr>
              <a:t>Change </a:t>
            </a:r>
            <a:r>
              <a:rPr lang="en-US" sz="1200" spc="-5" dirty="0">
                <a:solidFill>
                  <a:srgbClr val="292929"/>
                </a:solidFill>
                <a:latin typeface="Georgia" pitchFamily="1" charset="0"/>
                <a:ea typeface="Calibri" pitchFamily="2" charset="0"/>
                <a:cs typeface="Georgia" pitchFamily="1" charset="0"/>
              </a:rPr>
              <a:t>over </a:t>
            </a:r>
            <a:r>
              <a:rPr lang="en-US" sz="1200" spc="-1" dirty="0">
                <a:solidFill>
                  <a:srgbClr val="292929"/>
                </a:solidFill>
                <a:latin typeface="Georgia" pitchFamily="1" charset="0"/>
                <a:ea typeface="Calibri" pitchFamily="2" charset="0"/>
                <a:cs typeface="Georgia" pitchFamily="1" charset="0"/>
              </a:rPr>
              <a:t>following </a:t>
            </a:r>
            <a:r>
              <a:rPr lang="en-US" sz="1200" dirty="0">
                <a:solidFill>
                  <a:srgbClr val="292929"/>
                </a:solidFill>
                <a:latin typeface="Georgia" pitchFamily="1" charset="0"/>
                <a:ea typeface="Calibri" pitchFamily="2" charset="0"/>
                <a:cs typeface="Georgia" pitchFamily="1" charset="0"/>
              </a:rPr>
              <a:t>a</a:t>
            </a:r>
            <a:r>
              <a:rPr lang="en-US" sz="1200" spc="-21"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plan</a:t>
            </a:r>
            <a:endParaRPr lang="en-US" sz="1200" dirty="0">
              <a:latin typeface="Georgia" pitchFamily="1" charset="0"/>
              <a:ea typeface="Calibri" pitchFamily="2" charset="0"/>
              <a:cs typeface="Georgia" pitchFamily="1" charset="0"/>
            </a:endParaRPr>
          </a:p>
          <a:p>
            <a:pPr>
              <a:lnSpc>
                <a:spcPct val="100000"/>
              </a:lnSpc>
              <a:spcBef>
                <a:spcPts val="30"/>
              </a:spcBef>
            </a:pPr>
            <a:endParaRPr lang="en-US" sz="1600" dirty="0">
              <a:latin typeface="Georgia" pitchFamily="1" charset="0"/>
              <a:ea typeface="Calibri" pitchFamily="2" charset="0"/>
              <a:cs typeface="Georgia" pitchFamily="1" charset="0"/>
            </a:endParaRPr>
          </a:p>
          <a:p>
            <a:pPr marL="12700">
              <a:lnSpc>
                <a:spcPct val="100000"/>
              </a:lnSpc>
            </a:pPr>
            <a:r>
              <a:rPr lang="en-US" sz="1200" i="1" spc="9" dirty="0">
                <a:solidFill>
                  <a:srgbClr val="292929"/>
                </a:solidFill>
                <a:latin typeface="Times New Roman" pitchFamily="1" charset="0"/>
                <a:ea typeface="Calibri" pitchFamily="2" charset="0"/>
                <a:cs typeface="Times New Roman" pitchFamily="1" charset="0"/>
              </a:rPr>
              <a:t>The</a:t>
            </a:r>
            <a:r>
              <a:rPr lang="en-US" sz="1200" i="1" spc="-8" dirty="0">
                <a:solidFill>
                  <a:srgbClr val="292929"/>
                </a:solidFill>
                <a:latin typeface="Times New Roman" pitchFamily="1" charset="0"/>
                <a:ea typeface="Calibri" pitchFamily="2" charset="0"/>
                <a:cs typeface="Times New Roman" pitchFamily="1" charset="0"/>
              </a:rPr>
              <a:t> </a:t>
            </a:r>
            <a:r>
              <a:rPr lang="en-US" sz="1200" i="1" spc="17" dirty="0">
                <a:solidFill>
                  <a:srgbClr val="292929"/>
                </a:solidFill>
                <a:latin typeface="Times New Roman" pitchFamily="1" charset="0"/>
                <a:ea typeface="Calibri" pitchFamily="2" charset="0"/>
                <a:cs typeface="Times New Roman" pitchFamily="1" charset="0"/>
              </a:rPr>
              <a:t>12</a:t>
            </a:r>
            <a:r>
              <a:rPr lang="en-US" sz="1200" i="1" spc="-7" dirty="0">
                <a:solidFill>
                  <a:srgbClr val="292929"/>
                </a:solidFill>
                <a:latin typeface="Times New Roman" pitchFamily="1" charset="0"/>
                <a:ea typeface="Calibri" pitchFamily="2" charset="0"/>
                <a:cs typeface="Times New Roman" pitchFamily="1" charset="0"/>
              </a:rPr>
              <a:t> </a:t>
            </a:r>
            <a:r>
              <a:rPr lang="en-US" sz="1200" i="1" spc="9" dirty="0">
                <a:solidFill>
                  <a:srgbClr val="292929"/>
                </a:solidFill>
                <a:latin typeface="Times New Roman" pitchFamily="1" charset="0"/>
                <a:ea typeface="Calibri" pitchFamily="2" charset="0"/>
                <a:cs typeface="Times New Roman" pitchFamily="1" charset="0"/>
              </a:rPr>
              <a:t>principles</a:t>
            </a:r>
            <a:r>
              <a:rPr lang="en-US" sz="1200" i="1" spc="-8" dirty="0">
                <a:solidFill>
                  <a:srgbClr val="292929"/>
                </a:solidFill>
                <a:latin typeface="Times New Roman" pitchFamily="1" charset="0"/>
                <a:ea typeface="Calibri" pitchFamily="2" charset="0"/>
                <a:cs typeface="Times New Roman" pitchFamily="1" charset="0"/>
              </a:rPr>
              <a:t> </a:t>
            </a:r>
            <a:r>
              <a:rPr lang="en-US" sz="1200" i="1" spc="16" dirty="0">
                <a:solidFill>
                  <a:srgbClr val="292929"/>
                </a:solidFill>
                <a:latin typeface="Times New Roman" pitchFamily="1" charset="0"/>
                <a:ea typeface="Calibri" pitchFamily="2" charset="0"/>
                <a:cs typeface="Times New Roman" pitchFamily="1" charset="0"/>
              </a:rPr>
              <a:t>that</a:t>
            </a:r>
            <a:r>
              <a:rPr lang="en-US" sz="1200" i="1" spc="-7" dirty="0">
                <a:solidFill>
                  <a:srgbClr val="292929"/>
                </a:solidFill>
                <a:latin typeface="Times New Roman" pitchFamily="1" charset="0"/>
                <a:ea typeface="Calibri" pitchFamily="2" charset="0"/>
                <a:cs typeface="Times New Roman" pitchFamily="1" charset="0"/>
              </a:rPr>
              <a:t> </a:t>
            </a:r>
            <a:r>
              <a:rPr lang="en-US" sz="1200" i="1" spc="10" dirty="0">
                <a:solidFill>
                  <a:srgbClr val="292929"/>
                </a:solidFill>
                <a:latin typeface="Times New Roman" pitchFamily="1" charset="0"/>
                <a:ea typeface="Calibri" pitchFamily="2" charset="0"/>
                <a:cs typeface="Times New Roman" pitchFamily="1" charset="0"/>
              </a:rPr>
              <a:t>are</a:t>
            </a:r>
            <a:r>
              <a:rPr lang="en-US" sz="1200" i="1" spc="-8" dirty="0">
                <a:solidFill>
                  <a:srgbClr val="292929"/>
                </a:solidFill>
                <a:latin typeface="Times New Roman" pitchFamily="1" charset="0"/>
                <a:ea typeface="Calibri" pitchFamily="2" charset="0"/>
                <a:cs typeface="Times New Roman" pitchFamily="1" charset="0"/>
              </a:rPr>
              <a:t> </a:t>
            </a:r>
            <a:r>
              <a:rPr lang="en-US" sz="1200" i="1" spc="14" dirty="0">
                <a:solidFill>
                  <a:srgbClr val="292929"/>
                </a:solidFill>
                <a:latin typeface="Times New Roman" pitchFamily="1" charset="0"/>
                <a:ea typeface="Calibri" pitchFamily="2" charset="0"/>
                <a:cs typeface="Times New Roman" pitchFamily="1" charset="0"/>
              </a:rPr>
              <a:t>mentioned</a:t>
            </a:r>
            <a:r>
              <a:rPr lang="en-US" sz="1200" i="1" spc="-7" dirty="0">
                <a:solidFill>
                  <a:srgbClr val="292929"/>
                </a:solidFill>
                <a:latin typeface="Times New Roman" pitchFamily="1" charset="0"/>
                <a:ea typeface="Calibri" pitchFamily="2" charset="0"/>
                <a:cs typeface="Times New Roman" pitchFamily="1" charset="0"/>
              </a:rPr>
              <a:t> </a:t>
            </a:r>
            <a:r>
              <a:rPr lang="en-US" sz="1200" i="1" spc="13" dirty="0">
                <a:solidFill>
                  <a:srgbClr val="292929"/>
                </a:solidFill>
                <a:latin typeface="Times New Roman" pitchFamily="1" charset="0"/>
                <a:ea typeface="Calibri" pitchFamily="2" charset="0"/>
                <a:cs typeface="Times New Roman" pitchFamily="1" charset="0"/>
              </a:rPr>
              <a:t>in</a:t>
            </a:r>
            <a:r>
              <a:rPr lang="en-US" sz="1200" i="1" spc="-8" dirty="0">
                <a:solidFill>
                  <a:srgbClr val="292929"/>
                </a:solidFill>
                <a:latin typeface="Times New Roman" pitchFamily="1" charset="0"/>
                <a:ea typeface="Calibri" pitchFamily="2" charset="0"/>
                <a:cs typeface="Times New Roman" pitchFamily="1" charset="0"/>
              </a:rPr>
              <a:t> </a:t>
            </a:r>
            <a:r>
              <a:rPr lang="en-US" sz="1200" i="1" spc="12" dirty="0">
                <a:solidFill>
                  <a:srgbClr val="292929"/>
                </a:solidFill>
                <a:latin typeface="Times New Roman" pitchFamily="1" charset="0"/>
                <a:ea typeface="Calibri" pitchFamily="2" charset="0"/>
                <a:cs typeface="Times New Roman" pitchFamily="1" charset="0"/>
              </a:rPr>
              <a:t>the</a:t>
            </a:r>
            <a:r>
              <a:rPr lang="en-US" sz="1200" i="1" spc="-7" dirty="0">
                <a:solidFill>
                  <a:srgbClr val="292929"/>
                </a:solidFill>
                <a:latin typeface="Times New Roman" pitchFamily="1" charset="0"/>
                <a:ea typeface="Calibri" pitchFamily="2" charset="0"/>
                <a:cs typeface="Times New Roman" pitchFamily="1" charset="0"/>
              </a:rPr>
              <a:t> </a:t>
            </a:r>
            <a:r>
              <a:rPr lang="en-US" sz="1200" i="1" spc="4" dirty="0">
                <a:solidFill>
                  <a:srgbClr val="292929"/>
                </a:solidFill>
                <a:latin typeface="Times New Roman" pitchFamily="1" charset="0"/>
                <a:ea typeface="Calibri" pitchFamily="2" charset="0"/>
                <a:cs typeface="Times New Roman" pitchFamily="1" charset="0"/>
              </a:rPr>
              <a:t>Agile</a:t>
            </a:r>
            <a:r>
              <a:rPr lang="en-US" sz="1200" i="1" spc="-7" dirty="0">
                <a:solidFill>
                  <a:srgbClr val="292929"/>
                </a:solidFill>
                <a:latin typeface="Times New Roman" pitchFamily="1" charset="0"/>
                <a:ea typeface="Calibri" pitchFamily="2" charset="0"/>
                <a:cs typeface="Times New Roman" pitchFamily="1" charset="0"/>
              </a:rPr>
              <a:t> </a:t>
            </a:r>
            <a:r>
              <a:rPr lang="en-US" sz="1200" i="1" spc="10" dirty="0">
                <a:solidFill>
                  <a:srgbClr val="292929"/>
                </a:solidFill>
                <a:latin typeface="Times New Roman" pitchFamily="1" charset="0"/>
                <a:ea typeface="Calibri" pitchFamily="2" charset="0"/>
                <a:cs typeface="Times New Roman" pitchFamily="1" charset="0"/>
              </a:rPr>
              <a:t>Manifesto</a:t>
            </a:r>
            <a:r>
              <a:rPr lang="en-US" sz="1200" i="1" spc="-8" dirty="0">
                <a:solidFill>
                  <a:srgbClr val="292929"/>
                </a:solidFill>
                <a:latin typeface="Times New Roman" pitchFamily="1" charset="0"/>
                <a:ea typeface="Calibri" pitchFamily="2" charset="0"/>
                <a:cs typeface="Times New Roman" pitchFamily="1" charset="0"/>
              </a:rPr>
              <a:t> </a:t>
            </a:r>
            <a:r>
              <a:rPr lang="en-US" sz="1200" i="1" spc="10" dirty="0">
                <a:solidFill>
                  <a:srgbClr val="292929"/>
                </a:solidFill>
                <a:latin typeface="Times New Roman" pitchFamily="1" charset="0"/>
                <a:ea typeface="Calibri" pitchFamily="2" charset="0"/>
                <a:cs typeface="Times New Roman" pitchFamily="1" charset="0"/>
              </a:rPr>
              <a:t>are</a:t>
            </a:r>
            <a:r>
              <a:rPr lang="en-US" sz="1200" i="1" spc="-7" dirty="0">
                <a:solidFill>
                  <a:srgbClr val="292929"/>
                </a:solidFill>
                <a:latin typeface="Times New Roman" pitchFamily="1" charset="0"/>
                <a:ea typeface="Calibri" pitchFamily="2" charset="0"/>
                <a:cs typeface="Times New Roman" pitchFamily="1" charset="0"/>
              </a:rPr>
              <a:t> </a:t>
            </a:r>
            <a:r>
              <a:rPr lang="en-US" sz="1200" i="1" spc="9" dirty="0">
                <a:solidFill>
                  <a:srgbClr val="292929"/>
                </a:solidFill>
                <a:latin typeface="Times New Roman" pitchFamily="1" charset="0"/>
                <a:ea typeface="Calibri" pitchFamily="2" charset="0"/>
                <a:cs typeface="Times New Roman" pitchFamily="1" charset="0"/>
              </a:rPr>
              <a:t>as</a:t>
            </a:r>
            <a:r>
              <a:rPr lang="en-US" sz="1200" i="1" spc="-8" dirty="0">
                <a:solidFill>
                  <a:srgbClr val="292929"/>
                </a:solidFill>
                <a:latin typeface="Times New Roman" pitchFamily="1" charset="0"/>
                <a:ea typeface="Calibri" pitchFamily="2" charset="0"/>
                <a:cs typeface="Times New Roman" pitchFamily="1" charset="0"/>
              </a:rPr>
              <a:t> </a:t>
            </a:r>
            <a:r>
              <a:rPr lang="en-US" sz="1200" i="1" spc="7" dirty="0">
                <a:solidFill>
                  <a:srgbClr val="292929"/>
                </a:solidFill>
                <a:latin typeface="Times New Roman" pitchFamily="1" charset="0"/>
                <a:ea typeface="Calibri" pitchFamily="2" charset="0"/>
                <a:cs typeface="Times New Roman" pitchFamily="1" charset="0"/>
              </a:rPr>
              <a:t>follows:</a:t>
            </a:r>
            <a:endParaRPr lang="en-US" sz="1200" dirty="0">
              <a:latin typeface="Times New Roman" pitchFamily="1" charset="0"/>
              <a:ea typeface="Calibri" pitchFamily="2" charset="0"/>
              <a:cs typeface="Times New Roman" pitchFamily="1" charset="0"/>
            </a:endParaRPr>
          </a:p>
          <a:p>
            <a:pPr>
              <a:lnSpc>
                <a:spcPct val="100000"/>
              </a:lnSpc>
              <a:spcBef>
                <a:spcPts val="25"/>
              </a:spcBef>
            </a:pPr>
            <a:endParaRPr lang="en-US" sz="1600" dirty="0">
              <a:latin typeface="Times New Roman" pitchFamily="1" charset="0"/>
              <a:ea typeface="Calibri" pitchFamily="2" charset="0"/>
              <a:cs typeface="Times New Roman" pitchFamily="1" charset="0"/>
            </a:endParaRPr>
          </a:p>
          <a:p>
            <a:pPr marL="298450" indent="-180975" defTabSz="914400">
              <a:lnSpc>
                <a:spcPct val="100000"/>
              </a:lnSpc>
              <a:buAutoNum type="arabicPeriod"/>
              <a:tabLst>
                <a:tab pos="298450" algn="l"/>
              </a:tabLst>
            </a:pPr>
            <a:r>
              <a:rPr lang="en-US" sz="1200" spc="-5" dirty="0">
                <a:solidFill>
                  <a:srgbClr val="292929"/>
                </a:solidFill>
                <a:latin typeface="Georgia" pitchFamily="1" charset="0"/>
                <a:ea typeface="Calibri" pitchFamily="2" charset="0"/>
                <a:cs typeface="Georgia" pitchFamily="1" charset="0"/>
              </a:rPr>
              <a:t>Customer satisfaction by </a:t>
            </a:r>
            <a:r>
              <a:rPr lang="en-US" sz="1200" spc="-4" dirty="0">
                <a:solidFill>
                  <a:srgbClr val="292929"/>
                </a:solidFill>
                <a:latin typeface="Georgia" pitchFamily="1" charset="0"/>
                <a:ea typeface="Calibri" pitchFamily="2" charset="0"/>
                <a:cs typeface="Georgia" pitchFamily="1" charset="0"/>
              </a:rPr>
              <a:t>early and </a:t>
            </a:r>
            <a:r>
              <a:rPr lang="en-US" sz="1200" spc="-5" dirty="0">
                <a:solidFill>
                  <a:srgbClr val="292929"/>
                </a:solidFill>
                <a:latin typeface="Georgia" pitchFamily="1" charset="0"/>
                <a:ea typeface="Calibri" pitchFamily="2" charset="0"/>
                <a:cs typeface="Georgia" pitchFamily="1" charset="0"/>
              </a:rPr>
              <a:t>continuous </a:t>
            </a:r>
            <a:r>
              <a:rPr lang="en-US" sz="1200" spc="-1" dirty="0">
                <a:solidFill>
                  <a:srgbClr val="292929"/>
                </a:solidFill>
                <a:latin typeface="Georgia" pitchFamily="1" charset="0"/>
                <a:ea typeface="Calibri" pitchFamily="2" charset="0"/>
                <a:cs typeface="Georgia" pitchFamily="1" charset="0"/>
              </a:rPr>
              <a:t>delivery of valuable</a:t>
            </a:r>
            <a:r>
              <a:rPr lang="en-US" sz="1200" spc="-19"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software.</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buAutoNum type="arabicPeriod"/>
              <a:tabLst>
                <a:tab pos="298450" algn="l"/>
              </a:tabLst>
            </a:pPr>
            <a:r>
              <a:rPr lang="en-US" sz="1200" spc="-5" dirty="0">
                <a:solidFill>
                  <a:srgbClr val="292929"/>
                </a:solidFill>
                <a:latin typeface="Georgia" pitchFamily="1" charset="0"/>
                <a:ea typeface="Calibri" pitchFamily="2" charset="0"/>
                <a:cs typeface="Georgia" pitchFamily="1" charset="0"/>
              </a:rPr>
              <a:t>Welcome </a:t>
            </a:r>
            <a:r>
              <a:rPr lang="en-US" sz="1200" spc="-2" dirty="0">
                <a:solidFill>
                  <a:srgbClr val="292929"/>
                </a:solidFill>
                <a:latin typeface="Georgia" pitchFamily="1" charset="0"/>
                <a:ea typeface="Calibri" pitchFamily="2" charset="0"/>
                <a:cs typeface="Georgia" pitchFamily="1" charset="0"/>
              </a:rPr>
              <a:t>changing </a:t>
            </a:r>
            <a:r>
              <a:rPr lang="en-US" sz="1200" spc="-5" dirty="0">
                <a:solidFill>
                  <a:srgbClr val="292929"/>
                </a:solidFill>
                <a:latin typeface="Georgia" pitchFamily="1" charset="0"/>
                <a:ea typeface="Calibri" pitchFamily="2" charset="0"/>
                <a:cs typeface="Georgia" pitchFamily="1" charset="0"/>
              </a:rPr>
              <a:t>requirements, </a:t>
            </a:r>
            <a:r>
              <a:rPr lang="en-US" sz="1200" spc="-2" dirty="0">
                <a:solidFill>
                  <a:srgbClr val="292929"/>
                </a:solidFill>
                <a:latin typeface="Georgia" pitchFamily="1" charset="0"/>
                <a:ea typeface="Calibri" pitchFamily="2" charset="0"/>
                <a:cs typeface="Georgia" pitchFamily="1" charset="0"/>
              </a:rPr>
              <a:t>even </a:t>
            </a:r>
            <a:r>
              <a:rPr lang="en-US" sz="1200" spc="-5" dirty="0">
                <a:solidFill>
                  <a:srgbClr val="292929"/>
                </a:solidFill>
                <a:latin typeface="Georgia" pitchFamily="1" charset="0"/>
                <a:ea typeface="Calibri" pitchFamily="2" charset="0"/>
                <a:cs typeface="Georgia" pitchFamily="1" charset="0"/>
              </a:rPr>
              <a:t>in </a:t>
            </a:r>
            <a:r>
              <a:rPr lang="en-US" sz="1200" spc="-1" dirty="0">
                <a:solidFill>
                  <a:srgbClr val="292929"/>
                </a:solidFill>
                <a:latin typeface="Georgia" pitchFamily="1" charset="0"/>
                <a:ea typeface="Calibri" pitchFamily="2" charset="0"/>
                <a:cs typeface="Georgia" pitchFamily="1" charset="0"/>
              </a:rPr>
              <a:t>late</a:t>
            </a:r>
            <a:r>
              <a:rPr lang="en-US" sz="1200" spc="-1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development.</a:t>
            </a:r>
            <a:endParaRPr lang="en-US" sz="1200" dirty="0">
              <a:latin typeface="Georgia" pitchFamily="1" charset="0"/>
              <a:ea typeface="Calibri" pitchFamily="2" charset="0"/>
              <a:cs typeface="Georgia" pitchFamily="1" charset="0"/>
            </a:endParaRPr>
          </a:p>
          <a:p>
            <a:pPr>
              <a:lnSpc>
                <a:spcPct val="100000"/>
              </a:lnSpc>
              <a:spcBef>
                <a:spcPts val="35"/>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buAutoNum type="arabicPeriod"/>
              <a:tabLst>
                <a:tab pos="298450" algn="l"/>
              </a:tabLst>
            </a:pPr>
            <a:r>
              <a:rPr lang="en-US" sz="1200" spc="-5" dirty="0">
                <a:solidFill>
                  <a:srgbClr val="292929"/>
                </a:solidFill>
                <a:latin typeface="Georgia" pitchFamily="1" charset="0"/>
                <a:ea typeface="Calibri" pitchFamily="2" charset="0"/>
                <a:cs typeface="Georgia" pitchFamily="1" charset="0"/>
              </a:rPr>
              <a:t>Deliver </a:t>
            </a:r>
            <a:r>
              <a:rPr lang="en-US" sz="1200" spc="-4" dirty="0">
                <a:solidFill>
                  <a:srgbClr val="292929"/>
                </a:solidFill>
                <a:latin typeface="Georgia" pitchFamily="1" charset="0"/>
                <a:ea typeface="Calibri" pitchFamily="2" charset="0"/>
                <a:cs typeface="Georgia" pitchFamily="1" charset="0"/>
              </a:rPr>
              <a:t>working </a:t>
            </a:r>
            <a:r>
              <a:rPr lang="en-US" sz="1200" spc="-1" dirty="0">
                <a:solidFill>
                  <a:srgbClr val="292929"/>
                </a:solidFill>
                <a:latin typeface="Georgia" pitchFamily="1" charset="0"/>
                <a:ea typeface="Calibri" pitchFamily="2" charset="0"/>
                <a:cs typeface="Georgia" pitchFamily="1" charset="0"/>
              </a:rPr>
              <a:t>software </a:t>
            </a:r>
            <a:r>
              <a:rPr lang="en-US" sz="1200" spc="-5" dirty="0">
                <a:solidFill>
                  <a:srgbClr val="292929"/>
                </a:solidFill>
                <a:latin typeface="Georgia" pitchFamily="1" charset="0"/>
                <a:ea typeface="Calibri" pitchFamily="2" charset="0"/>
                <a:cs typeface="Georgia" pitchFamily="1" charset="0"/>
              </a:rPr>
              <a:t>frequently </a:t>
            </a:r>
            <a:r>
              <a:rPr lang="en-US" sz="1200" dirty="0">
                <a:solidFill>
                  <a:srgbClr val="292929"/>
                </a:solidFill>
                <a:latin typeface="Georgia" pitchFamily="1" charset="0"/>
                <a:ea typeface="Calibri" pitchFamily="2" charset="0"/>
                <a:cs typeface="Georgia" pitchFamily="1" charset="0"/>
              </a:rPr>
              <a:t>(weeks </a:t>
            </a:r>
            <a:r>
              <a:rPr lang="en-US" sz="1200" spc="-4" dirty="0">
                <a:solidFill>
                  <a:srgbClr val="292929"/>
                </a:solidFill>
                <a:latin typeface="Georgia" pitchFamily="1" charset="0"/>
                <a:ea typeface="Calibri" pitchFamily="2" charset="0"/>
                <a:cs typeface="Georgia" pitchFamily="1" charset="0"/>
              </a:rPr>
              <a:t>rather </a:t>
            </a:r>
            <a:r>
              <a:rPr lang="en-US" sz="1200" spc="-2" dirty="0">
                <a:solidFill>
                  <a:srgbClr val="292929"/>
                </a:solidFill>
                <a:latin typeface="Georgia" pitchFamily="1" charset="0"/>
                <a:ea typeface="Calibri" pitchFamily="2" charset="0"/>
                <a:cs typeface="Georgia" pitchFamily="1" charset="0"/>
              </a:rPr>
              <a:t>than</a:t>
            </a:r>
            <a:r>
              <a:rPr lang="en-US" sz="1200" spc="-24"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months)</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buAutoNum type="arabicPeriod"/>
              <a:tabLst>
                <a:tab pos="298450" algn="l"/>
              </a:tabLst>
            </a:pPr>
            <a:r>
              <a:rPr lang="en-US" sz="1200" spc="-2" dirty="0">
                <a:solidFill>
                  <a:srgbClr val="292929"/>
                </a:solidFill>
                <a:latin typeface="Georgia" pitchFamily="1" charset="0"/>
                <a:ea typeface="Calibri" pitchFamily="2" charset="0"/>
                <a:cs typeface="Georgia" pitchFamily="1" charset="0"/>
              </a:rPr>
              <a:t>Close, daily </a:t>
            </a:r>
            <a:r>
              <a:rPr lang="en-US" sz="1200" spc="-4" dirty="0">
                <a:solidFill>
                  <a:srgbClr val="292929"/>
                </a:solidFill>
                <a:latin typeface="Georgia" pitchFamily="1" charset="0"/>
                <a:ea typeface="Calibri" pitchFamily="2" charset="0"/>
                <a:cs typeface="Georgia" pitchFamily="1" charset="0"/>
              </a:rPr>
              <a:t>cooperation </a:t>
            </a:r>
            <a:r>
              <a:rPr lang="en-US" sz="1200" spc="-2" dirty="0">
                <a:solidFill>
                  <a:srgbClr val="292929"/>
                </a:solidFill>
                <a:latin typeface="Georgia" pitchFamily="1" charset="0"/>
                <a:ea typeface="Calibri" pitchFamily="2" charset="0"/>
                <a:cs typeface="Georgia" pitchFamily="1" charset="0"/>
              </a:rPr>
              <a:t>between </a:t>
            </a:r>
            <a:r>
              <a:rPr lang="en-US" sz="1200" spc="-6" dirty="0">
                <a:solidFill>
                  <a:srgbClr val="292929"/>
                </a:solidFill>
                <a:latin typeface="Georgia" pitchFamily="1" charset="0"/>
                <a:ea typeface="Calibri" pitchFamily="2" charset="0"/>
                <a:cs typeface="Georgia" pitchFamily="1" charset="0"/>
              </a:rPr>
              <a:t>business, people</a:t>
            </a:r>
            <a:r>
              <a:rPr lang="en-US" sz="1200" spc="-2"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and</a:t>
            </a:r>
            <a:r>
              <a:rPr lang="en-US" sz="1200" spc="-19"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developers</a:t>
            </a:r>
            <a:endParaRPr lang="en-US" sz="1200" dirty="0">
              <a:latin typeface="Georgia" pitchFamily="1" charset="0"/>
              <a:ea typeface="Calibri" pitchFamily="2" charset="0"/>
              <a:cs typeface="Georgia" pitchFamily="1" charset="0"/>
            </a:endParaRPr>
          </a:p>
          <a:p>
            <a:pPr>
              <a:lnSpc>
                <a:spcPct val="100000"/>
              </a:lnSpc>
              <a:spcBef>
                <a:spcPts val="35"/>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buAutoNum type="arabicPeriod"/>
              <a:tabLst>
                <a:tab pos="298450" algn="l"/>
              </a:tabLst>
            </a:pPr>
            <a:r>
              <a:rPr lang="en-US" sz="1200" spc="-6" dirty="0">
                <a:solidFill>
                  <a:srgbClr val="292929"/>
                </a:solidFill>
                <a:latin typeface="Georgia" pitchFamily="1" charset="0"/>
                <a:ea typeface="Calibri" pitchFamily="2" charset="0"/>
                <a:cs typeface="Georgia" pitchFamily="1" charset="0"/>
              </a:rPr>
              <a:t>Projects </a:t>
            </a:r>
            <a:r>
              <a:rPr lang="en-US" sz="1200" spc="-2" dirty="0">
                <a:solidFill>
                  <a:srgbClr val="292929"/>
                </a:solidFill>
                <a:latin typeface="Georgia" pitchFamily="1" charset="0"/>
                <a:ea typeface="Calibri" pitchFamily="2" charset="0"/>
                <a:cs typeface="Georgia" pitchFamily="1" charset="0"/>
              </a:rPr>
              <a:t>are </a:t>
            </a:r>
            <a:r>
              <a:rPr lang="en-US" sz="1200" spc="-4" dirty="0">
                <a:solidFill>
                  <a:srgbClr val="292929"/>
                </a:solidFill>
                <a:latin typeface="Georgia" pitchFamily="1" charset="0"/>
                <a:ea typeface="Calibri" pitchFamily="2" charset="0"/>
                <a:cs typeface="Georgia" pitchFamily="1" charset="0"/>
              </a:rPr>
              <a:t>built around motivated individuals, </a:t>
            </a:r>
            <a:r>
              <a:rPr lang="en-US" sz="1200" dirty="0">
                <a:solidFill>
                  <a:srgbClr val="292929"/>
                </a:solidFill>
                <a:latin typeface="Georgia" pitchFamily="1" charset="0"/>
                <a:ea typeface="Calibri" pitchFamily="2" charset="0"/>
                <a:cs typeface="Georgia" pitchFamily="1" charset="0"/>
              </a:rPr>
              <a:t>who </a:t>
            </a:r>
            <a:r>
              <a:rPr lang="en-US" sz="1200" spc="-4" dirty="0">
                <a:solidFill>
                  <a:srgbClr val="292929"/>
                </a:solidFill>
                <a:latin typeface="Georgia" pitchFamily="1" charset="0"/>
                <a:ea typeface="Calibri" pitchFamily="2" charset="0"/>
                <a:cs typeface="Georgia" pitchFamily="1" charset="0"/>
              </a:rPr>
              <a:t>should </a:t>
            </a:r>
            <a:r>
              <a:rPr lang="en-US" sz="1200" spc="-2" dirty="0">
                <a:solidFill>
                  <a:srgbClr val="292929"/>
                </a:solidFill>
                <a:latin typeface="Georgia" pitchFamily="1" charset="0"/>
                <a:ea typeface="Calibri" pitchFamily="2" charset="0"/>
                <a:cs typeface="Georgia" pitchFamily="1" charset="0"/>
              </a:rPr>
              <a:t>be</a:t>
            </a:r>
            <a:r>
              <a:rPr lang="en-US" sz="1200" spc="-2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trusted</a:t>
            </a:r>
            <a:endParaRPr lang="en-US" sz="1200" dirty="0">
              <a:latin typeface="Georgia" pitchFamily="1" charset="0"/>
              <a:ea typeface="Calibri" pitchFamily="2" charset="0"/>
              <a:cs typeface="Georgia" pitchFamily="1" charset="0"/>
            </a:endParaRPr>
          </a:p>
          <a:p>
            <a:pPr>
              <a:lnSpc>
                <a:spcPct val="100000"/>
              </a:lnSpc>
              <a:spcBef>
                <a:spcPts val="10"/>
              </a:spcBef>
              <a:buClr>
                <a:srgbClr val="292929"/>
              </a:buClr>
              <a:buFont typeface="Georgia" pitchFamily="1" charset="0"/>
              <a:buAutoNum type="arabicPeriod"/>
            </a:pPr>
            <a:endParaRPr lang="en-US" sz="1200" dirty="0">
              <a:latin typeface="Georgia" pitchFamily="1" charset="0"/>
              <a:ea typeface="Calibri" pitchFamily="2" charset="0"/>
              <a:cs typeface="Georgia" pitchFamily="1" charset="0"/>
            </a:endParaRPr>
          </a:p>
          <a:p>
            <a:pPr marL="298450" indent="-180975" defTabSz="914400">
              <a:lnSpc>
                <a:spcPct val="100000"/>
              </a:lnSpc>
              <a:spcBef>
                <a:spcPts val="5"/>
              </a:spcBef>
              <a:buAutoNum type="arabicPeriod"/>
              <a:tabLst>
                <a:tab pos="298450" algn="l"/>
              </a:tabLst>
            </a:pPr>
            <a:r>
              <a:rPr lang="en-US" sz="1200" spc="-7"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face-to-face conversation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best form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communication</a:t>
            </a:r>
            <a:r>
              <a:rPr lang="en-US" sz="1200" spc="-17"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(co-location)</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buAutoNum type="arabicPeriod"/>
              <a:tabLst>
                <a:tab pos="298450" algn="l"/>
              </a:tabLst>
            </a:pPr>
            <a:r>
              <a:rPr lang="en-US" sz="1200" spc="-7" dirty="0">
                <a:solidFill>
                  <a:srgbClr val="292929"/>
                </a:solidFill>
                <a:latin typeface="Georgia" pitchFamily="1" charset="0"/>
                <a:ea typeface="Calibri" pitchFamily="2" charset="0"/>
                <a:cs typeface="Georgia" pitchFamily="1" charset="0"/>
              </a:rPr>
              <a:t>Working </a:t>
            </a:r>
            <a:r>
              <a:rPr lang="en-US" sz="1200" spc="-1" dirty="0">
                <a:solidFill>
                  <a:srgbClr val="292929"/>
                </a:solidFill>
                <a:latin typeface="Georgia" pitchFamily="1" charset="0"/>
                <a:ea typeface="Calibri" pitchFamily="2" charset="0"/>
                <a:cs typeface="Georgia" pitchFamily="1" charset="0"/>
              </a:rPr>
              <a:t>software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primary </a:t>
            </a:r>
            <a:r>
              <a:rPr lang="en-US" sz="1200" spc="-5" dirty="0">
                <a:solidFill>
                  <a:srgbClr val="292929"/>
                </a:solidFill>
                <a:latin typeface="Georgia" pitchFamily="1" charset="0"/>
                <a:ea typeface="Calibri" pitchFamily="2" charset="0"/>
                <a:cs typeface="Georgia" pitchFamily="1" charset="0"/>
              </a:rPr>
              <a:t>measure </a:t>
            </a:r>
            <a:r>
              <a:rPr lang="en-US" sz="1200" spc="-1" dirty="0">
                <a:solidFill>
                  <a:srgbClr val="292929"/>
                </a:solidFill>
                <a:latin typeface="Georgia" pitchFamily="1" charset="0"/>
                <a:ea typeface="Calibri" pitchFamily="2" charset="0"/>
                <a:cs typeface="Georgia" pitchFamily="1" charset="0"/>
              </a:rPr>
              <a:t>of</a:t>
            </a:r>
            <a:r>
              <a:rPr lang="en-US" sz="1200" spc="-19"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progress</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spcBef>
                <a:spcPts val="5"/>
              </a:spcBef>
              <a:buAutoNum type="arabicPeriod"/>
              <a:tabLst>
                <a:tab pos="298450" algn="l"/>
              </a:tabLst>
            </a:pPr>
            <a:r>
              <a:rPr lang="en-US" sz="1200" spc="-4" dirty="0">
                <a:solidFill>
                  <a:srgbClr val="292929"/>
                </a:solidFill>
                <a:latin typeface="Georgia" pitchFamily="1" charset="0"/>
                <a:ea typeface="Calibri" pitchFamily="2" charset="0"/>
                <a:cs typeface="Georgia" pitchFamily="1" charset="0"/>
              </a:rPr>
              <a:t>Sustainable </a:t>
            </a:r>
            <a:r>
              <a:rPr lang="en-US" sz="1200" spc="-2" dirty="0">
                <a:solidFill>
                  <a:srgbClr val="292929"/>
                </a:solidFill>
                <a:latin typeface="Georgia" pitchFamily="1" charset="0"/>
                <a:ea typeface="Calibri" pitchFamily="2" charset="0"/>
                <a:cs typeface="Georgia" pitchFamily="1" charset="0"/>
              </a:rPr>
              <a:t>development, </a:t>
            </a:r>
            <a:r>
              <a:rPr lang="en-US" sz="1200" spc="-1" dirty="0">
                <a:solidFill>
                  <a:srgbClr val="292929"/>
                </a:solidFill>
                <a:latin typeface="Georgia" pitchFamily="1" charset="0"/>
                <a:ea typeface="Calibri" pitchFamily="2" charset="0"/>
                <a:cs typeface="Georgia" pitchFamily="1" charset="0"/>
              </a:rPr>
              <a:t>able </a:t>
            </a:r>
            <a:r>
              <a:rPr lang="en-US" sz="1200" spc="-5" dirty="0">
                <a:solidFill>
                  <a:srgbClr val="292929"/>
                </a:solidFill>
                <a:latin typeface="Georgia" pitchFamily="1" charset="0"/>
                <a:ea typeface="Calibri" pitchFamily="2" charset="0"/>
                <a:cs typeface="Georgia" pitchFamily="1" charset="0"/>
              </a:rPr>
              <a:t>to maintain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constant</a:t>
            </a:r>
            <a:r>
              <a:rPr lang="en-US" sz="1200" spc="-2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pace</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180975" defTabSz="914400">
              <a:lnSpc>
                <a:spcPct val="100000"/>
              </a:lnSpc>
              <a:buAutoNum type="arabicPeriod"/>
              <a:tabLst>
                <a:tab pos="298450" algn="l"/>
              </a:tabLst>
            </a:pPr>
            <a:r>
              <a:rPr lang="en-US" sz="1200" spc="-5" dirty="0">
                <a:solidFill>
                  <a:srgbClr val="292929"/>
                </a:solidFill>
                <a:latin typeface="Georgia" pitchFamily="1" charset="0"/>
                <a:ea typeface="Calibri" pitchFamily="2" charset="0"/>
                <a:cs typeface="Georgia" pitchFamily="1" charset="0"/>
              </a:rPr>
              <a:t>Continuous </a:t>
            </a:r>
            <a:r>
              <a:rPr lang="en-US" sz="1200" spc="-4" dirty="0">
                <a:solidFill>
                  <a:srgbClr val="292929"/>
                </a:solidFill>
                <a:latin typeface="Georgia" pitchFamily="1" charset="0"/>
                <a:ea typeface="Calibri" pitchFamily="2" charset="0"/>
                <a:cs typeface="Georgia" pitchFamily="1" charset="0"/>
              </a:rPr>
              <a:t>attention </a:t>
            </a:r>
            <a:r>
              <a:rPr lang="en-US" sz="1200" spc="-5" dirty="0">
                <a:solidFill>
                  <a:srgbClr val="292929"/>
                </a:solidFill>
                <a:latin typeface="Georgia" pitchFamily="1" charset="0"/>
                <a:ea typeface="Calibri" pitchFamily="2" charset="0"/>
                <a:cs typeface="Georgia" pitchFamily="1" charset="0"/>
              </a:rPr>
              <a:t>to </a:t>
            </a:r>
            <a:r>
              <a:rPr lang="en-US" sz="1200" spc="-4" dirty="0">
                <a:solidFill>
                  <a:srgbClr val="292929"/>
                </a:solidFill>
                <a:latin typeface="Georgia" pitchFamily="1" charset="0"/>
                <a:ea typeface="Calibri" pitchFamily="2" charset="0"/>
                <a:cs typeface="Georgia" pitchFamily="1" charset="0"/>
              </a:rPr>
              <a:t>technical </a:t>
            </a:r>
            <a:r>
              <a:rPr lang="en-US" sz="1200" spc="-1" dirty="0">
                <a:solidFill>
                  <a:srgbClr val="292929"/>
                </a:solidFill>
                <a:latin typeface="Georgia" pitchFamily="1" charset="0"/>
                <a:ea typeface="Calibri" pitchFamily="2" charset="0"/>
                <a:cs typeface="Georgia" pitchFamily="1" charset="0"/>
              </a:rPr>
              <a:t>excellence </a:t>
            </a:r>
            <a:r>
              <a:rPr lang="en-US" sz="1200" spc="-4" dirty="0">
                <a:solidFill>
                  <a:srgbClr val="292929"/>
                </a:solidFill>
                <a:latin typeface="Georgia" pitchFamily="1" charset="0"/>
                <a:ea typeface="Calibri" pitchFamily="2" charset="0"/>
                <a:cs typeface="Georgia" pitchFamily="1" charset="0"/>
              </a:rPr>
              <a:t>and </a:t>
            </a:r>
            <a:r>
              <a:rPr lang="en-US" sz="1200" spc="-1" dirty="0">
                <a:solidFill>
                  <a:srgbClr val="292929"/>
                </a:solidFill>
                <a:latin typeface="Georgia" pitchFamily="1" charset="0"/>
                <a:ea typeface="Calibri" pitchFamily="2" charset="0"/>
                <a:cs typeface="Georgia" pitchFamily="1" charset="0"/>
              </a:rPr>
              <a:t>good</a:t>
            </a:r>
            <a:r>
              <a:rPr lang="en-US" sz="1200" spc="-21"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design</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276225" defTabSz="914400">
              <a:lnSpc>
                <a:spcPct val="100000"/>
              </a:lnSpc>
              <a:spcBef>
                <a:spcPts val="5"/>
              </a:spcBef>
              <a:buAutoNum type="arabicPeriod"/>
              <a:tabLst>
                <a:tab pos="298450" algn="l"/>
              </a:tabLst>
            </a:pPr>
            <a:r>
              <a:rPr lang="en-US" sz="1200" spc="-5" dirty="0">
                <a:solidFill>
                  <a:srgbClr val="292929"/>
                </a:solidFill>
                <a:latin typeface="Georgia" pitchFamily="1" charset="0"/>
                <a:ea typeface="Calibri" pitchFamily="2" charset="0"/>
                <a:cs typeface="Georgia" pitchFamily="1" charset="0"/>
              </a:rPr>
              <a:t>Simplicity-the </a:t>
            </a:r>
            <a:r>
              <a:rPr lang="en-US" sz="1200" spc="-2" dirty="0">
                <a:solidFill>
                  <a:srgbClr val="292929"/>
                </a:solidFill>
                <a:latin typeface="Georgia" pitchFamily="1" charset="0"/>
                <a:ea typeface="Calibri" pitchFamily="2" charset="0"/>
                <a:cs typeface="Georgia" pitchFamily="1" charset="0"/>
              </a:rPr>
              <a:t>art </a:t>
            </a:r>
            <a:r>
              <a:rPr lang="en-US" sz="1200" spc="-1" dirty="0">
                <a:solidFill>
                  <a:srgbClr val="292929"/>
                </a:solidFill>
                <a:latin typeface="Georgia" pitchFamily="1" charset="0"/>
                <a:ea typeface="Calibri" pitchFamily="2" charset="0"/>
                <a:cs typeface="Georgia" pitchFamily="1" charset="0"/>
              </a:rPr>
              <a:t>of </a:t>
            </a:r>
            <a:r>
              <a:rPr lang="en-US" sz="1200" spc="-4" dirty="0">
                <a:solidFill>
                  <a:srgbClr val="292929"/>
                </a:solidFill>
                <a:latin typeface="Georgia" pitchFamily="1" charset="0"/>
                <a:ea typeface="Calibri" pitchFamily="2" charset="0"/>
                <a:cs typeface="Georgia" pitchFamily="1" charset="0"/>
              </a:rPr>
              <a:t>maximizing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amount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work not done-is</a:t>
            </a:r>
            <a:r>
              <a:rPr lang="en-US" sz="1200" spc="-27"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essential</a:t>
            </a:r>
            <a:endParaRPr lang="en-US" sz="1200" dirty="0">
              <a:latin typeface="Georgia" pitchFamily="1" charset="0"/>
              <a:ea typeface="Calibri" pitchFamily="2" charset="0"/>
              <a:cs typeface="Georgia" pitchFamily="1" charset="0"/>
            </a:endParaRPr>
          </a:p>
          <a:p>
            <a:pPr>
              <a:lnSpc>
                <a:spcPct val="100000"/>
              </a:lnSpc>
              <a:spcBef>
                <a:spcPts val="30"/>
              </a:spcBef>
              <a:buClr>
                <a:srgbClr val="292929"/>
              </a:buClr>
              <a:buFont typeface="Georgia" pitchFamily="1" charset="0"/>
              <a:buAutoNum type="arabicPeriod"/>
            </a:pPr>
            <a:endParaRPr lang="en-US" sz="1400" dirty="0">
              <a:latin typeface="Georgia" pitchFamily="1" charset="0"/>
              <a:ea typeface="Calibri" pitchFamily="2" charset="0"/>
              <a:cs typeface="Georgia" pitchFamily="1" charset="0"/>
            </a:endParaRPr>
          </a:p>
          <a:p>
            <a:pPr marL="298450" indent="-276225" defTabSz="914400">
              <a:lnSpc>
                <a:spcPct val="100000"/>
              </a:lnSpc>
              <a:buAutoNum type="arabicPeriod"/>
              <a:tabLst>
                <a:tab pos="298450" algn="l"/>
              </a:tabLst>
            </a:pPr>
            <a:r>
              <a:rPr lang="en-US" sz="1200" spc="-6" dirty="0">
                <a:solidFill>
                  <a:srgbClr val="292929"/>
                </a:solidFill>
                <a:latin typeface="Georgia" pitchFamily="1" charset="0"/>
                <a:ea typeface="Calibri" pitchFamily="2" charset="0"/>
                <a:cs typeface="Georgia" pitchFamily="1" charset="0"/>
              </a:rPr>
              <a:t>Best </a:t>
            </a:r>
            <a:r>
              <a:rPr lang="en-US" sz="1200" spc="-4" dirty="0">
                <a:solidFill>
                  <a:srgbClr val="292929"/>
                </a:solidFill>
                <a:latin typeface="Georgia" pitchFamily="1" charset="0"/>
                <a:ea typeface="Calibri" pitchFamily="2" charset="0"/>
                <a:cs typeface="Georgia" pitchFamily="1" charset="0"/>
              </a:rPr>
              <a:t>architectures, </a:t>
            </a:r>
            <a:r>
              <a:rPr lang="en-US" sz="1200" spc="-5" dirty="0">
                <a:solidFill>
                  <a:srgbClr val="292929"/>
                </a:solidFill>
                <a:latin typeface="Georgia" pitchFamily="1" charset="0"/>
                <a:ea typeface="Calibri" pitchFamily="2" charset="0"/>
                <a:cs typeface="Georgia" pitchFamily="1" charset="0"/>
              </a:rPr>
              <a:t>requirements, </a:t>
            </a:r>
            <a:r>
              <a:rPr lang="en-US" sz="1200" spc="-4" dirty="0">
                <a:solidFill>
                  <a:srgbClr val="292929"/>
                </a:solidFill>
                <a:latin typeface="Georgia" pitchFamily="1" charset="0"/>
                <a:ea typeface="Calibri" pitchFamily="2" charset="0"/>
                <a:cs typeface="Georgia" pitchFamily="1" charset="0"/>
              </a:rPr>
              <a:t>and designs emerge </a:t>
            </a:r>
            <a:r>
              <a:rPr lang="en-US" sz="1200" spc="-5" dirty="0">
                <a:solidFill>
                  <a:srgbClr val="292929"/>
                </a:solidFill>
                <a:latin typeface="Georgia" pitchFamily="1" charset="0"/>
                <a:ea typeface="Calibri" pitchFamily="2" charset="0"/>
                <a:cs typeface="Georgia" pitchFamily="1" charset="0"/>
              </a:rPr>
              <a:t>from </a:t>
            </a:r>
            <a:r>
              <a:rPr lang="en-US" sz="1200" spc="-4" dirty="0">
                <a:solidFill>
                  <a:srgbClr val="292929"/>
                </a:solidFill>
                <a:latin typeface="Georgia" pitchFamily="1" charset="0"/>
                <a:ea typeface="Calibri" pitchFamily="2" charset="0"/>
                <a:cs typeface="Georgia" pitchFamily="1" charset="0"/>
              </a:rPr>
              <a:t>self-organizing </a:t>
            </a:r>
            <a:r>
              <a:rPr lang="en-US" sz="1200" spc="-5" dirty="0">
                <a:solidFill>
                  <a:srgbClr val="292929"/>
                </a:solidFill>
                <a:latin typeface="Georgia" pitchFamily="1" charset="0"/>
                <a:ea typeface="Calibri" pitchFamily="2" charset="0"/>
                <a:cs typeface="Georgia" pitchFamily="1" charset="0"/>
              </a:rPr>
              <a:t>teams</a:t>
            </a:r>
          </a:p>
          <a:p>
            <a:pPr marL="298450" marR="583565" indent="-276225" defTabSz="914400">
              <a:lnSpc>
                <a:spcPct val="129000"/>
              </a:lnSpc>
              <a:spcBef>
                <a:spcPts val="1125"/>
              </a:spcBef>
              <a:buAutoNum type="arabicPeriod"/>
              <a:tabLst>
                <a:tab pos="298450" algn="l"/>
              </a:tabLst>
            </a:pPr>
            <a:r>
              <a:rPr lang="en-US" sz="1200" spc="-5" dirty="0">
                <a:solidFill>
                  <a:srgbClr val="292929"/>
                </a:solidFill>
                <a:latin typeface="Georgia" pitchFamily="1" charset="0"/>
                <a:ea typeface="Calibri" pitchFamily="2" charset="0"/>
                <a:cs typeface="Georgia" pitchFamily="1" charset="0"/>
              </a:rPr>
              <a:t>Regularly,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team </a:t>
            </a:r>
            <a:r>
              <a:rPr lang="en-US" sz="1200" spc="-1" dirty="0">
                <a:solidFill>
                  <a:srgbClr val="292929"/>
                </a:solidFill>
                <a:latin typeface="Georgia" pitchFamily="1" charset="0"/>
                <a:ea typeface="Calibri" pitchFamily="2" charset="0"/>
                <a:cs typeface="Georgia" pitchFamily="1" charset="0"/>
              </a:rPr>
              <a:t>reflects </a:t>
            </a:r>
            <a:r>
              <a:rPr lang="en-US" sz="1200" spc="-4" dirty="0">
                <a:solidFill>
                  <a:srgbClr val="292929"/>
                </a:solidFill>
                <a:latin typeface="Georgia" pitchFamily="1" charset="0"/>
                <a:ea typeface="Calibri" pitchFamily="2" charset="0"/>
                <a:cs typeface="Georgia" pitchFamily="1" charset="0"/>
              </a:rPr>
              <a:t>on </a:t>
            </a:r>
            <a:r>
              <a:rPr lang="en-US" sz="1200" spc="-1" dirty="0">
                <a:solidFill>
                  <a:srgbClr val="292929"/>
                </a:solidFill>
                <a:latin typeface="Georgia" pitchFamily="1" charset="0"/>
                <a:ea typeface="Calibri" pitchFamily="2" charset="0"/>
                <a:cs typeface="Georgia" pitchFamily="1" charset="0"/>
              </a:rPr>
              <a:t>how </a:t>
            </a:r>
            <a:r>
              <a:rPr lang="en-US" sz="1200" spc="-5" dirty="0">
                <a:solidFill>
                  <a:srgbClr val="292929"/>
                </a:solidFill>
                <a:latin typeface="Georgia" pitchFamily="1" charset="0"/>
                <a:ea typeface="Calibri" pitchFamily="2" charset="0"/>
                <a:cs typeface="Georgia" pitchFamily="1" charset="0"/>
              </a:rPr>
              <a:t>to </a:t>
            </a:r>
            <a:r>
              <a:rPr lang="en-US" sz="1200" spc="-4" dirty="0">
                <a:solidFill>
                  <a:srgbClr val="292929"/>
                </a:solidFill>
                <a:latin typeface="Georgia" pitchFamily="1" charset="0"/>
                <a:ea typeface="Calibri" pitchFamily="2" charset="0"/>
                <a:cs typeface="Georgia" pitchFamily="1" charset="0"/>
              </a:rPr>
              <a:t>become </a:t>
            </a:r>
            <a:r>
              <a:rPr lang="en-US" sz="1200" spc="-5" dirty="0">
                <a:solidFill>
                  <a:srgbClr val="292929"/>
                </a:solidFill>
                <a:latin typeface="Georgia" pitchFamily="1" charset="0"/>
                <a:ea typeface="Calibri" pitchFamily="2" charset="0"/>
                <a:cs typeface="Georgia" pitchFamily="1" charset="0"/>
              </a:rPr>
              <a:t>more </a:t>
            </a:r>
            <a:r>
              <a:rPr lang="en-US" sz="1200" spc="-1" dirty="0">
                <a:solidFill>
                  <a:srgbClr val="292929"/>
                </a:solidFill>
                <a:latin typeface="Georgia" pitchFamily="1" charset="0"/>
                <a:ea typeface="Calibri" pitchFamily="2" charset="0"/>
                <a:cs typeface="Georgia" pitchFamily="1" charset="0"/>
              </a:rPr>
              <a:t>effective </a:t>
            </a:r>
            <a:r>
              <a:rPr lang="en-US" sz="1200" spc="-4" dirty="0">
                <a:solidFill>
                  <a:srgbClr val="292929"/>
                </a:solidFill>
                <a:latin typeface="Georgia" pitchFamily="1" charset="0"/>
                <a:ea typeface="Calibri" pitchFamily="2" charset="0"/>
                <a:cs typeface="Georgia" pitchFamily="1" charset="0"/>
              </a:rPr>
              <a:t>and</a:t>
            </a:r>
            <a:r>
              <a:rPr lang="en-US" sz="1200" spc="-23" dirty="0">
                <a:solidFill>
                  <a:srgbClr val="292929"/>
                </a:solidFill>
                <a:latin typeface="Georgia" pitchFamily="1" charset="0"/>
                <a:ea typeface="Calibri" pitchFamily="2" charset="0"/>
                <a:cs typeface="Georgia" pitchFamily="1" charset="0"/>
              </a:rPr>
              <a:t> </a:t>
            </a:r>
            <a:r>
              <a:rPr lang="en-US" sz="1200" spc="-6" dirty="0">
                <a:solidFill>
                  <a:srgbClr val="292929"/>
                </a:solidFill>
                <a:latin typeface="Georgia" pitchFamily="1" charset="0"/>
                <a:ea typeface="Calibri" pitchFamily="2" charset="0"/>
                <a:cs typeface="Georgia" pitchFamily="1" charset="0"/>
              </a:rPr>
              <a:t>adjusts  </a:t>
            </a:r>
            <a:r>
              <a:rPr lang="en-US" sz="1200" spc="-4" dirty="0">
                <a:solidFill>
                  <a:srgbClr val="292929"/>
                </a:solidFill>
                <a:latin typeface="Georgia" pitchFamily="1" charset="0"/>
                <a:ea typeface="Calibri" pitchFamily="2" charset="0"/>
                <a:cs typeface="Georgia" pitchFamily="1" charset="0"/>
              </a:rPr>
              <a:t>accordingly</a:t>
            </a:r>
            <a:endParaRPr lang="en-US" sz="1200" dirty="0">
              <a:latin typeface="Georgia" pitchFamily="1" charset="0"/>
              <a:ea typeface="Calibri" pitchFamily="2" charset="0"/>
              <a:cs typeface="Georgia" pitchFamily="1"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213426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0200" marR="33655">
              <a:lnSpc>
                <a:spcPct val="129000"/>
              </a:lnSpc>
              <a:spcBef>
                <a:spcPts val="210"/>
              </a:spcBef>
            </a:pP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Scrum framework addresses </a:t>
            </a:r>
            <a:r>
              <a:rPr lang="en-US" sz="1200" spc="-1" dirty="0">
                <a:solidFill>
                  <a:srgbClr val="292929"/>
                </a:solidFill>
                <a:latin typeface="Georgia" pitchFamily="1" charset="0"/>
                <a:ea typeface="Calibri" pitchFamily="2" charset="0"/>
                <a:cs typeface="Georgia" pitchFamily="1" charset="0"/>
              </a:rPr>
              <a:t>two </a:t>
            </a:r>
            <a:r>
              <a:rPr lang="en-US" sz="1200" spc="-4" dirty="0">
                <a:solidFill>
                  <a:srgbClr val="292929"/>
                </a:solidFill>
                <a:latin typeface="Georgia" pitchFamily="1" charset="0"/>
                <a:ea typeface="Calibri" pitchFamily="2" charset="0"/>
                <a:cs typeface="Georgia" pitchFamily="1" charset="0"/>
              </a:rPr>
              <a:t>critical </a:t>
            </a:r>
            <a:r>
              <a:rPr lang="en-US" sz="1200" spc="-5" dirty="0">
                <a:solidFill>
                  <a:srgbClr val="292929"/>
                </a:solidFill>
                <a:latin typeface="Georgia" pitchFamily="1" charset="0"/>
                <a:ea typeface="Calibri" pitchFamily="2" charset="0"/>
                <a:cs typeface="Georgia" pitchFamily="1" charset="0"/>
              </a:rPr>
              <a:t>pain points </a:t>
            </a:r>
            <a:r>
              <a:rPr lang="en-US" sz="1200" spc="-1" dirty="0">
                <a:solidFill>
                  <a:srgbClr val="292929"/>
                </a:solidFill>
                <a:latin typeface="Georgia" pitchFamily="1" charset="0"/>
                <a:ea typeface="Calibri" pitchFamily="2" charset="0"/>
                <a:cs typeface="Georgia" pitchFamily="1" charset="0"/>
              </a:rPr>
              <a:t>of software </a:t>
            </a:r>
            <a:r>
              <a:rPr lang="en-US" sz="1200" spc="-2" dirty="0">
                <a:solidFill>
                  <a:srgbClr val="292929"/>
                </a:solidFill>
                <a:latin typeface="Georgia" pitchFamily="1" charset="0"/>
                <a:ea typeface="Calibri" pitchFamily="2" charset="0"/>
                <a:cs typeface="Georgia" pitchFamily="1" charset="0"/>
              </a:rPr>
              <a:t>development.</a:t>
            </a:r>
            <a:r>
              <a:rPr lang="en-US" sz="1200" spc="-23" dirty="0">
                <a:solidFill>
                  <a:srgbClr val="292929"/>
                </a:solidFill>
                <a:latin typeface="Georgia" pitchFamily="1" charset="0"/>
                <a:ea typeface="Calibri" pitchFamily="2" charset="0"/>
                <a:cs typeface="Georgia" pitchFamily="1" charset="0"/>
              </a:rPr>
              <a:t> </a:t>
            </a:r>
            <a:r>
              <a:rPr lang="en-US" sz="1200" spc="-8" dirty="0">
                <a:solidFill>
                  <a:srgbClr val="292929"/>
                </a:solidFill>
                <a:latin typeface="Georgia" pitchFamily="1" charset="0"/>
                <a:ea typeface="Calibri" pitchFamily="2" charset="0"/>
                <a:cs typeface="Georgia" pitchFamily="1" charset="0"/>
              </a:rPr>
              <a:t>First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speed </a:t>
            </a:r>
            <a:r>
              <a:rPr lang="en-US" sz="1200" spc="-1" dirty="0">
                <a:solidFill>
                  <a:srgbClr val="292929"/>
                </a:solidFill>
                <a:latin typeface="Georgia" pitchFamily="1" charset="0"/>
                <a:ea typeface="Calibri" pitchFamily="2" charset="0"/>
                <a:cs typeface="Georgia" pitchFamily="1" charset="0"/>
              </a:rPr>
              <a:t>of software </a:t>
            </a:r>
            <a:r>
              <a:rPr lang="en-US" sz="1200" spc="-4" dirty="0">
                <a:solidFill>
                  <a:srgbClr val="292929"/>
                </a:solidFill>
                <a:latin typeface="Georgia" pitchFamily="1" charset="0"/>
                <a:ea typeface="Calibri" pitchFamily="2" charset="0"/>
                <a:cs typeface="Georgia" pitchFamily="1" charset="0"/>
              </a:rPr>
              <a:t>development and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second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client </a:t>
            </a:r>
            <a:r>
              <a:rPr lang="en-US" sz="1200" spc="-5" dirty="0">
                <a:solidFill>
                  <a:srgbClr val="292929"/>
                </a:solidFill>
                <a:latin typeface="Georgia" pitchFamily="1" charset="0"/>
                <a:ea typeface="Calibri" pitchFamily="2" charset="0"/>
                <a:cs typeface="Georgia" pitchFamily="1" charset="0"/>
              </a:rPr>
              <a:t>requirements </a:t>
            </a:r>
            <a:r>
              <a:rPr lang="en-US" sz="1200" spc="-1" dirty="0">
                <a:solidFill>
                  <a:srgbClr val="292929"/>
                </a:solidFill>
                <a:latin typeface="Georgia" pitchFamily="1" charset="0"/>
                <a:ea typeface="Calibri" pitchFamily="2" charset="0"/>
                <a:cs typeface="Georgia" pitchFamily="1" charset="0"/>
              </a:rPr>
              <a:t>which </a:t>
            </a:r>
            <a:r>
              <a:rPr lang="en-US" sz="1200" spc="-4" dirty="0">
                <a:solidFill>
                  <a:srgbClr val="292929"/>
                </a:solidFill>
                <a:latin typeface="Georgia" pitchFamily="1" charset="0"/>
                <a:ea typeface="Calibri" pitchFamily="2" charset="0"/>
                <a:cs typeface="Georgia" pitchFamily="1" charset="0"/>
              </a:rPr>
              <a:t>keep  on </a:t>
            </a:r>
            <a:r>
              <a:rPr lang="en-US" sz="1200" spc="-1" dirty="0">
                <a:solidFill>
                  <a:srgbClr val="292929"/>
                </a:solidFill>
                <a:latin typeface="Georgia" pitchFamily="1" charset="0"/>
                <a:ea typeface="Calibri" pitchFamily="2" charset="0"/>
                <a:cs typeface="Georgia" pitchFamily="1" charset="0"/>
              </a:rPr>
              <a:t>changing. </a:t>
            </a:r>
            <a:r>
              <a:rPr lang="en-US" sz="1200" spc="-11" dirty="0">
                <a:solidFill>
                  <a:srgbClr val="292929"/>
                </a:solidFill>
                <a:latin typeface="Georgia" pitchFamily="1" charset="0"/>
                <a:ea typeface="Calibri" pitchFamily="2" charset="0"/>
                <a:cs typeface="Georgia" pitchFamily="1" charset="0"/>
              </a:rPr>
              <a:t>In </a:t>
            </a:r>
            <a:r>
              <a:rPr lang="en-US" sz="1200" spc="-5"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approach, </a:t>
            </a:r>
            <a:r>
              <a:rPr lang="en-US" sz="1200" spc="-1" dirty="0">
                <a:solidFill>
                  <a:srgbClr val="292929"/>
                </a:solidFill>
                <a:latin typeface="Georgia" pitchFamily="1" charset="0"/>
                <a:ea typeface="Calibri" pitchFamily="2" charset="0"/>
                <a:cs typeface="Georgia" pitchFamily="1" charset="0"/>
              </a:rPr>
              <a:t>the software </a:t>
            </a:r>
            <a:r>
              <a:rPr lang="en-US" sz="1200" spc="-4" dirty="0">
                <a:solidFill>
                  <a:srgbClr val="292929"/>
                </a:solidFill>
                <a:latin typeface="Georgia" pitchFamily="1" charset="0"/>
                <a:ea typeface="Calibri" pitchFamily="2" charset="0"/>
                <a:cs typeface="Georgia" pitchFamily="1" charset="0"/>
              </a:rPr>
              <a:t>development </a:t>
            </a:r>
            <a:r>
              <a:rPr lang="en-US" sz="1200" spc="-5" dirty="0">
                <a:solidFill>
                  <a:srgbClr val="292929"/>
                </a:solidFill>
                <a:latin typeface="Georgia" pitchFamily="1" charset="0"/>
                <a:ea typeface="Calibri" pitchFamily="2" charset="0"/>
                <a:cs typeface="Georgia" pitchFamily="1" charset="0"/>
              </a:rPr>
              <a:t>project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executed </a:t>
            </a:r>
            <a:r>
              <a:rPr lang="en-US" sz="1200" spc="-5" dirty="0">
                <a:solidFill>
                  <a:srgbClr val="292929"/>
                </a:solidFill>
                <a:latin typeface="Georgia" pitchFamily="1" charset="0"/>
                <a:ea typeface="Calibri" pitchFamily="2" charset="0"/>
                <a:cs typeface="Georgia" pitchFamily="1" charset="0"/>
              </a:rPr>
              <a:t>in phases  </a:t>
            </a:r>
            <a:r>
              <a:rPr lang="en-US" sz="1200" spc="-4" dirty="0">
                <a:solidFill>
                  <a:srgbClr val="292929"/>
                </a:solidFill>
                <a:latin typeface="Georgia" pitchFamily="1" charset="0"/>
                <a:ea typeface="Calibri" pitchFamily="2" charset="0"/>
                <a:cs typeface="Georgia" pitchFamily="1" charset="0"/>
              </a:rPr>
              <a:t>and </a:t>
            </a:r>
            <a:r>
              <a:rPr lang="en-US" sz="1200" spc="-1" dirty="0">
                <a:solidFill>
                  <a:srgbClr val="292929"/>
                </a:solidFill>
                <a:latin typeface="Georgia" pitchFamily="1" charset="0"/>
                <a:ea typeface="Calibri" pitchFamily="2" charset="0"/>
                <a:cs typeface="Georgia" pitchFamily="1" charset="0"/>
              </a:rPr>
              <a:t>each </a:t>
            </a:r>
            <a:r>
              <a:rPr lang="en-US" sz="1200" spc="-5" dirty="0">
                <a:solidFill>
                  <a:srgbClr val="292929"/>
                </a:solidFill>
                <a:latin typeface="Georgia" pitchFamily="1" charset="0"/>
                <a:ea typeface="Calibri" pitchFamily="2" charset="0"/>
                <a:cs typeface="Georgia" pitchFamily="1" charset="0"/>
              </a:rPr>
              <a:t>phase </a:t>
            </a:r>
            <a:r>
              <a:rPr lang="en-US" sz="1200" spc="-4" dirty="0">
                <a:solidFill>
                  <a:srgbClr val="292929"/>
                </a:solidFill>
                <a:latin typeface="Georgia" pitchFamily="1" charset="0"/>
                <a:ea typeface="Calibri" pitchFamily="2" charset="0"/>
                <a:cs typeface="Georgia" pitchFamily="1" charset="0"/>
              </a:rPr>
              <a:t>known </a:t>
            </a:r>
            <a:r>
              <a:rPr lang="en-US" sz="1200" spc="-5" dirty="0">
                <a:solidFill>
                  <a:srgbClr val="292929"/>
                </a:solidFill>
                <a:latin typeface="Georgia" pitchFamily="1" charset="0"/>
                <a:ea typeface="Calibri" pitchFamily="2" charset="0"/>
                <a:cs typeface="Georgia" pitchFamily="1" charset="0"/>
              </a:rPr>
              <a:t>as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Sprint. Also, </a:t>
            </a:r>
            <a:r>
              <a:rPr lang="en-US" sz="1200" spc="-5" dirty="0">
                <a:solidFill>
                  <a:srgbClr val="292929"/>
                </a:solidFill>
                <a:latin typeface="Georgia" pitchFamily="1" charset="0"/>
                <a:ea typeface="Calibri" pitchFamily="2" charset="0"/>
                <a:cs typeface="Georgia" pitchFamily="1" charset="0"/>
              </a:rPr>
              <a:t>small teams </a:t>
            </a:r>
            <a:r>
              <a:rPr lang="en-US" sz="1200" spc="-1" dirty="0">
                <a:solidFill>
                  <a:srgbClr val="292929"/>
                </a:solidFill>
                <a:latin typeface="Georgia" pitchFamily="1" charset="0"/>
                <a:ea typeface="Calibri" pitchFamily="2" charset="0"/>
                <a:cs typeface="Georgia" pitchFamily="1" charset="0"/>
              </a:rPr>
              <a:t>of </a:t>
            </a:r>
            <a:r>
              <a:rPr lang="en-US" sz="1200" dirty="0">
                <a:solidFill>
                  <a:srgbClr val="292929"/>
                </a:solidFill>
                <a:latin typeface="Georgia" pitchFamily="1" charset="0"/>
                <a:ea typeface="Calibri" pitchFamily="2" charset="0"/>
                <a:cs typeface="Georgia" pitchFamily="1" charset="0"/>
              </a:rPr>
              <a:t>5</a:t>
            </a:r>
            <a:r>
              <a:rPr lang="en-US" sz="1200" dirty="0">
                <a:solidFill>
                  <a:srgbClr val="292929"/>
                </a:solidFill>
                <a:latin typeface="IPAGothic" charset="0"/>
                <a:ea typeface="Calibri" pitchFamily="2" charset="0"/>
                <a:cs typeface="IPAGothic" charset="0"/>
              </a:rPr>
              <a:t>–</a:t>
            </a:r>
            <a:r>
              <a:rPr lang="en-US" sz="1200" dirty="0">
                <a:solidFill>
                  <a:srgbClr val="292929"/>
                </a:solidFill>
                <a:latin typeface="Georgia" pitchFamily="1" charset="0"/>
                <a:ea typeface="Calibri" pitchFamily="2" charset="0"/>
                <a:cs typeface="Georgia" pitchFamily="1" charset="0"/>
              </a:rPr>
              <a:t>6 </a:t>
            </a:r>
            <a:r>
              <a:rPr lang="en-US" sz="1200" spc="-6" dirty="0">
                <a:solidFill>
                  <a:srgbClr val="292929"/>
                </a:solidFill>
                <a:latin typeface="Georgia" pitchFamily="1" charset="0"/>
                <a:ea typeface="Calibri" pitchFamily="2" charset="0"/>
                <a:cs typeface="Georgia" pitchFamily="1" charset="0"/>
              </a:rPr>
              <a:t>members </a:t>
            </a:r>
            <a:r>
              <a:rPr lang="en-US" sz="1200" spc="-2" dirty="0">
                <a:solidFill>
                  <a:srgbClr val="292929"/>
                </a:solidFill>
                <a:latin typeface="Georgia" pitchFamily="1" charset="0"/>
                <a:ea typeface="Calibri" pitchFamily="2" charset="0"/>
                <a:cs typeface="Georgia" pitchFamily="1" charset="0"/>
              </a:rPr>
              <a:t>are created, </a:t>
            </a:r>
            <a:r>
              <a:rPr lang="en-US" sz="1200" dirty="0">
                <a:solidFill>
                  <a:srgbClr val="292929"/>
                </a:solidFill>
                <a:latin typeface="Georgia" pitchFamily="1" charset="0"/>
                <a:ea typeface="Calibri" pitchFamily="2" charset="0"/>
                <a:cs typeface="Georgia" pitchFamily="1" charset="0"/>
              </a:rPr>
              <a:t>who  </a:t>
            </a:r>
            <a:r>
              <a:rPr lang="en-US" sz="1200" spc="-2" dirty="0">
                <a:solidFill>
                  <a:srgbClr val="292929"/>
                </a:solidFill>
                <a:latin typeface="Georgia" pitchFamily="1" charset="0"/>
                <a:ea typeface="Calibri" pitchFamily="2" charset="0"/>
                <a:cs typeface="Georgia" pitchFamily="1" charset="0"/>
              </a:rPr>
              <a:t>collectively </a:t>
            </a:r>
            <a:r>
              <a:rPr lang="en-US" sz="1200" spc="-5" dirty="0">
                <a:solidFill>
                  <a:srgbClr val="292929"/>
                </a:solidFill>
                <a:latin typeface="Georgia" pitchFamily="1" charset="0"/>
                <a:ea typeface="Calibri" pitchFamily="2" charset="0"/>
                <a:cs typeface="Georgia" pitchFamily="1" charset="0"/>
              </a:rPr>
              <a:t>work towards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desired</a:t>
            </a:r>
            <a:r>
              <a:rPr lang="en-US" sz="1200" spc="-17"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results.</a:t>
            </a:r>
            <a:endParaRPr lang="en-US" sz="1200" dirty="0">
              <a:latin typeface="Georgia" pitchFamily="1" charset="0"/>
              <a:ea typeface="Calibri" pitchFamily="2" charset="0"/>
              <a:cs typeface="Georgia" pitchFamily="1" charset="0"/>
            </a:endParaRPr>
          </a:p>
          <a:p>
            <a:pPr>
              <a:lnSpc>
                <a:spcPct val="100000"/>
              </a:lnSpc>
              <a:spcBef>
                <a:spcPts val="25"/>
              </a:spcBef>
            </a:pPr>
            <a:endParaRPr lang="en-US" sz="1200" dirty="0">
              <a:latin typeface="Georgia" pitchFamily="1" charset="0"/>
              <a:ea typeface="Calibri" pitchFamily="2" charset="0"/>
              <a:cs typeface="Georgia" pitchFamily="1" charset="0"/>
            </a:endParaRPr>
          </a:p>
          <a:p>
            <a:pPr marL="330200" marR="5080">
              <a:lnSpc>
                <a:spcPct val="129000"/>
              </a:lnSpc>
            </a:pP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Scrum </a:t>
            </a:r>
            <a:r>
              <a:rPr lang="en-US" sz="1200" spc="-2" dirty="0">
                <a:solidFill>
                  <a:srgbClr val="292929"/>
                </a:solidFill>
                <a:latin typeface="Georgia" pitchFamily="1" charset="0"/>
                <a:ea typeface="Calibri" pitchFamily="2" charset="0"/>
                <a:cs typeface="Georgia" pitchFamily="1" charset="0"/>
              </a:rPr>
              <a:t>methodology allows active </a:t>
            </a:r>
            <a:r>
              <a:rPr lang="en-US" sz="1200" spc="-4" dirty="0">
                <a:solidFill>
                  <a:srgbClr val="292929"/>
                </a:solidFill>
                <a:latin typeface="Georgia" pitchFamily="1" charset="0"/>
                <a:ea typeface="Calibri" pitchFamily="2" charset="0"/>
                <a:cs typeface="Georgia" pitchFamily="1" charset="0"/>
              </a:rPr>
              <a:t>client participation </a:t>
            </a:r>
            <a:r>
              <a:rPr lang="en-US" sz="1200" spc="-1" dirty="0">
                <a:solidFill>
                  <a:srgbClr val="292929"/>
                </a:solidFill>
                <a:latin typeface="Georgia" pitchFamily="1" charset="0"/>
                <a:ea typeface="Calibri" pitchFamily="2" charset="0"/>
                <a:cs typeface="Georgia" pitchFamily="1" charset="0"/>
              </a:rPr>
              <a:t>at each </a:t>
            </a:r>
            <a:r>
              <a:rPr lang="en-US" sz="1200" spc="-2" dirty="0">
                <a:solidFill>
                  <a:srgbClr val="292929"/>
                </a:solidFill>
                <a:latin typeface="Georgia" pitchFamily="1" charset="0"/>
                <a:ea typeface="Calibri" pitchFamily="2" charset="0"/>
                <a:cs typeface="Georgia" pitchFamily="1" charset="0"/>
              </a:rPr>
              <a:t>stage </a:t>
            </a:r>
            <a:r>
              <a:rPr lang="en-US" sz="1200" spc="-5" dirty="0">
                <a:solidFill>
                  <a:srgbClr val="292929"/>
                </a:solidFill>
                <a:latin typeface="Georgia" pitchFamily="1" charset="0"/>
                <a:ea typeface="Calibri" pitchFamily="2" charset="0"/>
                <a:cs typeface="Georgia" pitchFamily="1" charset="0"/>
              </a:rPr>
              <a:t>so </a:t>
            </a:r>
            <a:r>
              <a:rPr lang="en-US" sz="1200" spc="-2" dirty="0">
                <a:solidFill>
                  <a:srgbClr val="292929"/>
                </a:solidFill>
                <a:latin typeface="Georgia" pitchFamily="1" charset="0"/>
                <a:ea typeface="Calibri" pitchFamily="2" charset="0"/>
                <a:cs typeface="Georgia" pitchFamily="1" charset="0"/>
              </a:rPr>
              <a:t>that </a:t>
            </a:r>
            <a:r>
              <a:rPr lang="en-US" sz="1200" spc="-5" dirty="0">
                <a:solidFill>
                  <a:srgbClr val="292929"/>
                </a:solidFill>
                <a:latin typeface="Georgia" pitchFamily="1" charset="0"/>
                <a:ea typeface="Calibri" pitchFamily="2" charset="0"/>
                <a:cs typeface="Georgia" pitchFamily="1" charset="0"/>
              </a:rPr>
              <a:t>any  required </a:t>
            </a:r>
            <a:r>
              <a:rPr lang="en-US" sz="1200" spc="-4" dirty="0">
                <a:solidFill>
                  <a:srgbClr val="292929"/>
                </a:solidFill>
                <a:latin typeface="Georgia" pitchFamily="1" charset="0"/>
                <a:ea typeface="Calibri" pitchFamily="2" charset="0"/>
                <a:cs typeface="Georgia" pitchFamily="1" charset="0"/>
              </a:rPr>
              <a:t>changes </a:t>
            </a:r>
            <a:r>
              <a:rPr lang="en-US" sz="1200" spc="-2" dirty="0">
                <a:solidFill>
                  <a:srgbClr val="292929"/>
                </a:solidFill>
                <a:latin typeface="Georgia" pitchFamily="1" charset="0"/>
                <a:ea typeface="Calibri" pitchFamily="2" charset="0"/>
                <a:cs typeface="Georgia" pitchFamily="1" charset="0"/>
              </a:rPr>
              <a:t>are </a:t>
            </a:r>
            <a:r>
              <a:rPr lang="en-US" sz="1200" spc="-4" dirty="0">
                <a:solidFill>
                  <a:srgbClr val="292929"/>
                </a:solidFill>
                <a:latin typeface="Georgia" pitchFamily="1" charset="0"/>
                <a:ea typeface="Calibri" pitchFamily="2" charset="0"/>
                <a:cs typeface="Georgia" pitchFamily="1" charset="0"/>
              </a:rPr>
              <a:t>addressed </a:t>
            </a:r>
            <a:r>
              <a:rPr lang="en-US" sz="1200" spc="-5" dirty="0">
                <a:solidFill>
                  <a:srgbClr val="292929"/>
                </a:solidFill>
                <a:latin typeface="Georgia" pitchFamily="1" charset="0"/>
                <a:ea typeface="Calibri" pitchFamily="2" charset="0"/>
                <a:cs typeface="Georgia" pitchFamily="1" charset="0"/>
              </a:rPr>
              <a:t>immediately </a:t>
            </a:r>
            <a:r>
              <a:rPr lang="en-US" sz="1200" spc="-4" dirty="0">
                <a:solidFill>
                  <a:srgbClr val="292929"/>
                </a:solidFill>
                <a:latin typeface="Georgia" pitchFamily="1" charset="0"/>
                <a:ea typeface="Calibri" pitchFamily="2" charset="0"/>
                <a:cs typeface="Georgia" pitchFamily="1" charset="0"/>
              </a:rPr>
              <a:t>and </a:t>
            </a:r>
            <a:r>
              <a:rPr lang="en-US" sz="1200" spc="-2" dirty="0">
                <a:solidFill>
                  <a:srgbClr val="292929"/>
                </a:solidFill>
                <a:latin typeface="Georgia" pitchFamily="1" charset="0"/>
                <a:ea typeface="Calibri" pitchFamily="2" charset="0"/>
                <a:cs typeface="Georgia" pitchFamily="1" charset="0"/>
              </a:rPr>
              <a:t>acted </a:t>
            </a:r>
            <a:r>
              <a:rPr lang="en-US" sz="1200" spc="-1" dirty="0">
                <a:solidFill>
                  <a:srgbClr val="292929"/>
                </a:solidFill>
                <a:latin typeface="Georgia" pitchFamily="1" charset="0"/>
                <a:ea typeface="Calibri" pitchFamily="2" charset="0"/>
                <a:cs typeface="Georgia" pitchFamily="1" charset="0"/>
              </a:rPr>
              <a:t>on. </a:t>
            </a:r>
            <a:r>
              <a:rPr lang="en-US" sz="1200" spc="-6" dirty="0">
                <a:solidFill>
                  <a:srgbClr val="292929"/>
                </a:solidFill>
                <a:latin typeface="Georgia" pitchFamily="1" charset="0"/>
                <a:ea typeface="Calibri" pitchFamily="2" charset="0"/>
                <a:cs typeface="Georgia" pitchFamily="1" charset="0"/>
              </a:rPr>
              <a:t>This </a:t>
            </a:r>
            <a:r>
              <a:rPr lang="en-US" sz="1200" spc="-5" dirty="0">
                <a:solidFill>
                  <a:srgbClr val="292929"/>
                </a:solidFill>
                <a:latin typeface="Georgia" pitchFamily="1" charset="0"/>
                <a:ea typeface="Calibri" pitchFamily="2" charset="0"/>
                <a:cs typeface="Georgia" pitchFamily="1" charset="0"/>
              </a:rPr>
              <a:t>ensures </a:t>
            </a:r>
            <a:r>
              <a:rPr lang="en-US" sz="1200" spc="-2" dirty="0">
                <a:solidFill>
                  <a:srgbClr val="292929"/>
                </a:solidFill>
                <a:latin typeface="Georgia" pitchFamily="1" charset="0"/>
                <a:ea typeface="Calibri" pitchFamily="2" charset="0"/>
                <a:cs typeface="Georgia" pitchFamily="1" charset="0"/>
              </a:rPr>
              <a:t>that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project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delivered within </a:t>
            </a:r>
            <a:r>
              <a:rPr lang="en-US" sz="1200" spc="-5" dirty="0">
                <a:solidFill>
                  <a:srgbClr val="292929"/>
                </a:solidFill>
                <a:latin typeface="Georgia" pitchFamily="1" charset="0"/>
                <a:ea typeface="Calibri" pitchFamily="2" charset="0"/>
                <a:cs typeface="Georgia" pitchFamily="1" charset="0"/>
              </a:rPr>
              <a:t>time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meets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client </a:t>
            </a:r>
            <a:r>
              <a:rPr lang="en-US" sz="1200" spc="-5" dirty="0">
                <a:solidFill>
                  <a:srgbClr val="292929"/>
                </a:solidFill>
                <a:latin typeface="Georgia" pitchFamily="1" charset="0"/>
                <a:ea typeface="Calibri" pitchFamily="2" charset="0"/>
                <a:cs typeface="Georgia" pitchFamily="1" charset="0"/>
              </a:rPr>
              <a:t>demands</a:t>
            </a:r>
            <a:r>
              <a:rPr lang="en-US" sz="1200" spc="-21"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effectively.</a:t>
            </a:r>
          </a:p>
          <a:p>
            <a:pPr marL="330200" marR="5080">
              <a:lnSpc>
                <a:spcPct val="129000"/>
              </a:lnSpc>
            </a:pPr>
            <a:endParaRPr lang="en-US" sz="1200" spc="-4" dirty="0">
              <a:solidFill>
                <a:srgbClr val="292929"/>
              </a:solidFill>
              <a:latin typeface="Georgia" pitchFamily="1" charset="0"/>
              <a:ea typeface="Calibri" pitchFamily="2" charset="0"/>
              <a:cs typeface="Georgia" pitchFamily="1" charset="0"/>
            </a:endParaRPr>
          </a:p>
          <a:p>
            <a:pPr marL="12700" marR="100965">
              <a:lnSpc>
                <a:spcPct val="129000"/>
              </a:lnSpc>
              <a:spcBef>
                <a:spcPts val="100"/>
              </a:spcBef>
            </a:pPr>
            <a:r>
              <a:rPr lang="en-US" sz="1200" spc="-19" dirty="0">
                <a:solidFill>
                  <a:srgbClr val="292929"/>
                </a:solidFill>
                <a:latin typeface="Georgia" pitchFamily="1" charset="0"/>
                <a:ea typeface="Calibri" pitchFamily="2" charset="0"/>
                <a:cs typeface="Georgia" pitchFamily="1" charset="0"/>
              </a:rPr>
              <a:t>XP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the </a:t>
            </a:r>
            <a:r>
              <a:rPr lang="en-US" sz="1200" spc="-6" dirty="0">
                <a:solidFill>
                  <a:srgbClr val="292929"/>
                </a:solidFill>
                <a:latin typeface="Georgia" pitchFamily="1" charset="0"/>
                <a:ea typeface="Calibri" pitchFamily="2" charset="0"/>
                <a:cs typeface="Georgia" pitchFamily="1" charset="0"/>
              </a:rPr>
              <a:t>most </a:t>
            </a:r>
            <a:r>
              <a:rPr lang="en-US" sz="1200" spc="-5" dirty="0">
                <a:solidFill>
                  <a:srgbClr val="292929"/>
                </a:solidFill>
                <a:latin typeface="Georgia" pitchFamily="1" charset="0"/>
                <a:ea typeface="Calibri" pitchFamily="2" charset="0"/>
                <a:cs typeface="Georgia" pitchFamily="1" charset="0"/>
              </a:rPr>
              <a:t>successful </a:t>
            </a:r>
            <a:r>
              <a:rPr lang="en-US" sz="1200" spc="-4" dirty="0">
                <a:solidFill>
                  <a:srgbClr val="292929"/>
                </a:solidFill>
                <a:latin typeface="Georgia" pitchFamily="1" charset="0"/>
                <a:ea typeface="Calibri" pitchFamily="2" charset="0"/>
                <a:cs typeface="Georgia" pitchFamily="1" charset="0"/>
              </a:rPr>
              <a:t>method </a:t>
            </a:r>
            <a:r>
              <a:rPr lang="en-US" sz="1200" spc="-1" dirty="0">
                <a:solidFill>
                  <a:srgbClr val="292929"/>
                </a:solidFill>
                <a:latin typeface="Georgia" pitchFamily="1" charset="0"/>
                <a:ea typeface="Calibri" pitchFamily="2" charset="0"/>
                <a:cs typeface="Georgia" pitchFamily="1" charset="0"/>
              </a:rPr>
              <a:t>of </a:t>
            </a:r>
            <a:r>
              <a:rPr lang="en-US" sz="1200" spc="-2" dirty="0">
                <a:solidFill>
                  <a:srgbClr val="292929"/>
                </a:solidFill>
                <a:latin typeface="Georgia" pitchFamily="1" charset="0"/>
                <a:ea typeface="Calibri" pitchFamily="2" charset="0"/>
                <a:cs typeface="Georgia" pitchFamily="1" charset="0"/>
              </a:rPr>
              <a:t>developing </a:t>
            </a:r>
            <a:r>
              <a:rPr lang="en-US" sz="1200" spc="-1" dirty="0">
                <a:solidFill>
                  <a:srgbClr val="292929"/>
                </a:solidFill>
                <a:latin typeface="Georgia" pitchFamily="1" charset="0"/>
                <a:ea typeface="Calibri" pitchFamily="2" charset="0"/>
                <a:cs typeface="Georgia" pitchFamily="1" charset="0"/>
              </a:rPr>
              <a:t>agile software </a:t>
            </a:r>
            <a:r>
              <a:rPr lang="en-US" sz="1200" spc="-2" dirty="0">
                <a:solidFill>
                  <a:srgbClr val="292929"/>
                </a:solidFill>
                <a:latin typeface="Georgia" pitchFamily="1" charset="0"/>
                <a:ea typeface="Calibri" pitchFamily="2" charset="0"/>
                <a:cs typeface="Georgia" pitchFamily="1" charset="0"/>
              </a:rPr>
              <a:t>because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its focus </a:t>
            </a:r>
            <a:r>
              <a:rPr lang="en-US" sz="1200" spc="-4" dirty="0">
                <a:solidFill>
                  <a:srgbClr val="292929"/>
                </a:solidFill>
                <a:latin typeface="Georgia" pitchFamily="1" charset="0"/>
                <a:ea typeface="Calibri" pitchFamily="2" charset="0"/>
                <a:cs typeface="Georgia" pitchFamily="1" charset="0"/>
              </a:rPr>
              <a:t>on  </a:t>
            </a:r>
            <a:r>
              <a:rPr lang="en-US" sz="1200" spc="-5" dirty="0">
                <a:solidFill>
                  <a:srgbClr val="292929"/>
                </a:solidFill>
                <a:latin typeface="Georgia" pitchFamily="1" charset="0"/>
                <a:ea typeface="Calibri" pitchFamily="2" charset="0"/>
                <a:cs typeface="Georgia" pitchFamily="1" charset="0"/>
              </a:rPr>
              <a:t>customer </a:t>
            </a:r>
            <a:r>
              <a:rPr lang="en-US" sz="1200" spc="-4" dirty="0">
                <a:solidFill>
                  <a:srgbClr val="292929"/>
                </a:solidFill>
                <a:latin typeface="Georgia" pitchFamily="1" charset="0"/>
                <a:ea typeface="Calibri" pitchFamily="2" charset="0"/>
                <a:cs typeface="Georgia" pitchFamily="1" charset="0"/>
              </a:rPr>
              <a:t>satisfaction. </a:t>
            </a:r>
            <a:r>
              <a:rPr lang="en-US" sz="1200" spc="-19" dirty="0">
                <a:solidFill>
                  <a:srgbClr val="292929"/>
                </a:solidFill>
                <a:latin typeface="Georgia" pitchFamily="1" charset="0"/>
                <a:ea typeface="Calibri" pitchFamily="2" charset="0"/>
                <a:cs typeface="Georgia" pitchFamily="1" charset="0"/>
              </a:rPr>
              <a:t>XP </a:t>
            </a:r>
            <a:r>
              <a:rPr lang="en-US" sz="1200" spc="-5" dirty="0">
                <a:solidFill>
                  <a:srgbClr val="292929"/>
                </a:solidFill>
                <a:latin typeface="Georgia" pitchFamily="1" charset="0"/>
                <a:ea typeface="Calibri" pitchFamily="2" charset="0"/>
                <a:cs typeface="Georgia" pitchFamily="1" charset="0"/>
              </a:rPr>
              <a:t>requires maximum customer interaction to </a:t>
            </a:r>
            <a:r>
              <a:rPr lang="en-US" sz="1200" spc="-2" dirty="0">
                <a:solidFill>
                  <a:srgbClr val="292929"/>
                </a:solidFill>
                <a:latin typeface="Georgia" pitchFamily="1" charset="0"/>
                <a:ea typeface="Calibri" pitchFamily="2" charset="0"/>
                <a:cs typeface="Georgia" pitchFamily="1" charset="0"/>
              </a:rPr>
              <a:t>develop </a:t>
            </a:r>
            <a:r>
              <a:rPr lang="en-US" sz="1200" spc="-1" dirty="0">
                <a:solidFill>
                  <a:srgbClr val="292929"/>
                </a:solidFill>
                <a:latin typeface="Georgia" pitchFamily="1" charset="0"/>
                <a:ea typeface="Calibri" pitchFamily="2" charset="0"/>
                <a:cs typeface="Georgia" pitchFamily="1" charset="0"/>
              </a:rPr>
              <a:t>the  software. </a:t>
            </a:r>
            <a:r>
              <a:rPr lang="en-US" sz="1200" spc="-10" dirty="0">
                <a:solidFill>
                  <a:srgbClr val="292929"/>
                </a:solidFill>
                <a:latin typeface="Georgia" pitchFamily="1" charset="0"/>
                <a:ea typeface="Calibri" pitchFamily="2" charset="0"/>
                <a:cs typeface="Georgia" pitchFamily="1" charset="0"/>
              </a:rPr>
              <a:t>It </a:t>
            </a:r>
            <a:r>
              <a:rPr lang="en-US" sz="1200" spc="-4" dirty="0">
                <a:solidFill>
                  <a:srgbClr val="292929"/>
                </a:solidFill>
                <a:latin typeface="Georgia" pitchFamily="1" charset="0"/>
                <a:ea typeface="Calibri" pitchFamily="2" charset="0"/>
                <a:cs typeface="Georgia" pitchFamily="1" charset="0"/>
              </a:rPr>
              <a:t>divides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entire </a:t>
            </a:r>
            <a:r>
              <a:rPr lang="en-US" sz="1200" spc="-1" dirty="0">
                <a:solidFill>
                  <a:srgbClr val="292929"/>
                </a:solidFill>
                <a:latin typeface="Georgia" pitchFamily="1" charset="0"/>
                <a:ea typeface="Calibri" pitchFamily="2" charset="0"/>
                <a:cs typeface="Georgia" pitchFamily="1" charset="0"/>
              </a:rPr>
              <a:t>software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life cycle </a:t>
            </a:r>
            <a:r>
              <a:rPr lang="en-US" sz="1200" spc="-5" dirty="0">
                <a:solidFill>
                  <a:srgbClr val="292929"/>
                </a:solidFill>
                <a:latin typeface="Georgia" pitchFamily="1" charset="0"/>
                <a:ea typeface="Calibri" pitchFamily="2" charset="0"/>
                <a:cs typeface="Georgia" pitchFamily="1" charset="0"/>
              </a:rPr>
              <a:t>into </a:t>
            </a:r>
            <a:r>
              <a:rPr lang="en-US" sz="1200" spc="-4" dirty="0">
                <a:solidFill>
                  <a:srgbClr val="292929"/>
                </a:solidFill>
                <a:latin typeface="Georgia" pitchFamily="1" charset="0"/>
                <a:ea typeface="Calibri" pitchFamily="2" charset="0"/>
                <a:cs typeface="Georgia" pitchFamily="1" charset="0"/>
              </a:rPr>
              <a:t>several </a:t>
            </a:r>
            <a:r>
              <a:rPr lang="en-US" sz="1200" spc="-6" dirty="0">
                <a:solidFill>
                  <a:srgbClr val="292929"/>
                </a:solidFill>
                <a:latin typeface="Georgia" pitchFamily="1" charset="0"/>
                <a:ea typeface="Calibri" pitchFamily="2" charset="0"/>
                <a:cs typeface="Georgia" pitchFamily="1" charset="0"/>
              </a:rPr>
              <a:t>numbers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short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cycles. </a:t>
            </a:r>
            <a:r>
              <a:rPr lang="en-US" sz="1200" spc="-10" dirty="0">
                <a:solidFill>
                  <a:srgbClr val="292929"/>
                </a:solidFill>
                <a:latin typeface="Georgia" pitchFamily="1" charset="0"/>
                <a:ea typeface="Calibri" pitchFamily="2" charset="0"/>
                <a:cs typeface="Georgia" pitchFamily="1" charset="0"/>
              </a:rPr>
              <a:t>It </a:t>
            </a:r>
            <a:r>
              <a:rPr lang="en-US" sz="1200" spc="-2" dirty="0">
                <a:solidFill>
                  <a:srgbClr val="292929"/>
                </a:solidFill>
                <a:latin typeface="Georgia" pitchFamily="1" charset="0"/>
                <a:ea typeface="Calibri" pitchFamily="2" charset="0"/>
                <a:cs typeface="Georgia" pitchFamily="1" charset="0"/>
              </a:rPr>
              <a:t>welcomes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incorporates </a:t>
            </a:r>
            <a:r>
              <a:rPr lang="en-US" sz="1200" spc="-4" dirty="0">
                <a:solidFill>
                  <a:srgbClr val="292929"/>
                </a:solidFill>
                <a:latin typeface="Georgia" pitchFamily="1" charset="0"/>
                <a:ea typeface="Calibri" pitchFamily="2" charset="0"/>
                <a:cs typeface="Georgia" pitchFamily="1" charset="0"/>
              </a:rPr>
              <a:t>changes </a:t>
            </a:r>
            <a:r>
              <a:rPr lang="en-US" sz="1200" spc="-5" dirty="0">
                <a:solidFill>
                  <a:srgbClr val="292929"/>
                </a:solidFill>
                <a:latin typeface="Georgia" pitchFamily="1" charset="0"/>
                <a:ea typeface="Calibri" pitchFamily="2" charset="0"/>
                <a:cs typeface="Georgia" pitchFamily="1" charset="0"/>
              </a:rPr>
              <a:t>or requirements from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customers </a:t>
            </a:r>
            <a:r>
              <a:rPr lang="en-US" sz="1200" spc="-1" dirty="0">
                <a:solidFill>
                  <a:srgbClr val="292929"/>
                </a:solidFill>
                <a:latin typeface="Georgia" pitchFamily="1" charset="0"/>
                <a:ea typeface="Calibri" pitchFamily="2" charset="0"/>
                <a:cs typeface="Georgia" pitchFamily="1" charset="0"/>
              </a:rPr>
              <a:t>at </a:t>
            </a:r>
            <a:r>
              <a:rPr lang="en-US" sz="1200" spc="-5" dirty="0">
                <a:solidFill>
                  <a:srgbClr val="292929"/>
                </a:solidFill>
                <a:latin typeface="Georgia" pitchFamily="1" charset="0"/>
                <a:ea typeface="Calibri" pitchFamily="2" charset="0"/>
                <a:cs typeface="Georgia" pitchFamily="1" charset="0"/>
              </a:rPr>
              <a:t>any phase </a:t>
            </a:r>
            <a:r>
              <a:rPr lang="en-US" sz="1200" spc="-1" dirty="0">
                <a:solidFill>
                  <a:srgbClr val="292929"/>
                </a:solidFill>
                <a:latin typeface="Georgia" pitchFamily="1" charset="0"/>
                <a:ea typeface="Calibri" pitchFamily="2" charset="0"/>
                <a:cs typeface="Georgia" pitchFamily="1" charset="0"/>
              </a:rPr>
              <a:t>of the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life</a:t>
            </a:r>
            <a:r>
              <a:rPr lang="en-US" sz="1200" spc="-30"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cycle.</a:t>
            </a:r>
            <a:endParaRPr lang="en-US" sz="1200" dirty="0">
              <a:latin typeface="Georgia" pitchFamily="1" charset="0"/>
              <a:ea typeface="Calibri" pitchFamily="2" charset="0"/>
              <a:cs typeface="Georgia" pitchFamily="1" charset="0"/>
            </a:endParaRPr>
          </a:p>
          <a:p>
            <a:pPr>
              <a:lnSpc>
                <a:spcPct val="100000"/>
              </a:lnSpc>
              <a:spcBef>
                <a:spcPts val="20"/>
              </a:spcBef>
            </a:pPr>
            <a:endParaRPr lang="en-US" sz="1200" dirty="0">
              <a:latin typeface="Georgia" pitchFamily="1" charset="0"/>
              <a:ea typeface="Calibri" pitchFamily="2" charset="0"/>
              <a:cs typeface="Georgia" pitchFamily="1" charset="0"/>
            </a:endParaRPr>
          </a:p>
          <a:p>
            <a:pPr marL="12700" marR="5080">
              <a:lnSpc>
                <a:spcPct val="129000"/>
              </a:lnSpc>
            </a:pPr>
            <a:r>
              <a:rPr lang="en-US" sz="1200" spc="-6" dirty="0">
                <a:solidFill>
                  <a:srgbClr val="292929"/>
                </a:solidFill>
                <a:latin typeface="Georgia" pitchFamily="1" charset="0"/>
                <a:ea typeface="Calibri" pitchFamily="2" charset="0"/>
                <a:cs typeface="Georgia" pitchFamily="1" charset="0"/>
              </a:rPr>
              <a:t>Extreme </a:t>
            </a:r>
            <a:r>
              <a:rPr lang="en-US" sz="1200" spc="-5" dirty="0">
                <a:solidFill>
                  <a:srgbClr val="292929"/>
                </a:solidFill>
                <a:latin typeface="Georgia" pitchFamily="1" charset="0"/>
                <a:ea typeface="Calibri" pitchFamily="2" charset="0"/>
                <a:cs typeface="Georgia" pitchFamily="1" charset="0"/>
              </a:rPr>
              <a:t>programming starts </a:t>
            </a:r>
            <a:r>
              <a:rPr lang="en-US" sz="1200" spc="-1" dirty="0">
                <a:solidFill>
                  <a:srgbClr val="292929"/>
                </a:solidFill>
                <a:latin typeface="Georgia" pitchFamily="1" charset="0"/>
                <a:ea typeface="Calibri" pitchFamily="2" charset="0"/>
                <a:cs typeface="Georgia" pitchFamily="1" charset="0"/>
              </a:rPr>
              <a:t>with </a:t>
            </a:r>
            <a:r>
              <a:rPr lang="en-US" sz="1200" spc="-2" dirty="0">
                <a:solidFill>
                  <a:srgbClr val="292929"/>
                </a:solidFill>
                <a:latin typeface="Georgia" pitchFamily="1" charset="0"/>
                <a:ea typeface="Calibri" pitchFamily="2" charset="0"/>
                <a:cs typeface="Georgia" pitchFamily="1" charset="0"/>
              </a:rPr>
              <a:t>collecting </a:t>
            </a:r>
            <a:r>
              <a:rPr lang="en-US" sz="1200" spc="-5" dirty="0">
                <a:solidFill>
                  <a:srgbClr val="292929"/>
                </a:solidFill>
                <a:latin typeface="Georgia" pitchFamily="1" charset="0"/>
                <a:ea typeface="Calibri" pitchFamily="2" charset="0"/>
                <a:cs typeface="Georgia" pitchFamily="1" charset="0"/>
              </a:rPr>
              <a:t>user requirements. Depending upon </a:t>
            </a:r>
            <a:r>
              <a:rPr lang="en-US" sz="1200" spc="-2" dirty="0">
                <a:solidFill>
                  <a:srgbClr val="292929"/>
                </a:solidFill>
                <a:latin typeface="Georgia" pitchFamily="1" charset="0"/>
                <a:ea typeface="Calibri" pitchFamily="2" charset="0"/>
                <a:cs typeface="Georgia" pitchFamily="1" charset="0"/>
              </a:rPr>
              <a:t>these  </a:t>
            </a:r>
            <a:r>
              <a:rPr lang="en-US" sz="1200" spc="-5" dirty="0">
                <a:solidFill>
                  <a:srgbClr val="292929"/>
                </a:solidFill>
                <a:latin typeface="Georgia" pitchFamily="1" charset="0"/>
                <a:ea typeface="Calibri" pitchFamily="2" charset="0"/>
                <a:cs typeface="Georgia" pitchFamily="1" charset="0"/>
              </a:rPr>
              <a:t>requirements </a:t>
            </a:r>
            <a:r>
              <a:rPr lang="en-US" sz="1200" spc="-1" dirty="0">
                <a:solidFill>
                  <a:srgbClr val="292929"/>
                </a:solidFill>
                <a:latin typeface="Georgia" pitchFamily="1" charset="0"/>
                <a:ea typeface="Calibri" pitchFamily="2" charset="0"/>
                <a:cs typeface="Georgia" pitchFamily="1" charset="0"/>
              </a:rPr>
              <a:t>the </a:t>
            </a:r>
            <a:r>
              <a:rPr lang="en-US" sz="1200" dirty="0">
                <a:solidFill>
                  <a:srgbClr val="292929"/>
                </a:solidFill>
                <a:latin typeface="Georgia" pitchFamily="1" charset="0"/>
                <a:ea typeface="Calibri" pitchFamily="2" charset="0"/>
                <a:cs typeface="Georgia" pitchFamily="1" charset="0"/>
              </a:rPr>
              <a:t>whole </a:t>
            </a:r>
            <a:r>
              <a:rPr lang="en-US" sz="1200" spc="-4" dirty="0">
                <a:solidFill>
                  <a:srgbClr val="292929"/>
                </a:solidFill>
                <a:latin typeface="Georgia" pitchFamily="1" charset="0"/>
                <a:ea typeface="Calibri" pitchFamily="2" charset="0"/>
                <a:cs typeface="Georgia" pitchFamily="1" charset="0"/>
              </a:rPr>
              <a:t>development </a:t>
            </a:r>
            <a:r>
              <a:rPr lang="en-US" sz="1200" spc="-5" dirty="0">
                <a:solidFill>
                  <a:srgbClr val="292929"/>
                </a:solidFill>
                <a:latin typeface="Georgia" pitchFamily="1" charset="0"/>
                <a:ea typeface="Calibri" pitchFamily="2" charset="0"/>
                <a:cs typeface="Georgia" pitchFamily="1" charset="0"/>
              </a:rPr>
              <a:t>process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divided </a:t>
            </a:r>
            <a:r>
              <a:rPr lang="en-US" sz="1200" spc="-5" dirty="0">
                <a:solidFill>
                  <a:srgbClr val="292929"/>
                </a:solidFill>
                <a:latin typeface="Georgia" pitchFamily="1" charset="0"/>
                <a:ea typeface="Calibri" pitchFamily="2" charset="0"/>
                <a:cs typeface="Georgia" pitchFamily="1" charset="0"/>
              </a:rPr>
              <a:t>into </a:t>
            </a:r>
            <a:r>
              <a:rPr lang="en-US" sz="1200" spc="-4" dirty="0">
                <a:solidFill>
                  <a:srgbClr val="292929"/>
                </a:solidFill>
                <a:latin typeface="Georgia" pitchFamily="1" charset="0"/>
                <a:ea typeface="Calibri" pitchFamily="2" charset="0"/>
                <a:cs typeface="Georgia" pitchFamily="1" charset="0"/>
              </a:rPr>
              <a:t>several </a:t>
            </a:r>
            <a:r>
              <a:rPr lang="en-US" sz="1200" spc="-5" dirty="0">
                <a:solidFill>
                  <a:srgbClr val="292929"/>
                </a:solidFill>
                <a:latin typeface="Georgia" pitchFamily="1" charset="0"/>
                <a:ea typeface="Calibri" pitchFamily="2" charset="0"/>
                <a:cs typeface="Georgia" pitchFamily="1" charset="0"/>
              </a:rPr>
              <a:t>small </a:t>
            </a:r>
            <a:r>
              <a:rPr lang="en-US" sz="1200" spc="-6" dirty="0">
                <a:solidFill>
                  <a:srgbClr val="292929"/>
                </a:solidFill>
                <a:latin typeface="Georgia" pitchFamily="1" charset="0"/>
                <a:ea typeface="Calibri" pitchFamily="2" charset="0"/>
                <a:cs typeface="Georgia" pitchFamily="1" charset="0"/>
              </a:rPr>
              <a:t>numbers </a:t>
            </a:r>
            <a:r>
              <a:rPr lang="en-US" sz="1200" spc="-1" dirty="0">
                <a:solidFill>
                  <a:srgbClr val="292929"/>
                </a:solidFill>
                <a:latin typeface="Georgia" pitchFamily="1" charset="0"/>
                <a:ea typeface="Calibri" pitchFamily="2" charset="0"/>
                <a:cs typeface="Georgia" pitchFamily="1" charset="0"/>
              </a:rPr>
              <a:t>of  </a:t>
            </a:r>
            <a:r>
              <a:rPr lang="en-US" sz="1200" spc="-2" dirty="0">
                <a:solidFill>
                  <a:srgbClr val="292929"/>
                </a:solidFill>
                <a:latin typeface="Georgia" pitchFamily="1" charset="0"/>
                <a:ea typeface="Calibri" pitchFamily="2" charset="0"/>
                <a:cs typeface="Georgia" pitchFamily="1" charset="0"/>
              </a:rPr>
              <a:t>cycles. </a:t>
            </a:r>
            <a:r>
              <a:rPr lang="en-US" sz="1200" spc="-1" dirty="0">
                <a:solidFill>
                  <a:srgbClr val="292929"/>
                </a:solidFill>
                <a:latin typeface="Georgia" pitchFamily="1" charset="0"/>
                <a:ea typeface="Calibri" pitchFamily="2" charset="0"/>
                <a:cs typeface="Georgia" pitchFamily="1" charset="0"/>
              </a:rPr>
              <a:t>So the </a:t>
            </a:r>
            <a:r>
              <a:rPr lang="en-US" sz="1200" spc="-2" dirty="0">
                <a:solidFill>
                  <a:srgbClr val="292929"/>
                </a:solidFill>
                <a:latin typeface="Georgia" pitchFamily="1" charset="0"/>
                <a:ea typeface="Calibri" pitchFamily="2" charset="0"/>
                <a:cs typeface="Georgia" pitchFamily="1" charset="0"/>
              </a:rPr>
              <a:t>next </a:t>
            </a:r>
            <a:r>
              <a:rPr lang="en-US" sz="1200" spc="-5" dirty="0">
                <a:solidFill>
                  <a:srgbClr val="292929"/>
                </a:solidFill>
                <a:latin typeface="Georgia" pitchFamily="1" charset="0"/>
                <a:ea typeface="Calibri" pitchFamily="2" charset="0"/>
                <a:cs typeface="Georgia" pitchFamily="1" charset="0"/>
              </a:rPr>
              <a:t>phase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iteration planning </a:t>
            </a:r>
            <a:r>
              <a:rPr lang="en-US" sz="1200" dirty="0">
                <a:solidFill>
                  <a:srgbClr val="292929"/>
                </a:solidFill>
                <a:latin typeface="Georgia" pitchFamily="1" charset="0"/>
                <a:ea typeface="Calibri" pitchFamily="2" charset="0"/>
                <a:cs typeface="Georgia" pitchFamily="1" charset="0"/>
              </a:rPr>
              <a:t>i.e. </a:t>
            </a:r>
            <a:r>
              <a:rPr lang="en-US" sz="1200" spc="-2" dirty="0">
                <a:solidFill>
                  <a:srgbClr val="292929"/>
                </a:solidFill>
                <a:latin typeface="Georgia" pitchFamily="1" charset="0"/>
                <a:ea typeface="Calibri" pitchFamily="2" charset="0"/>
                <a:cs typeface="Georgia" pitchFamily="1" charset="0"/>
              </a:rPr>
              <a:t>deciding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no </a:t>
            </a:r>
            <a:r>
              <a:rPr lang="en-US" sz="1200" spc="-1" dirty="0">
                <a:solidFill>
                  <a:srgbClr val="292929"/>
                </a:solidFill>
                <a:latin typeface="Georgia" pitchFamily="1" charset="0"/>
                <a:ea typeface="Calibri" pitchFamily="2" charset="0"/>
                <a:cs typeface="Georgia" pitchFamily="1" charset="0"/>
              </a:rPr>
              <a:t>of </a:t>
            </a:r>
            <a:r>
              <a:rPr lang="en-US" sz="1200" spc="-2" dirty="0">
                <a:solidFill>
                  <a:srgbClr val="292929"/>
                </a:solidFill>
                <a:latin typeface="Georgia" pitchFamily="1" charset="0"/>
                <a:ea typeface="Calibri" pitchFamily="2" charset="0"/>
                <a:cs typeface="Georgia" pitchFamily="1" charset="0"/>
              </a:rPr>
              <a:t>cycles, </a:t>
            </a:r>
            <a:r>
              <a:rPr lang="en-US" sz="1200" spc="-4" dirty="0">
                <a:solidFill>
                  <a:srgbClr val="292929"/>
                </a:solidFill>
                <a:latin typeface="Georgia" pitchFamily="1" charset="0"/>
                <a:ea typeface="Calibri" pitchFamily="2" charset="0"/>
                <a:cs typeface="Georgia" pitchFamily="1" charset="0"/>
              </a:rPr>
              <a:t>prioritizing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requirements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estimating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amount </a:t>
            </a:r>
            <a:r>
              <a:rPr lang="en-US" sz="1200" spc="-1" dirty="0">
                <a:solidFill>
                  <a:srgbClr val="292929"/>
                </a:solidFill>
                <a:latin typeface="Georgia" pitchFamily="1" charset="0"/>
                <a:ea typeface="Calibri" pitchFamily="2" charset="0"/>
                <a:cs typeface="Georgia" pitchFamily="1" charset="0"/>
              </a:rPr>
              <a:t>of effort </a:t>
            </a:r>
            <a:r>
              <a:rPr lang="en-US" sz="1200" spc="-5" dirty="0">
                <a:solidFill>
                  <a:srgbClr val="292929"/>
                </a:solidFill>
                <a:latin typeface="Georgia" pitchFamily="1" charset="0"/>
                <a:ea typeface="Calibri" pitchFamily="2" charset="0"/>
                <a:cs typeface="Georgia" pitchFamily="1" charset="0"/>
              </a:rPr>
              <a:t>required to implement </a:t>
            </a:r>
            <a:r>
              <a:rPr lang="en-US" sz="1200" spc="-1" dirty="0">
                <a:solidFill>
                  <a:srgbClr val="292929"/>
                </a:solidFill>
                <a:latin typeface="Georgia" pitchFamily="1" charset="0"/>
                <a:ea typeface="Calibri" pitchFamily="2" charset="0"/>
                <a:cs typeface="Georgia" pitchFamily="1" charset="0"/>
              </a:rPr>
              <a:t>each</a:t>
            </a:r>
            <a:r>
              <a:rPr lang="en-US" sz="1200" spc="-17"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cycle.</a:t>
            </a:r>
            <a:endParaRPr lang="en-US" sz="1200" dirty="0">
              <a:latin typeface="Georgia" pitchFamily="1" charset="0"/>
              <a:ea typeface="Calibri" pitchFamily="2" charset="0"/>
              <a:cs typeface="Georgia" pitchFamily="1" charset="0"/>
            </a:endParaRPr>
          </a:p>
          <a:p>
            <a:pPr>
              <a:lnSpc>
                <a:spcPct val="100000"/>
              </a:lnSpc>
              <a:spcBef>
                <a:spcPts val="25"/>
              </a:spcBef>
            </a:pPr>
            <a:endParaRPr lang="en-US" sz="1200" dirty="0">
              <a:latin typeface="Georgia" pitchFamily="1" charset="0"/>
              <a:ea typeface="Calibri" pitchFamily="2" charset="0"/>
              <a:cs typeface="Georgia" pitchFamily="1" charset="0"/>
            </a:endParaRPr>
          </a:p>
          <a:p>
            <a:pPr marL="12700" marR="389255" lvl="0" indent="0" algn="just" defTabSz="914400" rtl="0" eaLnBrk="1" fontAlgn="auto" latinLnBrk="0" hangingPunct="1">
              <a:lnSpc>
                <a:spcPct val="129000"/>
              </a:lnSpc>
              <a:spcBef>
                <a:spcPts val="0"/>
              </a:spcBef>
              <a:spcAft>
                <a:spcPts val="0"/>
              </a:spcAft>
              <a:buClrTx/>
              <a:buSzTx/>
              <a:buFontTx/>
              <a:buNone/>
              <a:tabLst/>
              <a:defRPr/>
            </a:pPr>
            <a:r>
              <a:rPr lang="en-US" sz="1200" spc="-5" dirty="0">
                <a:solidFill>
                  <a:srgbClr val="292929"/>
                </a:solidFill>
                <a:latin typeface="Georgia" pitchFamily="1" charset="0"/>
                <a:ea typeface="Calibri" pitchFamily="2" charset="0"/>
                <a:cs typeface="Georgia" pitchFamily="1" charset="0"/>
              </a:rPr>
              <a:t>Now </a:t>
            </a:r>
            <a:r>
              <a:rPr lang="en-US" sz="1200" spc="-1" dirty="0">
                <a:solidFill>
                  <a:srgbClr val="292929"/>
                </a:solidFill>
                <a:latin typeface="Georgia" pitchFamily="1" charset="0"/>
                <a:ea typeface="Calibri" pitchFamily="2" charset="0"/>
                <a:cs typeface="Georgia" pitchFamily="1" charset="0"/>
              </a:rPr>
              <a:t>each </a:t>
            </a:r>
            <a:r>
              <a:rPr lang="en-US" sz="1200" spc="-4" dirty="0">
                <a:solidFill>
                  <a:srgbClr val="292929"/>
                </a:solidFill>
                <a:latin typeface="Georgia" pitchFamily="1" charset="0"/>
                <a:ea typeface="Calibri" pitchFamily="2" charset="0"/>
                <a:cs typeface="Georgia" pitchFamily="1" charset="0"/>
              </a:rPr>
              <a:t>iteration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developed </a:t>
            </a:r>
            <a:r>
              <a:rPr lang="en-US" sz="1200" spc="-5" dirty="0">
                <a:solidFill>
                  <a:srgbClr val="292929"/>
                </a:solidFill>
                <a:latin typeface="Georgia" pitchFamily="1" charset="0"/>
                <a:ea typeface="Calibri" pitchFamily="2" charset="0"/>
                <a:cs typeface="Georgia" pitchFamily="1" charset="0"/>
              </a:rPr>
              <a:t>using pair programming. During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development  phase, </a:t>
            </a:r>
            <a:r>
              <a:rPr lang="en-US" sz="1200" dirty="0">
                <a:solidFill>
                  <a:srgbClr val="292929"/>
                </a:solidFill>
                <a:latin typeface="Georgia" pitchFamily="1" charset="0"/>
                <a:ea typeface="Calibri" pitchFamily="2" charset="0"/>
                <a:cs typeface="Georgia" pitchFamily="1" charset="0"/>
              </a:rPr>
              <a:t>new </a:t>
            </a:r>
            <a:r>
              <a:rPr lang="en-US" sz="1200" spc="-5" dirty="0">
                <a:solidFill>
                  <a:srgbClr val="292929"/>
                </a:solidFill>
                <a:latin typeface="Georgia" pitchFamily="1" charset="0"/>
                <a:ea typeface="Calibri" pitchFamily="2" charset="0"/>
                <a:cs typeface="Georgia" pitchFamily="1" charset="0"/>
              </a:rPr>
              <a:t>user requirements may </a:t>
            </a:r>
            <a:r>
              <a:rPr lang="en-US" sz="1200" spc="-4" dirty="0">
                <a:solidFill>
                  <a:srgbClr val="292929"/>
                </a:solidFill>
                <a:latin typeface="Georgia" pitchFamily="1" charset="0"/>
                <a:ea typeface="Calibri" pitchFamily="2" charset="0"/>
                <a:cs typeface="Georgia" pitchFamily="1" charset="0"/>
              </a:rPr>
              <a:t>come and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iteration plan should </a:t>
            </a:r>
            <a:r>
              <a:rPr lang="en-US" sz="1200" spc="-2" dirty="0">
                <a:solidFill>
                  <a:srgbClr val="292929"/>
                </a:solidFill>
                <a:latin typeface="Georgia" pitchFamily="1" charset="0"/>
                <a:ea typeface="Calibri" pitchFamily="2" charset="0"/>
                <a:cs typeface="Georgia" pitchFamily="1" charset="0"/>
              </a:rPr>
              <a:t>be </a:t>
            </a:r>
            <a:r>
              <a:rPr lang="en-US" sz="1200" spc="-5" dirty="0">
                <a:solidFill>
                  <a:srgbClr val="292929"/>
                </a:solidFill>
                <a:latin typeface="Georgia" pitchFamily="1" charset="0"/>
                <a:ea typeface="Calibri" pitchFamily="2" charset="0"/>
                <a:cs typeface="Georgia" pitchFamily="1" charset="0"/>
              </a:rPr>
              <a:t>adjusted  </a:t>
            </a:r>
            <a:r>
              <a:rPr lang="en-US" sz="1200" spc="-4" dirty="0">
                <a:solidFill>
                  <a:srgbClr val="292929"/>
                </a:solidFill>
                <a:latin typeface="Georgia" pitchFamily="1" charset="0"/>
                <a:ea typeface="Calibri" pitchFamily="2" charset="0"/>
                <a:cs typeface="Georgia" pitchFamily="1" charset="0"/>
              </a:rPr>
              <a:t>according </a:t>
            </a:r>
            <a:r>
              <a:rPr lang="en-US" sz="1200" spc="-5" dirty="0">
                <a:solidFill>
                  <a:srgbClr val="292929"/>
                </a:solidFill>
                <a:latin typeface="Georgia" pitchFamily="1" charset="0"/>
                <a:ea typeface="Calibri" pitchFamily="2" charset="0"/>
                <a:cs typeface="Georgia" pitchFamily="1" charset="0"/>
              </a:rPr>
              <a:t>to</a:t>
            </a:r>
            <a:r>
              <a:rPr lang="en-US" sz="1200" spc="-10"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that. </a:t>
            </a:r>
            <a:r>
              <a:rPr lang="en-US" sz="1200" spc="-4" dirty="0">
                <a:solidFill>
                  <a:srgbClr val="292929"/>
                </a:solidFill>
                <a:latin typeface="Georgia" pitchFamily="1" charset="0"/>
                <a:ea typeface="Calibri" pitchFamily="2" charset="0"/>
                <a:cs typeface="Georgia" pitchFamily="1" charset="0"/>
              </a:rPr>
              <a:t>The</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next</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step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to</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test </a:t>
            </a:r>
            <a:r>
              <a:rPr lang="en-US" sz="1200" spc="-1" dirty="0">
                <a:solidFill>
                  <a:srgbClr val="292929"/>
                </a:solidFill>
                <a:latin typeface="Georgia" pitchFamily="1" charset="0"/>
                <a:ea typeface="Calibri" pitchFamily="2" charset="0"/>
                <a:cs typeface="Georgia" pitchFamily="1" charset="0"/>
              </a:rPr>
              <a:t>the</a:t>
            </a:r>
            <a:r>
              <a:rPr lang="en-US" sz="1200" spc="-6"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latest</a:t>
            </a:r>
            <a:r>
              <a:rPr lang="en-US" sz="1200" spc="-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developed</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version</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for </a:t>
            </a:r>
            <a:r>
              <a:rPr lang="en-US" sz="1200" spc="-4" dirty="0">
                <a:solidFill>
                  <a:srgbClr val="292929"/>
                </a:solidFill>
                <a:latin typeface="Georgia" pitchFamily="1" charset="0"/>
                <a:ea typeface="Calibri" pitchFamily="2" charset="0"/>
                <a:cs typeface="Georgia" pitchFamily="1" charset="0"/>
              </a:rPr>
              <a:t>bugs</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if</a:t>
            </a:r>
            <a:r>
              <a:rPr lang="en-US" sz="1200" spc="-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detected;</a:t>
            </a:r>
            <a:r>
              <a:rPr lang="en-US" sz="1200" spc="-6"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the</a:t>
            </a:r>
            <a:r>
              <a:rPr lang="en-US" sz="1200" spc="-6"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bugs</a:t>
            </a:r>
            <a:r>
              <a:rPr lang="en-US" sz="1200" spc="-5" dirty="0">
                <a:solidFill>
                  <a:srgbClr val="292929"/>
                </a:solidFill>
                <a:latin typeface="Georgia" pitchFamily="1" charset="0"/>
                <a:ea typeface="Calibri" pitchFamily="2" charset="0"/>
                <a:cs typeface="Georgia" pitchFamily="1" charset="0"/>
              </a:rPr>
              <a:t> </a:t>
            </a:r>
            <a:r>
              <a:rPr lang="en-US" sz="1200" dirty="0">
                <a:solidFill>
                  <a:srgbClr val="292929"/>
                </a:solidFill>
                <a:latin typeface="Georgia" pitchFamily="1" charset="0"/>
                <a:ea typeface="Calibri" pitchFamily="2" charset="0"/>
                <a:cs typeface="Georgia" pitchFamily="1" charset="0"/>
              </a:rPr>
              <a:t>will</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be  </a:t>
            </a:r>
            <a:r>
              <a:rPr lang="en-US" sz="1200" spc="-5" dirty="0">
                <a:solidFill>
                  <a:srgbClr val="292929"/>
                </a:solidFill>
                <a:latin typeface="Georgia" pitchFamily="1" charset="0"/>
                <a:ea typeface="Calibri" pitchFamily="2" charset="0"/>
                <a:cs typeface="Georgia" pitchFamily="1" charset="0"/>
              </a:rPr>
              <a:t>removed in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next </a:t>
            </a:r>
            <a:r>
              <a:rPr lang="en-US" sz="1200" spc="-4" dirty="0">
                <a:solidFill>
                  <a:srgbClr val="292929"/>
                </a:solidFill>
                <a:latin typeface="Georgia" pitchFamily="1" charset="0"/>
                <a:ea typeface="Calibri" pitchFamily="2" charset="0"/>
                <a:cs typeface="Georgia" pitchFamily="1" charset="0"/>
              </a:rPr>
              <a:t>iteration. After </a:t>
            </a:r>
            <a:r>
              <a:rPr lang="en-US" sz="1200" spc="-1" dirty="0">
                <a:solidFill>
                  <a:srgbClr val="292929"/>
                </a:solidFill>
                <a:latin typeface="Georgia" pitchFamily="1" charset="0"/>
                <a:ea typeface="Calibri" pitchFamily="2" charset="0"/>
                <a:cs typeface="Georgia" pitchFamily="1" charset="0"/>
              </a:rPr>
              <a:t>every </a:t>
            </a:r>
            <a:r>
              <a:rPr lang="en-US" sz="1200" spc="-2" dirty="0">
                <a:solidFill>
                  <a:srgbClr val="292929"/>
                </a:solidFill>
                <a:latin typeface="Georgia" pitchFamily="1" charset="0"/>
                <a:ea typeface="Calibri" pitchFamily="2" charset="0"/>
                <a:cs typeface="Georgia" pitchFamily="1" charset="0"/>
              </a:rPr>
              <a:t>acceptance </a:t>
            </a:r>
            <a:r>
              <a:rPr lang="en-US" sz="1200" spc="-5" dirty="0">
                <a:solidFill>
                  <a:srgbClr val="292929"/>
                </a:solidFill>
                <a:latin typeface="Georgia" pitchFamily="1" charset="0"/>
                <a:ea typeface="Calibri" pitchFamily="2" charset="0"/>
                <a:cs typeface="Georgia" pitchFamily="1" charset="0"/>
              </a:rPr>
              <a:t>testing project </a:t>
            </a:r>
            <a:r>
              <a:rPr lang="en-US" sz="1200" spc="-4" dirty="0">
                <a:solidFill>
                  <a:srgbClr val="292929"/>
                </a:solidFill>
                <a:latin typeface="Georgia" pitchFamily="1" charset="0"/>
                <a:ea typeface="Calibri" pitchFamily="2" charset="0"/>
                <a:cs typeface="Georgia" pitchFamily="1" charset="0"/>
              </a:rPr>
              <a:t>tracing should </a:t>
            </a:r>
            <a:r>
              <a:rPr lang="en-US" sz="1200" spc="-2" dirty="0">
                <a:solidFill>
                  <a:srgbClr val="292929"/>
                </a:solidFill>
                <a:latin typeface="Georgia" pitchFamily="1" charset="0"/>
                <a:ea typeface="Calibri" pitchFamily="2" charset="0"/>
                <a:cs typeface="Georgia" pitchFamily="1" charset="0"/>
              </a:rPr>
              <a:t>be  done </a:t>
            </a:r>
            <a:r>
              <a:rPr lang="en-US" sz="1200" spc="-5" dirty="0">
                <a:solidFill>
                  <a:srgbClr val="292929"/>
                </a:solidFill>
                <a:latin typeface="Georgia" pitchFamily="1" charset="0"/>
                <a:ea typeface="Calibri" pitchFamily="2" charset="0"/>
                <a:cs typeface="Georgia" pitchFamily="1" charset="0"/>
              </a:rPr>
              <a:t>in </a:t>
            </a:r>
            <a:r>
              <a:rPr lang="en-US" sz="1200" spc="-1" dirty="0">
                <a:solidFill>
                  <a:srgbClr val="292929"/>
                </a:solidFill>
                <a:latin typeface="Georgia" pitchFamily="1" charset="0"/>
                <a:ea typeface="Calibri" pitchFamily="2" charset="0"/>
                <a:cs typeface="Georgia" pitchFamily="1" charset="0"/>
              </a:rPr>
              <a:t>which </a:t>
            </a:r>
            <a:r>
              <a:rPr lang="en-US" sz="1200" spc="-2" dirty="0">
                <a:solidFill>
                  <a:srgbClr val="292929"/>
                </a:solidFill>
                <a:latin typeface="Georgia" pitchFamily="1" charset="0"/>
                <a:ea typeface="Calibri" pitchFamily="2" charset="0"/>
                <a:cs typeface="Georgia" pitchFamily="1" charset="0"/>
              </a:rPr>
              <a:t>feedback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taken </a:t>
            </a:r>
            <a:r>
              <a:rPr lang="en-US" sz="1200" spc="-5" dirty="0">
                <a:solidFill>
                  <a:srgbClr val="292929"/>
                </a:solidFill>
                <a:latin typeface="Georgia" pitchFamily="1" charset="0"/>
                <a:ea typeface="Calibri" pitchFamily="2" charset="0"/>
                <a:cs typeface="Georgia" pitchFamily="1" charset="0"/>
              </a:rPr>
              <a:t>from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project </a:t>
            </a:r>
            <a:r>
              <a:rPr lang="en-US" sz="1200" spc="-2" dirty="0">
                <a:solidFill>
                  <a:srgbClr val="292929"/>
                </a:solidFill>
                <a:latin typeface="Georgia" pitchFamily="1" charset="0"/>
                <a:ea typeface="Calibri" pitchFamily="2" charset="0"/>
                <a:cs typeface="Georgia" pitchFamily="1" charset="0"/>
              </a:rPr>
              <a:t>that </a:t>
            </a:r>
            <a:r>
              <a:rPr lang="en-US" sz="1200" spc="-1" dirty="0">
                <a:solidFill>
                  <a:srgbClr val="292929"/>
                </a:solidFill>
                <a:latin typeface="Georgia" pitchFamily="1" charset="0"/>
                <a:ea typeface="Calibri" pitchFamily="2" charset="0"/>
                <a:cs typeface="Georgia" pitchFamily="1" charset="0"/>
              </a:rPr>
              <a:t>how </a:t>
            </a:r>
            <a:r>
              <a:rPr lang="en-US" sz="1200" spc="-5" dirty="0">
                <a:solidFill>
                  <a:srgbClr val="292929"/>
                </a:solidFill>
                <a:latin typeface="Georgia" pitchFamily="1" charset="0"/>
                <a:ea typeface="Calibri" pitchFamily="2" charset="0"/>
                <a:cs typeface="Georgia" pitchFamily="1" charset="0"/>
              </a:rPr>
              <a:t>many </a:t>
            </a:r>
            <a:r>
              <a:rPr lang="en-US" sz="1200" spc="-6" dirty="0">
                <a:solidFill>
                  <a:srgbClr val="292929"/>
                </a:solidFill>
                <a:latin typeface="Georgia" pitchFamily="1" charset="0"/>
                <a:ea typeface="Calibri" pitchFamily="2" charset="0"/>
                <a:cs typeface="Georgia" pitchFamily="1" charset="0"/>
              </a:rPr>
              <a:t>jobs </a:t>
            </a:r>
            <a:r>
              <a:rPr lang="en-US" sz="1200" spc="-4" dirty="0">
                <a:solidFill>
                  <a:srgbClr val="292929"/>
                </a:solidFill>
                <a:latin typeface="Georgia" pitchFamily="1" charset="0"/>
                <a:ea typeface="Calibri" pitchFamily="2" charset="0"/>
                <a:cs typeface="Georgia" pitchFamily="1" charset="0"/>
              </a:rPr>
              <a:t>have </a:t>
            </a:r>
            <a:r>
              <a:rPr lang="en-US" sz="1200" spc="-2" dirty="0">
                <a:solidFill>
                  <a:srgbClr val="292929"/>
                </a:solidFill>
                <a:latin typeface="Georgia" pitchFamily="1" charset="0"/>
                <a:ea typeface="Calibri" pitchFamily="2" charset="0"/>
                <a:cs typeface="Georgia" pitchFamily="1" charset="0"/>
              </a:rPr>
              <a:t>already</a:t>
            </a:r>
            <a:r>
              <a:rPr lang="en-US" sz="1200" spc="-21"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been  </a:t>
            </a:r>
            <a:r>
              <a:rPr lang="en-US" sz="1200" spc="-1" dirty="0">
                <a:solidFill>
                  <a:srgbClr val="292929"/>
                </a:solidFill>
                <a:latin typeface="Georgia" pitchFamily="1" charset="0"/>
                <a:ea typeface="Calibri" pitchFamily="2" charset="0"/>
                <a:cs typeface="Georgia" pitchFamily="1" charset="0"/>
              </a:rPr>
              <a:t>done. </a:t>
            </a:r>
            <a:r>
              <a:rPr lang="en-US" sz="1200" spc="-19" dirty="0">
                <a:solidFill>
                  <a:srgbClr val="292929"/>
                </a:solidFill>
                <a:latin typeface="Georgia" pitchFamily="1" charset="0"/>
                <a:ea typeface="Calibri" pitchFamily="2" charset="0"/>
                <a:cs typeface="Georgia" pitchFamily="1" charset="0"/>
              </a:rPr>
              <a:t>XP </a:t>
            </a:r>
            <a:r>
              <a:rPr lang="en-US" sz="1200" spc="-5" dirty="0">
                <a:solidFill>
                  <a:srgbClr val="292929"/>
                </a:solidFill>
                <a:latin typeface="Georgia" pitchFamily="1" charset="0"/>
                <a:ea typeface="Calibri" pitchFamily="2" charset="0"/>
                <a:cs typeface="Georgia" pitchFamily="1" charset="0"/>
              </a:rPr>
              <a:t>has </a:t>
            </a:r>
            <a:r>
              <a:rPr lang="en-US" sz="1200" spc="-4" dirty="0">
                <a:solidFill>
                  <a:srgbClr val="292929"/>
                </a:solidFill>
                <a:latin typeface="Georgia" pitchFamily="1" charset="0"/>
                <a:ea typeface="Calibri" pitchFamily="2" charset="0"/>
                <a:cs typeface="Georgia" pitchFamily="1" charset="0"/>
              </a:rPr>
              <a:t>introduced </a:t>
            </a:r>
            <a:r>
              <a:rPr lang="en-US" sz="1200" spc="-5" dirty="0">
                <a:solidFill>
                  <a:srgbClr val="292929"/>
                </a:solidFill>
                <a:latin typeface="Georgia" pitchFamily="1" charset="0"/>
                <a:ea typeface="Calibri" pitchFamily="2" charset="0"/>
                <a:cs typeface="Georgia" pitchFamily="1" charset="0"/>
              </a:rPr>
              <a:t>many </a:t>
            </a:r>
            <a:r>
              <a:rPr lang="en-US" sz="1200" dirty="0">
                <a:solidFill>
                  <a:srgbClr val="292929"/>
                </a:solidFill>
                <a:latin typeface="Georgia" pitchFamily="1" charset="0"/>
                <a:ea typeface="Calibri" pitchFamily="2" charset="0"/>
                <a:cs typeface="Georgia" pitchFamily="1" charset="0"/>
              </a:rPr>
              <a:t>new </a:t>
            </a:r>
            <a:r>
              <a:rPr lang="en-US" sz="1200" spc="-4" dirty="0">
                <a:solidFill>
                  <a:srgbClr val="292929"/>
                </a:solidFill>
                <a:latin typeface="Georgia" pitchFamily="1" charset="0"/>
                <a:ea typeface="Calibri" pitchFamily="2" charset="0"/>
                <a:cs typeface="Georgia" pitchFamily="1" charset="0"/>
              </a:rPr>
              <a:t>things </a:t>
            </a:r>
            <a:r>
              <a:rPr lang="en-US" sz="1200" spc="-5" dirty="0">
                <a:solidFill>
                  <a:srgbClr val="292929"/>
                </a:solidFill>
                <a:latin typeface="Georgia" pitchFamily="1" charset="0"/>
                <a:ea typeface="Calibri" pitchFamily="2" charset="0"/>
                <a:cs typeface="Georgia" pitchFamily="1" charset="0"/>
              </a:rPr>
              <a:t>for </a:t>
            </a:r>
            <a:r>
              <a:rPr lang="en-US" sz="1200" spc="-4" dirty="0">
                <a:solidFill>
                  <a:srgbClr val="292929"/>
                </a:solidFill>
                <a:latin typeface="Georgia" pitchFamily="1" charset="0"/>
                <a:ea typeface="Calibri" pitchFamily="2" charset="0"/>
                <a:cs typeface="Georgia" pitchFamily="1" charset="0"/>
              </a:rPr>
              <a:t>developers like </a:t>
            </a:r>
            <a:r>
              <a:rPr lang="en-US" sz="1200" spc="-5" dirty="0">
                <a:solidFill>
                  <a:srgbClr val="292929"/>
                </a:solidFill>
                <a:latin typeface="Georgia" pitchFamily="1" charset="0"/>
                <a:ea typeface="Calibri" pitchFamily="2" charset="0"/>
                <a:cs typeface="Georgia" pitchFamily="1" charset="0"/>
              </a:rPr>
              <a:t>pair programming,  </a:t>
            </a:r>
            <a:r>
              <a:rPr lang="en-US" sz="1200" spc="-4" dirty="0">
                <a:solidFill>
                  <a:srgbClr val="292929"/>
                </a:solidFill>
                <a:latin typeface="Georgia" pitchFamily="1" charset="0"/>
                <a:ea typeface="Calibri" pitchFamily="2" charset="0"/>
                <a:cs typeface="Georgia" pitchFamily="1" charset="0"/>
              </a:rPr>
              <a:t>extensive </a:t>
            </a:r>
            <a:r>
              <a:rPr lang="en-US" sz="1200" spc="-1" dirty="0">
                <a:solidFill>
                  <a:srgbClr val="292929"/>
                </a:solidFill>
                <a:latin typeface="Georgia" pitchFamily="1" charset="0"/>
                <a:ea typeface="Calibri" pitchFamily="2" charset="0"/>
                <a:cs typeface="Georgia" pitchFamily="1" charset="0"/>
              </a:rPr>
              <a:t>code </a:t>
            </a:r>
            <a:r>
              <a:rPr lang="en-US" sz="1200" spc="-2" dirty="0">
                <a:solidFill>
                  <a:srgbClr val="292929"/>
                </a:solidFill>
                <a:latin typeface="Georgia" pitchFamily="1" charset="0"/>
                <a:ea typeface="Calibri" pitchFamily="2" charset="0"/>
                <a:cs typeface="Georgia" pitchFamily="1" charset="0"/>
              </a:rPr>
              <a:t>review, </a:t>
            </a:r>
            <a:r>
              <a:rPr lang="en-US" sz="1200" spc="-1" dirty="0">
                <a:solidFill>
                  <a:srgbClr val="292929"/>
                </a:solidFill>
                <a:latin typeface="Georgia" pitchFamily="1" charset="0"/>
                <a:ea typeface="Calibri" pitchFamily="2" charset="0"/>
                <a:cs typeface="Georgia" pitchFamily="1" charset="0"/>
              </a:rPr>
              <a:t>code </a:t>
            </a:r>
            <a:r>
              <a:rPr lang="en-US" sz="1200" spc="-2" dirty="0">
                <a:solidFill>
                  <a:srgbClr val="292929"/>
                </a:solidFill>
                <a:latin typeface="Georgia" pitchFamily="1" charset="0"/>
                <a:ea typeface="Calibri" pitchFamily="2" charset="0"/>
                <a:cs typeface="Georgia" pitchFamily="1" charset="0"/>
              </a:rPr>
              <a:t>refactoring, </a:t>
            </a:r>
            <a:r>
              <a:rPr lang="en-US" sz="1200" spc="-4" dirty="0">
                <a:solidFill>
                  <a:srgbClr val="292929"/>
                </a:solidFill>
                <a:latin typeface="Georgia" pitchFamily="1" charset="0"/>
                <a:ea typeface="Calibri" pitchFamily="2" charset="0"/>
                <a:cs typeface="Georgia" pitchFamily="1" charset="0"/>
              </a:rPr>
              <a:t>and open</a:t>
            </a:r>
            <a:r>
              <a:rPr lang="en-US" sz="1200" spc="-2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workspace.</a:t>
            </a:r>
            <a:endParaRPr lang="en-US" sz="1200" dirty="0">
              <a:latin typeface="Georgia" pitchFamily="1" charset="0"/>
              <a:ea typeface="Calibri" pitchFamily="2" charset="0"/>
              <a:cs typeface="Georgia" pitchFamily="1" charset="0"/>
            </a:endParaRPr>
          </a:p>
          <a:p>
            <a:pPr marL="12700" marR="389255" algn="just">
              <a:lnSpc>
                <a:spcPct val="129000"/>
              </a:lnSpc>
            </a:pPr>
            <a:endParaRPr lang="en-US" sz="1200" spc="-4" dirty="0">
              <a:solidFill>
                <a:srgbClr val="292929"/>
              </a:solidFill>
              <a:latin typeface="Georgia" pitchFamily="1" charset="0"/>
              <a:ea typeface="Calibri" pitchFamily="2" charset="0"/>
              <a:cs typeface="Georgia" pitchFamily="1" charset="0"/>
            </a:endParaRPr>
          </a:p>
          <a:p>
            <a:pPr marL="12700" marR="5080">
              <a:lnSpc>
                <a:spcPct val="129000"/>
              </a:lnSpc>
              <a:spcBef>
                <a:spcPts val="100"/>
              </a:spcBef>
            </a:pPr>
            <a:r>
              <a:rPr lang="en-US" sz="1200" spc="-7" dirty="0">
                <a:solidFill>
                  <a:srgbClr val="292929"/>
                </a:solidFill>
                <a:latin typeface="Georgia" pitchFamily="1" charset="0"/>
                <a:ea typeface="Calibri" pitchFamily="2" charset="0"/>
                <a:cs typeface="Georgia" pitchFamily="1" charset="0"/>
              </a:rPr>
              <a:t>An </a:t>
            </a:r>
            <a:r>
              <a:rPr lang="en-US" sz="1200" spc="-2" dirty="0">
                <a:solidFill>
                  <a:srgbClr val="292929"/>
                </a:solidFill>
                <a:latin typeface="Georgia" pitchFamily="1" charset="0"/>
                <a:ea typeface="Calibri" pitchFamily="2" charset="0"/>
                <a:cs typeface="Georgia" pitchFamily="1" charset="0"/>
              </a:rPr>
              <a:t>engineer </a:t>
            </a:r>
            <a:r>
              <a:rPr lang="en-US" sz="1200" spc="-5" dirty="0">
                <a:solidFill>
                  <a:srgbClr val="292929"/>
                </a:solidFill>
                <a:latin typeface="Georgia" pitchFamily="1" charset="0"/>
                <a:ea typeface="Calibri" pitchFamily="2" charset="0"/>
                <a:cs typeface="Georgia" pitchFamily="1" charset="0"/>
              </a:rPr>
              <a:t>from </a:t>
            </a:r>
            <a:r>
              <a:rPr lang="en-US" sz="1200" spc="-7" dirty="0">
                <a:solidFill>
                  <a:srgbClr val="292929"/>
                </a:solidFill>
                <a:latin typeface="Georgia" pitchFamily="1" charset="0"/>
                <a:ea typeface="Calibri" pitchFamily="2" charset="0"/>
                <a:cs typeface="Georgia" pitchFamily="1" charset="0"/>
              </a:rPr>
              <a:t>Toyota </a:t>
            </a:r>
            <a:r>
              <a:rPr lang="en-US" sz="1200" spc="-1" dirty="0">
                <a:solidFill>
                  <a:srgbClr val="292929"/>
                </a:solidFill>
                <a:latin typeface="Georgia" pitchFamily="1" charset="0"/>
                <a:ea typeface="Calibri" pitchFamily="2" charset="0"/>
                <a:cs typeface="Georgia" pitchFamily="1" charset="0"/>
              </a:rPr>
              <a:t>called </a:t>
            </a:r>
            <a:r>
              <a:rPr lang="en-US" sz="1200" spc="-6" dirty="0">
                <a:solidFill>
                  <a:srgbClr val="292929"/>
                </a:solidFill>
                <a:latin typeface="Georgia" pitchFamily="1" charset="0"/>
                <a:ea typeface="Calibri" pitchFamily="2" charset="0"/>
                <a:cs typeface="Georgia" pitchFamily="1" charset="0"/>
              </a:rPr>
              <a:t>Taiichi </a:t>
            </a:r>
            <a:r>
              <a:rPr lang="en-US" sz="1200" spc="-5" dirty="0">
                <a:solidFill>
                  <a:srgbClr val="292929"/>
                </a:solidFill>
                <a:latin typeface="Georgia" pitchFamily="1" charset="0"/>
                <a:ea typeface="Calibri" pitchFamily="2" charset="0"/>
                <a:cs typeface="Georgia" pitchFamily="1" charset="0"/>
              </a:rPr>
              <a:t>Ohno invented </a:t>
            </a:r>
            <a:r>
              <a:rPr lang="en-US" sz="1200" spc="-1" dirty="0">
                <a:solidFill>
                  <a:srgbClr val="292929"/>
                </a:solidFill>
                <a:latin typeface="Georgia" pitchFamily="1" charset="0"/>
                <a:ea typeface="Calibri" pitchFamily="2" charset="0"/>
                <a:cs typeface="Georgia" pitchFamily="1" charset="0"/>
              </a:rPr>
              <a:t>the </a:t>
            </a:r>
            <a:r>
              <a:rPr lang="en-US" sz="1200" spc="-6" dirty="0">
                <a:solidFill>
                  <a:srgbClr val="292929"/>
                </a:solidFill>
                <a:latin typeface="Georgia" pitchFamily="1" charset="0"/>
                <a:ea typeface="Calibri" pitchFamily="2" charset="0"/>
                <a:cs typeface="Georgia" pitchFamily="1" charset="0"/>
              </a:rPr>
              <a:t>Kanban </a:t>
            </a:r>
            <a:r>
              <a:rPr lang="en-US" sz="1200" spc="-4" dirty="0">
                <a:solidFill>
                  <a:srgbClr val="292929"/>
                </a:solidFill>
                <a:latin typeface="Georgia" pitchFamily="1" charset="0"/>
                <a:ea typeface="Calibri" pitchFamily="2" charset="0"/>
                <a:cs typeface="Georgia" pitchFamily="1" charset="0"/>
              </a:rPr>
              <a:t>framework.  </a:t>
            </a:r>
            <a:r>
              <a:rPr lang="en-US" sz="1200" spc="-2" dirty="0">
                <a:solidFill>
                  <a:srgbClr val="292929"/>
                </a:solidFill>
                <a:latin typeface="Georgia" pitchFamily="1" charset="0"/>
                <a:ea typeface="Calibri" pitchFamily="2" charset="0"/>
                <a:cs typeface="Georgia" pitchFamily="1" charset="0"/>
              </a:rPr>
              <a:t>Somewhere </a:t>
            </a:r>
            <a:r>
              <a:rPr lang="en-US" sz="1200" spc="-4" dirty="0">
                <a:solidFill>
                  <a:srgbClr val="292929"/>
                </a:solidFill>
                <a:latin typeface="Georgia" pitchFamily="1" charset="0"/>
                <a:ea typeface="Calibri" pitchFamily="2" charset="0"/>
                <a:cs typeface="Georgia" pitchFamily="1" charset="0"/>
              </a:rPr>
              <a:t>around </a:t>
            </a:r>
            <a:r>
              <a:rPr lang="en-US" sz="1200" spc="-1" dirty="0">
                <a:solidFill>
                  <a:srgbClr val="292929"/>
                </a:solidFill>
                <a:latin typeface="Georgia" pitchFamily="1" charset="0"/>
                <a:ea typeface="Calibri" pitchFamily="2" charset="0"/>
                <a:cs typeface="Georgia" pitchFamily="1" charset="0"/>
              </a:rPr>
              <a:t>the late </a:t>
            </a:r>
            <a:r>
              <a:rPr lang="en-US" sz="1200" dirty="0">
                <a:solidFill>
                  <a:srgbClr val="292929"/>
                </a:solidFill>
                <a:latin typeface="Georgia" pitchFamily="1" charset="0"/>
                <a:ea typeface="Calibri" pitchFamily="2" charset="0"/>
                <a:cs typeface="Georgia" pitchFamily="1" charset="0"/>
              </a:rPr>
              <a:t>1940s,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representatives </a:t>
            </a:r>
            <a:r>
              <a:rPr lang="en-US" sz="1200" spc="-1" dirty="0">
                <a:solidFill>
                  <a:srgbClr val="292929"/>
                </a:solidFill>
                <a:latin typeface="Georgia" pitchFamily="1" charset="0"/>
                <a:ea typeface="Calibri" pitchFamily="2" charset="0"/>
                <a:cs typeface="Georgia" pitchFamily="1" charset="0"/>
              </a:rPr>
              <a:t>of </a:t>
            </a:r>
            <a:r>
              <a:rPr lang="en-US" sz="1200" spc="-7" dirty="0">
                <a:solidFill>
                  <a:srgbClr val="292929"/>
                </a:solidFill>
                <a:latin typeface="Georgia" pitchFamily="1" charset="0"/>
                <a:ea typeface="Calibri" pitchFamily="2" charset="0"/>
                <a:cs typeface="Georgia" pitchFamily="1" charset="0"/>
              </a:rPr>
              <a:t>Toyota </a:t>
            </a:r>
            <a:r>
              <a:rPr lang="en-US" sz="1200" spc="-5" dirty="0">
                <a:solidFill>
                  <a:srgbClr val="292929"/>
                </a:solidFill>
                <a:latin typeface="Georgia" pitchFamily="1" charset="0"/>
                <a:ea typeface="Calibri" pitchFamily="2" charset="0"/>
                <a:cs typeface="Georgia" pitchFamily="1" charset="0"/>
              </a:rPr>
              <a:t>company </a:t>
            </a:r>
            <a:r>
              <a:rPr lang="en-US" sz="1200" spc="-2" dirty="0">
                <a:solidFill>
                  <a:srgbClr val="292929"/>
                </a:solidFill>
                <a:latin typeface="Georgia" pitchFamily="1" charset="0"/>
                <a:ea typeface="Calibri" pitchFamily="2" charset="0"/>
                <a:cs typeface="Georgia" pitchFamily="1" charset="0"/>
              </a:rPr>
              <a:t>observed</a:t>
            </a:r>
            <a:r>
              <a:rPr lang="en-US" sz="1200" spc="-2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how  </a:t>
            </a:r>
            <a:r>
              <a:rPr lang="en-US" sz="1200" spc="-5" dirty="0">
                <a:solidFill>
                  <a:srgbClr val="292929"/>
                </a:solidFill>
                <a:latin typeface="Georgia" pitchFamily="1" charset="0"/>
                <a:ea typeface="Calibri" pitchFamily="2" charset="0"/>
                <a:cs typeface="Georgia" pitchFamily="1" charset="0"/>
              </a:rPr>
              <a:t>supermarkets restock </a:t>
            </a:r>
            <a:r>
              <a:rPr lang="en-US" sz="1200" spc="-4" dirty="0">
                <a:solidFill>
                  <a:srgbClr val="292929"/>
                </a:solidFill>
                <a:latin typeface="Georgia" pitchFamily="1" charset="0"/>
                <a:ea typeface="Calibri" pitchFamily="2" charset="0"/>
                <a:cs typeface="Georgia" pitchFamily="1" charset="0"/>
              </a:rPr>
              <a:t>their goods based on </a:t>
            </a:r>
            <a:r>
              <a:rPr lang="en-US" sz="1200" spc="-1" dirty="0">
                <a:solidFill>
                  <a:srgbClr val="292929"/>
                </a:solidFill>
                <a:latin typeface="Georgia" pitchFamily="1" charset="0"/>
                <a:ea typeface="Calibri" pitchFamily="2" charset="0"/>
                <a:cs typeface="Georgia" pitchFamily="1" charset="0"/>
              </a:rPr>
              <a:t>what </a:t>
            </a:r>
            <a:r>
              <a:rPr lang="en-US" sz="1200" spc="-5" dirty="0">
                <a:solidFill>
                  <a:srgbClr val="292929"/>
                </a:solidFill>
                <a:latin typeface="Georgia" pitchFamily="1" charset="0"/>
                <a:ea typeface="Calibri" pitchFamily="2" charset="0"/>
                <a:cs typeface="Georgia" pitchFamily="1" charset="0"/>
              </a:rPr>
              <a:t>has </a:t>
            </a:r>
            <a:r>
              <a:rPr lang="en-US" sz="1200" spc="-2" dirty="0">
                <a:solidFill>
                  <a:srgbClr val="292929"/>
                </a:solidFill>
                <a:latin typeface="Georgia" pitchFamily="1" charset="0"/>
                <a:ea typeface="Calibri" pitchFamily="2" charset="0"/>
                <a:cs typeface="Georgia" pitchFamily="1" charset="0"/>
              </a:rPr>
              <a:t>been </a:t>
            </a:r>
            <a:r>
              <a:rPr lang="en-US" sz="1200" spc="-4" dirty="0">
                <a:solidFill>
                  <a:srgbClr val="292929"/>
                </a:solidFill>
                <a:latin typeface="Georgia" pitchFamily="1" charset="0"/>
                <a:ea typeface="Calibri" pitchFamily="2" charset="0"/>
                <a:cs typeface="Georgia" pitchFamily="1" charset="0"/>
              </a:rPr>
              <a:t>picked </a:t>
            </a:r>
            <a:r>
              <a:rPr lang="en-US" sz="1200" dirty="0">
                <a:solidFill>
                  <a:srgbClr val="292929"/>
                </a:solidFill>
                <a:latin typeface="Georgia" pitchFamily="1" charset="0"/>
                <a:ea typeface="Calibri" pitchFamily="2" charset="0"/>
                <a:cs typeface="Georgia" pitchFamily="1" charset="0"/>
              </a:rPr>
              <a:t>off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shelves. </a:t>
            </a:r>
            <a:r>
              <a:rPr lang="en-US" sz="1200" spc="-1" dirty="0">
                <a:solidFill>
                  <a:srgbClr val="292929"/>
                </a:solidFill>
                <a:latin typeface="Georgia" pitchFamily="1" charset="0"/>
                <a:ea typeface="Calibri" pitchFamily="2" charset="0"/>
                <a:cs typeface="Georgia" pitchFamily="1" charset="0"/>
              </a:rPr>
              <a:t>So  </a:t>
            </a:r>
            <a:r>
              <a:rPr lang="en-US" sz="1200" spc="-7" dirty="0">
                <a:solidFill>
                  <a:srgbClr val="292929"/>
                </a:solidFill>
                <a:latin typeface="Georgia" pitchFamily="1" charset="0"/>
                <a:ea typeface="Calibri" pitchFamily="2" charset="0"/>
                <a:cs typeface="Georgia" pitchFamily="1" charset="0"/>
              </a:rPr>
              <a:t>Toyota </a:t>
            </a:r>
            <a:r>
              <a:rPr lang="en-US" sz="1200" spc="-4" dirty="0">
                <a:solidFill>
                  <a:srgbClr val="292929"/>
                </a:solidFill>
                <a:latin typeface="Georgia" pitchFamily="1" charset="0"/>
                <a:ea typeface="Calibri" pitchFamily="2" charset="0"/>
                <a:cs typeface="Georgia" pitchFamily="1" charset="0"/>
              </a:rPr>
              <a:t>came </a:t>
            </a:r>
            <a:r>
              <a:rPr lang="en-US" sz="1200" spc="-5" dirty="0">
                <a:solidFill>
                  <a:srgbClr val="292929"/>
                </a:solidFill>
                <a:latin typeface="Georgia" pitchFamily="1" charset="0"/>
                <a:ea typeface="Calibri" pitchFamily="2" charset="0"/>
                <a:cs typeface="Georgia" pitchFamily="1" charset="0"/>
              </a:rPr>
              <a:t>up </a:t>
            </a:r>
            <a:r>
              <a:rPr lang="en-US" sz="1200" spc="-1" dirty="0">
                <a:solidFill>
                  <a:srgbClr val="292929"/>
                </a:solidFill>
                <a:latin typeface="Georgia" pitchFamily="1" charset="0"/>
                <a:ea typeface="Calibri" pitchFamily="2" charset="0"/>
                <a:cs typeface="Georgia" pitchFamily="1" charset="0"/>
              </a:rPr>
              <a:t>with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system </a:t>
            </a:r>
            <a:r>
              <a:rPr lang="en-US" sz="1200" spc="-1" dirty="0">
                <a:solidFill>
                  <a:srgbClr val="292929"/>
                </a:solidFill>
                <a:latin typeface="Georgia" pitchFamily="1" charset="0"/>
                <a:ea typeface="Calibri" pitchFamily="2" charset="0"/>
                <a:cs typeface="Georgia" pitchFamily="1" charset="0"/>
              </a:rPr>
              <a:t>where </a:t>
            </a:r>
            <a:r>
              <a:rPr lang="en-US" sz="1200" spc="-2" dirty="0">
                <a:solidFill>
                  <a:srgbClr val="292929"/>
                </a:solidFill>
                <a:latin typeface="Georgia" pitchFamily="1" charset="0"/>
                <a:ea typeface="Calibri" pitchFamily="2" charset="0"/>
                <a:cs typeface="Georgia" pitchFamily="1" charset="0"/>
              </a:rPr>
              <a:t>actual </a:t>
            </a:r>
            <a:r>
              <a:rPr lang="en-US" sz="1200" spc="-5" dirty="0">
                <a:solidFill>
                  <a:srgbClr val="292929"/>
                </a:solidFill>
                <a:latin typeface="Georgia" pitchFamily="1" charset="0"/>
                <a:ea typeface="Calibri" pitchFamily="2" charset="0"/>
                <a:cs typeface="Georgia" pitchFamily="1" charset="0"/>
              </a:rPr>
              <a:t>consumption drives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production</a:t>
            </a:r>
            <a:r>
              <a:rPr lang="en-US" sz="1200" spc="-30"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plans.</a:t>
            </a:r>
            <a:endParaRPr lang="en-US" sz="1200" dirty="0">
              <a:latin typeface="Georgia" pitchFamily="1" charset="0"/>
              <a:ea typeface="Calibri" pitchFamily="2" charset="0"/>
              <a:cs typeface="Georgia" pitchFamily="1" charset="0"/>
            </a:endParaRPr>
          </a:p>
          <a:p>
            <a:pPr>
              <a:lnSpc>
                <a:spcPct val="100000"/>
              </a:lnSpc>
              <a:spcBef>
                <a:spcPts val="20"/>
              </a:spcBef>
            </a:pPr>
            <a:endParaRPr lang="en-US" sz="1200" dirty="0">
              <a:latin typeface="Georgia" pitchFamily="1" charset="0"/>
              <a:ea typeface="Calibri" pitchFamily="2" charset="0"/>
              <a:cs typeface="Georgia" pitchFamily="1" charset="0"/>
            </a:endParaRPr>
          </a:p>
          <a:p>
            <a:pPr marL="12700" marR="129540">
              <a:lnSpc>
                <a:spcPct val="129000"/>
              </a:lnSpc>
            </a:pPr>
            <a:r>
              <a:rPr lang="en-US" sz="1200" spc="-4" dirty="0">
                <a:solidFill>
                  <a:srgbClr val="292929"/>
                </a:solidFill>
                <a:latin typeface="Georgia" pitchFamily="1" charset="0"/>
                <a:ea typeface="Calibri" pitchFamily="2" charset="0"/>
                <a:cs typeface="Georgia" pitchFamily="1" charset="0"/>
              </a:rPr>
              <a:t>One </a:t>
            </a:r>
            <a:r>
              <a:rPr lang="en-US" sz="1200" spc="-1" dirty="0">
                <a:solidFill>
                  <a:srgbClr val="292929"/>
                </a:solidFill>
                <a:latin typeface="Georgia" pitchFamily="1" charset="0"/>
                <a:ea typeface="Calibri" pitchFamily="2" charset="0"/>
                <a:cs typeface="Georgia" pitchFamily="1" charset="0"/>
              </a:rPr>
              <a:t>of the </a:t>
            </a:r>
            <a:r>
              <a:rPr lang="en-US" sz="1200" spc="-2" dirty="0">
                <a:solidFill>
                  <a:srgbClr val="292929"/>
                </a:solidFill>
                <a:latin typeface="Georgia" pitchFamily="1" charset="0"/>
                <a:ea typeface="Calibri" pitchFamily="2" charset="0"/>
                <a:cs typeface="Georgia" pitchFamily="1" charset="0"/>
              </a:rPr>
              <a:t>core </a:t>
            </a:r>
            <a:r>
              <a:rPr lang="en-US" sz="1200" spc="-4" dirty="0">
                <a:solidFill>
                  <a:srgbClr val="292929"/>
                </a:solidFill>
                <a:latin typeface="Georgia" pitchFamily="1" charset="0"/>
                <a:ea typeface="Calibri" pitchFamily="2" charset="0"/>
                <a:cs typeface="Georgia" pitchFamily="1" charset="0"/>
              </a:rPr>
              <a:t>ideas </a:t>
            </a:r>
            <a:r>
              <a:rPr lang="en-US" sz="1200" spc="-1" dirty="0">
                <a:solidFill>
                  <a:srgbClr val="292929"/>
                </a:solidFill>
                <a:latin typeface="Georgia" pitchFamily="1" charset="0"/>
                <a:ea typeface="Calibri" pitchFamily="2" charset="0"/>
                <a:cs typeface="Georgia" pitchFamily="1" charset="0"/>
              </a:rPr>
              <a:t>of </a:t>
            </a:r>
            <a:r>
              <a:rPr lang="en-US" sz="1200" spc="-6" dirty="0">
                <a:solidFill>
                  <a:srgbClr val="292929"/>
                </a:solidFill>
                <a:latin typeface="Georgia" pitchFamily="1" charset="0"/>
                <a:ea typeface="Calibri" pitchFamily="2" charset="0"/>
                <a:cs typeface="Georgia" pitchFamily="1" charset="0"/>
              </a:rPr>
              <a:t>Kanban is </a:t>
            </a:r>
            <a:r>
              <a:rPr lang="en-US" sz="1200" spc="-5" dirty="0">
                <a:solidFill>
                  <a:srgbClr val="292929"/>
                </a:solidFill>
                <a:latin typeface="Georgia" pitchFamily="1" charset="0"/>
                <a:ea typeface="Calibri" pitchFamily="2" charset="0"/>
                <a:cs typeface="Georgia" pitchFamily="1" charset="0"/>
              </a:rPr>
              <a:t>to refrain from </a:t>
            </a:r>
            <a:r>
              <a:rPr lang="en-US" sz="1200" spc="-4" dirty="0">
                <a:solidFill>
                  <a:srgbClr val="292929"/>
                </a:solidFill>
                <a:latin typeface="Georgia" pitchFamily="1" charset="0"/>
                <a:ea typeface="Calibri" pitchFamily="2" charset="0"/>
                <a:cs typeface="Georgia" pitchFamily="1" charset="0"/>
              </a:rPr>
              <a:t>producing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surplus. </a:t>
            </a:r>
            <a:r>
              <a:rPr lang="en-US" sz="1200" spc="-6" dirty="0">
                <a:solidFill>
                  <a:srgbClr val="292929"/>
                </a:solidFill>
                <a:latin typeface="Georgia" pitchFamily="1" charset="0"/>
                <a:ea typeface="Calibri" pitchFamily="2" charset="0"/>
                <a:cs typeface="Georgia" pitchFamily="1" charset="0"/>
              </a:rPr>
              <a:t>This is </a:t>
            </a:r>
            <a:r>
              <a:rPr lang="en-US" sz="1200" spc="-2" dirty="0">
                <a:solidFill>
                  <a:srgbClr val="292929"/>
                </a:solidFill>
                <a:latin typeface="Georgia" pitchFamily="1" charset="0"/>
                <a:ea typeface="Calibri" pitchFamily="2" charset="0"/>
                <a:cs typeface="Georgia" pitchFamily="1" charset="0"/>
              </a:rPr>
              <a:t>achieved  </a:t>
            </a:r>
            <a:r>
              <a:rPr lang="en-US" sz="1200" spc="-5" dirty="0">
                <a:solidFill>
                  <a:srgbClr val="292929"/>
                </a:solidFill>
                <a:latin typeface="Georgia" pitchFamily="1" charset="0"/>
                <a:ea typeface="Calibri" pitchFamily="2" charset="0"/>
                <a:cs typeface="Georgia" pitchFamily="1" charset="0"/>
              </a:rPr>
              <a:t>by making </a:t>
            </a:r>
            <a:r>
              <a:rPr lang="en-US" sz="1200" spc="-4" dirty="0">
                <a:solidFill>
                  <a:srgbClr val="292929"/>
                </a:solidFill>
                <a:latin typeface="Georgia" pitchFamily="1" charset="0"/>
                <a:ea typeface="Calibri" pitchFamily="2" charset="0"/>
                <a:cs typeface="Georgia" pitchFamily="1" charset="0"/>
              </a:rPr>
              <a:t>use </a:t>
            </a:r>
            <a:r>
              <a:rPr lang="en-US" sz="1200" spc="-1" dirty="0">
                <a:solidFill>
                  <a:srgbClr val="292929"/>
                </a:solidFill>
                <a:latin typeface="Georgia" pitchFamily="1" charset="0"/>
                <a:ea typeface="Calibri" pitchFamily="2" charset="0"/>
                <a:cs typeface="Georgia" pitchFamily="1" charset="0"/>
              </a:rPr>
              <a:t>of </a:t>
            </a:r>
            <a:r>
              <a:rPr lang="en-US" sz="1200" spc="-6" dirty="0">
                <a:solidFill>
                  <a:srgbClr val="292929"/>
                </a:solidFill>
                <a:latin typeface="Georgia" pitchFamily="1" charset="0"/>
                <a:ea typeface="Calibri" pitchFamily="2" charset="0"/>
                <a:cs typeface="Georgia" pitchFamily="1" charset="0"/>
              </a:rPr>
              <a:t>Kanban </a:t>
            </a:r>
            <a:r>
              <a:rPr lang="en-US" sz="1200" spc="-5" dirty="0">
                <a:solidFill>
                  <a:srgbClr val="292929"/>
                </a:solidFill>
                <a:latin typeface="Georgia" pitchFamily="1" charset="0"/>
                <a:ea typeface="Calibri" pitchFamily="2" charset="0"/>
                <a:cs typeface="Georgia" pitchFamily="1" charset="0"/>
              </a:rPr>
              <a:t>cards </a:t>
            </a:r>
            <a:r>
              <a:rPr lang="en-US" sz="1200" spc="-4" dirty="0">
                <a:solidFill>
                  <a:srgbClr val="292929"/>
                </a:solidFill>
                <a:latin typeface="Georgia" pitchFamily="1" charset="0"/>
                <a:ea typeface="Calibri" pitchFamily="2" charset="0"/>
                <a:cs typeface="Georgia" pitchFamily="1" charset="0"/>
              </a:rPr>
              <a:t>and </a:t>
            </a:r>
            <a:r>
              <a:rPr lang="en-US" sz="1200" dirty="0">
                <a:solidFill>
                  <a:srgbClr val="292929"/>
                </a:solidFill>
                <a:latin typeface="Georgia" pitchFamily="1" charset="0"/>
                <a:ea typeface="Calibri" pitchFamily="2" charset="0"/>
                <a:cs typeface="Georgia" pitchFamily="1" charset="0"/>
              </a:rPr>
              <a:t>a </a:t>
            </a:r>
            <a:r>
              <a:rPr lang="en-US" sz="1200" spc="-6" dirty="0">
                <a:solidFill>
                  <a:srgbClr val="292929"/>
                </a:solidFill>
                <a:latin typeface="Georgia" pitchFamily="1" charset="0"/>
                <a:ea typeface="Calibri" pitchFamily="2" charset="0"/>
                <a:cs typeface="Georgia" pitchFamily="1" charset="0"/>
              </a:rPr>
              <a:t>Kanban </a:t>
            </a:r>
            <a:r>
              <a:rPr lang="en-US" sz="1200" spc="-4" dirty="0">
                <a:solidFill>
                  <a:srgbClr val="292929"/>
                </a:solidFill>
                <a:latin typeface="Georgia" pitchFamily="1" charset="0"/>
                <a:ea typeface="Calibri" pitchFamily="2" charset="0"/>
                <a:cs typeface="Georgia" pitchFamily="1" charset="0"/>
              </a:rPr>
              <a:t>board. They </a:t>
            </a:r>
            <a:r>
              <a:rPr lang="en-US" sz="1200" spc="-2" dirty="0">
                <a:solidFill>
                  <a:srgbClr val="292929"/>
                </a:solidFill>
                <a:latin typeface="Georgia" pitchFamily="1" charset="0"/>
                <a:ea typeface="Calibri" pitchFamily="2" charset="0"/>
                <a:cs typeface="Georgia" pitchFamily="1" charset="0"/>
              </a:rPr>
              <a:t>are </a:t>
            </a:r>
            <a:r>
              <a:rPr lang="en-US" sz="1200" spc="-4" dirty="0">
                <a:solidFill>
                  <a:srgbClr val="292929"/>
                </a:solidFill>
                <a:latin typeface="Georgia" pitchFamily="1" charset="0"/>
                <a:ea typeface="Calibri" pitchFamily="2" charset="0"/>
                <a:cs typeface="Georgia" pitchFamily="1" charset="0"/>
              </a:rPr>
              <a:t>also used </a:t>
            </a:r>
            <a:r>
              <a:rPr lang="en-US" sz="1200" spc="-5" dirty="0">
                <a:solidFill>
                  <a:srgbClr val="292929"/>
                </a:solidFill>
                <a:latin typeface="Georgia" pitchFamily="1" charset="0"/>
                <a:ea typeface="Calibri" pitchFamily="2" charset="0"/>
                <a:cs typeface="Georgia" pitchFamily="1" charset="0"/>
              </a:rPr>
              <a:t>to </a:t>
            </a:r>
            <a:r>
              <a:rPr lang="en-US" sz="1200" spc="-2" dirty="0">
                <a:solidFill>
                  <a:srgbClr val="292929"/>
                </a:solidFill>
                <a:latin typeface="Georgia" pitchFamily="1" charset="0"/>
                <a:ea typeface="Calibri" pitchFamily="2" charset="0"/>
                <a:cs typeface="Georgia" pitchFamily="1" charset="0"/>
              </a:rPr>
              <a:t>visualize</a:t>
            </a:r>
            <a:r>
              <a:rPr lang="en-US" sz="1200" spc="-23"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flow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resources </a:t>
            </a:r>
            <a:r>
              <a:rPr lang="en-US" sz="1200" spc="-2" dirty="0">
                <a:solidFill>
                  <a:srgbClr val="292929"/>
                </a:solidFill>
                <a:latin typeface="Georgia" pitchFamily="1" charset="0"/>
                <a:ea typeface="Calibri" pitchFamily="2" charset="0"/>
                <a:cs typeface="Georgia" pitchFamily="1" charset="0"/>
              </a:rPr>
              <a:t>throughout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production </a:t>
            </a:r>
            <a:r>
              <a:rPr lang="en-US" sz="1200" spc="-1" dirty="0">
                <a:solidFill>
                  <a:srgbClr val="292929"/>
                </a:solidFill>
                <a:latin typeface="Georgia" pitchFamily="1" charset="0"/>
                <a:ea typeface="Calibri" pitchFamily="2" charset="0"/>
                <a:cs typeface="Georgia" pitchFamily="1" charset="0"/>
              </a:rPr>
              <a:t>cycle. </a:t>
            </a:r>
            <a:r>
              <a:rPr lang="en-US" sz="1200" spc="-6"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gives </a:t>
            </a:r>
            <a:r>
              <a:rPr lang="en-US" sz="1200" spc="-1" dirty="0">
                <a:solidFill>
                  <a:srgbClr val="292929"/>
                </a:solidFill>
                <a:latin typeface="Georgia" pitchFamily="1" charset="0"/>
                <a:ea typeface="Calibri" pitchFamily="2" charset="0"/>
                <a:cs typeface="Georgia" pitchFamily="1" charset="0"/>
              </a:rPr>
              <a:t>everyone </a:t>
            </a:r>
            <a:r>
              <a:rPr lang="en-US" sz="1200" spc="-5" dirty="0">
                <a:solidFill>
                  <a:srgbClr val="292929"/>
                </a:solidFill>
                <a:latin typeface="Georgia" pitchFamily="1" charset="0"/>
                <a:ea typeface="Calibri" pitchFamily="2" charset="0"/>
                <a:cs typeface="Georgia" pitchFamily="1" charset="0"/>
              </a:rPr>
              <a:t>maximum  insight into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process. </a:t>
            </a:r>
            <a:r>
              <a:rPr lang="en-US" sz="1200" spc="-6"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also </a:t>
            </a:r>
            <a:r>
              <a:rPr lang="en-US" sz="1200" spc="-5" dirty="0">
                <a:solidFill>
                  <a:srgbClr val="292929"/>
                </a:solidFill>
                <a:latin typeface="Georgia" pitchFamily="1" charset="0"/>
                <a:ea typeface="Calibri" pitchFamily="2" charset="0"/>
                <a:cs typeface="Georgia" pitchFamily="1" charset="0"/>
              </a:rPr>
              <a:t>helps managers address </a:t>
            </a:r>
            <a:r>
              <a:rPr lang="en-US" sz="1200" spc="-2" dirty="0">
                <a:solidFill>
                  <a:srgbClr val="292929"/>
                </a:solidFill>
                <a:latin typeface="Georgia" pitchFamily="1" charset="0"/>
                <a:ea typeface="Calibri" pitchFamily="2" charset="0"/>
                <a:cs typeface="Georgia" pitchFamily="1" charset="0"/>
              </a:rPr>
              <a:t>whatever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surplus or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shortage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in </a:t>
            </a:r>
            <a:r>
              <a:rPr lang="en-US" sz="1200" spc="-2" dirty="0">
                <a:solidFill>
                  <a:srgbClr val="292929"/>
                </a:solidFill>
                <a:latin typeface="Georgia" pitchFamily="1" charset="0"/>
                <a:ea typeface="Calibri" pitchFamily="2" charset="0"/>
                <a:cs typeface="Georgia" pitchFamily="1" charset="0"/>
              </a:rPr>
              <a:t>real</a:t>
            </a:r>
            <a:r>
              <a:rPr lang="en-US" sz="1200" spc="-11"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time.</a:t>
            </a:r>
            <a:endParaRPr lang="en-US" sz="1200" dirty="0">
              <a:latin typeface="Georgia" pitchFamily="1" charset="0"/>
              <a:ea typeface="Calibri" pitchFamily="2" charset="0"/>
              <a:cs typeface="Georgia" pitchFamily="1" charset="0"/>
            </a:endParaRPr>
          </a:p>
          <a:p>
            <a:pPr>
              <a:lnSpc>
                <a:spcPct val="100000"/>
              </a:lnSpc>
              <a:spcBef>
                <a:spcPts val="25"/>
              </a:spcBef>
            </a:pPr>
            <a:endParaRPr lang="en-US" sz="1200" dirty="0">
              <a:latin typeface="Georgia" pitchFamily="1" charset="0"/>
              <a:ea typeface="Calibri" pitchFamily="2" charset="0"/>
              <a:cs typeface="Georgia" pitchFamily="1" charset="0"/>
            </a:endParaRPr>
          </a:p>
          <a:p>
            <a:pPr marL="12700" marR="200025">
              <a:lnSpc>
                <a:spcPct val="129000"/>
              </a:lnSpc>
            </a:pPr>
            <a:r>
              <a:rPr lang="en-US" sz="1200" spc="-4" dirty="0">
                <a:solidFill>
                  <a:srgbClr val="292929"/>
                </a:solidFill>
                <a:latin typeface="Georgia" pitchFamily="1" charset="0"/>
                <a:ea typeface="Calibri" pitchFamily="2" charset="0"/>
                <a:cs typeface="Georgia" pitchFamily="1" charset="0"/>
              </a:rPr>
              <a:t>The </a:t>
            </a:r>
            <a:r>
              <a:rPr lang="en-US" sz="1200" spc="-6" dirty="0">
                <a:solidFill>
                  <a:srgbClr val="292929"/>
                </a:solidFill>
                <a:latin typeface="Georgia" pitchFamily="1" charset="0"/>
                <a:ea typeface="Calibri" pitchFamily="2" charset="0"/>
                <a:cs typeface="Georgia" pitchFamily="1" charset="0"/>
              </a:rPr>
              <a:t>Kanban </a:t>
            </a:r>
            <a:r>
              <a:rPr lang="en-US" sz="1200" spc="-5" dirty="0">
                <a:solidFill>
                  <a:srgbClr val="292929"/>
                </a:solidFill>
                <a:latin typeface="Georgia" pitchFamily="1" charset="0"/>
                <a:ea typeface="Calibri" pitchFamily="2" charset="0"/>
                <a:cs typeface="Georgia" pitchFamily="1" charset="0"/>
              </a:rPr>
              <a:t>system </a:t>
            </a:r>
            <a:r>
              <a:rPr lang="en-US" sz="1200" spc="-4" dirty="0">
                <a:solidFill>
                  <a:srgbClr val="292929"/>
                </a:solidFill>
                <a:latin typeface="Georgia" pitchFamily="1" charset="0"/>
                <a:ea typeface="Calibri" pitchFamily="2" charset="0"/>
                <a:cs typeface="Georgia" pitchFamily="1" charset="0"/>
              </a:rPr>
              <a:t>also </a:t>
            </a:r>
            <a:r>
              <a:rPr lang="en-US" sz="1200" spc="-5" dirty="0">
                <a:solidFill>
                  <a:srgbClr val="292929"/>
                </a:solidFill>
                <a:latin typeface="Georgia" pitchFamily="1" charset="0"/>
                <a:ea typeface="Calibri" pitchFamily="2" charset="0"/>
                <a:cs typeface="Georgia" pitchFamily="1" charset="0"/>
              </a:rPr>
              <a:t>introduces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notion </a:t>
            </a:r>
            <a:r>
              <a:rPr lang="en-US" sz="1200" spc="-1" dirty="0">
                <a:solidFill>
                  <a:srgbClr val="292929"/>
                </a:solidFill>
                <a:latin typeface="Georgia" pitchFamily="1" charset="0"/>
                <a:ea typeface="Calibri" pitchFamily="2" charset="0"/>
                <a:cs typeface="Georgia" pitchFamily="1" charset="0"/>
              </a:rPr>
              <a:t>of </a:t>
            </a:r>
            <a:r>
              <a:rPr lang="en-US" sz="1200" spc="-4" dirty="0">
                <a:solidFill>
                  <a:srgbClr val="292929"/>
                </a:solidFill>
                <a:latin typeface="Georgia" pitchFamily="1" charset="0"/>
                <a:ea typeface="Calibri" pitchFamily="2" charset="0"/>
                <a:cs typeface="Georgia" pitchFamily="1" charset="0"/>
              </a:rPr>
              <a:t>“pull” </a:t>
            </a:r>
            <a:r>
              <a:rPr lang="en-US" sz="1200" spc="-5" dirty="0">
                <a:solidFill>
                  <a:srgbClr val="292929"/>
                </a:solidFill>
                <a:latin typeface="Georgia" pitchFamily="1" charset="0"/>
                <a:ea typeface="Calibri" pitchFamily="2" charset="0"/>
                <a:cs typeface="Georgia" pitchFamily="1" charset="0"/>
              </a:rPr>
              <a:t>over “push,” </a:t>
            </a:r>
            <a:r>
              <a:rPr lang="en-US" sz="1200" spc="-4" dirty="0">
                <a:solidFill>
                  <a:srgbClr val="292929"/>
                </a:solidFill>
                <a:latin typeface="Georgia" pitchFamily="1" charset="0"/>
                <a:ea typeface="Calibri" pitchFamily="2" charset="0"/>
                <a:cs typeface="Georgia" pitchFamily="1" charset="0"/>
              </a:rPr>
              <a:t>meaning </a:t>
            </a:r>
            <a:r>
              <a:rPr lang="en-US" sz="1200" spc="-2" dirty="0">
                <a:solidFill>
                  <a:srgbClr val="292929"/>
                </a:solidFill>
                <a:latin typeface="Georgia" pitchFamily="1" charset="0"/>
                <a:ea typeface="Calibri" pitchFamily="2" charset="0"/>
                <a:cs typeface="Georgia" pitchFamily="1" charset="0"/>
              </a:rPr>
              <a:t>that  </a:t>
            </a:r>
            <a:r>
              <a:rPr lang="en-US" sz="1200" spc="-5" dirty="0">
                <a:solidFill>
                  <a:srgbClr val="292929"/>
                </a:solidFill>
                <a:latin typeface="Georgia" pitchFamily="1" charset="0"/>
                <a:ea typeface="Calibri" pitchFamily="2" charset="0"/>
                <a:cs typeface="Georgia" pitchFamily="1" charset="0"/>
              </a:rPr>
              <a:t>workers </a:t>
            </a:r>
            <a:r>
              <a:rPr lang="en-US" sz="1200" spc="-4" dirty="0">
                <a:solidFill>
                  <a:srgbClr val="292929"/>
                </a:solidFill>
                <a:latin typeface="Georgia" pitchFamily="1" charset="0"/>
                <a:ea typeface="Calibri" pitchFamily="2" charset="0"/>
                <a:cs typeface="Georgia" pitchFamily="1" charset="0"/>
              </a:rPr>
              <a:t>pull </a:t>
            </a:r>
            <a:r>
              <a:rPr lang="en-US" sz="1200" spc="-5" dirty="0">
                <a:solidFill>
                  <a:srgbClr val="292929"/>
                </a:solidFill>
                <a:latin typeface="Georgia" pitchFamily="1" charset="0"/>
                <a:ea typeface="Calibri" pitchFamily="2" charset="0"/>
                <a:cs typeface="Georgia" pitchFamily="1" charset="0"/>
              </a:rPr>
              <a:t>in work </a:t>
            </a:r>
            <a:r>
              <a:rPr lang="en-US" sz="1200" spc="-4" dirty="0">
                <a:solidFill>
                  <a:srgbClr val="292929"/>
                </a:solidFill>
                <a:latin typeface="Georgia" pitchFamily="1" charset="0"/>
                <a:ea typeface="Calibri" pitchFamily="2" charset="0"/>
                <a:cs typeface="Georgia" pitchFamily="1" charset="0"/>
              </a:rPr>
              <a:t>according </a:t>
            </a:r>
            <a:r>
              <a:rPr lang="en-US" sz="1200" spc="-5" dirty="0">
                <a:solidFill>
                  <a:srgbClr val="292929"/>
                </a:solidFill>
                <a:latin typeface="Georgia" pitchFamily="1" charset="0"/>
                <a:ea typeface="Calibri" pitchFamily="2" charset="0"/>
                <a:cs typeface="Georgia" pitchFamily="1" charset="0"/>
              </a:rPr>
              <a:t>to </a:t>
            </a:r>
            <a:r>
              <a:rPr lang="en-US" sz="1200" spc="-4" dirty="0">
                <a:solidFill>
                  <a:srgbClr val="292929"/>
                </a:solidFill>
                <a:latin typeface="Georgia" pitchFamily="1" charset="0"/>
                <a:ea typeface="Calibri" pitchFamily="2" charset="0"/>
                <a:cs typeface="Georgia" pitchFamily="1" charset="0"/>
              </a:rPr>
              <a:t>their </a:t>
            </a:r>
            <a:r>
              <a:rPr lang="en-US" sz="1200" spc="-5" dirty="0">
                <a:solidFill>
                  <a:srgbClr val="292929"/>
                </a:solidFill>
                <a:latin typeface="Georgia" pitchFamily="1" charset="0"/>
                <a:ea typeface="Calibri" pitchFamily="2" charset="0"/>
                <a:cs typeface="Georgia" pitchFamily="1" charset="0"/>
              </a:rPr>
              <a:t>capacity, as </a:t>
            </a:r>
            <a:r>
              <a:rPr lang="en-US" sz="1200" spc="-4" dirty="0">
                <a:solidFill>
                  <a:srgbClr val="292929"/>
                </a:solidFill>
                <a:latin typeface="Georgia" pitchFamily="1" charset="0"/>
                <a:ea typeface="Calibri" pitchFamily="2" charset="0"/>
                <a:cs typeface="Georgia" pitchFamily="1" charset="0"/>
              </a:rPr>
              <a:t>opposed </a:t>
            </a:r>
            <a:r>
              <a:rPr lang="en-US" sz="1200" spc="-5" dirty="0">
                <a:solidFill>
                  <a:srgbClr val="292929"/>
                </a:solidFill>
                <a:latin typeface="Georgia" pitchFamily="1" charset="0"/>
                <a:ea typeface="Calibri" pitchFamily="2" charset="0"/>
                <a:cs typeface="Georgia" pitchFamily="1" charset="0"/>
              </a:rPr>
              <a:t>to work </a:t>
            </a:r>
            <a:r>
              <a:rPr lang="en-US" sz="1200" spc="-2" dirty="0">
                <a:solidFill>
                  <a:srgbClr val="292929"/>
                </a:solidFill>
                <a:latin typeface="Georgia" pitchFamily="1" charset="0"/>
                <a:ea typeface="Calibri" pitchFamily="2" charset="0"/>
                <a:cs typeface="Georgia" pitchFamily="1" charset="0"/>
              </a:rPr>
              <a:t>being </a:t>
            </a:r>
            <a:r>
              <a:rPr lang="en-US" sz="1200" spc="-1" dirty="0">
                <a:solidFill>
                  <a:srgbClr val="292929"/>
                </a:solidFill>
                <a:latin typeface="Georgia" pitchFamily="1" charset="0"/>
                <a:ea typeface="Calibri" pitchFamily="2" charset="0"/>
                <a:cs typeface="Georgia" pitchFamily="1" charset="0"/>
              </a:rPr>
              <a:t>fed </a:t>
            </a:r>
            <a:r>
              <a:rPr lang="en-US" sz="1200" spc="-5" dirty="0">
                <a:solidFill>
                  <a:srgbClr val="292929"/>
                </a:solidFill>
                <a:latin typeface="Georgia" pitchFamily="1" charset="0"/>
                <a:ea typeface="Calibri" pitchFamily="2" charset="0"/>
                <a:cs typeface="Georgia" pitchFamily="1" charset="0"/>
              </a:rPr>
              <a:t>to </a:t>
            </a:r>
            <a:r>
              <a:rPr lang="en-US" sz="1200" spc="-4" dirty="0">
                <a:solidFill>
                  <a:srgbClr val="292929"/>
                </a:solidFill>
                <a:latin typeface="Georgia" pitchFamily="1" charset="0"/>
                <a:ea typeface="Calibri" pitchFamily="2" charset="0"/>
                <a:cs typeface="Georgia" pitchFamily="1" charset="0"/>
              </a:rPr>
              <a:t>them  on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conveyor </a:t>
            </a:r>
            <a:r>
              <a:rPr lang="en-US" sz="1200" spc="-2" dirty="0">
                <a:solidFill>
                  <a:srgbClr val="292929"/>
                </a:solidFill>
                <a:latin typeface="Georgia" pitchFamily="1" charset="0"/>
                <a:ea typeface="Calibri" pitchFamily="2" charset="0"/>
                <a:cs typeface="Georgia" pitchFamily="1" charset="0"/>
              </a:rPr>
              <a:t>belt </a:t>
            </a:r>
            <a:r>
              <a:rPr lang="en-US" sz="1200" spc="-5" dirty="0">
                <a:solidFill>
                  <a:srgbClr val="292929"/>
                </a:solidFill>
                <a:latin typeface="Georgia" pitchFamily="1" charset="0"/>
                <a:ea typeface="Calibri" pitchFamily="2" charset="0"/>
                <a:cs typeface="Georgia" pitchFamily="1" charset="0"/>
              </a:rPr>
              <a:t>or in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form </a:t>
            </a:r>
            <a:r>
              <a:rPr lang="en-US" sz="1200" spc="-1" dirty="0">
                <a:solidFill>
                  <a:srgbClr val="292929"/>
                </a:solidFill>
                <a:latin typeface="Georgia" pitchFamily="1" charset="0"/>
                <a:ea typeface="Calibri" pitchFamily="2" charset="0"/>
                <a:cs typeface="Georgia" pitchFamily="1" charset="0"/>
              </a:rPr>
              <a:t>of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to-do</a:t>
            </a:r>
            <a:r>
              <a:rPr lang="en-US" sz="1200" spc="-39"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list.</a:t>
            </a:r>
            <a:endParaRPr lang="en-US" sz="1200" dirty="0">
              <a:latin typeface="Georgia" pitchFamily="1" charset="0"/>
              <a:ea typeface="Calibri" pitchFamily="2" charset="0"/>
              <a:cs typeface="Georgia" pitchFamily="1" charset="0"/>
            </a:endParaRPr>
          </a:p>
          <a:p>
            <a:pPr>
              <a:lnSpc>
                <a:spcPct val="100000"/>
              </a:lnSpc>
              <a:spcBef>
                <a:spcPts val="55"/>
              </a:spcBef>
            </a:pPr>
            <a:endParaRPr lang="en-US" sz="1200" dirty="0">
              <a:latin typeface="Georgia" pitchFamily="1" charset="0"/>
              <a:ea typeface="Calibri" pitchFamily="2" charset="0"/>
              <a:cs typeface="Georgia" pitchFamily="1" charset="0"/>
            </a:endParaRPr>
          </a:p>
          <a:p>
            <a:pPr marL="12700">
              <a:lnSpc>
                <a:spcPct val="100000"/>
              </a:lnSpc>
            </a:pPr>
            <a:r>
              <a:rPr lang="en-US" sz="1400" i="1" spc="-15" dirty="0">
                <a:solidFill>
                  <a:srgbClr val="292929"/>
                </a:solidFill>
                <a:latin typeface="Verdana" pitchFamily="2" charset="0"/>
                <a:ea typeface="Calibri" pitchFamily="2" charset="0"/>
                <a:cs typeface="Verdana" pitchFamily="2" charset="0"/>
              </a:rPr>
              <a:t>Lean</a:t>
            </a:r>
            <a:endParaRPr lang="en-US" sz="1400" dirty="0">
              <a:latin typeface="Verdana" pitchFamily="2" charset="0"/>
              <a:ea typeface="Calibri" pitchFamily="2" charset="0"/>
              <a:cs typeface="Verdana" pitchFamily="2" charset="0"/>
            </a:endParaRPr>
          </a:p>
          <a:p>
            <a:pPr marL="12700" marR="266700">
              <a:lnSpc>
                <a:spcPct val="129000"/>
              </a:lnSpc>
              <a:spcBef>
                <a:spcPts val="120"/>
              </a:spcBef>
            </a:pPr>
            <a:r>
              <a:rPr lang="en-US" sz="1200" spc="-6" dirty="0">
                <a:solidFill>
                  <a:srgbClr val="292929"/>
                </a:solidFill>
                <a:latin typeface="Georgia" pitchFamily="1" charset="0"/>
                <a:ea typeface="Calibri" pitchFamily="2" charset="0"/>
                <a:cs typeface="Georgia" pitchFamily="1" charset="0"/>
              </a:rPr>
              <a:t>This </a:t>
            </a:r>
            <a:r>
              <a:rPr lang="en-US" sz="1200" spc="-4" dirty="0">
                <a:solidFill>
                  <a:srgbClr val="292929"/>
                </a:solidFill>
                <a:latin typeface="Georgia" pitchFamily="1" charset="0"/>
                <a:ea typeface="Calibri" pitchFamily="2" charset="0"/>
                <a:cs typeface="Georgia" pitchFamily="1" charset="0"/>
              </a:rPr>
              <a:t>method </a:t>
            </a:r>
            <a:r>
              <a:rPr lang="en-US" sz="1200" spc="-1" dirty="0">
                <a:solidFill>
                  <a:srgbClr val="292929"/>
                </a:solidFill>
                <a:latin typeface="Georgia" pitchFamily="1" charset="0"/>
                <a:ea typeface="Calibri" pitchFamily="2" charset="0"/>
                <a:cs typeface="Georgia" pitchFamily="1" charset="0"/>
              </a:rPr>
              <a:t>of software </a:t>
            </a:r>
            <a:r>
              <a:rPr lang="en-US" sz="1200" spc="-4" dirty="0">
                <a:solidFill>
                  <a:srgbClr val="292929"/>
                </a:solidFill>
                <a:latin typeface="Georgia" pitchFamily="1" charset="0"/>
                <a:ea typeface="Calibri" pitchFamily="2" charset="0"/>
                <a:cs typeface="Georgia" pitchFamily="1" charset="0"/>
              </a:rPr>
              <a:t>development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based on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principle </a:t>
            </a:r>
            <a:r>
              <a:rPr lang="en-US" sz="1200" spc="-7" dirty="0">
                <a:solidFill>
                  <a:srgbClr val="292929"/>
                </a:solidFill>
                <a:latin typeface="Georgia" pitchFamily="1" charset="0"/>
                <a:ea typeface="Calibri" pitchFamily="2" charset="0"/>
                <a:cs typeface="Georgia" pitchFamily="1" charset="0"/>
              </a:rPr>
              <a:t>“Just </a:t>
            </a:r>
            <a:r>
              <a:rPr lang="en-US" sz="1200" spc="-5" dirty="0">
                <a:solidFill>
                  <a:srgbClr val="292929"/>
                </a:solidFill>
                <a:latin typeface="Georgia" pitchFamily="1" charset="0"/>
                <a:ea typeface="Calibri" pitchFamily="2" charset="0"/>
                <a:cs typeface="Georgia" pitchFamily="1" charset="0"/>
              </a:rPr>
              <a:t>in time  production”. </a:t>
            </a: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aim </a:t>
            </a:r>
            <a:r>
              <a:rPr lang="en-US" sz="1200" spc="-1" dirty="0">
                <a:solidFill>
                  <a:srgbClr val="292929"/>
                </a:solidFill>
                <a:latin typeface="Georgia" pitchFamily="1" charset="0"/>
                <a:ea typeface="Calibri" pitchFamily="2" charset="0"/>
                <a:cs typeface="Georgia" pitchFamily="1" charset="0"/>
              </a:rPr>
              <a:t>of </a:t>
            </a:r>
            <a:r>
              <a:rPr lang="en-US" sz="1200" spc="-7" dirty="0">
                <a:solidFill>
                  <a:srgbClr val="292929"/>
                </a:solidFill>
                <a:latin typeface="Georgia" pitchFamily="1" charset="0"/>
                <a:ea typeface="Calibri" pitchFamily="2" charset="0"/>
                <a:cs typeface="Georgia" pitchFamily="1" charset="0"/>
              </a:rPr>
              <a:t>Lean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to </a:t>
            </a:r>
            <a:r>
              <a:rPr lang="en-US" sz="1200" spc="-4" dirty="0">
                <a:solidFill>
                  <a:srgbClr val="292929"/>
                </a:solidFill>
                <a:latin typeface="Georgia" pitchFamily="1" charset="0"/>
                <a:ea typeface="Calibri" pitchFamily="2" charset="0"/>
                <a:cs typeface="Georgia" pitchFamily="1" charset="0"/>
              </a:rPr>
              <a:t>increase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speed </a:t>
            </a:r>
            <a:r>
              <a:rPr lang="en-US" sz="1200" spc="-1" dirty="0">
                <a:solidFill>
                  <a:srgbClr val="292929"/>
                </a:solidFill>
                <a:latin typeface="Georgia" pitchFamily="1" charset="0"/>
                <a:ea typeface="Calibri" pitchFamily="2" charset="0"/>
                <a:cs typeface="Georgia" pitchFamily="1" charset="0"/>
              </a:rPr>
              <a:t>of software </a:t>
            </a:r>
            <a:r>
              <a:rPr lang="en-US" sz="1200" spc="-4" dirty="0">
                <a:solidFill>
                  <a:srgbClr val="292929"/>
                </a:solidFill>
                <a:latin typeface="Georgia" pitchFamily="1" charset="0"/>
                <a:ea typeface="Calibri" pitchFamily="2" charset="0"/>
                <a:cs typeface="Georgia" pitchFamily="1" charset="0"/>
              </a:rPr>
              <a:t>development and</a:t>
            </a:r>
            <a:r>
              <a:rPr lang="en-US" sz="1200" spc="-27"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to  </a:t>
            </a:r>
            <a:r>
              <a:rPr lang="en-US" sz="1200" spc="-2" dirty="0">
                <a:solidFill>
                  <a:srgbClr val="292929"/>
                </a:solidFill>
                <a:latin typeface="Georgia" pitchFamily="1" charset="0"/>
                <a:ea typeface="Calibri" pitchFamily="2" charset="0"/>
                <a:cs typeface="Georgia" pitchFamily="1" charset="0"/>
              </a:rPr>
              <a:t>reduce </a:t>
            </a:r>
            <a:r>
              <a:rPr lang="en-US" sz="1200" spc="-5" dirty="0">
                <a:solidFill>
                  <a:srgbClr val="292929"/>
                </a:solidFill>
                <a:latin typeface="Georgia" pitchFamily="1" charset="0"/>
                <a:ea typeface="Calibri" pitchFamily="2" charset="0"/>
                <a:cs typeface="Georgia" pitchFamily="1" charset="0"/>
              </a:rPr>
              <a:t>its </a:t>
            </a:r>
            <a:r>
              <a:rPr lang="en-US" sz="1200" spc="-4" dirty="0">
                <a:solidFill>
                  <a:srgbClr val="292929"/>
                </a:solidFill>
                <a:latin typeface="Georgia" pitchFamily="1" charset="0"/>
                <a:ea typeface="Calibri" pitchFamily="2" charset="0"/>
                <a:cs typeface="Georgia" pitchFamily="1" charset="0"/>
              </a:rPr>
              <a:t>cost. The seven </a:t>
            </a:r>
            <a:r>
              <a:rPr lang="en-US" sz="1200" spc="-6" dirty="0">
                <a:solidFill>
                  <a:srgbClr val="292929"/>
                </a:solidFill>
                <a:latin typeface="Georgia" pitchFamily="1" charset="0"/>
                <a:ea typeface="Calibri" pitchFamily="2" charset="0"/>
                <a:cs typeface="Georgia" pitchFamily="1" charset="0"/>
              </a:rPr>
              <a:t>steps </a:t>
            </a:r>
            <a:r>
              <a:rPr lang="en-US" sz="1200" spc="-5" dirty="0">
                <a:solidFill>
                  <a:srgbClr val="292929"/>
                </a:solidFill>
                <a:latin typeface="Georgia" pitchFamily="1" charset="0"/>
                <a:ea typeface="Calibri" pitchFamily="2" charset="0"/>
                <a:cs typeface="Georgia" pitchFamily="1" charset="0"/>
              </a:rPr>
              <a:t>to summarize </a:t>
            </a:r>
            <a:r>
              <a:rPr lang="en-US" sz="1200" spc="-7" dirty="0">
                <a:solidFill>
                  <a:srgbClr val="292929"/>
                </a:solidFill>
                <a:latin typeface="Georgia" pitchFamily="1" charset="0"/>
                <a:ea typeface="Calibri" pitchFamily="2" charset="0"/>
                <a:cs typeface="Georgia" pitchFamily="1" charset="0"/>
              </a:rPr>
              <a:t>Lean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are </a:t>
            </a:r>
            <a:r>
              <a:rPr lang="en-US" sz="1200" spc="-5" dirty="0">
                <a:solidFill>
                  <a:srgbClr val="292929"/>
                </a:solidFill>
                <a:latin typeface="Georgia" pitchFamily="1" charset="0"/>
                <a:ea typeface="Calibri" pitchFamily="2" charset="0"/>
                <a:cs typeface="Georgia" pitchFamily="1" charset="0"/>
              </a:rPr>
              <a:t>as</a:t>
            </a:r>
            <a:r>
              <a:rPr lang="en-US" sz="1200" spc="-19"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follows:</a:t>
            </a:r>
            <a:endParaRPr lang="en-US" sz="1200" dirty="0">
              <a:latin typeface="Georgia" pitchFamily="1" charset="0"/>
              <a:ea typeface="Calibri" pitchFamily="2" charset="0"/>
              <a:cs typeface="Georgia" pitchFamily="1" charset="0"/>
            </a:endParaRPr>
          </a:p>
          <a:p>
            <a:pPr marL="12700" marR="389255" algn="just">
              <a:lnSpc>
                <a:spcPct val="129000"/>
              </a:lnSpc>
            </a:pPr>
            <a:endParaRPr lang="en-US" sz="1200" spc="-4" dirty="0">
              <a:solidFill>
                <a:srgbClr val="292929"/>
              </a:solidFill>
              <a:latin typeface="Georgia" pitchFamily="1" charset="0"/>
              <a:ea typeface="Calibri" pitchFamily="2" charset="0"/>
              <a:cs typeface="Georgia" pitchFamily="1" charset="0"/>
            </a:endParaRPr>
          </a:p>
          <a:p>
            <a:pPr marL="615950" marR="196850" indent="-180975" defTabSz="914400">
              <a:lnSpc>
                <a:spcPct val="129000"/>
              </a:lnSpc>
              <a:spcBef>
                <a:spcPts val="210"/>
              </a:spcBef>
              <a:buFont typeface="Georgia" pitchFamily="1" charset="0"/>
              <a:buAutoNum type="arabicPeriod"/>
              <a:tabLst>
                <a:tab pos="616585" algn="l"/>
              </a:tabLst>
            </a:pPr>
            <a:r>
              <a:rPr lang="en-US" sz="1200" spc="11" dirty="0">
                <a:solidFill>
                  <a:srgbClr val="292929"/>
                </a:solidFill>
                <a:latin typeface="Times New Roman" pitchFamily="1" charset="0"/>
                <a:ea typeface="Calibri" pitchFamily="2" charset="0"/>
                <a:cs typeface="Times New Roman" pitchFamily="1" charset="0"/>
              </a:rPr>
              <a:t>Delete</a:t>
            </a:r>
            <a:r>
              <a:rPr lang="en-US" sz="1200" spc="-5" dirty="0">
                <a:solidFill>
                  <a:srgbClr val="292929"/>
                </a:solidFill>
                <a:latin typeface="Times New Roman" pitchFamily="1" charset="0"/>
                <a:ea typeface="Calibri" pitchFamily="2" charset="0"/>
                <a:cs typeface="Times New Roman" pitchFamily="1" charset="0"/>
              </a:rPr>
              <a:t> </a:t>
            </a:r>
            <a:r>
              <a:rPr lang="en-US" sz="1200" spc="15" dirty="0">
                <a:solidFill>
                  <a:srgbClr val="292929"/>
                </a:solidFill>
                <a:latin typeface="Times New Roman" pitchFamily="1" charset="0"/>
                <a:ea typeface="Calibri" pitchFamily="2" charset="0"/>
                <a:cs typeface="Times New Roman" pitchFamily="1" charset="0"/>
              </a:rPr>
              <a:t>unnecessary</a:t>
            </a:r>
            <a:r>
              <a:rPr lang="en-US" sz="1200" spc="-4" dirty="0">
                <a:solidFill>
                  <a:srgbClr val="292929"/>
                </a:solidFill>
                <a:latin typeface="Times New Roman" pitchFamily="1" charset="0"/>
                <a:ea typeface="Calibri" pitchFamily="2" charset="0"/>
                <a:cs typeface="Times New Roman" pitchFamily="1" charset="0"/>
              </a:rPr>
              <a:t> </a:t>
            </a:r>
            <a:r>
              <a:rPr lang="en-US" sz="1200" spc="14" dirty="0">
                <a:solidFill>
                  <a:srgbClr val="292929"/>
                </a:solidFill>
                <a:latin typeface="Times New Roman" pitchFamily="1" charset="0"/>
                <a:ea typeface="Calibri" pitchFamily="2" charset="0"/>
                <a:cs typeface="Times New Roman" pitchFamily="1" charset="0"/>
              </a:rPr>
              <a:t>things</a:t>
            </a:r>
            <a:r>
              <a:rPr lang="en-US" sz="1200" spc="-4" dirty="0">
                <a:solidFill>
                  <a:srgbClr val="292929"/>
                </a:solidFill>
                <a:latin typeface="Times New Roman" pitchFamily="1" charset="0"/>
                <a:ea typeface="Calibri" pitchFamily="2" charset="0"/>
                <a:cs typeface="Times New Roman" pitchFamily="1" charset="0"/>
              </a:rPr>
              <a:t> </a:t>
            </a:r>
            <a:r>
              <a:rPr lang="en-US" sz="1200" spc="-1" dirty="0">
                <a:solidFill>
                  <a:srgbClr val="292929"/>
                </a:solidFill>
                <a:latin typeface="Georgia" pitchFamily="1" charset="0"/>
                <a:ea typeface="Calibri" pitchFamily="2" charset="0"/>
                <a:cs typeface="Georgia" pitchFamily="1" charset="0"/>
              </a:rPr>
              <a:t>(everything</a:t>
            </a:r>
            <a:r>
              <a:rPr lang="en-US" sz="1200" spc="-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that</a:t>
            </a:r>
            <a:r>
              <a:rPr lang="en-US" sz="1200" spc="-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does</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not </a:t>
            </a:r>
            <a:r>
              <a:rPr lang="en-US" sz="1200" spc="-4" dirty="0">
                <a:solidFill>
                  <a:srgbClr val="292929"/>
                </a:solidFill>
                <a:latin typeface="Georgia" pitchFamily="1" charset="0"/>
                <a:ea typeface="Calibri" pitchFamily="2" charset="0"/>
                <a:cs typeface="Georgia" pitchFamily="1" charset="0"/>
              </a:rPr>
              <a:t>bring</a:t>
            </a:r>
            <a:r>
              <a:rPr lang="en-US" sz="1200" spc="-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effective</a:t>
            </a:r>
            <a:r>
              <a:rPr lang="en-US" sz="1200" spc="-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value</a:t>
            </a:r>
            <a:r>
              <a:rPr lang="en-US" sz="1200" spc="-5" dirty="0">
                <a:solidFill>
                  <a:srgbClr val="292929"/>
                </a:solidFill>
                <a:latin typeface="Georgia" pitchFamily="1" charset="0"/>
                <a:ea typeface="Calibri" pitchFamily="2" charset="0"/>
                <a:cs typeface="Georgia" pitchFamily="1" charset="0"/>
              </a:rPr>
              <a:t> to</a:t>
            </a:r>
            <a:r>
              <a:rPr lang="en-US" sz="1200" spc="-6"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customer’s project </a:t>
            </a:r>
            <a:r>
              <a:rPr lang="en-US" sz="1200" spc="-6" dirty="0">
                <a:solidFill>
                  <a:srgbClr val="292929"/>
                </a:solidFill>
                <a:latin typeface="Georgia" pitchFamily="1" charset="0"/>
                <a:ea typeface="Calibri" pitchFamily="2" charset="0"/>
                <a:cs typeface="Georgia" pitchFamily="1" charset="0"/>
              </a:rPr>
              <a:t>is</a:t>
            </a:r>
            <a:r>
              <a:rPr lang="en-US" sz="1200" spc="-10"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deleted);</a:t>
            </a:r>
            <a:endParaRPr lang="en-US" sz="1200" dirty="0">
              <a:latin typeface="Georgia" pitchFamily="1" charset="0"/>
              <a:ea typeface="Calibri" pitchFamily="2" charset="0"/>
              <a:cs typeface="Georgia" pitchFamily="1" charset="0"/>
            </a:endParaRPr>
          </a:p>
          <a:p>
            <a:pPr marL="615950" marR="370205" indent="-180975" defTabSz="914400">
              <a:lnSpc>
                <a:spcPct val="129000"/>
              </a:lnSpc>
              <a:spcBef>
                <a:spcPts val="1200"/>
              </a:spcBef>
              <a:buFont typeface="Georgia" pitchFamily="1" charset="0"/>
              <a:buAutoNum type="arabicPeriod"/>
              <a:tabLst>
                <a:tab pos="616585" algn="l"/>
              </a:tabLst>
            </a:pPr>
            <a:r>
              <a:rPr lang="en-US" sz="1200" spc="10" dirty="0">
                <a:solidFill>
                  <a:srgbClr val="292929"/>
                </a:solidFill>
                <a:latin typeface="Times New Roman" pitchFamily="1" charset="0"/>
                <a:ea typeface="Calibri" pitchFamily="2" charset="0"/>
                <a:cs typeface="Times New Roman" pitchFamily="1" charset="0"/>
              </a:rPr>
              <a:t>Quality </a:t>
            </a:r>
            <a:r>
              <a:rPr lang="en-US" sz="1200" spc="14" dirty="0">
                <a:solidFill>
                  <a:srgbClr val="292929"/>
                </a:solidFill>
                <a:latin typeface="Times New Roman" pitchFamily="1" charset="0"/>
                <a:ea typeface="Calibri" pitchFamily="2" charset="0"/>
                <a:cs typeface="Times New Roman" pitchFamily="1" charset="0"/>
              </a:rPr>
              <a:t>development</a:t>
            </a:r>
            <a:r>
              <a:rPr lang="en-US" sz="1200" spc="-23" dirty="0">
                <a:solidFill>
                  <a:srgbClr val="292929"/>
                </a:solidFill>
                <a:latin typeface="Times New Roman" pitchFamily="1" charset="0"/>
                <a:ea typeface="Calibri" pitchFamily="2" charset="0"/>
                <a:cs typeface="Times New Roman" pitchFamily="1" charset="0"/>
              </a:rPr>
              <a:t> </a:t>
            </a:r>
            <a:r>
              <a:rPr lang="en-US" sz="1200" spc="-1" dirty="0">
                <a:solidFill>
                  <a:srgbClr val="292929"/>
                </a:solidFill>
                <a:latin typeface="Georgia" pitchFamily="1" charset="0"/>
                <a:ea typeface="Calibri" pitchFamily="2" charset="0"/>
                <a:cs typeface="Georgia" pitchFamily="1" charset="0"/>
              </a:rPr>
              <a:t>(creating </a:t>
            </a:r>
            <a:r>
              <a:rPr lang="en-US" sz="1200" spc="-4" dirty="0">
                <a:solidFill>
                  <a:srgbClr val="292929"/>
                </a:solidFill>
                <a:latin typeface="Georgia" pitchFamily="1" charset="0"/>
                <a:ea typeface="Calibri" pitchFamily="2" charset="0"/>
                <a:cs typeface="Georgia" pitchFamily="1" charset="0"/>
              </a:rPr>
              <a:t>quality </a:t>
            </a:r>
            <a:r>
              <a:rPr lang="en-US" sz="1200" spc="-5" dirty="0">
                <a:solidFill>
                  <a:srgbClr val="292929"/>
                </a:solidFill>
                <a:latin typeface="Georgia" pitchFamily="1" charset="0"/>
                <a:ea typeface="Calibri" pitchFamily="2" charset="0"/>
                <a:cs typeface="Georgia" pitchFamily="1" charset="0"/>
              </a:rPr>
              <a:t>in </a:t>
            </a:r>
            <a:r>
              <a:rPr lang="en-US" sz="1200" spc="-4" dirty="0">
                <a:solidFill>
                  <a:srgbClr val="292929"/>
                </a:solidFill>
                <a:latin typeface="Georgia" pitchFamily="1" charset="0"/>
                <a:ea typeface="Calibri" pitchFamily="2" charset="0"/>
                <a:cs typeface="Georgia" pitchFamily="1" charset="0"/>
              </a:rPr>
              <a:t>development </a:t>
            </a:r>
            <a:r>
              <a:rPr lang="en-US" sz="1200" spc="-5" dirty="0">
                <a:solidFill>
                  <a:srgbClr val="292929"/>
                </a:solidFill>
                <a:latin typeface="Georgia" pitchFamily="1" charset="0"/>
                <a:ea typeface="Calibri" pitchFamily="2" charset="0"/>
                <a:cs typeface="Georgia" pitchFamily="1" charset="0"/>
              </a:rPr>
              <a:t>requires discipline </a:t>
            </a:r>
            <a:r>
              <a:rPr lang="en-US" sz="1200" spc="-4" dirty="0">
                <a:solidFill>
                  <a:srgbClr val="292929"/>
                </a:solidFill>
                <a:latin typeface="Georgia" pitchFamily="1" charset="0"/>
                <a:ea typeface="Calibri" pitchFamily="2" charset="0"/>
                <a:cs typeface="Georgia" pitchFamily="1" charset="0"/>
              </a:rPr>
              <a:t>and  control </a:t>
            </a:r>
            <a:r>
              <a:rPr lang="en-US" sz="1200" spc="-1" dirty="0">
                <a:solidFill>
                  <a:srgbClr val="292929"/>
                </a:solidFill>
                <a:latin typeface="Georgia" pitchFamily="1" charset="0"/>
                <a:ea typeface="Calibri" pitchFamily="2" charset="0"/>
                <a:cs typeface="Georgia" pitchFamily="1" charset="0"/>
              </a:rPr>
              <a:t>of the </a:t>
            </a:r>
            <a:r>
              <a:rPr lang="en-US" sz="1200" spc="-5" dirty="0">
                <a:solidFill>
                  <a:srgbClr val="292929"/>
                </a:solidFill>
                <a:latin typeface="Georgia" pitchFamily="1" charset="0"/>
                <a:ea typeface="Calibri" pitchFamily="2" charset="0"/>
                <a:cs typeface="Georgia" pitchFamily="1" charset="0"/>
              </a:rPr>
              <a:t>number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residuals</a:t>
            </a:r>
            <a:r>
              <a:rPr lang="en-US" sz="1200" spc="-2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created);</a:t>
            </a:r>
            <a:endParaRPr lang="en-US" sz="1200" dirty="0">
              <a:latin typeface="Georgia" pitchFamily="1" charset="0"/>
              <a:ea typeface="Calibri" pitchFamily="2" charset="0"/>
              <a:cs typeface="Georgia" pitchFamily="1" charset="0"/>
            </a:endParaRPr>
          </a:p>
          <a:p>
            <a:pPr marL="615950" marR="55880" indent="-180975" defTabSz="914400">
              <a:lnSpc>
                <a:spcPct val="129000"/>
              </a:lnSpc>
              <a:spcBef>
                <a:spcPts val="1205"/>
              </a:spcBef>
              <a:buFont typeface="Georgia" pitchFamily="1" charset="0"/>
              <a:buAutoNum type="arabicPeriod"/>
              <a:tabLst>
                <a:tab pos="616585" algn="l"/>
              </a:tabLst>
            </a:pPr>
            <a:r>
              <a:rPr lang="en-US" sz="1200" spc="12" dirty="0">
                <a:solidFill>
                  <a:srgbClr val="292929"/>
                </a:solidFill>
                <a:latin typeface="Times New Roman" pitchFamily="1" charset="0"/>
                <a:ea typeface="Calibri" pitchFamily="2" charset="0"/>
                <a:cs typeface="Times New Roman" pitchFamily="1" charset="0"/>
              </a:rPr>
              <a:t>Create </a:t>
            </a:r>
            <a:r>
              <a:rPr lang="en-US" sz="1200" spc="10" dirty="0">
                <a:solidFill>
                  <a:srgbClr val="292929"/>
                </a:solidFill>
                <a:latin typeface="Times New Roman" pitchFamily="1" charset="0"/>
                <a:ea typeface="Calibri" pitchFamily="2" charset="0"/>
                <a:cs typeface="Times New Roman" pitchFamily="1" charset="0"/>
              </a:rPr>
              <a:t>Knowledge</a:t>
            </a:r>
            <a:r>
              <a:rPr lang="en-US" sz="1200" spc="-35" dirty="0">
                <a:solidFill>
                  <a:srgbClr val="292929"/>
                </a:solidFill>
                <a:latin typeface="Times New Roman" pitchFamily="1" charset="0"/>
                <a:ea typeface="Calibri" pitchFamily="2" charset="0"/>
                <a:cs typeface="Times New Roman" pitchFamily="1" charset="0"/>
              </a:rPr>
              <a:t>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team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motivated </a:t>
            </a:r>
            <a:r>
              <a:rPr lang="en-US" sz="1200" spc="-5" dirty="0">
                <a:solidFill>
                  <a:srgbClr val="292929"/>
                </a:solidFill>
                <a:latin typeface="Georgia" pitchFamily="1" charset="0"/>
                <a:ea typeface="Calibri" pitchFamily="2" charset="0"/>
                <a:cs typeface="Georgia" pitchFamily="1" charset="0"/>
              </a:rPr>
              <a:t>to </a:t>
            </a:r>
            <a:r>
              <a:rPr lang="en-US" sz="1200" spc="-4" dirty="0">
                <a:solidFill>
                  <a:srgbClr val="292929"/>
                </a:solidFill>
                <a:latin typeface="Georgia" pitchFamily="1" charset="0"/>
                <a:ea typeface="Calibri" pitchFamily="2" charset="0"/>
                <a:cs typeface="Georgia" pitchFamily="1" charset="0"/>
              </a:rPr>
              <a:t>document </a:t>
            </a:r>
            <a:r>
              <a:rPr lang="en-US" sz="1200" spc="-1" dirty="0">
                <a:solidFill>
                  <a:srgbClr val="292929"/>
                </a:solidFill>
                <a:latin typeface="Georgia" pitchFamily="1" charset="0"/>
                <a:ea typeface="Calibri" pitchFamily="2" charset="0"/>
                <a:cs typeface="Georgia" pitchFamily="1" charset="0"/>
              </a:rPr>
              <a:t>the </a:t>
            </a:r>
            <a:r>
              <a:rPr lang="en-US" sz="1200" dirty="0">
                <a:solidFill>
                  <a:srgbClr val="292929"/>
                </a:solidFill>
                <a:latin typeface="Georgia" pitchFamily="1" charset="0"/>
                <a:ea typeface="Calibri" pitchFamily="2" charset="0"/>
                <a:cs typeface="Georgia" pitchFamily="1" charset="0"/>
              </a:rPr>
              <a:t>whole </a:t>
            </a:r>
            <a:r>
              <a:rPr lang="en-US" sz="1200" spc="-5" dirty="0">
                <a:solidFill>
                  <a:srgbClr val="292929"/>
                </a:solidFill>
                <a:latin typeface="Georgia" pitchFamily="1" charset="0"/>
                <a:ea typeface="Calibri" pitchFamily="2" charset="0"/>
                <a:cs typeface="Georgia" pitchFamily="1" charset="0"/>
              </a:rPr>
              <a:t>infrastructure to  </a:t>
            </a:r>
            <a:r>
              <a:rPr lang="en-US" sz="1200" spc="-4" dirty="0">
                <a:solidFill>
                  <a:srgbClr val="292929"/>
                </a:solidFill>
                <a:latin typeface="Georgia" pitchFamily="1" charset="0"/>
                <a:ea typeface="Calibri" pitchFamily="2" charset="0"/>
                <a:cs typeface="Georgia" pitchFamily="1" charset="0"/>
              </a:rPr>
              <a:t>later </a:t>
            </a:r>
            <a:r>
              <a:rPr lang="en-US" sz="1200" spc="-5" dirty="0">
                <a:solidFill>
                  <a:srgbClr val="292929"/>
                </a:solidFill>
                <a:latin typeface="Georgia" pitchFamily="1" charset="0"/>
                <a:ea typeface="Calibri" pitchFamily="2" charset="0"/>
                <a:cs typeface="Georgia" pitchFamily="1" charset="0"/>
              </a:rPr>
              <a:t>retain </a:t>
            </a:r>
            <a:r>
              <a:rPr lang="en-US" sz="1200" spc="-2" dirty="0">
                <a:solidFill>
                  <a:srgbClr val="292929"/>
                </a:solidFill>
                <a:latin typeface="Georgia" pitchFamily="1" charset="0"/>
                <a:ea typeface="Calibri" pitchFamily="2" charset="0"/>
                <a:cs typeface="Georgia" pitchFamily="1" charset="0"/>
              </a:rPr>
              <a:t>that</a:t>
            </a:r>
            <a:r>
              <a:rPr lang="en-US" sz="1200" spc="-11" dirty="0">
                <a:solidFill>
                  <a:srgbClr val="292929"/>
                </a:solidFill>
                <a:latin typeface="Georgia" pitchFamily="1" charset="0"/>
                <a:ea typeface="Calibri" pitchFamily="2" charset="0"/>
                <a:cs typeface="Georgia" pitchFamily="1" charset="0"/>
              </a:rPr>
              <a:t> </a:t>
            </a:r>
            <a:r>
              <a:rPr lang="en-US" sz="1200" dirty="0">
                <a:solidFill>
                  <a:srgbClr val="292929"/>
                </a:solidFill>
                <a:latin typeface="Georgia" pitchFamily="1" charset="0"/>
                <a:ea typeface="Calibri" pitchFamily="2" charset="0"/>
                <a:cs typeface="Georgia" pitchFamily="1" charset="0"/>
              </a:rPr>
              <a:t>value);</a:t>
            </a:r>
            <a:endParaRPr lang="en-US" sz="1200" dirty="0">
              <a:latin typeface="Georgia" pitchFamily="1" charset="0"/>
              <a:ea typeface="Calibri" pitchFamily="2" charset="0"/>
              <a:cs typeface="Georgia" pitchFamily="1" charset="0"/>
            </a:endParaRPr>
          </a:p>
          <a:p>
            <a:pPr marL="615950" marR="5080" indent="-180975" defTabSz="914400">
              <a:lnSpc>
                <a:spcPct val="129000"/>
              </a:lnSpc>
              <a:spcBef>
                <a:spcPts val="1200"/>
              </a:spcBef>
              <a:buFont typeface="Georgia" pitchFamily="1" charset="0"/>
              <a:buAutoNum type="arabicPeriod"/>
              <a:tabLst>
                <a:tab pos="616585" algn="l"/>
              </a:tabLst>
            </a:pPr>
            <a:r>
              <a:rPr lang="en-US" sz="1200" spc="10" dirty="0">
                <a:solidFill>
                  <a:srgbClr val="292929"/>
                </a:solidFill>
                <a:latin typeface="Times New Roman" pitchFamily="1" charset="0"/>
                <a:ea typeface="Calibri" pitchFamily="2" charset="0"/>
                <a:cs typeface="Times New Roman" pitchFamily="1" charset="0"/>
              </a:rPr>
              <a:t>Differing </a:t>
            </a:r>
            <a:r>
              <a:rPr lang="en-US" sz="1200" spc="15" dirty="0">
                <a:solidFill>
                  <a:srgbClr val="292929"/>
                </a:solidFill>
                <a:latin typeface="Times New Roman" pitchFamily="1" charset="0"/>
                <a:ea typeface="Calibri" pitchFamily="2" charset="0"/>
                <a:cs typeface="Times New Roman" pitchFamily="1" charset="0"/>
              </a:rPr>
              <a:t>commitments </a:t>
            </a:r>
            <a:r>
              <a:rPr lang="en-US" sz="1200" spc="-1" dirty="0">
                <a:solidFill>
                  <a:srgbClr val="292929"/>
                </a:solidFill>
                <a:latin typeface="Georgia" pitchFamily="1" charset="0"/>
                <a:ea typeface="Calibri" pitchFamily="2" charset="0"/>
                <a:cs typeface="Georgia" pitchFamily="1" charset="0"/>
              </a:rPr>
              <a:t>(this </a:t>
            </a:r>
            <a:r>
              <a:rPr lang="en-US" sz="1200" spc="-5" dirty="0">
                <a:solidFill>
                  <a:srgbClr val="292929"/>
                </a:solidFill>
                <a:latin typeface="Georgia" pitchFamily="1" charset="0"/>
                <a:ea typeface="Calibri" pitchFamily="2" charset="0"/>
                <a:cs typeface="Georgia" pitchFamily="1" charset="0"/>
              </a:rPr>
              <a:t>point </a:t>
            </a:r>
            <a:r>
              <a:rPr lang="en-US" sz="1200" spc="-4" dirty="0">
                <a:solidFill>
                  <a:srgbClr val="292929"/>
                </a:solidFill>
                <a:latin typeface="Georgia" pitchFamily="1" charset="0"/>
                <a:ea typeface="Calibri" pitchFamily="2" charset="0"/>
                <a:cs typeface="Georgia" pitchFamily="1" charset="0"/>
              </a:rPr>
              <a:t>encourages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team not to focus </a:t>
            </a:r>
            <a:r>
              <a:rPr lang="en-US" sz="1200" spc="-4" dirty="0">
                <a:solidFill>
                  <a:srgbClr val="292929"/>
                </a:solidFill>
                <a:latin typeface="Georgia" pitchFamily="1" charset="0"/>
                <a:ea typeface="Calibri" pitchFamily="2" charset="0"/>
                <a:cs typeface="Georgia" pitchFamily="1" charset="0"/>
              </a:rPr>
              <a:t>too </a:t>
            </a:r>
            <a:r>
              <a:rPr lang="en-US" sz="1200" spc="-5" dirty="0">
                <a:solidFill>
                  <a:srgbClr val="292929"/>
                </a:solidFill>
                <a:latin typeface="Georgia" pitchFamily="1" charset="0"/>
                <a:ea typeface="Calibri" pitchFamily="2" charset="0"/>
                <a:cs typeface="Georgia" pitchFamily="1" charset="0"/>
              </a:rPr>
              <a:t>much </a:t>
            </a:r>
            <a:r>
              <a:rPr lang="en-US" sz="1200" spc="-4" dirty="0">
                <a:solidFill>
                  <a:srgbClr val="292929"/>
                </a:solidFill>
                <a:latin typeface="Georgia" pitchFamily="1" charset="0"/>
                <a:ea typeface="Calibri" pitchFamily="2" charset="0"/>
                <a:cs typeface="Georgia" pitchFamily="1" charset="0"/>
              </a:rPr>
              <a:t>on  planning and anticipating ideas </a:t>
            </a:r>
            <a:r>
              <a:rPr lang="en-US" sz="1200" spc="-1" dirty="0">
                <a:solidFill>
                  <a:srgbClr val="292929"/>
                </a:solidFill>
                <a:latin typeface="Georgia" pitchFamily="1" charset="0"/>
                <a:ea typeface="Calibri" pitchFamily="2" charset="0"/>
                <a:cs typeface="Georgia" pitchFamily="1" charset="0"/>
              </a:rPr>
              <a:t>without </a:t>
            </a:r>
            <a:r>
              <a:rPr lang="en-US" sz="1200" spc="-4" dirty="0">
                <a:solidFill>
                  <a:srgbClr val="292929"/>
                </a:solidFill>
                <a:latin typeface="Georgia" pitchFamily="1" charset="0"/>
                <a:ea typeface="Calibri" pitchFamily="2" charset="0"/>
                <a:cs typeface="Georgia" pitchFamily="1" charset="0"/>
              </a:rPr>
              <a:t>having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prior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complete</a:t>
            </a:r>
            <a:r>
              <a:rPr lang="en-US" sz="1200" spc="-27"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understanding  </a:t>
            </a:r>
            <a:r>
              <a:rPr lang="en-US" sz="1200" spc="-1" dirty="0">
                <a:solidFill>
                  <a:srgbClr val="292929"/>
                </a:solidFill>
                <a:latin typeface="Georgia" pitchFamily="1" charset="0"/>
                <a:ea typeface="Calibri" pitchFamily="2" charset="0"/>
                <a:cs typeface="Georgia" pitchFamily="1" charset="0"/>
              </a:rPr>
              <a:t>of the </a:t>
            </a:r>
            <a:r>
              <a:rPr lang="en-US" sz="1200" spc="-5" dirty="0">
                <a:solidFill>
                  <a:srgbClr val="292929"/>
                </a:solidFill>
                <a:latin typeface="Georgia" pitchFamily="1" charset="0"/>
                <a:ea typeface="Calibri" pitchFamily="2" charset="0"/>
                <a:cs typeface="Georgia" pitchFamily="1" charset="0"/>
              </a:rPr>
              <a:t>requirements </a:t>
            </a:r>
            <a:r>
              <a:rPr lang="en-US" sz="1200" spc="-1" dirty="0">
                <a:solidFill>
                  <a:srgbClr val="292929"/>
                </a:solidFill>
                <a:latin typeface="Georgia" pitchFamily="1" charset="0"/>
                <a:ea typeface="Calibri" pitchFamily="2" charset="0"/>
                <a:cs typeface="Georgia" pitchFamily="1" charset="0"/>
              </a:rPr>
              <a:t>of the</a:t>
            </a:r>
            <a:r>
              <a:rPr lang="en-US" sz="1200" spc="-21"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business);</a:t>
            </a:r>
            <a:endParaRPr lang="en-US" sz="1200" dirty="0">
              <a:latin typeface="Georgia" pitchFamily="1" charset="0"/>
              <a:ea typeface="Calibri" pitchFamily="2" charset="0"/>
              <a:cs typeface="Georgia" pitchFamily="1" charset="0"/>
            </a:endParaRPr>
          </a:p>
          <a:p>
            <a:pPr>
              <a:lnSpc>
                <a:spcPct val="100000"/>
              </a:lnSpc>
              <a:spcBef>
                <a:spcPts val="10"/>
              </a:spcBef>
              <a:buClr>
                <a:srgbClr val="292929"/>
              </a:buClr>
              <a:buFont typeface="Georgia" pitchFamily="1" charset="0"/>
              <a:buAutoNum type="arabicPeriod"/>
            </a:pPr>
            <a:endParaRPr lang="en-US" sz="1200" dirty="0">
              <a:latin typeface="Georgia" pitchFamily="1" charset="0"/>
              <a:ea typeface="Calibri" pitchFamily="2" charset="0"/>
              <a:cs typeface="Georgia" pitchFamily="1" charset="0"/>
            </a:endParaRPr>
          </a:p>
          <a:p>
            <a:pPr marL="615950" indent="-181610" defTabSz="914400">
              <a:lnSpc>
                <a:spcPct val="100000"/>
              </a:lnSpc>
              <a:buFont typeface="Georgia" pitchFamily="1" charset="0"/>
              <a:buAutoNum type="arabicPeriod"/>
              <a:tabLst>
                <a:tab pos="616585" algn="l"/>
              </a:tabLst>
            </a:pPr>
            <a:r>
              <a:rPr lang="en-US" sz="1200" spc="10" dirty="0">
                <a:solidFill>
                  <a:srgbClr val="292929"/>
                </a:solidFill>
                <a:latin typeface="Times New Roman" pitchFamily="1" charset="0"/>
                <a:ea typeface="Calibri" pitchFamily="2" charset="0"/>
                <a:cs typeface="Times New Roman" pitchFamily="1" charset="0"/>
              </a:rPr>
              <a:t>Fast</a:t>
            </a:r>
            <a:r>
              <a:rPr lang="en-US" sz="1200" spc="-5" dirty="0">
                <a:solidFill>
                  <a:srgbClr val="292929"/>
                </a:solidFill>
                <a:latin typeface="Times New Roman" pitchFamily="1" charset="0"/>
                <a:ea typeface="Calibri" pitchFamily="2" charset="0"/>
                <a:cs typeface="Times New Roman" pitchFamily="1" charset="0"/>
              </a:rPr>
              <a:t> </a:t>
            </a:r>
            <a:r>
              <a:rPr lang="en-US" sz="1200" spc="11" dirty="0">
                <a:solidFill>
                  <a:srgbClr val="292929"/>
                </a:solidFill>
                <a:latin typeface="Times New Roman" pitchFamily="1" charset="0"/>
                <a:ea typeface="Calibri" pitchFamily="2" charset="0"/>
                <a:cs typeface="Times New Roman" pitchFamily="1" charset="0"/>
              </a:rPr>
              <a:t>delivery</a:t>
            </a:r>
            <a:r>
              <a:rPr lang="en-US" sz="1200" spc="-8" dirty="0">
                <a:solidFill>
                  <a:srgbClr val="292929"/>
                </a:solidFill>
                <a:latin typeface="Times New Roman" pitchFamily="1" charset="0"/>
                <a:ea typeface="Calibri" pitchFamily="2" charset="0"/>
                <a:cs typeface="Times New Roman" pitchFamily="1" charset="0"/>
              </a:rPr>
              <a:t> </a:t>
            </a:r>
            <a:r>
              <a:rPr lang="en-US" sz="1200" spc="-1" dirty="0">
                <a:solidFill>
                  <a:srgbClr val="292929"/>
                </a:solidFill>
                <a:latin typeface="Georgia" pitchFamily="1" charset="0"/>
                <a:ea typeface="Calibri" pitchFamily="2" charset="0"/>
                <a:cs typeface="Georgia" pitchFamily="1" charset="0"/>
              </a:rPr>
              <a:t>(deliver</a:t>
            </a:r>
            <a:r>
              <a:rPr lang="en-US" sz="1200" spc="-6"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value</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to </a:t>
            </a:r>
            <a:r>
              <a:rPr lang="en-US" sz="1200" spc="-1" dirty="0">
                <a:solidFill>
                  <a:srgbClr val="292929"/>
                </a:solidFill>
                <a:latin typeface="Georgia" pitchFamily="1" charset="0"/>
                <a:ea typeface="Calibri" pitchFamily="2" charset="0"/>
                <a:cs typeface="Georgia" pitchFamily="1" charset="0"/>
              </a:rPr>
              <a:t>the</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customer</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as</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soon</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as </a:t>
            </a:r>
            <a:r>
              <a:rPr lang="en-US" sz="1200" spc="-2" dirty="0">
                <a:solidFill>
                  <a:srgbClr val="292929"/>
                </a:solidFill>
                <a:latin typeface="Georgia" pitchFamily="1" charset="0"/>
                <a:ea typeface="Calibri" pitchFamily="2" charset="0"/>
                <a:cs typeface="Georgia" pitchFamily="1" charset="0"/>
              </a:rPr>
              <a:t>possible);</a:t>
            </a:r>
            <a:endParaRPr lang="en-US" sz="1200" dirty="0">
              <a:latin typeface="Georgia" pitchFamily="1" charset="0"/>
              <a:ea typeface="Calibri" pitchFamily="2" charset="0"/>
              <a:cs typeface="Georgia" pitchFamily="1" charset="0"/>
            </a:endParaRPr>
          </a:p>
          <a:p>
            <a:pPr marL="615950" marR="313055" indent="-180975" defTabSz="914400">
              <a:lnSpc>
                <a:spcPct val="129000"/>
              </a:lnSpc>
              <a:spcBef>
                <a:spcPts val="1205"/>
              </a:spcBef>
              <a:buFont typeface="Georgia" pitchFamily="1" charset="0"/>
              <a:buAutoNum type="arabicPeriod"/>
              <a:tabLst>
                <a:tab pos="616585" algn="l"/>
              </a:tabLst>
            </a:pPr>
            <a:r>
              <a:rPr lang="en-US" sz="1200" spc="12" dirty="0">
                <a:solidFill>
                  <a:srgbClr val="292929"/>
                </a:solidFill>
                <a:latin typeface="Times New Roman" pitchFamily="1" charset="0"/>
                <a:ea typeface="Calibri" pitchFamily="2" charset="0"/>
                <a:cs typeface="Times New Roman" pitchFamily="1" charset="0"/>
              </a:rPr>
              <a:t>Respecting </a:t>
            </a:r>
            <a:r>
              <a:rPr lang="en-US" sz="1200" spc="18" dirty="0">
                <a:solidFill>
                  <a:srgbClr val="292929"/>
                </a:solidFill>
                <a:latin typeface="Times New Roman" pitchFamily="1" charset="0"/>
                <a:ea typeface="Calibri" pitchFamily="2" charset="0"/>
                <a:cs typeface="Times New Roman" pitchFamily="1" charset="0"/>
              </a:rPr>
              <a:t>the</a:t>
            </a:r>
            <a:r>
              <a:rPr lang="en-US" sz="1200" spc="-35" dirty="0">
                <a:solidFill>
                  <a:srgbClr val="292929"/>
                </a:solidFill>
                <a:latin typeface="Times New Roman" pitchFamily="1" charset="0"/>
                <a:ea typeface="Calibri" pitchFamily="2" charset="0"/>
                <a:cs typeface="Times New Roman" pitchFamily="1" charset="0"/>
              </a:rPr>
              <a:t> </a:t>
            </a:r>
            <a:r>
              <a:rPr lang="en-US" sz="1200" spc="1" dirty="0">
                <a:solidFill>
                  <a:srgbClr val="292929"/>
                </a:solidFill>
                <a:latin typeface="Times New Roman" pitchFamily="1" charset="0"/>
                <a:ea typeface="Calibri" pitchFamily="2" charset="0"/>
                <a:cs typeface="Times New Roman" pitchFamily="1" charset="0"/>
              </a:rPr>
              <a:t>team</a:t>
            </a:r>
            <a:r>
              <a:rPr lang="en-US" sz="1200" spc="1" dirty="0">
                <a:solidFill>
                  <a:srgbClr val="292929"/>
                </a:solidFill>
                <a:latin typeface="Georgia" pitchFamily="1" charset="0"/>
                <a:ea typeface="Calibri" pitchFamily="2" charset="0"/>
                <a:cs typeface="Georgia" pitchFamily="1" charset="0"/>
              </a:rPr>
              <a:t>(communicating </a:t>
            </a:r>
            <a:r>
              <a:rPr lang="en-US" sz="1200" spc="-4" dirty="0">
                <a:solidFill>
                  <a:srgbClr val="292929"/>
                </a:solidFill>
                <a:latin typeface="Georgia" pitchFamily="1" charset="0"/>
                <a:ea typeface="Calibri" pitchFamily="2" charset="0"/>
                <a:cs typeface="Georgia" pitchFamily="1" charset="0"/>
              </a:rPr>
              <a:t>and managing </a:t>
            </a:r>
            <a:r>
              <a:rPr lang="en-US" sz="1200" spc="-2" dirty="0">
                <a:solidFill>
                  <a:srgbClr val="292929"/>
                </a:solidFill>
                <a:latin typeface="Georgia" pitchFamily="1" charset="0"/>
                <a:ea typeface="Calibri" pitchFamily="2" charset="0"/>
                <a:cs typeface="Georgia" pitchFamily="1" charset="0"/>
              </a:rPr>
              <a:t>conflicts are </a:t>
            </a:r>
            <a:r>
              <a:rPr lang="en-US" sz="1200" spc="-1" dirty="0">
                <a:solidFill>
                  <a:srgbClr val="292929"/>
                </a:solidFill>
                <a:latin typeface="Georgia" pitchFamily="1" charset="0"/>
                <a:ea typeface="Calibri" pitchFamily="2" charset="0"/>
                <a:cs typeface="Georgia" pitchFamily="1" charset="0"/>
              </a:rPr>
              <a:t>two </a:t>
            </a:r>
            <a:r>
              <a:rPr lang="en-US" sz="1200" spc="-4" dirty="0">
                <a:solidFill>
                  <a:srgbClr val="292929"/>
                </a:solidFill>
                <a:latin typeface="Georgia" pitchFamily="1" charset="0"/>
                <a:ea typeface="Calibri" pitchFamily="2" charset="0"/>
                <a:cs typeface="Georgia" pitchFamily="1" charset="0"/>
              </a:rPr>
              <a:t>essential  </a:t>
            </a:r>
            <a:r>
              <a:rPr lang="en-US" sz="1200" spc="-2" dirty="0">
                <a:solidFill>
                  <a:srgbClr val="292929"/>
                </a:solidFill>
                <a:latin typeface="Georgia" pitchFamily="1" charset="0"/>
                <a:ea typeface="Calibri" pitchFamily="2" charset="0"/>
                <a:cs typeface="Georgia" pitchFamily="1" charset="0"/>
              </a:rPr>
              <a:t>points);</a:t>
            </a:r>
            <a:endParaRPr lang="en-US" sz="1200" dirty="0">
              <a:latin typeface="Georgia" pitchFamily="1" charset="0"/>
              <a:ea typeface="Calibri" pitchFamily="2" charset="0"/>
              <a:cs typeface="Georgia" pitchFamily="1" charset="0"/>
            </a:endParaRPr>
          </a:p>
          <a:p>
            <a:pPr marL="615950" marR="137160" indent="-180975" defTabSz="914400">
              <a:lnSpc>
                <a:spcPct val="129000"/>
              </a:lnSpc>
              <a:spcBef>
                <a:spcPts val="1200"/>
              </a:spcBef>
              <a:buFont typeface="Georgia" pitchFamily="1" charset="0"/>
              <a:buAutoNum type="arabicPeriod"/>
              <a:tabLst>
                <a:tab pos="616585" algn="l"/>
              </a:tabLst>
            </a:pPr>
            <a:r>
              <a:rPr lang="en-US" sz="1200" spc="12" dirty="0">
                <a:solidFill>
                  <a:srgbClr val="292929"/>
                </a:solidFill>
                <a:latin typeface="Times New Roman" pitchFamily="1" charset="0"/>
                <a:ea typeface="Calibri" pitchFamily="2" charset="0"/>
                <a:cs typeface="Times New Roman" pitchFamily="1" charset="0"/>
              </a:rPr>
              <a:t>Optimize</a:t>
            </a:r>
            <a:r>
              <a:rPr lang="en-US" sz="1200" spc="-4" dirty="0">
                <a:solidFill>
                  <a:srgbClr val="292929"/>
                </a:solidFill>
                <a:latin typeface="Times New Roman" pitchFamily="1" charset="0"/>
                <a:ea typeface="Calibri" pitchFamily="2" charset="0"/>
                <a:cs typeface="Times New Roman" pitchFamily="1" charset="0"/>
              </a:rPr>
              <a:t> </a:t>
            </a:r>
            <a:r>
              <a:rPr lang="en-US" sz="1200" spc="18" dirty="0">
                <a:solidFill>
                  <a:srgbClr val="292929"/>
                </a:solidFill>
                <a:latin typeface="Times New Roman" pitchFamily="1" charset="0"/>
                <a:ea typeface="Calibri" pitchFamily="2" charset="0"/>
                <a:cs typeface="Times New Roman" pitchFamily="1" charset="0"/>
              </a:rPr>
              <a:t>the</a:t>
            </a:r>
            <a:r>
              <a:rPr lang="en-US" sz="1200" spc="-4" dirty="0">
                <a:solidFill>
                  <a:srgbClr val="292929"/>
                </a:solidFill>
                <a:latin typeface="Times New Roman" pitchFamily="1" charset="0"/>
                <a:ea typeface="Calibri" pitchFamily="2" charset="0"/>
                <a:cs typeface="Times New Roman" pitchFamily="1" charset="0"/>
              </a:rPr>
              <a:t> </a:t>
            </a:r>
            <a:r>
              <a:rPr lang="en-US" sz="1200" spc="14" dirty="0">
                <a:solidFill>
                  <a:srgbClr val="292929"/>
                </a:solidFill>
                <a:latin typeface="Times New Roman" pitchFamily="1" charset="0"/>
                <a:ea typeface="Calibri" pitchFamily="2" charset="0"/>
                <a:cs typeface="Times New Roman" pitchFamily="1" charset="0"/>
              </a:rPr>
              <a:t>whole</a:t>
            </a:r>
            <a:r>
              <a:rPr lang="en-US" sz="1200" spc="-6" dirty="0">
                <a:solidFill>
                  <a:srgbClr val="292929"/>
                </a:solidFill>
                <a:latin typeface="Times New Roman" pitchFamily="1" charset="0"/>
                <a:ea typeface="Calibri" pitchFamily="2" charset="0"/>
                <a:cs typeface="Times New Roman" pitchFamily="1" charset="0"/>
              </a:rPr>
              <a:t> </a:t>
            </a:r>
            <a:r>
              <a:rPr lang="en-US" sz="1200" spc="1" dirty="0">
                <a:solidFill>
                  <a:srgbClr val="292929"/>
                </a:solidFill>
                <a:latin typeface="Georgia" pitchFamily="1" charset="0"/>
                <a:ea typeface="Calibri" pitchFamily="2" charset="0"/>
                <a:cs typeface="Georgia" pitchFamily="1" charset="0"/>
              </a:rPr>
              <a:t>(the</a:t>
            </a:r>
            <a:r>
              <a:rPr lang="en-US" sz="1200" spc="-5"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development</a:t>
            </a:r>
            <a:r>
              <a:rPr lang="en-US" sz="1200" spc="-5"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sequence</a:t>
            </a:r>
            <a:r>
              <a:rPr lang="en-US" sz="1200" spc="-5" dirty="0">
                <a:solidFill>
                  <a:srgbClr val="292929"/>
                </a:solidFill>
                <a:latin typeface="Georgia" pitchFamily="1" charset="0"/>
                <a:ea typeface="Calibri" pitchFamily="2" charset="0"/>
                <a:cs typeface="Georgia" pitchFamily="1" charset="0"/>
              </a:rPr>
              <a:t> has to </a:t>
            </a:r>
            <a:r>
              <a:rPr lang="en-US" sz="1200" spc="-2" dirty="0">
                <a:solidFill>
                  <a:srgbClr val="292929"/>
                </a:solidFill>
                <a:latin typeface="Georgia" pitchFamily="1" charset="0"/>
                <a:ea typeface="Calibri" pitchFamily="2" charset="0"/>
                <a:cs typeface="Georgia" pitchFamily="1" charset="0"/>
              </a:rPr>
              <a:t>be</a:t>
            </a:r>
            <a:r>
              <a:rPr lang="en-US" sz="1200" spc="-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perfected</a:t>
            </a:r>
            <a:r>
              <a:rPr lang="en-US" sz="1200" spc="-5"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enough</a:t>
            </a:r>
            <a:r>
              <a:rPr lang="en-US" sz="1200" spc="-5" dirty="0">
                <a:solidFill>
                  <a:srgbClr val="292929"/>
                </a:solidFill>
                <a:latin typeface="Georgia" pitchFamily="1" charset="0"/>
                <a:ea typeface="Calibri" pitchFamily="2" charset="0"/>
                <a:cs typeface="Georgia" pitchFamily="1" charset="0"/>
              </a:rPr>
              <a:t> to </a:t>
            </a:r>
            <a:r>
              <a:rPr lang="en-US" sz="1200" spc="-2" dirty="0">
                <a:solidFill>
                  <a:srgbClr val="292929"/>
                </a:solidFill>
                <a:latin typeface="Georgia" pitchFamily="1" charset="0"/>
                <a:ea typeface="Calibri" pitchFamily="2" charset="0"/>
                <a:cs typeface="Georgia" pitchFamily="1" charset="0"/>
              </a:rPr>
              <a:t>be  </a:t>
            </a:r>
            <a:r>
              <a:rPr lang="en-US" sz="1200" spc="-1" dirty="0">
                <a:solidFill>
                  <a:srgbClr val="292929"/>
                </a:solidFill>
                <a:latin typeface="Georgia" pitchFamily="1" charset="0"/>
                <a:ea typeface="Calibri" pitchFamily="2" charset="0"/>
                <a:cs typeface="Georgia" pitchFamily="1" charset="0"/>
              </a:rPr>
              <a:t>able</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to</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delete</a:t>
            </a:r>
            <a:r>
              <a:rPr lang="en-US" sz="1200" spc="-5" dirty="0">
                <a:solidFill>
                  <a:srgbClr val="292929"/>
                </a:solidFill>
                <a:latin typeface="Georgia" pitchFamily="1" charset="0"/>
                <a:ea typeface="Calibri" pitchFamily="2" charset="0"/>
                <a:cs typeface="Georgia" pitchFamily="1" charset="0"/>
              </a:rPr>
              <a:t> errors</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in</a:t>
            </a:r>
            <a:r>
              <a:rPr lang="en-US" sz="1200" spc="-6"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the</a:t>
            </a:r>
            <a:r>
              <a:rPr lang="en-US" sz="1200" spc="-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code,</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in order</a:t>
            </a:r>
            <a:r>
              <a:rPr lang="en-US" sz="1200" spc="-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to</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create</a:t>
            </a:r>
            <a:r>
              <a:rPr lang="en-US" sz="1200" spc="-5" dirty="0">
                <a:solidFill>
                  <a:srgbClr val="292929"/>
                </a:solidFill>
                <a:latin typeface="Georgia" pitchFamily="1" charset="0"/>
                <a:ea typeface="Calibri" pitchFamily="2" charset="0"/>
                <a:cs typeface="Georgia" pitchFamily="1" charset="0"/>
              </a:rPr>
              <a:t> </a:t>
            </a:r>
            <a:r>
              <a:rPr lang="en-US" sz="1200" dirty="0">
                <a:solidFill>
                  <a:srgbClr val="292929"/>
                </a:solidFill>
                <a:latin typeface="Georgia" pitchFamily="1" charset="0"/>
                <a:ea typeface="Calibri" pitchFamily="2" charset="0"/>
                <a:cs typeface="Georgia" pitchFamily="1" charset="0"/>
              </a:rPr>
              <a:t>a</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flow</a:t>
            </a:r>
            <a:r>
              <a:rPr lang="en-US" sz="1200" spc="-5" dirty="0">
                <a:solidFill>
                  <a:srgbClr val="292929"/>
                </a:solidFill>
                <a:latin typeface="Georgia" pitchFamily="1" charset="0"/>
                <a:ea typeface="Calibri" pitchFamily="2" charset="0"/>
                <a:cs typeface="Georgia" pitchFamily="1" charset="0"/>
              </a:rPr>
              <a:t> </a:t>
            </a:r>
            <a:r>
              <a:rPr lang="en-US" sz="1200" spc="-1" dirty="0">
                <a:solidFill>
                  <a:srgbClr val="292929"/>
                </a:solidFill>
                <a:latin typeface="Georgia" pitchFamily="1" charset="0"/>
                <a:ea typeface="Calibri" pitchFamily="2" charset="0"/>
                <a:cs typeface="Georgia" pitchFamily="1" charset="0"/>
              </a:rPr>
              <a:t>of</a:t>
            </a:r>
            <a:r>
              <a:rPr lang="en-US" sz="1200" spc="-6"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true</a:t>
            </a:r>
            <a:r>
              <a:rPr lang="en-US" sz="1200" spc="-6" dirty="0">
                <a:solidFill>
                  <a:srgbClr val="292929"/>
                </a:solidFill>
                <a:latin typeface="Georgia" pitchFamily="1" charset="0"/>
                <a:ea typeface="Calibri" pitchFamily="2" charset="0"/>
                <a:cs typeface="Georgia" pitchFamily="1" charset="0"/>
              </a:rPr>
              <a:t> </a:t>
            </a:r>
            <a:r>
              <a:rPr lang="en-US" sz="1200" dirty="0">
                <a:solidFill>
                  <a:srgbClr val="292929"/>
                </a:solidFill>
                <a:latin typeface="Georgia" pitchFamily="1" charset="0"/>
                <a:ea typeface="Calibri" pitchFamily="2" charset="0"/>
                <a:cs typeface="Georgia" pitchFamily="1" charset="0"/>
              </a:rPr>
              <a:t>value).</a:t>
            </a:r>
            <a:endParaRPr lang="en-US" sz="1200" dirty="0">
              <a:latin typeface="Georgia" pitchFamily="1" charset="0"/>
              <a:ea typeface="Calibri" pitchFamily="2" charset="0"/>
              <a:cs typeface="Georgia" pitchFamily="1" charset="0"/>
            </a:endParaRPr>
          </a:p>
          <a:p>
            <a:pPr marL="12700" marR="389255" algn="just">
              <a:lnSpc>
                <a:spcPct val="129000"/>
              </a:lnSpc>
            </a:pPr>
            <a:endParaRPr lang="en-US" sz="1200" spc="-4" dirty="0">
              <a:solidFill>
                <a:srgbClr val="292929"/>
              </a:solidFill>
              <a:latin typeface="Georgia" pitchFamily="1" charset="0"/>
              <a:ea typeface="Calibri" pitchFamily="2" charset="0"/>
              <a:cs typeface="Georgia" pitchFamily="1" charset="0"/>
            </a:endParaRPr>
          </a:p>
          <a:p>
            <a:pPr marL="330200" marR="186690" lvl="0" indent="0" algn="l" defTabSz="914400" rtl="0" eaLnBrk="1" fontAlgn="auto" latinLnBrk="0" hangingPunct="1">
              <a:lnSpc>
                <a:spcPct val="129000"/>
              </a:lnSpc>
              <a:spcBef>
                <a:spcPts val="210"/>
              </a:spcBef>
              <a:spcAft>
                <a:spcPts val="0"/>
              </a:spcAft>
              <a:buClrTx/>
              <a:buSzTx/>
              <a:buFontTx/>
              <a:buNone/>
              <a:tabLst/>
              <a:defRPr/>
            </a:pPr>
            <a:r>
              <a:rPr lang="en-US" sz="1200" spc="-2" dirty="0">
                <a:solidFill>
                  <a:srgbClr val="292929"/>
                </a:solidFill>
                <a:latin typeface="Georgia" pitchFamily="1" charset="0"/>
                <a:ea typeface="Calibri" pitchFamily="2" charset="0"/>
                <a:cs typeface="Georgia" pitchFamily="1" charset="0"/>
              </a:rPr>
              <a:t>Crystal </a:t>
            </a:r>
            <a:r>
              <a:rPr lang="en-US" sz="1200" spc="-5" dirty="0">
                <a:solidFill>
                  <a:srgbClr val="292929"/>
                </a:solidFill>
                <a:latin typeface="Georgia" pitchFamily="1" charset="0"/>
                <a:ea typeface="Calibri" pitchFamily="2" charset="0"/>
                <a:cs typeface="Georgia" pitchFamily="1" charset="0"/>
              </a:rPr>
              <a:t>Methods </a:t>
            </a:r>
            <a:r>
              <a:rPr lang="en-US" sz="1200" spc="-2" dirty="0">
                <a:solidFill>
                  <a:srgbClr val="292929"/>
                </a:solidFill>
                <a:latin typeface="Georgia" pitchFamily="1" charset="0"/>
                <a:ea typeface="Calibri" pitchFamily="2" charset="0"/>
                <a:cs typeface="Georgia" pitchFamily="1" charset="0"/>
              </a:rPr>
              <a:t>are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family </a:t>
            </a:r>
            <a:r>
              <a:rPr lang="en-US" sz="1200" spc="-1" dirty="0">
                <a:solidFill>
                  <a:srgbClr val="292929"/>
                </a:solidFill>
                <a:latin typeface="Georgia" pitchFamily="1" charset="0"/>
                <a:ea typeface="Calibri" pitchFamily="2" charset="0"/>
                <a:cs typeface="Georgia" pitchFamily="1" charset="0"/>
              </a:rPr>
              <a:t>of software </a:t>
            </a:r>
            <a:r>
              <a:rPr lang="en-US" sz="1200" spc="-4" dirty="0">
                <a:solidFill>
                  <a:srgbClr val="292929"/>
                </a:solidFill>
                <a:latin typeface="Georgia" pitchFamily="1" charset="0"/>
                <a:ea typeface="Calibri" pitchFamily="2" charset="0"/>
                <a:cs typeface="Georgia" pitchFamily="1" charset="0"/>
              </a:rPr>
              <a:t>development </a:t>
            </a:r>
            <a:r>
              <a:rPr lang="en-US" sz="1200" spc="-2" dirty="0">
                <a:solidFill>
                  <a:srgbClr val="292929"/>
                </a:solidFill>
                <a:latin typeface="Georgia" pitchFamily="1" charset="0"/>
                <a:ea typeface="Calibri" pitchFamily="2" charset="0"/>
                <a:cs typeface="Georgia" pitchFamily="1" charset="0"/>
              </a:rPr>
              <a:t>methodologies. </a:t>
            </a:r>
            <a:r>
              <a:rPr lang="en-US" sz="1200" spc="-5" dirty="0">
                <a:solidFill>
                  <a:srgbClr val="292929"/>
                </a:solidFill>
                <a:latin typeface="Georgia" pitchFamily="1" charset="0"/>
                <a:ea typeface="Calibri" pitchFamily="2" charset="0"/>
                <a:cs typeface="Georgia" pitchFamily="1" charset="0"/>
              </a:rPr>
              <a:t>Alistair</a:t>
            </a:r>
            <a:r>
              <a:rPr lang="en-US" sz="1200" spc="-25"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Cockburn  </a:t>
            </a:r>
            <a:r>
              <a:rPr lang="en-US" sz="1200" spc="-1" dirty="0">
                <a:solidFill>
                  <a:srgbClr val="292929"/>
                </a:solidFill>
                <a:latin typeface="Georgia" pitchFamily="1" charset="0"/>
                <a:ea typeface="Calibri" pitchFamily="2" charset="0"/>
                <a:cs typeface="Georgia" pitchFamily="1" charset="0"/>
              </a:rPr>
              <a:t>developed </a:t>
            </a:r>
            <a:r>
              <a:rPr lang="en-US" sz="1200" spc="-2" dirty="0">
                <a:solidFill>
                  <a:srgbClr val="292929"/>
                </a:solidFill>
                <a:latin typeface="Georgia" pitchFamily="1" charset="0"/>
                <a:ea typeface="Calibri" pitchFamily="2" charset="0"/>
                <a:cs typeface="Georgia" pitchFamily="1" charset="0"/>
              </a:rPr>
              <a:t>these </a:t>
            </a:r>
            <a:r>
              <a:rPr lang="en-US" sz="1200" spc="-5" dirty="0">
                <a:solidFill>
                  <a:srgbClr val="292929"/>
                </a:solidFill>
                <a:latin typeface="Georgia" pitchFamily="1" charset="0"/>
                <a:ea typeface="Calibri" pitchFamily="2" charset="0"/>
                <a:cs typeface="Georgia" pitchFamily="1" charset="0"/>
              </a:rPr>
              <a:t>methods from </a:t>
            </a:r>
            <a:r>
              <a:rPr lang="en-US" sz="1200" spc="-6" dirty="0">
                <a:solidFill>
                  <a:srgbClr val="292929"/>
                </a:solidFill>
                <a:latin typeface="Georgia" pitchFamily="1" charset="0"/>
                <a:ea typeface="Calibri" pitchFamily="2" charset="0"/>
                <a:cs typeface="Georgia" pitchFamily="1" charset="0"/>
              </a:rPr>
              <a:t>his </a:t>
            </a:r>
            <a:r>
              <a:rPr lang="en-US" sz="1200" spc="-4" dirty="0">
                <a:solidFill>
                  <a:srgbClr val="292929"/>
                </a:solidFill>
                <a:latin typeface="Georgia" pitchFamily="1" charset="0"/>
                <a:ea typeface="Calibri" pitchFamily="2" charset="0"/>
                <a:cs typeface="Georgia" pitchFamily="1" charset="0"/>
              </a:rPr>
              <a:t>study and </a:t>
            </a:r>
            <a:r>
              <a:rPr lang="en-US" sz="1200" spc="-2" dirty="0">
                <a:solidFill>
                  <a:srgbClr val="292929"/>
                </a:solidFill>
                <a:latin typeface="Georgia" pitchFamily="1" charset="0"/>
                <a:ea typeface="Calibri" pitchFamily="2" charset="0"/>
                <a:cs typeface="Georgia" pitchFamily="1" charset="0"/>
              </a:rPr>
              <a:t>interviews </a:t>
            </a:r>
            <a:r>
              <a:rPr lang="en-US" sz="1200" spc="-1" dirty="0">
                <a:solidFill>
                  <a:srgbClr val="292929"/>
                </a:solidFill>
                <a:latin typeface="Georgia" pitchFamily="1" charset="0"/>
                <a:ea typeface="Calibri" pitchFamily="2" charset="0"/>
                <a:cs typeface="Georgia" pitchFamily="1" charset="0"/>
              </a:rPr>
              <a:t>with </a:t>
            </a:r>
            <a:r>
              <a:rPr lang="en-US" sz="1200" spc="-5" dirty="0">
                <a:solidFill>
                  <a:srgbClr val="292929"/>
                </a:solidFill>
                <a:latin typeface="Georgia" pitchFamily="1" charset="0"/>
                <a:ea typeface="Calibri" pitchFamily="2" charset="0"/>
                <a:cs typeface="Georgia" pitchFamily="1" charset="0"/>
              </a:rPr>
              <a:t>teams. </a:t>
            </a: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color-coded  methods </a:t>
            </a:r>
            <a:r>
              <a:rPr lang="en-US" sz="1200" spc="-2" dirty="0">
                <a:solidFill>
                  <a:srgbClr val="292929"/>
                </a:solidFill>
                <a:latin typeface="Georgia" pitchFamily="1" charset="0"/>
                <a:ea typeface="Calibri" pitchFamily="2" charset="0"/>
                <a:cs typeface="Georgia" pitchFamily="1" charset="0"/>
              </a:rPr>
              <a:t>signify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risk to human </a:t>
            </a:r>
            <a:r>
              <a:rPr lang="en-US" sz="1200" spc="-1" dirty="0">
                <a:solidFill>
                  <a:srgbClr val="292929"/>
                </a:solidFill>
                <a:latin typeface="Georgia" pitchFamily="1" charset="0"/>
                <a:ea typeface="Calibri" pitchFamily="2" charset="0"/>
                <a:cs typeface="Georgia" pitchFamily="1" charset="0"/>
              </a:rPr>
              <a:t>life. </a:t>
            </a:r>
            <a:r>
              <a:rPr lang="en-US" sz="1200" spc="-11" dirty="0">
                <a:solidFill>
                  <a:srgbClr val="292929"/>
                </a:solidFill>
                <a:latin typeface="Georgia" pitchFamily="1" charset="0"/>
                <a:ea typeface="Calibri" pitchFamily="2" charset="0"/>
                <a:cs typeface="Georgia" pitchFamily="1" charset="0"/>
              </a:rPr>
              <a:t>For </a:t>
            </a:r>
            <a:r>
              <a:rPr lang="en-US" sz="1200" spc="-2" dirty="0">
                <a:solidFill>
                  <a:srgbClr val="292929"/>
                </a:solidFill>
                <a:latin typeface="Georgia" pitchFamily="1" charset="0"/>
                <a:ea typeface="Calibri" pitchFamily="2" charset="0"/>
                <a:cs typeface="Georgia" pitchFamily="1" charset="0"/>
              </a:rPr>
              <a:t>example, </a:t>
            </a:r>
            <a:r>
              <a:rPr lang="en-US" sz="1200" spc="-5" dirty="0">
                <a:solidFill>
                  <a:srgbClr val="292929"/>
                </a:solidFill>
                <a:latin typeface="Georgia" pitchFamily="1" charset="0"/>
                <a:ea typeface="Calibri" pitchFamily="2" charset="0"/>
                <a:cs typeface="Georgia" pitchFamily="1" charset="0"/>
              </a:rPr>
              <a:t>projects </a:t>
            </a:r>
            <a:r>
              <a:rPr lang="en-US" sz="1200" spc="-2" dirty="0">
                <a:solidFill>
                  <a:srgbClr val="292929"/>
                </a:solidFill>
                <a:latin typeface="Georgia" pitchFamily="1" charset="0"/>
                <a:ea typeface="Calibri" pitchFamily="2" charset="0"/>
                <a:cs typeface="Georgia" pitchFamily="1" charset="0"/>
              </a:rPr>
              <a:t>that </a:t>
            </a:r>
            <a:r>
              <a:rPr lang="en-US" sz="1200" spc="-5" dirty="0">
                <a:solidFill>
                  <a:srgbClr val="292929"/>
                </a:solidFill>
                <a:latin typeface="Georgia" pitchFamily="1" charset="0"/>
                <a:ea typeface="Calibri" pitchFamily="2" charset="0"/>
                <a:cs typeface="Georgia" pitchFamily="1" charset="0"/>
              </a:rPr>
              <a:t>may involve risk</a:t>
            </a:r>
            <a:r>
              <a:rPr lang="en-US" sz="1200" spc="-19"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to human </a:t>
            </a:r>
            <a:r>
              <a:rPr lang="en-US" sz="1200" spc="-2" dirty="0">
                <a:solidFill>
                  <a:srgbClr val="292929"/>
                </a:solidFill>
                <a:latin typeface="Georgia" pitchFamily="1" charset="0"/>
                <a:ea typeface="Calibri" pitchFamily="2" charset="0"/>
                <a:cs typeface="Georgia" pitchFamily="1" charset="0"/>
              </a:rPr>
              <a:t>life </a:t>
            </a:r>
            <a:r>
              <a:rPr lang="en-US" sz="1200" dirty="0">
                <a:solidFill>
                  <a:srgbClr val="292929"/>
                </a:solidFill>
                <a:latin typeface="Georgia" pitchFamily="1" charset="0"/>
                <a:ea typeface="Calibri" pitchFamily="2" charset="0"/>
                <a:cs typeface="Georgia" pitchFamily="1" charset="0"/>
              </a:rPr>
              <a:t>will </a:t>
            </a:r>
            <a:r>
              <a:rPr lang="en-US" sz="1200" spc="-4" dirty="0">
                <a:solidFill>
                  <a:srgbClr val="292929"/>
                </a:solidFill>
                <a:latin typeface="Georgia" pitchFamily="1" charset="0"/>
                <a:ea typeface="Calibri" pitchFamily="2" charset="0"/>
                <a:cs typeface="Georgia" pitchFamily="1" charset="0"/>
              </a:rPr>
              <a:t>use </a:t>
            </a:r>
            <a:r>
              <a:rPr lang="en-US" sz="1200" spc="-2" dirty="0">
                <a:solidFill>
                  <a:srgbClr val="292929"/>
                </a:solidFill>
                <a:latin typeface="Georgia" pitchFamily="1" charset="0"/>
                <a:ea typeface="Calibri" pitchFamily="2" charset="0"/>
                <a:cs typeface="Georgia" pitchFamily="1" charset="0"/>
              </a:rPr>
              <a:t>Crystal </a:t>
            </a:r>
            <a:r>
              <a:rPr lang="en-US" sz="1200" spc="-5" dirty="0">
                <a:solidFill>
                  <a:srgbClr val="292929"/>
                </a:solidFill>
                <a:latin typeface="Georgia" pitchFamily="1" charset="0"/>
                <a:ea typeface="Calibri" pitchFamily="2" charset="0"/>
                <a:cs typeface="Georgia" pitchFamily="1" charset="0"/>
              </a:rPr>
              <a:t>Sapphire </a:t>
            </a:r>
            <a:r>
              <a:rPr lang="en-US" sz="1200" spc="-1" dirty="0">
                <a:solidFill>
                  <a:srgbClr val="292929"/>
                </a:solidFill>
                <a:latin typeface="Georgia" pitchFamily="1" charset="0"/>
                <a:ea typeface="Calibri" pitchFamily="2" charset="0"/>
                <a:cs typeface="Georgia" pitchFamily="1" charset="0"/>
              </a:rPr>
              <a:t>while </a:t>
            </a:r>
            <a:r>
              <a:rPr lang="en-US" sz="1200" spc="-5" dirty="0">
                <a:solidFill>
                  <a:srgbClr val="292929"/>
                </a:solidFill>
                <a:latin typeface="Georgia" pitchFamily="1" charset="0"/>
                <a:ea typeface="Calibri" pitchFamily="2" charset="0"/>
                <a:cs typeface="Georgia" pitchFamily="1" charset="0"/>
              </a:rPr>
              <a:t>projects </a:t>
            </a:r>
            <a:r>
              <a:rPr lang="en-US" sz="1200" spc="-2" dirty="0">
                <a:solidFill>
                  <a:srgbClr val="292929"/>
                </a:solidFill>
                <a:latin typeface="Georgia" pitchFamily="1" charset="0"/>
                <a:ea typeface="Calibri" pitchFamily="2" charset="0"/>
                <a:cs typeface="Georgia" pitchFamily="1" charset="0"/>
              </a:rPr>
              <a:t>that </a:t>
            </a:r>
            <a:r>
              <a:rPr lang="en-US" sz="1200" spc="-1" dirty="0">
                <a:solidFill>
                  <a:srgbClr val="292929"/>
                </a:solidFill>
                <a:latin typeface="Georgia" pitchFamily="1" charset="0"/>
                <a:ea typeface="Calibri" pitchFamily="2" charset="0"/>
                <a:cs typeface="Georgia" pitchFamily="1" charset="0"/>
              </a:rPr>
              <a:t>do </a:t>
            </a:r>
            <a:r>
              <a:rPr lang="en-US" sz="1200" spc="-5" dirty="0">
                <a:solidFill>
                  <a:srgbClr val="292929"/>
                </a:solidFill>
                <a:latin typeface="Georgia" pitchFamily="1" charset="0"/>
                <a:ea typeface="Calibri" pitchFamily="2" charset="0"/>
                <a:cs typeface="Georgia" pitchFamily="1" charset="0"/>
              </a:rPr>
              <a:t>not </a:t>
            </a:r>
            <a:r>
              <a:rPr lang="en-US" sz="1200" spc="-4" dirty="0">
                <a:solidFill>
                  <a:srgbClr val="292929"/>
                </a:solidFill>
                <a:latin typeface="Georgia" pitchFamily="1" charset="0"/>
                <a:ea typeface="Calibri" pitchFamily="2" charset="0"/>
                <a:cs typeface="Georgia" pitchFamily="1" charset="0"/>
              </a:rPr>
              <a:t>have </a:t>
            </a:r>
            <a:r>
              <a:rPr lang="en-US" sz="1200" spc="-5" dirty="0">
                <a:solidFill>
                  <a:srgbClr val="292929"/>
                </a:solidFill>
                <a:latin typeface="Georgia" pitchFamily="1" charset="0"/>
                <a:ea typeface="Calibri" pitchFamily="2" charset="0"/>
                <a:cs typeface="Georgia" pitchFamily="1" charset="0"/>
              </a:rPr>
              <a:t>such risks </a:t>
            </a:r>
            <a:r>
              <a:rPr lang="en-US" sz="1200" dirty="0">
                <a:solidFill>
                  <a:srgbClr val="292929"/>
                </a:solidFill>
                <a:latin typeface="Georgia" pitchFamily="1" charset="0"/>
                <a:ea typeface="Calibri" pitchFamily="2" charset="0"/>
                <a:cs typeface="Georgia" pitchFamily="1" charset="0"/>
              </a:rPr>
              <a:t>will</a:t>
            </a:r>
            <a:r>
              <a:rPr lang="en-US" sz="1200" spc="-27"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use  </a:t>
            </a:r>
            <a:r>
              <a:rPr lang="en-US" sz="1200" spc="-2" dirty="0">
                <a:solidFill>
                  <a:srgbClr val="292929"/>
                </a:solidFill>
                <a:latin typeface="Georgia" pitchFamily="1" charset="0"/>
                <a:ea typeface="Calibri" pitchFamily="2" charset="0"/>
                <a:cs typeface="Georgia" pitchFamily="1" charset="0"/>
              </a:rPr>
              <a:t>Crystal</a:t>
            </a:r>
            <a:r>
              <a:rPr lang="en-US" sz="1200" spc="-7"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Clear.</a:t>
            </a:r>
            <a:endParaRPr lang="en-US" sz="1200" dirty="0">
              <a:latin typeface="Georgia" pitchFamily="1" charset="0"/>
              <a:ea typeface="Calibri" pitchFamily="2" charset="0"/>
              <a:cs typeface="Georgia" pitchFamily="1" charset="0"/>
            </a:endParaRPr>
          </a:p>
          <a:p>
            <a:pPr>
              <a:lnSpc>
                <a:spcPct val="100000"/>
              </a:lnSpc>
              <a:spcBef>
                <a:spcPts val="25"/>
              </a:spcBef>
            </a:pPr>
            <a:endParaRPr lang="en-US" sz="1200" dirty="0">
              <a:latin typeface="Georgia" pitchFamily="1" charset="0"/>
              <a:ea typeface="Calibri" pitchFamily="2" charset="0"/>
              <a:cs typeface="Georgia" pitchFamily="1" charset="0"/>
            </a:endParaRPr>
          </a:p>
          <a:p>
            <a:pPr marL="330200" marR="40005">
              <a:lnSpc>
                <a:spcPct val="129000"/>
              </a:lnSpc>
            </a:pPr>
            <a:r>
              <a:rPr lang="en-US" sz="1200" spc="-2" dirty="0">
                <a:solidFill>
                  <a:srgbClr val="292929"/>
                </a:solidFill>
                <a:latin typeface="Georgia" pitchFamily="1" charset="0"/>
                <a:ea typeface="Calibri" pitchFamily="2" charset="0"/>
                <a:cs typeface="Georgia" pitchFamily="1" charset="0"/>
              </a:rPr>
              <a:t>Crystal </a:t>
            </a:r>
            <a:r>
              <a:rPr lang="en-US" sz="1200" spc="-5" dirty="0">
                <a:solidFill>
                  <a:srgbClr val="292929"/>
                </a:solidFill>
                <a:latin typeface="Georgia" pitchFamily="1" charset="0"/>
                <a:ea typeface="Calibri" pitchFamily="2" charset="0"/>
                <a:cs typeface="Georgia" pitchFamily="1" charset="0"/>
              </a:rPr>
              <a:t>focuses </a:t>
            </a:r>
            <a:r>
              <a:rPr lang="en-US" sz="1200" spc="-4" dirty="0">
                <a:solidFill>
                  <a:srgbClr val="292929"/>
                </a:solidFill>
                <a:latin typeface="Georgia" pitchFamily="1" charset="0"/>
                <a:ea typeface="Calibri" pitchFamily="2" charset="0"/>
                <a:cs typeface="Georgia" pitchFamily="1" charset="0"/>
              </a:rPr>
              <a:t>on </a:t>
            </a:r>
            <a:r>
              <a:rPr lang="en-US" sz="1200" spc="-5" dirty="0">
                <a:solidFill>
                  <a:srgbClr val="292929"/>
                </a:solidFill>
                <a:latin typeface="Georgia" pitchFamily="1" charset="0"/>
                <a:ea typeface="Calibri" pitchFamily="2" charset="0"/>
                <a:cs typeface="Georgia" pitchFamily="1" charset="0"/>
              </a:rPr>
              <a:t>six </a:t>
            </a:r>
            <a:r>
              <a:rPr lang="en-US" sz="1200" spc="-4" dirty="0">
                <a:solidFill>
                  <a:srgbClr val="292929"/>
                </a:solidFill>
                <a:latin typeface="Georgia" pitchFamily="1" charset="0"/>
                <a:ea typeface="Calibri" pitchFamily="2" charset="0"/>
                <a:cs typeface="Georgia" pitchFamily="1" charset="0"/>
              </a:rPr>
              <a:t>primary aspects: </a:t>
            </a:r>
            <a:r>
              <a:rPr lang="en-US" sz="1200" spc="-1" dirty="0">
                <a:solidFill>
                  <a:srgbClr val="292929"/>
                </a:solidFill>
                <a:latin typeface="Georgia" pitchFamily="1" charset="0"/>
                <a:ea typeface="Calibri" pitchFamily="2" charset="0"/>
                <a:cs typeface="Georgia" pitchFamily="1" charset="0"/>
              </a:rPr>
              <a:t>people, </a:t>
            </a:r>
            <a:r>
              <a:rPr lang="en-US" sz="1200" spc="-4" dirty="0">
                <a:solidFill>
                  <a:srgbClr val="292929"/>
                </a:solidFill>
                <a:latin typeface="Georgia" pitchFamily="1" charset="0"/>
                <a:ea typeface="Calibri" pitchFamily="2" charset="0"/>
                <a:cs typeface="Georgia" pitchFamily="1" charset="0"/>
              </a:rPr>
              <a:t>interaction, </a:t>
            </a:r>
            <a:r>
              <a:rPr lang="en-US" sz="1200" spc="-5" dirty="0">
                <a:solidFill>
                  <a:srgbClr val="292929"/>
                </a:solidFill>
                <a:latin typeface="Georgia" pitchFamily="1" charset="0"/>
                <a:ea typeface="Calibri" pitchFamily="2" charset="0"/>
                <a:cs typeface="Georgia" pitchFamily="1" charset="0"/>
              </a:rPr>
              <a:t>community, communication,  skills, </a:t>
            </a:r>
            <a:r>
              <a:rPr lang="en-US" sz="1200" spc="-4" dirty="0">
                <a:solidFill>
                  <a:srgbClr val="292929"/>
                </a:solidFill>
                <a:latin typeface="Georgia" pitchFamily="1" charset="0"/>
                <a:ea typeface="Calibri" pitchFamily="2" charset="0"/>
                <a:cs typeface="Georgia" pitchFamily="1" charset="0"/>
              </a:rPr>
              <a:t>and </a:t>
            </a:r>
            <a:r>
              <a:rPr lang="en-US" sz="1200" spc="-2" dirty="0">
                <a:solidFill>
                  <a:srgbClr val="292929"/>
                </a:solidFill>
                <a:latin typeface="Georgia" pitchFamily="1" charset="0"/>
                <a:ea typeface="Calibri" pitchFamily="2" charset="0"/>
                <a:cs typeface="Georgia" pitchFamily="1" charset="0"/>
              </a:rPr>
              <a:t>talents. </a:t>
            </a:r>
            <a:r>
              <a:rPr lang="en-US" sz="1200" spc="-5" dirty="0">
                <a:solidFill>
                  <a:srgbClr val="292929"/>
                </a:solidFill>
                <a:latin typeface="Georgia" pitchFamily="1" charset="0"/>
                <a:ea typeface="Calibri" pitchFamily="2" charset="0"/>
                <a:cs typeface="Georgia" pitchFamily="1" charset="0"/>
              </a:rPr>
              <a:t>Consider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process as </a:t>
            </a:r>
            <a:r>
              <a:rPr lang="en-US" sz="1200" spc="-4" dirty="0">
                <a:solidFill>
                  <a:srgbClr val="292929"/>
                </a:solidFill>
                <a:latin typeface="Georgia" pitchFamily="1" charset="0"/>
                <a:ea typeface="Calibri" pitchFamily="2" charset="0"/>
                <a:cs typeface="Georgia" pitchFamily="1" charset="0"/>
              </a:rPr>
              <a:t>secondary. There </a:t>
            </a:r>
            <a:r>
              <a:rPr lang="en-US" sz="1200" spc="-2" dirty="0">
                <a:solidFill>
                  <a:srgbClr val="292929"/>
                </a:solidFill>
                <a:latin typeface="Georgia" pitchFamily="1" charset="0"/>
                <a:ea typeface="Calibri" pitchFamily="2" charset="0"/>
                <a:cs typeface="Georgia" pitchFamily="1" charset="0"/>
              </a:rPr>
              <a:t>are </a:t>
            </a:r>
            <a:r>
              <a:rPr lang="en-US" sz="1200" spc="-4" dirty="0">
                <a:solidFill>
                  <a:srgbClr val="292929"/>
                </a:solidFill>
                <a:latin typeface="Georgia" pitchFamily="1" charset="0"/>
                <a:ea typeface="Calibri" pitchFamily="2" charset="0"/>
                <a:cs typeface="Georgia" pitchFamily="1" charset="0"/>
              </a:rPr>
              <a:t>also seven </a:t>
            </a:r>
            <a:r>
              <a:rPr lang="en-US" sz="1200" spc="-5" dirty="0">
                <a:solidFill>
                  <a:srgbClr val="292929"/>
                </a:solidFill>
                <a:latin typeface="Georgia" pitchFamily="1" charset="0"/>
                <a:ea typeface="Calibri" pitchFamily="2" charset="0"/>
                <a:cs typeface="Georgia" pitchFamily="1" charset="0"/>
              </a:rPr>
              <a:t>common  properties in </a:t>
            </a:r>
            <a:r>
              <a:rPr lang="en-US" sz="1200" spc="-2" dirty="0">
                <a:solidFill>
                  <a:srgbClr val="292929"/>
                </a:solidFill>
                <a:latin typeface="Georgia" pitchFamily="1" charset="0"/>
                <a:ea typeface="Calibri" pitchFamily="2" charset="0"/>
                <a:cs typeface="Georgia" pitchFamily="1" charset="0"/>
              </a:rPr>
              <a:t>Crystal that </a:t>
            </a:r>
            <a:r>
              <a:rPr lang="en-US" sz="1200" spc="-4" dirty="0">
                <a:solidFill>
                  <a:srgbClr val="292929"/>
                </a:solidFill>
                <a:latin typeface="Georgia" pitchFamily="1" charset="0"/>
                <a:ea typeface="Calibri" pitchFamily="2" charset="0"/>
                <a:cs typeface="Georgia" pitchFamily="1" charset="0"/>
              </a:rPr>
              <a:t>indicate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higher </a:t>
            </a:r>
            <a:r>
              <a:rPr lang="en-US" sz="1200" spc="-5" dirty="0">
                <a:solidFill>
                  <a:srgbClr val="292929"/>
                </a:solidFill>
                <a:latin typeface="Georgia" pitchFamily="1" charset="0"/>
                <a:ea typeface="Calibri" pitchFamily="2" charset="0"/>
                <a:cs typeface="Georgia" pitchFamily="1" charset="0"/>
              </a:rPr>
              <a:t>possibility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success </a:t>
            </a:r>
            <a:r>
              <a:rPr lang="en-US" sz="1200" spc="-4" dirty="0">
                <a:solidFill>
                  <a:srgbClr val="292929"/>
                </a:solidFill>
                <a:latin typeface="Georgia" pitchFamily="1" charset="0"/>
                <a:ea typeface="Calibri" pitchFamily="2" charset="0"/>
                <a:cs typeface="Georgia" pitchFamily="1" charset="0"/>
              </a:rPr>
              <a:t>and </a:t>
            </a:r>
            <a:r>
              <a:rPr lang="en-US" sz="1200" spc="-1" dirty="0">
                <a:solidFill>
                  <a:srgbClr val="292929"/>
                </a:solidFill>
                <a:latin typeface="Georgia" pitchFamily="1" charset="0"/>
                <a:ea typeface="Calibri" pitchFamily="2" charset="0"/>
                <a:cs typeface="Georgia" pitchFamily="1" charset="0"/>
              </a:rPr>
              <a:t>they </a:t>
            </a:r>
            <a:r>
              <a:rPr lang="en-US" sz="1200" spc="-2" dirty="0">
                <a:solidFill>
                  <a:srgbClr val="292929"/>
                </a:solidFill>
                <a:latin typeface="Georgia" pitchFamily="1" charset="0"/>
                <a:ea typeface="Calibri" pitchFamily="2" charset="0"/>
                <a:cs typeface="Georgia" pitchFamily="1" charset="0"/>
              </a:rPr>
              <a:t>include  </a:t>
            </a:r>
            <a:r>
              <a:rPr lang="en-US" sz="1200" spc="-5" dirty="0">
                <a:solidFill>
                  <a:srgbClr val="292929"/>
                </a:solidFill>
                <a:latin typeface="Georgia" pitchFamily="1" charset="0"/>
                <a:ea typeface="Calibri" pitchFamily="2" charset="0"/>
                <a:cs typeface="Georgia" pitchFamily="1" charset="0"/>
              </a:rPr>
              <a:t>frequent </a:t>
            </a:r>
            <a:r>
              <a:rPr lang="en-US" sz="1200" spc="-4" dirty="0">
                <a:solidFill>
                  <a:srgbClr val="292929"/>
                </a:solidFill>
                <a:latin typeface="Georgia" pitchFamily="1" charset="0"/>
                <a:ea typeface="Calibri" pitchFamily="2" charset="0"/>
                <a:cs typeface="Georgia" pitchFamily="1" charset="0"/>
              </a:rPr>
              <a:t>delivery, </a:t>
            </a:r>
            <a:r>
              <a:rPr lang="en-US" sz="1200" spc="-1" dirty="0">
                <a:solidFill>
                  <a:srgbClr val="292929"/>
                </a:solidFill>
                <a:latin typeface="Georgia" pitchFamily="1" charset="0"/>
                <a:ea typeface="Calibri" pitchFamily="2" charset="0"/>
                <a:cs typeface="Georgia" pitchFamily="1" charset="0"/>
              </a:rPr>
              <a:t>reflective </a:t>
            </a:r>
            <a:r>
              <a:rPr lang="en-US" sz="1200" spc="-5" dirty="0">
                <a:solidFill>
                  <a:srgbClr val="292929"/>
                </a:solidFill>
                <a:latin typeface="Georgia" pitchFamily="1" charset="0"/>
                <a:ea typeface="Calibri" pitchFamily="2" charset="0"/>
                <a:cs typeface="Georgia" pitchFamily="1" charset="0"/>
              </a:rPr>
              <a:t>improvement, osmotic communication, </a:t>
            </a:r>
            <a:r>
              <a:rPr lang="en-US" sz="1200" spc="-4" dirty="0">
                <a:solidFill>
                  <a:srgbClr val="292929"/>
                </a:solidFill>
                <a:latin typeface="Georgia" pitchFamily="1" charset="0"/>
                <a:ea typeface="Calibri" pitchFamily="2" charset="0"/>
                <a:cs typeface="Georgia" pitchFamily="1" charset="0"/>
              </a:rPr>
              <a:t>and </a:t>
            </a:r>
            <a:r>
              <a:rPr lang="en-US" sz="1200" spc="-2" dirty="0">
                <a:solidFill>
                  <a:srgbClr val="292929"/>
                </a:solidFill>
                <a:latin typeface="Georgia" pitchFamily="1" charset="0"/>
                <a:ea typeface="Calibri" pitchFamily="2" charset="0"/>
                <a:cs typeface="Georgia" pitchFamily="1" charset="0"/>
              </a:rPr>
              <a:t>easy </a:t>
            </a:r>
            <a:r>
              <a:rPr lang="en-US" sz="1200" spc="-5" dirty="0">
                <a:solidFill>
                  <a:srgbClr val="292929"/>
                </a:solidFill>
                <a:latin typeface="Georgia" pitchFamily="1" charset="0"/>
                <a:ea typeface="Calibri" pitchFamily="2" charset="0"/>
                <a:cs typeface="Georgia" pitchFamily="1" charset="0"/>
              </a:rPr>
              <a:t>access to  </a:t>
            </a:r>
            <a:r>
              <a:rPr lang="en-US" sz="1200" spc="-1" dirty="0">
                <a:solidFill>
                  <a:srgbClr val="292929"/>
                </a:solidFill>
                <a:latin typeface="Georgia" pitchFamily="1" charset="0"/>
                <a:ea typeface="Calibri" pitchFamily="2" charset="0"/>
                <a:cs typeface="Georgia" pitchFamily="1" charset="0"/>
              </a:rPr>
              <a:t>expert</a:t>
            </a:r>
            <a:r>
              <a:rPr lang="en-US" sz="1200" spc="-7"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users.</a:t>
            </a:r>
            <a:endParaRPr lang="en-US" sz="1200" dirty="0">
              <a:latin typeface="Georgia" pitchFamily="1" charset="0"/>
              <a:ea typeface="Calibri" pitchFamily="2" charset="0"/>
              <a:cs typeface="Georgia" pitchFamily="1" charset="0"/>
            </a:endParaRPr>
          </a:p>
          <a:p>
            <a:pPr>
              <a:lnSpc>
                <a:spcPct val="100000"/>
              </a:lnSpc>
              <a:spcBef>
                <a:spcPts val="20"/>
              </a:spcBef>
            </a:pPr>
            <a:endParaRPr lang="en-US" sz="1200" dirty="0">
              <a:latin typeface="Georgia" pitchFamily="1" charset="0"/>
              <a:ea typeface="Calibri" pitchFamily="2" charset="0"/>
              <a:cs typeface="Georgia" pitchFamily="1" charset="0"/>
            </a:endParaRPr>
          </a:p>
          <a:p>
            <a:pPr marL="330200" marR="49530">
              <a:lnSpc>
                <a:spcPct val="129000"/>
              </a:lnSpc>
              <a:spcBef>
                <a:spcPts val="5"/>
              </a:spcBef>
            </a:pP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methods </a:t>
            </a:r>
            <a:r>
              <a:rPr lang="en-US" sz="1200" spc="-2" dirty="0">
                <a:solidFill>
                  <a:srgbClr val="292929"/>
                </a:solidFill>
                <a:latin typeface="Georgia" pitchFamily="1" charset="0"/>
                <a:ea typeface="Calibri" pitchFamily="2" charset="0"/>
                <a:cs typeface="Georgia" pitchFamily="1" charset="0"/>
              </a:rPr>
              <a:t>are </a:t>
            </a:r>
            <a:r>
              <a:rPr lang="en-US" sz="1200" spc="-1" dirty="0">
                <a:solidFill>
                  <a:srgbClr val="292929"/>
                </a:solidFill>
                <a:latin typeface="Georgia" pitchFamily="1" charset="0"/>
                <a:ea typeface="Calibri" pitchFamily="2" charset="0"/>
                <a:cs typeface="Georgia" pitchFamily="1" charset="0"/>
              </a:rPr>
              <a:t>very flexible </a:t>
            </a:r>
            <a:r>
              <a:rPr lang="en-US" sz="1200" spc="-4" dirty="0">
                <a:solidFill>
                  <a:srgbClr val="292929"/>
                </a:solidFill>
                <a:latin typeface="Georgia" pitchFamily="1" charset="0"/>
                <a:ea typeface="Calibri" pitchFamily="2" charset="0"/>
                <a:cs typeface="Georgia" pitchFamily="1" charset="0"/>
              </a:rPr>
              <a:t>and avoid </a:t>
            </a:r>
            <a:r>
              <a:rPr lang="en-US" sz="1200" spc="-2" dirty="0">
                <a:solidFill>
                  <a:srgbClr val="292929"/>
                </a:solidFill>
                <a:latin typeface="Georgia" pitchFamily="1" charset="0"/>
                <a:ea typeface="Calibri" pitchFamily="2" charset="0"/>
                <a:cs typeface="Georgia" pitchFamily="1" charset="0"/>
              </a:rPr>
              <a:t>rigid </a:t>
            </a:r>
            <a:r>
              <a:rPr lang="en-US" sz="1200" spc="-5" dirty="0">
                <a:solidFill>
                  <a:srgbClr val="292929"/>
                </a:solidFill>
                <a:latin typeface="Georgia" pitchFamily="1" charset="0"/>
                <a:ea typeface="Calibri" pitchFamily="2" charset="0"/>
                <a:cs typeface="Georgia" pitchFamily="1" charset="0"/>
              </a:rPr>
              <a:t>processes </a:t>
            </a:r>
            <a:r>
              <a:rPr lang="en-US" sz="1200" spc="-2" dirty="0">
                <a:solidFill>
                  <a:srgbClr val="292929"/>
                </a:solidFill>
                <a:latin typeface="Georgia" pitchFamily="1" charset="0"/>
                <a:ea typeface="Calibri" pitchFamily="2" charset="0"/>
                <a:cs typeface="Georgia" pitchFamily="1" charset="0"/>
              </a:rPr>
              <a:t>because </a:t>
            </a:r>
            <a:r>
              <a:rPr lang="en-US" sz="1200" spc="-1" dirty="0">
                <a:solidFill>
                  <a:srgbClr val="292929"/>
                </a:solidFill>
                <a:latin typeface="Georgia" pitchFamily="1" charset="0"/>
                <a:ea typeface="Calibri" pitchFamily="2" charset="0"/>
                <a:cs typeface="Georgia" pitchFamily="1" charset="0"/>
              </a:rPr>
              <a:t>of </a:t>
            </a:r>
            <a:r>
              <a:rPr lang="en-US" sz="1200" spc="-4" dirty="0">
                <a:solidFill>
                  <a:srgbClr val="292929"/>
                </a:solidFill>
                <a:latin typeface="Georgia" pitchFamily="1" charset="0"/>
                <a:ea typeface="Calibri" pitchFamily="2" charset="0"/>
                <a:cs typeface="Georgia" pitchFamily="1" charset="0"/>
              </a:rPr>
              <a:t>their </a:t>
            </a:r>
            <a:r>
              <a:rPr lang="en-US" sz="1200" spc="-7" dirty="0">
                <a:solidFill>
                  <a:srgbClr val="292929"/>
                </a:solidFill>
                <a:latin typeface="Georgia" pitchFamily="1" charset="0"/>
                <a:ea typeface="Calibri" pitchFamily="2" charset="0"/>
                <a:cs typeface="Georgia" pitchFamily="1" charset="0"/>
              </a:rPr>
              <a:t>human-  </a:t>
            </a:r>
            <a:r>
              <a:rPr lang="en-US" sz="1200" spc="-4" dirty="0">
                <a:solidFill>
                  <a:srgbClr val="292929"/>
                </a:solidFill>
                <a:latin typeface="Georgia" pitchFamily="1" charset="0"/>
                <a:ea typeface="Calibri" pitchFamily="2" charset="0"/>
                <a:cs typeface="Georgia" pitchFamily="1" charset="0"/>
              </a:rPr>
              <a:t>powered </a:t>
            </a:r>
            <a:r>
              <a:rPr lang="en-US" sz="1200" spc="-5" dirty="0">
                <a:solidFill>
                  <a:srgbClr val="292929"/>
                </a:solidFill>
                <a:latin typeface="Georgia" pitchFamily="1" charset="0"/>
                <a:ea typeface="Calibri" pitchFamily="2" charset="0"/>
                <a:cs typeface="Georgia" pitchFamily="1" charset="0"/>
              </a:rPr>
              <a:t>or </a:t>
            </a:r>
            <a:r>
              <a:rPr lang="en-US" sz="1200" spc="-4" dirty="0">
                <a:solidFill>
                  <a:srgbClr val="292929"/>
                </a:solidFill>
                <a:latin typeface="Georgia" pitchFamily="1" charset="0"/>
                <a:ea typeface="Calibri" pitchFamily="2" charset="0"/>
                <a:cs typeface="Georgia" pitchFamily="1" charset="0"/>
              </a:rPr>
              <a:t>people-centric focus. </a:t>
            </a:r>
            <a:r>
              <a:rPr lang="en-US" sz="1200" spc="-5" dirty="0">
                <a:solidFill>
                  <a:srgbClr val="292929"/>
                </a:solidFill>
                <a:latin typeface="Georgia" pitchFamily="1" charset="0"/>
                <a:ea typeface="Calibri" pitchFamily="2" charset="0"/>
                <a:cs typeface="Georgia" pitchFamily="1" charset="0"/>
              </a:rPr>
              <a:t>Alistair </a:t>
            </a:r>
            <a:r>
              <a:rPr lang="en-US" sz="1200" spc="-4" dirty="0">
                <a:solidFill>
                  <a:srgbClr val="292929"/>
                </a:solidFill>
                <a:latin typeface="Georgia" pitchFamily="1" charset="0"/>
                <a:ea typeface="Calibri" pitchFamily="2" charset="0"/>
                <a:cs typeface="Georgia" pitchFamily="1" charset="0"/>
              </a:rPr>
              <a:t>Cockburn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also </a:t>
            </a:r>
            <a:r>
              <a:rPr lang="en-US" sz="1200" spc="-2" dirty="0">
                <a:solidFill>
                  <a:srgbClr val="292929"/>
                </a:solidFill>
                <a:latin typeface="Georgia" pitchFamily="1" charset="0"/>
                <a:ea typeface="Calibri" pitchFamily="2" charset="0"/>
                <a:cs typeface="Georgia" pitchFamily="1" charset="0"/>
              </a:rPr>
              <a:t>one </a:t>
            </a:r>
            <a:r>
              <a:rPr lang="en-US" sz="1200" spc="-1" dirty="0">
                <a:solidFill>
                  <a:srgbClr val="292929"/>
                </a:solidFill>
                <a:latin typeface="Georgia" pitchFamily="1" charset="0"/>
                <a:ea typeface="Calibri" pitchFamily="2" charset="0"/>
                <a:cs typeface="Georgia" pitchFamily="1" charset="0"/>
              </a:rPr>
              <a:t>of the </a:t>
            </a:r>
            <a:r>
              <a:rPr lang="en-US" sz="1200" spc="-2" dirty="0">
                <a:solidFill>
                  <a:srgbClr val="292929"/>
                </a:solidFill>
                <a:latin typeface="Georgia" pitchFamily="1" charset="0"/>
                <a:ea typeface="Calibri" pitchFamily="2" charset="0"/>
                <a:cs typeface="Georgia" pitchFamily="1" charset="0"/>
              </a:rPr>
              <a:t>original </a:t>
            </a:r>
            <a:r>
              <a:rPr lang="en-US" sz="1200" spc="-4" dirty="0">
                <a:solidFill>
                  <a:srgbClr val="292929"/>
                </a:solidFill>
                <a:latin typeface="Georgia" pitchFamily="1" charset="0"/>
                <a:ea typeface="Calibri" pitchFamily="2" charset="0"/>
                <a:cs typeface="Georgia" pitchFamily="1" charset="0"/>
              </a:rPr>
              <a:t>signatories  </a:t>
            </a:r>
            <a:r>
              <a:rPr lang="en-US" sz="1200" spc="-1" dirty="0">
                <a:solidFill>
                  <a:srgbClr val="292929"/>
                </a:solidFill>
                <a:latin typeface="Georgia" pitchFamily="1" charset="0"/>
                <a:ea typeface="Calibri" pitchFamily="2" charset="0"/>
                <a:cs typeface="Georgia" pitchFamily="1" charset="0"/>
              </a:rPr>
              <a:t>of the </a:t>
            </a:r>
            <a:r>
              <a:rPr lang="en-US" sz="1200" spc="-2" dirty="0">
                <a:solidFill>
                  <a:srgbClr val="292929"/>
                </a:solidFill>
                <a:latin typeface="Georgia" pitchFamily="1" charset="0"/>
                <a:ea typeface="Calibri" pitchFamily="2" charset="0"/>
                <a:cs typeface="Georgia" pitchFamily="1" charset="0"/>
              </a:rPr>
              <a:t>Agile</a:t>
            </a:r>
            <a:r>
              <a:rPr lang="en-US" sz="1200" spc="-15"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Manifesto.</a:t>
            </a:r>
            <a:endParaRPr lang="en-US" sz="1200" dirty="0">
              <a:latin typeface="Georgia" pitchFamily="1" charset="0"/>
              <a:ea typeface="Calibri" pitchFamily="2" charset="0"/>
              <a:cs typeface="Georgia" pitchFamily="1" charset="0"/>
            </a:endParaRPr>
          </a:p>
          <a:p>
            <a:pPr marL="330200" marR="12700">
              <a:lnSpc>
                <a:spcPct val="129000"/>
              </a:lnSpc>
              <a:spcBef>
                <a:spcPts val="1425"/>
              </a:spcBef>
            </a:pPr>
            <a:r>
              <a:rPr lang="en-US" sz="1200" spc="-2" dirty="0">
                <a:solidFill>
                  <a:srgbClr val="292929"/>
                </a:solidFill>
                <a:latin typeface="Georgia" pitchFamily="1" charset="0"/>
                <a:ea typeface="Calibri" pitchFamily="2" charset="0"/>
                <a:cs typeface="Georgia" pitchFamily="1" charset="0"/>
              </a:rPr>
              <a:t>Crystal </a:t>
            </a:r>
            <a:r>
              <a:rPr lang="en-US" sz="1200" spc="-5" dirty="0">
                <a:solidFill>
                  <a:srgbClr val="292929"/>
                </a:solidFill>
                <a:latin typeface="Georgia" pitchFamily="1" charset="0"/>
                <a:ea typeface="Calibri" pitchFamily="2" charset="0"/>
                <a:cs typeface="Georgia" pitchFamily="1" charset="0"/>
              </a:rPr>
              <a:t>Methods consider </a:t>
            </a:r>
            <a:r>
              <a:rPr lang="en-US" sz="1200" spc="-2" dirty="0">
                <a:solidFill>
                  <a:srgbClr val="292929"/>
                </a:solidFill>
                <a:latin typeface="Georgia" pitchFamily="1" charset="0"/>
                <a:ea typeface="Calibri" pitchFamily="2" charset="0"/>
                <a:cs typeface="Georgia" pitchFamily="1" charset="0"/>
              </a:rPr>
              <a:t>people </a:t>
            </a:r>
            <a:r>
              <a:rPr lang="en-US" sz="1200" spc="-5" dirty="0">
                <a:solidFill>
                  <a:srgbClr val="292929"/>
                </a:solidFill>
                <a:latin typeface="Georgia" pitchFamily="1" charset="0"/>
                <a:ea typeface="Calibri" pitchFamily="2" charset="0"/>
                <a:cs typeface="Georgia" pitchFamily="1" charset="0"/>
              </a:rPr>
              <a:t>as </a:t>
            </a:r>
            <a:r>
              <a:rPr lang="en-US" sz="1200" spc="-1" dirty="0">
                <a:solidFill>
                  <a:srgbClr val="292929"/>
                </a:solidFill>
                <a:latin typeface="Georgia" pitchFamily="1" charset="0"/>
                <a:ea typeface="Calibri" pitchFamily="2" charset="0"/>
                <a:cs typeface="Georgia" pitchFamily="1" charset="0"/>
              </a:rPr>
              <a:t>the </a:t>
            </a:r>
            <a:r>
              <a:rPr lang="en-US" sz="1200" spc="-6" dirty="0">
                <a:solidFill>
                  <a:srgbClr val="292929"/>
                </a:solidFill>
                <a:latin typeface="Georgia" pitchFamily="1" charset="0"/>
                <a:ea typeface="Calibri" pitchFamily="2" charset="0"/>
                <a:cs typeface="Georgia" pitchFamily="1" charset="0"/>
              </a:rPr>
              <a:t>most </a:t>
            </a:r>
            <a:r>
              <a:rPr lang="en-US" sz="1200" spc="-5" dirty="0">
                <a:solidFill>
                  <a:srgbClr val="292929"/>
                </a:solidFill>
                <a:latin typeface="Georgia" pitchFamily="1" charset="0"/>
                <a:ea typeface="Calibri" pitchFamily="2" charset="0"/>
                <a:cs typeface="Georgia" pitchFamily="1" charset="0"/>
              </a:rPr>
              <a:t>important, so processes </a:t>
            </a:r>
            <a:r>
              <a:rPr lang="en-US" sz="1200" spc="-4" dirty="0">
                <a:solidFill>
                  <a:srgbClr val="292929"/>
                </a:solidFill>
                <a:latin typeface="Georgia" pitchFamily="1" charset="0"/>
                <a:ea typeface="Calibri" pitchFamily="2" charset="0"/>
                <a:cs typeface="Georgia" pitchFamily="1" charset="0"/>
              </a:rPr>
              <a:t>should </a:t>
            </a:r>
            <a:r>
              <a:rPr lang="en-US" sz="1200" spc="-2" dirty="0">
                <a:solidFill>
                  <a:srgbClr val="292929"/>
                </a:solidFill>
                <a:latin typeface="Georgia" pitchFamily="1" charset="0"/>
                <a:ea typeface="Calibri" pitchFamily="2" charset="0"/>
                <a:cs typeface="Georgia" pitchFamily="1" charset="0"/>
              </a:rPr>
              <a:t>be modeled  </a:t>
            </a:r>
            <a:r>
              <a:rPr lang="en-US" sz="1200" spc="-5" dirty="0">
                <a:solidFill>
                  <a:srgbClr val="292929"/>
                </a:solidFill>
                <a:latin typeface="Georgia" pitchFamily="1" charset="0"/>
                <a:ea typeface="Calibri" pitchFamily="2" charset="0"/>
                <a:cs typeface="Georgia" pitchFamily="1" charset="0"/>
              </a:rPr>
              <a:t>to meet </a:t>
            </a:r>
            <a:r>
              <a:rPr lang="en-US" sz="1200" spc="-1"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requirements </a:t>
            </a:r>
            <a:r>
              <a:rPr lang="en-US" sz="1200" spc="-1" dirty="0">
                <a:solidFill>
                  <a:srgbClr val="292929"/>
                </a:solidFill>
                <a:latin typeface="Georgia" pitchFamily="1" charset="0"/>
                <a:ea typeface="Calibri" pitchFamily="2" charset="0"/>
                <a:cs typeface="Georgia" pitchFamily="1" charset="0"/>
              </a:rPr>
              <a:t>of the </a:t>
            </a:r>
            <a:r>
              <a:rPr lang="en-US" sz="1200" spc="-4" dirty="0">
                <a:solidFill>
                  <a:srgbClr val="292929"/>
                </a:solidFill>
                <a:latin typeface="Georgia" pitchFamily="1" charset="0"/>
                <a:ea typeface="Calibri" pitchFamily="2" charset="0"/>
                <a:cs typeface="Georgia" pitchFamily="1" charset="0"/>
              </a:rPr>
              <a:t>team. </a:t>
            </a:r>
            <a:r>
              <a:rPr lang="en-US" sz="1200" spc="-10" dirty="0">
                <a:solidFill>
                  <a:srgbClr val="292929"/>
                </a:solidFill>
                <a:latin typeface="Georgia" pitchFamily="1" charset="0"/>
                <a:ea typeface="Calibri" pitchFamily="2" charset="0"/>
                <a:cs typeface="Georgia" pitchFamily="1" charset="0"/>
              </a:rPr>
              <a:t>It </a:t>
            </a:r>
            <a:r>
              <a:rPr lang="en-US" sz="1200" spc="-6" dirty="0">
                <a:solidFill>
                  <a:srgbClr val="292929"/>
                </a:solidFill>
                <a:latin typeface="Georgia" pitchFamily="1" charset="0"/>
                <a:ea typeface="Calibri" pitchFamily="2" charset="0"/>
                <a:cs typeface="Georgia" pitchFamily="1" charset="0"/>
              </a:rPr>
              <a:t>is </a:t>
            </a:r>
            <a:r>
              <a:rPr lang="en-US" sz="1200" spc="-2" dirty="0">
                <a:solidFill>
                  <a:srgbClr val="292929"/>
                </a:solidFill>
                <a:latin typeface="Georgia" pitchFamily="1" charset="0"/>
                <a:ea typeface="Calibri" pitchFamily="2" charset="0"/>
                <a:cs typeface="Georgia" pitchFamily="1" charset="0"/>
              </a:rPr>
              <a:t>adaptive, </a:t>
            </a:r>
            <a:r>
              <a:rPr lang="en-US" sz="1200" spc="-1" dirty="0">
                <a:solidFill>
                  <a:srgbClr val="292929"/>
                </a:solidFill>
                <a:latin typeface="Georgia" pitchFamily="1" charset="0"/>
                <a:ea typeface="Calibri" pitchFamily="2" charset="0"/>
                <a:cs typeface="Georgia" pitchFamily="1" charset="0"/>
              </a:rPr>
              <a:t>without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set </a:t>
            </a:r>
            <a:r>
              <a:rPr lang="en-US" sz="1200" spc="-1" dirty="0">
                <a:solidFill>
                  <a:srgbClr val="292929"/>
                </a:solidFill>
                <a:latin typeface="Georgia" pitchFamily="1" charset="0"/>
                <a:ea typeface="Calibri" pitchFamily="2" charset="0"/>
                <a:cs typeface="Georgia" pitchFamily="1" charset="0"/>
              </a:rPr>
              <a:t>of </a:t>
            </a:r>
            <a:r>
              <a:rPr lang="en-US" sz="1200" spc="-5" dirty="0">
                <a:solidFill>
                  <a:srgbClr val="292929"/>
                </a:solidFill>
                <a:latin typeface="Georgia" pitchFamily="1" charset="0"/>
                <a:ea typeface="Calibri" pitchFamily="2" charset="0"/>
                <a:cs typeface="Georgia" pitchFamily="1" charset="0"/>
              </a:rPr>
              <a:t>prescribed tools</a:t>
            </a:r>
            <a:r>
              <a:rPr lang="en-US" sz="1200" spc="-25"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techniques. </a:t>
            </a:r>
            <a:r>
              <a:rPr lang="en-US" sz="1200" spc="-10" dirty="0">
                <a:solidFill>
                  <a:srgbClr val="292929"/>
                </a:solidFill>
                <a:latin typeface="Georgia" pitchFamily="1" charset="0"/>
                <a:ea typeface="Calibri" pitchFamily="2" charset="0"/>
                <a:cs typeface="Georgia" pitchFamily="1" charset="0"/>
              </a:rPr>
              <a:t>It </a:t>
            </a:r>
            <a:r>
              <a:rPr lang="en-US" sz="1200" spc="-6" dirty="0">
                <a:solidFill>
                  <a:srgbClr val="292929"/>
                </a:solidFill>
                <a:latin typeface="Georgia" pitchFamily="1" charset="0"/>
                <a:ea typeface="Calibri" pitchFamily="2" charset="0"/>
                <a:cs typeface="Georgia" pitchFamily="1" charset="0"/>
              </a:rPr>
              <a:t>is </a:t>
            </a:r>
            <a:r>
              <a:rPr lang="en-US" sz="1200" spc="-4" dirty="0">
                <a:solidFill>
                  <a:srgbClr val="292929"/>
                </a:solidFill>
                <a:latin typeface="Georgia" pitchFamily="1" charset="0"/>
                <a:ea typeface="Calibri" pitchFamily="2" charset="0"/>
                <a:cs typeface="Georgia" pitchFamily="1" charset="0"/>
              </a:rPr>
              <a:t>also </a:t>
            </a:r>
            <a:r>
              <a:rPr lang="en-US" sz="1200" spc="-1" dirty="0">
                <a:solidFill>
                  <a:srgbClr val="292929"/>
                </a:solidFill>
                <a:latin typeface="Georgia" pitchFamily="1" charset="0"/>
                <a:ea typeface="Calibri" pitchFamily="2" charset="0"/>
                <a:cs typeface="Georgia" pitchFamily="1" charset="0"/>
              </a:rPr>
              <a:t>lightweight, without </a:t>
            </a:r>
            <a:r>
              <a:rPr lang="en-US" sz="1200" spc="-4" dirty="0">
                <a:solidFill>
                  <a:srgbClr val="292929"/>
                </a:solidFill>
                <a:latin typeface="Georgia" pitchFamily="1" charset="0"/>
                <a:ea typeface="Calibri" pitchFamily="2" charset="0"/>
                <a:cs typeface="Georgia" pitchFamily="1" charset="0"/>
              </a:rPr>
              <a:t>too </a:t>
            </a:r>
            <a:r>
              <a:rPr lang="en-US" sz="1200" spc="-5" dirty="0">
                <a:solidFill>
                  <a:srgbClr val="292929"/>
                </a:solidFill>
                <a:latin typeface="Georgia" pitchFamily="1" charset="0"/>
                <a:ea typeface="Calibri" pitchFamily="2" charset="0"/>
                <a:cs typeface="Georgia" pitchFamily="1" charset="0"/>
              </a:rPr>
              <a:t>much </a:t>
            </a:r>
            <a:r>
              <a:rPr lang="en-US" sz="1200" spc="-4" dirty="0">
                <a:solidFill>
                  <a:srgbClr val="292929"/>
                </a:solidFill>
                <a:latin typeface="Georgia" pitchFamily="1" charset="0"/>
                <a:ea typeface="Calibri" pitchFamily="2" charset="0"/>
                <a:cs typeface="Georgia" pitchFamily="1" charset="0"/>
              </a:rPr>
              <a:t>documentation, </a:t>
            </a:r>
            <a:r>
              <a:rPr lang="en-US" sz="1200" spc="-5" dirty="0">
                <a:solidFill>
                  <a:srgbClr val="292929"/>
                </a:solidFill>
                <a:latin typeface="Georgia" pitchFamily="1" charset="0"/>
                <a:ea typeface="Calibri" pitchFamily="2" charset="0"/>
                <a:cs typeface="Georgia" pitchFamily="1" charset="0"/>
              </a:rPr>
              <a:t>management or  </a:t>
            </a:r>
            <a:r>
              <a:rPr lang="en-US" sz="1200" spc="-2" dirty="0">
                <a:solidFill>
                  <a:srgbClr val="292929"/>
                </a:solidFill>
                <a:latin typeface="Georgia" pitchFamily="1" charset="0"/>
                <a:ea typeface="Calibri" pitchFamily="2" charset="0"/>
                <a:cs typeface="Georgia" pitchFamily="1" charset="0"/>
              </a:rPr>
              <a:t>reporting.</a:t>
            </a:r>
            <a:endParaRPr lang="en-US" sz="1200" dirty="0">
              <a:latin typeface="Georgia" pitchFamily="1" charset="0"/>
              <a:ea typeface="Calibri" pitchFamily="2" charset="0"/>
              <a:cs typeface="Georgia" pitchFamily="1" charset="0"/>
            </a:endParaRPr>
          </a:p>
          <a:p>
            <a:pPr>
              <a:lnSpc>
                <a:spcPct val="100000"/>
              </a:lnSpc>
              <a:spcBef>
                <a:spcPts val="20"/>
              </a:spcBef>
            </a:pPr>
            <a:endParaRPr lang="en-US" sz="1200" dirty="0">
              <a:latin typeface="Georgia" pitchFamily="1" charset="0"/>
              <a:ea typeface="Calibri" pitchFamily="2" charset="0"/>
              <a:cs typeface="Georgia" pitchFamily="1" charset="0"/>
            </a:endParaRPr>
          </a:p>
          <a:p>
            <a:pPr marL="330200" marR="158750">
              <a:lnSpc>
                <a:spcPct val="129000"/>
              </a:lnSpc>
            </a:pPr>
            <a:r>
              <a:rPr lang="en-US" sz="1200" spc="-4" dirty="0">
                <a:solidFill>
                  <a:srgbClr val="292929"/>
                </a:solidFill>
                <a:latin typeface="Georgia" pitchFamily="1" charset="0"/>
                <a:ea typeface="Calibri" pitchFamily="2" charset="0"/>
                <a:cs typeface="Georgia" pitchFamily="1" charset="0"/>
              </a:rPr>
              <a:t>The </a:t>
            </a:r>
            <a:r>
              <a:rPr lang="en-US" sz="1200" spc="-5" dirty="0">
                <a:solidFill>
                  <a:srgbClr val="292929"/>
                </a:solidFill>
                <a:latin typeface="Georgia" pitchFamily="1" charset="0"/>
                <a:ea typeface="Calibri" pitchFamily="2" charset="0"/>
                <a:cs typeface="Georgia" pitchFamily="1" charset="0"/>
              </a:rPr>
              <a:t>project environment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team </a:t>
            </a:r>
            <a:r>
              <a:rPr lang="en-US" sz="1200" spc="-1" dirty="0">
                <a:solidFill>
                  <a:srgbClr val="292929"/>
                </a:solidFill>
                <a:latin typeface="Georgia" pitchFamily="1" charset="0"/>
                <a:ea typeface="Calibri" pitchFamily="2" charset="0"/>
                <a:cs typeface="Georgia" pitchFamily="1" charset="0"/>
              </a:rPr>
              <a:t>size </a:t>
            </a:r>
            <a:r>
              <a:rPr lang="en-US" sz="1200" spc="-5" dirty="0">
                <a:solidFill>
                  <a:srgbClr val="292929"/>
                </a:solidFill>
                <a:latin typeface="Georgia" pitchFamily="1" charset="0"/>
                <a:ea typeface="Calibri" pitchFamily="2" charset="0"/>
                <a:cs typeface="Georgia" pitchFamily="1" charset="0"/>
              </a:rPr>
              <a:t>determine </a:t>
            </a:r>
            <a:r>
              <a:rPr lang="en-US" sz="1200" spc="-1" dirty="0">
                <a:solidFill>
                  <a:srgbClr val="292929"/>
                </a:solidFill>
                <a:latin typeface="Georgia" pitchFamily="1" charset="0"/>
                <a:ea typeface="Calibri" pitchFamily="2" charset="0"/>
                <a:cs typeface="Georgia" pitchFamily="1" charset="0"/>
              </a:rPr>
              <a:t>the weight of the </a:t>
            </a:r>
            <a:r>
              <a:rPr lang="en-US" sz="1200" spc="-4" dirty="0">
                <a:solidFill>
                  <a:srgbClr val="292929"/>
                </a:solidFill>
                <a:latin typeface="Georgia" pitchFamily="1" charset="0"/>
                <a:ea typeface="Calibri" pitchFamily="2" charset="0"/>
                <a:cs typeface="Georgia" pitchFamily="1" charset="0"/>
              </a:rPr>
              <a:t>methodology. </a:t>
            </a:r>
            <a:r>
              <a:rPr lang="en-US" sz="1200" spc="-11" dirty="0">
                <a:solidFill>
                  <a:srgbClr val="292929"/>
                </a:solidFill>
                <a:latin typeface="Georgia" pitchFamily="1" charset="0"/>
                <a:ea typeface="Calibri" pitchFamily="2" charset="0"/>
                <a:cs typeface="Georgia" pitchFamily="1" charset="0"/>
              </a:rPr>
              <a:t>For  </a:t>
            </a:r>
            <a:r>
              <a:rPr lang="en-US" sz="1200" spc="-2" dirty="0">
                <a:solidFill>
                  <a:srgbClr val="292929"/>
                </a:solidFill>
                <a:latin typeface="Georgia" pitchFamily="1" charset="0"/>
                <a:ea typeface="Calibri" pitchFamily="2" charset="0"/>
                <a:cs typeface="Georgia" pitchFamily="1" charset="0"/>
              </a:rPr>
              <a:t>example, Crystal Clear </a:t>
            </a:r>
            <a:r>
              <a:rPr lang="en-US" sz="1200" spc="-6" dirty="0">
                <a:solidFill>
                  <a:srgbClr val="292929"/>
                </a:solidFill>
                <a:latin typeface="Georgia" pitchFamily="1" charset="0"/>
                <a:ea typeface="Calibri" pitchFamily="2" charset="0"/>
                <a:cs typeface="Georgia" pitchFamily="1" charset="0"/>
              </a:rPr>
              <a:t>is </a:t>
            </a:r>
            <a:r>
              <a:rPr lang="en-US" sz="1200" spc="-5" dirty="0">
                <a:solidFill>
                  <a:srgbClr val="292929"/>
                </a:solidFill>
                <a:latin typeface="Georgia" pitchFamily="1" charset="0"/>
                <a:ea typeface="Calibri" pitchFamily="2" charset="0"/>
                <a:cs typeface="Georgia" pitchFamily="1" charset="0"/>
              </a:rPr>
              <a:t>for short-term projects by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team </a:t>
            </a:r>
            <a:r>
              <a:rPr lang="en-US" sz="1200" spc="-1" dirty="0">
                <a:solidFill>
                  <a:srgbClr val="292929"/>
                </a:solidFill>
                <a:latin typeface="Georgia" pitchFamily="1" charset="0"/>
                <a:ea typeface="Calibri" pitchFamily="2" charset="0"/>
                <a:cs typeface="Georgia" pitchFamily="1" charset="0"/>
              </a:rPr>
              <a:t>of </a:t>
            </a:r>
            <a:r>
              <a:rPr lang="en-US" sz="1200" spc="-2" dirty="0">
                <a:solidFill>
                  <a:srgbClr val="292929"/>
                </a:solidFill>
                <a:latin typeface="Georgia" pitchFamily="1" charset="0"/>
                <a:ea typeface="Calibri" pitchFamily="2" charset="0"/>
                <a:cs typeface="Georgia" pitchFamily="1" charset="0"/>
              </a:rPr>
              <a:t>6 </a:t>
            </a:r>
            <a:r>
              <a:rPr lang="en-US" sz="1200" spc="-4" dirty="0">
                <a:solidFill>
                  <a:srgbClr val="292929"/>
                </a:solidFill>
                <a:latin typeface="Georgia" pitchFamily="1" charset="0"/>
                <a:ea typeface="Calibri" pitchFamily="2" charset="0"/>
                <a:cs typeface="Georgia" pitchFamily="1" charset="0"/>
              </a:rPr>
              <a:t>developers working</a:t>
            </a:r>
            <a:r>
              <a:rPr lang="en-US" sz="1200" spc="-24"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out  </a:t>
            </a:r>
            <a:r>
              <a:rPr lang="en-US" sz="1200" spc="-1" dirty="0">
                <a:solidFill>
                  <a:srgbClr val="292929"/>
                </a:solidFill>
                <a:latin typeface="Georgia" pitchFamily="1" charset="0"/>
                <a:ea typeface="Calibri" pitchFamily="2" charset="0"/>
                <a:cs typeface="Georgia" pitchFamily="1" charset="0"/>
              </a:rPr>
              <a:t>of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single</a:t>
            </a:r>
            <a:r>
              <a:rPr lang="en-US" sz="1200" spc="-18" dirty="0">
                <a:solidFill>
                  <a:srgbClr val="292929"/>
                </a:solidFill>
                <a:latin typeface="Georgia" pitchFamily="1" charset="0"/>
                <a:ea typeface="Calibri" pitchFamily="2" charset="0"/>
                <a:cs typeface="Georgia" pitchFamily="1" charset="0"/>
              </a:rPr>
              <a:t> </a:t>
            </a:r>
            <a:r>
              <a:rPr lang="en-US" sz="1200" spc="-4" dirty="0">
                <a:solidFill>
                  <a:srgbClr val="292929"/>
                </a:solidFill>
                <a:latin typeface="Georgia" pitchFamily="1" charset="0"/>
                <a:ea typeface="Calibri" pitchFamily="2" charset="0"/>
                <a:cs typeface="Georgia" pitchFamily="1" charset="0"/>
              </a:rPr>
              <a:t>workspace</a:t>
            </a:r>
            <a:endParaRPr lang="en-US" sz="1200" dirty="0">
              <a:latin typeface="Georgia" pitchFamily="1" charset="0"/>
              <a:ea typeface="Calibri" pitchFamily="2" charset="0"/>
              <a:cs typeface="Georgia" pitchFamily="1" charset="0"/>
            </a:endParaRPr>
          </a:p>
          <a:p>
            <a:pPr marL="12700" marR="389255" algn="just">
              <a:lnSpc>
                <a:spcPct val="129000"/>
              </a:lnSpc>
            </a:pPr>
            <a:endParaRPr lang="en-US" sz="1200" spc="-4" dirty="0">
              <a:solidFill>
                <a:srgbClr val="292929"/>
              </a:solidFill>
              <a:latin typeface="Georgia" pitchFamily="1" charset="0"/>
              <a:ea typeface="Calibri" pitchFamily="2" charset="0"/>
              <a:cs typeface="Georgia" pitchFamily="1" charset="0"/>
            </a:endParaRPr>
          </a:p>
          <a:p>
            <a:pPr marL="12700" marR="389255" algn="just">
              <a:lnSpc>
                <a:spcPct val="129000"/>
              </a:lnSpc>
            </a:pPr>
            <a:endParaRPr lang="en-US" sz="1200" spc="-4" dirty="0">
              <a:solidFill>
                <a:srgbClr val="292929"/>
              </a:solidFill>
              <a:latin typeface="Georgia" pitchFamily="1" charset="0"/>
              <a:ea typeface="Calibri" pitchFamily="2" charset="0"/>
              <a:cs typeface="Georgia" pitchFamily="1" charset="0"/>
            </a:endParaRPr>
          </a:p>
          <a:p>
            <a:pPr marL="12700" marR="389255" algn="just">
              <a:lnSpc>
                <a:spcPct val="129000"/>
              </a:lnSpc>
            </a:pPr>
            <a:endParaRPr lang="en-US" sz="1200" dirty="0">
              <a:latin typeface="Georgia" pitchFamily="1" charset="0"/>
              <a:ea typeface="Calibri" pitchFamily="2" charset="0"/>
              <a:cs typeface="Georgia" pitchFamily="1"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2665913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ct val="100000"/>
              </a:lnSpc>
            </a:pPr>
            <a:r>
              <a:rPr lang="en-US" sz="1600" i="1" spc="-10" dirty="0">
                <a:solidFill>
                  <a:srgbClr val="292929"/>
                </a:solidFill>
                <a:latin typeface="Verdana" pitchFamily="2" charset="0"/>
                <a:ea typeface="Calibri" pitchFamily="2" charset="0"/>
                <a:cs typeface="Verdana" pitchFamily="2" charset="0"/>
              </a:rPr>
              <a:t>Pros</a:t>
            </a:r>
            <a:r>
              <a:rPr lang="en-US" sz="1600" i="1" spc="-49" dirty="0">
                <a:solidFill>
                  <a:srgbClr val="292929"/>
                </a:solidFill>
                <a:latin typeface="Verdana" pitchFamily="2" charset="0"/>
                <a:ea typeface="Calibri" pitchFamily="2" charset="0"/>
                <a:cs typeface="Verdana" pitchFamily="2" charset="0"/>
              </a:rPr>
              <a:t> </a:t>
            </a:r>
            <a:r>
              <a:rPr lang="en-US" sz="1600" i="1" spc="-18" dirty="0">
                <a:solidFill>
                  <a:srgbClr val="292929"/>
                </a:solidFill>
                <a:latin typeface="Verdana" pitchFamily="2" charset="0"/>
                <a:ea typeface="Calibri" pitchFamily="2" charset="0"/>
                <a:cs typeface="Verdana" pitchFamily="2" charset="0"/>
              </a:rPr>
              <a:t>and</a:t>
            </a:r>
            <a:r>
              <a:rPr lang="en-US" sz="1600" i="1" spc="-47" dirty="0">
                <a:solidFill>
                  <a:srgbClr val="292929"/>
                </a:solidFill>
                <a:latin typeface="Verdana" pitchFamily="2" charset="0"/>
                <a:ea typeface="Calibri" pitchFamily="2" charset="0"/>
                <a:cs typeface="Verdana" pitchFamily="2" charset="0"/>
              </a:rPr>
              <a:t> </a:t>
            </a:r>
            <a:r>
              <a:rPr lang="en-US" sz="1600" i="1" spc="-13" dirty="0">
                <a:solidFill>
                  <a:srgbClr val="292929"/>
                </a:solidFill>
                <a:latin typeface="Verdana" pitchFamily="2" charset="0"/>
                <a:ea typeface="Calibri" pitchFamily="2" charset="0"/>
                <a:cs typeface="Verdana" pitchFamily="2" charset="0"/>
              </a:rPr>
              <a:t>Cons</a:t>
            </a:r>
            <a:r>
              <a:rPr lang="en-US" sz="1600" i="1" spc="-47" dirty="0">
                <a:solidFill>
                  <a:srgbClr val="292929"/>
                </a:solidFill>
                <a:latin typeface="Verdana" pitchFamily="2" charset="0"/>
                <a:ea typeface="Calibri" pitchFamily="2" charset="0"/>
                <a:cs typeface="Verdana" pitchFamily="2" charset="0"/>
              </a:rPr>
              <a:t> </a:t>
            </a:r>
            <a:r>
              <a:rPr lang="en-US" sz="1600" i="1" spc="-13" dirty="0">
                <a:solidFill>
                  <a:srgbClr val="292929"/>
                </a:solidFill>
                <a:latin typeface="Verdana" pitchFamily="2" charset="0"/>
                <a:ea typeface="Calibri" pitchFamily="2" charset="0"/>
                <a:cs typeface="Verdana" pitchFamily="2" charset="0"/>
              </a:rPr>
              <a:t>of</a:t>
            </a:r>
            <a:r>
              <a:rPr lang="en-US" sz="1600" i="1" spc="-47" dirty="0">
                <a:solidFill>
                  <a:srgbClr val="292929"/>
                </a:solidFill>
                <a:latin typeface="Verdana" pitchFamily="2" charset="0"/>
                <a:ea typeface="Calibri" pitchFamily="2" charset="0"/>
                <a:cs typeface="Verdana" pitchFamily="2" charset="0"/>
              </a:rPr>
              <a:t> </a:t>
            </a:r>
            <a:r>
              <a:rPr lang="en-US" sz="1600" i="1" spc="-8" dirty="0">
                <a:solidFill>
                  <a:srgbClr val="292929"/>
                </a:solidFill>
                <a:latin typeface="Verdana" pitchFamily="2" charset="0"/>
                <a:ea typeface="Calibri" pitchFamily="2" charset="0"/>
                <a:cs typeface="Verdana" pitchFamily="2" charset="0"/>
              </a:rPr>
              <a:t>Agile</a:t>
            </a:r>
            <a:endParaRPr lang="en-US" sz="1600" dirty="0">
              <a:latin typeface="Verdana" pitchFamily="2" charset="0"/>
              <a:ea typeface="Calibri" pitchFamily="2" charset="0"/>
              <a:cs typeface="Verdana" pitchFamily="2" charset="0"/>
            </a:endParaRPr>
          </a:p>
          <a:p>
            <a:pPr marL="12700">
              <a:lnSpc>
                <a:spcPct val="100000"/>
              </a:lnSpc>
              <a:spcBef>
                <a:spcPts val="1395"/>
              </a:spcBef>
            </a:pPr>
            <a:r>
              <a:rPr lang="en-US" sz="1400" i="1" spc="-9" dirty="0">
                <a:solidFill>
                  <a:srgbClr val="292929"/>
                </a:solidFill>
                <a:latin typeface="Verdana" pitchFamily="2" charset="0"/>
                <a:ea typeface="Calibri" pitchFamily="2" charset="0"/>
                <a:cs typeface="Verdana" pitchFamily="2" charset="0"/>
              </a:rPr>
              <a:t>Pros</a:t>
            </a:r>
            <a:endParaRPr lang="en-US" sz="1400" dirty="0">
              <a:latin typeface="Verdana" pitchFamily="2" charset="0"/>
              <a:ea typeface="Calibri" pitchFamily="2" charset="0"/>
              <a:cs typeface="Verdana" pitchFamily="2" charset="0"/>
            </a:endParaRPr>
          </a:p>
          <a:p>
            <a:pPr marL="298450" marR="125730">
              <a:lnSpc>
                <a:spcPct val="129000"/>
              </a:lnSpc>
              <a:spcBef>
                <a:spcPts val="120"/>
              </a:spcBef>
            </a:pPr>
            <a:r>
              <a:rPr lang="en-US" sz="1200" spc="-4" dirty="0">
                <a:solidFill>
                  <a:srgbClr val="292929"/>
                </a:solidFill>
                <a:latin typeface="Georgia" pitchFamily="1" charset="0"/>
                <a:ea typeface="Calibri" pitchFamily="2" charset="0"/>
                <a:cs typeface="Georgia" pitchFamily="1" charset="0"/>
              </a:rPr>
              <a:t>Because </a:t>
            </a:r>
            <a:r>
              <a:rPr lang="en-US" sz="1200" spc="-1" dirty="0">
                <a:solidFill>
                  <a:srgbClr val="292929"/>
                </a:solidFill>
                <a:latin typeface="Georgia" pitchFamily="1" charset="0"/>
                <a:ea typeface="Calibri" pitchFamily="2" charset="0"/>
                <a:cs typeface="Georgia" pitchFamily="1" charset="0"/>
              </a:rPr>
              <a:t>of the </a:t>
            </a:r>
            <a:r>
              <a:rPr lang="en-US" sz="1200" spc="-4" dirty="0">
                <a:solidFill>
                  <a:srgbClr val="292929"/>
                </a:solidFill>
                <a:latin typeface="Georgia" pitchFamily="1" charset="0"/>
                <a:ea typeface="Calibri" pitchFamily="2" charset="0"/>
                <a:cs typeface="Georgia" pitchFamily="1" charset="0"/>
              </a:rPr>
              <a:t>high </a:t>
            </a:r>
            <a:r>
              <a:rPr lang="en-US" sz="1200" spc="-5" dirty="0">
                <a:solidFill>
                  <a:srgbClr val="292929"/>
                </a:solidFill>
                <a:latin typeface="Georgia" pitchFamily="1" charset="0"/>
                <a:ea typeface="Calibri" pitchFamily="2" charset="0"/>
                <a:cs typeface="Georgia" pitchFamily="1" charset="0"/>
              </a:rPr>
              <a:t>customer involvement, </a:t>
            </a:r>
            <a:r>
              <a:rPr lang="en-US" sz="1200" spc="-2" dirty="0">
                <a:solidFill>
                  <a:srgbClr val="292929"/>
                </a:solidFill>
                <a:latin typeface="Georgia" pitchFamily="1" charset="0"/>
                <a:ea typeface="Calibri" pitchFamily="2" charset="0"/>
                <a:cs typeface="Georgia" pitchFamily="1" charset="0"/>
              </a:rPr>
              <a:t>you receive feedback </a:t>
            </a:r>
            <a:r>
              <a:rPr lang="en-US" sz="1200" spc="-5" dirty="0">
                <a:solidFill>
                  <a:srgbClr val="292929"/>
                </a:solidFill>
                <a:latin typeface="Georgia" pitchFamily="1" charset="0"/>
                <a:ea typeface="Calibri" pitchFamily="2" charset="0"/>
                <a:cs typeface="Georgia" pitchFamily="1" charset="0"/>
              </a:rPr>
              <a:t>quickly </a:t>
            </a:r>
            <a:r>
              <a:rPr lang="en-US" sz="1200" spc="-4" dirty="0">
                <a:solidFill>
                  <a:srgbClr val="292929"/>
                </a:solidFill>
                <a:latin typeface="Georgia" pitchFamily="1" charset="0"/>
                <a:ea typeface="Calibri" pitchFamily="2" charset="0"/>
                <a:cs typeface="Georgia" pitchFamily="1" charset="0"/>
              </a:rPr>
              <a:t>and</a:t>
            </a:r>
            <a:r>
              <a:rPr lang="en-US" sz="1200" spc="-21"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make  decisions </a:t>
            </a:r>
            <a:r>
              <a:rPr lang="en-US" sz="1200" spc="-4" dirty="0">
                <a:solidFill>
                  <a:srgbClr val="292929"/>
                </a:solidFill>
                <a:latin typeface="Georgia" pitchFamily="1" charset="0"/>
                <a:ea typeface="Calibri" pitchFamily="2" charset="0"/>
                <a:cs typeface="Georgia" pitchFamily="1" charset="0"/>
              </a:rPr>
              <a:t>on </a:t>
            </a:r>
            <a:r>
              <a:rPr lang="en-US" sz="1200" spc="-1" dirty="0">
                <a:solidFill>
                  <a:srgbClr val="292929"/>
                </a:solidFill>
                <a:latin typeface="Georgia" pitchFamily="1" charset="0"/>
                <a:ea typeface="Calibri" pitchFamily="2" charset="0"/>
                <a:cs typeface="Georgia" pitchFamily="1" charset="0"/>
              </a:rPr>
              <a:t>the </a:t>
            </a:r>
            <a:r>
              <a:rPr lang="en-US" sz="1200" spc="-2" dirty="0">
                <a:solidFill>
                  <a:srgbClr val="292929"/>
                </a:solidFill>
                <a:latin typeface="Georgia" pitchFamily="1" charset="0"/>
                <a:ea typeface="Calibri" pitchFamily="2" charset="0"/>
                <a:cs typeface="Georgia" pitchFamily="1" charset="0"/>
              </a:rPr>
              <a:t>fly. </a:t>
            </a:r>
            <a:r>
              <a:rPr lang="en-US" sz="1200" spc="-5" dirty="0">
                <a:solidFill>
                  <a:srgbClr val="292929"/>
                </a:solidFill>
                <a:latin typeface="Georgia" pitchFamily="1" charset="0"/>
                <a:ea typeface="Calibri" pitchFamily="2" charset="0"/>
                <a:cs typeface="Georgia" pitchFamily="1" charset="0"/>
              </a:rPr>
              <a:t>There’s more frequent communication, more </a:t>
            </a:r>
            <a:r>
              <a:rPr lang="en-US" sz="1200" spc="-2" dirty="0">
                <a:solidFill>
                  <a:srgbClr val="292929"/>
                </a:solidFill>
                <a:latin typeface="Georgia" pitchFamily="1" charset="0"/>
                <a:ea typeface="Calibri" pitchFamily="2" charset="0"/>
                <a:cs typeface="Georgia" pitchFamily="1" charset="0"/>
              </a:rPr>
              <a:t>feedback </a:t>
            </a:r>
            <a:r>
              <a:rPr lang="en-US" sz="1200" spc="-4" dirty="0">
                <a:solidFill>
                  <a:srgbClr val="292929"/>
                </a:solidFill>
                <a:latin typeface="Georgia" pitchFamily="1" charset="0"/>
                <a:ea typeface="Calibri" pitchFamily="2" charset="0"/>
                <a:cs typeface="Georgia" pitchFamily="1" charset="0"/>
              </a:rPr>
              <a:t>and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closer </a:t>
            </a:r>
            <a:r>
              <a:rPr lang="en-US" sz="1200" spc="-5" dirty="0">
                <a:solidFill>
                  <a:srgbClr val="292929"/>
                </a:solidFill>
                <a:latin typeface="Georgia" pitchFamily="1" charset="0"/>
                <a:ea typeface="Calibri" pitchFamily="2" charset="0"/>
                <a:cs typeface="Georgia" pitchFamily="1" charset="0"/>
              </a:rPr>
              <a:t>relationship </a:t>
            </a:r>
            <a:r>
              <a:rPr lang="en-US" sz="1200" spc="-1" dirty="0">
                <a:solidFill>
                  <a:srgbClr val="292929"/>
                </a:solidFill>
                <a:latin typeface="Georgia" pitchFamily="1" charset="0"/>
                <a:ea typeface="Calibri" pitchFamily="2" charset="0"/>
                <a:cs typeface="Georgia" pitchFamily="1" charset="0"/>
              </a:rPr>
              <a:t>with </a:t>
            </a:r>
            <a:r>
              <a:rPr lang="en-US" sz="1200" spc="-4" dirty="0">
                <a:solidFill>
                  <a:srgbClr val="292929"/>
                </a:solidFill>
                <a:latin typeface="Georgia" pitchFamily="1" charset="0"/>
                <a:ea typeface="Calibri" pitchFamily="2" charset="0"/>
                <a:cs typeface="Georgia" pitchFamily="1" charset="0"/>
              </a:rPr>
              <a:t>your</a:t>
            </a:r>
            <a:r>
              <a:rPr lang="en-US" sz="1200" spc="-15"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customers.</a:t>
            </a:r>
            <a:endParaRPr lang="en-US" sz="1200" dirty="0">
              <a:latin typeface="Georgia" pitchFamily="1" charset="0"/>
              <a:ea typeface="Calibri" pitchFamily="2" charset="0"/>
              <a:cs typeface="Georgia" pitchFamily="1" charset="0"/>
            </a:endParaRPr>
          </a:p>
          <a:p>
            <a:pPr marL="298450" marR="5080">
              <a:lnSpc>
                <a:spcPct val="129000"/>
              </a:lnSpc>
              <a:spcBef>
                <a:spcPts val="1200"/>
              </a:spcBef>
            </a:pPr>
            <a:r>
              <a:rPr lang="en-US" sz="1200" spc="-4" dirty="0">
                <a:solidFill>
                  <a:srgbClr val="292929"/>
                </a:solidFill>
                <a:latin typeface="Georgia" pitchFamily="1" charset="0"/>
                <a:ea typeface="Calibri" pitchFamily="2" charset="0"/>
                <a:cs typeface="Georgia" pitchFamily="1" charset="0"/>
              </a:rPr>
              <a:t>There </a:t>
            </a:r>
            <a:r>
              <a:rPr lang="en-US" sz="1200" spc="-6" dirty="0">
                <a:solidFill>
                  <a:srgbClr val="292929"/>
                </a:solidFill>
                <a:latin typeface="Georgia" pitchFamily="1" charset="0"/>
                <a:ea typeface="Calibri" pitchFamily="2" charset="0"/>
                <a:cs typeface="Georgia" pitchFamily="1" charset="0"/>
              </a:rPr>
              <a:t>is </a:t>
            </a:r>
            <a:r>
              <a:rPr lang="en-US" sz="1200" dirty="0">
                <a:solidFill>
                  <a:srgbClr val="292929"/>
                </a:solidFill>
                <a:latin typeface="Georgia" pitchFamily="1" charset="0"/>
                <a:ea typeface="Calibri" pitchFamily="2" charset="0"/>
                <a:cs typeface="Georgia" pitchFamily="1" charset="0"/>
              </a:rPr>
              <a:t>a </a:t>
            </a:r>
            <a:r>
              <a:rPr lang="en-US" sz="1200" spc="-5" dirty="0">
                <a:solidFill>
                  <a:srgbClr val="292929"/>
                </a:solidFill>
                <a:latin typeface="Georgia" pitchFamily="1" charset="0"/>
                <a:ea typeface="Calibri" pitchFamily="2" charset="0"/>
                <a:cs typeface="Georgia" pitchFamily="1" charset="0"/>
              </a:rPr>
              <a:t>lesser risk since </a:t>
            </a:r>
            <a:r>
              <a:rPr lang="en-US" sz="1200" spc="-4" dirty="0">
                <a:solidFill>
                  <a:srgbClr val="292929"/>
                </a:solidFill>
                <a:latin typeface="Georgia" pitchFamily="1" charset="0"/>
                <a:ea typeface="Calibri" pitchFamily="2" charset="0"/>
                <a:cs typeface="Georgia" pitchFamily="1" charset="0"/>
              </a:rPr>
              <a:t>your </a:t>
            </a:r>
            <a:r>
              <a:rPr lang="en-US" sz="1200" spc="-5" dirty="0">
                <a:solidFill>
                  <a:srgbClr val="292929"/>
                </a:solidFill>
                <a:latin typeface="Georgia" pitchFamily="1" charset="0"/>
                <a:ea typeface="Calibri" pitchFamily="2" charset="0"/>
                <a:cs typeface="Georgia" pitchFamily="1" charset="0"/>
              </a:rPr>
              <a:t>work </a:t>
            </a:r>
            <a:r>
              <a:rPr lang="en-US" sz="1200" spc="-4" dirty="0">
                <a:solidFill>
                  <a:srgbClr val="292929"/>
                </a:solidFill>
                <a:latin typeface="Georgia" pitchFamily="1" charset="0"/>
                <a:ea typeface="Calibri" pitchFamily="2" charset="0"/>
                <a:cs typeface="Georgia" pitchFamily="1" charset="0"/>
              </a:rPr>
              <a:t>output </a:t>
            </a:r>
            <a:r>
              <a:rPr lang="en-US" sz="1200" spc="-6" dirty="0">
                <a:solidFill>
                  <a:srgbClr val="292929"/>
                </a:solidFill>
                <a:latin typeface="Georgia" pitchFamily="1" charset="0"/>
                <a:ea typeface="Calibri" pitchFamily="2" charset="0"/>
                <a:cs typeface="Georgia" pitchFamily="1" charset="0"/>
              </a:rPr>
              <a:t>is </a:t>
            </a:r>
            <a:r>
              <a:rPr lang="en-US" sz="1200" spc="-1" dirty="0">
                <a:solidFill>
                  <a:srgbClr val="292929"/>
                </a:solidFill>
                <a:latin typeface="Georgia" pitchFamily="1" charset="0"/>
                <a:ea typeface="Calibri" pitchFamily="2" charset="0"/>
                <a:cs typeface="Georgia" pitchFamily="1" charset="0"/>
              </a:rPr>
              <a:t>reviewed at every </a:t>
            </a:r>
            <a:r>
              <a:rPr lang="en-US" sz="1200" spc="-2" dirty="0">
                <a:solidFill>
                  <a:srgbClr val="292929"/>
                </a:solidFill>
                <a:latin typeface="Georgia" pitchFamily="1" charset="0"/>
                <a:ea typeface="Calibri" pitchFamily="2" charset="0"/>
                <a:cs typeface="Georgia" pitchFamily="1" charset="0"/>
              </a:rPr>
              <a:t>stage. </a:t>
            </a:r>
            <a:r>
              <a:rPr lang="en-US" sz="1200" spc="-10" dirty="0">
                <a:solidFill>
                  <a:srgbClr val="292929"/>
                </a:solidFill>
                <a:latin typeface="Georgia" pitchFamily="1" charset="0"/>
                <a:ea typeface="Calibri" pitchFamily="2" charset="0"/>
                <a:cs typeface="Georgia" pitchFamily="1" charset="0"/>
              </a:rPr>
              <a:t>You </a:t>
            </a:r>
            <a:r>
              <a:rPr lang="en-US" sz="1200" spc="-4" dirty="0">
                <a:solidFill>
                  <a:srgbClr val="292929"/>
                </a:solidFill>
                <a:latin typeface="Georgia" pitchFamily="1" charset="0"/>
                <a:ea typeface="Calibri" pitchFamily="2" charset="0"/>
                <a:cs typeface="Georgia" pitchFamily="1" charset="0"/>
              </a:rPr>
              <a:t>also</a:t>
            </a:r>
            <a:r>
              <a:rPr lang="en-US" sz="1200" spc="-26"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save  </a:t>
            </a:r>
            <a:r>
              <a:rPr lang="en-US" sz="1200" spc="-4" dirty="0">
                <a:solidFill>
                  <a:srgbClr val="292929"/>
                </a:solidFill>
                <a:latin typeface="Georgia" pitchFamily="1" charset="0"/>
                <a:ea typeface="Calibri" pitchFamily="2" charset="0"/>
                <a:cs typeface="Georgia" pitchFamily="1" charset="0"/>
              </a:rPr>
              <a:t>money and </a:t>
            </a:r>
            <a:r>
              <a:rPr lang="en-US" sz="1200" spc="-5" dirty="0">
                <a:solidFill>
                  <a:srgbClr val="292929"/>
                </a:solidFill>
                <a:latin typeface="Georgia" pitchFamily="1" charset="0"/>
                <a:ea typeface="Calibri" pitchFamily="2" charset="0"/>
                <a:cs typeface="Georgia" pitchFamily="1" charset="0"/>
              </a:rPr>
              <a:t>time from </a:t>
            </a:r>
            <a:r>
              <a:rPr lang="en-US" sz="1200" spc="-4" dirty="0">
                <a:solidFill>
                  <a:srgbClr val="292929"/>
                </a:solidFill>
                <a:latin typeface="Georgia" pitchFamily="1" charset="0"/>
                <a:ea typeface="Calibri" pitchFamily="2" charset="0"/>
                <a:cs typeface="Georgia" pitchFamily="1" charset="0"/>
              </a:rPr>
              <a:t>unnecessary expenditures, </a:t>
            </a:r>
            <a:r>
              <a:rPr lang="en-US" sz="1200" spc="-2" dirty="0">
                <a:solidFill>
                  <a:srgbClr val="292929"/>
                </a:solidFill>
                <a:latin typeface="Georgia" pitchFamily="1" charset="0"/>
                <a:ea typeface="Calibri" pitchFamily="2" charset="0"/>
                <a:cs typeface="Georgia" pitchFamily="1" charset="0"/>
              </a:rPr>
              <a:t>because </a:t>
            </a:r>
            <a:r>
              <a:rPr lang="en-US" sz="1200" spc="-4" dirty="0">
                <a:solidFill>
                  <a:srgbClr val="292929"/>
                </a:solidFill>
                <a:latin typeface="Georgia" pitchFamily="1" charset="0"/>
                <a:ea typeface="Calibri" pitchFamily="2" charset="0"/>
                <a:cs typeface="Georgia" pitchFamily="1" charset="0"/>
              </a:rPr>
              <a:t>you’ll </a:t>
            </a:r>
            <a:r>
              <a:rPr lang="en-US" sz="1200" spc="-2" dirty="0">
                <a:solidFill>
                  <a:srgbClr val="292929"/>
                </a:solidFill>
                <a:latin typeface="Georgia" pitchFamily="1" charset="0"/>
                <a:ea typeface="Calibri" pitchFamily="2" charset="0"/>
                <a:cs typeface="Georgia" pitchFamily="1" charset="0"/>
              </a:rPr>
              <a:t>be </a:t>
            </a:r>
            <a:r>
              <a:rPr lang="en-US" sz="1200" spc="-4" dirty="0">
                <a:solidFill>
                  <a:srgbClr val="292929"/>
                </a:solidFill>
                <a:latin typeface="Georgia" pitchFamily="1" charset="0"/>
                <a:ea typeface="Calibri" pitchFamily="2" charset="0"/>
                <a:cs typeface="Georgia" pitchFamily="1" charset="0"/>
              </a:rPr>
              <a:t>prioritizing  </a:t>
            </a:r>
            <a:r>
              <a:rPr lang="en-US" sz="1200" spc="-5" dirty="0">
                <a:solidFill>
                  <a:srgbClr val="292929"/>
                </a:solidFill>
                <a:latin typeface="Georgia" pitchFamily="1" charset="0"/>
                <a:ea typeface="Calibri" pitchFamily="2" charset="0"/>
                <a:cs typeface="Georgia" pitchFamily="1" charset="0"/>
              </a:rPr>
              <a:t>providing </a:t>
            </a:r>
            <a:r>
              <a:rPr lang="en-US" sz="1200" spc="-1" dirty="0">
                <a:solidFill>
                  <a:srgbClr val="292929"/>
                </a:solidFill>
                <a:latin typeface="Georgia" pitchFamily="1" charset="0"/>
                <a:ea typeface="Calibri" pitchFamily="2" charset="0"/>
                <a:cs typeface="Georgia" pitchFamily="1" charset="0"/>
              </a:rPr>
              <a:t>value </a:t>
            </a:r>
            <a:r>
              <a:rPr lang="en-US" sz="1200" spc="-5" dirty="0">
                <a:solidFill>
                  <a:srgbClr val="292929"/>
                </a:solidFill>
                <a:latin typeface="Georgia" pitchFamily="1" charset="0"/>
                <a:ea typeface="Calibri" pitchFamily="2" charset="0"/>
                <a:cs typeface="Georgia" pitchFamily="1" charset="0"/>
              </a:rPr>
              <a:t>for </a:t>
            </a:r>
            <a:r>
              <a:rPr lang="en-US" sz="1200" spc="-4" dirty="0">
                <a:solidFill>
                  <a:srgbClr val="292929"/>
                </a:solidFill>
                <a:latin typeface="Georgia" pitchFamily="1" charset="0"/>
                <a:ea typeface="Calibri" pitchFamily="2" charset="0"/>
                <a:cs typeface="Georgia" pitchFamily="1" charset="0"/>
              </a:rPr>
              <a:t>your</a:t>
            </a:r>
            <a:r>
              <a:rPr lang="en-US" sz="1200" spc="-14"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users.</a:t>
            </a:r>
            <a:endParaRPr lang="en-US" sz="1200" dirty="0">
              <a:latin typeface="Georgia" pitchFamily="1" charset="0"/>
              <a:ea typeface="Calibri" pitchFamily="2" charset="0"/>
              <a:cs typeface="Georgia" pitchFamily="1" charset="0"/>
            </a:endParaRPr>
          </a:p>
          <a:p>
            <a:pPr marL="298450" marR="201295">
              <a:lnSpc>
                <a:spcPct val="129000"/>
              </a:lnSpc>
              <a:spcBef>
                <a:spcPts val="1200"/>
              </a:spcBef>
            </a:pPr>
            <a:r>
              <a:rPr lang="en-US" sz="1200" spc="-6" dirty="0">
                <a:solidFill>
                  <a:srgbClr val="292929"/>
                </a:solidFill>
                <a:latin typeface="Georgia" pitchFamily="1" charset="0"/>
                <a:ea typeface="Calibri" pitchFamily="2" charset="0"/>
                <a:cs typeface="Georgia" pitchFamily="1" charset="0"/>
              </a:rPr>
              <a:t>You’ll </a:t>
            </a:r>
            <a:r>
              <a:rPr lang="en-US" sz="1200" spc="-2" dirty="0">
                <a:solidFill>
                  <a:srgbClr val="292929"/>
                </a:solidFill>
                <a:latin typeface="Georgia" pitchFamily="1" charset="0"/>
                <a:ea typeface="Calibri" pitchFamily="2" charset="0"/>
                <a:cs typeface="Georgia" pitchFamily="1" charset="0"/>
              </a:rPr>
              <a:t>be </a:t>
            </a:r>
            <a:r>
              <a:rPr lang="en-US" sz="1200" spc="-5" dirty="0">
                <a:solidFill>
                  <a:srgbClr val="292929"/>
                </a:solidFill>
                <a:latin typeface="Georgia" pitchFamily="1" charset="0"/>
                <a:ea typeface="Calibri" pitchFamily="2" charset="0"/>
                <a:cs typeface="Georgia" pitchFamily="1" charset="0"/>
              </a:rPr>
              <a:t>improving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quality </a:t>
            </a:r>
            <a:r>
              <a:rPr lang="en-US" sz="1200" spc="-1" dirty="0">
                <a:solidFill>
                  <a:srgbClr val="292929"/>
                </a:solidFill>
                <a:latin typeface="Georgia" pitchFamily="1" charset="0"/>
                <a:ea typeface="Calibri" pitchFamily="2" charset="0"/>
                <a:cs typeface="Georgia" pitchFamily="1" charset="0"/>
              </a:rPr>
              <a:t>of </a:t>
            </a:r>
            <a:r>
              <a:rPr lang="en-US" sz="1200" spc="-4" dirty="0">
                <a:solidFill>
                  <a:srgbClr val="292929"/>
                </a:solidFill>
                <a:latin typeface="Georgia" pitchFamily="1" charset="0"/>
                <a:ea typeface="Calibri" pitchFamily="2" charset="0"/>
                <a:cs typeface="Georgia" pitchFamily="1" charset="0"/>
              </a:rPr>
              <a:t>your output </a:t>
            </a:r>
            <a:r>
              <a:rPr lang="en-US" sz="1200" spc="-1" dirty="0">
                <a:solidFill>
                  <a:srgbClr val="292929"/>
                </a:solidFill>
                <a:latin typeface="Georgia" pitchFamily="1" charset="0"/>
                <a:ea typeface="Calibri" pitchFamily="2" charset="0"/>
                <a:cs typeface="Georgia" pitchFamily="1" charset="0"/>
              </a:rPr>
              <a:t>with each cycle. </a:t>
            </a:r>
            <a:r>
              <a:rPr lang="en-US" sz="1200" spc="-6" dirty="0">
                <a:solidFill>
                  <a:srgbClr val="292929"/>
                </a:solidFill>
                <a:latin typeface="Georgia" pitchFamily="1" charset="0"/>
                <a:ea typeface="Calibri" pitchFamily="2" charset="0"/>
                <a:cs typeface="Georgia" pitchFamily="1" charset="0"/>
              </a:rPr>
              <a:t>By </a:t>
            </a:r>
            <a:r>
              <a:rPr lang="en-US" sz="1200" spc="-4" dirty="0">
                <a:solidFill>
                  <a:srgbClr val="292929"/>
                </a:solidFill>
                <a:latin typeface="Georgia" pitchFamily="1" charset="0"/>
                <a:ea typeface="Calibri" pitchFamily="2" charset="0"/>
                <a:cs typeface="Georgia" pitchFamily="1" charset="0"/>
              </a:rPr>
              <a:t>breaking </a:t>
            </a:r>
            <a:r>
              <a:rPr lang="en-US" sz="1200" spc="-2" dirty="0">
                <a:solidFill>
                  <a:srgbClr val="292929"/>
                </a:solidFill>
                <a:latin typeface="Georgia" pitchFamily="1" charset="0"/>
                <a:ea typeface="Calibri" pitchFamily="2" charset="0"/>
                <a:cs typeface="Georgia" pitchFamily="1" charset="0"/>
              </a:rPr>
              <a:t>down  </a:t>
            </a:r>
            <a:r>
              <a:rPr lang="en-US" sz="1200" spc="-4" dirty="0">
                <a:solidFill>
                  <a:srgbClr val="292929"/>
                </a:solidFill>
                <a:latin typeface="Georgia" pitchFamily="1" charset="0"/>
                <a:ea typeface="Calibri" pitchFamily="2" charset="0"/>
                <a:cs typeface="Georgia" pitchFamily="1" charset="0"/>
              </a:rPr>
              <a:t>your </a:t>
            </a:r>
            <a:r>
              <a:rPr lang="en-US" sz="1200" spc="-5" dirty="0">
                <a:solidFill>
                  <a:srgbClr val="292929"/>
                </a:solidFill>
                <a:latin typeface="Georgia" pitchFamily="1" charset="0"/>
                <a:ea typeface="Calibri" pitchFamily="2" charset="0"/>
                <a:cs typeface="Georgia" pitchFamily="1" charset="0"/>
              </a:rPr>
              <a:t>project into bite-sized </a:t>
            </a:r>
            <a:r>
              <a:rPr lang="en-US" sz="1200" spc="-2" dirty="0">
                <a:solidFill>
                  <a:srgbClr val="292929"/>
                </a:solidFill>
                <a:latin typeface="Georgia" pitchFamily="1" charset="0"/>
                <a:ea typeface="Calibri" pitchFamily="2" charset="0"/>
                <a:cs typeface="Georgia" pitchFamily="1" charset="0"/>
              </a:rPr>
              <a:t>pieces, you learn </a:t>
            </a:r>
            <a:r>
              <a:rPr lang="en-US" sz="1200" spc="-5" dirty="0">
                <a:solidFill>
                  <a:srgbClr val="292929"/>
                </a:solidFill>
                <a:latin typeface="Georgia" pitchFamily="1" charset="0"/>
                <a:ea typeface="Calibri" pitchFamily="2" charset="0"/>
                <a:cs typeface="Georgia" pitchFamily="1" charset="0"/>
              </a:rPr>
              <a:t>from </a:t>
            </a:r>
            <a:r>
              <a:rPr lang="en-US" sz="1200" spc="-1" dirty="0">
                <a:solidFill>
                  <a:srgbClr val="292929"/>
                </a:solidFill>
                <a:latin typeface="Georgia" pitchFamily="1" charset="0"/>
                <a:ea typeface="Calibri" pitchFamily="2" charset="0"/>
                <a:cs typeface="Georgia" pitchFamily="1" charset="0"/>
              </a:rPr>
              <a:t>each </a:t>
            </a:r>
            <a:r>
              <a:rPr lang="en-US" sz="1200" spc="-4" dirty="0">
                <a:solidFill>
                  <a:srgbClr val="292929"/>
                </a:solidFill>
                <a:latin typeface="Georgia" pitchFamily="1" charset="0"/>
                <a:ea typeface="Calibri" pitchFamily="2" charset="0"/>
                <a:cs typeface="Georgia" pitchFamily="1" charset="0"/>
              </a:rPr>
              <a:t>iteration. There </a:t>
            </a:r>
            <a:r>
              <a:rPr lang="en-US" sz="1200" spc="-6" dirty="0">
                <a:solidFill>
                  <a:srgbClr val="292929"/>
                </a:solidFill>
                <a:latin typeface="Georgia" pitchFamily="1" charset="0"/>
                <a:ea typeface="Calibri" pitchFamily="2" charset="0"/>
                <a:cs typeface="Georgia" pitchFamily="1" charset="0"/>
              </a:rPr>
              <a:t>is </a:t>
            </a:r>
            <a:r>
              <a:rPr lang="en-US" sz="1200" dirty="0">
                <a:solidFill>
                  <a:srgbClr val="292929"/>
                </a:solidFill>
                <a:latin typeface="Georgia" pitchFamily="1" charset="0"/>
                <a:ea typeface="Calibri" pitchFamily="2" charset="0"/>
                <a:cs typeface="Georgia" pitchFamily="1" charset="0"/>
              </a:rPr>
              <a:t>a </a:t>
            </a:r>
            <a:r>
              <a:rPr lang="en-US" sz="1200" spc="-4" dirty="0">
                <a:solidFill>
                  <a:srgbClr val="292929"/>
                </a:solidFill>
                <a:latin typeface="Georgia" pitchFamily="1" charset="0"/>
                <a:ea typeface="Calibri" pitchFamily="2" charset="0"/>
                <a:cs typeface="Georgia" pitchFamily="1" charset="0"/>
              </a:rPr>
              <a:t>lot </a:t>
            </a:r>
            <a:r>
              <a:rPr lang="en-US" sz="1200" spc="-1" dirty="0">
                <a:solidFill>
                  <a:srgbClr val="292929"/>
                </a:solidFill>
                <a:latin typeface="Georgia" pitchFamily="1" charset="0"/>
                <a:ea typeface="Calibri" pitchFamily="2" charset="0"/>
                <a:cs typeface="Georgia" pitchFamily="1" charset="0"/>
              </a:rPr>
              <a:t>of  </a:t>
            </a:r>
            <a:r>
              <a:rPr lang="en-US" sz="1200" spc="-2" dirty="0">
                <a:solidFill>
                  <a:srgbClr val="292929"/>
                </a:solidFill>
                <a:latin typeface="Georgia" pitchFamily="1" charset="0"/>
                <a:ea typeface="Calibri" pitchFamily="2" charset="0"/>
                <a:cs typeface="Georgia" pitchFamily="1" charset="0"/>
              </a:rPr>
              <a:t>trial </a:t>
            </a:r>
            <a:r>
              <a:rPr lang="en-US" sz="1200" spc="-4" dirty="0">
                <a:solidFill>
                  <a:srgbClr val="292929"/>
                </a:solidFill>
                <a:latin typeface="Georgia" pitchFamily="1" charset="0"/>
                <a:ea typeface="Calibri" pitchFamily="2" charset="0"/>
                <a:cs typeface="Georgia" pitchFamily="1" charset="0"/>
              </a:rPr>
              <a:t>and </a:t>
            </a:r>
            <a:r>
              <a:rPr lang="en-US" sz="1200" spc="-5" dirty="0">
                <a:solidFill>
                  <a:srgbClr val="292929"/>
                </a:solidFill>
                <a:latin typeface="Georgia" pitchFamily="1" charset="0"/>
                <a:ea typeface="Calibri" pitchFamily="2" charset="0"/>
                <a:cs typeface="Georgia" pitchFamily="1" charset="0"/>
              </a:rPr>
              <a:t>error </a:t>
            </a:r>
            <a:r>
              <a:rPr lang="en-US" sz="1200" spc="-4" dirty="0">
                <a:solidFill>
                  <a:srgbClr val="292929"/>
                </a:solidFill>
                <a:latin typeface="Georgia" pitchFamily="1" charset="0"/>
                <a:ea typeface="Calibri" pitchFamily="2" charset="0"/>
                <a:cs typeface="Georgia" pitchFamily="1" charset="0"/>
              </a:rPr>
              <a:t>involved, </a:t>
            </a:r>
            <a:r>
              <a:rPr lang="en-US" sz="1200" spc="-5" dirty="0">
                <a:solidFill>
                  <a:srgbClr val="292929"/>
                </a:solidFill>
                <a:latin typeface="Georgia" pitchFamily="1" charset="0"/>
                <a:ea typeface="Calibri" pitchFamily="2" charset="0"/>
                <a:cs typeface="Georgia" pitchFamily="1" charset="0"/>
              </a:rPr>
              <a:t>but for </a:t>
            </a:r>
            <a:r>
              <a:rPr lang="en-US" sz="1200" spc="-1" dirty="0">
                <a:solidFill>
                  <a:srgbClr val="292929"/>
                </a:solidFill>
                <a:latin typeface="Georgia" pitchFamily="1" charset="0"/>
                <a:ea typeface="Calibri" pitchFamily="2" charset="0"/>
                <a:cs typeface="Georgia" pitchFamily="1" charset="0"/>
              </a:rPr>
              <a:t>the </a:t>
            </a:r>
            <a:r>
              <a:rPr lang="en-US" sz="1200" spc="-6" dirty="0">
                <a:solidFill>
                  <a:srgbClr val="292929"/>
                </a:solidFill>
                <a:latin typeface="Georgia" pitchFamily="1" charset="0"/>
                <a:ea typeface="Calibri" pitchFamily="2" charset="0"/>
                <a:cs typeface="Georgia" pitchFamily="1" charset="0"/>
              </a:rPr>
              <a:t>most </a:t>
            </a:r>
            <a:r>
              <a:rPr lang="en-US" sz="1200" spc="-2" dirty="0">
                <a:solidFill>
                  <a:srgbClr val="292929"/>
                </a:solidFill>
                <a:latin typeface="Georgia" pitchFamily="1" charset="0"/>
                <a:ea typeface="Calibri" pitchFamily="2" charset="0"/>
                <a:cs typeface="Georgia" pitchFamily="1" charset="0"/>
              </a:rPr>
              <a:t>part, </a:t>
            </a:r>
            <a:r>
              <a:rPr lang="en-US" sz="1200" spc="-4" dirty="0">
                <a:solidFill>
                  <a:srgbClr val="292929"/>
                </a:solidFill>
                <a:latin typeface="Georgia" pitchFamily="1" charset="0"/>
                <a:ea typeface="Calibri" pitchFamily="2" charset="0"/>
                <a:cs typeface="Georgia" pitchFamily="1" charset="0"/>
              </a:rPr>
              <a:t>you’re </a:t>
            </a:r>
            <a:r>
              <a:rPr lang="en-US" sz="1200" spc="-5" dirty="0">
                <a:solidFill>
                  <a:srgbClr val="292929"/>
                </a:solidFill>
                <a:latin typeface="Georgia" pitchFamily="1" charset="0"/>
                <a:ea typeface="Calibri" pitchFamily="2" charset="0"/>
                <a:cs typeface="Georgia" pitchFamily="1" charset="0"/>
              </a:rPr>
              <a:t>still </a:t>
            </a:r>
            <a:r>
              <a:rPr lang="en-US" sz="1200" spc="-4" dirty="0">
                <a:solidFill>
                  <a:srgbClr val="292929"/>
                </a:solidFill>
                <a:latin typeface="Georgia" pitchFamily="1" charset="0"/>
                <a:ea typeface="Calibri" pitchFamily="2" charset="0"/>
                <a:cs typeface="Georgia" pitchFamily="1" charset="0"/>
              </a:rPr>
              <a:t>focusing on</a:t>
            </a:r>
            <a:r>
              <a:rPr lang="en-US" sz="1200" spc="-25" dirty="0">
                <a:solidFill>
                  <a:srgbClr val="292929"/>
                </a:solidFill>
                <a:latin typeface="Georgia" pitchFamily="1" charset="0"/>
                <a:ea typeface="Calibri" pitchFamily="2" charset="0"/>
                <a:cs typeface="Georgia" pitchFamily="1" charset="0"/>
              </a:rPr>
              <a:t> </a:t>
            </a:r>
            <a:r>
              <a:rPr lang="en-US" sz="1200" spc="-5" dirty="0">
                <a:solidFill>
                  <a:srgbClr val="292929"/>
                </a:solidFill>
                <a:latin typeface="Georgia" pitchFamily="1" charset="0"/>
                <a:ea typeface="Calibri" pitchFamily="2" charset="0"/>
                <a:cs typeface="Georgia" pitchFamily="1" charset="0"/>
              </a:rPr>
              <a:t>high-quality  </a:t>
            </a:r>
            <a:r>
              <a:rPr lang="en-US" sz="1200" spc="-2" dirty="0">
                <a:solidFill>
                  <a:srgbClr val="292929"/>
                </a:solidFill>
                <a:latin typeface="Georgia" pitchFamily="1" charset="0"/>
                <a:ea typeface="Calibri" pitchFamily="2" charset="0"/>
                <a:cs typeface="Georgia" pitchFamily="1" charset="0"/>
              </a:rPr>
              <a:t>development, </a:t>
            </a:r>
            <a:r>
              <a:rPr lang="en-US" sz="1200" spc="-4" dirty="0">
                <a:solidFill>
                  <a:srgbClr val="292929"/>
                </a:solidFill>
                <a:latin typeface="Georgia" pitchFamily="1" charset="0"/>
                <a:ea typeface="Calibri" pitchFamily="2" charset="0"/>
                <a:cs typeface="Georgia" pitchFamily="1" charset="0"/>
              </a:rPr>
              <a:t>testing, and</a:t>
            </a:r>
            <a:r>
              <a:rPr lang="en-US" sz="1200" spc="-13"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collaboration.</a:t>
            </a:r>
            <a:endParaRPr lang="en-US" sz="1200" dirty="0">
              <a:latin typeface="Georgia" pitchFamily="1" charset="0"/>
              <a:ea typeface="Calibri" pitchFamily="2" charset="0"/>
              <a:cs typeface="Georgia" pitchFamily="1" charset="0"/>
            </a:endParaRPr>
          </a:p>
          <a:p>
            <a:pPr>
              <a:lnSpc>
                <a:spcPct val="100000"/>
              </a:lnSpc>
              <a:spcBef>
                <a:spcPts val="55"/>
              </a:spcBef>
            </a:pPr>
            <a:endParaRPr lang="en-US" sz="1200" dirty="0">
              <a:latin typeface="Georgia" pitchFamily="1" charset="0"/>
              <a:ea typeface="Calibri" pitchFamily="2" charset="0"/>
              <a:cs typeface="Georgia" pitchFamily="1" charset="0"/>
            </a:endParaRPr>
          </a:p>
          <a:p>
            <a:pPr marL="12700">
              <a:lnSpc>
                <a:spcPct val="100000"/>
              </a:lnSpc>
            </a:pPr>
            <a:r>
              <a:rPr lang="en-US" sz="1400" i="1" spc="-12" dirty="0">
                <a:solidFill>
                  <a:srgbClr val="292929"/>
                </a:solidFill>
                <a:latin typeface="Verdana" pitchFamily="2" charset="0"/>
                <a:ea typeface="Calibri" pitchFamily="2" charset="0"/>
                <a:cs typeface="Verdana" pitchFamily="2" charset="0"/>
              </a:rPr>
              <a:t>Cons</a:t>
            </a:r>
            <a:endParaRPr lang="en-US" sz="1400" dirty="0">
              <a:latin typeface="Verdana" pitchFamily="2" charset="0"/>
              <a:ea typeface="Calibri" pitchFamily="2" charset="0"/>
              <a:cs typeface="Verdana" pitchFamily="2" charset="0"/>
            </a:endParaRPr>
          </a:p>
          <a:p>
            <a:pPr marL="298450" marR="53340">
              <a:lnSpc>
                <a:spcPct val="129000"/>
              </a:lnSpc>
              <a:spcBef>
                <a:spcPts val="120"/>
              </a:spcBef>
            </a:pPr>
            <a:r>
              <a:rPr lang="en-US" sz="1200" spc="-11" dirty="0">
                <a:solidFill>
                  <a:srgbClr val="292929"/>
                </a:solidFill>
                <a:latin typeface="Georgia" pitchFamily="1" charset="0"/>
                <a:ea typeface="Calibri" pitchFamily="2" charset="0"/>
                <a:cs typeface="Georgia" pitchFamily="1" charset="0"/>
              </a:rPr>
              <a:t>For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approach </a:t>
            </a:r>
            <a:r>
              <a:rPr lang="en-US" sz="1200" spc="-5" dirty="0">
                <a:solidFill>
                  <a:srgbClr val="292929"/>
                </a:solidFill>
                <a:latin typeface="Georgia" pitchFamily="1" charset="0"/>
                <a:ea typeface="Calibri" pitchFamily="2" charset="0"/>
                <a:cs typeface="Georgia" pitchFamily="1" charset="0"/>
              </a:rPr>
              <a:t>to </a:t>
            </a:r>
            <a:r>
              <a:rPr lang="en-US" sz="1200" spc="-2" dirty="0">
                <a:solidFill>
                  <a:srgbClr val="292929"/>
                </a:solidFill>
                <a:latin typeface="Georgia" pitchFamily="1" charset="0"/>
                <a:ea typeface="Calibri" pitchFamily="2" charset="0"/>
                <a:cs typeface="Georgia" pitchFamily="1" charset="0"/>
              </a:rPr>
              <a:t>work, </a:t>
            </a:r>
            <a:r>
              <a:rPr lang="en-US" sz="1200" spc="-1" dirty="0">
                <a:solidFill>
                  <a:srgbClr val="292929"/>
                </a:solidFill>
                <a:latin typeface="Georgia" pitchFamily="1" charset="0"/>
                <a:ea typeface="Calibri" pitchFamily="2" charset="0"/>
                <a:cs typeface="Georgia" pitchFamily="1" charset="0"/>
              </a:rPr>
              <a:t>all </a:t>
            </a:r>
            <a:r>
              <a:rPr lang="en-US" sz="1200" spc="-6" dirty="0">
                <a:solidFill>
                  <a:srgbClr val="292929"/>
                </a:solidFill>
                <a:latin typeface="Georgia" pitchFamily="1" charset="0"/>
                <a:ea typeface="Calibri" pitchFamily="2" charset="0"/>
                <a:cs typeface="Georgia" pitchFamily="1" charset="0"/>
              </a:rPr>
              <a:t>members </a:t>
            </a:r>
            <a:r>
              <a:rPr lang="en-US" sz="1200" spc="-1" dirty="0">
                <a:solidFill>
                  <a:srgbClr val="292929"/>
                </a:solidFill>
                <a:latin typeface="Georgia" pitchFamily="1" charset="0"/>
                <a:ea typeface="Calibri" pitchFamily="2" charset="0"/>
                <a:cs typeface="Georgia" pitchFamily="1" charset="0"/>
              </a:rPr>
              <a:t>of the </a:t>
            </a:r>
            <a:r>
              <a:rPr lang="en-US" sz="1200" spc="-5" dirty="0">
                <a:solidFill>
                  <a:srgbClr val="292929"/>
                </a:solidFill>
                <a:latin typeface="Georgia" pitchFamily="1" charset="0"/>
                <a:ea typeface="Calibri" pitchFamily="2" charset="0"/>
                <a:cs typeface="Georgia" pitchFamily="1" charset="0"/>
              </a:rPr>
              <a:t>team </a:t>
            </a:r>
            <a:r>
              <a:rPr lang="en-US" sz="1200" spc="-6" dirty="0">
                <a:solidFill>
                  <a:srgbClr val="292929"/>
                </a:solidFill>
                <a:latin typeface="Georgia" pitchFamily="1" charset="0"/>
                <a:ea typeface="Calibri" pitchFamily="2" charset="0"/>
                <a:cs typeface="Georgia" pitchFamily="1" charset="0"/>
              </a:rPr>
              <a:t>must </a:t>
            </a:r>
            <a:r>
              <a:rPr lang="en-US" sz="1200" spc="-2" dirty="0">
                <a:solidFill>
                  <a:srgbClr val="292929"/>
                </a:solidFill>
                <a:latin typeface="Georgia" pitchFamily="1" charset="0"/>
                <a:ea typeface="Calibri" pitchFamily="2" charset="0"/>
                <a:cs typeface="Georgia" pitchFamily="1" charset="0"/>
              </a:rPr>
              <a:t>be </a:t>
            </a:r>
            <a:r>
              <a:rPr lang="en-US" sz="1200" spc="-5" dirty="0">
                <a:solidFill>
                  <a:srgbClr val="292929"/>
                </a:solidFill>
                <a:latin typeface="Georgia" pitchFamily="1" charset="0"/>
                <a:ea typeface="Calibri" pitchFamily="2" charset="0"/>
                <a:cs typeface="Georgia" pitchFamily="1" charset="0"/>
              </a:rPr>
              <a:t>completely </a:t>
            </a:r>
            <a:r>
              <a:rPr lang="en-US" sz="1200" spc="-2" dirty="0">
                <a:solidFill>
                  <a:srgbClr val="292929"/>
                </a:solidFill>
                <a:latin typeface="Georgia" pitchFamily="1" charset="0"/>
                <a:ea typeface="Calibri" pitchFamily="2" charset="0"/>
                <a:cs typeface="Georgia" pitchFamily="1" charset="0"/>
              </a:rPr>
              <a:t>dedicated </a:t>
            </a:r>
            <a:r>
              <a:rPr lang="en-US" sz="1200" spc="-5" dirty="0">
                <a:solidFill>
                  <a:srgbClr val="292929"/>
                </a:solidFill>
                <a:latin typeface="Georgia" pitchFamily="1" charset="0"/>
                <a:ea typeface="Calibri" pitchFamily="2" charset="0"/>
                <a:cs typeface="Georgia" pitchFamily="1" charset="0"/>
              </a:rPr>
              <a:t>to  </a:t>
            </a:r>
            <a:r>
              <a:rPr lang="en-US" sz="1200" spc="-1" dirty="0">
                <a:solidFill>
                  <a:srgbClr val="292929"/>
                </a:solidFill>
                <a:latin typeface="Georgia" pitchFamily="1" charset="0"/>
                <a:ea typeface="Calibri" pitchFamily="2" charset="0"/>
                <a:cs typeface="Georgia" pitchFamily="1" charset="0"/>
              </a:rPr>
              <a:t>the </a:t>
            </a:r>
            <a:r>
              <a:rPr lang="en-US" sz="1200" spc="-4" dirty="0">
                <a:solidFill>
                  <a:srgbClr val="292929"/>
                </a:solidFill>
                <a:latin typeface="Georgia" pitchFamily="1" charset="0"/>
                <a:ea typeface="Calibri" pitchFamily="2" charset="0"/>
                <a:cs typeface="Georgia" pitchFamily="1" charset="0"/>
              </a:rPr>
              <a:t>project. </a:t>
            </a:r>
            <a:r>
              <a:rPr lang="en-US" sz="1200" spc="-5" dirty="0">
                <a:solidFill>
                  <a:srgbClr val="292929"/>
                </a:solidFill>
                <a:latin typeface="Georgia" pitchFamily="1" charset="0"/>
                <a:ea typeface="Calibri" pitchFamily="2" charset="0"/>
                <a:cs typeface="Georgia" pitchFamily="1" charset="0"/>
              </a:rPr>
              <a:t>Everyone </a:t>
            </a:r>
            <a:r>
              <a:rPr lang="en-US" sz="1200" spc="-6" dirty="0">
                <a:solidFill>
                  <a:srgbClr val="292929"/>
                </a:solidFill>
                <a:latin typeface="Georgia" pitchFamily="1" charset="0"/>
                <a:ea typeface="Calibri" pitchFamily="2" charset="0"/>
                <a:cs typeface="Georgia" pitchFamily="1" charset="0"/>
              </a:rPr>
              <a:t>must </a:t>
            </a:r>
            <a:r>
              <a:rPr lang="en-US" sz="1200" spc="-2" dirty="0">
                <a:solidFill>
                  <a:srgbClr val="292929"/>
                </a:solidFill>
                <a:latin typeface="Georgia" pitchFamily="1" charset="0"/>
                <a:ea typeface="Calibri" pitchFamily="2" charset="0"/>
                <a:cs typeface="Georgia" pitchFamily="1" charset="0"/>
              </a:rPr>
              <a:t>be </a:t>
            </a:r>
            <a:r>
              <a:rPr lang="en-US" sz="1200" spc="-5" dirty="0">
                <a:solidFill>
                  <a:srgbClr val="292929"/>
                </a:solidFill>
                <a:latin typeface="Georgia" pitchFamily="1" charset="0"/>
                <a:ea typeface="Calibri" pitchFamily="2" charset="0"/>
                <a:cs typeface="Georgia" pitchFamily="1" charset="0"/>
              </a:rPr>
              <a:t>involved </a:t>
            </a:r>
            <a:r>
              <a:rPr lang="en-US" sz="1200" spc="-4" dirty="0">
                <a:solidFill>
                  <a:srgbClr val="292929"/>
                </a:solidFill>
                <a:latin typeface="Georgia" pitchFamily="1" charset="0"/>
                <a:ea typeface="Calibri" pitchFamily="2" charset="0"/>
                <a:cs typeface="Georgia" pitchFamily="1" charset="0"/>
              </a:rPr>
              <a:t>equally </a:t>
            </a:r>
            <a:r>
              <a:rPr lang="en-US" sz="1200" spc="-2" dirty="0">
                <a:solidFill>
                  <a:srgbClr val="292929"/>
                </a:solidFill>
                <a:latin typeface="Georgia" pitchFamily="1" charset="0"/>
                <a:ea typeface="Calibri" pitchFamily="2" charset="0"/>
                <a:cs typeface="Georgia" pitchFamily="1" charset="0"/>
              </a:rPr>
              <a:t>if you </a:t>
            </a:r>
            <a:r>
              <a:rPr lang="en-US" sz="1200" spc="-1" dirty="0">
                <a:solidFill>
                  <a:srgbClr val="292929"/>
                </a:solidFill>
                <a:latin typeface="Georgia" pitchFamily="1" charset="0"/>
                <a:ea typeface="Calibri" pitchFamily="2" charset="0"/>
                <a:cs typeface="Georgia" pitchFamily="1" charset="0"/>
              </a:rPr>
              <a:t>want the </a:t>
            </a:r>
            <a:r>
              <a:rPr lang="en-US" sz="1200" dirty="0">
                <a:solidFill>
                  <a:srgbClr val="292929"/>
                </a:solidFill>
                <a:latin typeface="Georgia" pitchFamily="1" charset="0"/>
                <a:ea typeface="Calibri" pitchFamily="2" charset="0"/>
                <a:cs typeface="Georgia" pitchFamily="1" charset="0"/>
              </a:rPr>
              <a:t>whole </a:t>
            </a:r>
            <a:r>
              <a:rPr lang="en-US" sz="1200" spc="-5" dirty="0">
                <a:solidFill>
                  <a:srgbClr val="292929"/>
                </a:solidFill>
                <a:latin typeface="Georgia" pitchFamily="1" charset="0"/>
                <a:ea typeface="Calibri" pitchFamily="2" charset="0"/>
                <a:cs typeface="Georgia" pitchFamily="1" charset="0"/>
              </a:rPr>
              <a:t>team to</a:t>
            </a:r>
            <a:r>
              <a:rPr lang="en-US" sz="1200" spc="-29" dirty="0">
                <a:solidFill>
                  <a:srgbClr val="292929"/>
                </a:solidFill>
                <a:latin typeface="Georgia" pitchFamily="1" charset="0"/>
                <a:ea typeface="Calibri" pitchFamily="2" charset="0"/>
                <a:cs typeface="Georgia" pitchFamily="1" charset="0"/>
              </a:rPr>
              <a:t> </a:t>
            </a:r>
            <a:r>
              <a:rPr lang="en-US" sz="1200" spc="-2" dirty="0">
                <a:solidFill>
                  <a:srgbClr val="292929"/>
                </a:solidFill>
                <a:latin typeface="Georgia" pitchFamily="1" charset="0"/>
                <a:ea typeface="Calibri" pitchFamily="2" charset="0"/>
                <a:cs typeface="Georgia" pitchFamily="1" charset="0"/>
              </a:rPr>
              <a:t>learn</a:t>
            </a:r>
          </a:p>
          <a:p>
            <a:pPr marL="298450" marR="53340">
              <a:lnSpc>
                <a:spcPct val="129000"/>
              </a:lnSpc>
              <a:spcBef>
                <a:spcPts val="120"/>
              </a:spcBef>
            </a:pPr>
            <a:endParaRPr lang="en-US" sz="1200" spc="-2" dirty="0">
              <a:solidFill>
                <a:srgbClr val="292929"/>
              </a:solidFill>
              <a:latin typeface="Georgia" pitchFamily="1" charset="0"/>
              <a:ea typeface="Calibri" pitchFamily="2" charset="0"/>
              <a:cs typeface="Georgia" pitchFamily="1" charset="0"/>
            </a:endParaRPr>
          </a:p>
          <a:p>
            <a:pPr algn="l"/>
            <a:r>
              <a:rPr lang="en-US" b="1" i="0" dirty="0">
                <a:solidFill>
                  <a:srgbClr val="202124"/>
                </a:solidFill>
                <a:effectLst/>
                <a:latin typeface="arial" panose="020B0604020202020204" pitchFamily="34" charset="0"/>
              </a:rPr>
              <a:t>Here are the three disadvantages of Agile methodology all project managers ultimately face.</a:t>
            </a:r>
            <a:endParaRPr lang="en-US" b="0" i="0" dirty="0">
              <a:solidFill>
                <a:srgbClr val="202124"/>
              </a:solidFill>
              <a:effectLst/>
              <a:latin typeface="arial" panose="020B0604020202020204" pitchFamily="34" charset="0"/>
            </a:endParaRPr>
          </a:p>
          <a:p>
            <a:pPr algn="l">
              <a:buFont typeface="Arial" panose="020B0604020202020204" pitchFamily="34" charset="0"/>
              <a:buChar char="•"/>
            </a:pPr>
            <a:r>
              <a:rPr lang="en-US" b="0" i="0" dirty="0">
                <a:solidFill>
                  <a:srgbClr val="202124"/>
                </a:solidFill>
                <a:effectLst/>
                <a:latin typeface="arial" panose="020B0604020202020204" pitchFamily="34" charset="0"/>
              </a:rPr>
              <a:t>Teams get easily sidetracked due to lack of processes. ...</a:t>
            </a:r>
          </a:p>
          <a:p>
            <a:pPr algn="l">
              <a:buFont typeface="Arial" panose="020B0604020202020204" pitchFamily="34" charset="0"/>
              <a:buChar char="•"/>
            </a:pPr>
            <a:r>
              <a:rPr lang="en-US" b="0" i="0" dirty="0">
                <a:solidFill>
                  <a:srgbClr val="202124"/>
                </a:solidFill>
                <a:effectLst/>
                <a:latin typeface="arial" panose="020B0604020202020204" pitchFamily="34" charset="0"/>
              </a:rPr>
              <a:t>Long-term projects suffer from incremental delivery. ...</a:t>
            </a:r>
          </a:p>
          <a:p>
            <a:pPr algn="l">
              <a:buFont typeface="Arial" panose="020B0604020202020204" pitchFamily="34" charset="0"/>
              <a:buChar char="•"/>
            </a:pPr>
            <a:r>
              <a:rPr lang="en-US" b="0" i="0" dirty="0">
                <a:solidFill>
                  <a:srgbClr val="202124"/>
                </a:solidFill>
                <a:effectLst/>
                <a:latin typeface="arial" panose="020B0604020202020204" pitchFamily="34" charset="0"/>
              </a:rPr>
              <a:t>The level of collaboration can be difficult to maintain</a:t>
            </a:r>
          </a:p>
          <a:p>
            <a:pPr marL="298450" marR="53340">
              <a:lnSpc>
                <a:spcPct val="129000"/>
              </a:lnSpc>
              <a:spcBef>
                <a:spcPts val="120"/>
              </a:spcBef>
            </a:pPr>
            <a:endParaRPr lang="en-US" sz="1200" dirty="0">
              <a:latin typeface="Georgia" pitchFamily="1" charset="0"/>
              <a:ea typeface="Calibri" pitchFamily="2" charset="0"/>
              <a:cs typeface="Georgia" pitchFamily="1" charset="0"/>
            </a:endParaRP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107625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303434" y="1555750"/>
            <a:ext cx="4985172" cy="304699"/>
          </a:xfrm>
          <a:prstGeom prst="rect">
            <a:avLst/>
          </a:prstGeom>
        </p:spPr>
        <p:txBody>
          <a:bodyPr wrap="square" lIns="0" tIns="0" rIns="0" bIns="0">
            <a:spAutoFit/>
          </a:bodyPr>
          <a:lstStyle>
            <a:lvl1pPr>
              <a:defRPr sz="2200" b="0" i="0">
                <a:solidFill>
                  <a:schemeClr val="tx1"/>
                </a:solidFill>
                <a:latin typeface="Carlito"/>
                <a:cs typeface="Carli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87716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042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11621.jile.io/app/WS1/sre-demo/home" TargetMode="External"/><Relationship Id="rId2" Type="http://schemas.openxmlformats.org/officeDocument/2006/relationships/hyperlink" Target="https://team-1606820906101.atlassian.net/secure/BrowseProjects.jsp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5024369" cy="3654081"/>
          </a:xfrm>
        </p:spPr>
        <p:txBody>
          <a:bodyPr anchor="ctr">
            <a:normAutofit fontScale="90000"/>
          </a:bodyPr>
          <a:lstStyle/>
          <a:p>
            <a:r>
              <a:rPr lang="en-US" sz="5400" dirty="0">
                <a:solidFill>
                  <a:schemeClr val="tx2"/>
                </a:solidFill>
              </a:rPr>
              <a:t>SITE Reliability Engineering </a:t>
            </a:r>
            <a:r>
              <a:rPr lang="en-US" sz="4000" dirty="0">
                <a:solidFill>
                  <a:schemeClr val="tx2"/>
                </a:solidFill>
              </a:rPr>
              <a:t>Training</a:t>
            </a:r>
            <a:br>
              <a:rPr lang="en-US" sz="5400" dirty="0">
                <a:solidFill>
                  <a:schemeClr val="tx2"/>
                </a:solidFill>
              </a:rPr>
            </a:br>
            <a:br>
              <a:rPr lang="en-US" sz="5400" dirty="0">
                <a:solidFill>
                  <a:schemeClr val="tx2"/>
                </a:solidFill>
              </a:rPr>
            </a:br>
            <a:r>
              <a:rPr lang="en-US" sz="3200" dirty="0">
                <a:solidFill>
                  <a:srgbClr val="FF0000"/>
                </a:solidFill>
              </a:rPr>
              <a:t>phase 1 – Dec 14to 23rd</a:t>
            </a:r>
            <a:endParaRPr lang="en-US" sz="5400" dirty="0">
              <a:solidFill>
                <a:srgbClr val="FF0000"/>
              </a:solidFill>
            </a:endParaRPr>
          </a:p>
        </p:txBody>
      </p:sp>
      <p:sp>
        <p:nvSpPr>
          <p:cNvPr id="3" name="Content Placeholder 2"/>
          <p:cNvSpPr>
            <a:spLocks noGrp="1"/>
          </p:cNvSpPr>
          <p:nvPr>
            <p:ph type="subTitle" idx="1"/>
          </p:nvPr>
        </p:nvSpPr>
        <p:spPr>
          <a:xfrm>
            <a:off x="5470902" y="1552397"/>
            <a:ext cx="6269545" cy="3654082"/>
          </a:xfrm>
        </p:spPr>
        <p:txBody>
          <a:bodyPr anchor="ctr">
            <a:normAutofit fontScale="92500" lnSpcReduction="20000"/>
          </a:bodyPr>
          <a:lstStyle/>
          <a:p>
            <a:r>
              <a:rPr lang="en-US" sz="3200" dirty="0"/>
              <a:t>Topics</a:t>
            </a:r>
          </a:p>
          <a:p>
            <a:pPr marL="514350" indent="-514350">
              <a:buAutoNum type="arabicPeriod"/>
            </a:pPr>
            <a:r>
              <a:rPr lang="en-US" sz="3200" dirty="0"/>
              <a:t>S/W. Development Models </a:t>
            </a:r>
          </a:p>
          <a:p>
            <a:pPr lvl="1"/>
            <a:r>
              <a:rPr lang="en-US" sz="3200" dirty="0"/>
              <a:t>[ Agile, DevOps, DevSecOps]</a:t>
            </a:r>
          </a:p>
          <a:p>
            <a:pPr marL="514350" indent="-514350">
              <a:buAutoNum type="arabicPeriod"/>
            </a:pPr>
            <a:r>
              <a:rPr lang="en-US" sz="3200" dirty="0"/>
              <a:t>SRE</a:t>
            </a:r>
          </a:p>
          <a:p>
            <a:pPr marL="514350" indent="-514350">
              <a:buAutoNum type="arabicPeriod"/>
            </a:pPr>
            <a:r>
              <a:rPr lang="en-US" sz="3200" dirty="0"/>
              <a:t>Virtual Box, Vagrant, NGINX [ Linux]</a:t>
            </a:r>
          </a:p>
          <a:p>
            <a:pPr marL="514350" indent="-514350">
              <a:buAutoNum type="arabicPeriod"/>
            </a:pPr>
            <a:r>
              <a:rPr lang="en-US" sz="3200" dirty="0"/>
              <a:t>Container - Dockers</a:t>
            </a:r>
          </a:p>
          <a:p>
            <a:pPr marL="514350" indent="-514350">
              <a:buAutoNum type="arabicPeriod"/>
            </a:pPr>
            <a:endParaRPr lang="en-US"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9691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826" y="843341"/>
            <a:ext cx="5768788" cy="442526"/>
          </a:xfrm>
          <a:prstGeom prst="rect">
            <a:avLst/>
          </a:prstGeom>
        </p:spPr>
        <p:txBody>
          <a:bodyPr vert="horz" wrap="square" lIns="0" tIns="11526" rIns="0" bIns="0" rtlCol="0" anchor="b">
            <a:spAutoFit/>
          </a:bodyPr>
          <a:lstStyle/>
          <a:p>
            <a:pPr marL="11527">
              <a:spcBef>
                <a:spcPts val="91"/>
              </a:spcBef>
            </a:pPr>
            <a:r>
              <a:rPr dirty="0"/>
              <a:t>Advantages of </a:t>
            </a:r>
            <a:r>
              <a:rPr spc="-5" dirty="0"/>
              <a:t>Agile</a:t>
            </a:r>
            <a:r>
              <a:rPr spc="-200" dirty="0"/>
              <a:t> </a:t>
            </a:r>
            <a:r>
              <a:rPr spc="-5" dirty="0"/>
              <a:t>model:</a:t>
            </a:r>
          </a:p>
        </p:txBody>
      </p:sp>
      <p:sp>
        <p:nvSpPr>
          <p:cNvPr id="4" name="object 4"/>
          <p:cNvSpPr txBox="1"/>
          <p:nvPr/>
        </p:nvSpPr>
        <p:spPr>
          <a:xfrm>
            <a:off x="827826" y="2317590"/>
            <a:ext cx="10660363" cy="3697069"/>
          </a:xfrm>
          <a:prstGeom prst="rect">
            <a:avLst/>
          </a:prstGeom>
        </p:spPr>
        <p:txBody>
          <a:bodyPr vert="horz" wrap="square" lIns="0" tIns="125634" rIns="0" bIns="0" rtlCol="0">
            <a:spAutoFit/>
          </a:bodyPr>
          <a:lstStyle/>
          <a:p>
            <a:pPr marL="354427" indent="-342900">
              <a:spcBef>
                <a:spcPts val="989"/>
              </a:spcBef>
              <a:buFont typeface="Arial" panose="020B0604020202020204" pitchFamily="34" charset="0"/>
              <a:buChar char="•"/>
            </a:pPr>
            <a:r>
              <a:rPr sz="2400" spc="-9" dirty="0">
                <a:solidFill>
                  <a:schemeClr val="accent1"/>
                </a:solidFill>
                <a:highlight>
                  <a:srgbClr val="FFFF00"/>
                </a:highlight>
                <a:latin typeface="Arial"/>
                <a:cs typeface="Arial"/>
              </a:rPr>
              <a:t>Customer satisfaction </a:t>
            </a:r>
            <a:r>
              <a:rPr sz="2400" spc="-14" dirty="0">
                <a:solidFill>
                  <a:schemeClr val="accent1"/>
                </a:solidFill>
                <a:highlight>
                  <a:srgbClr val="FFFF00"/>
                </a:highlight>
                <a:latin typeface="Arial"/>
                <a:cs typeface="Arial"/>
              </a:rPr>
              <a:t>by </a:t>
            </a:r>
            <a:r>
              <a:rPr sz="2400" spc="-9" dirty="0">
                <a:solidFill>
                  <a:schemeClr val="accent1"/>
                </a:solidFill>
                <a:highlight>
                  <a:srgbClr val="FFFF00"/>
                </a:highlight>
                <a:latin typeface="Arial"/>
                <a:cs typeface="Arial"/>
              </a:rPr>
              <a:t>rapid</a:t>
            </a:r>
            <a:r>
              <a:rPr sz="2400" spc="-9" dirty="0">
                <a:solidFill>
                  <a:schemeClr val="accent1"/>
                </a:solidFill>
                <a:latin typeface="Arial"/>
                <a:cs typeface="Arial"/>
              </a:rPr>
              <a:t>, continuous delivery of useful</a:t>
            </a:r>
            <a:r>
              <a:rPr sz="2400" spc="9" dirty="0">
                <a:solidFill>
                  <a:schemeClr val="accent1"/>
                </a:solidFill>
                <a:latin typeface="Arial"/>
                <a:cs typeface="Arial"/>
              </a:rPr>
              <a:t> </a:t>
            </a:r>
            <a:r>
              <a:rPr sz="2400" spc="-14" dirty="0">
                <a:solidFill>
                  <a:schemeClr val="accent1"/>
                </a:solidFill>
                <a:latin typeface="Arial"/>
                <a:cs typeface="Arial"/>
              </a:rPr>
              <a:t>software.</a:t>
            </a:r>
            <a:endParaRPr sz="2400" dirty="0">
              <a:solidFill>
                <a:schemeClr val="accent1"/>
              </a:solidFill>
              <a:latin typeface="Arial"/>
              <a:cs typeface="Arial"/>
            </a:endParaRPr>
          </a:p>
          <a:p>
            <a:pPr marL="354427" marR="4611" indent="-342900">
              <a:lnSpc>
                <a:spcPts val="2015"/>
              </a:lnSpc>
              <a:spcBef>
                <a:spcPts val="1103"/>
              </a:spcBef>
              <a:buFont typeface="Arial" panose="020B0604020202020204" pitchFamily="34" charset="0"/>
              <a:buChar char="•"/>
            </a:pPr>
            <a:r>
              <a:rPr sz="2400" spc="-9" dirty="0">
                <a:solidFill>
                  <a:schemeClr val="accent1"/>
                </a:solidFill>
                <a:highlight>
                  <a:srgbClr val="FFFF00"/>
                </a:highlight>
                <a:latin typeface="Arial"/>
                <a:cs typeface="Arial"/>
              </a:rPr>
              <a:t>People and interactions are emphasized </a:t>
            </a:r>
            <a:r>
              <a:rPr sz="2400" spc="-14" dirty="0">
                <a:solidFill>
                  <a:schemeClr val="accent1"/>
                </a:solidFill>
                <a:highlight>
                  <a:srgbClr val="FFFF00"/>
                </a:highlight>
                <a:latin typeface="Arial"/>
                <a:cs typeface="Arial"/>
              </a:rPr>
              <a:t>rather </a:t>
            </a:r>
            <a:r>
              <a:rPr sz="2400" spc="-9" dirty="0">
                <a:solidFill>
                  <a:schemeClr val="accent1"/>
                </a:solidFill>
                <a:highlight>
                  <a:srgbClr val="FFFF00"/>
                </a:highlight>
                <a:latin typeface="Arial"/>
                <a:cs typeface="Arial"/>
              </a:rPr>
              <a:t>than process and tools.  Customers, developers and testers constantly interact with </a:t>
            </a:r>
            <a:r>
              <a:rPr sz="2400" spc="-14" dirty="0">
                <a:solidFill>
                  <a:schemeClr val="accent1"/>
                </a:solidFill>
                <a:highlight>
                  <a:srgbClr val="FFFF00"/>
                </a:highlight>
                <a:latin typeface="Arial"/>
                <a:cs typeface="Arial"/>
              </a:rPr>
              <a:t>each</a:t>
            </a:r>
            <a:r>
              <a:rPr sz="2400" spc="5" dirty="0">
                <a:solidFill>
                  <a:schemeClr val="accent1"/>
                </a:solidFill>
                <a:highlight>
                  <a:srgbClr val="FFFF00"/>
                </a:highlight>
                <a:latin typeface="Arial"/>
                <a:cs typeface="Arial"/>
              </a:rPr>
              <a:t> </a:t>
            </a:r>
            <a:r>
              <a:rPr sz="2400" spc="-27" dirty="0">
                <a:solidFill>
                  <a:schemeClr val="accent1"/>
                </a:solidFill>
                <a:highlight>
                  <a:srgbClr val="FFFF00"/>
                </a:highlight>
                <a:latin typeface="Arial"/>
                <a:cs typeface="Arial"/>
              </a:rPr>
              <a:t>other.</a:t>
            </a:r>
            <a:endParaRPr sz="2400" dirty="0">
              <a:solidFill>
                <a:schemeClr val="accent1"/>
              </a:solidFill>
              <a:highlight>
                <a:srgbClr val="FFFF00"/>
              </a:highlight>
              <a:latin typeface="Arial"/>
              <a:cs typeface="Arial"/>
            </a:endParaRPr>
          </a:p>
          <a:p>
            <a:pPr marL="354427" marR="216122" indent="-342900">
              <a:lnSpc>
                <a:spcPts val="3077"/>
              </a:lnSpc>
              <a:spcBef>
                <a:spcPts val="222"/>
              </a:spcBef>
              <a:buFont typeface="Arial" panose="020B0604020202020204" pitchFamily="34" charset="0"/>
              <a:buChar char="•"/>
            </a:pPr>
            <a:r>
              <a:rPr sz="2400" spc="-14" dirty="0">
                <a:solidFill>
                  <a:schemeClr val="accent1"/>
                </a:solidFill>
                <a:highlight>
                  <a:srgbClr val="FFFF00"/>
                </a:highlight>
                <a:latin typeface="Arial"/>
                <a:cs typeface="Arial"/>
              </a:rPr>
              <a:t>Working software </a:t>
            </a:r>
            <a:r>
              <a:rPr sz="2400" spc="-9" dirty="0">
                <a:solidFill>
                  <a:schemeClr val="accent1"/>
                </a:solidFill>
                <a:highlight>
                  <a:srgbClr val="FFFF00"/>
                </a:highlight>
                <a:latin typeface="Arial"/>
                <a:cs typeface="Arial"/>
              </a:rPr>
              <a:t>is delivered frequently </a:t>
            </a:r>
            <a:r>
              <a:rPr sz="2400" spc="-14" dirty="0">
                <a:solidFill>
                  <a:schemeClr val="accent1"/>
                </a:solidFill>
                <a:highlight>
                  <a:srgbClr val="FFFF00"/>
                </a:highlight>
                <a:latin typeface="Arial"/>
                <a:cs typeface="Arial"/>
              </a:rPr>
              <a:t>(weeks </a:t>
            </a:r>
            <a:r>
              <a:rPr sz="2400" spc="-9" dirty="0">
                <a:solidFill>
                  <a:schemeClr val="accent1"/>
                </a:solidFill>
                <a:highlight>
                  <a:srgbClr val="FFFF00"/>
                </a:highlight>
                <a:latin typeface="Arial"/>
                <a:cs typeface="Arial"/>
              </a:rPr>
              <a:t>rather than months).  Face-to-face conversation </a:t>
            </a:r>
            <a:r>
              <a:rPr sz="2400" spc="-5" dirty="0">
                <a:solidFill>
                  <a:schemeClr val="accent1"/>
                </a:solidFill>
                <a:latin typeface="Arial"/>
                <a:cs typeface="Arial"/>
              </a:rPr>
              <a:t>is </a:t>
            </a:r>
            <a:r>
              <a:rPr sz="2400" spc="-9" dirty="0">
                <a:solidFill>
                  <a:schemeClr val="accent1"/>
                </a:solidFill>
                <a:latin typeface="Arial"/>
                <a:cs typeface="Arial"/>
              </a:rPr>
              <a:t>the best form </a:t>
            </a:r>
            <a:r>
              <a:rPr sz="2400" spc="-5" dirty="0">
                <a:solidFill>
                  <a:schemeClr val="accent1"/>
                </a:solidFill>
                <a:latin typeface="Arial"/>
                <a:cs typeface="Arial"/>
              </a:rPr>
              <a:t>of</a:t>
            </a:r>
            <a:r>
              <a:rPr sz="2400" spc="-9" dirty="0">
                <a:solidFill>
                  <a:schemeClr val="accent1"/>
                </a:solidFill>
                <a:latin typeface="Arial"/>
                <a:cs typeface="Arial"/>
              </a:rPr>
              <a:t> communication.</a:t>
            </a:r>
            <a:endParaRPr sz="2400" dirty="0">
              <a:solidFill>
                <a:schemeClr val="accent1"/>
              </a:solidFill>
              <a:latin typeface="Arial"/>
              <a:cs typeface="Arial"/>
            </a:endParaRPr>
          </a:p>
          <a:p>
            <a:pPr marL="354427" marR="401122" indent="-342900">
              <a:lnSpc>
                <a:spcPts val="3086"/>
              </a:lnSpc>
              <a:buFont typeface="Arial" panose="020B0604020202020204" pitchFamily="34" charset="0"/>
              <a:buChar char="•"/>
            </a:pPr>
            <a:r>
              <a:rPr sz="2400" spc="-9" dirty="0">
                <a:solidFill>
                  <a:schemeClr val="accent1"/>
                </a:solidFill>
                <a:highlight>
                  <a:srgbClr val="FFFF00"/>
                </a:highlight>
                <a:latin typeface="Arial"/>
                <a:cs typeface="Arial"/>
              </a:rPr>
              <a:t>Close, daily cooperation </a:t>
            </a:r>
            <a:r>
              <a:rPr sz="2400" spc="-14" dirty="0">
                <a:solidFill>
                  <a:schemeClr val="accent1"/>
                </a:solidFill>
                <a:latin typeface="Arial"/>
                <a:cs typeface="Arial"/>
              </a:rPr>
              <a:t>between </a:t>
            </a:r>
            <a:r>
              <a:rPr sz="2400" spc="-9" dirty="0">
                <a:solidFill>
                  <a:schemeClr val="accent1"/>
                </a:solidFill>
                <a:latin typeface="Arial"/>
                <a:cs typeface="Arial"/>
              </a:rPr>
              <a:t>business people and developers.  Continuous attention </a:t>
            </a:r>
            <a:r>
              <a:rPr sz="2400" spc="-5" dirty="0">
                <a:solidFill>
                  <a:schemeClr val="accent1"/>
                </a:solidFill>
                <a:latin typeface="Arial"/>
                <a:cs typeface="Arial"/>
              </a:rPr>
              <a:t>to </a:t>
            </a:r>
            <a:r>
              <a:rPr sz="2400" spc="-9" dirty="0">
                <a:solidFill>
                  <a:schemeClr val="accent1"/>
                </a:solidFill>
                <a:latin typeface="Arial"/>
                <a:cs typeface="Arial"/>
              </a:rPr>
              <a:t>technical excellence and good</a:t>
            </a:r>
            <a:r>
              <a:rPr sz="2400" spc="-36" dirty="0">
                <a:solidFill>
                  <a:schemeClr val="accent1"/>
                </a:solidFill>
                <a:latin typeface="Arial"/>
                <a:cs typeface="Arial"/>
              </a:rPr>
              <a:t> </a:t>
            </a:r>
            <a:r>
              <a:rPr sz="2400" spc="-9" dirty="0">
                <a:solidFill>
                  <a:schemeClr val="accent1"/>
                </a:solidFill>
                <a:latin typeface="Arial"/>
                <a:cs typeface="Arial"/>
              </a:rPr>
              <a:t>design.</a:t>
            </a:r>
            <a:endParaRPr sz="2400" dirty="0">
              <a:solidFill>
                <a:schemeClr val="accent1"/>
              </a:solidFill>
              <a:latin typeface="Arial"/>
              <a:cs typeface="Arial"/>
            </a:endParaRPr>
          </a:p>
          <a:p>
            <a:pPr marL="354427" indent="-342900">
              <a:spcBef>
                <a:spcPts val="644"/>
              </a:spcBef>
              <a:buFont typeface="Arial" panose="020B0604020202020204" pitchFamily="34" charset="0"/>
              <a:buChar char="•"/>
            </a:pPr>
            <a:r>
              <a:rPr sz="2400" spc="-9" dirty="0">
                <a:solidFill>
                  <a:schemeClr val="accent1"/>
                </a:solidFill>
                <a:latin typeface="Arial"/>
                <a:cs typeface="Arial"/>
              </a:rPr>
              <a:t>Regular adaptation </a:t>
            </a:r>
            <a:r>
              <a:rPr sz="2400" spc="-5" dirty="0">
                <a:solidFill>
                  <a:schemeClr val="accent1"/>
                </a:solidFill>
                <a:latin typeface="Arial"/>
                <a:cs typeface="Arial"/>
              </a:rPr>
              <a:t>to </a:t>
            </a:r>
            <a:r>
              <a:rPr sz="2400" spc="-9" dirty="0">
                <a:solidFill>
                  <a:schemeClr val="accent1"/>
                </a:solidFill>
                <a:highlight>
                  <a:srgbClr val="FFFF00"/>
                </a:highlight>
                <a:latin typeface="Arial"/>
                <a:cs typeface="Arial"/>
              </a:rPr>
              <a:t>changing</a:t>
            </a:r>
            <a:r>
              <a:rPr sz="2400" spc="-27" dirty="0">
                <a:solidFill>
                  <a:schemeClr val="accent1"/>
                </a:solidFill>
                <a:highlight>
                  <a:srgbClr val="FFFF00"/>
                </a:highlight>
                <a:latin typeface="Arial"/>
                <a:cs typeface="Arial"/>
              </a:rPr>
              <a:t> </a:t>
            </a:r>
            <a:r>
              <a:rPr sz="2400" spc="-9" dirty="0">
                <a:solidFill>
                  <a:schemeClr val="accent1"/>
                </a:solidFill>
                <a:highlight>
                  <a:srgbClr val="FFFF00"/>
                </a:highlight>
                <a:latin typeface="Arial"/>
                <a:cs typeface="Arial"/>
              </a:rPr>
              <a:t>circumstances.</a:t>
            </a:r>
            <a:endParaRPr sz="2400" dirty="0">
              <a:solidFill>
                <a:schemeClr val="accent1"/>
              </a:solidFill>
              <a:highlight>
                <a:srgbClr val="FFFF00"/>
              </a:highlight>
              <a:latin typeface="Arial"/>
              <a:cs typeface="Arial"/>
            </a:endParaRPr>
          </a:p>
          <a:p>
            <a:pPr marL="354427" indent="-342900">
              <a:spcBef>
                <a:spcPts val="908"/>
              </a:spcBef>
              <a:buFont typeface="Arial" panose="020B0604020202020204" pitchFamily="34" charset="0"/>
              <a:buChar char="•"/>
            </a:pPr>
            <a:r>
              <a:rPr sz="2400" spc="-9" dirty="0">
                <a:solidFill>
                  <a:schemeClr val="accent1"/>
                </a:solidFill>
                <a:highlight>
                  <a:srgbClr val="FFFF00"/>
                </a:highlight>
                <a:latin typeface="Arial"/>
                <a:cs typeface="Arial"/>
              </a:rPr>
              <a:t>Even late changes </a:t>
            </a:r>
            <a:r>
              <a:rPr sz="2400" spc="-5" dirty="0">
                <a:solidFill>
                  <a:schemeClr val="accent1"/>
                </a:solidFill>
                <a:latin typeface="Arial"/>
                <a:cs typeface="Arial"/>
              </a:rPr>
              <a:t>in </a:t>
            </a:r>
            <a:r>
              <a:rPr sz="2400" spc="-9" dirty="0">
                <a:solidFill>
                  <a:schemeClr val="accent1"/>
                </a:solidFill>
                <a:latin typeface="Arial"/>
                <a:cs typeface="Arial"/>
              </a:rPr>
              <a:t>requirements are</a:t>
            </a:r>
            <a:r>
              <a:rPr sz="2400" spc="-23" dirty="0">
                <a:solidFill>
                  <a:schemeClr val="accent1"/>
                </a:solidFill>
                <a:latin typeface="Arial"/>
                <a:cs typeface="Arial"/>
              </a:rPr>
              <a:t> </a:t>
            </a:r>
            <a:r>
              <a:rPr sz="2400" spc="-9" dirty="0">
                <a:solidFill>
                  <a:schemeClr val="accent1"/>
                </a:solidFill>
                <a:latin typeface="Arial"/>
                <a:cs typeface="Arial"/>
              </a:rPr>
              <a:t>welcomed</a:t>
            </a:r>
            <a:endParaRPr sz="2400" dirty="0">
              <a:solidFill>
                <a:schemeClr val="accent1"/>
              </a:solidFill>
              <a:latin typeface="Arial"/>
              <a:cs typeface="Arial"/>
            </a:endParaRP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0869" y="904969"/>
            <a:ext cx="4321116" cy="442526"/>
          </a:xfrm>
          <a:prstGeom prst="rect">
            <a:avLst/>
          </a:prstGeom>
        </p:spPr>
        <p:txBody>
          <a:bodyPr vert="horz" wrap="square" lIns="0" tIns="11526" rIns="0" bIns="0" rtlCol="0" anchor="b">
            <a:spAutoFit/>
          </a:bodyPr>
          <a:lstStyle/>
          <a:p>
            <a:pPr marL="11527">
              <a:spcBef>
                <a:spcPts val="91"/>
              </a:spcBef>
            </a:pPr>
            <a:r>
              <a:rPr dirty="0"/>
              <a:t>Agile</a:t>
            </a:r>
            <a:r>
              <a:rPr spc="-54" dirty="0"/>
              <a:t> </a:t>
            </a:r>
            <a:r>
              <a:rPr spc="-5" dirty="0"/>
              <a:t>Methodologies</a:t>
            </a:r>
          </a:p>
        </p:txBody>
      </p:sp>
      <p:sp>
        <p:nvSpPr>
          <p:cNvPr id="3" name="object 3"/>
          <p:cNvSpPr txBox="1"/>
          <p:nvPr/>
        </p:nvSpPr>
        <p:spPr>
          <a:xfrm>
            <a:off x="2064188" y="1660903"/>
            <a:ext cx="122176" cy="161774"/>
          </a:xfrm>
          <a:prstGeom prst="rect">
            <a:avLst/>
          </a:prstGeom>
        </p:spPr>
        <p:txBody>
          <a:bodyPr vert="horz" wrap="square" lIns="0" tIns="14984" rIns="0" bIns="0" rtlCol="0">
            <a:spAutoFit/>
          </a:bodyPr>
          <a:lstStyle/>
          <a:p>
            <a:pPr marL="11527">
              <a:spcBef>
                <a:spcPts val="118"/>
              </a:spcBef>
            </a:pPr>
            <a:r>
              <a:rPr sz="953" spc="18" dirty="0">
                <a:latin typeface="OpenSymbol"/>
                <a:cs typeface="OpenSymbol"/>
              </a:rPr>
              <a:t>●</a:t>
            </a:r>
            <a:endParaRPr sz="953">
              <a:latin typeface="OpenSymbol"/>
              <a:cs typeface="OpenSymbol"/>
            </a:endParaRPr>
          </a:p>
        </p:txBody>
      </p:sp>
      <p:sp>
        <p:nvSpPr>
          <p:cNvPr id="4" name="object 4"/>
          <p:cNvSpPr txBox="1"/>
          <p:nvPr/>
        </p:nvSpPr>
        <p:spPr>
          <a:xfrm>
            <a:off x="930869" y="2344201"/>
            <a:ext cx="6391809" cy="3166304"/>
          </a:xfrm>
          <a:prstGeom prst="rect">
            <a:avLst/>
          </a:prstGeom>
        </p:spPr>
        <p:txBody>
          <a:bodyPr vert="horz" wrap="square" lIns="0" tIns="150991" rIns="0" bIns="0" rtlCol="0">
            <a:spAutoFit/>
          </a:bodyPr>
          <a:lstStyle/>
          <a:p>
            <a:pPr marL="354427" indent="-342900">
              <a:spcBef>
                <a:spcPts val="1189"/>
              </a:spcBef>
              <a:buFont typeface="Arial" panose="020B0604020202020204" pitchFamily="34" charset="0"/>
              <a:buChar char="•"/>
            </a:pPr>
            <a:r>
              <a:rPr sz="2178" i="1" spc="-5" dirty="0">
                <a:solidFill>
                  <a:srgbClr val="002060"/>
                </a:solidFill>
                <a:latin typeface="Liberation Sans"/>
                <a:cs typeface="Liberation Sans"/>
              </a:rPr>
              <a:t>Scrum</a:t>
            </a:r>
            <a:endParaRPr sz="2178" dirty="0">
              <a:solidFill>
                <a:srgbClr val="002060"/>
              </a:solidFill>
              <a:latin typeface="Liberation Sans"/>
              <a:cs typeface="Liberation Sans"/>
            </a:endParaRPr>
          </a:p>
          <a:p>
            <a:pPr marL="354427" indent="-342900">
              <a:spcBef>
                <a:spcPts val="1098"/>
              </a:spcBef>
              <a:buFont typeface="Arial" panose="020B0604020202020204" pitchFamily="34" charset="0"/>
              <a:buChar char="•"/>
            </a:pPr>
            <a:r>
              <a:rPr sz="2178" i="1" spc="-5" dirty="0">
                <a:solidFill>
                  <a:srgbClr val="002060"/>
                </a:solidFill>
                <a:latin typeface="Liberation Sans"/>
                <a:cs typeface="Liberation Sans"/>
              </a:rPr>
              <a:t>Extreme </a:t>
            </a:r>
            <a:r>
              <a:rPr sz="2178" i="1" spc="-9" dirty="0">
                <a:solidFill>
                  <a:srgbClr val="002060"/>
                </a:solidFill>
                <a:latin typeface="Liberation Sans"/>
                <a:cs typeface="Liberation Sans"/>
              </a:rPr>
              <a:t>Programming</a:t>
            </a:r>
            <a:r>
              <a:rPr sz="2178" i="1" spc="-36" dirty="0">
                <a:solidFill>
                  <a:srgbClr val="002060"/>
                </a:solidFill>
                <a:latin typeface="Liberation Sans"/>
                <a:cs typeface="Liberation Sans"/>
              </a:rPr>
              <a:t> </a:t>
            </a:r>
            <a:r>
              <a:rPr sz="2178" i="1" spc="-5" dirty="0">
                <a:solidFill>
                  <a:srgbClr val="002060"/>
                </a:solidFill>
                <a:latin typeface="Liberation Sans"/>
                <a:cs typeface="Liberation Sans"/>
              </a:rPr>
              <a:t>(XP)</a:t>
            </a:r>
            <a:endParaRPr sz="2178" dirty="0">
              <a:solidFill>
                <a:srgbClr val="002060"/>
              </a:solidFill>
              <a:latin typeface="Liberation Sans"/>
              <a:cs typeface="Liberation Sans"/>
            </a:endParaRPr>
          </a:p>
          <a:p>
            <a:pPr marL="354427" marR="925003" indent="-342900">
              <a:lnSpc>
                <a:spcPct val="92900"/>
              </a:lnSpc>
              <a:spcBef>
                <a:spcPts val="1293"/>
              </a:spcBef>
              <a:buFont typeface="Arial" panose="020B0604020202020204" pitchFamily="34" charset="0"/>
              <a:buChar char="•"/>
            </a:pPr>
            <a:r>
              <a:rPr sz="2178" i="1" spc="-9" dirty="0">
                <a:solidFill>
                  <a:srgbClr val="002060"/>
                </a:solidFill>
                <a:latin typeface="Liberation Sans"/>
                <a:cs typeface="Liberation Sans"/>
              </a:rPr>
              <a:t>Dynamic Systems  Development </a:t>
            </a:r>
            <a:r>
              <a:rPr sz="2178" i="1" spc="-5" dirty="0">
                <a:solidFill>
                  <a:srgbClr val="002060"/>
                </a:solidFill>
                <a:latin typeface="Liberation Sans"/>
                <a:cs typeface="Liberation Sans"/>
              </a:rPr>
              <a:t>Method  (DSDM)</a:t>
            </a:r>
            <a:endParaRPr sz="2178" dirty="0">
              <a:solidFill>
                <a:srgbClr val="002060"/>
              </a:solidFill>
              <a:latin typeface="Liberation Sans"/>
              <a:cs typeface="Liberation Sans"/>
            </a:endParaRPr>
          </a:p>
          <a:p>
            <a:pPr marL="354427" marR="4611" indent="-342900">
              <a:lnSpc>
                <a:spcPts val="2432"/>
              </a:lnSpc>
              <a:spcBef>
                <a:spcPts val="1330"/>
              </a:spcBef>
              <a:buFont typeface="Arial" panose="020B0604020202020204" pitchFamily="34" charset="0"/>
              <a:buChar char="•"/>
            </a:pPr>
            <a:r>
              <a:rPr sz="2178" i="1" spc="-5" dirty="0">
                <a:solidFill>
                  <a:srgbClr val="002060"/>
                </a:solidFill>
                <a:latin typeface="Liberation Sans"/>
                <a:cs typeface="Liberation Sans"/>
              </a:rPr>
              <a:t>Feature-Driven </a:t>
            </a:r>
            <a:r>
              <a:rPr sz="2178" i="1" spc="-9" dirty="0">
                <a:solidFill>
                  <a:srgbClr val="002060"/>
                </a:solidFill>
                <a:latin typeface="Liberation Sans"/>
                <a:cs typeface="Liberation Sans"/>
              </a:rPr>
              <a:t>Development  </a:t>
            </a:r>
            <a:r>
              <a:rPr sz="2178" i="1" spc="-5" dirty="0">
                <a:solidFill>
                  <a:srgbClr val="002060"/>
                </a:solidFill>
                <a:latin typeface="Liberation Sans"/>
                <a:cs typeface="Liberation Sans"/>
              </a:rPr>
              <a:t>(FDD)</a:t>
            </a:r>
            <a:endParaRPr sz="2178" dirty="0">
              <a:solidFill>
                <a:srgbClr val="002060"/>
              </a:solidFill>
              <a:latin typeface="Liberation Sans"/>
              <a:cs typeface="Liberation Sans"/>
            </a:endParaRPr>
          </a:p>
          <a:p>
            <a:pPr marL="354427" marR="201714" indent="-342900">
              <a:lnSpc>
                <a:spcPts val="2432"/>
              </a:lnSpc>
              <a:spcBef>
                <a:spcPts val="1280"/>
              </a:spcBef>
              <a:buFont typeface="Arial" panose="020B0604020202020204" pitchFamily="34" charset="0"/>
              <a:buChar char="•"/>
            </a:pPr>
            <a:r>
              <a:rPr sz="2178" i="1" spc="-5" dirty="0">
                <a:solidFill>
                  <a:srgbClr val="002060"/>
                </a:solidFill>
                <a:latin typeface="Liberation Sans"/>
                <a:cs typeface="Liberation Sans"/>
              </a:rPr>
              <a:t>Lean </a:t>
            </a:r>
            <a:r>
              <a:rPr sz="2178" i="1" spc="-9" dirty="0">
                <a:solidFill>
                  <a:srgbClr val="002060"/>
                </a:solidFill>
                <a:latin typeface="Liberation Sans"/>
                <a:cs typeface="Liberation Sans"/>
              </a:rPr>
              <a:t>and Kanban </a:t>
            </a:r>
            <a:r>
              <a:rPr sz="2178" i="1" spc="-5" dirty="0">
                <a:solidFill>
                  <a:srgbClr val="002060"/>
                </a:solidFill>
                <a:latin typeface="Liberation Sans"/>
                <a:cs typeface="Liberation Sans"/>
              </a:rPr>
              <a:t>Software  </a:t>
            </a:r>
            <a:r>
              <a:rPr sz="2178" i="1" spc="-9" dirty="0">
                <a:solidFill>
                  <a:srgbClr val="002060"/>
                </a:solidFill>
                <a:latin typeface="Liberation Sans"/>
                <a:cs typeface="Liberation Sans"/>
              </a:rPr>
              <a:t>Development</a:t>
            </a:r>
            <a:endParaRPr sz="2178" dirty="0">
              <a:solidFill>
                <a:srgbClr val="002060"/>
              </a:solidFill>
              <a:latin typeface="Liberation Sans"/>
              <a:cs typeface="Liberation Sans"/>
            </a:endParaRPr>
          </a:p>
          <a:p>
            <a:pPr marL="354427" indent="-342900">
              <a:spcBef>
                <a:spcPts val="1048"/>
              </a:spcBef>
              <a:buFont typeface="Arial" panose="020B0604020202020204" pitchFamily="34" charset="0"/>
              <a:buChar char="•"/>
            </a:pPr>
            <a:r>
              <a:rPr sz="2178" i="1" spc="-5" dirty="0">
                <a:solidFill>
                  <a:srgbClr val="002060"/>
                </a:solidFill>
                <a:latin typeface="Liberation Sans"/>
                <a:cs typeface="Liberation Sans"/>
              </a:rPr>
              <a:t>Crystal</a:t>
            </a:r>
            <a:endParaRPr sz="2178" dirty="0">
              <a:solidFill>
                <a:srgbClr val="002060"/>
              </a:solidFill>
              <a:latin typeface="Liberation Sans"/>
              <a:cs typeface="Liberation Sans"/>
            </a:endParaRPr>
          </a:p>
        </p:txBody>
      </p:sp>
      <p:sp>
        <p:nvSpPr>
          <p:cNvPr id="10" name="object 10"/>
          <p:cNvSpPr/>
          <p:nvPr/>
        </p:nvSpPr>
        <p:spPr>
          <a:xfrm>
            <a:off x="7527771" y="2452407"/>
            <a:ext cx="4017981" cy="3183495"/>
          </a:xfrm>
          <a:prstGeom prst="rect">
            <a:avLst/>
          </a:prstGeom>
          <a:blipFill>
            <a:blip r:embed="rId3" cstate="print"/>
            <a:stretch>
              <a:fillRect/>
            </a:stretch>
          </a:blipFill>
        </p:spPr>
        <p:txBody>
          <a:bodyPr wrap="square" lIns="0" tIns="0" rIns="0" bIns="0" rtlCol="0"/>
          <a:lstStyle/>
          <a:p>
            <a:endParaRPr sz="1634"/>
          </a:p>
        </p:txBody>
      </p:sp>
    </p:spTree>
  </p:cSld>
  <p:clrMapOvr>
    <a:masterClrMapping/>
  </p:clrMapOvr>
  <p:transition>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1617" y="1089525"/>
            <a:ext cx="3653919" cy="442526"/>
          </a:xfrm>
          <a:prstGeom prst="rect">
            <a:avLst/>
          </a:prstGeom>
        </p:spPr>
        <p:txBody>
          <a:bodyPr vert="horz" wrap="square" lIns="0" tIns="11526" rIns="0" bIns="0" rtlCol="0" anchor="b">
            <a:spAutoFit/>
          </a:bodyPr>
          <a:lstStyle/>
          <a:p>
            <a:pPr marL="11527">
              <a:spcBef>
                <a:spcPts val="91"/>
              </a:spcBef>
            </a:pPr>
            <a:r>
              <a:rPr lang="en-US" spc="-5" dirty="0"/>
              <a:t>SCRUM </a:t>
            </a:r>
            <a:r>
              <a:rPr spc="-5" dirty="0"/>
              <a:t>P</a:t>
            </a:r>
            <a:r>
              <a:rPr dirty="0"/>
              <a:t>R</a:t>
            </a:r>
            <a:r>
              <a:rPr spc="-5" dirty="0"/>
              <a:t>O</a:t>
            </a:r>
            <a:r>
              <a:rPr dirty="0"/>
              <a:t>CE</a:t>
            </a:r>
            <a:r>
              <a:rPr spc="-5" dirty="0"/>
              <a:t>SS</a:t>
            </a:r>
          </a:p>
        </p:txBody>
      </p:sp>
      <p:sp>
        <p:nvSpPr>
          <p:cNvPr id="3" name="object 3"/>
          <p:cNvSpPr/>
          <p:nvPr/>
        </p:nvSpPr>
        <p:spPr>
          <a:xfrm>
            <a:off x="561474" y="2300675"/>
            <a:ext cx="6080496" cy="3025274"/>
          </a:xfrm>
          <a:prstGeom prst="rect">
            <a:avLst/>
          </a:prstGeom>
          <a:blipFill>
            <a:blip r:embed="rId2" cstate="print"/>
            <a:stretch>
              <a:fillRect/>
            </a:stretch>
          </a:blipFill>
        </p:spPr>
        <p:txBody>
          <a:bodyPr wrap="square" lIns="0" tIns="0" rIns="0" bIns="0" rtlCol="0"/>
          <a:lstStyle/>
          <a:p>
            <a:endParaRPr sz="1634"/>
          </a:p>
        </p:txBody>
      </p:sp>
      <p:sp>
        <p:nvSpPr>
          <p:cNvPr id="4" name="object 2">
            <a:extLst>
              <a:ext uri="{FF2B5EF4-FFF2-40B4-BE49-F238E27FC236}">
                <a16:creationId xmlns:a16="http://schemas.microsoft.com/office/drawing/2014/main" id="{7B20F9CB-E0DC-4902-8AA2-0A49D89A7C70}"/>
              </a:ext>
            </a:extLst>
          </p:cNvPr>
          <p:cNvSpPr/>
          <p:nvPr/>
        </p:nvSpPr>
        <p:spPr>
          <a:xfrm>
            <a:off x="6882063" y="2300675"/>
            <a:ext cx="4924926" cy="3314062"/>
          </a:xfrm>
          <a:prstGeom prst="rect">
            <a:avLst/>
          </a:prstGeom>
          <a:blipFill>
            <a:blip r:embed="rId3" cstate="print"/>
            <a:stretch>
              <a:fillRect/>
            </a:stretch>
          </a:blipFill>
        </p:spPr>
        <p:txBody>
          <a:bodyPr wrap="square" lIns="0" tIns="0" rIns="0" bIns="0" rtlCol="0"/>
          <a:lstStyle/>
          <a:p>
            <a:endParaRPr sz="1634"/>
          </a:p>
        </p:txBody>
      </p:sp>
      <p:sp>
        <p:nvSpPr>
          <p:cNvPr id="5" name="object 2">
            <a:extLst>
              <a:ext uri="{FF2B5EF4-FFF2-40B4-BE49-F238E27FC236}">
                <a16:creationId xmlns:a16="http://schemas.microsoft.com/office/drawing/2014/main" id="{A264C01E-7420-48C1-886D-C642DB3C066C}"/>
              </a:ext>
            </a:extLst>
          </p:cNvPr>
          <p:cNvSpPr txBox="1">
            <a:spLocks/>
          </p:cNvSpPr>
          <p:nvPr/>
        </p:nvSpPr>
        <p:spPr>
          <a:xfrm>
            <a:off x="7186863" y="5934241"/>
            <a:ext cx="4459705" cy="442526"/>
          </a:xfrm>
          <a:prstGeom prst="rect">
            <a:avLst/>
          </a:prstGeom>
        </p:spPr>
        <p:txBody>
          <a:bodyPr vert="horz" wrap="square" lIns="0" tIns="11526" rIns="0" bIns="0" rtlCol="0" anchor="b">
            <a:sp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1527" algn="ctr">
              <a:spcBef>
                <a:spcPts val="91"/>
              </a:spcBef>
            </a:pPr>
            <a:r>
              <a:rPr lang="en-US" spc="-5" dirty="0">
                <a:solidFill>
                  <a:srgbClr val="002060"/>
                </a:solidFill>
              </a:rPr>
              <a:t>sprint planning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9129" y="817539"/>
            <a:ext cx="6386585" cy="442526"/>
          </a:xfrm>
          <a:prstGeom prst="rect">
            <a:avLst/>
          </a:prstGeom>
        </p:spPr>
        <p:txBody>
          <a:bodyPr vert="horz" wrap="square" lIns="0" tIns="11526" rIns="0" bIns="0" rtlCol="0" anchor="b">
            <a:spAutoFit/>
          </a:bodyPr>
          <a:lstStyle/>
          <a:p>
            <a:pPr marL="11527">
              <a:spcBef>
                <a:spcPts val="91"/>
              </a:spcBef>
            </a:pPr>
            <a:r>
              <a:rPr spc="-5" dirty="0">
                <a:solidFill>
                  <a:srgbClr val="FF0000"/>
                </a:solidFill>
              </a:rPr>
              <a:t>Disadvantages </a:t>
            </a:r>
            <a:r>
              <a:rPr dirty="0">
                <a:solidFill>
                  <a:srgbClr val="FF0000"/>
                </a:solidFill>
              </a:rPr>
              <a:t>of Agile</a:t>
            </a:r>
            <a:r>
              <a:rPr spc="-200" dirty="0">
                <a:solidFill>
                  <a:srgbClr val="FF0000"/>
                </a:solidFill>
              </a:rPr>
              <a:t> </a:t>
            </a:r>
            <a:r>
              <a:rPr spc="-5" dirty="0">
                <a:solidFill>
                  <a:srgbClr val="FF0000"/>
                </a:solidFill>
              </a:rPr>
              <a:t>model:</a:t>
            </a:r>
          </a:p>
        </p:txBody>
      </p:sp>
      <p:sp>
        <p:nvSpPr>
          <p:cNvPr id="3" name="object 3"/>
          <p:cNvSpPr txBox="1"/>
          <p:nvPr/>
        </p:nvSpPr>
        <p:spPr>
          <a:xfrm>
            <a:off x="2136802" y="1660904"/>
            <a:ext cx="119295" cy="158282"/>
          </a:xfrm>
          <a:prstGeom prst="rect">
            <a:avLst/>
          </a:prstGeom>
        </p:spPr>
        <p:txBody>
          <a:bodyPr vert="horz" wrap="square" lIns="0" tIns="11526" rIns="0" bIns="0" rtlCol="0">
            <a:spAutoFit/>
          </a:bodyPr>
          <a:lstStyle/>
          <a:p>
            <a:pPr marL="11527">
              <a:spcBef>
                <a:spcPts val="91"/>
              </a:spcBef>
            </a:pPr>
            <a:r>
              <a:rPr sz="953" dirty="0">
                <a:latin typeface="OpenSymbol"/>
                <a:cs typeface="OpenSymbol"/>
              </a:rPr>
              <a:t>●</a:t>
            </a:r>
            <a:endParaRPr sz="953">
              <a:latin typeface="OpenSymbol"/>
              <a:cs typeface="OpenSymbol"/>
            </a:endParaRPr>
          </a:p>
        </p:txBody>
      </p:sp>
      <p:sp>
        <p:nvSpPr>
          <p:cNvPr id="4" name="object 4"/>
          <p:cNvSpPr txBox="1"/>
          <p:nvPr/>
        </p:nvSpPr>
        <p:spPr>
          <a:xfrm>
            <a:off x="933037" y="2024210"/>
            <a:ext cx="10649363" cy="655706"/>
          </a:xfrm>
          <a:prstGeom prst="rect">
            <a:avLst/>
          </a:prstGeom>
        </p:spPr>
        <p:txBody>
          <a:bodyPr vert="horz" wrap="square" lIns="0" tIns="39765" rIns="0" bIns="0" rtlCol="0">
            <a:spAutoFit/>
          </a:bodyPr>
          <a:lstStyle/>
          <a:p>
            <a:pPr marL="11527" marR="4611">
              <a:lnSpc>
                <a:spcPts val="2387"/>
              </a:lnSpc>
              <a:spcBef>
                <a:spcPts val="313"/>
              </a:spcBef>
            </a:pPr>
            <a:r>
              <a:rPr sz="2133" spc="-5" dirty="0">
                <a:latin typeface="Liberation Sans"/>
                <a:cs typeface="Liberation Sans"/>
              </a:rPr>
              <a:t>In case of some </a:t>
            </a:r>
            <a:r>
              <a:rPr sz="2133" spc="-9" dirty="0">
                <a:latin typeface="Liberation Sans"/>
                <a:cs typeface="Liberation Sans"/>
              </a:rPr>
              <a:t>software </a:t>
            </a:r>
            <a:r>
              <a:rPr sz="2133" spc="-5" dirty="0">
                <a:latin typeface="Liberation Sans"/>
                <a:cs typeface="Liberation Sans"/>
              </a:rPr>
              <a:t>deliverables, especially the large  ones, </a:t>
            </a:r>
            <a:r>
              <a:rPr sz="2133" dirty="0">
                <a:latin typeface="Liberation Sans"/>
                <a:cs typeface="Liberation Sans"/>
              </a:rPr>
              <a:t>it is </a:t>
            </a:r>
            <a:r>
              <a:rPr sz="2133" spc="-9" dirty="0">
                <a:latin typeface="Liberation Sans"/>
                <a:cs typeface="Liberation Sans"/>
              </a:rPr>
              <a:t>difficult to </a:t>
            </a:r>
            <a:r>
              <a:rPr sz="2133" spc="-5" dirty="0">
                <a:latin typeface="Liberation Sans"/>
                <a:cs typeface="Liberation Sans"/>
              </a:rPr>
              <a:t>assess the </a:t>
            </a:r>
            <a:r>
              <a:rPr sz="2133" spc="-14" dirty="0">
                <a:latin typeface="Liberation Sans"/>
                <a:cs typeface="Liberation Sans"/>
              </a:rPr>
              <a:t>effort </a:t>
            </a:r>
            <a:r>
              <a:rPr sz="2133" spc="-5" dirty="0">
                <a:latin typeface="Liberation Sans"/>
                <a:cs typeface="Liberation Sans"/>
              </a:rPr>
              <a:t>required at the beginning  of the software </a:t>
            </a:r>
            <a:r>
              <a:rPr sz="2133" spc="-9" dirty="0">
                <a:latin typeface="Liberation Sans"/>
                <a:cs typeface="Liberation Sans"/>
              </a:rPr>
              <a:t>development </a:t>
            </a:r>
            <a:r>
              <a:rPr sz="2133" spc="-5" dirty="0">
                <a:latin typeface="Liberation Sans"/>
                <a:cs typeface="Liberation Sans"/>
              </a:rPr>
              <a:t>life</a:t>
            </a:r>
            <a:r>
              <a:rPr sz="2133" spc="-9" dirty="0">
                <a:latin typeface="Liberation Sans"/>
                <a:cs typeface="Liberation Sans"/>
              </a:rPr>
              <a:t> </a:t>
            </a:r>
            <a:r>
              <a:rPr sz="2133" spc="-5" dirty="0">
                <a:latin typeface="Liberation Sans"/>
                <a:cs typeface="Liberation Sans"/>
              </a:rPr>
              <a:t>cycle.</a:t>
            </a:r>
            <a:endParaRPr sz="2133" dirty="0">
              <a:latin typeface="Liberation Sans"/>
              <a:cs typeface="Liberation Sans"/>
            </a:endParaRPr>
          </a:p>
        </p:txBody>
      </p:sp>
      <p:sp>
        <p:nvSpPr>
          <p:cNvPr id="6" name="object 6"/>
          <p:cNvSpPr txBox="1"/>
          <p:nvPr/>
        </p:nvSpPr>
        <p:spPr>
          <a:xfrm>
            <a:off x="933037" y="3245568"/>
            <a:ext cx="10649363" cy="655706"/>
          </a:xfrm>
          <a:prstGeom prst="rect">
            <a:avLst/>
          </a:prstGeom>
        </p:spPr>
        <p:txBody>
          <a:bodyPr vert="horz" wrap="square" lIns="0" tIns="39765" rIns="0" bIns="0" rtlCol="0">
            <a:spAutoFit/>
          </a:bodyPr>
          <a:lstStyle/>
          <a:p>
            <a:pPr marL="11527" marR="4611">
              <a:lnSpc>
                <a:spcPts val="2387"/>
              </a:lnSpc>
              <a:spcBef>
                <a:spcPts val="313"/>
              </a:spcBef>
            </a:pPr>
            <a:r>
              <a:rPr sz="2133" dirty="0">
                <a:latin typeface="Liberation Sans"/>
                <a:cs typeface="Liberation Sans"/>
              </a:rPr>
              <a:t>The </a:t>
            </a:r>
            <a:r>
              <a:rPr sz="2133" spc="-5" dirty="0">
                <a:latin typeface="Liberation Sans"/>
                <a:cs typeface="Liberation Sans"/>
              </a:rPr>
              <a:t>project can easily get taken </a:t>
            </a:r>
            <a:r>
              <a:rPr sz="2133" spc="-18" dirty="0">
                <a:latin typeface="Liberation Sans"/>
                <a:cs typeface="Liberation Sans"/>
              </a:rPr>
              <a:t>off </a:t>
            </a:r>
            <a:r>
              <a:rPr sz="2133" spc="-5" dirty="0">
                <a:latin typeface="Liberation Sans"/>
                <a:cs typeface="Liberation Sans"/>
              </a:rPr>
              <a:t>track </a:t>
            </a:r>
            <a:r>
              <a:rPr sz="2133" dirty="0">
                <a:latin typeface="Liberation Sans"/>
                <a:cs typeface="Liberation Sans"/>
              </a:rPr>
              <a:t>if </a:t>
            </a:r>
            <a:r>
              <a:rPr sz="2133" spc="-9" dirty="0">
                <a:latin typeface="Liberation Sans"/>
                <a:cs typeface="Liberation Sans"/>
              </a:rPr>
              <a:t>the </a:t>
            </a:r>
            <a:r>
              <a:rPr sz="2133" spc="-5" dirty="0">
                <a:latin typeface="Liberation Sans"/>
                <a:cs typeface="Liberation Sans"/>
              </a:rPr>
              <a:t>customer  representative </a:t>
            </a:r>
            <a:r>
              <a:rPr sz="2133" dirty="0">
                <a:latin typeface="Liberation Sans"/>
                <a:cs typeface="Liberation Sans"/>
              </a:rPr>
              <a:t>is </a:t>
            </a:r>
            <a:r>
              <a:rPr sz="2133" spc="-5" dirty="0">
                <a:latin typeface="Liberation Sans"/>
                <a:cs typeface="Liberation Sans"/>
              </a:rPr>
              <a:t>not clear </a:t>
            </a:r>
            <a:r>
              <a:rPr sz="2133" spc="-9" dirty="0">
                <a:latin typeface="Liberation Sans"/>
                <a:cs typeface="Liberation Sans"/>
              </a:rPr>
              <a:t>what </a:t>
            </a:r>
            <a:r>
              <a:rPr sz="2133" spc="-5" dirty="0">
                <a:latin typeface="Liberation Sans"/>
                <a:cs typeface="Liberation Sans"/>
              </a:rPr>
              <a:t>final </a:t>
            </a:r>
            <a:r>
              <a:rPr sz="2133" spc="-9" dirty="0">
                <a:latin typeface="Liberation Sans"/>
                <a:cs typeface="Liberation Sans"/>
              </a:rPr>
              <a:t>outcome </a:t>
            </a:r>
            <a:r>
              <a:rPr sz="2133" spc="-5" dirty="0">
                <a:latin typeface="Liberation Sans"/>
                <a:cs typeface="Liberation Sans"/>
              </a:rPr>
              <a:t>that </a:t>
            </a:r>
            <a:r>
              <a:rPr sz="2133" spc="-9" dirty="0">
                <a:latin typeface="Liberation Sans"/>
                <a:cs typeface="Liberation Sans"/>
              </a:rPr>
              <a:t>they</a:t>
            </a:r>
            <a:r>
              <a:rPr sz="2133" spc="-5" dirty="0">
                <a:latin typeface="Liberation Sans"/>
                <a:cs typeface="Liberation Sans"/>
              </a:rPr>
              <a:t> </a:t>
            </a:r>
            <a:r>
              <a:rPr sz="2133" spc="-9" dirty="0">
                <a:latin typeface="Liberation Sans"/>
                <a:cs typeface="Liberation Sans"/>
              </a:rPr>
              <a:t>want.</a:t>
            </a:r>
            <a:endParaRPr sz="2133" dirty="0">
              <a:latin typeface="Liberation Sans"/>
              <a:cs typeface="Liberation Sans"/>
            </a:endParaRPr>
          </a:p>
        </p:txBody>
      </p:sp>
      <p:sp>
        <p:nvSpPr>
          <p:cNvPr id="8" name="object 8"/>
          <p:cNvSpPr txBox="1"/>
          <p:nvPr/>
        </p:nvSpPr>
        <p:spPr>
          <a:xfrm>
            <a:off x="933037" y="4260427"/>
            <a:ext cx="10649363" cy="963483"/>
          </a:xfrm>
          <a:prstGeom prst="rect">
            <a:avLst/>
          </a:prstGeom>
        </p:spPr>
        <p:txBody>
          <a:bodyPr vert="horz" wrap="square" lIns="0" tIns="39765" rIns="0" bIns="0" rtlCol="0">
            <a:spAutoFit/>
          </a:bodyPr>
          <a:lstStyle/>
          <a:p>
            <a:pPr marL="11527" marR="4611">
              <a:lnSpc>
                <a:spcPts val="2387"/>
              </a:lnSpc>
              <a:spcBef>
                <a:spcPts val="313"/>
              </a:spcBef>
            </a:pPr>
            <a:r>
              <a:rPr sz="2133" spc="-5" dirty="0">
                <a:latin typeface="Liberation Sans"/>
                <a:cs typeface="Liberation Sans"/>
              </a:rPr>
              <a:t>Only senior programmers are capable of taking the kind of  decisions required during the development process. Hence </a:t>
            </a:r>
            <a:r>
              <a:rPr sz="2133" dirty="0">
                <a:latin typeface="Liberation Sans"/>
                <a:cs typeface="Liberation Sans"/>
              </a:rPr>
              <a:t>it  </a:t>
            </a:r>
            <a:r>
              <a:rPr sz="2133" spc="-5" dirty="0">
                <a:latin typeface="Liberation Sans"/>
                <a:cs typeface="Liberation Sans"/>
              </a:rPr>
              <a:t>has no place for newbie programmers, unless combined with  experienced</a:t>
            </a:r>
            <a:r>
              <a:rPr sz="2133" spc="-9" dirty="0">
                <a:latin typeface="Liberation Sans"/>
                <a:cs typeface="Liberation Sans"/>
              </a:rPr>
              <a:t> </a:t>
            </a:r>
            <a:r>
              <a:rPr sz="2133" spc="-5" dirty="0">
                <a:latin typeface="Liberation Sans"/>
                <a:cs typeface="Liberation Sans"/>
              </a:rPr>
              <a:t>resources.</a:t>
            </a:r>
            <a:endParaRPr sz="2133" dirty="0">
              <a:latin typeface="Liberation Sans"/>
              <a:cs typeface="Liberation Sans"/>
            </a:endParaRPr>
          </a:p>
        </p:txBody>
      </p:sp>
      <p:sp>
        <p:nvSpPr>
          <p:cNvPr id="10" name="TextBox 9">
            <a:extLst>
              <a:ext uri="{FF2B5EF4-FFF2-40B4-BE49-F238E27FC236}">
                <a16:creationId xmlns:a16="http://schemas.microsoft.com/office/drawing/2014/main" id="{572E305F-F492-4A6B-8673-A9B964611785}"/>
              </a:ext>
            </a:extLst>
          </p:cNvPr>
          <p:cNvSpPr txBox="1"/>
          <p:nvPr/>
        </p:nvSpPr>
        <p:spPr>
          <a:xfrm>
            <a:off x="5727291" y="5445136"/>
            <a:ext cx="6098458" cy="923330"/>
          </a:xfrm>
          <a:prstGeom prst="rect">
            <a:avLst/>
          </a:prstGeom>
          <a:noFill/>
        </p:spPr>
        <p:txBody>
          <a:bodyPr wrap="square">
            <a:spAutoFit/>
          </a:bodyPr>
          <a:lstStyle/>
          <a:p>
            <a:pPr algn="l">
              <a:buFont typeface="Arial" panose="020B0604020202020204" pitchFamily="34" charset="0"/>
              <a:buChar char="•"/>
            </a:pPr>
            <a:r>
              <a:rPr lang="en-US" b="0" i="0" dirty="0">
                <a:solidFill>
                  <a:srgbClr val="FF0000"/>
                </a:solidFill>
                <a:effectLst/>
                <a:latin typeface="arial" panose="020B0604020202020204" pitchFamily="34" charset="0"/>
              </a:rPr>
              <a:t>Teams get easily sidetracked due to lack of processes. ...</a:t>
            </a:r>
          </a:p>
          <a:p>
            <a:pPr algn="l">
              <a:buFont typeface="Arial" panose="020B0604020202020204" pitchFamily="34" charset="0"/>
              <a:buChar char="•"/>
            </a:pPr>
            <a:r>
              <a:rPr lang="en-US" b="0" i="0" dirty="0">
                <a:solidFill>
                  <a:srgbClr val="FF0000"/>
                </a:solidFill>
                <a:effectLst/>
                <a:latin typeface="arial" panose="020B0604020202020204" pitchFamily="34" charset="0"/>
              </a:rPr>
              <a:t>Long-term projects suffer from incremental delivery. ...</a:t>
            </a:r>
          </a:p>
          <a:p>
            <a:pPr algn="l">
              <a:buFont typeface="Arial" panose="020B0604020202020204" pitchFamily="34" charset="0"/>
              <a:buChar char="•"/>
            </a:pPr>
            <a:r>
              <a:rPr lang="en-US" b="0" i="0" dirty="0">
                <a:solidFill>
                  <a:srgbClr val="FF0000"/>
                </a:solidFill>
                <a:effectLst/>
                <a:latin typeface="arial" panose="020B0604020202020204" pitchFamily="34" charset="0"/>
              </a:rPr>
              <a:t>The level of collaboration can be difficult to maintain</a:t>
            </a:r>
          </a:p>
        </p:txBody>
      </p:sp>
    </p:spTree>
    <p:extLst>
      <p:ext uri="{BB962C8B-B14F-4D97-AF65-F5344CB8AC3E}">
        <p14:creationId xmlns:p14="http://schemas.microsoft.com/office/powerpoint/2010/main" val="1927938116"/>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756-34C1-454E-ACE3-2164F8A7E074}"/>
              </a:ext>
            </a:extLst>
          </p:cNvPr>
          <p:cNvSpPr>
            <a:spLocks noGrp="1"/>
          </p:cNvSpPr>
          <p:nvPr>
            <p:ph type="title"/>
          </p:nvPr>
        </p:nvSpPr>
        <p:spPr>
          <a:xfrm>
            <a:off x="581192" y="702156"/>
            <a:ext cx="11029616" cy="1013800"/>
          </a:xfrm>
        </p:spPr>
        <p:txBody>
          <a:bodyPr>
            <a:normAutofit/>
          </a:bodyPr>
          <a:lstStyle/>
          <a:p>
            <a:r>
              <a:rPr lang="en-US" dirty="0"/>
              <a:t>ASSESSMENT Time – Scenario 1 – 5 to 7 Min</a:t>
            </a:r>
          </a:p>
        </p:txBody>
      </p:sp>
      <p:pic>
        <p:nvPicPr>
          <p:cNvPr id="5" name="Picture 4">
            <a:extLst>
              <a:ext uri="{FF2B5EF4-FFF2-40B4-BE49-F238E27FC236}">
                <a16:creationId xmlns:a16="http://schemas.microsoft.com/office/drawing/2014/main" id="{89DE8ACA-E91A-4D50-86D1-8B8764861A90}"/>
              </a:ext>
            </a:extLst>
          </p:cNvPr>
          <p:cNvPicPr>
            <a:picLocks noChangeAspect="1"/>
          </p:cNvPicPr>
          <p:nvPr/>
        </p:nvPicPr>
        <p:blipFill>
          <a:blip r:embed="rId2"/>
          <a:stretch>
            <a:fillRect/>
          </a:stretch>
        </p:blipFill>
        <p:spPr>
          <a:xfrm>
            <a:off x="657225" y="2461398"/>
            <a:ext cx="4962525" cy="3448534"/>
          </a:xfrm>
          <a:prstGeom prst="rect">
            <a:avLst/>
          </a:prstGeom>
        </p:spPr>
      </p:pic>
      <p:sp>
        <p:nvSpPr>
          <p:cNvPr id="3" name="Content Placeholder 2">
            <a:extLst>
              <a:ext uri="{FF2B5EF4-FFF2-40B4-BE49-F238E27FC236}">
                <a16:creationId xmlns:a16="http://schemas.microsoft.com/office/drawing/2014/main" id="{8155C3B2-3C7F-497A-B40D-7AC10DA958E5}"/>
              </a:ext>
            </a:extLst>
          </p:cNvPr>
          <p:cNvSpPr>
            <a:spLocks noGrp="1"/>
          </p:cNvSpPr>
          <p:nvPr>
            <p:ph idx="1"/>
          </p:nvPr>
        </p:nvSpPr>
        <p:spPr>
          <a:xfrm>
            <a:off x="6335805" y="2180496"/>
            <a:ext cx="5275001" cy="4045683"/>
          </a:xfrm>
        </p:spPr>
        <p:txBody>
          <a:bodyPr>
            <a:normAutofit/>
          </a:bodyPr>
          <a:lstStyle/>
          <a:p>
            <a:pPr>
              <a:buClr>
                <a:srgbClr val="FEA40D"/>
              </a:buClr>
            </a:pPr>
            <a:r>
              <a:rPr lang="en-US" dirty="0"/>
              <a:t>1. Provide detailed inputs with analysis – </a:t>
            </a:r>
          </a:p>
          <a:p>
            <a:pPr lvl="1">
              <a:buClr>
                <a:srgbClr val="FEA40D"/>
              </a:buClr>
            </a:pPr>
            <a:r>
              <a:rPr lang="en-US" dirty="0"/>
              <a:t>If Agile way of working will be successful here or not</a:t>
            </a:r>
          </a:p>
          <a:p>
            <a:pPr lvl="1">
              <a:buClr>
                <a:srgbClr val="FEA40D"/>
              </a:buClr>
            </a:pPr>
            <a:r>
              <a:rPr lang="en-US" dirty="0"/>
              <a:t>What changes you would suggest as a Team member/Leader/Manager to have a sacksful working product delivered? </a:t>
            </a:r>
          </a:p>
          <a:p>
            <a:pPr lvl="1">
              <a:buClr>
                <a:srgbClr val="FEA40D"/>
              </a:buClr>
            </a:pPr>
            <a:endParaRPr lang="en-US" dirty="0"/>
          </a:p>
          <a:p>
            <a:pPr lvl="1">
              <a:buClr>
                <a:srgbClr val="FEA40D"/>
              </a:buClr>
            </a:pPr>
            <a:r>
              <a:rPr lang="en-US" dirty="0"/>
              <a:t>Workaround [If Any] ?</a:t>
            </a:r>
          </a:p>
        </p:txBody>
      </p:sp>
    </p:spTree>
    <p:extLst>
      <p:ext uri="{BB962C8B-B14F-4D97-AF65-F5344CB8AC3E}">
        <p14:creationId xmlns:p14="http://schemas.microsoft.com/office/powerpoint/2010/main" val="195672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756-34C1-454E-ACE3-2164F8A7E074}"/>
              </a:ext>
            </a:extLst>
          </p:cNvPr>
          <p:cNvSpPr>
            <a:spLocks noGrp="1"/>
          </p:cNvSpPr>
          <p:nvPr>
            <p:ph type="title"/>
          </p:nvPr>
        </p:nvSpPr>
        <p:spPr>
          <a:xfrm>
            <a:off x="581192" y="702156"/>
            <a:ext cx="11029616" cy="1013800"/>
          </a:xfrm>
        </p:spPr>
        <p:txBody>
          <a:bodyPr>
            <a:normAutofit/>
          </a:bodyPr>
          <a:lstStyle/>
          <a:p>
            <a:r>
              <a:rPr lang="en-US" dirty="0"/>
              <a:t>ASSESSMENT Time – Scenario 2 – 5 to 7 Min</a:t>
            </a:r>
          </a:p>
        </p:txBody>
      </p:sp>
      <p:sp>
        <p:nvSpPr>
          <p:cNvPr id="3" name="Content Placeholder 2">
            <a:extLst>
              <a:ext uri="{FF2B5EF4-FFF2-40B4-BE49-F238E27FC236}">
                <a16:creationId xmlns:a16="http://schemas.microsoft.com/office/drawing/2014/main" id="{8155C3B2-3C7F-497A-B40D-7AC10DA958E5}"/>
              </a:ext>
            </a:extLst>
          </p:cNvPr>
          <p:cNvSpPr>
            <a:spLocks noGrp="1"/>
          </p:cNvSpPr>
          <p:nvPr>
            <p:ph idx="1"/>
          </p:nvPr>
        </p:nvSpPr>
        <p:spPr>
          <a:xfrm>
            <a:off x="6335805" y="2180496"/>
            <a:ext cx="5275001" cy="4045683"/>
          </a:xfrm>
        </p:spPr>
        <p:txBody>
          <a:bodyPr>
            <a:normAutofit/>
          </a:bodyPr>
          <a:lstStyle/>
          <a:p>
            <a:pPr>
              <a:buClr>
                <a:srgbClr val="FEA40D"/>
              </a:buClr>
            </a:pPr>
            <a:r>
              <a:rPr lang="en-US" dirty="0"/>
              <a:t>1. Provide detailed inputs with analysis – </a:t>
            </a:r>
          </a:p>
          <a:p>
            <a:pPr lvl="1">
              <a:buClr>
                <a:srgbClr val="FEA40D"/>
              </a:buClr>
            </a:pPr>
            <a:r>
              <a:rPr lang="en-US" dirty="0"/>
              <a:t>If Agile way of working will be successful here or not</a:t>
            </a:r>
          </a:p>
          <a:p>
            <a:pPr lvl="1">
              <a:buClr>
                <a:srgbClr val="FEA40D"/>
              </a:buClr>
            </a:pPr>
            <a:r>
              <a:rPr lang="en-US" dirty="0"/>
              <a:t>What changes you would suggest as a Team member/Leader/Manager to have a sacksful working product delivered? </a:t>
            </a:r>
          </a:p>
          <a:p>
            <a:pPr lvl="1">
              <a:buClr>
                <a:srgbClr val="FEA40D"/>
              </a:buClr>
            </a:pPr>
            <a:endParaRPr lang="en-US" dirty="0"/>
          </a:p>
          <a:p>
            <a:pPr lvl="1">
              <a:buClr>
                <a:srgbClr val="FEA40D"/>
              </a:buClr>
            </a:pPr>
            <a:r>
              <a:rPr lang="en-US" dirty="0"/>
              <a:t>Workaround [If any] ?</a:t>
            </a:r>
          </a:p>
        </p:txBody>
      </p:sp>
      <p:pic>
        <p:nvPicPr>
          <p:cNvPr id="6" name="Picture 5">
            <a:extLst>
              <a:ext uri="{FF2B5EF4-FFF2-40B4-BE49-F238E27FC236}">
                <a16:creationId xmlns:a16="http://schemas.microsoft.com/office/drawing/2014/main" id="{29684ABA-DF22-4CC2-BA68-41C3D8891771}"/>
              </a:ext>
            </a:extLst>
          </p:cNvPr>
          <p:cNvPicPr>
            <a:picLocks noChangeAspect="1"/>
          </p:cNvPicPr>
          <p:nvPr/>
        </p:nvPicPr>
        <p:blipFill>
          <a:blip r:embed="rId2"/>
          <a:stretch>
            <a:fillRect/>
          </a:stretch>
        </p:blipFill>
        <p:spPr>
          <a:xfrm>
            <a:off x="1113546" y="2180496"/>
            <a:ext cx="4591050" cy="3095625"/>
          </a:xfrm>
          <a:prstGeom prst="rect">
            <a:avLst/>
          </a:prstGeom>
        </p:spPr>
      </p:pic>
    </p:spTree>
    <p:extLst>
      <p:ext uri="{BB962C8B-B14F-4D97-AF65-F5344CB8AC3E}">
        <p14:creationId xmlns:p14="http://schemas.microsoft.com/office/powerpoint/2010/main" val="27565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09AF-B95D-4814-899E-E3CD64C16794}"/>
              </a:ext>
            </a:extLst>
          </p:cNvPr>
          <p:cNvSpPr>
            <a:spLocks noGrp="1"/>
          </p:cNvSpPr>
          <p:nvPr>
            <p:ph type="title"/>
          </p:nvPr>
        </p:nvSpPr>
        <p:spPr/>
        <p:txBody>
          <a:bodyPr/>
          <a:lstStyle/>
          <a:p>
            <a:r>
              <a:rPr lang="en-US" dirty="0"/>
              <a:t>Using Agile Tools – Quick Demo</a:t>
            </a:r>
          </a:p>
        </p:txBody>
      </p:sp>
      <p:sp>
        <p:nvSpPr>
          <p:cNvPr id="3" name="Content Placeholder 2">
            <a:extLst>
              <a:ext uri="{FF2B5EF4-FFF2-40B4-BE49-F238E27FC236}">
                <a16:creationId xmlns:a16="http://schemas.microsoft.com/office/drawing/2014/main" id="{DA013A0C-F8D9-49F2-803A-0ED3C91C2B4D}"/>
              </a:ext>
            </a:extLst>
          </p:cNvPr>
          <p:cNvSpPr>
            <a:spLocks noGrp="1"/>
          </p:cNvSpPr>
          <p:nvPr>
            <p:ph idx="1"/>
          </p:nvPr>
        </p:nvSpPr>
        <p:spPr>
          <a:xfrm>
            <a:off x="3908440" y="3021496"/>
            <a:ext cx="7607700" cy="2691529"/>
          </a:xfrm>
        </p:spPr>
        <p:txBody>
          <a:bodyPr>
            <a:normAutofit/>
          </a:bodyPr>
          <a:lstStyle/>
          <a:p>
            <a:r>
              <a:rPr lang="en-US" sz="3200" dirty="0"/>
              <a:t>JIRA on Cloud - </a:t>
            </a:r>
            <a:r>
              <a:rPr lang="en-US" sz="2000" dirty="0">
                <a:hlinkClick r:id="rId2"/>
              </a:rPr>
              <a:t>https://team-1606820906101.atlassian.net/secure/BrowseProjects.jspa</a:t>
            </a:r>
            <a:endParaRPr lang="en-US" sz="2000" dirty="0"/>
          </a:p>
          <a:p>
            <a:endParaRPr lang="en-US" sz="3200" dirty="0"/>
          </a:p>
          <a:p>
            <a:r>
              <a:rPr lang="en-US" sz="3200" dirty="0"/>
              <a:t>Jile - </a:t>
            </a:r>
            <a:r>
              <a:rPr lang="en-US" sz="2400" dirty="0">
                <a:hlinkClick r:id="rId3"/>
              </a:rPr>
              <a:t>https://t11621.jile.io/app/WS1/sre-demo/home</a:t>
            </a:r>
            <a:endParaRPr lang="en-US" sz="3200" dirty="0"/>
          </a:p>
        </p:txBody>
      </p:sp>
    </p:spTree>
    <p:extLst>
      <p:ext uri="{BB962C8B-B14F-4D97-AF65-F5344CB8AC3E}">
        <p14:creationId xmlns:p14="http://schemas.microsoft.com/office/powerpoint/2010/main" val="401674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04DA8-B722-472F-AB4C-5C80C796BD8E}"/>
              </a:ext>
            </a:extLst>
          </p:cNvPr>
          <p:cNvPicPr>
            <a:picLocks noChangeAspect="1"/>
          </p:cNvPicPr>
          <p:nvPr/>
        </p:nvPicPr>
        <p:blipFill rotWithShape="1">
          <a:blip r:embed="rId3"/>
          <a:srcRect t="4368" b="3566"/>
          <a:stretch/>
        </p:blipFill>
        <p:spPr>
          <a:xfrm>
            <a:off x="616380" y="195376"/>
            <a:ext cx="5085743" cy="2860731"/>
          </a:xfrm>
          <a:prstGeom prst="rect">
            <a:avLst/>
          </a:prstGeom>
        </p:spPr>
      </p:pic>
      <p:sp>
        <p:nvSpPr>
          <p:cNvPr id="19" name="Rectangle 18">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90230"/>
            <a:ext cx="11303626" cy="2020536"/>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14" name="object 4">
            <a:extLst>
              <a:ext uri="{FF2B5EF4-FFF2-40B4-BE49-F238E27FC236}">
                <a16:creationId xmlns:a16="http://schemas.microsoft.com/office/drawing/2014/main" id="{D8D9508F-6EAC-4D06-8B32-4740527D32BF}"/>
              </a:ext>
            </a:extLst>
          </p:cNvPr>
          <p:cNvSpPr/>
          <p:nvPr/>
        </p:nvSpPr>
        <p:spPr>
          <a:xfrm>
            <a:off x="5702122" y="3082208"/>
            <a:ext cx="6114425" cy="3358216"/>
          </a:xfrm>
          <a:prstGeom prst="rect">
            <a:avLst/>
          </a:prstGeom>
          <a:blipFill>
            <a:blip r:embed="rId4" cstate="print"/>
            <a:stretch>
              <a:fillRect/>
            </a:stretch>
          </a:blipFill>
        </p:spPr>
        <p:txBody>
          <a:bodyPr wrap="square" lIns="0" tIns="0" rIns="0" bIns="0" rtlCol="0"/>
          <a:lstStyle/>
          <a:p>
            <a:endParaRPr/>
          </a:p>
        </p:txBody>
      </p:sp>
      <p:sp>
        <p:nvSpPr>
          <p:cNvPr id="16" name="object 2">
            <a:extLst>
              <a:ext uri="{FF2B5EF4-FFF2-40B4-BE49-F238E27FC236}">
                <a16:creationId xmlns:a16="http://schemas.microsoft.com/office/drawing/2014/main" id="{B6C17F62-2034-4EBC-9D89-96FD723BEFA8}"/>
              </a:ext>
            </a:extLst>
          </p:cNvPr>
          <p:cNvSpPr txBox="1"/>
          <p:nvPr/>
        </p:nvSpPr>
        <p:spPr>
          <a:xfrm>
            <a:off x="6393324" y="2266475"/>
            <a:ext cx="4732020" cy="696595"/>
          </a:xfrm>
          <a:prstGeom prst="rect">
            <a:avLst/>
          </a:prstGeom>
        </p:spPr>
        <p:txBody>
          <a:bodyPr vert="horz" wrap="square" lIns="0" tIns="13335" rIns="0" bIns="0" rtlCol="0">
            <a:spAutoFit/>
          </a:bodyPr>
          <a:lstStyle/>
          <a:p>
            <a:pPr marL="12700">
              <a:spcBef>
                <a:spcPts val="105"/>
              </a:spcBef>
            </a:pPr>
            <a:r>
              <a:rPr sz="4400" spc="-5" dirty="0">
                <a:latin typeface="Carlito"/>
                <a:cs typeface="Carlito"/>
              </a:rPr>
              <a:t>The Agile </a:t>
            </a:r>
            <a:r>
              <a:rPr sz="4400" dirty="0">
                <a:latin typeface="Carlito"/>
                <a:cs typeface="Carlito"/>
              </a:rPr>
              <a:t>in</a:t>
            </a:r>
            <a:r>
              <a:rPr sz="4400" spc="-10" dirty="0">
                <a:latin typeface="Carlito"/>
                <a:cs typeface="Carlito"/>
              </a:rPr>
              <a:t> DevOps!</a:t>
            </a:r>
            <a:endParaRPr sz="4400" dirty="0">
              <a:latin typeface="Carlito"/>
              <a:cs typeface="Carlito"/>
            </a:endParaRPr>
          </a:p>
        </p:txBody>
      </p:sp>
    </p:spTree>
    <p:extLst>
      <p:ext uri="{BB962C8B-B14F-4D97-AF65-F5344CB8AC3E}">
        <p14:creationId xmlns:p14="http://schemas.microsoft.com/office/powerpoint/2010/main" val="18670991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9451" y="909463"/>
            <a:ext cx="6827520" cy="567463"/>
          </a:xfrm>
          <a:prstGeom prst="rect">
            <a:avLst/>
          </a:prstGeom>
        </p:spPr>
        <p:txBody>
          <a:bodyPr vert="horz" wrap="square" lIns="0" tIns="13335" rIns="0" bIns="0" rtlCol="0" anchor="ctr">
            <a:spAutoFit/>
          </a:bodyPr>
          <a:lstStyle/>
          <a:p>
            <a:pPr marL="12700">
              <a:lnSpc>
                <a:spcPct val="100000"/>
              </a:lnSpc>
              <a:spcBef>
                <a:spcPts val="105"/>
              </a:spcBef>
            </a:pPr>
            <a:r>
              <a:rPr spc="-25" dirty="0"/>
              <a:t>What’s </a:t>
            </a:r>
            <a:r>
              <a:rPr dirty="0"/>
              <a:t>it All About –</a:t>
            </a:r>
            <a:r>
              <a:rPr spc="-35" dirty="0"/>
              <a:t> </a:t>
            </a:r>
            <a:r>
              <a:rPr spc="-10" dirty="0"/>
              <a:t>DevOps?</a:t>
            </a:r>
          </a:p>
        </p:txBody>
      </p:sp>
      <p:sp>
        <p:nvSpPr>
          <p:cNvPr id="3" name="object 3"/>
          <p:cNvSpPr txBox="1"/>
          <p:nvPr/>
        </p:nvSpPr>
        <p:spPr>
          <a:xfrm>
            <a:off x="759451" y="2189097"/>
            <a:ext cx="9038102" cy="4185889"/>
          </a:xfrm>
          <a:prstGeom prst="rect">
            <a:avLst/>
          </a:prstGeom>
        </p:spPr>
        <p:txBody>
          <a:bodyPr vert="horz" wrap="square" lIns="0" tIns="100965" rIns="0" bIns="0" rtlCol="0">
            <a:spAutoFit/>
          </a:bodyPr>
          <a:lstStyle/>
          <a:p>
            <a:pPr marL="355600" marR="1446530" indent="-342900">
              <a:lnSpc>
                <a:spcPts val="2880"/>
              </a:lnSpc>
              <a:spcBef>
                <a:spcPts val="795"/>
              </a:spcBef>
              <a:buFont typeface="Arial"/>
              <a:buChar char="•"/>
              <a:tabLst>
                <a:tab pos="354965" algn="l"/>
                <a:tab pos="355600" algn="l"/>
              </a:tabLst>
            </a:pPr>
            <a:r>
              <a:rPr sz="3000" spc="-5" dirty="0">
                <a:latin typeface="Carlito"/>
                <a:cs typeface="Carlito"/>
              </a:rPr>
              <a:t>DevOps </a:t>
            </a:r>
            <a:r>
              <a:rPr sz="3000" spc="-10" dirty="0">
                <a:latin typeface="Carlito"/>
                <a:cs typeface="Carlito"/>
              </a:rPr>
              <a:t>implementations are increasing  dramatically</a:t>
            </a:r>
            <a:endParaRPr sz="3000" dirty="0">
              <a:latin typeface="Carlito"/>
              <a:cs typeface="Carlito"/>
            </a:endParaRPr>
          </a:p>
          <a:p>
            <a:pPr marL="756285" marR="5080" lvl="1" indent="-287020">
              <a:lnSpc>
                <a:spcPts val="2500"/>
              </a:lnSpc>
              <a:spcBef>
                <a:spcPts val="645"/>
              </a:spcBef>
              <a:buFont typeface="Arial"/>
              <a:buChar char="–"/>
              <a:tabLst>
                <a:tab pos="756920" algn="l"/>
              </a:tabLst>
            </a:pPr>
            <a:r>
              <a:rPr sz="2600" dirty="0">
                <a:latin typeface="Carlito"/>
                <a:cs typeface="Carlito"/>
              </a:rPr>
              <a:t>But </a:t>
            </a:r>
            <a:r>
              <a:rPr sz="2600" spc="-5" dirty="0">
                <a:latin typeface="Carlito"/>
                <a:cs typeface="Carlito"/>
              </a:rPr>
              <a:t>there </a:t>
            </a:r>
            <a:r>
              <a:rPr sz="2600" spc="-10" dirty="0">
                <a:latin typeface="Carlito"/>
                <a:cs typeface="Carlito"/>
              </a:rPr>
              <a:t>are </a:t>
            </a:r>
            <a:r>
              <a:rPr sz="2600" spc="-15" dirty="0">
                <a:latin typeface="Carlito"/>
                <a:cs typeface="Carlito"/>
              </a:rPr>
              <a:t>many differences </a:t>
            </a:r>
            <a:r>
              <a:rPr sz="2600" spc="-5" dirty="0">
                <a:latin typeface="Carlito"/>
                <a:cs typeface="Carlito"/>
              </a:rPr>
              <a:t>between </a:t>
            </a:r>
            <a:r>
              <a:rPr sz="2600" dirty="0">
                <a:latin typeface="Carlito"/>
                <a:cs typeface="Carlito"/>
              </a:rPr>
              <a:t>the</a:t>
            </a:r>
            <a:r>
              <a:rPr sz="2600" spc="-114" dirty="0">
                <a:latin typeface="Carlito"/>
                <a:cs typeface="Carlito"/>
              </a:rPr>
              <a:t> </a:t>
            </a:r>
            <a:r>
              <a:rPr sz="2600" spc="-5" dirty="0">
                <a:latin typeface="Carlito"/>
                <a:cs typeface="Carlito"/>
              </a:rPr>
              <a:t>practices  </a:t>
            </a:r>
            <a:r>
              <a:rPr sz="2600" dirty="0">
                <a:latin typeface="Carlito"/>
                <a:cs typeface="Carlito"/>
              </a:rPr>
              <a:t>and </a:t>
            </a:r>
            <a:r>
              <a:rPr sz="2600" spc="-5" dirty="0">
                <a:latin typeface="Carlito"/>
                <a:cs typeface="Carlito"/>
              </a:rPr>
              <a:t>goals among</a:t>
            </a:r>
            <a:r>
              <a:rPr sz="2600" spc="-20" dirty="0">
                <a:latin typeface="Carlito"/>
                <a:cs typeface="Carlito"/>
              </a:rPr>
              <a:t> </a:t>
            </a:r>
            <a:r>
              <a:rPr sz="2600" spc="-15" dirty="0">
                <a:latin typeface="Carlito"/>
                <a:cs typeface="Carlito"/>
              </a:rPr>
              <a:t>users.</a:t>
            </a:r>
            <a:endParaRPr sz="2600" dirty="0">
              <a:latin typeface="Carlito"/>
              <a:cs typeface="Carlito"/>
            </a:endParaRPr>
          </a:p>
          <a:p>
            <a:pPr marL="355600" indent="-342900">
              <a:buFont typeface="Arial"/>
              <a:buChar char="•"/>
              <a:tabLst>
                <a:tab pos="354965" algn="l"/>
                <a:tab pos="355600" algn="l"/>
              </a:tabLst>
            </a:pPr>
            <a:r>
              <a:rPr sz="3000" spc="-10" dirty="0">
                <a:latin typeface="Carlito"/>
                <a:cs typeface="Carlito"/>
              </a:rPr>
              <a:t>What </a:t>
            </a:r>
            <a:r>
              <a:rPr sz="3000" spc="-5" dirty="0">
                <a:latin typeface="Carlito"/>
                <a:cs typeface="Carlito"/>
              </a:rPr>
              <a:t>should DevOps accomplish? </a:t>
            </a:r>
            <a:r>
              <a:rPr sz="3000" dirty="0">
                <a:latin typeface="Carlito"/>
                <a:cs typeface="Carlito"/>
              </a:rPr>
              <a:t>Who is it </a:t>
            </a:r>
            <a:r>
              <a:rPr sz="3000" spc="-25" dirty="0">
                <a:latin typeface="Carlito"/>
                <a:cs typeface="Carlito"/>
              </a:rPr>
              <a:t>for?</a:t>
            </a:r>
            <a:endParaRPr sz="3000" dirty="0">
              <a:latin typeface="Carlito"/>
              <a:cs typeface="Carlito"/>
            </a:endParaRPr>
          </a:p>
          <a:p>
            <a:pPr marL="756285" marR="1270000" lvl="1" indent="-287020">
              <a:lnSpc>
                <a:spcPts val="2500"/>
              </a:lnSpc>
              <a:spcBef>
                <a:spcPts val="620"/>
              </a:spcBef>
              <a:buFont typeface="Arial"/>
              <a:buChar char="–"/>
              <a:tabLst>
                <a:tab pos="756920" algn="l"/>
              </a:tabLst>
            </a:pPr>
            <a:r>
              <a:rPr sz="2600" dirty="0">
                <a:latin typeface="Carlito"/>
                <a:cs typeface="Carlito"/>
              </a:rPr>
              <a:t>Is it </a:t>
            </a:r>
            <a:r>
              <a:rPr sz="2600" spc="-10" dirty="0">
                <a:latin typeface="Carlito"/>
                <a:cs typeface="Carlito"/>
              </a:rPr>
              <a:t>just </a:t>
            </a:r>
            <a:r>
              <a:rPr sz="2600" spc="-25" dirty="0">
                <a:latin typeface="Carlito"/>
                <a:cs typeface="Carlito"/>
              </a:rPr>
              <a:t>for </a:t>
            </a:r>
            <a:r>
              <a:rPr sz="2600" spc="-5" dirty="0">
                <a:latin typeface="Carlito"/>
                <a:cs typeface="Carlito"/>
              </a:rPr>
              <a:t>enterprise? Enterprise </a:t>
            </a:r>
            <a:r>
              <a:rPr sz="2600" dirty="0">
                <a:latin typeface="Carlito"/>
                <a:cs typeface="Carlito"/>
              </a:rPr>
              <a:t>with</a:t>
            </a:r>
            <a:r>
              <a:rPr sz="2600" spc="-90" dirty="0">
                <a:latin typeface="Carlito"/>
                <a:cs typeface="Carlito"/>
              </a:rPr>
              <a:t> </a:t>
            </a:r>
            <a:r>
              <a:rPr sz="2600" dirty="0">
                <a:latin typeface="Carlito"/>
                <a:cs typeface="Carlito"/>
              </a:rPr>
              <a:t>agile  </a:t>
            </a:r>
            <a:r>
              <a:rPr sz="2600" spc="-10" dirty="0">
                <a:latin typeface="Carlito"/>
                <a:cs typeface="Carlito"/>
              </a:rPr>
              <a:t>development</a:t>
            </a:r>
            <a:r>
              <a:rPr sz="2600" spc="-40" dirty="0">
                <a:latin typeface="Carlito"/>
                <a:cs typeface="Carlito"/>
              </a:rPr>
              <a:t> </a:t>
            </a:r>
            <a:r>
              <a:rPr sz="2600" spc="-5" dirty="0">
                <a:latin typeface="Carlito"/>
                <a:cs typeface="Carlito"/>
              </a:rPr>
              <a:t>practices?</a:t>
            </a:r>
            <a:endParaRPr sz="2600" dirty="0">
              <a:latin typeface="Carlito"/>
              <a:cs typeface="Carlito"/>
            </a:endParaRPr>
          </a:p>
          <a:p>
            <a:pPr marL="756285" marR="5715" lvl="1" indent="-287020">
              <a:lnSpc>
                <a:spcPct val="80000"/>
              </a:lnSpc>
              <a:spcBef>
                <a:spcPts val="640"/>
              </a:spcBef>
              <a:buFont typeface="Arial"/>
              <a:buChar char="–"/>
              <a:tabLst>
                <a:tab pos="756920" algn="l"/>
              </a:tabLst>
            </a:pPr>
            <a:r>
              <a:rPr sz="2600" spc="-5" dirty="0">
                <a:latin typeface="Carlito"/>
                <a:cs typeface="Carlito"/>
              </a:rPr>
              <a:t>Should </a:t>
            </a:r>
            <a:r>
              <a:rPr sz="2600" spc="-10" dirty="0">
                <a:latin typeface="Carlito"/>
                <a:cs typeface="Carlito"/>
              </a:rPr>
              <a:t>companies </a:t>
            </a:r>
            <a:r>
              <a:rPr sz="2600" dirty="0">
                <a:latin typeface="Carlito"/>
                <a:cs typeface="Carlito"/>
              </a:rPr>
              <a:t>with service </a:t>
            </a:r>
            <a:r>
              <a:rPr sz="2600" spc="-5" dirty="0">
                <a:latin typeface="Carlito"/>
                <a:cs typeface="Carlito"/>
              </a:rPr>
              <a:t>applications (SaaS </a:t>
            </a:r>
            <a:r>
              <a:rPr sz="2600" dirty="0">
                <a:latin typeface="Carlito"/>
                <a:cs typeface="Carlito"/>
              </a:rPr>
              <a:t>and  </a:t>
            </a:r>
            <a:r>
              <a:rPr sz="2600" spc="-5" dirty="0">
                <a:latin typeface="Carlito"/>
                <a:cs typeface="Carlito"/>
              </a:rPr>
              <a:t>other network-based apps) be using</a:t>
            </a:r>
            <a:r>
              <a:rPr sz="2600" spc="-80" dirty="0">
                <a:latin typeface="Carlito"/>
                <a:cs typeface="Carlito"/>
              </a:rPr>
              <a:t> </a:t>
            </a:r>
            <a:r>
              <a:rPr sz="2600" spc="-5" dirty="0">
                <a:latin typeface="Carlito"/>
                <a:cs typeface="Carlito"/>
              </a:rPr>
              <a:t>DevOps?</a:t>
            </a:r>
            <a:endParaRPr sz="2600" dirty="0">
              <a:latin typeface="Carlito"/>
              <a:cs typeface="Carlito"/>
            </a:endParaRPr>
          </a:p>
          <a:p>
            <a:pPr marL="756285" marR="474345" lvl="1" indent="-287020">
              <a:lnSpc>
                <a:spcPct val="80000"/>
              </a:lnSpc>
              <a:spcBef>
                <a:spcPts val="620"/>
              </a:spcBef>
              <a:buFont typeface="Arial"/>
              <a:buChar char="–"/>
              <a:tabLst>
                <a:tab pos="756920" algn="l"/>
              </a:tabLst>
            </a:pPr>
            <a:r>
              <a:rPr sz="2600" dirty="0">
                <a:latin typeface="Carlito"/>
                <a:cs typeface="Carlito"/>
              </a:rPr>
              <a:t>Is it </a:t>
            </a:r>
            <a:r>
              <a:rPr sz="2600" spc="-5" dirty="0">
                <a:latin typeface="Carlito"/>
                <a:cs typeface="Carlito"/>
              </a:rPr>
              <a:t>only </a:t>
            </a:r>
            <a:r>
              <a:rPr sz="2600" spc="-25" dirty="0">
                <a:latin typeface="Carlito"/>
                <a:cs typeface="Carlito"/>
              </a:rPr>
              <a:t>for </a:t>
            </a:r>
            <a:r>
              <a:rPr sz="2600" dirty="0">
                <a:latin typeface="Carlito"/>
                <a:cs typeface="Carlito"/>
              </a:rPr>
              <a:t>apps with </a:t>
            </a:r>
            <a:r>
              <a:rPr sz="2600" spc="-5" dirty="0">
                <a:latin typeface="Carlito"/>
                <a:cs typeface="Carlito"/>
              </a:rPr>
              <a:t>continuous support </a:t>
            </a:r>
            <a:r>
              <a:rPr sz="2600" dirty="0">
                <a:latin typeface="Carlito"/>
                <a:cs typeface="Carlito"/>
              </a:rPr>
              <a:t>and  </a:t>
            </a:r>
            <a:r>
              <a:rPr sz="2600" spc="-10" dirty="0">
                <a:latin typeface="Carlito"/>
                <a:cs typeface="Carlito"/>
              </a:rPr>
              <a:t>updates </a:t>
            </a:r>
            <a:r>
              <a:rPr sz="2600" spc="-5" dirty="0">
                <a:latin typeface="Carlito"/>
                <a:cs typeface="Carlito"/>
              </a:rPr>
              <a:t>or should </a:t>
            </a:r>
            <a:r>
              <a:rPr sz="2600" spc="-10" dirty="0">
                <a:latin typeface="Carlito"/>
                <a:cs typeface="Carlito"/>
              </a:rPr>
              <a:t>every </a:t>
            </a:r>
            <a:r>
              <a:rPr sz="2600" dirty="0">
                <a:latin typeface="Carlito"/>
                <a:cs typeface="Carlito"/>
              </a:rPr>
              <a:t>app </a:t>
            </a:r>
            <a:r>
              <a:rPr sz="2600" spc="-5" dirty="0">
                <a:latin typeface="Carlito"/>
                <a:cs typeface="Carlito"/>
              </a:rPr>
              <a:t>pass through DevOps  </a:t>
            </a:r>
            <a:r>
              <a:rPr sz="2600" spc="-20" dirty="0">
                <a:latin typeface="Carlito"/>
                <a:cs typeface="Carlito"/>
              </a:rPr>
              <a:t>systems?</a:t>
            </a:r>
            <a:endParaRPr sz="2600" dirty="0">
              <a:latin typeface="Carlito"/>
              <a:cs typeface="Carlito"/>
            </a:endParaRPr>
          </a:p>
        </p:txBody>
      </p:sp>
    </p:spTree>
    <p:extLst>
      <p:ext uri="{BB962C8B-B14F-4D97-AF65-F5344CB8AC3E}">
        <p14:creationId xmlns:p14="http://schemas.microsoft.com/office/powerpoint/2010/main" val="156580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1B14-75E9-4E41-8820-B9143F79ADD3}"/>
              </a:ext>
            </a:extLst>
          </p:cNvPr>
          <p:cNvSpPr>
            <a:spLocks noGrp="1"/>
          </p:cNvSpPr>
          <p:nvPr>
            <p:ph type="title"/>
          </p:nvPr>
        </p:nvSpPr>
        <p:spPr/>
        <p:txBody>
          <a:bodyPr/>
          <a:lstStyle/>
          <a:p>
            <a:pPr marL="12700" marR="5080">
              <a:lnSpc>
                <a:spcPct val="102000"/>
              </a:lnSpc>
              <a:spcBef>
                <a:spcPts val="10"/>
              </a:spcBef>
            </a:pPr>
            <a:r>
              <a:rPr lang="en-US" sz="2800" spc="-2" dirty="0">
                <a:solidFill>
                  <a:srgbClr val="FFFF00"/>
                </a:solidFill>
                <a:latin typeface="Times New Roman" pitchFamily="1" charset="0"/>
                <a:ea typeface="Calibri" pitchFamily="2" charset="0"/>
                <a:cs typeface="Times New Roman" pitchFamily="1" charset="0"/>
              </a:rPr>
              <a:t>Devops Culture – Development + Operations</a:t>
            </a:r>
            <a:endParaRPr lang="en-US" sz="2800" dirty="0">
              <a:solidFill>
                <a:srgbClr val="FFFF00"/>
              </a:solidFill>
              <a:latin typeface="Times New Roman" pitchFamily="1" charset="0"/>
              <a:ea typeface="Calibri" pitchFamily="2" charset="0"/>
              <a:cs typeface="Times New Roman" pitchFamily="1" charset="0"/>
            </a:endParaRPr>
          </a:p>
        </p:txBody>
      </p:sp>
      <p:sp>
        <p:nvSpPr>
          <p:cNvPr id="6" name="Content Placeholder 2">
            <a:extLst>
              <a:ext uri="{FF2B5EF4-FFF2-40B4-BE49-F238E27FC236}">
                <a16:creationId xmlns:a16="http://schemas.microsoft.com/office/drawing/2014/main" id="{409CF188-FE41-4AB4-A559-37A1E59D0370}"/>
              </a:ext>
            </a:extLst>
          </p:cNvPr>
          <p:cNvSpPr txBox="1">
            <a:spLocks/>
          </p:cNvSpPr>
          <p:nvPr/>
        </p:nvSpPr>
        <p:spPr>
          <a:xfrm>
            <a:off x="7090913" y="2080749"/>
            <a:ext cx="4519895" cy="4098065"/>
          </a:xfrm>
          <a:prstGeom prst="rect">
            <a:avLst/>
          </a:prstGeom>
        </p:spPr>
        <p:txBody>
          <a:bodyPr vert="horz" lIns="91440" tIns="45720" rIns="91440" bIns="45720" rtlCol="0" anchor="ct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800" b="1" cap="all" dirty="0">
                <a:solidFill>
                  <a:schemeClr val="accent1"/>
                </a:solidFill>
              </a:rPr>
              <a:t>Business Scenario </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Improved operational support and faster fixes.</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Good processes across IT and teams, including automation.</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Increased team flexibility and agility.</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Happier, more engaged teams.</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Cross-skilling, self-improvement.</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Collaborative working.</a:t>
            </a:r>
          </a:p>
          <a:p>
            <a:pPr algn="l">
              <a:buFont typeface="Arial" panose="020B0604020202020204" pitchFamily="34" charset="0"/>
              <a:buChar char="•"/>
            </a:pPr>
            <a:r>
              <a:rPr lang="en-US" sz="2400" b="0" i="0" dirty="0">
                <a:solidFill>
                  <a:srgbClr val="202124"/>
                </a:solidFill>
                <a:effectLst/>
                <a:latin typeface="arial" panose="020B0604020202020204" pitchFamily="34" charset="0"/>
              </a:rPr>
              <a:t>Respect from senior management.</a:t>
            </a:r>
          </a:p>
        </p:txBody>
      </p:sp>
      <p:pic>
        <p:nvPicPr>
          <p:cNvPr id="4" name="Picture 3">
            <a:extLst>
              <a:ext uri="{FF2B5EF4-FFF2-40B4-BE49-F238E27FC236}">
                <a16:creationId xmlns:a16="http://schemas.microsoft.com/office/drawing/2014/main" id="{6AAAF453-73B7-41AB-BD66-DC786D1CB3F2}"/>
              </a:ext>
            </a:extLst>
          </p:cNvPr>
          <p:cNvPicPr>
            <a:picLocks noChangeAspect="1"/>
          </p:cNvPicPr>
          <p:nvPr/>
        </p:nvPicPr>
        <p:blipFill>
          <a:blip r:embed="rId3"/>
          <a:stretch>
            <a:fillRect/>
          </a:stretch>
        </p:blipFill>
        <p:spPr>
          <a:xfrm>
            <a:off x="581193" y="2415396"/>
            <a:ext cx="6172988" cy="3231425"/>
          </a:xfrm>
          <a:prstGeom prst="rect">
            <a:avLst/>
          </a:prstGeom>
        </p:spPr>
      </p:pic>
    </p:spTree>
    <p:extLst>
      <p:ext uri="{BB962C8B-B14F-4D97-AF65-F5344CB8AC3E}">
        <p14:creationId xmlns:p14="http://schemas.microsoft.com/office/powerpoint/2010/main" val="367992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Contents</a:t>
            </a:r>
            <a:br>
              <a:rPr lang="en-US" sz="3200" dirty="0">
                <a:solidFill>
                  <a:schemeClr val="accent1"/>
                </a:solidFill>
              </a:rPr>
            </a:br>
            <a:r>
              <a:rPr lang="en-US" dirty="0">
                <a:solidFill>
                  <a:srgbClr val="FF0000"/>
                </a:solidFill>
              </a:rPr>
              <a:t>[Module 1]</a:t>
            </a:r>
            <a:br>
              <a:rPr lang="en-US" dirty="0">
                <a:solidFill>
                  <a:srgbClr val="FF0000"/>
                </a:solidFill>
              </a:rPr>
            </a:br>
            <a:r>
              <a:rPr lang="en-US" dirty="0">
                <a:solidFill>
                  <a:srgbClr val="FF0000"/>
                </a:solidFill>
              </a:rPr>
              <a:t>[Assignment 1]</a:t>
            </a:r>
            <a:br>
              <a:rPr lang="en-US" dirty="0">
                <a:solidFill>
                  <a:srgbClr val="FF0000"/>
                </a:solidFill>
              </a:rPr>
            </a:br>
            <a:r>
              <a:rPr lang="en-US" dirty="0">
                <a:solidFill>
                  <a:srgbClr val="FF0000"/>
                </a:solidFill>
              </a:rPr>
              <a:t>Dec 14</a:t>
            </a:r>
            <a:r>
              <a:rPr lang="en-US" baseline="30000" dirty="0">
                <a:solidFill>
                  <a:srgbClr val="FF0000"/>
                </a:solidFill>
              </a:rPr>
              <a:t>th</a:t>
            </a:r>
            <a:r>
              <a:rPr lang="en-US" dirty="0">
                <a:solidFill>
                  <a:srgbClr val="FF0000"/>
                </a:solidFill>
              </a:rPr>
              <a:t> – 16</a:t>
            </a:r>
            <a:r>
              <a:rPr lang="en-US" baseline="30000" dirty="0">
                <a:solidFill>
                  <a:srgbClr val="FF0000"/>
                </a:solidFill>
              </a:rPr>
              <a:t>th</a:t>
            </a:r>
          </a:p>
        </p:txBody>
      </p:sp>
      <p:sp>
        <p:nvSpPr>
          <p:cNvPr id="11" name="Rectangle 10">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4702629" y="1073231"/>
            <a:ext cx="6599582" cy="4711539"/>
          </a:xfrm>
        </p:spPr>
        <p:txBody>
          <a:bodyPr>
            <a:normAutofit/>
          </a:bodyPr>
          <a:lstStyle/>
          <a:p>
            <a:pPr marL="0" indent="0">
              <a:buNone/>
            </a:pPr>
            <a:r>
              <a:rPr lang="en-US" sz="2800" dirty="0">
                <a:solidFill>
                  <a:srgbClr val="FFFFFF"/>
                </a:solidFill>
              </a:rPr>
              <a:t>Software Development Evolution </a:t>
            </a:r>
          </a:p>
          <a:p>
            <a:r>
              <a:rPr lang="en-US" sz="2000" dirty="0">
                <a:solidFill>
                  <a:srgbClr val="FFFFFF"/>
                </a:solidFill>
              </a:rPr>
              <a:t>Waterfall</a:t>
            </a:r>
          </a:p>
          <a:p>
            <a:r>
              <a:rPr lang="en-US" sz="2000" dirty="0">
                <a:solidFill>
                  <a:srgbClr val="FFFFFF"/>
                </a:solidFill>
              </a:rPr>
              <a:t>Agile Development</a:t>
            </a:r>
          </a:p>
          <a:p>
            <a:r>
              <a:rPr lang="en-US" sz="2000" dirty="0">
                <a:solidFill>
                  <a:srgbClr val="FFFFFF"/>
                </a:solidFill>
              </a:rPr>
              <a:t>DevOps [ CI CD Pipeline]</a:t>
            </a:r>
          </a:p>
          <a:p>
            <a:r>
              <a:rPr lang="en-US" sz="2000" dirty="0">
                <a:solidFill>
                  <a:srgbClr val="FFFFFF"/>
                </a:solidFill>
              </a:rPr>
              <a:t>DevSecOps [Practice/Culture]</a:t>
            </a:r>
          </a:p>
          <a:p>
            <a:r>
              <a:rPr lang="en-US" sz="2000" dirty="0">
                <a:solidFill>
                  <a:srgbClr val="FFFFFF"/>
                </a:solidFill>
              </a:rPr>
              <a:t>Site Reliability Engineering [Practice/Culture]</a:t>
            </a:r>
          </a:p>
        </p:txBody>
      </p:sp>
    </p:spTree>
    <p:extLst>
      <p:ext uri="{BB962C8B-B14F-4D97-AF65-F5344CB8AC3E}">
        <p14:creationId xmlns:p14="http://schemas.microsoft.com/office/powerpoint/2010/main" val="18210737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58">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0A674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D730D85-2144-40E2-94D2-54326913FEEE}"/>
              </a:ext>
            </a:extLst>
          </p:cNvPr>
          <p:cNvSpPr>
            <a:spLocks noGrp="1"/>
          </p:cNvSpPr>
          <p:nvPr>
            <p:ph type="title"/>
          </p:nvPr>
        </p:nvSpPr>
        <p:spPr>
          <a:xfrm>
            <a:off x="777240" y="731519"/>
            <a:ext cx="2845191" cy="3237579"/>
          </a:xfrm>
        </p:spPr>
        <p:txBody>
          <a:bodyPr vert="horz" lIns="91440" tIns="45720" rIns="91440" bIns="45720" rtlCol="0" anchor="ctr">
            <a:normAutofit/>
          </a:bodyPr>
          <a:lstStyle/>
          <a:p>
            <a:r>
              <a:rPr lang="en-US" sz="3800">
                <a:solidFill>
                  <a:srgbClr val="FFFFFF"/>
                </a:solidFill>
                <a:latin typeface="+mj-lt"/>
                <a:cs typeface="+mj-cs"/>
              </a:rPr>
              <a:t>DevOps – Deep Dive</a:t>
            </a:r>
          </a:p>
        </p:txBody>
      </p:sp>
      <p:pic>
        <p:nvPicPr>
          <p:cNvPr id="7" name="Picture 6" descr="Diagram&#10;&#10;Description automatically generated">
            <a:extLst>
              <a:ext uri="{FF2B5EF4-FFF2-40B4-BE49-F238E27FC236}">
                <a16:creationId xmlns:a16="http://schemas.microsoft.com/office/drawing/2014/main" id="{FC951FC5-C576-40C1-9CEB-2E30747411A2}"/>
              </a:ext>
            </a:extLst>
          </p:cNvPr>
          <p:cNvPicPr>
            <a:picLocks noChangeAspect="1"/>
          </p:cNvPicPr>
          <p:nvPr/>
        </p:nvPicPr>
        <p:blipFill rotWithShape="1">
          <a:blip r:embed="rId3"/>
          <a:srcRect t="2390" r="-1" b="2389"/>
          <a:stretch/>
        </p:blipFill>
        <p:spPr>
          <a:xfrm>
            <a:off x="4044603" y="448056"/>
            <a:ext cx="7680450" cy="3802932"/>
          </a:xfrm>
          <a:prstGeom prst="rect">
            <a:avLst/>
          </a:prstGeom>
        </p:spPr>
      </p:pic>
      <p:sp>
        <p:nvSpPr>
          <p:cNvPr id="71" name="Rectangle 6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62">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16552"/>
            <a:ext cx="7688475" cy="198424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06E55B-616F-4B2C-9E7F-A56B8415C9BD}"/>
              </a:ext>
            </a:extLst>
          </p:cNvPr>
          <p:cNvSpPr txBox="1"/>
          <p:nvPr/>
        </p:nvSpPr>
        <p:spPr>
          <a:xfrm>
            <a:off x="4379709" y="4642338"/>
            <a:ext cx="7037591" cy="1564310"/>
          </a:xfrm>
          <a:prstGeom prst="rect">
            <a:avLst/>
          </a:prstGeom>
        </p:spPr>
        <p:txBody>
          <a:bodyPr vert="horz" lIns="91440" tIns="45720" rIns="91440" bIns="45720" rtlCol="0" anchor="ctr">
            <a:normAutofit fontScale="92500" lnSpcReduction="10000"/>
          </a:bodyPr>
          <a:lstStyle/>
          <a:p>
            <a:pPr indent="-228600" defTabSz="914400">
              <a:lnSpc>
                <a:spcPct val="90000"/>
              </a:lnSpc>
              <a:spcAft>
                <a:spcPts val="600"/>
              </a:spcAft>
              <a:buFont typeface="Arial" panose="020B0604020202020204" pitchFamily="34" charset="0"/>
              <a:buChar char="•"/>
            </a:pPr>
            <a:r>
              <a:rPr lang="en-US" sz="1400" dirty="0"/>
              <a:t>DevOps is a software development method in which the IT professionals collaborate among themselves focusing on communication and integration to enable rapid deployment of products.</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r>
              <a:rPr lang="en-US" sz="1400" dirty="0"/>
              <a:t>The Collaboration between development and operations teams are promoted in DevOps culture. This results in an efficient, speedy and automated deployment of code to production. It helps to increase the delivery speed of an organization. As the name indicates, it is a collaboration between development and IT operations.</a:t>
            </a:r>
          </a:p>
        </p:txBody>
      </p:sp>
    </p:spTree>
    <p:extLst>
      <p:ext uri="{BB962C8B-B14F-4D97-AF65-F5344CB8AC3E}">
        <p14:creationId xmlns:p14="http://schemas.microsoft.com/office/powerpoint/2010/main" val="283920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D66-5F18-4C17-9958-784E0BDBC8F2}"/>
              </a:ext>
            </a:extLst>
          </p:cNvPr>
          <p:cNvSpPr>
            <a:spLocks noGrp="1"/>
          </p:cNvSpPr>
          <p:nvPr>
            <p:ph type="title"/>
          </p:nvPr>
        </p:nvSpPr>
        <p:spPr>
          <a:xfrm>
            <a:off x="645858" y="5110423"/>
            <a:ext cx="10906061" cy="671540"/>
          </a:xfrm>
          <a:noFill/>
        </p:spPr>
        <p:txBody>
          <a:bodyPr vert="horz" lIns="91440" tIns="45720" rIns="91440" bIns="45720" rtlCol="0" anchor="ctr">
            <a:normAutofit/>
          </a:bodyPr>
          <a:lstStyle/>
          <a:p>
            <a:pPr algn="ctr"/>
            <a:r>
              <a:rPr lang="en-US" sz="3400">
                <a:solidFill>
                  <a:schemeClr val="tx1"/>
                </a:solidFill>
                <a:latin typeface="+mj-lt"/>
                <a:cs typeface="+mj-cs"/>
              </a:rPr>
              <a:t>Advantages of DevOps Culture in Agile Organizations</a:t>
            </a:r>
          </a:p>
        </p:txBody>
      </p:sp>
      <p:sp>
        <p:nvSpPr>
          <p:cNvPr id="12" name="Rectangle 11">
            <a:extLst>
              <a:ext uri="{FF2B5EF4-FFF2-40B4-BE49-F238E27FC236}">
                <a16:creationId xmlns:a16="http://schemas.microsoft.com/office/drawing/2014/main" id="{71FC7D98-7B8B-402A-90FC-F027482F2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4822479"/>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28">
            <a:extLst>
              <a:ext uri="{FF2B5EF4-FFF2-40B4-BE49-F238E27FC236}">
                <a16:creationId xmlns:a16="http://schemas.microsoft.com/office/drawing/2014/main" id="{AD7356EA-285B-4E5D-8FEC-104659A4F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04562" y="640091"/>
            <a:ext cx="8182876" cy="388111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Table&#10;&#10;Description automatically generated">
            <a:extLst>
              <a:ext uri="{FF2B5EF4-FFF2-40B4-BE49-F238E27FC236}">
                <a16:creationId xmlns:a16="http://schemas.microsoft.com/office/drawing/2014/main" id="{1DED69C9-0D44-4E99-8475-867A14C95E43}"/>
              </a:ext>
            </a:extLst>
          </p:cNvPr>
          <p:cNvPicPr>
            <a:picLocks noChangeAspect="1"/>
          </p:cNvPicPr>
          <p:nvPr/>
        </p:nvPicPr>
        <p:blipFill rotWithShape="1">
          <a:blip r:embed="rId3"/>
          <a:srcRect r="1" b="9909"/>
          <a:stretch/>
        </p:blipFill>
        <p:spPr>
          <a:xfrm>
            <a:off x="2170029" y="804672"/>
            <a:ext cx="7851943" cy="3554676"/>
          </a:xfrm>
          <a:prstGeom prst="rect">
            <a:avLst/>
          </a:prstGeom>
          <a:effectLst/>
        </p:spPr>
      </p:pic>
    </p:spTree>
    <p:extLst>
      <p:ext uri="{BB962C8B-B14F-4D97-AF65-F5344CB8AC3E}">
        <p14:creationId xmlns:p14="http://schemas.microsoft.com/office/powerpoint/2010/main" val="3543358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9A1B7-307E-441C-BF26-1953FBE43E77}"/>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latin typeface="+mj-lt"/>
                <a:cs typeface="+mj-cs"/>
              </a:rPr>
              <a:t>DevOps Tools &amp; Phases</a:t>
            </a:r>
          </a:p>
        </p:txBody>
      </p:sp>
      <p:pic>
        <p:nvPicPr>
          <p:cNvPr id="6" name="Picture 5" descr="Diagram&#10;&#10;Description automatically generated">
            <a:extLst>
              <a:ext uri="{FF2B5EF4-FFF2-40B4-BE49-F238E27FC236}">
                <a16:creationId xmlns:a16="http://schemas.microsoft.com/office/drawing/2014/main" id="{E36C3119-34BD-4DDB-9BF2-04670F3D21B2}"/>
              </a:ext>
            </a:extLst>
          </p:cNvPr>
          <p:cNvPicPr>
            <a:picLocks noChangeAspect="1"/>
          </p:cNvPicPr>
          <p:nvPr/>
        </p:nvPicPr>
        <p:blipFill rotWithShape="1">
          <a:blip r:embed="rId3"/>
          <a:srcRect l="2032" r="1" b="1"/>
          <a:stretch/>
        </p:blipFill>
        <p:spPr>
          <a:xfrm>
            <a:off x="841248" y="2516777"/>
            <a:ext cx="6236208" cy="3660185"/>
          </a:xfrm>
          <a:prstGeom prst="rect">
            <a:avLst/>
          </a:prstGeom>
        </p:spPr>
      </p:pic>
      <p:sp>
        <p:nvSpPr>
          <p:cNvPr id="8" name="TextBox 7">
            <a:extLst>
              <a:ext uri="{FF2B5EF4-FFF2-40B4-BE49-F238E27FC236}">
                <a16:creationId xmlns:a16="http://schemas.microsoft.com/office/drawing/2014/main" id="{DAEB8B07-C8C2-47AB-9E85-C3A56229A85C}"/>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200" b="1" i="0">
                <a:effectLst/>
              </a:rPr>
              <a:t>DevOps Phases</a:t>
            </a:r>
          </a:p>
          <a:p>
            <a:pPr lvl="1" indent="-228600" defTabSz="914400">
              <a:lnSpc>
                <a:spcPct val="90000"/>
              </a:lnSpc>
              <a:spcAft>
                <a:spcPts val="600"/>
              </a:spcAft>
              <a:buFont typeface="Arial" panose="020B0604020202020204" pitchFamily="34" charset="0"/>
              <a:buChar char="•"/>
            </a:pPr>
            <a:r>
              <a:rPr lang="en-US" sz="2200" i="0">
                <a:effectLst/>
              </a:rPr>
              <a:t>Continuous Development</a:t>
            </a:r>
          </a:p>
          <a:p>
            <a:pPr lvl="1" indent="-228600" defTabSz="914400">
              <a:lnSpc>
                <a:spcPct val="90000"/>
              </a:lnSpc>
              <a:spcAft>
                <a:spcPts val="600"/>
              </a:spcAft>
              <a:buFont typeface="Arial" panose="020B0604020202020204" pitchFamily="34" charset="0"/>
              <a:buChar char="•"/>
            </a:pPr>
            <a:r>
              <a:rPr lang="en-US" sz="2200" i="0">
                <a:effectLst/>
              </a:rPr>
              <a:t>Continuous Testing</a:t>
            </a:r>
          </a:p>
          <a:p>
            <a:pPr lvl="1" indent="-228600" defTabSz="914400">
              <a:lnSpc>
                <a:spcPct val="90000"/>
              </a:lnSpc>
              <a:spcAft>
                <a:spcPts val="600"/>
              </a:spcAft>
              <a:buFont typeface="Arial" panose="020B0604020202020204" pitchFamily="34" charset="0"/>
              <a:buChar char="•"/>
            </a:pPr>
            <a:r>
              <a:rPr lang="en-US" sz="2200" i="0">
                <a:effectLst/>
              </a:rPr>
              <a:t>CI(Continuous Integration)</a:t>
            </a:r>
          </a:p>
          <a:p>
            <a:pPr lvl="1" indent="-228600" defTabSz="914400">
              <a:lnSpc>
                <a:spcPct val="90000"/>
              </a:lnSpc>
              <a:spcAft>
                <a:spcPts val="600"/>
              </a:spcAft>
              <a:buFont typeface="Arial" panose="020B0604020202020204" pitchFamily="34" charset="0"/>
              <a:buChar char="•"/>
            </a:pPr>
            <a:r>
              <a:rPr lang="en-US" sz="2200" i="0">
                <a:effectLst/>
              </a:rPr>
              <a:t>CD(Continuous Deployment)</a:t>
            </a:r>
          </a:p>
          <a:p>
            <a:pPr lvl="1" indent="-228600" defTabSz="914400">
              <a:lnSpc>
                <a:spcPct val="90000"/>
              </a:lnSpc>
              <a:spcAft>
                <a:spcPts val="600"/>
              </a:spcAft>
              <a:buFont typeface="Arial" panose="020B0604020202020204" pitchFamily="34" charset="0"/>
              <a:buChar char="•"/>
            </a:pPr>
            <a:r>
              <a:rPr lang="en-US" sz="2200" i="0">
                <a:effectLst/>
              </a:rPr>
              <a:t>Continuous Monitoring</a:t>
            </a:r>
          </a:p>
        </p:txBody>
      </p:sp>
    </p:spTree>
    <p:extLst>
      <p:ext uri="{BB962C8B-B14F-4D97-AF65-F5344CB8AC3E}">
        <p14:creationId xmlns:p14="http://schemas.microsoft.com/office/powerpoint/2010/main" val="249652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C27B-624C-471A-AE13-9EFBF5D5D822}"/>
              </a:ext>
            </a:extLst>
          </p:cNvPr>
          <p:cNvSpPr>
            <a:spLocks noGrp="1"/>
          </p:cNvSpPr>
          <p:nvPr>
            <p:ph type="title"/>
          </p:nvPr>
        </p:nvSpPr>
        <p:spPr>
          <a:xfrm>
            <a:off x="438623" y="175814"/>
            <a:ext cx="10515600" cy="1002398"/>
          </a:xfrm>
        </p:spPr>
        <p:txBody>
          <a:bodyPr/>
          <a:lstStyle/>
          <a:p>
            <a:r>
              <a:rPr lang="en-US"/>
              <a:t>DevOps – CI CD Pipeline</a:t>
            </a:r>
            <a:endParaRPr lang="en-US" dirty="0"/>
          </a:p>
        </p:txBody>
      </p:sp>
      <p:pic>
        <p:nvPicPr>
          <p:cNvPr id="6" name="Picture 5">
            <a:extLst>
              <a:ext uri="{FF2B5EF4-FFF2-40B4-BE49-F238E27FC236}">
                <a16:creationId xmlns:a16="http://schemas.microsoft.com/office/drawing/2014/main" id="{2B8E87F2-6FBC-4547-92A2-4390DEF0DC18}"/>
              </a:ext>
            </a:extLst>
          </p:cNvPr>
          <p:cNvPicPr>
            <a:picLocks noChangeAspect="1"/>
          </p:cNvPicPr>
          <p:nvPr/>
        </p:nvPicPr>
        <p:blipFill>
          <a:blip r:embed="rId3"/>
          <a:stretch>
            <a:fillRect/>
          </a:stretch>
        </p:blipFill>
        <p:spPr>
          <a:xfrm>
            <a:off x="712692" y="1677104"/>
            <a:ext cx="9967463" cy="3503791"/>
          </a:xfrm>
          <a:prstGeom prst="rect">
            <a:avLst/>
          </a:prstGeom>
        </p:spPr>
      </p:pic>
      <p:sp>
        <p:nvSpPr>
          <p:cNvPr id="8" name="TextBox 7">
            <a:extLst>
              <a:ext uri="{FF2B5EF4-FFF2-40B4-BE49-F238E27FC236}">
                <a16:creationId xmlns:a16="http://schemas.microsoft.com/office/drawing/2014/main" id="{F1D62470-2B98-4D41-8078-C4A971ECE237}"/>
              </a:ext>
            </a:extLst>
          </p:cNvPr>
          <p:cNvSpPr txBox="1"/>
          <p:nvPr/>
        </p:nvSpPr>
        <p:spPr>
          <a:xfrm>
            <a:off x="712692" y="1155129"/>
            <a:ext cx="5204014" cy="646331"/>
          </a:xfrm>
          <a:prstGeom prst="rect">
            <a:avLst/>
          </a:prstGeom>
          <a:noFill/>
        </p:spPr>
        <p:txBody>
          <a:bodyPr wrap="square">
            <a:spAutoFit/>
          </a:bodyPr>
          <a:lstStyle/>
          <a:p>
            <a:pPr algn="just"/>
            <a:r>
              <a:rPr lang="en-US" b="1" i="0" dirty="0">
                <a:solidFill>
                  <a:srgbClr val="4A4A4A"/>
                </a:solidFill>
                <a:effectLst/>
                <a:latin typeface="Open Sans" panose="020B0606030504020204" pitchFamily="34" charset="0"/>
              </a:rPr>
              <a:t>Phase 1: Continuous Development</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Tools used: Git, SVN, CVS, JIRA, BitBucket</a:t>
            </a:r>
            <a:endParaRPr lang="en-US" b="0" i="0" dirty="0">
              <a:solidFill>
                <a:srgbClr val="4A4A4A"/>
              </a:solidFill>
              <a:effectLst/>
              <a:latin typeface="Open Sans" panose="020B0606030504020204" pitchFamily="34" charset="0"/>
            </a:endParaRPr>
          </a:p>
        </p:txBody>
      </p:sp>
      <p:sp>
        <p:nvSpPr>
          <p:cNvPr id="10" name="TextBox 9">
            <a:extLst>
              <a:ext uri="{FF2B5EF4-FFF2-40B4-BE49-F238E27FC236}">
                <a16:creationId xmlns:a16="http://schemas.microsoft.com/office/drawing/2014/main" id="{38DEAF89-BD7D-46F1-8695-451E1FFDE85F}"/>
              </a:ext>
            </a:extLst>
          </p:cNvPr>
          <p:cNvSpPr txBox="1"/>
          <p:nvPr/>
        </p:nvSpPr>
        <p:spPr>
          <a:xfrm>
            <a:off x="6772188" y="4546635"/>
            <a:ext cx="5168801" cy="646331"/>
          </a:xfrm>
          <a:prstGeom prst="rect">
            <a:avLst/>
          </a:prstGeom>
          <a:noFill/>
        </p:spPr>
        <p:txBody>
          <a:bodyPr wrap="square">
            <a:spAutoFit/>
          </a:bodyPr>
          <a:lstStyle/>
          <a:p>
            <a:pPr algn="just"/>
            <a:r>
              <a:rPr lang="en-US" b="1" i="0" dirty="0">
                <a:solidFill>
                  <a:srgbClr val="4A4A4A"/>
                </a:solidFill>
                <a:effectLst/>
                <a:latin typeface="Open Sans" panose="020B0606030504020204" pitchFamily="34" charset="0"/>
              </a:rPr>
              <a:t>Phase 2: Continuous Integration</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Tools: Jenkins, TeamCity, Travis, GitLab CI  </a:t>
            </a:r>
            <a:endParaRPr lang="en-US" b="0" i="0" dirty="0">
              <a:solidFill>
                <a:srgbClr val="4A4A4A"/>
              </a:solidFill>
              <a:effectLst/>
              <a:latin typeface="Open Sans" panose="020B0606030504020204" pitchFamily="34" charset="0"/>
            </a:endParaRPr>
          </a:p>
        </p:txBody>
      </p:sp>
      <p:sp>
        <p:nvSpPr>
          <p:cNvPr id="12" name="TextBox 11">
            <a:extLst>
              <a:ext uri="{FF2B5EF4-FFF2-40B4-BE49-F238E27FC236}">
                <a16:creationId xmlns:a16="http://schemas.microsoft.com/office/drawing/2014/main" id="{EA0B3F93-8F68-4540-A44A-639848620972}"/>
              </a:ext>
            </a:extLst>
          </p:cNvPr>
          <p:cNvSpPr txBox="1"/>
          <p:nvPr/>
        </p:nvSpPr>
        <p:spPr>
          <a:xfrm>
            <a:off x="842683" y="5356621"/>
            <a:ext cx="6096000" cy="646331"/>
          </a:xfrm>
          <a:prstGeom prst="rect">
            <a:avLst/>
          </a:prstGeom>
          <a:noFill/>
        </p:spPr>
        <p:txBody>
          <a:bodyPr wrap="square">
            <a:spAutoFit/>
          </a:bodyPr>
          <a:lstStyle/>
          <a:p>
            <a:pPr algn="just"/>
            <a:r>
              <a:rPr lang="en-US" b="1" i="0" dirty="0">
                <a:solidFill>
                  <a:srgbClr val="4A4A4A"/>
                </a:solidFill>
                <a:effectLst/>
                <a:latin typeface="Open Sans" panose="020B0606030504020204" pitchFamily="34" charset="0"/>
              </a:rPr>
              <a:t>Phase 3: Continuous Testing</a:t>
            </a:r>
            <a:endParaRPr lang="en-US" b="0" i="0" dirty="0">
              <a:solidFill>
                <a:srgbClr val="4A4A4A"/>
              </a:solidFill>
              <a:effectLst/>
              <a:latin typeface="Open Sans" panose="020B0606030504020204" pitchFamily="34" charset="0"/>
            </a:endParaRPr>
          </a:p>
          <a:p>
            <a:pPr algn="just"/>
            <a:r>
              <a:rPr lang="en-US" b="1" i="0" dirty="0">
                <a:solidFill>
                  <a:srgbClr val="4A4A4A"/>
                </a:solidFill>
                <a:effectLst/>
                <a:latin typeface="Open Sans" panose="020B0606030504020204" pitchFamily="34" charset="0"/>
              </a:rPr>
              <a:t>Tools used: Jenkins, Selenium TestNG, JUnit</a:t>
            </a:r>
            <a:endParaRPr lang="en-US" b="0" i="0" dirty="0">
              <a:solidFill>
                <a:srgbClr val="4A4A4A"/>
              </a:solidFill>
              <a:effectLst/>
              <a:latin typeface="Open Sans" panose="020B0606030504020204" pitchFamily="34" charset="0"/>
            </a:endParaRPr>
          </a:p>
        </p:txBody>
      </p:sp>
      <p:sp>
        <p:nvSpPr>
          <p:cNvPr id="14" name="TextBox 13">
            <a:extLst>
              <a:ext uri="{FF2B5EF4-FFF2-40B4-BE49-F238E27FC236}">
                <a16:creationId xmlns:a16="http://schemas.microsoft.com/office/drawing/2014/main" id="{2051B847-FEBB-43CD-AA73-7B5439B7BC90}"/>
              </a:ext>
            </a:extLst>
          </p:cNvPr>
          <p:cNvSpPr txBox="1"/>
          <p:nvPr/>
        </p:nvSpPr>
        <p:spPr>
          <a:xfrm>
            <a:off x="6441786" y="439548"/>
            <a:ext cx="5750214" cy="1477328"/>
          </a:xfrm>
          <a:prstGeom prst="rect">
            <a:avLst/>
          </a:prstGeom>
          <a:noFill/>
        </p:spPr>
        <p:txBody>
          <a:bodyPr wrap="square">
            <a:spAutoFit/>
          </a:bodyPr>
          <a:lstStyle/>
          <a:p>
            <a:r>
              <a:rPr lang="en-US" b="1" i="0" dirty="0">
                <a:solidFill>
                  <a:srgbClr val="4A4A4A"/>
                </a:solidFill>
                <a:effectLst/>
                <a:latin typeface="Open Sans" panose="020B0606030504020204" pitchFamily="34" charset="0"/>
              </a:rPr>
              <a:t>Phase 4 : Continuous Deployment</a:t>
            </a:r>
          </a:p>
          <a:p>
            <a:r>
              <a:rPr lang="en-US" b="1" i="0" dirty="0">
                <a:solidFill>
                  <a:srgbClr val="4A4A4A"/>
                </a:solidFill>
                <a:effectLst/>
                <a:latin typeface="Open Sans" panose="020B0606030504020204" pitchFamily="34" charset="0"/>
              </a:rPr>
              <a:t>Tools Used: </a:t>
            </a:r>
          </a:p>
          <a:p>
            <a:r>
              <a:rPr lang="en-US" b="1" i="0" dirty="0">
                <a:solidFill>
                  <a:srgbClr val="4A4A4A"/>
                </a:solidFill>
                <a:effectLst/>
                <a:latin typeface="Open Sans" panose="020B0606030504020204" pitchFamily="34" charset="0"/>
              </a:rPr>
              <a:t>CM Tools – Chef, Puppet, Ansible, SaltStack  Containerization – Docker, Vagrant, Kubernetes</a:t>
            </a:r>
            <a:endParaRPr lang="en-US" dirty="0"/>
          </a:p>
        </p:txBody>
      </p:sp>
      <p:sp>
        <p:nvSpPr>
          <p:cNvPr id="16" name="TextBox 15">
            <a:extLst>
              <a:ext uri="{FF2B5EF4-FFF2-40B4-BE49-F238E27FC236}">
                <a16:creationId xmlns:a16="http://schemas.microsoft.com/office/drawing/2014/main" id="{7167C7EF-6904-4E55-BB61-758D0F00CB59}"/>
              </a:ext>
            </a:extLst>
          </p:cNvPr>
          <p:cNvSpPr txBox="1"/>
          <p:nvPr/>
        </p:nvSpPr>
        <p:spPr>
          <a:xfrm>
            <a:off x="6374854" y="5956786"/>
            <a:ext cx="6284258" cy="646331"/>
          </a:xfrm>
          <a:prstGeom prst="rect">
            <a:avLst/>
          </a:prstGeom>
          <a:noFill/>
        </p:spPr>
        <p:txBody>
          <a:bodyPr wrap="square">
            <a:spAutoFit/>
          </a:bodyPr>
          <a:lstStyle/>
          <a:p>
            <a:pPr algn="just"/>
            <a:r>
              <a:rPr lang="en-US" b="1" i="0">
                <a:solidFill>
                  <a:srgbClr val="4A4A4A"/>
                </a:solidFill>
                <a:effectLst/>
                <a:latin typeface="Open Sans" panose="020B0606030504020204" pitchFamily="34" charset="0"/>
              </a:rPr>
              <a:t>Phase 5: Continuous Monitoring</a:t>
            </a:r>
            <a:endParaRPr lang="en-US" b="0" i="0">
              <a:solidFill>
                <a:srgbClr val="4A4A4A"/>
              </a:solidFill>
              <a:effectLst/>
              <a:latin typeface="Open Sans" panose="020B0606030504020204" pitchFamily="34" charset="0"/>
            </a:endParaRPr>
          </a:p>
          <a:p>
            <a:pPr algn="just"/>
            <a:r>
              <a:rPr lang="en-US" b="1" i="0">
                <a:solidFill>
                  <a:srgbClr val="4A4A4A"/>
                </a:solidFill>
                <a:effectLst/>
                <a:latin typeface="Open Sans" panose="020B0606030504020204" pitchFamily="34" charset="0"/>
              </a:rPr>
              <a:t>Tools Used: Splunk, ELK Stack, Nagios, New Relic</a:t>
            </a:r>
            <a:endParaRPr lang="en-US"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123299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129" y="500583"/>
            <a:ext cx="8922167" cy="627736"/>
          </a:xfrm>
          <a:prstGeom prst="rect">
            <a:avLst/>
          </a:prstGeom>
        </p:spPr>
        <p:txBody>
          <a:bodyPr vert="horz" wrap="square" lIns="0" tIns="12065" rIns="0" bIns="0" rtlCol="0" anchor="ctr">
            <a:spAutoFit/>
          </a:bodyPr>
          <a:lstStyle/>
          <a:p>
            <a:pPr marL="12700">
              <a:lnSpc>
                <a:spcPct val="100000"/>
              </a:lnSpc>
              <a:spcBef>
                <a:spcPts val="95"/>
              </a:spcBef>
            </a:pPr>
            <a:r>
              <a:rPr sz="4000" spc="-5" dirty="0"/>
              <a:t>Nuts &amp; Bolts – </a:t>
            </a:r>
            <a:r>
              <a:rPr sz="4000" spc="-10" dirty="0"/>
              <a:t>Deployment</a:t>
            </a:r>
            <a:r>
              <a:rPr sz="4000" spc="-85" dirty="0"/>
              <a:t> </a:t>
            </a:r>
            <a:r>
              <a:rPr sz="4000" spc="-5" dirty="0"/>
              <a:t>Pipeline</a:t>
            </a:r>
            <a:endParaRPr sz="4000" dirty="0"/>
          </a:p>
        </p:txBody>
      </p:sp>
      <p:sp>
        <p:nvSpPr>
          <p:cNvPr id="3" name="object 3"/>
          <p:cNvSpPr txBox="1"/>
          <p:nvPr/>
        </p:nvSpPr>
        <p:spPr>
          <a:xfrm>
            <a:off x="1136869" y="1607262"/>
            <a:ext cx="8922167" cy="3393878"/>
          </a:xfrm>
          <a:prstGeom prst="rect">
            <a:avLst/>
          </a:prstGeom>
        </p:spPr>
        <p:txBody>
          <a:bodyPr vert="horz" wrap="square" lIns="0" tIns="13335" rIns="0" bIns="0" rtlCol="0">
            <a:spAutoFit/>
          </a:bodyPr>
          <a:lstStyle/>
          <a:p>
            <a:pPr marL="355600" marR="321310" indent="-342900">
              <a:spcBef>
                <a:spcPts val="105"/>
              </a:spcBef>
              <a:buFont typeface="Arial"/>
              <a:buChar char="•"/>
              <a:tabLst>
                <a:tab pos="354965" algn="l"/>
                <a:tab pos="355600" algn="l"/>
              </a:tabLst>
            </a:pPr>
            <a:r>
              <a:rPr sz="3200" spc="-5" dirty="0">
                <a:latin typeface="Carlito"/>
                <a:cs typeface="Carlito"/>
              </a:rPr>
              <a:t>The primary </a:t>
            </a:r>
            <a:r>
              <a:rPr sz="3200" spc="-10" dirty="0">
                <a:latin typeface="Carlito"/>
                <a:cs typeface="Carlito"/>
              </a:rPr>
              <a:t>characteristic </a:t>
            </a:r>
            <a:r>
              <a:rPr sz="3200" spc="5" dirty="0">
                <a:latin typeface="Carlito"/>
                <a:cs typeface="Carlito"/>
              </a:rPr>
              <a:t>of </a:t>
            </a:r>
            <a:r>
              <a:rPr sz="3200" spc="-5" dirty="0">
                <a:latin typeface="Carlito"/>
                <a:cs typeface="Carlito"/>
              </a:rPr>
              <a:t>DevOps </a:t>
            </a:r>
            <a:r>
              <a:rPr sz="3200" dirty="0">
                <a:latin typeface="Carlito"/>
                <a:cs typeface="Carlito"/>
              </a:rPr>
              <a:t>–  </a:t>
            </a:r>
            <a:r>
              <a:rPr sz="3200" spc="-5" dirty="0">
                <a:latin typeface="Carlito"/>
                <a:cs typeface="Carlito"/>
              </a:rPr>
              <a:t>continuous delivery </a:t>
            </a:r>
            <a:r>
              <a:rPr sz="3200" spc="-30" dirty="0">
                <a:latin typeface="Carlito"/>
                <a:cs typeface="Carlito"/>
              </a:rPr>
              <a:t>system </a:t>
            </a:r>
            <a:r>
              <a:rPr sz="3200" spc="-20" dirty="0">
                <a:latin typeface="Carlito"/>
                <a:cs typeface="Carlito"/>
              </a:rPr>
              <a:t>to </a:t>
            </a:r>
            <a:r>
              <a:rPr sz="3200" spc="-5" dirty="0">
                <a:latin typeface="Carlito"/>
                <a:cs typeface="Carlito"/>
              </a:rPr>
              <a:t>bring new  </a:t>
            </a:r>
            <a:r>
              <a:rPr sz="3200" spc="-20" dirty="0">
                <a:latin typeface="Carlito"/>
                <a:cs typeface="Carlito"/>
              </a:rPr>
              <a:t>features </a:t>
            </a:r>
            <a:r>
              <a:rPr sz="3200" dirty="0">
                <a:latin typeface="Carlito"/>
                <a:cs typeface="Carlito"/>
              </a:rPr>
              <a:t>&amp; </a:t>
            </a:r>
            <a:r>
              <a:rPr sz="3200" spc="-15" dirty="0">
                <a:latin typeface="Carlito"/>
                <a:cs typeface="Carlito"/>
              </a:rPr>
              <a:t>software </a:t>
            </a:r>
            <a:r>
              <a:rPr sz="3200" spc="-10" dirty="0">
                <a:latin typeface="Carlito"/>
                <a:cs typeface="Carlito"/>
              </a:rPr>
              <a:t>updates </a:t>
            </a:r>
            <a:r>
              <a:rPr sz="3200" spc="-20" dirty="0">
                <a:latin typeface="Carlito"/>
                <a:cs typeface="Carlito"/>
              </a:rPr>
              <a:t>to </a:t>
            </a:r>
            <a:r>
              <a:rPr sz="3200" dirty="0">
                <a:latin typeface="Carlito"/>
                <a:cs typeface="Carlito"/>
              </a:rPr>
              <a:t>the end</a:t>
            </a:r>
            <a:r>
              <a:rPr sz="3200" spc="100" dirty="0">
                <a:latin typeface="Carlito"/>
                <a:cs typeface="Carlito"/>
              </a:rPr>
              <a:t> </a:t>
            </a:r>
            <a:r>
              <a:rPr sz="3200" spc="-5" dirty="0">
                <a:latin typeface="Carlito"/>
                <a:cs typeface="Carlito"/>
              </a:rPr>
              <a:t>user</a:t>
            </a:r>
            <a:endParaRPr sz="3200" dirty="0">
              <a:latin typeface="Carlito"/>
              <a:cs typeface="Carlito"/>
            </a:endParaRPr>
          </a:p>
          <a:p>
            <a:pPr marL="756285" marR="5080" lvl="1" indent="-287020">
              <a:spcBef>
                <a:spcPts val="690"/>
              </a:spcBef>
              <a:buFont typeface="Arial"/>
              <a:buChar char="–"/>
              <a:tabLst>
                <a:tab pos="756920" algn="l"/>
              </a:tabLst>
            </a:pPr>
            <a:r>
              <a:rPr sz="2800" spc="-5" dirty="0">
                <a:latin typeface="Carlito"/>
                <a:cs typeface="Carlito"/>
              </a:rPr>
              <a:t>Includes all the </a:t>
            </a:r>
            <a:r>
              <a:rPr sz="2800" spc="-10" dirty="0">
                <a:latin typeface="Carlito"/>
                <a:cs typeface="Carlito"/>
              </a:rPr>
              <a:t>people, principles, </a:t>
            </a:r>
            <a:r>
              <a:rPr sz="2800" spc="-15" dirty="0">
                <a:latin typeface="Carlito"/>
                <a:cs typeface="Carlito"/>
              </a:rPr>
              <a:t>processes </a:t>
            </a:r>
            <a:r>
              <a:rPr sz="2800" spc="-5" dirty="0">
                <a:latin typeface="Carlito"/>
                <a:cs typeface="Carlito"/>
              </a:rPr>
              <a:t>and  </a:t>
            </a:r>
            <a:r>
              <a:rPr sz="2800" spc="-15" dirty="0">
                <a:latin typeface="Carlito"/>
                <a:cs typeface="Carlito"/>
              </a:rPr>
              <a:t>tools required </a:t>
            </a:r>
            <a:r>
              <a:rPr sz="2800" spc="-5" dirty="0">
                <a:latin typeface="Carlito"/>
                <a:cs typeface="Carlito"/>
              </a:rPr>
              <a:t>in a </a:t>
            </a:r>
            <a:r>
              <a:rPr sz="2800" spc="-15" dirty="0">
                <a:latin typeface="Carlito"/>
                <a:cs typeface="Carlito"/>
              </a:rPr>
              <a:t>flexible, repeatable, automated  </a:t>
            </a:r>
            <a:r>
              <a:rPr sz="2800" spc="-30" dirty="0">
                <a:latin typeface="Carlito"/>
                <a:cs typeface="Carlito"/>
              </a:rPr>
              <a:t>system</a:t>
            </a:r>
            <a:endParaRPr sz="2800" dirty="0">
              <a:latin typeface="Carlito"/>
              <a:cs typeface="Carlito"/>
            </a:endParaRPr>
          </a:p>
          <a:p>
            <a:pPr marL="756285" marR="123825" lvl="1" indent="-287020">
              <a:spcBef>
                <a:spcPts val="675"/>
              </a:spcBef>
              <a:buFont typeface="Arial"/>
              <a:buChar char="–"/>
              <a:tabLst>
                <a:tab pos="756920" algn="l"/>
              </a:tabLst>
            </a:pPr>
            <a:r>
              <a:rPr sz="2800" spc="-10" dirty="0">
                <a:latin typeface="Carlito"/>
                <a:cs typeface="Carlito"/>
              </a:rPr>
              <a:t>Scale depends </a:t>
            </a:r>
            <a:r>
              <a:rPr sz="2800" spc="-5" dirty="0">
                <a:latin typeface="Carlito"/>
                <a:cs typeface="Carlito"/>
              </a:rPr>
              <a:t>on the </a:t>
            </a:r>
            <a:r>
              <a:rPr sz="2800" spc="-25" dirty="0">
                <a:latin typeface="Carlito"/>
                <a:cs typeface="Carlito"/>
              </a:rPr>
              <a:t>size </a:t>
            </a:r>
            <a:r>
              <a:rPr sz="2800" spc="-5" dirty="0">
                <a:latin typeface="Carlito"/>
                <a:cs typeface="Carlito"/>
              </a:rPr>
              <a:t>of the </a:t>
            </a:r>
            <a:r>
              <a:rPr sz="2800" spc="-20" dirty="0">
                <a:latin typeface="Carlito"/>
                <a:cs typeface="Carlito"/>
              </a:rPr>
              <a:t>organization </a:t>
            </a:r>
            <a:r>
              <a:rPr sz="2800" spc="-5" dirty="0">
                <a:latin typeface="Carlito"/>
                <a:cs typeface="Carlito"/>
              </a:rPr>
              <a:t>and  the </a:t>
            </a:r>
            <a:r>
              <a:rPr sz="2800" spc="-15" dirty="0">
                <a:latin typeface="Carlito"/>
                <a:cs typeface="Carlito"/>
              </a:rPr>
              <a:t>complexity </a:t>
            </a:r>
            <a:r>
              <a:rPr sz="2800" spc="-5" dirty="0">
                <a:latin typeface="Carlito"/>
                <a:cs typeface="Carlito"/>
              </a:rPr>
              <a:t>of the </a:t>
            </a:r>
            <a:r>
              <a:rPr sz="2800" spc="-15" dirty="0">
                <a:latin typeface="Carlito"/>
                <a:cs typeface="Carlito"/>
              </a:rPr>
              <a:t>software </a:t>
            </a:r>
            <a:r>
              <a:rPr sz="2800" spc="-20" dirty="0">
                <a:latin typeface="Carlito"/>
                <a:cs typeface="Carlito"/>
              </a:rPr>
              <a:t>stacks</a:t>
            </a:r>
            <a:r>
              <a:rPr sz="2800" spc="60" dirty="0">
                <a:latin typeface="Carlito"/>
                <a:cs typeface="Carlito"/>
              </a:rPr>
              <a:t> </a:t>
            </a:r>
            <a:r>
              <a:rPr sz="2800" spc="-20" dirty="0">
                <a:latin typeface="Carlito"/>
                <a:cs typeface="Carlito"/>
              </a:rPr>
              <a:t>involved</a:t>
            </a:r>
            <a:endParaRPr sz="2800" dirty="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4507" y="594954"/>
            <a:ext cx="4760595" cy="567463"/>
          </a:xfrm>
          <a:prstGeom prst="rect">
            <a:avLst/>
          </a:prstGeom>
        </p:spPr>
        <p:txBody>
          <a:bodyPr vert="horz" wrap="square" lIns="0" tIns="13335" rIns="0" bIns="0" rtlCol="0" anchor="ctr">
            <a:spAutoFit/>
          </a:bodyPr>
          <a:lstStyle/>
          <a:p>
            <a:pPr marL="12700">
              <a:lnSpc>
                <a:spcPct val="100000"/>
              </a:lnSpc>
              <a:spcBef>
                <a:spcPts val="105"/>
              </a:spcBef>
            </a:pPr>
            <a:r>
              <a:rPr spc="-10" dirty="0"/>
              <a:t>Deployment</a:t>
            </a:r>
            <a:r>
              <a:rPr spc="-75" dirty="0"/>
              <a:t> </a:t>
            </a:r>
            <a:r>
              <a:rPr dirty="0"/>
              <a:t>Pipeline</a:t>
            </a:r>
          </a:p>
        </p:txBody>
      </p:sp>
      <p:sp>
        <p:nvSpPr>
          <p:cNvPr id="3" name="object 3"/>
          <p:cNvSpPr txBox="1"/>
          <p:nvPr/>
        </p:nvSpPr>
        <p:spPr>
          <a:xfrm>
            <a:off x="2059941" y="1537461"/>
            <a:ext cx="7971155" cy="4399280"/>
          </a:xfrm>
          <a:prstGeom prst="rect">
            <a:avLst/>
          </a:prstGeom>
        </p:spPr>
        <p:txBody>
          <a:bodyPr vert="horz" wrap="square" lIns="0" tIns="12700" rIns="0" bIns="0" rtlCol="0">
            <a:spAutoFit/>
          </a:bodyPr>
          <a:lstStyle/>
          <a:p>
            <a:pPr marL="355600" indent="-342900">
              <a:spcBef>
                <a:spcPts val="100"/>
              </a:spcBef>
              <a:buFont typeface="Arial"/>
              <a:buChar char="•"/>
              <a:tabLst>
                <a:tab pos="354965" algn="l"/>
                <a:tab pos="355600" algn="l"/>
              </a:tabLst>
            </a:pPr>
            <a:r>
              <a:rPr sz="2700" spc="-10" dirty="0">
                <a:latin typeface="Carlito"/>
                <a:cs typeface="Carlito"/>
              </a:rPr>
              <a:t>Production-equivalent </a:t>
            </a:r>
            <a:r>
              <a:rPr sz="2700" spc="-15" dirty="0">
                <a:latin typeface="Carlito"/>
                <a:cs typeface="Carlito"/>
              </a:rPr>
              <a:t>staging</a:t>
            </a:r>
            <a:r>
              <a:rPr sz="2700" spc="-35" dirty="0">
                <a:latin typeface="Carlito"/>
                <a:cs typeface="Carlito"/>
              </a:rPr>
              <a:t> </a:t>
            </a:r>
            <a:r>
              <a:rPr sz="2700" spc="-15" dirty="0">
                <a:latin typeface="Carlito"/>
                <a:cs typeface="Carlito"/>
              </a:rPr>
              <a:t>environment</a:t>
            </a:r>
            <a:endParaRPr sz="2700">
              <a:latin typeface="Carlito"/>
              <a:cs typeface="Carlito"/>
            </a:endParaRPr>
          </a:p>
          <a:p>
            <a:pPr marL="756285" lvl="1" indent="-287020">
              <a:lnSpc>
                <a:spcPts val="2595"/>
              </a:lnSpc>
              <a:spcBef>
                <a:spcPts val="10"/>
              </a:spcBef>
              <a:buFont typeface="Arial"/>
              <a:buChar char="–"/>
              <a:tabLst>
                <a:tab pos="756920" algn="l"/>
              </a:tabLst>
            </a:pPr>
            <a:r>
              <a:rPr sz="2400" spc="-10" dirty="0">
                <a:latin typeface="Carlito"/>
                <a:cs typeface="Carlito"/>
              </a:rPr>
              <a:t>Development staging </a:t>
            </a:r>
            <a:r>
              <a:rPr sz="2400" dirty="0">
                <a:latin typeface="Carlito"/>
                <a:cs typeface="Carlito"/>
              </a:rPr>
              <a:t>as </a:t>
            </a:r>
            <a:r>
              <a:rPr sz="2400" spc="-5" dirty="0">
                <a:latin typeface="Carlito"/>
                <a:cs typeface="Carlito"/>
              </a:rPr>
              <a:t>close </a:t>
            </a:r>
            <a:r>
              <a:rPr sz="2400" dirty="0">
                <a:latin typeface="Carlito"/>
                <a:cs typeface="Carlito"/>
              </a:rPr>
              <a:t>as </a:t>
            </a:r>
            <a:r>
              <a:rPr sz="2400" spc="-10" dirty="0">
                <a:latin typeface="Carlito"/>
                <a:cs typeface="Carlito"/>
              </a:rPr>
              <a:t>possible </a:t>
            </a:r>
            <a:r>
              <a:rPr sz="2400" spc="-15" dirty="0">
                <a:latin typeface="Carlito"/>
                <a:cs typeface="Carlito"/>
              </a:rPr>
              <a:t>to </a:t>
            </a:r>
            <a:r>
              <a:rPr sz="2400" spc="-10" dirty="0">
                <a:latin typeface="Carlito"/>
                <a:cs typeface="Carlito"/>
              </a:rPr>
              <a:t>production</a:t>
            </a:r>
            <a:endParaRPr sz="2400">
              <a:latin typeface="Carlito"/>
              <a:cs typeface="Carlito"/>
            </a:endParaRPr>
          </a:p>
          <a:p>
            <a:pPr marL="756285">
              <a:lnSpc>
                <a:spcPts val="2595"/>
              </a:lnSpc>
            </a:pPr>
            <a:r>
              <a:rPr sz="2400" spc="-15" dirty="0">
                <a:latin typeface="Carlito"/>
                <a:cs typeface="Carlito"/>
              </a:rPr>
              <a:t>configuration</a:t>
            </a:r>
            <a:endParaRPr sz="2400">
              <a:latin typeface="Carlito"/>
              <a:cs typeface="Carlito"/>
            </a:endParaRPr>
          </a:p>
          <a:p>
            <a:pPr marL="756285" marR="5080" lvl="1" indent="-287020">
              <a:lnSpc>
                <a:spcPct val="80000"/>
              </a:lnSpc>
              <a:spcBef>
                <a:spcPts val="575"/>
              </a:spcBef>
              <a:buFont typeface="Arial"/>
              <a:buChar char="–"/>
              <a:tabLst>
                <a:tab pos="756920" algn="l"/>
              </a:tabLst>
            </a:pPr>
            <a:r>
              <a:rPr sz="2400" dirty="0">
                <a:latin typeface="Carlito"/>
                <a:cs typeface="Carlito"/>
              </a:rPr>
              <a:t>Include all aspects necessary – </a:t>
            </a:r>
            <a:r>
              <a:rPr sz="2400" spc="-15" dirty="0">
                <a:latin typeface="Carlito"/>
                <a:cs typeface="Carlito"/>
              </a:rPr>
              <a:t>version control, </a:t>
            </a:r>
            <a:r>
              <a:rPr sz="2400" spc="-10" dirty="0">
                <a:latin typeface="Carlito"/>
                <a:cs typeface="Carlito"/>
              </a:rPr>
              <a:t>continuous  integration, </a:t>
            </a:r>
            <a:r>
              <a:rPr sz="2400" spc="-15" dirty="0">
                <a:latin typeface="Carlito"/>
                <a:cs typeface="Carlito"/>
              </a:rPr>
              <a:t>test frameworks, configuration </a:t>
            </a:r>
            <a:r>
              <a:rPr sz="2400" spc="-5" dirty="0">
                <a:latin typeface="Carlito"/>
                <a:cs typeface="Carlito"/>
              </a:rPr>
              <a:t>management,  </a:t>
            </a:r>
            <a:r>
              <a:rPr sz="2400" spc="-10" dirty="0">
                <a:latin typeface="Carlito"/>
                <a:cs typeface="Carlito"/>
              </a:rPr>
              <a:t>etc. </a:t>
            </a:r>
            <a:r>
              <a:rPr sz="2400" dirty="0">
                <a:latin typeface="Carlito"/>
                <a:cs typeface="Carlito"/>
              </a:rPr>
              <a:t>in the </a:t>
            </a:r>
            <a:r>
              <a:rPr sz="2400" spc="-5" dirty="0">
                <a:latin typeface="Carlito"/>
                <a:cs typeface="Carlito"/>
              </a:rPr>
              <a:t>build</a:t>
            </a:r>
            <a:r>
              <a:rPr sz="2400" spc="-30" dirty="0">
                <a:latin typeface="Carlito"/>
                <a:cs typeface="Carlito"/>
              </a:rPr>
              <a:t> </a:t>
            </a:r>
            <a:r>
              <a:rPr sz="2400" spc="-25" dirty="0">
                <a:latin typeface="Carlito"/>
                <a:cs typeface="Carlito"/>
              </a:rPr>
              <a:t>system</a:t>
            </a:r>
            <a:endParaRPr sz="2400">
              <a:latin typeface="Carlito"/>
              <a:cs typeface="Carlito"/>
            </a:endParaRPr>
          </a:p>
          <a:p>
            <a:pPr marL="355600" marR="755650" indent="-342900">
              <a:lnSpc>
                <a:spcPct val="80000"/>
              </a:lnSpc>
              <a:spcBef>
                <a:spcPts val="640"/>
              </a:spcBef>
              <a:buFont typeface="Arial"/>
              <a:buChar char="•"/>
              <a:tabLst>
                <a:tab pos="354965" algn="l"/>
                <a:tab pos="355600" algn="l"/>
              </a:tabLst>
            </a:pPr>
            <a:r>
              <a:rPr sz="2700" spc="-5" dirty="0">
                <a:latin typeface="Carlito"/>
                <a:cs typeface="Carlito"/>
              </a:rPr>
              <a:t>Flat, </a:t>
            </a:r>
            <a:r>
              <a:rPr sz="2700" spc="-20" dirty="0">
                <a:latin typeface="Carlito"/>
                <a:cs typeface="Carlito"/>
              </a:rPr>
              <a:t>integrated </a:t>
            </a:r>
            <a:r>
              <a:rPr sz="2700" spc="-10" dirty="0">
                <a:latin typeface="Carlito"/>
                <a:cs typeface="Carlito"/>
              </a:rPr>
              <a:t>development </a:t>
            </a:r>
            <a:r>
              <a:rPr sz="2700" dirty="0">
                <a:latin typeface="Carlito"/>
                <a:cs typeface="Carlito"/>
              </a:rPr>
              <a:t>and </a:t>
            </a:r>
            <a:r>
              <a:rPr sz="2700" spc="-10" dirty="0">
                <a:latin typeface="Carlito"/>
                <a:cs typeface="Carlito"/>
              </a:rPr>
              <a:t>production </a:t>
            </a:r>
            <a:r>
              <a:rPr sz="2700" spc="-20" dirty="0">
                <a:latin typeface="Carlito"/>
                <a:cs typeface="Carlito"/>
              </a:rPr>
              <a:t>test  </a:t>
            </a:r>
            <a:r>
              <a:rPr sz="2700" spc="-10" dirty="0">
                <a:latin typeface="Carlito"/>
                <a:cs typeface="Carlito"/>
              </a:rPr>
              <a:t>environments</a:t>
            </a:r>
            <a:endParaRPr sz="2700">
              <a:latin typeface="Carlito"/>
              <a:cs typeface="Carlito"/>
            </a:endParaRPr>
          </a:p>
          <a:p>
            <a:pPr marL="756285" marR="74930" lvl="1" indent="-287020">
              <a:lnSpc>
                <a:spcPts val="2300"/>
              </a:lnSpc>
              <a:spcBef>
                <a:spcPts val="570"/>
              </a:spcBef>
              <a:buFont typeface="Arial"/>
              <a:buChar char="–"/>
              <a:tabLst>
                <a:tab pos="756920" algn="l"/>
              </a:tabLst>
            </a:pPr>
            <a:r>
              <a:rPr sz="2400" spc="-10" dirty="0">
                <a:latin typeface="Carlito"/>
                <a:cs typeface="Carlito"/>
              </a:rPr>
              <a:t>Insure testing environments </a:t>
            </a:r>
            <a:r>
              <a:rPr sz="2400" dirty="0">
                <a:latin typeface="Carlito"/>
                <a:cs typeface="Carlito"/>
              </a:rPr>
              <a:t>in </a:t>
            </a:r>
            <a:r>
              <a:rPr sz="2400" spc="-5" dirty="0">
                <a:latin typeface="Carlito"/>
                <a:cs typeface="Carlito"/>
              </a:rPr>
              <a:t>dev </a:t>
            </a:r>
            <a:r>
              <a:rPr sz="2400" dirty="0">
                <a:latin typeface="Carlito"/>
                <a:cs typeface="Carlito"/>
              </a:rPr>
              <a:t>and </a:t>
            </a:r>
            <a:r>
              <a:rPr sz="2400" spc="-20" dirty="0">
                <a:latin typeface="Carlito"/>
                <a:cs typeface="Carlito"/>
              </a:rPr>
              <a:t>for </a:t>
            </a:r>
            <a:r>
              <a:rPr sz="2400" spc="-10" dirty="0">
                <a:latin typeface="Carlito"/>
                <a:cs typeface="Carlito"/>
              </a:rPr>
              <a:t>production </a:t>
            </a:r>
            <a:r>
              <a:rPr sz="2400" spc="-15" dirty="0">
                <a:latin typeface="Carlito"/>
                <a:cs typeface="Carlito"/>
              </a:rPr>
              <a:t>are  </a:t>
            </a:r>
            <a:r>
              <a:rPr sz="2400" dirty="0">
                <a:latin typeface="Carlito"/>
                <a:cs typeface="Carlito"/>
              </a:rPr>
              <a:t>as closely </a:t>
            </a:r>
            <a:r>
              <a:rPr sz="2400" spc="-10" dirty="0">
                <a:latin typeface="Carlito"/>
                <a:cs typeface="Carlito"/>
              </a:rPr>
              <a:t>matched </a:t>
            </a:r>
            <a:r>
              <a:rPr sz="2400" dirty="0">
                <a:latin typeface="Carlito"/>
                <a:cs typeface="Carlito"/>
              </a:rPr>
              <a:t>as</a:t>
            </a:r>
            <a:r>
              <a:rPr sz="2400" spc="-55" dirty="0">
                <a:latin typeface="Carlito"/>
                <a:cs typeface="Carlito"/>
              </a:rPr>
              <a:t> </a:t>
            </a:r>
            <a:r>
              <a:rPr sz="2400" spc="-10" dirty="0">
                <a:latin typeface="Carlito"/>
                <a:cs typeface="Carlito"/>
              </a:rPr>
              <a:t>possible</a:t>
            </a:r>
            <a:endParaRPr sz="2400">
              <a:latin typeface="Carlito"/>
              <a:cs typeface="Carlito"/>
            </a:endParaRPr>
          </a:p>
          <a:p>
            <a:pPr marL="756285" marR="391795" lvl="1" indent="-287020" algn="just">
              <a:lnSpc>
                <a:spcPct val="80000"/>
              </a:lnSpc>
              <a:spcBef>
                <a:spcPts val="600"/>
              </a:spcBef>
              <a:buFont typeface="Arial"/>
              <a:buChar char="–"/>
              <a:tabLst>
                <a:tab pos="756920" algn="l"/>
              </a:tabLst>
            </a:pPr>
            <a:r>
              <a:rPr sz="2400" spc="-15" dirty="0">
                <a:latin typeface="Carlito"/>
                <a:cs typeface="Carlito"/>
              </a:rPr>
              <a:t>Entire </a:t>
            </a:r>
            <a:r>
              <a:rPr sz="2400" spc="-10" dirty="0">
                <a:latin typeface="Carlito"/>
                <a:cs typeface="Carlito"/>
              </a:rPr>
              <a:t>DevOps </a:t>
            </a:r>
            <a:r>
              <a:rPr sz="2400" spc="-5" dirty="0">
                <a:latin typeface="Carlito"/>
                <a:cs typeface="Carlito"/>
              </a:rPr>
              <a:t>team needs </a:t>
            </a:r>
            <a:r>
              <a:rPr sz="2400" spc="-15" dirty="0">
                <a:latin typeface="Carlito"/>
                <a:cs typeface="Carlito"/>
              </a:rPr>
              <a:t>to </a:t>
            </a:r>
            <a:r>
              <a:rPr sz="2400" spc="-10" dirty="0">
                <a:latin typeface="Carlito"/>
                <a:cs typeface="Carlito"/>
              </a:rPr>
              <a:t>participate </a:t>
            </a:r>
            <a:r>
              <a:rPr sz="2400" dirty="0">
                <a:latin typeface="Carlito"/>
                <a:cs typeface="Carlito"/>
              </a:rPr>
              <a:t>in </a:t>
            </a:r>
            <a:r>
              <a:rPr sz="2400" spc="-20" dirty="0">
                <a:latin typeface="Carlito"/>
                <a:cs typeface="Carlito"/>
              </a:rPr>
              <a:t>prorogating  </a:t>
            </a:r>
            <a:r>
              <a:rPr sz="2400" spc="-15" dirty="0">
                <a:latin typeface="Carlito"/>
                <a:cs typeface="Carlito"/>
              </a:rPr>
              <a:t>configuration </a:t>
            </a:r>
            <a:r>
              <a:rPr sz="2400" dirty="0">
                <a:latin typeface="Carlito"/>
                <a:cs typeface="Carlito"/>
              </a:rPr>
              <a:t>and </a:t>
            </a:r>
            <a:r>
              <a:rPr sz="2400" spc="-5" dirty="0">
                <a:latin typeface="Carlito"/>
                <a:cs typeface="Carlito"/>
              </a:rPr>
              <a:t>specifications </a:t>
            </a:r>
            <a:r>
              <a:rPr sz="2400" spc="-20" dirty="0">
                <a:latin typeface="Carlito"/>
                <a:cs typeface="Carlito"/>
              </a:rPr>
              <a:t>forward </a:t>
            </a:r>
            <a:r>
              <a:rPr sz="2400" dirty="0">
                <a:latin typeface="Carlito"/>
                <a:cs typeface="Carlito"/>
              </a:rPr>
              <a:t>and </a:t>
            </a:r>
            <a:r>
              <a:rPr sz="2400" spc="-10" dirty="0">
                <a:latin typeface="Carlito"/>
                <a:cs typeface="Carlito"/>
              </a:rPr>
              <a:t>backward  across </a:t>
            </a:r>
            <a:r>
              <a:rPr sz="2400" dirty="0">
                <a:latin typeface="Carlito"/>
                <a:cs typeface="Carlito"/>
              </a:rPr>
              <a:t>all </a:t>
            </a:r>
            <a:r>
              <a:rPr sz="2400" spc="-10" dirty="0">
                <a:latin typeface="Carlito"/>
                <a:cs typeface="Carlito"/>
              </a:rPr>
              <a:t>environments </a:t>
            </a:r>
            <a:r>
              <a:rPr sz="2400" dirty="0">
                <a:latin typeface="Carlito"/>
                <a:cs typeface="Carlito"/>
              </a:rPr>
              <a:t>in</a:t>
            </a:r>
            <a:r>
              <a:rPr sz="2400" spc="-25" dirty="0">
                <a:latin typeface="Carlito"/>
                <a:cs typeface="Carlito"/>
              </a:rPr>
              <a:t> </a:t>
            </a:r>
            <a:r>
              <a:rPr sz="2400" spc="-5" dirty="0">
                <a:latin typeface="Carlito"/>
                <a:cs typeface="Carlito"/>
              </a:rPr>
              <a:t>pipeline</a:t>
            </a:r>
            <a:endParaRPr sz="2400">
              <a:latin typeface="Carlito"/>
              <a:cs typeface="Carlito"/>
            </a:endParaRPr>
          </a:p>
        </p:txBody>
      </p:sp>
      <p:sp>
        <p:nvSpPr>
          <p:cNvPr id="4" name="object 4"/>
          <p:cNvSpPr/>
          <p:nvPr/>
        </p:nvSpPr>
        <p:spPr>
          <a:xfrm>
            <a:off x="8807196" y="274321"/>
            <a:ext cx="1403603" cy="108051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6603" y="554584"/>
            <a:ext cx="4760595" cy="567463"/>
          </a:xfrm>
          <a:prstGeom prst="rect">
            <a:avLst/>
          </a:prstGeom>
        </p:spPr>
        <p:txBody>
          <a:bodyPr vert="horz" wrap="square" lIns="0" tIns="13335" rIns="0" bIns="0" rtlCol="0" anchor="ctr">
            <a:spAutoFit/>
          </a:bodyPr>
          <a:lstStyle/>
          <a:p>
            <a:pPr marL="12700">
              <a:lnSpc>
                <a:spcPct val="100000"/>
              </a:lnSpc>
              <a:spcBef>
                <a:spcPts val="105"/>
              </a:spcBef>
            </a:pPr>
            <a:r>
              <a:rPr spc="-10" dirty="0"/>
              <a:t>Deployment</a:t>
            </a:r>
            <a:r>
              <a:rPr spc="-75" dirty="0"/>
              <a:t> </a:t>
            </a:r>
            <a:r>
              <a:rPr dirty="0"/>
              <a:t>Pipeline</a:t>
            </a:r>
          </a:p>
        </p:txBody>
      </p:sp>
      <p:sp>
        <p:nvSpPr>
          <p:cNvPr id="3" name="object 3"/>
          <p:cNvSpPr txBox="1"/>
          <p:nvPr/>
        </p:nvSpPr>
        <p:spPr>
          <a:xfrm>
            <a:off x="956603" y="1570686"/>
            <a:ext cx="9114497" cy="4399281"/>
          </a:xfrm>
          <a:prstGeom prst="rect">
            <a:avLst/>
          </a:prstGeom>
        </p:spPr>
        <p:txBody>
          <a:bodyPr vert="horz" wrap="square" lIns="0" tIns="59055" rIns="0" bIns="0" rtlCol="0">
            <a:spAutoFit/>
          </a:bodyPr>
          <a:lstStyle/>
          <a:p>
            <a:pPr marL="355600" marR="298450" indent="-342900">
              <a:lnSpc>
                <a:spcPts val="2920"/>
              </a:lnSpc>
              <a:spcBef>
                <a:spcPts val="465"/>
              </a:spcBef>
              <a:buFont typeface="Arial"/>
              <a:buChar char="•"/>
              <a:tabLst>
                <a:tab pos="354965" algn="l"/>
                <a:tab pos="355600" algn="l"/>
              </a:tabLst>
            </a:pPr>
            <a:r>
              <a:rPr sz="2700" spc="-5" dirty="0">
                <a:latin typeface="Carlito"/>
                <a:cs typeface="Carlito"/>
              </a:rPr>
              <a:t>Deploy </a:t>
            </a:r>
            <a:r>
              <a:rPr sz="2700" spc="-15" dirty="0">
                <a:latin typeface="Carlito"/>
                <a:cs typeface="Carlito"/>
              </a:rPr>
              <a:t>to staging </a:t>
            </a:r>
            <a:r>
              <a:rPr sz="2700" spc="-5" dirty="0">
                <a:latin typeface="Carlito"/>
                <a:cs typeface="Carlito"/>
              </a:rPr>
              <a:t>every </a:t>
            </a:r>
            <a:r>
              <a:rPr sz="2700" spc="-15" dirty="0">
                <a:latin typeface="Carlito"/>
                <a:cs typeface="Carlito"/>
              </a:rPr>
              <a:t>iteration </a:t>
            </a:r>
            <a:r>
              <a:rPr sz="2700" dirty="0">
                <a:latin typeface="Carlito"/>
                <a:cs typeface="Carlito"/>
              </a:rPr>
              <a:t>with </a:t>
            </a:r>
            <a:r>
              <a:rPr sz="2700" spc="-5" dirty="0">
                <a:latin typeface="Carlito"/>
                <a:cs typeface="Carlito"/>
              </a:rPr>
              <a:t>deployment </a:t>
            </a:r>
            <a:r>
              <a:rPr sz="2700" spc="-15" dirty="0">
                <a:latin typeface="Carlito"/>
                <a:cs typeface="Carlito"/>
              </a:rPr>
              <a:t>to  </a:t>
            </a:r>
            <a:r>
              <a:rPr sz="2700" spc="-10" dirty="0">
                <a:latin typeface="Carlito"/>
                <a:cs typeface="Carlito"/>
              </a:rPr>
              <a:t>production frequently</a:t>
            </a:r>
            <a:endParaRPr sz="2700" dirty="0">
              <a:latin typeface="Carlito"/>
              <a:cs typeface="Carlito"/>
            </a:endParaRPr>
          </a:p>
          <a:p>
            <a:pPr marL="756285" marR="159385" lvl="1" indent="-287020">
              <a:lnSpc>
                <a:spcPts val="2590"/>
              </a:lnSpc>
              <a:spcBef>
                <a:spcPts val="585"/>
              </a:spcBef>
              <a:buFont typeface="Arial"/>
              <a:buChar char="–"/>
              <a:tabLst>
                <a:tab pos="756920" algn="l"/>
              </a:tabLst>
            </a:pPr>
            <a:r>
              <a:rPr sz="2400" spc="-5" dirty="0">
                <a:latin typeface="Carlito"/>
                <a:cs typeface="Carlito"/>
              </a:rPr>
              <a:t>Deployment </a:t>
            </a:r>
            <a:r>
              <a:rPr sz="2400" spc="-15" dirty="0">
                <a:latin typeface="Carlito"/>
                <a:cs typeface="Carlito"/>
              </a:rPr>
              <a:t>to </a:t>
            </a:r>
            <a:r>
              <a:rPr sz="2400" spc="-10" dirty="0">
                <a:latin typeface="Carlito"/>
                <a:cs typeface="Carlito"/>
              </a:rPr>
              <a:t>staging improves confidence </a:t>
            </a:r>
            <a:r>
              <a:rPr sz="2400" spc="-5" dirty="0">
                <a:latin typeface="Carlito"/>
                <a:cs typeface="Carlito"/>
              </a:rPr>
              <a:t>that releases  </a:t>
            </a:r>
            <a:r>
              <a:rPr sz="2400" dirty="0">
                <a:latin typeface="Carlito"/>
                <a:cs typeface="Carlito"/>
              </a:rPr>
              <a:t>will </a:t>
            </a:r>
            <a:r>
              <a:rPr sz="2400" spc="-5" dirty="0">
                <a:latin typeface="Carlito"/>
                <a:cs typeface="Carlito"/>
              </a:rPr>
              <a:t>pass </a:t>
            </a:r>
            <a:r>
              <a:rPr sz="2400" spc="-10" dirty="0">
                <a:latin typeface="Carlito"/>
                <a:cs typeface="Carlito"/>
              </a:rPr>
              <a:t>through </a:t>
            </a:r>
            <a:r>
              <a:rPr sz="2400" spc="-15" dirty="0">
                <a:latin typeface="Carlito"/>
                <a:cs typeface="Carlito"/>
              </a:rPr>
              <a:t>to </a:t>
            </a:r>
            <a:r>
              <a:rPr sz="2400" spc="-10" dirty="0">
                <a:latin typeface="Carlito"/>
                <a:cs typeface="Carlito"/>
              </a:rPr>
              <a:t>production</a:t>
            </a:r>
            <a:r>
              <a:rPr sz="2400" spc="-35" dirty="0">
                <a:latin typeface="Carlito"/>
                <a:cs typeface="Carlito"/>
              </a:rPr>
              <a:t> </a:t>
            </a:r>
            <a:r>
              <a:rPr sz="2400" spc="-10" dirty="0">
                <a:latin typeface="Carlito"/>
                <a:cs typeface="Carlito"/>
              </a:rPr>
              <a:t>successfully</a:t>
            </a:r>
            <a:endParaRPr sz="2400" dirty="0">
              <a:latin typeface="Carlito"/>
              <a:cs typeface="Carlito"/>
            </a:endParaRPr>
          </a:p>
          <a:p>
            <a:pPr marL="756285" marR="1033144" lvl="1" indent="-287020">
              <a:lnSpc>
                <a:spcPts val="2590"/>
              </a:lnSpc>
              <a:spcBef>
                <a:spcPts val="580"/>
              </a:spcBef>
              <a:buFont typeface="Arial"/>
              <a:buChar char="–"/>
              <a:tabLst>
                <a:tab pos="756920" algn="l"/>
              </a:tabLst>
            </a:pPr>
            <a:r>
              <a:rPr sz="2400" dirty="0">
                <a:latin typeface="Carlito"/>
                <a:cs typeface="Carlito"/>
              </a:rPr>
              <a:t>It </a:t>
            </a:r>
            <a:r>
              <a:rPr sz="2400" spc="-15" dirty="0">
                <a:latin typeface="Carlito"/>
                <a:cs typeface="Carlito"/>
              </a:rPr>
              <a:t>may </a:t>
            </a:r>
            <a:r>
              <a:rPr sz="2400" spc="-5" dirty="0">
                <a:latin typeface="Carlito"/>
                <a:cs typeface="Carlito"/>
              </a:rPr>
              <a:t>not be possible </a:t>
            </a:r>
            <a:r>
              <a:rPr sz="2400" spc="-15" dirty="0">
                <a:latin typeface="Carlito"/>
                <a:cs typeface="Carlito"/>
              </a:rPr>
              <a:t>to </a:t>
            </a:r>
            <a:r>
              <a:rPr sz="2400" spc="-5" dirty="0">
                <a:latin typeface="Carlito"/>
                <a:cs typeface="Carlito"/>
              </a:rPr>
              <a:t>release every </a:t>
            </a:r>
            <a:r>
              <a:rPr sz="2400" spc="-10" dirty="0">
                <a:latin typeface="Carlito"/>
                <a:cs typeface="Carlito"/>
              </a:rPr>
              <a:t>iteration </a:t>
            </a:r>
            <a:r>
              <a:rPr sz="2400" spc="-15" dirty="0">
                <a:latin typeface="Carlito"/>
                <a:cs typeface="Carlito"/>
              </a:rPr>
              <a:t>to  </a:t>
            </a:r>
            <a:r>
              <a:rPr sz="2400" spc="-10" dirty="0">
                <a:latin typeface="Carlito"/>
                <a:cs typeface="Carlito"/>
              </a:rPr>
              <a:t>production.</a:t>
            </a:r>
            <a:endParaRPr sz="2400" dirty="0">
              <a:latin typeface="Carlito"/>
              <a:cs typeface="Carlito"/>
            </a:endParaRPr>
          </a:p>
          <a:p>
            <a:pPr marL="1155700" marR="5080" lvl="2" indent="-228600" algn="just">
              <a:lnSpc>
                <a:spcPts val="2160"/>
              </a:lnSpc>
              <a:spcBef>
                <a:spcPts val="505"/>
              </a:spcBef>
              <a:buFont typeface="Arial"/>
              <a:buChar char="•"/>
              <a:tabLst>
                <a:tab pos="1156335" algn="l"/>
              </a:tabLst>
            </a:pPr>
            <a:r>
              <a:rPr sz="2000" spc="-15" dirty="0">
                <a:latin typeface="Carlito"/>
                <a:cs typeface="Carlito"/>
              </a:rPr>
              <a:t>Delays may </a:t>
            </a:r>
            <a:r>
              <a:rPr sz="2000" spc="-5" dirty="0">
                <a:latin typeface="Carlito"/>
                <a:cs typeface="Carlito"/>
              </a:rPr>
              <a:t>be </a:t>
            </a:r>
            <a:r>
              <a:rPr sz="2000" dirty="0">
                <a:latin typeface="Carlito"/>
                <a:cs typeface="Carlito"/>
              </a:rPr>
              <a:t>necessary </a:t>
            </a:r>
            <a:r>
              <a:rPr sz="2000" spc="-15" dirty="0">
                <a:latin typeface="Carlito"/>
                <a:cs typeface="Carlito"/>
              </a:rPr>
              <a:t>to </a:t>
            </a:r>
            <a:r>
              <a:rPr sz="2000" spc="-5" dirty="0">
                <a:latin typeface="Carlito"/>
                <a:cs typeface="Carlito"/>
              </a:rPr>
              <a:t>assure full </a:t>
            </a:r>
            <a:r>
              <a:rPr sz="2000" spc="-15" dirty="0">
                <a:latin typeface="Carlito"/>
                <a:cs typeface="Carlito"/>
              </a:rPr>
              <a:t>feature </a:t>
            </a:r>
            <a:r>
              <a:rPr sz="2000" spc="-5" dirty="0">
                <a:latin typeface="Carlito"/>
                <a:cs typeface="Carlito"/>
              </a:rPr>
              <a:t>sets </a:t>
            </a:r>
            <a:r>
              <a:rPr sz="2000" spc="-10" dirty="0">
                <a:latin typeface="Carlito"/>
                <a:cs typeface="Carlito"/>
              </a:rPr>
              <a:t>are </a:t>
            </a:r>
            <a:r>
              <a:rPr sz="2000" spc="-5" dirty="0">
                <a:latin typeface="Carlito"/>
                <a:cs typeface="Carlito"/>
              </a:rPr>
              <a:t>released </a:t>
            </a:r>
            <a:r>
              <a:rPr sz="2000" dirty="0">
                <a:latin typeface="Carlito"/>
                <a:cs typeface="Carlito"/>
              </a:rPr>
              <a:t>in  </a:t>
            </a:r>
            <a:r>
              <a:rPr sz="2000" spc="-15" dirty="0">
                <a:latin typeface="Carlito"/>
                <a:cs typeface="Carlito"/>
              </a:rPr>
              <a:t>context for users to make </a:t>
            </a:r>
            <a:r>
              <a:rPr sz="2000" spc="-5" dirty="0">
                <a:latin typeface="Carlito"/>
                <a:cs typeface="Carlito"/>
              </a:rPr>
              <a:t>use of or </a:t>
            </a:r>
            <a:r>
              <a:rPr sz="2000" spc="-15" dirty="0">
                <a:latin typeface="Carlito"/>
                <a:cs typeface="Carlito"/>
              </a:rPr>
              <a:t>to </a:t>
            </a:r>
            <a:r>
              <a:rPr sz="2000" spc="-5" dirty="0">
                <a:latin typeface="Carlito"/>
                <a:cs typeface="Carlito"/>
              </a:rPr>
              <a:t>allow </a:t>
            </a:r>
            <a:r>
              <a:rPr sz="2000" spc="-10" dirty="0">
                <a:latin typeface="Carlito"/>
                <a:cs typeface="Carlito"/>
              </a:rPr>
              <a:t>evaluations </a:t>
            </a:r>
            <a:r>
              <a:rPr sz="2000" spc="-5" dirty="0">
                <a:latin typeface="Carlito"/>
                <a:cs typeface="Carlito"/>
              </a:rPr>
              <a:t>of security  </a:t>
            </a:r>
            <a:r>
              <a:rPr sz="2000" dirty="0">
                <a:latin typeface="Carlito"/>
                <a:cs typeface="Carlito"/>
              </a:rPr>
              <a:t>and </a:t>
            </a:r>
            <a:r>
              <a:rPr sz="2000" spc="-10" dirty="0">
                <a:latin typeface="Carlito"/>
                <a:cs typeface="Carlito"/>
              </a:rPr>
              <a:t>regulatory </a:t>
            </a:r>
            <a:r>
              <a:rPr sz="2000" spc="-5" dirty="0">
                <a:latin typeface="Carlito"/>
                <a:cs typeface="Carlito"/>
              </a:rPr>
              <a:t>issues or </a:t>
            </a:r>
            <a:r>
              <a:rPr sz="2000" spc="-15" dirty="0">
                <a:latin typeface="Carlito"/>
                <a:cs typeface="Carlito"/>
              </a:rPr>
              <a:t>market</a:t>
            </a:r>
            <a:r>
              <a:rPr sz="2000" spc="30" dirty="0">
                <a:latin typeface="Carlito"/>
                <a:cs typeface="Carlito"/>
              </a:rPr>
              <a:t> </a:t>
            </a:r>
            <a:r>
              <a:rPr sz="2000" spc="-5" dirty="0">
                <a:latin typeface="Carlito"/>
                <a:cs typeface="Carlito"/>
              </a:rPr>
              <a:t>impacts</a:t>
            </a:r>
            <a:endParaRPr sz="2000" dirty="0">
              <a:latin typeface="Carlito"/>
              <a:cs typeface="Carlito"/>
            </a:endParaRPr>
          </a:p>
          <a:p>
            <a:pPr marL="355600" indent="-342900">
              <a:spcBef>
                <a:spcPts val="250"/>
              </a:spcBef>
              <a:buFont typeface="Arial"/>
              <a:buChar char="•"/>
              <a:tabLst>
                <a:tab pos="354965" algn="l"/>
                <a:tab pos="355600" algn="l"/>
              </a:tabLst>
            </a:pPr>
            <a:r>
              <a:rPr sz="2700" spc="-5" dirty="0">
                <a:latin typeface="Carlito"/>
                <a:cs typeface="Carlito"/>
              </a:rPr>
              <a:t>End </a:t>
            </a:r>
            <a:r>
              <a:rPr sz="2700" spc="-20" dirty="0">
                <a:latin typeface="Carlito"/>
                <a:cs typeface="Carlito"/>
              </a:rPr>
              <a:t>to </a:t>
            </a:r>
            <a:r>
              <a:rPr sz="2700" dirty="0">
                <a:latin typeface="Carlito"/>
                <a:cs typeface="Carlito"/>
              </a:rPr>
              <a:t>end </a:t>
            </a:r>
            <a:r>
              <a:rPr sz="2700" spc="-10" dirty="0">
                <a:latin typeface="Carlito"/>
                <a:cs typeface="Carlito"/>
              </a:rPr>
              <a:t>version </a:t>
            </a:r>
            <a:r>
              <a:rPr sz="2700" spc="-20" dirty="0">
                <a:latin typeface="Carlito"/>
                <a:cs typeface="Carlito"/>
              </a:rPr>
              <a:t>control</a:t>
            </a:r>
            <a:endParaRPr sz="2700" dirty="0">
              <a:latin typeface="Carlito"/>
              <a:cs typeface="Carlito"/>
            </a:endParaRPr>
          </a:p>
          <a:p>
            <a:pPr marL="756285" marR="1514475" lvl="1" indent="-287020">
              <a:lnSpc>
                <a:spcPts val="2590"/>
              </a:lnSpc>
              <a:spcBef>
                <a:spcPts val="630"/>
              </a:spcBef>
              <a:buFont typeface="Arial"/>
              <a:buChar char="–"/>
              <a:tabLst>
                <a:tab pos="756920" algn="l"/>
              </a:tabLst>
            </a:pPr>
            <a:r>
              <a:rPr sz="2400" spc="-5" dirty="0">
                <a:latin typeface="Carlito"/>
                <a:cs typeface="Carlito"/>
              </a:rPr>
              <a:t>Manage </a:t>
            </a:r>
            <a:r>
              <a:rPr sz="2400" dirty="0">
                <a:latin typeface="Carlito"/>
                <a:cs typeface="Carlito"/>
              </a:rPr>
              <a:t>all the </a:t>
            </a:r>
            <a:r>
              <a:rPr sz="2400" spc="-10" dirty="0">
                <a:latin typeface="Carlito"/>
                <a:cs typeface="Carlito"/>
              </a:rPr>
              <a:t>artifacts, metadata,</a:t>
            </a:r>
            <a:r>
              <a:rPr sz="2400" spc="-80" dirty="0">
                <a:latin typeface="Carlito"/>
                <a:cs typeface="Carlito"/>
              </a:rPr>
              <a:t> </a:t>
            </a:r>
            <a:r>
              <a:rPr sz="2400" spc="-5" dirty="0">
                <a:latin typeface="Carlito"/>
                <a:cs typeface="Carlito"/>
              </a:rPr>
              <a:t>supporting  </a:t>
            </a:r>
            <a:r>
              <a:rPr sz="2400" spc="-15" dirty="0">
                <a:latin typeface="Carlito"/>
                <a:cs typeface="Carlito"/>
              </a:rPr>
              <a:t>configuration </a:t>
            </a:r>
            <a:r>
              <a:rPr sz="2400" dirty="0">
                <a:latin typeface="Carlito"/>
                <a:cs typeface="Carlito"/>
              </a:rPr>
              <a:t>and </a:t>
            </a:r>
            <a:r>
              <a:rPr sz="2400" spc="-15" dirty="0">
                <a:latin typeface="Carlito"/>
                <a:cs typeface="Carlito"/>
              </a:rPr>
              <a:t>test</a:t>
            </a:r>
            <a:r>
              <a:rPr sz="2400" spc="-35" dirty="0">
                <a:latin typeface="Carlito"/>
                <a:cs typeface="Carlito"/>
              </a:rPr>
              <a:t> </a:t>
            </a:r>
            <a:r>
              <a:rPr sz="2400" spc="-15" dirty="0">
                <a:latin typeface="Carlito"/>
                <a:cs typeface="Carlito"/>
              </a:rPr>
              <a:t>data</a:t>
            </a:r>
            <a:endParaRPr sz="2400" dirty="0">
              <a:latin typeface="Carlito"/>
              <a:cs typeface="Carlito"/>
            </a:endParaRPr>
          </a:p>
        </p:txBody>
      </p:sp>
      <p:sp>
        <p:nvSpPr>
          <p:cNvPr id="4" name="object 4"/>
          <p:cNvSpPr/>
          <p:nvPr/>
        </p:nvSpPr>
        <p:spPr>
          <a:xfrm>
            <a:off x="8807196" y="274321"/>
            <a:ext cx="1403603" cy="108051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4507" y="530846"/>
            <a:ext cx="4760595" cy="567463"/>
          </a:xfrm>
          <a:prstGeom prst="rect">
            <a:avLst/>
          </a:prstGeom>
        </p:spPr>
        <p:txBody>
          <a:bodyPr vert="horz" wrap="square" lIns="0" tIns="13335" rIns="0" bIns="0" rtlCol="0" anchor="ctr">
            <a:spAutoFit/>
          </a:bodyPr>
          <a:lstStyle/>
          <a:p>
            <a:pPr marL="12700">
              <a:lnSpc>
                <a:spcPct val="100000"/>
              </a:lnSpc>
              <a:spcBef>
                <a:spcPts val="105"/>
              </a:spcBef>
            </a:pPr>
            <a:r>
              <a:rPr spc="-10" dirty="0"/>
              <a:t>Deployment</a:t>
            </a:r>
            <a:r>
              <a:rPr spc="-75" dirty="0"/>
              <a:t> </a:t>
            </a:r>
            <a:r>
              <a:rPr dirty="0"/>
              <a:t>Pipeline</a:t>
            </a:r>
          </a:p>
        </p:txBody>
      </p:sp>
      <p:sp>
        <p:nvSpPr>
          <p:cNvPr id="3" name="object 3"/>
          <p:cNvSpPr txBox="1"/>
          <p:nvPr/>
        </p:nvSpPr>
        <p:spPr>
          <a:xfrm>
            <a:off x="1004507" y="1537461"/>
            <a:ext cx="8912289" cy="4097019"/>
          </a:xfrm>
          <a:prstGeom prst="rect">
            <a:avLst/>
          </a:prstGeom>
        </p:spPr>
        <p:txBody>
          <a:bodyPr vert="horz" wrap="square" lIns="0" tIns="12700" rIns="0" bIns="0" rtlCol="0">
            <a:spAutoFit/>
          </a:bodyPr>
          <a:lstStyle/>
          <a:p>
            <a:pPr marL="355600" indent="-342900">
              <a:spcBef>
                <a:spcPts val="100"/>
              </a:spcBef>
              <a:buFont typeface="Arial"/>
              <a:buChar char="•"/>
              <a:tabLst>
                <a:tab pos="354965" algn="l"/>
                <a:tab pos="355600" algn="l"/>
              </a:tabLst>
            </a:pPr>
            <a:r>
              <a:rPr sz="2700" spc="-10" dirty="0">
                <a:latin typeface="Carlito"/>
                <a:cs typeface="Carlito"/>
              </a:rPr>
              <a:t>Automated </a:t>
            </a:r>
            <a:r>
              <a:rPr sz="2700" spc="-5" dirty="0">
                <a:latin typeface="Carlito"/>
                <a:cs typeface="Carlito"/>
              </a:rPr>
              <a:t>builds </a:t>
            </a:r>
            <a:r>
              <a:rPr sz="2700" spc="-25" dirty="0">
                <a:latin typeface="Carlito"/>
                <a:cs typeface="Carlito"/>
              </a:rPr>
              <a:t>for </a:t>
            </a:r>
            <a:r>
              <a:rPr sz="2700" spc="-10" dirty="0">
                <a:latin typeface="Carlito"/>
                <a:cs typeface="Carlito"/>
              </a:rPr>
              <a:t>new</a:t>
            </a:r>
            <a:r>
              <a:rPr sz="2700" spc="15" dirty="0">
                <a:latin typeface="Carlito"/>
                <a:cs typeface="Carlito"/>
              </a:rPr>
              <a:t> </a:t>
            </a:r>
            <a:r>
              <a:rPr sz="2700" spc="-15" dirty="0">
                <a:latin typeface="Carlito"/>
                <a:cs typeface="Carlito"/>
              </a:rPr>
              <a:t>environments</a:t>
            </a:r>
            <a:endParaRPr sz="2700" dirty="0">
              <a:latin typeface="Carlito"/>
              <a:cs typeface="Carlito"/>
            </a:endParaRPr>
          </a:p>
          <a:p>
            <a:pPr marL="756285" marR="5080" lvl="1" indent="-287020">
              <a:lnSpc>
                <a:spcPct val="80000"/>
              </a:lnSpc>
              <a:spcBef>
                <a:spcPts val="585"/>
              </a:spcBef>
              <a:buFont typeface="Arial"/>
              <a:buChar char="–"/>
              <a:tabLst>
                <a:tab pos="756920" algn="l"/>
              </a:tabLst>
            </a:pPr>
            <a:r>
              <a:rPr sz="2400" spc="-5" dirty="0">
                <a:latin typeface="Carlito"/>
                <a:cs typeface="Carlito"/>
              </a:rPr>
              <a:t>Use virtualization, </a:t>
            </a:r>
            <a:r>
              <a:rPr sz="2400" spc="-10" dirty="0">
                <a:latin typeface="Carlito"/>
                <a:cs typeface="Carlito"/>
              </a:rPr>
              <a:t>tools </a:t>
            </a:r>
            <a:r>
              <a:rPr sz="2400" dirty="0">
                <a:latin typeface="Carlito"/>
                <a:cs typeface="Carlito"/>
              </a:rPr>
              <a:t>and </a:t>
            </a:r>
            <a:r>
              <a:rPr sz="2400" spc="-5" dirty="0">
                <a:latin typeface="Carlito"/>
                <a:cs typeface="Carlito"/>
              </a:rPr>
              <a:t>scripts </a:t>
            </a:r>
            <a:r>
              <a:rPr sz="2400" spc="-15" dirty="0">
                <a:latin typeface="Carlito"/>
                <a:cs typeface="Carlito"/>
              </a:rPr>
              <a:t>to automate </a:t>
            </a:r>
            <a:r>
              <a:rPr sz="2400" dirty="0">
                <a:latin typeface="Carlito"/>
                <a:cs typeface="Carlito"/>
              </a:rPr>
              <a:t>the  </a:t>
            </a:r>
            <a:r>
              <a:rPr sz="2400" spc="-5" dirty="0">
                <a:latin typeface="Carlito"/>
                <a:cs typeface="Carlito"/>
              </a:rPr>
              <a:t>implementation of new </a:t>
            </a:r>
            <a:r>
              <a:rPr sz="2400" spc="-10" dirty="0">
                <a:latin typeface="Carlito"/>
                <a:cs typeface="Carlito"/>
              </a:rPr>
              <a:t>environments </a:t>
            </a:r>
            <a:r>
              <a:rPr sz="2400" dirty="0">
                <a:latin typeface="Carlito"/>
                <a:cs typeface="Carlito"/>
              </a:rPr>
              <a:t>and </a:t>
            </a:r>
            <a:r>
              <a:rPr sz="2400" spc="-10" dirty="0">
                <a:latin typeface="Carlito"/>
                <a:cs typeface="Carlito"/>
              </a:rPr>
              <a:t>lower </a:t>
            </a:r>
            <a:r>
              <a:rPr sz="2400" dirty="0">
                <a:latin typeface="Carlito"/>
                <a:cs typeface="Carlito"/>
              </a:rPr>
              <a:t>the</a:t>
            </a:r>
            <a:r>
              <a:rPr sz="2400" spc="-114" dirty="0">
                <a:latin typeface="Carlito"/>
                <a:cs typeface="Carlito"/>
              </a:rPr>
              <a:t> </a:t>
            </a:r>
            <a:r>
              <a:rPr sz="2400" spc="-5" dirty="0">
                <a:latin typeface="Carlito"/>
                <a:cs typeface="Carlito"/>
              </a:rPr>
              <a:t>risks  of </a:t>
            </a:r>
            <a:r>
              <a:rPr sz="2400" dirty="0">
                <a:latin typeface="Carlito"/>
                <a:cs typeface="Carlito"/>
              </a:rPr>
              <a:t>manual </a:t>
            </a:r>
            <a:r>
              <a:rPr sz="2400" spc="-5" dirty="0">
                <a:latin typeface="Carlito"/>
                <a:cs typeface="Carlito"/>
              </a:rPr>
              <a:t>implementations. </a:t>
            </a:r>
            <a:r>
              <a:rPr sz="2400" dirty="0">
                <a:latin typeface="Carlito"/>
                <a:cs typeface="Carlito"/>
              </a:rPr>
              <a:t>Quick and </a:t>
            </a:r>
            <a:r>
              <a:rPr sz="2400" spc="-15" dirty="0">
                <a:latin typeface="Carlito"/>
                <a:cs typeface="Carlito"/>
              </a:rPr>
              <a:t>consistent  </a:t>
            </a:r>
            <a:r>
              <a:rPr sz="2400" spc="-5" dirty="0">
                <a:latin typeface="Carlito"/>
                <a:cs typeface="Carlito"/>
              </a:rPr>
              <a:t>implementations </a:t>
            </a:r>
            <a:r>
              <a:rPr sz="2400" spc="-15" dirty="0">
                <a:latin typeface="Carlito"/>
                <a:cs typeface="Carlito"/>
              </a:rPr>
              <a:t>are</a:t>
            </a:r>
            <a:r>
              <a:rPr sz="2400" spc="-35" dirty="0">
                <a:latin typeface="Carlito"/>
                <a:cs typeface="Carlito"/>
              </a:rPr>
              <a:t> </a:t>
            </a:r>
            <a:r>
              <a:rPr sz="2400" spc="-60" dirty="0">
                <a:latin typeface="Carlito"/>
                <a:cs typeface="Carlito"/>
              </a:rPr>
              <a:t>key.</a:t>
            </a:r>
            <a:endParaRPr sz="2400" dirty="0">
              <a:latin typeface="Carlito"/>
              <a:cs typeface="Carlito"/>
            </a:endParaRPr>
          </a:p>
          <a:p>
            <a:pPr marL="355600" indent="-342900">
              <a:lnSpc>
                <a:spcPts val="3229"/>
              </a:lnSpc>
              <a:buFont typeface="Arial"/>
              <a:buChar char="•"/>
              <a:tabLst>
                <a:tab pos="354965" algn="l"/>
                <a:tab pos="355600" algn="l"/>
              </a:tabLst>
            </a:pPr>
            <a:r>
              <a:rPr sz="2700" spc="-10" dirty="0">
                <a:latin typeface="Carlito"/>
                <a:cs typeface="Carlito"/>
              </a:rPr>
              <a:t>Automated </a:t>
            </a:r>
            <a:r>
              <a:rPr sz="2700" spc="-5" dirty="0">
                <a:latin typeface="Carlito"/>
                <a:cs typeface="Carlito"/>
              </a:rPr>
              <a:t>deployment </a:t>
            </a:r>
            <a:r>
              <a:rPr sz="2700" spc="-15" dirty="0">
                <a:latin typeface="Carlito"/>
                <a:cs typeface="Carlito"/>
              </a:rPr>
              <a:t>to</a:t>
            </a:r>
            <a:r>
              <a:rPr sz="2700" spc="-45" dirty="0">
                <a:latin typeface="Carlito"/>
                <a:cs typeface="Carlito"/>
              </a:rPr>
              <a:t> </a:t>
            </a:r>
            <a:r>
              <a:rPr sz="2700" spc="-10" dirty="0">
                <a:latin typeface="Carlito"/>
                <a:cs typeface="Carlito"/>
              </a:rPr>
              <a:t>production</a:t>
            </a:r>
            <a:endParaRPr sz="2700" dirty="0">
              <a:latin typeface="Carlito"/>
              <a:cs typeface="Carlito"/>
            </a:endParaRPr>
          </a:p>
          <a:p>
            <a:pPr marL="756285" marR="233679" lvl="1" indent="-287020">
              <a:lnSpc>
                <a:spcPts val="2300"/>
              </a:lnSpc>
              <a:spcBef>
                <a:spcPts val="575"/>
              </a:spcBef>
              <a:buFont typeface="Arial"/>
              <a:buChar char="–"/>
              <a:tabLst>
                <a:tab pos="756920" algn="l"/>
              </a:tabLst>
            </a:pPr>
            <a:r>
              <a:rPr sz="2400" spc="-20" dirty="0">
                <a:latin typeface="Carlito"/>
                <a:cs typeface="Carlito"/>
              </a:rPr>
              <a:t>Avoid </a:t>
            </a:r>
            <a:r>
              <a:rPr sz="2400" dirty="0">
                <a:latin typeface="Carlito"/>
                <a:cs typeface="Carlito"/>
              </a:rPr>
              <a:t>the </a:t>
            </a:r>
            <a:r>
              <a:rPr sz="2400" spc="-5" dirty="0">
                <a:latin typeface="Carlito"/>
                <a:cs typeface="Carlito"/>
              </a:rPr>
              <a:t>risks </a:t>
            </a:r>
            <a:r>
              <a:rPr sz="2400" dirty="0">
                <a:latin typeface="Carlito"/>
                <a:cs typeface="Carlito"/>
              </a:rPr>
              <a:t>and </a:t>
            </a:r>
            <a:r>
              <a:rPr sz="2400" spc="-10" dirty="0">
                <a:latin typeface="Carlito"/>
                <a:cs typeface="Carlito"/>
              </a:rPr>
              <a:t>inconsistencies </a:t>
            </a:r>
            <a:r>
              <a:rPr sz="2400" spc="-5" dirty="0">
                <a:latin typeface="Carlito"/>
                <a:cs typeface="Carlito"/>
              </a:rPr>
              <a:t>of </a:t>
            </a:r>
            <a:r>
              <a:rPr sz="2400" dirty="0">
                <a:latin typeface="Carlito"/>
                <a:cs typeface="Carlito"/>
              </a:rPr>
              <a:t>manual </a:t>
            </a:r>
            <a:r>
              <a:rPr sz="2400" spc="-10" dirty="0">
                <a:latin typeface="Carlito"/>
                <a:cs typeface="Carlito"/>
              </a:rPr>
              <a:t>processes  </a:t>
            </a:r>
            <a:r>
              <a:rPr sz="2400" dirty="0">
                <a:latin typeface="Carlito"/>
                <a:cs typeface="Carlito"/>
              </a:rPr>
              <a:t>and </a:t>
            </a:r>
            <a:r>
              <a:rPr sz="2400" spc="-5" dirty="0">
                <a:latin typeface="Carlito"/>
                <a:cs typeface="Carlito"/>
              </a:rPr>
              <a:t>passed responsibilities </a:t>
            </a:r>
            <a:r>
              <a:rPr sz="2400" spc="-10" dirty="0">
                <a:latin typeface="Carlito"/>
                <a:cs typeface="Carlito"/>
              </a:rPr>
              <a:t>between </a:t>
            </a:r>
            <a:r>
              <a:rPr sz="2400" spc="-5" dirty="0">
                <a:latin typeface="Carlito"/>
                <a:cs typeface="Carlito"/>
              </a:rPr>
              <a:t>silos </a:t>
            </a:r>
            <a:r>
              <a:rPr sz="2400" dirty="0">
                <a:latin typeface="Carlito"/>
                <a:cs typeface="Carlito"/>
              </a:rPr>
              <a:t>as much as  </a:t>
            </a:r>
            <a:r>
              <a:rPr sz="2400" spc="-10" dirty="0">
                <a:latin typeface="Carlito"/>
                <a:cs typeface="Carlito"/>
              </a:rPr>
              <a:t>possible.</a:t>
            </a:r>
            <a:endParaRPr sz="2400" dirty="0">
              <a:latin typeface="Carlito"/>
              <a:cs typeface="Carlito"/>
            </a:endParaRPr>
          </a:p>
          <a:p>
            <a:pPr marL="756285" marR="45720" lvl="1" indent="-287020">
              <a:lnSpc>
                <a:spcPct val="80100"/>
              </a:lnSpc>
              <a:spcBef>
                <a:spcPts val="600"/>
              </a:spcBef>
              <a:buFont typeface="Arial"/>
              <a:buChar char="–"/>
              <a:tabLst>
                <a:tab pos="756920" algn="l"/>
              </a:tabLst>
            </a:pPr>
            <a:r>
              <a:rPr sz="2400" spc="-10" dirty="0">
                <a:latin typeface="Carlito"/>
                <a:cs typeface="Carlito"/>
              </a:rPr>
              <a:t>Getting </a:t>
            </a:r>
            <a:r>
              <a:rPr sz="2400" dirty="0">
                <a:latin typeface="Carlito"/>
                <a:cs typeface="Carlito"/>
              </a:rPr>
              <a:t>all </a:t>
            </a:r>
            <a:r>
              <a:rPr sz="2400" spc="-15" dirty="0">
                <a:latin typeface="Carlito"/>
                <a:cs typeface="Carlito"/>
              </a:rPr>
              <a:t>stakeholders </a:t>
            </a:r>
            <a:r>
              <a:rPr sz="2400" spc="-5" dirty="0">
                <a:latin typeface="Carlito"/>
                <a:cs typeface="Carlito"/>
              </a:rPr>
              <a:t>on </a:t>
            </a:r>
            <a:r>
              <a:rPr sz="2400" spc="-15" dirty="0">
                <a:latin typeface="Carlito"/>
                <a:cs typeface="Carlito"/>
              </a:rPr>
              <a:t>board </a:t>
            </a:r>
            <a:r>
              <a:rPr sz="2400" dirty="0">
                <a:latin typeface="Carlito"/>
                <a:cs typeface="Carlito"/>
              </a:rPr>
              <a:t>and </a:t>
            </a:r>
            <a:r>
              <a:rPr sz="2400" spc="-15" dirty="0">
                <a:latin typeface="Carlito"/>
                <a:cs typeface="Carlito"/>
              </a:rPr>
              <a:t>to </a:t>
            </a:r>
            <a:r>
              <a:rPr sz="2400" spc="-5" dirty="0">
                <a:latin typeface="Carlito"/>
                <a:cs typeface="Carlito"/>
              </a:rPr>
              <a:t>loosen </a:t>
            </a:r>
            <a:r>
              <a:rPr sz="2400" dirty="0">
                <a:latin typeface="Carlito"/>
                <a:cs typeface="Carlito"/>
              </a:rPr>
              <a:t>their grip  </a:t>
            </a:r>
            <a:r>
              <a:rPr sz="2400" spc="-5" dirty="0">
                <a:latin typeface="Carlito"/>
                <a:cs typeface="Carlito"/>
              </a:rPr>
              <a:t>on </a:t>
            </a:r>
            <a:r>
              <a:rPr sz="2400" spc="-10" dirty="0">
                <a:latin typeface="Carlito"/>
                <a:cs typeface="Carlito"/>
              </a:rPr>
              <a:t>processes </a:t>
            </a:r>
            <a:r>
              <a:rPr sz="2400" spc="-15" dirty="0">
                <a:latin typeface="Carlito"/>
                <a:cs typeface="Carlito"/>
              </a:rPr>
              <a:t>to </a:t>
            </a:r>
            <a:r>
              <a:rPr sz="2400" spc="-5" dirty="0">
                <a:latin typeface="Carlito"/>
                <a:cs typeface="Carlito"/>
              </a:rPr>
              <a:t>allow </a:t>
            </a:r>
            <a:r>
              <a:rPr sz="2400" dirty="0">
                <a:latin typeface="Carlito"/>
                <a:cs typeface="Carlito"/>
              </a:rPr>
              <a:t>them </a:t>
            </a:r>
            <a:r>
              <a:rPr sz="2400" spc="-15" dirty="0">
                <a:latin typeface="Carlito"/>
                <a:cs typeface="Carlito"/>
              </a:rPr>
              <a:t>to </a:t>
            </a:r>
            <a:r>
              <a:rPr sz="2400" spc="-5" dirty="0">
                <a:latin typeface="Carlito"/>
                <a:cs typeface="Carlito"/>
              </a:rPr>
              <a:t>be </a:t>
            </a:r>
            <a:r>
              <a:rPr sz="2400" spc="-10" dirty="0">
                <a:latin typeface="Carlito"/>
                <a:cs typeface="Carlito"/>
              </a:rPr>
              <a:t>automated </a:t>
            </a:r>
            <a:r>
              <a:rPr sz="2400" dirty="0">
                <a:latin typeface="Carlito"/>
                <a:cs typeface="Carlito"/>
              </a:rPr>
              <a:t>is </a:t>
            </a:r>
            <a:r>
              <a:rPr sz="2400" spc="-5" dirty="0">
                <a:latin typeface="Carlito"/>
                <a:cs typeface="Carlito"/>
              </a:rPr>
              <a:t>not </a:t>
            </a:r>
            <a:r>
              <a:rPr sz="2400" spc="-10" dirty="0">
                <a:latin typeface="Carlito"/>
                <a:cs typeface="Carlito"/>
              </a:rPr>
              <a:t>light  work </a:t>
            </a:r>
            <a:r>
              <a:rPr sz="2400" dirty="0">
                <a:latin typeface="Carlito"/>
                <a:cs typeface="Carlito"/>
              </a:rPr>
              <a:t>– </a:t>
            </a:r>
            <a:r>
              <a:rPr sz="2400" spc="-5" dirty="0">
                <a:latin typeface="Carlito"/>
                <a:cs typeface="Carlito"/>
              </a:rPr>
              <a:t>but </a:t>
            </a:r>
            <a:r>
              <a:rPr sz="2400" dirty="0">
                <a:latin typeface="Carlito"/>
                <a:cs typeface="Carlito"/>
              </a:rPr>
              <a:t>it is </a:t>
            </a:r>
            <a:r>
              <a:rPr sz="2400" spc="-5" dirty="0">
                <a:latin typeface="Carlito"/>
                <a:cs typeface="Carlito"/>
              </a:rPr>
              <a:t>necessary </a:t>
            </a:r>
            <a:r>
              <a:rPr sz="2400" spc="-15" dirty="0">
                <a:latin typeface="Carlito"/>
                <a:cs typeface="Carlito"/>
              </a:rPr>
              <a:t>to </a:t>
            </a:r>
            <a:r>
              <a:rPr sz="2400" spc="-10" dirty="0">
                <a:latin typeface="Carlito"/>
                <a:cs typeface="Carlito"/>
              </a:rPr>
              <a:t>reach </a:t>
            </a:r>
            <a:r>
              <a:rPr sz="2400" dirty="0">
                <a:latin typeface="Carlito"/>
                <a:cs typeface="Carlito"/>
              </a:rPr>
              <a:t>the</a:t>
            </a:r>
            <a:r>
              <a:rPr sz="2400" spc="-30" dirty="0">
                <a:latin typeface="Carlito"/>
                <a:cs typeface="Carlito"/>
              </a:rPr>
              <a:t> </a:t>
            </a:r>
            <a:r>
              <a:rPr sz="2400" spc="-10" dirty="0">
                <a:latin typeface="Carlito"/>
                <a:cs typeface="Carlito"/>
              </a:rPr>
              <a:t>goal</a:t>
            </a:r>
            <a:endParaRPr sz="2400" dirty="0">
              <a:latin typeface="Carlito"/>
              <a:cs typeface="Carlito"/>
            </a:endParaRPr>
          </a:p>
          <a:p>
            <a:pPr marL="756285" lvl="1" indent="-287020">
              <a:buFont typeface="Arial"/>
              <a:buChar char="–"/>
              <a:tabLst>
                <a:tab pos="756920" algn="l"/>
              </a:tabLst>
            </a:pPr>
            <a:r>
              <a:rPr sz="2400" spc="-20" dirty="0">
                <a:latin typeface="Carlito"/>
                <a:cs typeface="Carlito"/>
              </a:rPr>
              <a:t>Consistency, </a:t>
            </a:r>
            <a:r>
              <a:rPr sz="2400" spc="-5" dirty="0">
                <a:latin typeface="Carlito"/>
                <a:cs typeface="Carlito"/>
              </a:rPr>
              <a:t>don’t lose momentum </a:t>
            </a:r>
            <a:r>
              <a:rPr sz="2400" dirty="0">
                <a:latin typeface="Carlito"/>
                <a:cs typeface="Carlito"/>
              </a:rPr>
              <a:t>in the</a:t>
            </a:r>
            <a:r>
              <a:rPr sz="2400" spc="-45" dirty="0">
                <a:latin typeface="Carlito"/>
                <a:cs typeface="Carlito"/>
              </a:rPr>
              <a:t> </a:t>
            </a:r>
            <a:r>
              <a:rPr sz="2400" spc="-5" dirty="0">
                <a:latin typeface="Carlito"/>
                <a:cs typeface="Carlito"/>
              </a:rPr>
              <a:t>pipeline</a:t>
            </a:r>
            <a:endParaRPr sz="2400" dirty="0">
              <a:latin typeface="Carlito"/>
              <a:cs typeface="Carlito"/>
            </a:endParaRPr>
          </a:p>
        </p:txBody>
      </p:sp>
      <p:sp>
        <p:nvSpPr>
          <p:cNvPr id="4" name="object 4"/>
          <p:cNvSpPr/>
          <p:nvPr/>
        </p:nvSpPr>
        <p:spPr>
          <a:xfrm>
            <a:off x="8807196" y="274321"/>
            <a:ext cx="1403603" cy="108051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756-34C1-454E-ACE3-2164F8A7E074}"/>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ASSESSMENT Time – Scenario 2 – 5 to 7 Min</a:t>
            </a:r>
          </a:p>
        </p:txBody>
      </p:sp>
      <p:pic>
        <p:nvPicPr>
          <p:cNvPr id="5" name="Picture 4">
            <a:extLst>
              <a:ext uri="{FF2B5EF4-FFF2-40B4-BE49-F238E27FC236}">
                <a16:creationId xmlns:a16="http://schemas.microsoft.com/office/drawing/2014/main" id="{C6D85699-702B-4A31-BE13-90802954EE85}"/>
              </a:ext>
            </a:extLst>
          </p:cNvPr>
          <p:cNvPicPr>
            <a:picLocks noChangeAspect="1"/>
          </p:cNvPicPr>
          <p:nvPr/>
        </p:nvPicPr>
        <p:blipFill rotWithShape="1">
          <a:blip r:embed="rId2"/>
          <a:srcRect l="2595" r="17173" b="1"/>
          <a:stretch/>
        </p:blipFill>
        <p:spPr>
          <a:xfrm>
            <a:off x="657225" y="2361056"/>
            <a:ext cx="4962525" cy="3649219"/>
          </a:xfrm>
          <a:prstGeom prst="rect">
            <a:avLst/>
          </a:prstGeom>
        </p:spPr>
      </p:pic>
      <p:sp>
        <p:nvSpPr>
          <p:cNvPr id="3" name="Content Placeholder 2">
            <a:extLst>
              <a:ext uri="{FF2B5EF4-FFF2-40B4-BE49-F238E27FC236}">
                <a16:creationId xmlns:a16="http://schemas.microsoft.com/office/drawing/2014/main" id="{8155C3B2-3C7F-497A-B40D-7AC10DA958E5}"/>
              </a:ext>
            </a:extLst>
          </p:cNvPr>
          <p:cNvSpPr>
            <a:spLocks noGrp="1"/>
          </p:cNvSpPr>
          <p:nvPr>
            <p:ph idx="1"/>
          </p:nvPr>
        </p:nvSpPr>
        <p:spPr>
          <a:xfrm>
            <a:off x="6335805" y="2180496"/>
            <a:ext cx="5275001" cy="4045683"/>
          </a:xfrm>
        </p:spPr>
        <p:txBody>
          <a:bodyPr>
            <a:normAutofit/>
          </a:bodyPr>
          <a:lstStyle/>
          <a:p>
            <a:pPr>
              <a:buClr>
                <a:srgbClr val="5EFEDB"/>
              </a:buClr>
            </a:pPr>
            <a:r>
              <a:rPr lang="en-US"/>
              <a:t>1. Provide detailed inputs with analysis – </a:t>
            </a:r>
          </a:p>
          <a:p>
            <a:pPr lvl="1">
              <a:buClr>
                <a:srgbClr val="5EFEDB"/>
              </a:buClr>
            </a:pPr>
            <a:r>
              <a:rPr lang="en-US"/>
              <a:t>If DevOps way of working will be successful here or not</a:t>
            </a:r>
          </a:p>
          <a:p>
            <a:pPr lvl="1">
              <a:buClr>
                <a:srgbClr val="5EFEDB"/>
              </a:buClr>
            </a:pPr>
            <a:r>
              <a:rPr lang="en-US"/>
              <a:t>What changes you would suggest as a Team member/Leader/Manager to have a sacksful working product delivered? </a:t>
            </a:r>
          </a:p>
          <a:p>
            <a:pPr lvl="1">
              <a:buClr>
                <a:srgbClr val="5EFEDB"/>
              </a:buClr>
            </a:pPr>
            <a:endParaRPr lang="en-US"/>
          </a:p>
          <a:p>
            <a:pPr lvl="1">
              <a:buClr>
                <a:srgbClr val="5EFEDB"/>
              </a:buClr>
            </a:pPr>
            <a:r>
              <a:rPr lang="en-US"/>
              <a:t>Workaround [If any] ?</a:t>
            </a:r>
          </a:p>
        </p:txBody>
      </p:sp>
    </p:spTree>
    <p:extLst>
      <p:ext uri="{BB962C8B-B14F-4D97-AF65-F5344CB8AC3E}">
        <p14:creationId xmlns:p14="http://schemas.microsoft.com/office/powerpoint/2010/main" val="2480760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756-34C1-454E-ACE3-2164F8A7E074}"/>
              </a:ext>
            </a:extLst>
          </p:cNvPr>
          <p:cNvSpPr>
            <a:spLocks noGrp="1"/>
          </p:cNvSpPr>
          <p:nvPr>
            <p:ph type="title"/>
          </p:nvPr>
        </p:nvSpPr>
        <p:spPr>
          <a:xfrm>
            <a:off x="601255" y="702156"/>
            <a:ext cx="3409783" cy="1013800"/>
          </a:xfrm>
        </p:spPr>
        <p:txBody>
          <a:bodyPr>
            <a:normAutofit/>
          </a:bodyPr>
          <a:lstStyle/>
          <a:p>
            <a:pPr>
              <a:lnSpc>
                <a:spcPct val="90000"/>
              </a:lnSpc>
            </a:pPr>
            <a:r>
              <a:rPr lang="en-US" sz="2200" dirty="0"/>
              <a:t>ASSESSMENT Time – Scenario 1 – 5 to 7 Min</a:t>
            </a:r>
          </a:p>
        </p:txBody>
      </p:sp>
      <p:sp>
        <p:nvSpPr>
          <p:cNvPr id="3" name="Content Placeholder 2">
            <a:extLst>
              <a:ext uri="{FF2B5EF4-FFF2-40B4-BE49-F238E27FC236}">
                <a16:creationId xmlns:a16="http://schemas.microsoft.com/office/drawing/2014/main" id="{8155C3B2-3C7F-497A-B40D-7AC10DA958E5}"/>
              </a:ext>
            </a:extLst>
          </p:cNvPr>
          <p:cNvSpPr>
            <a:spLocks noGrp="1"/>
          </p:cNvSpPr>
          <p:nvPr>
            <p:ph idx="1"/>
          </p:nvPr>
        </p:nvSpPr>
        <p:spPr>
          <a:xfrm>
            <a:off x="601255" y="1964168"/>
            <a:ext cx="3409782" cy="4036582"/>
          </a:xfrm>
        </p:spPr>
        <p:txBody>
          <a:bodyPr>
            <a:normAutofit/>
          </a:bodyPr>
          <a:lstStyle/>
          <a:p>
            <a:pPr>
              <a:buClr>
                <a:srgbClr val="FEA40D"/>
              </a:buClr>
            </a:pPr>
            <a:r>
              <a:rPr lang="en-US">
                <a:solidFill>
                  <a:schemeClr val="bg1"/>
                </a:solidFill>
              </a:rPr>
              <a:t>1. Provide detailed inputs with analysis – </a:t>
            </a:r>
          </a:p>
          <a:p>
            <a:pPr lvl="1">
              <a:buClr>
                <a:srgbClr val="FEA40D"/>
              </a:buClr>
            </a:pPr>
            <a:r>
              <a:rPr lang="en-US">
                <a:solidFill>
                  <a:schemeClr val="bg1"/>
                </a:solidFill>
              </a:rPr>
              <a:t>If DevOps Culture of working will be successful here or not</a:t>
            </a:r>
          </a:p>
          <a:p>
            <a:pPr lvl="1">
              <a:buClr>
                <a:srgbClr val="FEA40D"/>
              </a:buClr>
            </a:pPr>
            <a:r>
              <a:rPr lang="en-US">
                <a:solidFill>
                  <a:schemeClr val="bg1"/>
                </a:solidFill>
              </a:rPr>
              <a:t>What changes you would suggest as a Team member/Leader/Manager to have a sacksful working product delivered? </a:t>
            </a:r>
          </a:p>
          <a:p>
            <a:pPr lvl="1">
              <a:buClr>
                <a:srgbClr val="FEA40D"/>
              </a:buClr>
            </a:pPr>
            <a:endParaRPr lang="en-US">
              <a:solidFill>
                <a:schemeClr val="bg1"/>
              </a:solidFill>
            </a:endParaRPr>
          </a:p>
          <a:p>
            <a:pPr lvl="1">
              <a:buClr>
                <a:srgbClr val="FEA40D"/>
              </a:buClr>
            </a:pPr>
            <a:r>
              <a:rPr lang="en-US">
                <a:solidFill>
                  <a:schemeClr val="bg1"/>
                </a:solidFill>
              </a:rPr>
              <a:t>Workaround [If any] ?</a:t>
            </a:r>
          </a:p>
        </p:txBody>
      </p:sp>
      <p:pic>
        <p:nvPicPr>
          <p:cNvPr id="5" name="Picture 4">
            <a:extLst>
              <a:ext uri="{FF2B5EF4-FFF2-40B4-BE49-F238E27FC236}">
                <a16:creationId xmlns:a16="http://schemas.microsoft.com/office/drawing/2014/main" id="{D5588414-C07A-4357-BB27-E01C94450B45}"/>
              </a:ext>
            </a:extLst>
          </p:cNvPr>
          <p:cNvPicPr>
            <a:picLocks noChangeAspect="1"/>
          </p:cNvPicPr>
          <p:nvPr/>
        </p:nvPicPr>
        <p:blipFill>
          <a:blip r:embed="rId2"/>
          <a:stretch>
            <a:fillRect/>
          </a:stretch>
        </p:blipFill>
        <p:spPr>
          <a:xfrm>
            <a:off x="4791522" y="1492369"/>
            <a:ext cx="6489819" cy="3893891"/>
          </a:xfrm>
          <a:prstGeom prst="rect">
            <a:avLst/>
          </a:prstGeom>
        </p:spPr>
      </p:pic>
    </p:spTree>
    <p:extLst>
      <p:ext uri="{BB962C8B-B14F-4D97-AF65-F5344CB8AC3E}">
        <p14:creationId xmlns:p14="http://schemas.microsoft.com/office/powerpoint/2010/main" val="408349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14="http://schemas.microsoft.com/office/powerpoint/2010/main" xmlns:pr="smNativeData" val="SMDATA_13_jS7HX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fHD///////8="/>
              </a:ext>
            </a:extLst>
          </p:cNvSpPr>
          <p:nvPr>
            <p:ph type="title"/>
          </p:nvPr>
        </p:nvSpPr>
        <p:spPr>
          <a:xfrm>
            <a:off x="581192" y="702156"/>
            <a:ext cx="11029616" cy="878671"/>
          </a:xfrm>
          <a:noFill/>
          <a:ln>
            <a:noFill/>
          </a:ln>
          <a:effectLst/>
        </p:spPr>
        <p:txBody>
          <a:bodyPr vert="horz" wrap="square" numCol="1" spcCol="215900" anchor="ctr">
            <a:prstTxWarp prst="textNoShape">
              <a:avLst/>
            </a:prstTxWarp>
            <a:normAutofit/>
          </a:bodyPr>
          <a:lstStyle/>
          <a:p>
            <a:r>
              <a:rPr dirty="0"/>
              <a:t>Day 1 - </a:t>
            </a:r>
            <a:r>
              <a:rPr sz="3600" dirty="0"/>
              <a:t>Software Development Models</a:t>
            </a:r>
            <a:endParaRPr sz="4800" dirty="0"/>
          </a:p>
        </p:txBody>
      </p:sp>
      <p:sp>
        <p:nvSpPr>
          <p:cNvPr id="3" name="SlideText1"/>
          <p:cNvSpPr>
            <a:spLocks noGrp="1" noChangeArrowheads="1"/>
            <a:extLst>
              <a:ext uri="smNativeData">
                <pr:smNativeData xmlns="" xmlns:p14="http://schemas.microsoft.com/office/powerpoint/2010/main" xmlns:pr="smNativeData" val="SMDATA_13_jS7HX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BuTB0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EAQAA2AkAALw2AACwJQAAAAAAACYAAAAIAAAAfXD///////8="/>
              </a:ext>
            </a:extLst>
          </p:cNvSpPr>
          <p:nvPr>
            <p:ph type="body" idx="1"/>
          </p:nvPr>
        </p:nvSpPr>
        <p:spPr>
          <a:xfrm>
            <a:off x="581192" y="2076772"/>
            <a:ext cx="11029616" cy="4049707"/>
          </a:xfrm>
          <a:noFill/>
          <a:ln>
            <a:noFill/>
          </a:ln>
          <a:effectLst/>
        </p:spPr>
        <p:txBody>
          <a:bodyPr vert="horz" wrap="square" numCol="1" spcCol="215900" anchor="t">
            <a:prstTxWarp prst="textNoShape">
              <a:avLst/>
            </a:prstTxWarp>
            <a:normAutofit lnSpcReduction="10000"/>
          </a:bodyPr>
          <a:lstStyle/>
          <a:p>
            <a:pPr lvl="1">
              <a:defRPr sz="3000"/>
            </a:pPr>
            <a:r>
              <a:rPr lang="en-US" dirty="0"/>
              <a:t>Socialization [Covid Impact, WFH, Network …]</a:t>
            </a:r>
            <a:endParaRPr dirty="0"/>
          </a:p>
          <a:p>
            <a:pPr lvl="1">
              <a:defRPr sz="3000"/>
            </a:pPr>
            <a:r>
              <a:rPr dirty="0"/>
              <a:t>Context Setting for Week 1 </a:t>
            </a:r>
            <a:r>
              <a:rPr lang="en-US" dirty="0"/>
              <a:t>– Understanding …Team Better</a:t>
            </a:r>
            <a:endParaRPr dirty="0"/>
          </a:p>
          <a:p>
            <a:pPr lvl="1">
              <a:defRPr sz="3000"/>
            </a:pPr>
            <a:r>
              <a:rPr dirty="0"/>
              <a:t>Overview to Development Models [Waterfall, Agile, DevOps</a:t>
            </a:r>
            <a:r>
              <a:rPr lang="en-US" dirty="0"/>
              <a:t>]</a:t>
            </a:r>
            <a:endParaRPr dirty="0"/>
          </a:p>
          <a:p>
            <a:pPr lvl="1"/>
            <a:r>
              <a:rPr sz="3000" dirty="0">
                <a:highlight>
                  <a:srgbClr val="FFFF00"/>
                </a:highlight>
              </a:rPr>
              <a:t>Tea/Bio Break at </a:t>
            </a:r>
            <a:r>
              <a:rPr lang="en-US" sz="3000" dirty="0">
                <a:highlight>
                  <a:srgbClr val="FFFF00"/>
                </a:highlight>
              </a:rPr>
              <a:t>10.15AM &amp; 12 Noon</a:t>
            </a:r>
          </a:p>
          <a:p>
            <a:pPr lvl="1"/>
            <a:r>
              <a:rPr lang="en-US" sz="3000" dirty="0">
                <a:highlight>
                  <a:srgbClr val="FFFF00"/>
                </a:highlight>
              </a:rPr>
              <a:t>Demonstration of JIRA/Jile Tools [Quick Overview]</a:t>
            </a:r>
          </a:p>
          <a:p>
            <a:pPr lvl="1"/>
            <a:r>
              <a:rPr lang="en-US" sz="3000" dirty="0">
                <a:highlight>
                  <a:srgbClr val="FFFF00"/>
                </a:highlight>
              </a:rPr>
              <a:t>Demonstration – CICD Pipeline [AWS/Azure]</a:t>
            </a:r>
          </a:p>
          <a:p>
            <a:pPr lvl="1"/>
            <a:r>
              <a:rPr lang="en-US" sz="3000" dirty="0">
                <a:highlight>
                  <a:srgbClr val="FFFF00"/>
                </a:highlight>
              </a:rPr>
              <a:t>Assessment Time  &amp; Discussion.</a:t>
            </a:r>
            <a:endParaRPr sz="3600" dirty="0">
              <a:highlight>
                <a:srgbClr val="FFFF00"/>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09AF-B95D-4814-899E-E3CD64C16794}"/>
              </a:ext>
            </a:extLst>
          </p:cNvPr>
          <p:cNvSpPr>
            <a:spLocks noGrp="1"/>
          </p:cNvSpPr>
          <p:nvPr>
            <p:ph type="title"/>
          </p:nvPr>
        </p:nvSpPr>
        <p:spPr/>
        <p:txBody>
          <a:bodyPr/>
          <a:lstStyle/>
          <a:p>
            <a:r>
              <a:rPr lang="en-US" dirty="0"/>
              <a:t>Using CI CD Pipeline</a:t>
            </a:r>
          </a:p>
        </p:txBody>
      </p:sp>
      <p:sp>
        <p:nvSpPr>
          <p:cNvPr id="3" name="Content Placeholder 2">
            <a:extLst>
              <a:ext uri="{FF2B5EF4-FFF2-40B4-BE49-F238E27FC236}">
                <a16:creationId xmlns:a16="http://schemas.microsoft.com/office/drawing/2014/main" id="{DA013A0C-F8D9-49F2-803A-0ED3C91C2B4D}"/>
              </a:ext>
            </a:extLst>
          </p:cNvPr>
          <p:cNvSpPr>
            <a:spLocks noGrp="1"/>
          </p:cNvSpPr>
          <p:nvPr>
            <p:ph idx="1"/>
          </p:nvPr>
        </p:nvSpPr>
        <p:spPr>
          <a:xfrm>
            <a:off x="581192" y="2299040"/>
            <a:ext cx="3582845" cy="1710868"/>
          </a:xfrm>
        </p:spPr>
        <p:txBody>
          <a:bodyPr>
            <a:normAutofit/>
          </a:bodyPr>
          <a:lstStyle/>
          <a:p>
            <a:r>
              <a:rPr lang="en-US" sz="3200" dirty="0"/>
              <a:t>AWS CodeStar</a:t>
            </a:r>
            <a:endParaRPr lang="en-US" sz="2000" dirty="0"/>
          </a:p>
          <a:p>
            <a:r>
              <a:rPr lang="en-US" sz="3200" dirty="0"/>
              <a:t>Azure DevOps</a:t>
            </a:r>
          </a:p>
        </p:txBody>
      </p:sp>
      <p:pic>
        <p:nvPicPr>
          <p:cNvPr id="5" name="Picture 4">
            <a:extLst>
              <a:ext uri="{FF2B5EF4-FFF2-40B4-BE49-F238E27FC236}">
                <a16:creationId xmlns:a16="http://schemas.microsoft.com/office/drawing/2014/main" id="{83F945F6-C256-4CC4-A37D-6D2DF9388430}"/>
              </a:ext>
            </a:extLst>
          </p:cNvPr>
          <p:cNvPicPr>
            <a:picLocks noChangeAspect="1"/>
          </p:cNvPicPr>
          <p:nvPr/>
        </p:nvPicPr>
        <p:blipFill>
          <a:blip r:embed="rId2"/>
          <a:stretch>
            <a:fillRect/>
          </a:stretch>
        </p:blipFill>
        <p:spPr>
          <a:xfrm>
            <a:off x="5296194" y="2136750"/>
            <a:ext cx="6438900" cy="3400425"/>
          </a:xfrm>
          <a:prstGeom prst="rect">
            <a:avLst/>
          </a:prstGeom>
        </p:spPr>
      </p:pic>
    </p:spTree>
    <p:extLst>
      <p:ext uri="{BB962C8B-B14F-4D97-AF65-F5344CB8AC3E}">
        <p14:creationId xmlns:p14="http://schemas.microsoft.com/office/powerpoint/2010/main" val="4003642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C4FC-CB43-4B86-B88D-66AB4607EC0B}"/>
              </a:ext>
            </a:extLst>
          </p:cNvPr>
          <p:cNvSpPr>
            <a:spLocks noGrp="1"/>
          </p:cNvSpPr>
          <p:nvPr>
            <p:ph type="title"/>
          </p:nvPr>
        </p:nvSpPr>
        <p:spPr/>
        <p:txBody>
          <a:bodyPr/>
          <a:lstStyle/>
          <a:p>
            <a:r>
              <a:rPr lang="en-US" dirty="0"/>
              <a:t>Devops Challenges [Why a DevOps Organization Fails]</a:t>
            </a:r>
          </a:p>
        </p:txBody>
      </p:sp>
      <p:sp>
        <p:nvSpPr>
          <p:cNvPr id="5" name="TextBox 4">
            <a:extLst>
              <a:ext uri="{FF2B5EF4-FFF2-40B4-BE49-F238E27FC236}">
                <a16:creationId xmlns:a16="http://schemas.microsoft.com/office/drawing/2014/main" id="{3CE6BBF3-EFC7-4DE9-AA6C-4FC6E54FD16E}"/>
              </a:ext>
            </a:extLst>
          </p:cNvPr>
          <p:cNvSpPr txBox="1"/>
          <p:nvPr/>
        </p:nvSpPr>
        <p:spPr>
          <a:xfrm>
            <a:off x="781050" y="2274838"/>
            <a:ext cx="8420100" cy="2308324"/>
          </a:xfrm>
          <a:prstGeom prst="rect">
            <a:avLst/>
          </a:prstGeom>
          <a:noFill/>
        </p:spPr>
        <p:txBody>
          <a:bodyPr wrap="square">
            <a:spAutoFit/>
          </a:bodyPr>
          <a:lstStyle/>
          <a:p>
            <a:pPr marL="342900" indent="-342900" algn="l">
              <a:buAutoNum type="arabicPeriod"/>
            </a:pPr>
            <a:r>
              <a:rPr lang="en-US" sz="2400" i="0" dirty="0">
                <a:solidFill>
                  <a:srgbClr val="333333"/>
                </a:solidFill>
                <a:effectLst/>
                <a:latin typeface="Lato"/>
              </a:rPr>
              <a:t>Focusing too much on the tools and the automation</a:t>
            </a:r>
          </a:p>
          <a:p>
            <a:pPr marL="342900" indent="-342900">
              <a:buFontTx/>
              <a:buAutoNum type="arabicPeriod"/>
            </a:pPr>
            <a:r>
              <a:rPr lang="en-US" sz="2400" i="0" dirty="0">
                <a:solidFill>
                  <a:srgbClr val="333333"/>
                </a:solidFill>
                <a:effectLst/>
                <a:latin typeface="Lato"/>
              </a:rPr>
              <a:t>Trying to go faster to deliver more value</a:t>
            </a:r>
          </a:p>
          <a:p>
            <a:pPr marL="342900" indent="-342900">
              <a:buFontTx/>
              <a:buAutoNum type="arabicPeriod"/>
            </a:pPr>
            <a:r>
              <a:rPr lang="en-US" sz="2400" i="0" dirty="0">
                <a:solidFill>
                  <a:srgbClr val="333333"/>
                </a:solidFill>
                <a:effectLst/>
                <a:latin typeface="Lato"/>
              </a:rPr>
              <a:t>Not continuously improving</a:t>
            </a:r>
          </a:p>
          <a:p>
            <a:pPr marL="342900" indent="-342900">
              <a:buFontTx/>
              <a:buAutoNum type="arabicPeriod"/>
            </a:pPr>
            <a:r>
              <a:rPr lang="en-US" sz="2400" i="0" dirty="0">
                <a:solidFill>
                  <a:srgbClr val="333333"/>
                </a:solidFill>
                <a:effectLst/>
                <a:latin typeface="Lato"/>
              </a:rPr>
              <a:t>Missing Security Cover </a:t>
            </a:r>
          </a:p>
          <a:p>
            <a:pPr marL="342900" indent="-342900">
              <a:buFontTx/>
              <a:buAutoNum type="arabicPeriod"/>
            </a:pPr>
            <a:r>
              <a:rPr lang="en-US" sz="2400" i="0" dirty="0">
                <a:solidFill>
                  <a:srgbClr val="333333"/>
                </a:solidFill>
                <a:effectLst/>
                <a:latin typeface="Lato"/>
              </a:rPr>
              <a:t>Not being honest about your progress</a:t>
            </a:r>
          </a:p>
          <a:p>
            <a:pPr marL="342900" indent="-342900">
              <a:buFontTx/>
              <a:buAutoNum type="arabicPeriod"/>
            </a:pPr>
            <a:r>
              <a:rPr lang="en-US" sz="2400" i="0" dirty="0">
                <a:solidFill>
                  <a:srgbClr val="333333"/>
                </a:solidFill>
                <a:effectLst/>
                <a:latin typeface="Lato"/>
              </a:rPr>
              <a:t>Assuming that change is easy</a:t>
            </a:r>
          </a:p>
        </p:txBody>
      </p:sp>
      <p:sp>
        <p:nvSpPr>
          <p:cNvPr id="6" name="Title 1">
            <a:extLst>
              <a:ext uri="{FF2B5EF4-FFF2-40B4-BE49-F238E27FC236}">
                <a16:creationId xmlns:a16="http://schemas.microsoft.com/office/drawing/2014/main" id="{CEF9059D-6333-4F16-97E5-59CF9CE8B79B}"/>
              </a:ext>
            </a:extLst>
          </p:cNvPr>
          <p:cNvSpPr txBox="1">
            <a:spLocks/>
          </p:cNvSpPr>
          <p:nvPr/>
        </p:nvSpPr>
        <p:spPr>
          <a:xfrm>
            <a:off x="581193" y="5142044"/>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highlight>
                  <a:srgbClr val="FFFF00"/>
                </a:highlight>
              </a:rPr>
              <a:t>Devops ++ ?  How we save our Devops Culture/PRACTICE?</a:t>
            </a:r>
            <a:r>
              <a:rPr lang="en-US" dirty="0"/>
              <a:t>W DevOps Organization Fails]</a:t>
            </a:r>
          </a:p>
        </p:txBody>
      </p:sp>
    </p:spTree>
    <p:extLst>
      <p:ext uri="{BB962C8B-B14F-4D97-AF65-F5344CB8AC3E}">
        <p14:creationId xmlns:p14="http://schemas.microsoft.com/office/powerpoint/2010/main" val="154191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868" y="1113764"/>
            <a:ext cx="3706167" cy="4624327"/>
          </a:xfrm>
        </p:spPr>
        <p:txBody>
          <a:bodyPr anchor="ctr">
            <a:normAutofit/>
          </a:bodyPr>
          <a:lstStyle/>
          <a:p>
            <a:r>
              <a:rPr lang="en-US" sz="3200" dirty="0">
                <a:solidFill>
                  <a:srgbClr val="FFFFFF"/>
                </a:solidFill>
              </a:rPr>
              <a:t>What</a:t>
            </a:r>
            <a:br>
              <a:rPr lang="en-US" sz="3200" dirty="0">
                <a:solidFill>
                  <a:srgbClr val="FFFFFF"/>
                </a:solidFill>
              </a:rPr>
            </a:br>
            <a:r>
              <a:rPr lang="en-US" sz="3200" dirty="0">
                <a:solidFill>
                  <a:srgbClr val="FFFFFF"/>
                </a:solidFill>
              </a:rPr>
              <a:t>WHY</a:t>
            </a:r>
            <a:br>
              <a:rPr lang="en-US" sz="3200" dirty="0">
                <a:solidFill>
                  <a:srgbClr val="FFFFFF"/>
                </a:solidFill>
              </a:rPr>
            </a:br>
            <a:r>
              <a:rPr lang="en-US" sz="3200" dirty="0">
                <a:solidFill>
                  <a:srgbClr val="FFFFFF"/>
                </a:solidFill>
              </a:rPr>
              <a:t>HOW</a:t>
            </a:r>
            <a:br>
              <a:rPr lang="en-US" sz="3200" dirty="0">
                <a:solidFill>
                  <a:srgbClr val="FFFFFF"/>
                </a:solidFill>
              </a:rPr>
            </a:br>
            <a:r>
              <a:rPr lang="en-US" sz="3200" dirty="0">
                <a:solidFill>
                  <a:srgbClr val="FFFFFF"/>
                </a:solidFill>
              </a:rPr>
              <a:t>Where to USE</a:t>
            </a:r>
            <a:br>
              <a:rPr lang="en-US" sz="3200" dirty="0">
                <a:solidFill>
                  <a:srgbClr val="FFFFFF"/>
                </a:solidFill>
              </a:rPr>
            </a:br>
            <a:r>
              <a:rPr lang="en-US" sz="3200" dirty="0">
                <a:solidFill>
                  <a:srgbClr val="FFFFFF"/>
                </a:solidFill>
              </a:rPr>
              <a:t>WHEN to USE</a:t>
            </a:r>
          </a:p>
        </p:txBody>
      </p:sp>
      <p:sp>
        <p:nvSpPr>
          <p:cNvPr id="3" name="Content Placeholder 2"/>
          <p:cNvSpPr>
            <a:spLocks noGrp="1"/>
          </p:cNvSpPr>
          <p:nvPr>
            <p:ph idx="1"/>
          </p:nvPr>
        </p:nvSpPr>
        <p:spPr>
          <a:xfrm>
            <a:off x="724868" y="976393"/>
            <a:ext cx="6108179" cy="685644"/>
          </a:xfrm>
        </p:spPr>
        <p:txBody>
          <a:bodyPr anchor="ctr">
            <a:normAutofit fontScale="77500" lnSpcReduction="20000"/>
          </a:bodyPr>
          <a:lstStyle/>
          <a:p>
            <a:r>
              <a:rPr lang="en-US" sz="6000" dirty="0">
                <a:solidFill>
                  <a:srgbClr val="FFFF00"/>
                </a:solidFill>
              </a:rPr>
              <a:t>Waterfall Model </a:t>
            </a:r>
            <a:endParaRPr sz="6000" dirty="0">
              <a:solidFill>
                <a:srgbClr val="FFFF00"/>
              </a:solidFill>
            </a:endParaRPr>
          </a:p>
        </p:txBody>
      </p:sp>
      <p:pic>
        <p:nvPicPr>
          <p:cNvPr id="5" name="Picture 4">
            <a:extLst>
              <a:ext uri="{FF2B5EF4-FFF2-40B4-BE49-F238E27FC236}">
                <a16:creationId xmlns:a16="http://schemas.microsoft.com/office/drawing/2014/main" id="{07624D87-4251-4E22-A055-7BC2A7E6AE20}"/>
              </a:ext>
            </a:extLst>
          </p:cNvPr>
          <p:cNvPicPr>
            <a:picLocks noChangeAspect="1"/>
          </p:cNvPicPr>
          <p:nvPr/>
        </p:nvPicPr>
        <p:blipFill>
          <a:blip r:embed="rId3"/>
          <a:stretch>
            <a:fillRect/>
          </a:stretch>
        </p:blipFill>
        <p:spPr>
          <a:xfrm>
            <a:off x="904309" y="2070838"/>
            <a:ext cx="5604979" cy="4577524"/>
          </a:xfrm>
          <a:prstGeom prst="rect">
            <a:avLst/>
          </a:prstGeom>
        </p:spPr>
      </p:pic>
      <p:sp>
        <p:nvSpPr>
          <p:cNvPr id="8" name="Content Placeholder 2">
            <a:extLst>
              <a:ext uri="{FF2B5EF4-FFF2-40B4-BE49-F238E27FC236}">
                <a16:creationId xmlns:a16="http://schemas.microsoft.com/office/drawing/2014/main" id="{02770E1B-2ADB-455C-9792-4D68A01E0218}"/>
              </a:ext>
            </a:extLst>
          </p:cNvPr>
          <p:cNvSpPr txBox="1">
            <a:spLocks/>
          </p:cNvSpPr>
          <p:nvPr/>
        </p:nvSpPr>
        <p:spPr>
          <a:xfrm>
            <a:off x="6833047" y="2296316"/>
            <a:ext cx="4538495" cy="3654082"/>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3200" b="1" cap="all" dirty="0">
                <a:solidFill>
                  <a:schemeClr val="accent1"/>
                </a:solidFill>
              </a:rPr>
              <a:t>Business Scenario </a:t>
            </a:r>
          </a:p>
          <a:p>
            <a:pPr marL="0" indent="0">
              <a:buFont typeface="Wingdings 2" panose="05020102010507070707" pitchFamily="18" charset="2"/>
              <a:buNone/>
            </a:pPr>
            <a:r>
              <a:rPr lang="en-US" sz="2400" cap="all" dirty="0">
                <a:solidFill>
                  <a:schemeClr val="accent2"/>
                </a:solidFill>
              </a:rPr>
              <a:t>[When to use]</a:t>
            </a:r>
          </a:p>
          <a:p>
            <a:pPr marL="0" indent="0">
              <a:buFont typeface="Wingdings 2" panose="05020102010507070707" pitchFamily="18" charset="2"/>
              <a:buNone/>
            </a:pPr>
            <a:endParaRPr lang="en-US" sz="2400" cap="all" dirty="0">
              <a:solidFill>
                <a:schemeClr val="accent2"/>
              </a:solidFill>
            </a:endParaRPr>
          </a:p>
          <a:p>
            <a:pPr marL="0" indent="0">
              <a:buFont typeface="Wingdings 2" panose="05020102010507070707" pitchFamily="18" charset="2"/>
              <a:buNone/>
            </a:pPr>
            <a:r>
              <a:rPr lang="en-US" sz="2400" cap="all" dirty="0">
                <a:solidFill>
                  <a:schemeClr val="accent2"/>
                </a:solidFill>
              </a:rPr>
              <a:t>Stable Requirements</a:t>
            </a:r>
          </a:p>
          <a:p>
            <a:pPr marL="0" indent="0">
              <a:buFont typeface="Wingdings 2" panose="05020102010507070707" pitchFamily="18" charset="2"/>
              <a:buNone/>
            </a:pPr>
            <a:r>
              <a:rPr lang="en-US" sz="2400" cap="all" dirty="0">
                <a:solidFill>
                  <a:schemeClr val="accent2"/>
                </a:solidFill>
              </a:rPr>
              <a:t>Product scope is stable</a:t>
            </a:r>
          </a:p>
          <a:p>
            <a:pPr marL="0" indent="0">
              <a:buFont typeface="Wingdings 2" panose="05020102010507070707" pitchFamily="18" charset="2"/>
              <a:buNone/>
            </a:pPr>
            <a:r>
              <a:rPr lang="en-US" sz="2400" cap="all" dirty="0">
                <a:solidFill>
                  <a:schemeClr val="accent2"/>
                </a:solidFill>
              </a:rPr>
              <a:t>Known Tech Stack</a:t>
            </a:r>
          </a:p>
          <a:p>
            <a:pPr marL="0" indent="0">
              <a:buFont typeface="Wingdings 2" panose="05020102010507070707" pitchFamily="18" charset="2"/>
              <a:buNone/>
            </a:pPr>
            <a:r>
              <a:rPr lang="en-US" sz="2400" cap="all" dirty="0">
                <a:solidFill>
                  <a:schemeClr val="accent2"/>
                </a:solidFill>
              </a:rPr>
              <a:t>Resources pool Availability</a:t>
            </a:r>
          </a:p>
        </p:txBody>
      </p:sp>
    </p:spTree>
    <p:extLst>
      <p:ext uri="{BB962C8B-B14F-4D97-AF65-F5344CB8AC3E}">
        <p14:creationId xmlns:p14="http://schemas.microsoft.com/office/powerpoint/2010/main" val="342171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8256-641A-420F-A054-81D201623521}"/>
              </a:ext>
            </a:extLst>
          </p:cNvPr>
          <p:cNvSpPr>
            <a:spLocks noGrp="1"/>
          </p:cNvSpPr>
          <p:nvPr>
            <p:ph type="title"/>
          </p:nvPr>
        </p:nvSpPr>
        <p:spPr/>
        <p:txBody>
          <a:bodyPr/>
          <a:lstStyle/>
          <a:p>
            <a:r>
              <a:rPr lang="en-US" dirty="0"/>
              <a:t>Why we are not using Waterfall model?</a:t>
            </a:r>
          </a:p>
        </p:txBody>
      </p:sp>
      <p:sp>
        <p:nvSpPr>
          <p:cNvPr id="3" name="Content Placeholder 2">
            <a:extLst>
              <a:ext uri="{FF2B5EF4-FFF2-40B4-BE49-F238E27FC236}">
                <a16:creationId xmlns:a16="http://schemas.microsoft.com/office/drawing/2014/main" id="{23A6A337-A2F4-44A3-BA93-F0BB8BDAF29F}"/>
              </a:ext>
            </a:extLst>
          </p:cNvPr>
          <p:cNvSpPr>
            <a:spLocks noGrp="1"/>
          </p:cNvSpPr>
          <p:nvPr>
            <p:ph idx="1"/>
          </p:nvPr>
        </p:nvSpPr>
        <p:spPr/>
        <p:txBody>
          <a:bodyPr/>
          <a:lstStyle/>
          <a:p>
            <a:r>
              <a:rPr lang="en-US" dirty="0"/>
              <a:t>Open Discussion – </a:t>
            </a:r>
          </a:p>
          <a:p>
            <a:r>
              <a:rPr lang="en-US" dirty="0"/>
              <a:t>Inputs –</a:t>
            </a:r>
          </a:p>
          <a:p>
            <a:r>
              <a:rPr lang="en-US" dirty="0"/>
              <a:t>Scenarios –</a:t>
            </a:r>
          </a:p>
          <a:p>
            <a:r>
              <a:rPr lang="en-US" dirty="0"/>
              <a:t>What will work with waterfall model what will not work</a:t>
            </a:r>
          </a:p>
          <a:p>
            <a:r>
              <a:rPr lang="en-US" dirty="0"/>
              <a:t>Is waterfall model that bad? </a:t>
            </a:r>
          </a:p>
          <a:p>
            <a:r>
              <a:rPr lang="en-US" dirty="0"/>
              <a:t>Who are using waterfall model ?</a:t>
            </a:r>
          </a:p>
          <a:p>
            <a:endParaRPr lang="en-US" dirty="0"/>
          </a:p>
        </p:txBody>
      </p:sp>
    </p:spTree>
    <p:extLst>
      <p:ext uri="{BB962C8B-B14F-4D97-AF65-F5344CB8AC3E}">
        <p14:creationId xmlns:p14="http://schemas.microsoft.com/office/powerpoint/2010/main" val="162375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1B14-75E9-4E41-8820-B9143F79ADD3}"/>
              </a:ext>
            </a:extLst>
          </p:cNvPr>
          <p:cNvSpPr>
            <a:spLocks noGrp="1"/>
          </p:cNvSpPr>
          <p:nvPr>
            <p:ph type="title"/>
          </p:nvPr>
        </p:nvSpPr>
        <p:spPr/>
        <p:txBody>
          <a:bodyPr/>
          <a:lstStyle/>
          <a:p>
            <a:pPr marL="12700" marR="5080">
              <a:lnSpc>
                <a:spcPct val="102000"/>
              </a:lnSpc>
              <a:spcBef>
                <a:spcPts val="10"/>
              </a:spcBef>
            </a:pPr>
            <a:r>
              <a:rPr lang="en-US" sz="2800" spc="2" dirty="0">
                <a:solidFill>
                  <a:srgbClr val="FFFF00"/>
                </a:solidFill>
                <a:latin typeface="Times New Roman" pitchFamily="1" charset="0"/>
                <a:ea typeface="Calibri" pitchFamily="2" charset="0"/>
                <a:cs typeface="Times New Roman" pitchFamily="1" charset="0"/>
              </a:rPr>
              <a:t>Waterfall</a:t>
            </a:r>
            <a:r>
              <a:rPr lang="en-US" sz="2800" spc="-33" dirty="0">
                <a:solidFill>
                  <a:srgbClr val="FFFF00"/>
                </a:solidFill>
                <a:latin typeface="Times New Roman" pitchFamily="1" charset="0"/>
                <a:ea typeface="Calibri" pitchFamily="2" charset="0"/>
                <a:cs typeface="Times New Roman" pitchFamily="1" charset="0"/>
              </a:rPr>
              <a:t> </a:t>
            </a:r>
            <a:r>
              <a:rPr lang="en-US" sz="2800" spc="-6" dirty="0">
                <a:solidFill>
                  <a:srgbClr val="FFFF00"/>
                </a:solidFill>
                <a:latin typeface="Times New Roman" pitchFamily="1" charset="0"/>
                <a:ea typeface="Calibri" pitchFamily="2" charset="0"/>
                <a:cs typeface="Times New Roman" pitchFamily="1" charset="0"/>
              </a:rPr>
              <a:t>vs</a:t>
            </a:r>
            <a:r>
              <a:rPr lang="en-US" sz="2800" spc="-33" dirty="0">
                <a:solidFill>
                  <a:srgbClr val="FFFF00"/>
                </a:solidFill>
                <a:latin typeface="Times New Roman" pitchFamily="1" charset="0"/>
                <a:ea typeface="Calibri" pitchFamily="2" charset="0"/>
                <a:cs typeface="Times New Roman" pitchFamily="1" charset="0"/>
              </a:rPr>
              <a:t> </a:t>
            </a:r>
            <a:r>
              <a:rPr lang="en-US" sz="2800" spc="-2" dirty="0">
                <a:solidFill>
                  <a:srgbClr val="FFFF00"/>
                </a:solidFill>
                <a:latin typeface="Times New Roman" pitchFamily="1" charset="0"/>
                <a:ea typeface="Calibri" pitchFamily="2" charset="0"/>
                <a:cs typeface="Times New Roman" pitchFamily="1" charset="0"/>
              </a:rPr>
              <a:t>Agile:</a:t>
            </a:r>
            <a:r>
              <a:rPr lang="en-US" sz="2800" spc="-33" dirty="0">
                <a:solidFill>
                  <a:srgbClr val="FFFF00"/>
                </a:solidFill>
                <a:latin typeface="Times New Roman" pitchFamily="1" charset="0"/>
                <a:ea typeface="Calibri" pitchFamily="2" charset="0"/>
                <a:cs typeface="Times New Roman" pitchFamily="1" charset="0"/>
              </a:rPr>
              <a:t> </a:t>
            </a:r>
            <a:r>
              <a:rPr lang="en-US" sz="2800" spc="14" dirty="0">
                <a:solidFill>
                  <a:srgbClr val="FFFF00"/>
                </a:solidFill>
                <a:latin typeface="Times New Roman" pitchFamily="1" charset="0"/>
                <a:ea typeface="Calibri" pitchFamily="2" charset="0"/>
                <a:cs typeface="Times New Roman" pitchFamily="1" charset="0"/>
              </a:rPr>
              <a:t>Which</a:t>
            </a:r>
            <a:r>
              <a:rPr lang="en-US" sz="2800" spc="-33" dirty="0">
                <a:solidFill>
                  <a:srgbClr val="FFFF00"/>
                </a:solidFill>
                <a:latin typeface="Times New Roman" pitchFamily="1" charset="0"/>
                <a:ea typeface="Calibri" pitchFamily="2" charset="0"/>
                <a:cs typeface="Times New Roman" pitchFamily="1" charset="0"/>
              </a:rPr>
              <a:t> </a:t>
            </a:r>
            <a:r>
              <a:rPr lang="en-US" sz="2800" spc="16" dirty="0">
                <a:solidFill>
                  <a:srgbClr val="FFFF00"/>
                </a:solidFill>
                <a:latin typeface="Times New Roman" pitchFamily="1" charset="0"/>
                <a:ea typeface="Calibri" pitchFamily="2" charset="0"/>
                <a:cs typeface="Times New Roman" pitchFamily="1" charset="0"/>
              </a:rPr>
              <a:t>One</a:t>
            </a:r>
            <a:r>
              <a:rPr lang="en-US" sz="2800" spc="-33" dirty="0">
                <a:solidFill>
                  <a:srgbClr val="FFFF00"/>
                </a:solidFill>
                <a:latin typeface="Times New Roman" pitchFamily="1" charset="0"/>
                <a:ea typeface="Calibri" pitchFamily="2" charset="0"/>
                <a:cs typeface="Times New Roman" pitchFamily="1" charset="0"/>
              </a:rPr>
              <a:t> </a:t>
            </a:r>
            <a:r>
              <a:rPr lang="en-US" sz="2800" spc="8" dirty="0">
                <a:solidFill>
                  <a:srgbClr val="FFFF00"/>
                </a:solidFill>
                <a:latin typeface="Times New Roman" pitchFamily="1" charset="0"/>
                <a:ea typeface="Calibri" pitchFamily="2" charset="0"/>
                <a:cs typeface="Times New Roman" pitchFamily="1" charset="0"/>
              </a:rPr>
              <a:t>Should</a:t>
            </a:r>
            <a:r>
              <a:rPr lang="en-US" sz="2800" spc="-33" dirty="0">
                <a:solidFill>
                  <a:srgbClr val="FFFF00"/>
                </a:solidFill>
                <a:latin typeface="Times New Roman" pitchFamily="1" charset="0"/>
                <a:ea typeface="Calibri" pitchFamily="2" charset="0"/>
                <a:cs typeface="Times New Roman" pitchFamily="1" charset="0"/>
              </a:rPr>
              <a:t> </a:t>
            </a:r>
            <a:r>
              <a:rPr lang="en-US" sz="2800" spc="-4" dirty="0">
                <a:solidFill>
                  <a:srgbClr val="FFFF00"/>
                </a:solidFill>
                <a:latin typeface="Times New Roman" pitchFamily="1" charset="0"/>
                <a:ea typeface="Calibri" pitchFamily="2" charset="0"/>
                <a:cs typeface="Times New Roman" pitchFamily="1" charset="0"/>
              </a:rPr>
              <a:t>You  </a:t>
            </a:r>
            <a:r>
              <a:rPr lang="en-US" sz="2800" spc="2" dirty="0">
                <a:solidFill>
                  <a:srgbClr val="FFFF00"/>
                </a:solidFill>
                <a:latin typeface="Times New Roman" pitchFamily="1" charset="0"/>
                <a:ea typeface="Calibri" pitchFamily="2" charset="0"/>
                <a:cs typeface="Times New Roman" pitchFamily="1" charset="0"/>
              </a:rPr>
              <a:t>Choose?</a:t>
            </a:r>
            <a:endParaRPr lang="en-US" sz="2800" dirty="0">
              <a:solidFill>
                <a:srgbClr val="FFFF00"/>
              </a:solidFill>
              <a:latin typeface="Times New Roman" pitchFamily="1" charset="0"/>
              <a:ea typeface="Calibri" pitchFamily="2" charset="0"/>
              <a:cs typeface="Times New Roman" pitchFamily="1" charset="0"/>
            </a:endParaRPr>
          </a:p>
        </p:txBody>
      </p:sp>
      <p:sp>
        <p:nvSpPr>
          <p:cNvPr id="5" name="object 12">
            <a:extLst>
              <a:ext uri="{FF2B5EF4-FFF2-40B4-BE49-F238E27FC236}">
                <a16:creationId xmlns:a16="http://schemas.microsoft.com/office/drawing/2014/main" id="{4E1EAE02-508B-4157-B370-C10C549A1425}"/>
              </a:ext>
            </a:extLst>
          </p:cNvPr>
          <p:cNvSpPr>
            <a:extLst>
              <a:ext uri="smNativeData">
                <pr:smNativeData xmlns:pr="smNativeData" xmlns:p14="http://schemas.microsoft.com/office/powerpoint/2010/main" xmlns="" val="SMDATA_13_pDfUXxMAAAAlAAAAZAAAAA0AAAAAAAAAAAAAAAAAAAAAAAAAAAAAAAAAAAAAAAAAAAEAAABQAAAAAAAAAAAA4D8AAAAAAADgPwAAAAAAAOA/AAAAAAAA4D8AAAAAAADgPwAAAAAAAOA/AAAAAAAA4D8AAAAAAADgPwAAAAAAAOA/AAAAAAAA4D8CAAAAjAAAAAEAAAACAAAA////AP///wgAAAAAAAAAAHXYuunadnNOp2HQIFG2OAEB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INsSgMAAAAEAAAAAAAAAAAAAAAAAAAAAAAAAAeAAAAaAAAAAAAAAAAAAAAAAAAAAAAAAAAAAAAECcAABAnAAAAAAAAAAAAAAAAAAAAAAAAAAAAAAAAAAAAAAAAAAAAABQAAAAAAAAAwMD/AAAAAABkAAAAMgAAAAAAAABkAAAAAAAAAH9/fwAKAAAAHwAAAFQAAAD///8A////AQAAAAAAAAAAAAAAAAAAAAAAAAAAAAAAAAAAAAAAAAAAAAAAAH9/fwDu7OEDzMzMAMDA/wB/f38AAAAAAAAAAAAAAAAAAAAAAAAAAAAhAAAAGAAAABQAAAAyBQAAQBUAALIqAACkKQAAEAAAACYAAAAIAAAA//////////8="/>
              </a:ext>
            </a:extLst>
          </p:cNvSpPr>
          <p:nvPr/>
        </p:nvSpPr>
        <p:spPr>
          <a:xfrm>
            <a:off x="581192" y="2417035"/>
            <a:ext cx="6590106" cy="3412644"/>
          </a:xfrm>
          <a:prstGeom prst="rect">
            <a:avLst/>
          </a:prstGeom>
          <a:blipFill>
            <a:blip r:embed="rId3"/>
            <a:srcRect/>
            <a:stretch/>
          </a:blipFill>
          <a:ln>
            <a:noFill/>
          </a:ln>
          <a:effectLst/>
        </p:spPr>
        <p:txBody>
          <a:bodyPr vert="horz" wrap="square" lIns="0" tIns="0" rIns="0" bIns="0" numCol="1" spcCol="215900" anchor="t"/>
          <a:lstStyle/>
          <a:p>
            <a:endParaRPr/>
          </a:p>
        </p:txBody>
      </p:sp>
      <p:sp>
        <p:nvSpPr>
          <p:cNvPr id="6" name="Content Placeholder 2">
            <a:extLst>
              <a:ext uri="{FF2B5EF4-FFF2-40B4-BE49-F238E27FC236}">
                <a16:creationId xmlns:a16="http://schemas.microsoft.com/office/drawing/2014/main" id="{409CF188-FE41-4AB4-A559-37A1E59D0370}"/>
              </a:ext>
            </a:extLst>
          </p:cNvPr>
          <p:cNvSpPr txBox="1">
            <a:spLocks/>
          </p:cNvSpPr>
          <p:nvPr/>
        </p:nvSpPr>
        <p:spPr>
          <a:xfrm>
            <a:off x="7527471" y="2080749"/>
            <a:ext cx="4083337" cy="4098065"/>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800" b="1" cap="all" dirty="0">
                <a:solidFill>
                  <a:schemeClr val="accent1"/>
                </a:solidFill>
              </a:rPr>
              <a:t>Business Scenario </a:t>
            </a:r>
          </a:p>
          <a:p>
            <a:pPr marL="0" indent="0">
              <a:buFont typeface="Wingdings 2" panose="05020102010507070707" pitchFamily="18" charset="2"/>
              <a:buNone/>
            </a:pPr>
            <a:r>
              <a:rPr lang="en-US" sz="2400" cap="all" dirty="0">
                <a:solidFill>
                  <a:schemeClr val="accent2"/>
                </a:solidFill>
              </a:rPr>
              <a:t>[When to use AGILE ]</a:t>
            </a:r>
          </a:p>
          <a:p>
            <a:pPr marL="0" indent="0">
              <a:buFont typeface="Wingdings 2" panose="05020102010507070707" pitchFamily="18" charset="2"/>
              <a:buNone/>
            </a:pPr>
            <a:endParaRPr lang="en-US" sz="2400" cap="all" dirty="0">
              <a:solidFill>
                <a:schemeClr val="accent2"/>
              </a:solidFill>
            </a:endParaRPr>
          </a:p>
          <a:p>
            <a:pPr marL="0" indent="0">
              <a:buFont typeface="Wingdings 2" panose="05020102010507070707" pitchFamily="18" charset="2"/>
              <a:buNone/>
            </a:pPr>
            <a:r>
              <a:rPr lang="en-US" sz="2000" cap="all" dirty="0">
                <a:solidFill>
                  <a:schemeClr val="accent2"/>
                </a:solidFill>
              </a:rPr>
              <a:t>Incremental Requirements</a:t>
            </a:r>
          </a:p>
          <a:p>
            <a:pPr marL="0" indent="0">
              <a:buFont typeface="Wingdings 2" panose="05020102010507070707" pitchFamily="18" charset="2"/>
              <a:buNone/>
            </a:pPr>
            <a:r>
              <a:rPr lang="en-US" sz="2000" cap="all" dirty="0">
                <a:solidFill>
                  <a:schemeClr val="accent2"/>
                </a:solidFill>
              </a:rPr>
              <a:t>Flux in development cycle</a:t>
            </a:r>
          </a:p>
          <a:p>
            <a:pPr marL="0" indent="0">
              <a:buFont typeface="Wingdings 2" panose="05020102010507070707" pitchFamily="18" charset="2"/>
              <a:buNone/>
            </a:pPr>
            <a:r>
              <a:rPr lang="en-US" sz="2000" cap="all" dirty="0">
                <a:solidFill>
                  <a:schemeClr val="accent2"/>
                </a:solidFill>
              </a:rPr>
              <a:t>Test each solution</a:t>
            </a:r>
          </a:p>
          <a:p>
            <a:pPr marL="0" indent="0">
              <a:buNone/>
            </a:pPr>
            <a:r>
              <a:rPr lang="en-US" sz="2000" cap="all" dirty="0">
                <a:solidFill>
                  <a:schemeClr val="accent2"/>
                </a:solidFill>
              </a:rPr>
              <a:t>Working product</a:t>
            </a:r>
          </a:p>
          <a:p>
            <a:pPr marL="0" indent="0">
              <a:buNone/>
            </a:pPr>
            <a:r>
              <a:rPr lang="en-US" sz="2000" cap="all" dirty="0">
                <a:solidFill>
                  <a:schemeClr val="accent2"/>
                </a:solidFill>
              </a:rPr>
              <a:t>Self sustained team available</a:t>
            </a:r>
          </a:p>
          <a:p>
            <a:pPr marL="0" indent="0">
              <a:buFont typeface="Wingdings 2" panose="05020102010507070707" pitchFamily="18" charset="2"/>
              <a:buNone/>
            </a:pPr>
            <a:r>
              <a:rPr lang="en-US" sz="2000" cap="all" dirty="0">
                <a:solidFill>
                  <a:schemeClr val="accent2"/>
                </a:solidFill>
              </a:rPr>
              <a:t>Implementation is less risky* </a:t>
            </a:r>
          </a:p>
        </p:txBody>
      </p:sp>
    </p:spTree>
    <p:extLst>
      <p:ext uri="{BB962C8B-B14F-4D97-AF65-F5344CB8AC3E}">
        <p14:creationId xmlns:p14="http://schemas.microsoft.com/office/powerpoint/2010/main" val="162413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64188" y="1660903"/>
            <a:ext cx="122176" cy="161774"/>
          </a:xfrm>
          <a:prstGeom prst="rect">
            <a:avLst/>
          </a:prstGeom>
        </p:spPr>
        <p:txBody>
          <a:bodyPr vert="horz" wrap="square" lIns="0" tIns="14984" rIns="0" bIns="0" rtlCol="0">
            <a:spAutoFit/>
          </a:bodyPr>
          <a:lstStyle/>
          <a:p>
            <a:pPr marL="11527">
              <a:spcBef>
                <a:spcPts val="118"/>
              </a:spcBef>
            </a:pPr>
            <a:r>
              <a:rPr sz="953" spc="18" dirty="0">
                <a:latin typeface="OpenSymbol"/>
                <a:cs typeface="OpenSymbol"/>
              </a:rPr>
              <a:t>●</a:t>
            </a:r>
            <a:endParaRPr sz="953">
              <a:latin typeface="OpenSymbol"/>
              <a:cs typeface="OpenSymbol"/>
            </a:endParaRPr>
          </a:p>
        </p:txBody>
      </p:sp>
      <p:sp>
        <p:nvSpPr>
          <p:cNvPr id="12" name="Title 11">
            <a:extLst>
              <a:ext uri="{FF2B5EF4-FFF2-40B4-BE49-F238E27FC236}">
                <a16:creationId xmlns:a16="http://schemas.microsoft.com/office/drawing/2014/main" id="{A982B77D-F249-4E3B-81DD-7A2BEDD3FDA4}"/>
              </a:ext>
            </a:extLst>
          </p:cNvPr>
          <p:cNvSpPr>
            <a:spLocks noGrp="1"/>
          </p:cNvSpPr>
          <p:nvPr>
            <p:ph type="title"/>
          </p:nvPr>
        </p:nvSpPr>
        <p:spPr/>
        <p:txBody>
          <a:bodyPr vert="horz" lIns="91440" tIns="45720" rIns="91440" bIns="45720" rtlCol="0" anchor="ctr">
            <a:noAutofit/>
          </a:bodyPr>
          <a:lstStyle/>
          <a:p>
            <a:pPr marL="306000" indent="-306000">
              <a:spcBef>
                <a:spcPct val="20000"/>
              </a:spcBef>
              <a:spcAft>
                <a:spcPts val="600"/>
              </a:spcAft>
              <a:buClr>
                <a:schemeClr val="accent2"/>
              </a:buClr>
              <a:buSzPct val="92000"/>
              <a:buFont typeface="Wingdings 2" panose="05020102010507070707" pitchFamily="18" charset="2"/>
              <a:buChar char=""/>
            </a:pPr>
            <a:r>
              <a:rPr lang="en-US" sz="4400" dirty="0">
                <a:solidFill>
                  <a:srgbClr val="FFFF00"/>
                </a:solidFill>
                <a:latin typeface="+mn-lt"/>
                <a:ea typeface="+mn-ea"/>
                <a:cs typeface="+mn-cs"/>
              </a:rPr>
              <a:t>What is agile methodology [scrum]</a:t>
            </a:r>
          </a:p>
        </p:txBody>
      </p:sp>
      <p:pic>
        <p:nvPicPr>
          <p:cNvPr id="14" name="Picture 13">
            <a:extLst>
              <a:ext uri="{FF2B5EF4-FFF2-40B4-BE49-F238E27FC236}">
                <a16:creationId xmlns:a16="http://schemas.microsoft.com/office/drawing/2014/main" id="{FE478D44-0A85-41C0-A8AD-50A2804FC128}"/>
              </a:ext>
            </a:extLst>
          </p:cNvPr>
          <p:cNvPicPr>
            <a:picLocks noChangeAspect="1"/>
          </p:cNvPicPr>
          <p:nvPr/>
        </p:nvPicPr>
        <p:blipFill>
          <a:blip r:embed="rId3"/>
          <a:stretch>
            <a:fillRect/>
          </a:stretch>
        </p:blipFill>
        <p:spPr>
          <a:xfrm>
            <a:off x="581192" y="2105371"/>
            <a:ext cx="7572375" cy="4210050"/>
          </a:xfrm>
          <a:prstGeom prst="rect">
            <a:avLst/>
          </a:prstGeom>
        </p:spPr>
      </p:pic>
      <p:sp>
        <p:nvSpPr>
          <p:cNvPr id="15" name="Content Placeholder 2">
            <a:extLst>
              <a:ext uri="{FF2B5EF4-FFF2-40B4-BE49-F238E27FC236}">
                <a16:creationId xmlns:a16="http://schemas.microsoft.com/office/drawing/2014/main" id="{1A4A3633-EDF0-401B-BDB1-156EB94E541F}"/>
              </a:ext>
            </a:extLst>
          </p:cNvPr>
          <p:cNvSpPr txBox="1">
            <a:spLocks/>
          </p:cNvSpPr>
          <p:nvPr/>
        </p:nvSpPr>
        <p:spPr>
          <a:xfrm>
            <a:off x="8153567" y="2080749"/>
            <a:ext cx="3833386" cy="4098065"/>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800" b="1" cap="all" dirty="0">
                <a:solidFill>
                  <a:schemeClr val="accent1"/>
                </a:solidFill>
              </a:rPr>
              <a:t>Business Scenario </a:t>
            </a:r>
          </a:p>
          <a:p>
            <a:pPr marL="0" indent="0">
              <a:buFont typeface="Wingdings 2" panose="05020102010507070707" pitchFamily="18" charset="2"/>
              <a:buNone/>
            </a:pPr>
            <a:r>
              <a:rPr lang="en-US" sz="2400" cap="all" dirty="0">
                <a:solidFill>
                  <a:schemeClr val="accent2"/>
                </a:solidFill>
              </a:rPr>
              <a:t>[why to use AGILE ]</a:t>
            </a:r>
          </a:p>
          <a:p>
            <a:pPr marL="0" marR="4611" indent="0">
              <a:buNone/>
            </a:pPr>
            <a:r>
              <a:rPr lang="en-US" sz="2000" cap="all" dirty="0">
                <a:solidFill>
                  <a:schemeClr val="accent2"/>
                </a:solidFill>
              </a:rPr>
              <a:t>Improve Customer Involvement  </a:t>
            </a:r>
          </a:p>
          <a:p>
            <a:pPr marL="0" marR="4611" indent="0">
              <a:buNone/>
            </a:pPr>
            <a:r>
              <a:rPr lang="en-US" sz="2000" cap="all" dirty="0">
                <a:solidFill>
                  <a:schemeClr val="accent2"/>
                </a:solidFill>
              </a:rPr>
              <a:t>Increase Quality</a:t>
            </a:r>
          </a:p>
          <a:p>
            <a:pPr marL="0" marR="4611" indent="0">
              <a:buNone/>
            </a:pPr>
            <a:r>
              <a:rPr lang="en-US" sz="2000" cap="all" dirty="0">
                <a:solidFill>
                  <a:schemeClr val="accent2"/>
                </a:solidFill>
              </a:rPr>
              <a:t>Simplify releases</a:t>
            </a:r>
          </a:p>
          <a:p>
            <a:pPr marL="0" indent="0">
              <a:buFont typeface="Wingdings 2" panose="05020102010507070707" pitchFamily="18" charset="2"/>
              <a:buNone/>
            </a:pPr>
            <a:r>
              <a:rPr lang="en-US" sz="2000" cap="all" dirty="0">
                <a:solidFill>
                  <a:schemeClr val="accent2"/>
                </a:solidFill>
              </a:rPr>
              <a:t>Incremental Requirements</a:t>
            </a:r>
          </a:p>
          <a:p>
            <a:pPr marL="0" marR="1924929" indent="0">
              <a:lnSpc>
                <a:spcPct val="135100"/>
              </a:lnSpc>
              <a:buNone/>
            </a:pPr>
            <a:r>
              <a:rPr lang="en-US" sz="2000" cap="all" dirty="0">
                <a:solidFill>
                  <a:schemeClr val="accent2"/>
                </a:solidFill>
              </a:rPr>
              <a:t>Working product</a:t>
            </a:r>
          </a:p>
          <a:p>
            <a:pPr marL="0" indent="0">
              <a:buFont typeface="Wingdings 2" panose="05020102010507070707" pitchFamily="18" charset="2"/>
              <a:buNone/>
            </a:pPr>
            <a:r>
              <a:rPr lang="en-US" sz="2000" cap="all" dirty="0">
                <a:solidFill>
                  <a:schemeClr val="accent2"/>
                </a:solidFill>
              </a:rPr>
              <a:t>Implementation is less risky* , cost &amp; time effective</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149CFF-D1CF-4401-9226-9113BE0526CD}"/>
              </a:ext>
            </a:extLst>
          </p:cNvPr>
          <p:cNvSpPr>
            <a:spLocks noGrp="1"/>
          </p:cNvSpPr>
          <p:nvPr>
            <p:ph type="title"/>
          </p:nvPr>
        </p:nvSpPr>
        <p:spPr/>
        <p:txBody>
          <a:bodyPr/>
          <a:lstStyle/>
          <a:p>
            <a:r>
              <a:rPr lang="en-US" dirty="0"/>
              <a:t>Agile development [scrum] – deep dive – how does it work</a:t>
            </a:r>
          </a:p>
        </p:txBody>
      </p:sp>
      <p:sp>
        <p:nvSpPr>
          <p:cNvPr id="9" name="object 3">
            <a:extLst>
              <a:ext uri="{FF2B5EF4-FFF2-40B4-BE49-F238E27FC236}">
                <a16:creationId xmlns:a16="http://schemas.microsoft.com/office/drawing/2014/main" id="{DF382150-D144-4278-997B-CD4F6F6FF6A7}"/>
              </a:ext>
            </a:extLst>
          </p:cNvPr>
          <p:cNvSpPr txBox="1"/>
          <p:nvPr/>
        </p:nvSpPr>
        <p:spPr>
          <a:xfrm>
            <a:off x="942108" y="1979918"/>
            <a:ext cx="10041775" cy="3594239"/>
          </a:xfrm>
          <a:prstGeom prst="rect">
            <a:avLst/>
          </a:prstGeom>
        </p:spPr>
        <p:txBody>
          <a:bodyPr vert="horz" wrap="square" lIns="0" tIns="135431" rIns="0" bIns="0" rtlCol="0">
            <a:spAutoFit/>
          </a:bodyPr>
          <a:lstStyle/>
          <a:p>
            <a:pPr marL="11527" algn="just">
              <a:spcBef>
                <a:spcPts val="1066"/>
              </a:spcBef>
            </a:pPr>
            <a:r>
              <a:rPr sz="1906" b="1" spc="-41" dirty="0">
                <a:latin typeface="Liberation Sans"/>
                <a:cs typeface="Liberation Sans"/>
              </a:rPr>
              <a:t>You </a:t>
            </a:r>
            <a:r>
              <a:rPr sz="1906" b="1" spc="5" dirty="0">
                <a:latin typeface="Liberation Sans"/>
                <a:cs typeface="Liberation Sans"/>
              </a:rPr>
              <a:t>make a</a:t>
            </a:r>
            <a:r>
              <a:rPr sz="1906" b="1" spc="36" dirty="0">
                <a:latin typeface="Liberation Sans"/>
                <a:cs typeface="Liberation Sans"/>
              </a:rPr>
              <a:t> </a:t>
            </a:r>
            <a:r>
              <a:rPr sz="1906" b="1" dirty="0">
                <a:latin typeface="Liberation Sans"/>
                <a:cs typeface="Liberation Sans"/>
              </a:rPr>
              <a:t>list:</a:t>
            </a:r>
            <a:endParaRPr sz="1906" dirty="0">
              <a:latin typeface="Liberation Sans"/>
              <a:cs typeface="Liberation Sans"/>
            </a:endParaRPr>
          </a:p>
          <a:p>
            <a:pPr marL="11527" marR="212664" algn="just">
              <a:lnSpc>
                <a:spcPts val="2133"/>
              </a:lnSpc>
              <a:spcBef>
                <a:spcPts val="1180"/>
              </a:spcBef>
            </a:pPr>
            <a:r>
              <a:rPr sz="1906" dirty="0">
                <a:latin typeface="Liberation Sans"/>
                <a:cs typeface="Liberation Sans"/>
              </a:rPr>
              <a:t>Sitting down with your </a:t>
            </a:r>
            <a:r>
              <a:rPr sz="1906" spc="5" dirty="0">
                <a:latin typeface="Liberation Sans"/>
                <a:cs typeface="Liberation Sans"/>
              </a:rPr>
              <a:t>customer </a:t>
            </a:r>
            <a:r>
              <a:rPr sz="1906" dirty="0">
                <a:latin typeface="Liberation Sans"/>
                <a:cs typeface="Liberation Sans"/>
              </a:rPr>
              <a:t>you </a:t>
            </a:r>
            <a:r>
              <a:rPr sz="1906" spc="5" dirty="0">
                <a:latin typeface="Liberation Sans"/>
                <a:cs typeface="Liberation Sans"/>
              </a:rPr>
              <a:t>make a </a:t>
            </a:r>
            <a:r>
              <a:rPr sz="1906" spc="-5" dirty="0">
                <a:latin typeface="Liberation Sans"/>
                <a:cs typeface="Liberation Sans"/>
              </a:rPr>
              <a:t>list </a:t>
            </a:r>
            <a:r>
              <a:rPr sz="1906" dirty="0">
                <a:latin typeface="Liberation Sans"/>
                <a:cs typeface="Liberation Sans"/>
              </a:rPr>
              <a:t>of features they would  like </a:t>
            </a:r>
            <a:r>
              <a:rPr sz="1906" spc="-5" dirty="0">
                <a:latin typeface="Liberation Sans"/>
                <a:cs typeface="Liberation Sans"/>
              </a:rPr>
              <a:t>to </a:t>
            </a:r>
            <a:r>
              <a:rPr sz="1906" dirty="0">
                <a:latin typeface="Liberation Sans"/>
                <a:cs typeface="Liberation Sans"/>
              </a:rPr>
              <a:t>see </a:t>
            </a:r>
            <a:r>
              <a:rPr sz="1906" spc="5" dirty="0">
                <a:latin typeface="Liberation Sans"/>
                <a:cs typeface="Liberation Sans"/>
              </a:rPr>
              <a:t>in </a:t>
            </a:r>
            <a:r>
              <a:rPr sz="1906" dirty="0">
                <a:latin typeface="Liberation Sans"/>
                <a:cs typeface="Liberation Sans"/>
              </a:rPr>
              <a:t>their software. </a:t>
            </a:r>
            <a:r>
              <a:rPr sz="1906" spc="-9" dirty="0">
                <a:latin typeface="Liberation Sans"/>
                <a:cs typeface="Liberation Sans"/>
              </a:rPr>
              <a:t>We </a:t>
            </a:r>
            <a:r>
              <a:rPr sz="1906" dirty="0">
                <a:latin typeface="Liberation Sans"/>
                <a:cs typeface="Liberation Sans"/>
              </a:rPr>
              <a:t>call these things user stories </a:t>
            </a:r>
            <a:r>
              <a:rPr sz="1906" spc="5" dirty="0">
                <a:latin typeface="Liberation Sans"/>
                <a:cs typeface="Liberation Sans"/>
              </a:rPr>
              <a:t>and </a:t>
            </a:r>
            <a:r>
              <a:rPr sz="1906" dirty="0">
                <a:latin typeface="Liberation Sans"/>
                <a:cs typeface="Liberation Sans"/>
              </a:rPr>
              <a:t>they  </a:t>
            </a:r>
            <a:r>
              <a:rPr sz="1906" spc="5" dirty="0">
                <a:latin typeface="Liberation Sans"/>
                <a:cs typeface="Liberation Sans"/>
              </a:rPr>
              <a:t>become </a:t>
            </a:r>
            <a:r>
              <a:rPr sz="1906" dirty="0">
                <a:latin typeface="Liberation Sans"/>
                <a:cs typeface="Liberation Sans"/>
              </a:rPr>
              <a:t>the </a:t>
            </a:r>
            <a:r>
              <a:rPr sz="1906" spc="-95" dirty="0">
                <a:latin typeface="Liberation Sans"/>
                <a:cs typeface="Liberation Sans"/>
              </a:rPr>
              <a:t>To </a:t>
            </a:r>
            <a:r>
              <a:rPr sz="1906" spc="5" dirty="0">
                <a:latin typeface="Liberation Sans"/>
                <a:cs typeface="Liberation Sans"/>
              </a:rPr>
              <a:t>Do </a:t>
            </a:r>
            <a:r>
              <a:rPr sz="1906" spc="-5" dirty="0">
                <a:latin typeface="Liberation Sans"/>
                <a:cs typeface="Liberation Sans"/>
              </a:rPr>
              <a:t>list </a:t>
            </a:r>
            <a:r>
              <a:rPr sz="1906" dirty="0">
                <a:latin typeface="Liberation Sans"/>
                <a:cs typeface="Liberation Sans"/>
              </a:rPr>
              <a:t>for your</a:t>
            </a:r>
            <a:r>
              <a:rPr sz="1906" spc="68" dirty="0">
                <a:latin typeface="Liberation Sans"/>
                <a:cs typeface="Liberation Sans"/>
              </a:rPr>
              <a:t> </a:t>
            </a:r>
            <a:r>
              <a:rPr sz="1906" dirty="0">
                <a:latin typeface="Liberation Sans"/>
                <a:cs typeface="Liberation Sans"/>
              </a:rPr>
              <a:t>project.</a:t>
            </a:r>
          </a:p>
          <a:p>
            <a:pPr marL="11527" algn="just">
              <a:spcBef>
                <a:spcPts val="935"/>
              </a:spcBef>
            </a:pPr>
            <a:r>
              <a:rPr sz="1906" b="1" spc="-41" dirty="0">
                <a:latin typeface="Liberation Sans"/>
                <a:cs typeface="Liberation Sans"/>
              </a:rPr>
              <a:t>You </a:t>
            </a:r>
            <a:r>
              <a:rPr sz="1906" b="1" dirty="0">
                <a:latin typeface="Liberation Sans"/>
                <a:cs typeface="Liberation Sans"/>
              </a:rPr>
              <a:t>size </a:t>
            </a:r>
            <a:r>
              <a:rPr sz="1906" b="1" spc="5" dirty="0">
                <a:latin typeface="Liberation Sans"/>
                <a:cs typeface="Liberation Sans"/>
              </a:rPr>
              <a:t>things</a:t>
            </a:r>
            <a:r>
              <a:rPr sz="1906" b="1" spc="41" dirty="0">
                <a:latin typeface="Liberation Sans"/>
                <a:cs typeface="Liberation Sans"/>
              </a:rPr>
              <a:t> </a:t>
            </a:r>
            <a:r>
              <a:rPr sz="1906" b="1" spc="5" dirty="0">
                <a:latin typeface="Liberation Sans"/>
                <a:cs typeface="Liberation Sans"/>
              </a:rPr>
              <a:t>up:</a:t>
            </a:r>
            <a:endParaRPr sz="1906" dirty="0">
              <a:latin typeface="Liberation Sans"/>
              <a:cs typeface="Liberation Sans"/>
            </a:endParaRPr>
          </a:p>
          <a:p>
            <a:pPr marL="11527" marR="4611">
              <a:lnSpc>
                <a:spcPts val="2142"/>
              </a:lnSpc>
              <a:spcBef>
                <a:spcPts val="1175"/>
              </a:spcBef>
            </a:pPr>
            <a:r>
              <a:rPr sz="1906" spc="-54" dirty="0">
                <a:latin typeface="Liberation Sans"/>
                <a:cs typeface="Liberation Sans"/>
              </a:rPr>
              <a:t>You </a:t>
            </a:r>
            <a:r>
              <a:rPr sz="1906" dirty="0">
                <a:latin typeface="Liberation Sans"/>
                <a:cs typeface="Liberation Sans"/>
              </a:rPr>
              <a:t>size(estimate) your stories relatively </a:t>
            </a:r>
            <a:r>
              <a:rPr sz="1906" spc="-5" dirty="0">
                <a:latin typeface="Liberation Sans"/>
                <a:cs typeface="Liberation Sans"/>
              </a:rPr>
              <a:t>to </a:t>
            </a:r>
            <a:r>
              <a:rPr sz="1906" dirty="0">
                <a:latin typeface="Liberation Sans"/>
                <a:cs typeface="Liberation Sans"/>
              </a:rPr>
              <a:t>each </a:t>
            </a:r>
            <a:r>
              <a:rPr sz="1906" spc="-18" dirty="0">
                <a:latin typeface="Liberation Sans"/>
                <a:cs typeface="Liberation Sans"/>
              </a:rPr>
              <a:t>other, </a:t>
            </a:r>
            <a:r>
              <a:rPr sz="1906" spc="5" dirty="0">
                <a:latin typeface="Liberation Sans"/>
                <a:cs typeface="Liberation Sans"/>
              </a:rPr>
              <a:t>coming </a:t>
            </a:r>
            <a:r>
              <a:rPr sz="1906" dirty="0">
                <a:latin typeface="Liberation Sans"/>
                <a:cs typeface="Liberation Sans"/>
              </a:rPr>
              <a:t>up with </a:t>
            </a:r>
            <a:r>
              <a:rPr sz="1906" spc="5" dirty="0">
                <a:latin typeface="Liberation Sans"/>
                <a:cs typeface="Liberation Sans"/>
              </a:rPr>
              <a:t>a  </a:t>
            </a:r>
            <a:r>
              <a:rPr sz="1906" dirty="0">
                <a:latin typeface="Liberation Sans"/>
                <a:cs typeface="Liberation Sans"/>
              </a:rPr>
              <a:t>guess </a:t>
            </a:r>
            <a:r>
              <a:rPr sz="1906" spc="5" dirty="0">
                <a:latin typeface="Liberation Sans"/>
                <a:cs typeface="Liberation Sans"/>
              </a:rPr>
              <a:t>as </a:t>
            </a:r>
            <a:r>
              <a:rPr sz="1906" dirty="0">
                <a:latin typeface="Liberation Sans"/>
                <a:cs typeface="Liberation Sans"/>
              </a:rPr>
              <a:t>to how long you think each user story </a:t>
            </a:r>
            <a:r>
              <a:rPr sz="1906" spc="-5" dirty="0">
                <a:latin typeface="Liberation Sans"/>
                <a:cs typeface="Liberation Sans"/>
              </a:rPr>
              <a:t>will</a:t>
            </a:r>
            <a:r>
              <a:rPr sz="1906" spc="18" dirty="0">
                <a:latin typeface="Liberation Sans"/>
                <a:cs typeface="Liberation Sans"/>
              </a:rPr>
              <a:t> </a:t>
            </a:r>
            <a:r>
              <a:rPr sz="1906" dirty="0">
                <a:latin typeface="Liberation Sans"/>
                <a:cs typeface="Liberation Sans"/>
              </a:rPr>
              <a:t>take.</a:t>
            </a:r>
          </a:p>
          <a:p>
            <a:pPr marL="11527">
              <a:spcBef>
                <a:spcPts val="930"/>
              </a:spcBef>
            </a:pPr>
            <a:r>
              <a:rPr sz="1906" b="1" spc="-41" dirty="0">
                <a:latin typeface="Liberation Sans"/>
                <a:cs typeface="Liberation Sans"/>
              </a:rPr>
              <a:t>You </a:t>
            </a:r>
            <a:r>
              <a:rPr sz="1906" b="1" dirty="0">
                <a:latin typeface="Liberation Sans"/>
                <a:cs typeface="Liberation Sans"/>
              </a:rPr>
              <a:t>set </a:t>
            </a:r>
            <a:r>
              <a:rPr sz="1906" b="1" spc="5" dirty="0">
                <a:latin typeface="Liberation Sans"/>
                <a:cs typeface="Liberation Sans"/>
              </a:rPr>
              <a:t>some</a:t>
            </a:r>
            <a:r>
              <a:rPr sz="1906" b="1" spc="41" dirty="0">
                <a:latin typeface="Liberation Sans"/>
                <a:cs typeface="Liberation Sans"/>
              </a:rPr>
              <a:t> </a:t>
            </a:r>
            <a:r>
              <a:rPr sz="1906" b="1" dirty="0">
                <a:latin typeface="Liberation Sans"/>
                <a:cs typeface="Liberation Sans"/>
              </a:rPr>
              <a:t>priorities:</a:t>
            </a:r>
            <a:endParaRPr sz="1906" dirty="0">
              <a:latin typeface="Liberation Sans"/>
              <a:cs typeface="Liberation Sans"/>
            </a:endParaRPr>
          </a:p>
          <a:p>
            <a:pPr marL="11527" marR="251278">
              <a:lnSpc>
                <a:spcPts val="2133"/>
              </a:lnSpc>
              <a:spcBef>
                <a:spcPts val="1180"/>
              </a:spcBef>
            </a:pPr>
            <a:r>
              <a:rPr sz="1906" dirty="0">
                <a:latin typeface="Liberation Sans"/>
                <a:cs typeface="Liberation Sans"/>
              </a:rPr>
              <a:t>Like </a:t>
            </a:r>
            <a:r>
              <a:rPr sz="1906" spc="5" dirty="0">
                <a:latin typeface="Liberation Sans"/>
                <a:cs typeface="Liberation Sans"/>
              </a:rPr>
              <a:t>most </a:t>
            </a:r>
            <a:r>
              <a:rPr sz="1906" dirty="0">
                <a:latin typeface="Liberation Sans"/>
                <a:cs typeface="Liberation Sans"/>
              </a:rPr>
              <a:t>lists, there always </a:t>
            </a:r>
            <a:r>
              <a:rPr sz="1906" spc="5" dirty="0">
                <a:latin typeface="Liberation Sans"/>
                <a:cs typeface="Liberation Sans"/>
              </a:rPr>
              <a:t>seems </a:t>
            </a:r>
            <a:r>
              <a:rPr sz="1906" dirty="0">
                <a:latin typeface="Liberation Sans"/>
                <a:cs typeface="Liberation Sans"/>
              </a:rPr>
              <a:t>to be </a:t>
            </a:r>
            <a:r>
              <a:rPr sz="1906" spc="5" dirty="0">
                <a:latin typeface="Liberation Sans"/>
                <a:cs typeface="Liberation Sans"/>
              </a:rPr>
              <a:t>more </a:t>
            </a:r>
            <a:r>
              <a:rPr sz="1906" dirty="0">
                <a:latin typeface="Liberation Sans"/>
                <a:cs typeface="Liberation Sans"/>
              </a:rPr>
              <a:t>to </a:t>
            </a:r>
            <a:r>
              <a:rPr sz="1906" spc="5" dirty="0">
                <a:latin typeface="Liberation Sans"/>
                <a:cs typeface="Liberation Sans"/>
              </a:rPr>
              <a:t>do </a:t>
            </a:r>
            <a:r>
              <a:rPr sz="1906" dirty="0">
                <a:latin typeface="Liberation Sans"/>
                <a:cs typeface="Liberation Sans"/>
              </a:rPr>
              <a:t>than </a:t>
            </a:r>
            <a:r>
              <a:rPr sz="1906" spc="5" dirty="0">
                <a:latin typeface="Liberation Sans"/>
                <a:cs typeface="Liberation Sans"/>
              </a:rPr>
              <a:t>time </a:t>
            </a:r>
            <a:r>
              <a:rPr sz="1906" dirty="0">
                <a:latin typeface="Liberation Sans"/>
                <a:cs typeface="Liberation Sans"/>
              </a:rPr>
              <a:t>allows.  </a:t>
            </a:r>
            <a:r>
              <a:rPr sz="1906" spc="5" dirty="0">
                <a:latin typeface="Liberation Sans"/>
                <a:cs typeface="Liberation Sans"/>
              </a:rPr>
              <a:t>So </a:t>
            </a:r>
            <a:r>
              <a:rPr sz="1906" dirty="0">
                <a:latin typeface="Liberation Sans"/>
                <a:cs typeface="Liberation Sans"/>
              </a:rPr>
              <a:t>you ask your </a:t>
            </a:r>
            <a:r>
              <a:rPr sz="1906" spc="5" dirty="0">
                <a:latin typeface="Liberation Sans"/>
                <a:cs typeface="Liberation Sans"/>
              </a:rPr>
              <a:t>customer </a:t>
            </a:r>
            <a:r>
              <a:rPr sz="1906" spc="-5" dirty="0">
                <a:latin typeface="Liberation Sans"/>
                <a:cs typeface="Liberation Sans"/>
              </a:rPr>
              <a:t>to </a:t>
            </a:r>
            <a:r>
              <a:rPr sz="1906" dirty="0">
                <a:latin typeface="Liberation Sans"/>
                <a:cs typeface="Liberation Sans"/>
              </a:rPr>
              <a:t>prioritize their </a:t>
            </a:r>
            <a:r>
              <a:rPr sz="1906" spc="-5" dirty="0">
                <a:latin typeface="Liberation Sans"/>
                <a:cs typeface="Liberation Sans"/>
              </a:rPr>
              <a:t>list </a:t>
            </a:r>
            <a:r>
              <a:rPr sz="1906" spc="5" dirty="0">
                <a:latin typeface="Liberation Sans"/>
                <a:cs typeface="Liberation Sans"/>
              </a:rPr>
              <a:t>so </a:t>
            </a:r>
            <a:r>
              <a:rPr sz="1906" dirty="0">
                <a:latin typeface="Liberation Sans"/>
                <a:cs typeface="Liberation Sans"/>
              </a:rPr>
              <a:t>you get the </a:t>
            </a:r>
            <a:r>
              <a:rPr sz="1906" spc="5" dirty="0">
                <a:latin typeface="Liberation Sans"/>
                <a:cs typeface="Liberation Sans"/>
              </a:rPr>
              <a:t>most  important </a:t>
            </a:r>
            <a:r>
              <a:rPr sz="1906" spc="-9" dirty="0">
                <a:latin typeface="Liberation Sans"/>
                <a:cs typeface="Liberation Sans"/>
              </a:rPr>
              <a:t>stuff </a:t>
            </a:r>
            <a:r>
              <a:rPr sz="1906" dirty="0">
                <a:latin typeface="Liberation Sans"/>
                <a:cs typeface="Liberation Sans"/>
              </a:rPr>
              <a:t>done first, and save the least important for</a:t>
            </a:r>
            <a:r>
              <a:rPr sz="1906" spc="23" dirty="0">
                <a:latin typeface="Liberation Sans"/>
                <a:cs typeface="Liberation Sans"/>
              </a:rPr>
              <a:t> </a:t>
            </a:r>
            <a:r>
              <a:rPr sz="1906" dirty="0">
                <a:latin typeface="Liberation Sans"/>
                <a:cs typeface="Liberation Sans"/>
              </a:rPr>
              <a:t>last.</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47404" y="2551927"/>
            <a:ext cx="10563404" cy="3504233"/>
          </a:xfrm>
          <a:prstGeom prst="rect">
            <a:avLst/>
          </a:prstGeom>
        </p:spPr>
        <p:txBody>
          <a:bodyPr vert="horz" wrap="square" lIns="0" tIns="38612" rIns="0" bIns="0" rtlCol="0">
            <a:spAutoFit/>
          </a:bodyPr>
          <a:lstStyle/>
          <a:p>
            <a:pPr marL="11527" marR="93365" algn="just">
              <a:lnSpc>
                <a:spcPts val="2342"/>
              </a:lnSpc>
              <a:spcBef>
                <a:spcPts val="304"/>
              </a:spcBef>
            </a:pPr>
            <a:r>
              <a:rPr sz="2087" dirty="0">
                <a:latin typeface="Liberation Sans"/>
                <a:cs typeface="Liberation Sans"/>
              </a:rPr>
              <a:t>Then you </a:t>
            </a:r>
            <a:r>
              <a:rPr sz="2087" spc="-5" dirty="0">
                <a:latin typeface="Liberation Sans"/>
                <a:cs typeface="Liberation Sans"/>
              </a:rPr>
              <a:t>start delivering </a:t>
            </a:r>
            <a:r>
              <a:rPr sz="2087" dirty="0">
                <a:latin typeface="Liberation Sans"/>
                <a:cs typeface="Liberation Sans"/>
              </a:rPr>
              <a:t>some </a:t>
            </a:r>
            <a:r>
              <a:rPr sz="2087" spc="-5" dirty="0">
                <a:latin typeface="Liberation Sans"/>
                <a:cs typeface="Liberation Sans"/>
              </a:rPr>
              <a:t>value. </a:t>
            </a:r>
            <a:r>
              <a:rPr sz="2087" spc="-64" dirty="0">
                <a:latin typeface="Liberation Sans"/>
                <a:cs typeface="Liberation Sans"/>
              </a:rPr>
              <a:t>You </a:t>
            </a:r>
            <a:r>
              <a:rPr sz="2087" spc="-5" dirty="0">
                <a:latin typeface="Liberation Sans"/>
                <a:cs typeface="Liberation Sans"/>
              </a:rPr>
              <a:t>start at the top. </a:t>
            </a:r>
            <a:r>
              <a:rPr sz="2087" spc="-9" dirty="0">
                <a:latin typeface="Liberation Sans"/>
                <a:cs typeface="Liberation Sans"/>
              </a:rPr>
              <a:t>Work  </a:t>
            </a:r>
            <a:r>
              <a:rPr sz="2087" dirty="0">
                <a:latin typeface="Liberation Sans"/>
                <a:cs typeface="Liberation Sans"/>
              </a:rPr>
              <a:t>your way </a:t>
            </a:r>
            <a:r>
              <a:rPr sz="2087" spc="-5" dirty="0">
                <a:latin typeface="Liberation Sans"/>
                <a:cs typeface="Liberation Sans"/>
              </a:rPr>
              <a:t>to the bottom. </a:t>
            </a:r>
            <a:r>
              <a:rPr sz="2087" dirty="0">
                <a:latin typeface="Liberation Sans"/>
                <a:cs typeface="Liberation Sans"/>
              </a:rPr>
              <a:t>Building, </a:t>
            </a:r>
            <a:r>
              <a:rPr sz="2087" spc="-5" dirty="0">
                <a:latin typeface="Liberation Sans"/>
                <a:cs typeface="Liberation Sans"/>
              </a:rPr>
              <a:t>iterating, </a:t>
            </a:r>
            <a:r>
              <a:rPr sz="2087" dirty="0">
                <a:latin typeface="Liberation Sans"/>
                <a:cs typeface="Liberation Sans"/>
              </a:rPr>
              <a:t>and </a:t>
            </a:r>
            <a:r>
              <a:rPr sz="2087" spc="-5" dirty="0">
                <a:latin typeface="Liberation Sans"/>
                <a:cs typeface="Liberation Sans"/>
              </a:rPr>
              <a:t>getting feedback  from your </a:t>
            </a:r>
            <a:r>
              <a:rPr sz="2087" dirty="0">
                <a:latin typeface="Liberation Sans"/>
                <a:cs typeface="Liberation Sans"/>
              </a:rPr>
              <a:t>customer </a:t>
            </a:r>
            <a:r>
              <a:rPr sz="2087" spc="-5" dirty="0">
                <a:latin typeface="Liberation Sans"/>
                <a:cs typeface="Liberation Sans"/>
              </a:rPr>
              <a:t>as </a:t>
            </a:r>
            <a:r>
              <a:rPr sz="2087" dirty="0">
                <a:latin typeface="Liberation Sans"/>
                <a:cs typeface="Liberation Sans"/>
              </a:rPr>
              <a:t>you</a:t>
            </a:r>
            <a:r>
              <a:rPr sz="2087" spc="9" dirty="0">
                <a:latin typeface="Liberation Sans"/>
                <a:cs typeface="Liberation Sans"/>
              </a:rPr>
              <a:t> </a:t>
            </a:r>
            <a:r>
              <a:rPr sz="2087" spc="-5" dirty="0">
                <a:latin typeface="Liberation Sans"/>
                <a:cs typeface="Liberation Sans"/>
              </a:rPr>
              <a:t>go.</a:t>
            </a:r>
            <a:endParaRPr sz="2087" dirty="0">
              <a:latin typeface="Liberation Sans"/>
              <a:cs typeface="Liberation Sans"/>
            </a:endParaRPr>
          </a:p>
          <a:p>
            <a:pPr marL="11527" algn="just">
              <a:spcBef>
                <a:spcPts val="1030"/>
              </a:spcBef>
            </a:pPr>
            <a:r>
              <a:rPr sz="2087" b="1" spc="-54" dirty="0">
                <a:latin typeface="Liberation Sans"/>
                <a:cs typeface="Liberation Sans"/>
              </a:rPr>
              <a:t>You </a:t>
            </a:r>
            <a:r>
              <a:rPr sz="2087" b="1" spc="-5" dirty="0">
                <a:latin typeface="Liberation Sans"/>
                <a:cs typeface="Liberation Sans"/>
              </a:rPr>
              <a:t>update </a:t>
            </a:r>
            <a:r>
              <a:rPr sz="2087" b="1" dirty="0">
                <a:latin typeface="Liberation Sans"/>
                <a:cs typeface="Liberation Sans"/>
              </a:rPr>
              <a:t>the </a:t>
            </a:r>
            <a:r>
              <a:rPr sz="2087" b="1" spc="-5" dirty="0">
                <a:latin typeface="Liberation Sans"/>
                <a:cs typeface="Liberation Sans"/>
              </a:rPr>
              <a:t>plan as </a:t>
            </a:r>
            <a:r>
              <a:rPr sz="2087" b="1" dirty="0">
                <a:latin typeface="Liberation Sans"/>
                <a:cs typeface="Liberation Sans"/>
              </a:rPr>
              <a:t>you </a:t>
            </a:r>
            <a:r>
              <a:rPr sz="2087" b="1" spc="-5" dirty="0">
                <a:latin typeface="Liberation Sans"/>
                <a:cs typeface="Liberation Sans"/>
              </a:rPr>
              <a:t>go</a:t>
            </a:r>
            <a:r>
              <a:rPr sz="2087" b="1" spc="23" dirty="0">
                <a:latin typeface="Liberation Sans"/>
                <a:cs typeface="Liberation Sans"/>
              </a:rPr>
              <a:t> </a:t>
            </a:r>
            <a:r>
              <a:rPr sz="2087" b="1" dirty="0">
                <a:latin typeface="Liberation Sans"/>
                <a:cs typeface="Liberation Sans"/>
              </a:rPr>
              <a:t>:</a:t>
            </a:r>
            <a:endParaRPr sz="2087" dirty="0">
              <a:latin typeface="Liberation Sans"/>
              <a:cs typeface="Liberation Sans"/>
            </a:endParaRPr>
          </a:p>
          <a:p>
            <a:pPr marL="11527" marR="384986">
              <a:lnSpc>
                <a:spcPts val="2342"/>
              </a:lnSpc>
              <a:spcBef>
                <a:spcPts val="1284"/>
              </a:spcBef>
            </a:pPr>
            <a:r>
              <a:rPr sz="2087" dirty="0">
                <a:latin typeface="Liberation Sans"/>
                <a:cs typeface="Liberation Sans"/>
              </a:rPr>
              <a:t>Then as you and your customer </a:t>
            </a:r>
            <a:r>
              <a:rPr sz="2087" spc="-5" dirty="0">
                <a:latin typeface="Liberation Sans"/>
                <a:cs typeface="Liberation Sans"/>
              </a:rPr>
              <a:t>starting delivering </a:t>
            </a:r>
            <a:r>
              <a:rPr sz="2087" dirty="0">
                <a:latin typeface="Liberation Sans"/>
                <a:cs typeface="Liberation Sans"/>
              </a:rPr>
              <a:t>one of two  </a:t>
            </a:r>
            <a:r>
              <a:rPr sz="2087" spc="-5" dirty="0">
                <a:latin typeface="Liberation Sans"/>
                <a:cs typeface="Liberation Sans"/>
              </a:rPr>
              <a:t>things is </a:t>
            </a:r>
            <a:r>
              <a:rPr sz="2087" dirty="0">
                <a:latin typeface="Liberation Sans"/>
                <a:cs typeface="Liberation Sans"/>
              </a:rPr>
              <a:t>going </a:t>
            </a:r>
            <a:r>
              <a:rPr sz="2087" spc="-5" dirty="0">
                <a:latin typeface="Liberation Sans"/>
                <a:cs typeface="Liberation Sans"/>
              </a:rPr>
              <a:t>to happen. </a:t>
            </a:r>
            <a:r>
              <a:rPr sz="2087" spc="-32" dirty="0">
                <a:latin typeface="Liberation Sans"/>
                <a:cs typeface="Liberation Sans"/>
              </a:rPr>
              <a:t>You'll</a:t>
            </a:r>
            <a:r>
              <a:rPr sz="2087" spc="-45" dirty="0">
                <a:latin typeface="Liberation Sans"/>
                <a:cs typeface="Liberation Sans"/>
              </a:rPr>
              <a:t> </a:t>
            </a:r>
            <a:r>
              <a:rPr sz="2087" spc="-5" dirty="0">
                <a:latin typeface="Liberation Sans"/>
                <a:cs typeface="Liberation Sans"/>
              </a:rPr>
              <a:t>discover:</a:t>
            </a:r>
            <a:endParaRPr sz="2087" dirty="0">
              <a:latin typeface="Liberation Sans"/>
              <a:cs typeface="Liberation Sans"/>
            </a:endParaRPr>
          </a:p>
          <a:p>
            <a:pPr marL="303724">
              <a:spcBef>
                <a:spcPts val="1030"/>
              </a:spcBef>
            </a:pPr>
            <a:r>
              <a:rPr sz="2087" spc="-36" dirty="0">
                <a:latin typeface="Liberation Sans"/>
                <a:cs typeface="Liberation Sans"/>
              </a:rPr>
              <a:t>You're </a:t>
            </a:r>
            <a:r>
              <a:rPr sz="2087" dirty="0">
                <a:latin typeface="Liberation Sans"/>
                <a:cs typeface="Liberation Sans"/>
              </a:rPr>
              <a:t>going </a:t>
            </a:r>
            <a:r>
              <a:rPr sz="2087" spc="-5" dirty="0">
                <a:latin typeface="Liberation Sans"/>
                <a:cs typeface="Liberation Sans"/>
              </a:rPr>
              <a:t>fast </a:t>
            </a:r>
            <a:r>
              <a:rPr sz="2087" dirty="0">
                <a:latin typeface="Liberation Sans"/>
                <a:cs typeface="Liberation Sans"/>
              </a:rPr>
              <a:t>enough. All is good.</a:t>
            </a:r>
            <a:r>
              <a:rPr sz="2087" spc="-150" dirty="0">
                <a:latin typeface="Liberation Sans"/>
                <a:cs typeface="Liberation Sans"/>
              </a:rPr>
              <a:t> </a:t>
            </a:r>
            <a:r>
              <a:rPr sz="2087" spc="-41" dirty="0">
                <a:latin typeface="Liberation Sans"/>
                <a:cs typeface="Liberation Sans"/>
              </a:rPr>
              <a:t>Or,</a:t>
            </a:r>
            <a:endParaRPr sz="2087" dirty="0">
              <a:latin typeface="Liberation Sans"/>
              <a:cs typeface="Liberation Sans"/>
            </a:endParaRPr>
          </a:p>
          <a:p>
            <a:pPr marL="303724">
              <a:spcBef>
                <a:spcPts val="1071"/>
              </a:spcBef>
            </a:pPr>
            <a:r>
              <a:rPr sz="2087" spc="-68" dirty="0">
                <a:latin typeface="Liberation Sans"/>
                <a:cs typeface="Liberation Sans"/>
              </a:rPr>
              <a:t>You </a:t>
            </a:r>
            <a:r>
              <a:rPr sz="2087" spc="-5" dirty="0">
                <a:latin typeface="Liberation Sans"/>
                <a:cs typeface="Liberation Sans"/>
              </a:rPr>
              <a:t>have too </a:t>
            </a:r>
            <a:r>
              <a:rPr sz="2087" dirty="0">
                <a:latin typeface="Liberation Sans"/>
                <a:cs typeface="Liberation Sans"/>
              </a:rPr>
              <a:t>much </a:t>
            </a:r>
            <a:r>
              <a:rPr sz="2087" spc="-5" dirty="0">
                <a:latin typeface="Liberation Sans"/>
                <a:cs typeface="Liberation Sans"/>
              </a:rPr>
              <a:t>to do </a:t>
            </a:r>
            <a:r>
              <a:rPr sz="2087" dirty="0">
                <a:latin typeface="Liberation Sans"/>
                <a:cs typeface="Liberation Sans"/>
              </a:rPr>
              <a:t>and not </a:t>
            </a:r>
            <a:r>
              <a:rPr sz="2087" spc="-5" dirty="0">
                <a:latin typeface="Liberation Sans"/>
                <a:cs typeface="Liberation Sans"/>
              </a:rPr>
              <a:t>enough</a:t>
            </a:r>
            <a:r>
              <a:rPr sz="2087" spc="36" dirty="0">
                <a:latin typeface="Liberation Sans"/>
                <a:cs typeface="Liberation Sans"/>
              </a:rPr>
              <a:t> </a:t>
            </a:r>
            <a:r>
              <a:rPr sz="2087" spc="-5" dirty="0">
                <a:latin typeface="Liberation Sans"/>
                <a:cs typeface="Liberation Sans"/>
              </a:rPr>
              <a:t>time.</a:t>
            </a:r>
            <a:endParaRPr sz="2087" dirty="0">
              <a:latin typeface="Liberation Sans"/>
              <a:cs typeface="Liberation Sans"/>
            </a:endParaRPr>
          </a:p>
          <a:p>
            <a:pPr marL="11527" marR="4611">
              <a:lnSpc>
                <a:spcPct val="93700"/>
              </a:lnSpc>
              <a:spcBef>
                <a:spcPts val="1225"/>
              </a:spcBef>
            </a:pPr>
            <a:r>
              <a:rPr sz="2087" spc="-5" dirty="0">
                <a:latin typeface="Liberation Sans"/>
                <a:cs typeface="Liberation Sans"/>
              </a:rPr>
              <a:t>At this </a:t>
            </a:r>
            <a:r>
              <a:rPr sz="2087" dirty="0">
                <a:latin typeface="Liberation Sans"/>
                <a:cs typeface="Liberation Sans"/>
              </a:rPr>
              <a:t>point you </a:t>
            </a:r>
            <a:r>
              <a:rPr sz="2087" spc="-5" dirty="0">
                <a:latin typeface="Liberation Sans"/>
                <a:cs typeface="Liberation Sans"/>
              </a:rPr>
              <a:t>have </a:t>
            </a:r>
            <a:r>
              <a:rPr sz="2087" dirty="0">
                <a:latin typeface="Liberation Sans"/>
                <a:cs typeface="Liberation Sans"/>
              </a:rPr>
              <a:t>two choices. </a:t>
            </a:r>
            <a:r>
              <a:rPr sz="2087" spc="-68" dirty="0">
                <a:latin typeface="Liberation Sans"/>
                <a:cs typeface="Liberation Sans"/>
              </a:rPr>
              <a:t>You </a:t>
            </a:r>
            <a:r>
              <a:rPr sz="2087" dirty="0">
                <a:latin typeface="Liberation Sans"/>
                <a:cs typeface="Liberation Sans"/>
              </a:rPr>
              <a:t>can </a:t>
            </a:r>
            <a:r>
              <a:rPr sz="2087" spc="-5" dirty="0">
                <a:latin typeface="Liberation Sans"/>
                <a:cs typeface="Liberation Sans"/>
              </a:rPr>
              <a:t>either </a:t>
            </a:r>
            <a:r>
              <a:rPr sz="2087" dirty="0">
                <a:latin typeface="Liberation Sans"/>
                <a:cs typeface="Liberation Sans"/>
              </a:rPr>
              <a:t>a) do less and  cut scope (recommended). </a:t>
            </a:r>
            <a:r>
              <a:rPr sz="2087" spc="-5" dirty="0">
                <a:latin typeface="Liberation Sans"/>
                <a:cs typeface="Liberation Sans"/>
              </a:rPr>
              <a:t>Or </a:t>
            </a:r>
            <a:r>
              <a:rPr sz="2087" dirty="0">
                <a:latin typeface="Liberation Sans"/>
                <a:cs typeface="Liberation Sans"/>
              </a:rPr>
              <a:t>you can </a:t>
            </a:r>
            <a:r>
              <a:rPr sz="2087" spc="-5" dirty="0">
                <a:latin typeface="Liberation Sans"/>
                <a:cs typeface="Liberation Sans"/>
              </a:rPr>
              <a:t>b) </a:t>
            </a:r>
            <a:r>
              <a:rPr sz="2087" dirty="0">
                <a:latin typeface="Liberation Sans"/>
                <a:cs typeface="Liberation Sans"/>
              </a:rPr>
              <a:t>push out </a:t>
            </a:r>
            <a:r>
              <a:rPr sz="2087" spc="-5" dirty="0">
                <a:latin typeface="Liberation Sans"/>
                <a:cs typeface="Liberation Sans"/>
              </a:rPr>
              <a:t>the date and  ask for </a:t>
            </a:r>
            <a:r>
              <a:rPr sz="2087" dirty="0">
                <a:latin typeface="Liberation Sans"/>
                <a:cs typeface="Liberation Sans"/>
              </a:rPr>
              <a:t>more</a:t>
            </a:r>
            <a:r>
              <a:rPr sz="2087" spc="-9" dirty="0">
                <a:latin typeface="Liberation Sans"/>
                <a:cs typeface="Liberation Sans"/>
              </a:rPr>
              <a:t> </a:t>
            </a:r>
            <a:r>
              <a:rPr sz="2087" spc="-27" dirty="0">
                <a:latin typeface="Liberation Sans"/>
                <a:cs typeface="Liberation Sans"/>
              </a:rPr>
              <a:t>money.</a:t>
            </a:r>
            <a:endParaRPr sz="2087" dirty="0">
              <a:latin typeface="Liberation Sans"/>
              <a:cs typeface="Liberation Sans"/>
            </a:endParaRPr>
          </a:p>
        </p:txBody>
      </p:sp>
      <p:sp>
        <p:nvSpPr>
          <p:cNvPr id="5" name="object 5"/>
          <p:cNvSpPr txBox="1"/>
          <p:nvPr/>
        </p:nvSpPr>
        <p:spPr>
          <a:xfrm>
            <a:off x="2060730" y="4065238"/>
            <a:ext cx="117565" cy="154849"/>
          </a:xfrm>
          <a:prstGeom prst="rect">
            <a:avLst/>
          </a:prstGeom>
        </p:spPr>
        <p:txBody>
          <a:bodyPr vert="horz" wrap="square" lIns="0" tIns="14984" rIns="0" bIns="0" rtlCol="0">
            <a:spAutoFit/>
          </a:bodyPr>
          <a:lstStyle/>
          <a:p>
            <a:pPr marL="11527">
              <a:spcBef>
                <a:spcPts val="118"/>
              </a:spcBef>
            </a:pPr>
            <a:r>
              <a:rPr sz="908" spc="18" dirty="0">
                <a:latin typeface="OpenSymbol"/>
                <a:cs typeface="OpenSymbol"/>
              </a:rPr>
              <a:t>●</a:t>
            </a:r>
            <a:endParaRPr sz="908">
              <a:latin typeface="OpenSymbol"/>
              <a:cs typeface="OpenSymbol"/>
            </a:endParaRPr>
          </a:p>
        </p:txBody>
      </p:sp>
      <p:sp>
        <p:nvSpPr>
          <p:cNvPr id="6" name="object 6"/>
          <p:cNvSpPr txBox="1"/>
          <p:nvPr/>
        </p:nvSpPr>
        <p:spPr>
          <a:xfrm>
            <a:off x="2060730" y="4520517"/>
            <a:ext cx="117565" cy="154849"/>
          </a:xfrm>
          <a:prstGeom prst="rect">
            <a:avLst/>
          </a:prstGeom>
        </p:spPr>
        <p:txBody>
          <a:bodyPr vert="horz" wrap="square" lIns="0" tIns="14984" rIns="0" bIns="0" rtlCol="0">
            <a:spAutoFit/>
          </a:bodyPr>
          <a:lstStyle/>
          <a:p>
            <a:pPr marL="11527">
              <a:spcBef>
                <a:spcPts val="118"/>
              </a:spcBef>
            </a:pPr>
            <a:r>
              <a:rPr sz="908" spc="18" dirty="0">
                <a:latin typeface="OpenSymbol"/>
                <a:cs typeface="OpenSymbol"/>
              </a:rPr>
              <a:t>●</a:t>
            </a:r>
            <a:endParaRPr sz="908">
              <a:latin typeface="OpenSymbol"/>
              <a:cs typeface="OpenSymbol"/>
            </a:endParaRPr>
          </a:p>
        </p:txBody>
      </p:sp>
      <p:sp>
        <p:nvSpPr>
          <p:cNvPr id="10" name="Title 7">
            <a:extLst>
              <a:ext uri="{FF2B5EF4-FFF2-40B4-BE49-F238E27FC236}">
                <a16:creationId xmlns:a16="http://schemas.microsoft.com/office/drawing/2014/main" id="{D143AAB0-DB0B-464B-93AB-5F348135C91D}"/>
              </a:ext>
            </a:extLst>
          </p:cNvPr>
          <p:cNvSpPr>
            <a:spLocks noGrp="1"/>
          </p:cNvSpPr>
          <p:nvPr>
            <p:ph type="title"/>
          </p:nvPr>
        </p:nvSpPr>
        <p:spPr>
          <a:xfrm>
            <a:off x="581192" y="702156"/>
            <a:ext cx="11029616" cy="1013800"/>
          </a:xfrm>
        </p:spPr>
        <p:txBody>
          <a:bodyPr/>
          <a:lstStyle/>
          <a:p>
            <a:r>
              <a:rPr lang="en-US" dirty="0"/>
              <a:t>Agile development [scrum] – deep dive – how does it work</a:t>
            </a:r>
          </a:p>
        </p:txBody>
      </p:sp>
    </p:spTree>
  </p:cSld>
  <p:clrMapOvr>
    <a:masterClrMapping/>
  </p:clrMapOvr>
  <p:transition>
    <p:wipe dir="d"/>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4775</Words>
  <Application>Microsoft Office PowerPoint</Application>
  <PresentationFormat>Widescreen</PresentationFormat>
  <Paragraphs>391</Paragraphs>
  <Slides>31</Slides>
  <Notes>16</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31</vt:i4>
      </vt:variant>
    </vt:vector>
  </HeadingPairs>
  <TitlesOfParts>
    <vt:vector size="53" baseType="lpstr">
      <vt:lpstr>Arial</vt:lpstr>
      <vt:lpstr>Arial</vt:lpstr>
      <vt:lpstr>azo-sans-web</vt:lpstr>
      <vt:lpstr>Bodoni MT</vt:lpstr>
      <vt:lpstr>Calibri</vt:lpstr>
      <vt:lpstr>Carlito</vt:lpstr>
      <vt:lpstr>Georgia</vt:lpstr>
      <vt:lpstr>Gill Sans MT</vt:lpstr>
      <vt:lpstr>IPAGothic</vt:lpstr>
      <vt:lpstr>Lato</vt:lpstr>
      <vt:lpstr>Liberation Sans</vt:lpstr>
      <vt:lpstr>niveau-grotesk</vt:lpstr>
      <vt:lpstr>Open Sans</vt:lpstr>
      <vt:lpstr>OpenSymbol</vt:lpstr>
      <vt:lpstr>Segoe UI</vt:lpstr>
      <vt:lpstr>Segoe UI Light</vt:lpstr>
      <vt:lpstr>Segoe UI Semilight</vt:lpstr>
      <vt:lpstr>Times New Roman</vt:lpstr>
      <vt:lpstr>Verdana</vt:lpstr>
      <vt:lpstr>Wingdings 2</vt:lpstr>
      <vt:lpstr>Dividend</vt:lpstr>
      <vt:lpstr>QuickStarter Theme</vt:lpstr>
      <vt:lpstr>SITE Reliability Engineering Training  phase 1 – Dec 14to 23rd</vt:lpstr>
      <vt:lpstr>Contents [Module 1] [Assignment 1] Dec 14th – 16th</vt:lpstr>
      <vt:lpstr>Day 1 - Software Development Models</vt:lpstr>
      <vt:lpstr>What WHY HOW Where to USE WHEN to USE</vt:lpstr>
      <vt:lpstr>Why we are not using Waterfall model?</vt:lpstr>
      <vt:lpstr>Waterfall vs Agile: Which One Should You  Choose?</vt:lpstr>
      <vt:lpstr>What is agile methodology [scrum]</vt:lpstr>
      <vt:lpstr>Agile development [scrum] – deep dive – how does it work</vt:lpstr>
      <vt:lpstr>Agile development [scrum] – deep dive – how does it work</vt:lpstr>
      <vt:lpstr>Advantages of Agile model:</vt:lpstr>
      <vt:lpstr>Agile Methodologies</vt:lpstr>
      <vt:lpstr>SCRUM PROCESS</vt:lpstr>
      <vt:lpstr>Disadvantages of Agile model:</vt:lpstr>
      <vt:lpstr>ASSESSMENT Time – Scenario 1 – 5 to 7 Min</vt:lpstr>
      <vt:lpstr>ASSESSMENT Time – Scenario 2 – 5 to 7 Min</vt:lpstr>
      <vt:lpstr>Using Agile Tools – Quick Demo</vt:lpstr>
      <vt:lpstr>PowerPoint Presentation</vt:lpstr>
      <vt:lpstr>What’s it All About – DevOps?</vt:lpstr>
      <vt:lpstr>Devops Culture – Development + Operations</vt:lpstr>
      <vt:lpstr>DevOps – Deep Dive</vt:lpstr>
      <vt:lpstr>Advantages of DevOps Culture in Agile Organizations</vt:lpstr>
      <vt:lpstr>DevOps Tools &amp; Phases</vt:lpstr>
      <vt:lpstr>DevOps – CI CD Pipeline</vt:lpstr>
      <vt:lpstr>Nuts &amp; Bolts – Deployment Pipeline</vt:lpstr>
      <vt:lpstr>Deployment Pipeline</vt:lpstr>
      <vt:lpstr>Deployment Pipeline</vt:lpstr>
      <vt:lpstr>Deployment Pipeline</vt:lpstr>
      <vt:lpstr>ASSESSMENT Time – Scenario 2 – 5 to 7 Min</vt:lpstr>
      <vt:lpstr>ASSESSMENT Time – Scenario 1 – 5 to 7 Min</vt:lpstr>
      <vt:lpstr>Using CI CD Pipeline</vt:lpstr>
      <vt:lpstr>Devops Challenges [Why a DevOps Organization Fails]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 Reliability Engineering Training  phase 1 – Dec 14to 23rd</dc:title>
  <dc:creator>Krishna Murthy P</dc:creator>
  <cp:lastModifiedBy>Krishna Murthy P</cp:lastModifiedBy>
  <cp:revision>4</cp:revision>
  <dcterms:created xsi:type="dcterms:W3CDTF">2020-12-13T15:53:06Z</dcterms:created>
  <dcterms:modified xsi:type="dcterms:W3CDTF">2020-12-14T10:39:43Z</dcterms:modified>
</cp:coreProperties>
</file>