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8" r:id="rId2"/>
    <p:sldId id="259" r:id="rId3"/>
    <p:sldId id="270" r:id="rId4"/>
    <p:sldId id="321" r:id="rId5"/>
    <p:sldId id="266" r:id="rId6"/>
    <p:sldId id="256" r:id="rId7"/>
    <p:sldId id="257" r:id="rId8"/>
    <p:sldId id="260" r:id="rId9"/>
    <p:sldId id="263" r:id="rId10"/>
    <p:sldId id="264" r:id="rId11"/>
    <p:sldId id="265" r:id="rId12"/>
    <p:sldId id="322" r:id="rId13"/>
    <p:sldId id="267" r:id="rId14"/>
    <p:sldId id="268" r:id="rId15"/>
    <p:sldId id="269" r:id="rId16"/>
    <p:sldId id="323" r:id="rId17"/>
    <p:sldId id="273"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4249" autoAdjust="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27158-96A8-4629-87CF-D39535DE5F9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5221A46-E875-467E-91CC-C4A37BA5CF6C}">
      <dgm:prSet custT="1"/>
      <dgm:spPr/>
      <dgm:t>
        <a:bodyPr/>
        <a:lstStyle/>
        <a:p>
          <a:r>
            <a:rPr lang="en-US" sz="1800"/>
            <a:t>Download and install Vagrant</a:t>
          </a:r>
        </a:p>
      </dgm:t>
    </dgm:pt>
    <dgm:pt modelId="{5FC83632-A08C-46D1-9AEE-500A7338B4A7}" type="parTrans" cxnId="{0517E27A-F871-44D3-A2F4-C6EB1974D5E2}">
      <dgm:prSet/>
      <dgm:spPr/>
      <dgm:t>
        <a:bodyPr/>
        <a:lstStyle/>
        <a:p>
          <a:endParaRPr lang="en-US" sz="2800"/>
        </a:p>
      </dgm:t>
    </dgm:pt>
    <dgm:pt modelId="{2E971F85-F9FE-47E0-BD96-A3C6F5572BB3}" type="sibTrans" cxnId="{0517E27A-F871-44D3-A2F4-C6EB1974D5E2}">
      <dgm:prSet/>
      <dgm:spPr/>
      <dgm:t>
        <a:bodyPr/>
        <a:lstStyle/>
        <a:p>
          <a:endParaRPr lang="en-US" sz="2800"/>
        </a:p>
      </dgm:t>
    </dgm:pt>
    <dgm:pt modelId="{18735ED1-EEB3-4751-8A03-CC4DA3EEE86B}">
      <dgm:prSet custT="1"/>
      <dgm:spPr/>
      <dgm:t>
        <a:bodyPr/>
        <a:lstStyle/>
        <a:p>
          <a:r>
            <a:rPr lang="en-US" sz="1800" b="0" i="0"/>
            <a:t>$ mkdir mydirectory</a:t>
          </a:r>
          <a:br>
            <a:rPr lang="en-US" sz="1800"/>
          </a:br>
          <a:r>
            <a:rPr lang="en-US" sz="1800" b="0" i="0"/>
            <a:t>$ cd /mydirectory</a:t>
          </a:r>
          <a:endParaRPr lang="en-US" sz="1800"/>
        </a:p>
      </dgm:t>
    </dgm:pt>
    <dgm:pt modelId="{7941DD69-6699-47DB-9D63-690702E1979F}" type="parTrans" cxnId="{FA686363-AB8B-466F-A8EA-A4840AE7FFD8}">
      <dgm:prSet/>
      <dgm:spPr/>
      <dgm:t>
        <a:bodyPr/>
        <a:lstStyle/>
        <a:p>
          <a:endParaRPr lang="en-US" sz="2800"/>
        </a:p>
      </dgm:t>
    </dgm:pt>
    <dgm:pt modelId="{ED0184DD-FB12-42ED-B7C6-957D661ED9E3}" type="sibTrans" cxnId="{FA686363-AB8B-466F-A8EA-A4840AE7FFD8}">
      <dgm:prSet/>
      <dgm:spPr/>
      <dgm:t>
        <a:bodyPr/>
        <a:lstStyle/>
        <a:p>
          <a:endParaRPr lang="en-US" sz="2800"/>
        </a:p>
      </dgm:t>
    </dgm:pt>
    <dgm:pt modelId="{ED5FE3BB-4BCD-4F8D-9AC1-7B40DB568565}">
      <dgm:prSet custT="1"/>
      <dgm:spPr/>
      <dgm:t>
        <a:bodyPr/>
        <a:lstStyle/>
        <a:p>
          <a:r>
            <a:rPr lang="en-US" sz="1800" b="0" i="0"/>
            <a:t>We’ll install a Ubuntu 14.04 server as our VM</a:t>
          </a:r>
          <a:endParaRPr lang="en-US" sz="1800"/>
        </a:p>
      </dgm:t>
    </dgm:pt>
    <dgm:pt modelId="{D601ECC5-8563-4A80-AC11-F4CE34889585}" type="parTrans" cxnId="{27AC0B05-DABF-4A7A-AE0D-226B7396B7C2}">
      <dgm:prSet/>
      <dgm:spPr/>
      <dgm:t>
        <a:bodyPr/>
        <a:lstStyle/>
        <a:p>
          <a:endParaRPr lang="en-US" sz="2800"/>
        </a:p>
      </dgm:t>
    </dgm:pt>
    <dgm:pt modelId="{16D28508-0F8B-4BFF-9C8D-3F9C748822E1}" type="sibTrans" cxnId="{27AC0B05-DABF-4A7A-AE0D-226B7396B7C2}">
      <dgm:prSet/>
      <dgm:spPr/>
      <dgm:t>
        <a:bodyPr/>
        <a:lstStyle/>
        <a:p>
          <a:endParaRPr lang="en-US" sz="2800"/>
        </a:p>
      </dgm:t>
    </dgm:pt>
    <dgm:pt modelId="{5B547C93-3721-4B1E-A496-C5E4A14377D8}">
      <dgm:prSet custT="1"/>
      <dgm:spPr/>
      <dgm:t>
        <a:bodyPr/>
        <a:lstStyle/>
        <a:p>
          <a:r>
            <a:rPr lang="en-US" sz="1800" b="0" i="0" dirty="0"/>
            <a:t>$ vagrant box add ubuntu/trusty64</a:t>
          </a:r>
          <a:endParaRPr lang="en-US" sz="1800" dirty="0"/>
        </a:p>
      </dgm:t>
    </dgm:pt>
    <dgm:pt modelId="{6323293E-55E0-43B2-8A47-64618282323F}" type="parTrans" cxnId="{A150D5C1-66DB-457D-8742-284C21105A1D}">
      <dgm:prSet/>
      <dgm:spPr/>
      <dgm:t>
        <a:bodyPr/>
        <a:lstStyle/>
        <a:p>
          <a:endParaRPr lang="en-US" sz="2800"/>
        </a:p>
      </dgm:t>
    </dgm:pt>
    <dgm:pt modelId="{A3D7255B-4E0D-448C-9F68-7847E521C231}" type="sibTrans" cxnId="{A150D5C1-66DB-457D-8742-284C21105A1D}">
      <dgm:prSet/>
      <dgm:spPr/>
      <dgm:t>
        <a:bodyPr/>
        <a:lstStyle/>
        <a:p>
          <a:endParaRPr lang="en-US" sz="2800"/>
        </a:p>
      </dgm:t>
    </dgm:pt>
    <dgm:pt modelId="{4289F76E-E928-484B-91C4-FD9C8F35D02B}">
      <dgm:prSet custT="1"/>
      <dgm:spPr/>
      <dgm:t>
        <a:bodyPr/>
        <a:lstStyle/>
        <a:p>
          <a:r>
            <a:rPr lang="en-US" sz="1800" b="0" i="0"/>
            <a:t>$ vagrant init ubuntu/trusty64  - to initialize VM</a:t>
          </a:r>
          <a:endParaRPr lang="en-US" sz="1800"/>
        </a:p>
      </dgm:t>
    </dgm:pt>
    <dgm:pt modelId="{90C00E57-F269-404C-A86F-17E7347586A1}" type="parTrans" cxnId="{1FD27CD7-E5B4-450A-A1BA-486D31BC3442}">
      <dgm:prSet/>
      <dgm:spPr/>
      <dgm:t>
        <a:bodyPr/>
        <a:lstStyle/>
        <a:p>
          <a:endParaRPr lang="en-US" sz="2800"/>
        </a:p>
      </dgm:t>
    </dgm:pt>
    <dgm:pt modelId="{D540044C-3A46-40EE-9230-29B29C63EA25}" type="sibTrans" cxnId="{1FD27CD7-E5B4-450A-A1BA-486D31BC3442}">
      <dgm:prSet/>
      <dgm:spPr/>
      <dgm:t>
        <a:bodyPr/>
        <a:lstStyle/>
        <a:p>
          <a:endParaRPr lang="en-US" sz="2800"/>
        </a:p>
      </dgm:t>
    </dgm:pt>
    <dgm:pt modelId="{6F3D8E6A-B8B1-4877-BA9F-5D007993E618}">
      <dgm:prSet custT="1"/>
      <dgm:spPr/>
      <dgm:t>
        <a:bodyPr/>
        <a:lstStyle/>
        <a:p>
          <a:r>
            <a:rPr lang="en-US" sz="1800" b="0" i="0"/>
            <a:t>$ vagrant up</a:t>
          </a:r>
          <a:endParaRPr lang="en-US" sz="1800"/>
        </a:p>
      </dgm:t>
    </dgm:pt>
    <dgm:pt modelId="{473F6501-9D3A-4F2E-8A2F-778CF90A3911}" type="parTrans" cxnId="{3F57C767-444C-4360-958C-A8DCFAC9F9D7}">
      <dgm:prSet/>
      <dgm:spPr/>
      <dgm:t>
        <a:bodyPr/>
        <a:lstStyle/>
        <a:p>
          <a:endParaRPr lang="en-US" sz="2800"/>
        </a:p>
      </dgm:t>
    </dgm:pt>
    <dgm:pt modelId="{63C12D15-739D-4E74-8CA8-86A744102D39}" type="sibTrans" cxnId="{3F57C767-444C-4360-958C-A8DCFAC9F9D7}">
      <dgm:prSet/>
      <dgm:spPr/>
      <dgm:t>
        <a:bodyPr/>
        <a:lstStyle/>
        <a:p>
          <a:endParaRPr lang="en-US" sz="2800"/>
        </a:p>
      </dgm:t>
    </dgm:pt>
    <dgm:pt modelId="{232F0E7B-BE7F-442A-8D13-1ADC6B8076C1}">
      <dgm:prSet custT="1"/>
      <dgm:spPr/>
      <dgm:t>
        <a:bodyPr/>
        <a:lstStyle/>
        <a:p>
          <a:r>
            <a:rPr lang="en-US" sz="1800" b="0" i="0"/>
            <a:t>$ vagrant ssh</a:t>
          </a:r>
          <a:endParaRPr lang="en-US" sz="1800"/>
        </a:p>
      </dgm:t>
    </dgm:pt>
    <dgm:pt modelId="{1A039582-6771-42B8-A2EA-EB649099A600}" type="parTrans" cxnId="{E54E8F65-7A12-4EF7-A3DF-9C0C1DA4A9E0}">
      <dgm:prSet/>
      <dgm:spPr/>
      <dgm:t>
        <a:bodyPr/>
        <a:lstStyle/>
        <a:p>
          <a:endParaRPr lang="en-US" sz="2800"/>
        </a:p>
      </dgm:t>
    </dgm:pt>
    <dgm:pt modelId="{323C5431-8B0E-4891-80A0-7FE78DD77527}" type="sibTrans" cxnId="{E54E8F65-7A12-4EF7-A3DF-9C0C1DA4A9E0}">
      <dgm:prSet/>
      <dgm:spPr/>
      <dgm:t>
        <a:bodyPr/>
        <a:lstStyle/>
        <a:p>
          <a:endParaRPr lang="en-US" sz="2800"/>
        </a:p>
      </dgm:t>
    </dgm:pt>
    <dgm:pt modelId="{C9AEF1D2-F96A-44BF-94DD-7C45CB1D2588}">
      <dgm:prSet custT="1"/>
      <dgm:spPr/>
      <dgm:t>
        <a:bodyPr/>
        <a:lstStyle/>
        <a:p>
          <a:r>
            <a:rPr lang="en-US" sz="1800" b="0" i="0" dirty="0"/>
            <a:t>Exit &amp; vagrant halt </a:t>
          </a:r>
          <a:r>
            <a:rPr lang="en-US" sz="1800" b="0" i="0" dirty="0">
              <a:solidFill>
                <a:schemeClr val="bg1"/>
              </a:solidFill>
              <a:highlight>
                <a:srgbClr val="FFFF00"/>
              </a:highlight>
            </a:rPr>
            <a:t>[in case not able to access instance, install plugin]</a:t>
          </a:r>
          <a:endParaRPr lang="en-US" sz="1800" dirty="0">
            <a:solidFill>
              <a:schemeClr val="bg1"/>
            </a:solidFill>
            <a:highlight>
              <a:srgbClr val="FFFF00"/>
            </a:highlight>
          </a:endParaRPr>
        </a:p>
      </dgm:t>
    </dgm:pt>
    <dgm:pt modelId="{E9165772-6F7A-4ECE-B06C-95B878E2C77B}" type="parTrans" cxnId="{D207E0FB-4B61-4D37-88D5-964E5C0056AD}">
      <dgm:prSet/>
      <dgm:spPr/>
      <dgm:t>
        <a:bodyPr/>
        <a:lstStyle/>
        <a:p>
          <a:endParaRPr lang="en-US" sz="2800"/>
        </a:p>
      </dgm:t>
    </dgm:pt>
    <dgm:pt modelId="{3F5A3312-69E6-42FE-87C2-708B64A9F08F}" type="sibTrans" cxnId="{D207E0FB-4B61-4D37-88D5-964E5C0056AD}">
      <dgm:prSet/>
      <dgm:spPr/>
      <dgm:t>
        <a:bodyPr/>
        <a:lstStyle/>
        <a:p>
          <a:endParaRPr lang="en-US" sz="2800"/>
        </a:p>
      </dgm:t>
    </dgm:pt>
    <dgm:pt modelId="{AF7C85FE-8FF3-4FC5-A4F8-F55E36E7D8D5}">
      <dgm:prSet custT="1"/>
      <dgm:spPr/>
      <dgm:t>
        <a:bodyPr/>
        <a:lstStyle/>
        <a:p>
          <a:r>
            <a:rPr lang="en-US" sz="1800" b="0" i="0"/>
            <a:t>$ vagrant plugin install vagrant-vbguest</a:t>
          </a:r>
          <a:endParaRPr lang="en-US" sz="1800"/>
        </a:p>
      </dgm:t>
    </dgm:pt>
    <dgm:pt modelId="{C413FDE9-13F0-405E-82F5-F45795F17CAE}" type="parTrans" cxnId="{5552EAD3-940A-4D1B-A20C-537F35E60CA0}">
      <dgm:prSet/>
      <dgm:spPr/>
      <dgm:t>
        <a:bodyPr/>
        <a:lstStyle/>
        <a:p>
          <a:endParaRPr lang="en-US" sz="2800"/>
        </a:p>
      </dgm:t>
    </dgm:pt>
    <dgm:pt modelId="{AF3A4E2C-CD98-4CA8-8636-27C4F6736985}" type="sibTrans" cxnId="{5552EAD3-940A-4D1B-A20C-537F35E60CA0}">
      <dgm:prSet/>
      <dgm:spPr/>
      <dgm:t>
        <a:bodyPr/>
        <a:lstStyle/>
        <a:p>
          <a:endParaRPr lang="en-US" sz="2800"/>
        </a:p>
      </dgm:t>
    </dgm:pt>
    <dgm:pt modelId="{D885F458-1863-44F5-AD1F-560EE8F54896}">
      <dgm:prSet custT="1"/>
      <dgm:spPr/>
      <dgm:t>
        <a:bodyPr/>
        <a:lstStyle/>
        <a:p>
          <a:r>
            <a:rPr lang="en-US" sz="1800" b="0" i="0"/>
            <a:t>$ vagrant reload</a:t>
          </a:r>
          <a:endParaRPr lang="en-US" sz="1800"/>
        </a:p>
      </dgm:t>
    </dgm:pt>
    <dgm:pt modelId="{B711B37D-F7E7-4BEC-859A-FCB4C5F49575}" type="parTrans" cxnId="{C5754F3D-8F16-466A-A607-0297CE19BCD3}">
      <dgm:prSet/>
      <dgm:spPr/>
      <dgm:t>
        <a:bodyPr/>
        <a:lstStyle/>
        <a:p>
          <a:endParaRPr lang="en-US" sz="2800"/>
        </a:p>
      </dgm:t>
    </dgm:pt>
    <dgm:pt modelId="{B78EA33C-BAC3-4A56-B27C-4732AB289C8D}" type="sibTrans" cxnId="{C5754F3D-8F16-466A-A607-0297CE19BCD3}">
      <dgm:prSet/>
      <dgm:spPr/>
      <dgm:t>
        <a:bodyPr/>
        <a:lstStyle/>
        <a:p>
          <a:endParaRPr lang="en-US" sz="2800"/>
        </a:p>
      </dgm:t>
    </dgm:pt>
    <dgm:pt modelId="{5BBA9F20-772E-47BC-A326-F4F46FB9C9B1}" type="pres">
      <dgm:prSet presAssocID="{25527158-96A8-4629-87CF-D39535DE5F91}" presName="vert0" presStyleCnt="0">
        <dgm:presLayoutVars>
          <dgm:dir/>
          <dgm:animOne val="branch"/>
          <dgm:animLvl val="lvl"/>
        </dgm:presLayoutVars>
      </dgm:prSet>
      <dgm:spPr/>
    </dgm:pt>
    <dgm:pt modelId="{5540A09D-70C2-4AB7-A100-B5ED4106E762}" type="pres">
      <dgm:prSet presAssocID="{35221A46-E875-467E-91CC-C4A37BA5CF6C}" presName="thickLine" presStyleLbl="alignNode1" presStyleIdx="0" presStyleCnt="10"/>
      <dgm:spPr/>
    </dgm:pt>
    <dgm:pt modelId="{125EEF8E-3E32-4347-9712-1E712E261BB1}" type="pres">
      <dgm:prSet presAssocID="{35221A46-E875-467E-91CC-C4A37BA5CF6C}" presName="horz1" presStyleCnt="0"/>
      <dgm:spPr/>
    </dgm:pt>
    <dgm:pt modelId="{E88CA386-FC0A-4998-ABA1-89E3AA57C9A5}" type="pres">
      <dgm:prSet presAssocID="{35221A46-E875-467E-91CC-C4A37BA5CF6C}" presName="tx1" presStyleLbl="revTx" presStyleIdx="0" presStyleCnt="10"/>
      <dgm:spPr/>
    </dgm:pt>
    <dgm:pt modelId="{9FF88301-369F-42D1-8C96-9C32AFCD33A2}" type="pres">
      <dgm:prSet presAssocID="{35221A46-E875-467E-91CC-C4A37BA5CF6C}" presName="vert1" presStyleCnt="0"/>
      <dgm:spPr/>
    </dgm:pt>
    <dgm:pt modelId="{E3ED2A2C-8466-4DFD-A9A6-AACF1959E3E0}" type="pres">
      <dgm:prSet presAssocID="{18735ED1-EEB3-4751-8A03-CC4DA3EEE86B}" presName="thickLine" presStyleLbl="alignNode1" presStyleIdx="1" presStyleCnt="10"/>
      <dgm:spPr/>
    </dgm:pt>
    <dgm:pt modelId="{D4A82FF2-5BF7-488F-B237-9C9BBC172282}" type="pres">
      <dgm:prSet presAssocID="{18735ED1-EEB3-4751-8A03-CC4DA3EEE86B}" presName="horz1" presStyleCnt="0"/>
      <dgm:spPr/>
    </dgm:pt>
    <dgm:pt modelId="{F6BBC406-111B-4A29-98DD-587720DA8A78}" type="pres">
      <dgm:prSet presAssocID="{18735ED1-EEB3-4751-8A03-CC4DA3EEE86B}" presName="tx1" presStyleLbl="revTx" presStyleIdx="1" presStyleCnt="10"/>
      <dgm:spPr/>
    </dgm:pt>
    <dgm:pt modelId="{7146A149-E624-4DA7-AFE9-52206F1EDD54}" type="pres">
      <dgm:prSet presAssocID="{18735ED1-EEB3-4751-8A03-CC4DA3EEE86B}" presName="vert1" presStyleCnt="0"/>
      <dgm:spPr/>
    </dgm:pt>
    <dgm:pt modelId="{B70F4760-209A-4366-B58A-FC10CD9968CA}" type="pres">
      <dgm:prSet presAssocID="{ED5FE3BB-4BCD-4F8D-9AC1-7B40DB568565}" presName="thickLine" presStyleLbl="alignNode1" presStyleIdx="2" presStyleCnt="10"/>
      <dgm:spPr/>
    </dgm:pt>
    <dgm:pt modelId="{88F7BD0F-499E-4BA7-A766-83728321D710}" type="pres">
      <dgm:prSet presAssocID="{ED5FE3BB-4BCD-4F8D-9AC1-7B40DB568565}" presName="horz1" presStyleCnt="0"/>
      <dgm:spPr/>
    </dgm:pt>
    <dgm:pt modelId="{AE5B233D-D36B-427A-998C-05DD6FF997AA}" type="pres">
      <dgm:prSet presAssocID="{ED5FE3BB-4BCD-4F8D-9AC1-7B40DB568565}" presName="tx1" presStyleLbl="revTx" presStyleIdx="2" presStyleCnt="10"/>
      <dgm:spPr/>
    </dgm:pt>
    <dgm:pt modelId="{67A2A465-9583-49E8-A4D1-9B8D24210F53}" type="pres">
      <dgm:prSet presAssocID="{ED5FE3BB-4BCD-4F8D-9AC1-7B40DB568565}" presName="vert1" presStyleCnt="0"/>
      <dgm:spPr/>
    </dgm:pt>
    <dgm:pt modelId="{55816893-3AD9-4414-BF64-29ADF6EB62C5}" type="pres">
      <dgm:prSet presAssocID="{5B547C93-3721-4B1E-A496-C5E4A14377D8}" presName="thickLine" presStyleLbl="alignNode1" presStyleIdx="3" presStyleCnt="10"/>
      <dgm:spPr/>
    </dgm:pt>
    <dgm:pt modelId="{A99AB8B0-177C-4AA5-85D2-898078415932}" type="pres">
      <dgm:prSet presAssocID="{5B547C93-3721-4B1E-A496-C5E4A14377D8}" presName="horz1" presStyleCnt="0"/>
      <dgm:spPr/>
    </dgm:pt>
    <dgm:pt modelId="{061647C6-2268-498D-877B-3248C8FD2AE0}" type="pres">
      <dgm:prSet presAssocID="{5B547C93-3721-4B1E-A496-C5E4A14377D8}" presName="tx1" presStyleLbl="revTx" presStyleIdx="3" presStyleCnt="10"/>
      <dgm:spPr/>
    </dgm:pt>
    <dgm:pt modelId="{6A4F24BE-9606-4370-B1E8-416C9A29BFB4}" type="pres">
      <dgm:prSet presAssocID="{5B547C93-3721-4B1E-A496-C5E4A14377D8}" presName="vert1" presStyleCnt="0"/>
      <dgm:spPr/>
    </dgm:pt>
    <dgm:pt modelId="{D4EB79ED-DBDB-47A2-A6A8-C863024B2E98}" type="pres">
      <dgm:prSet presAssocID="{4289F76E-E928-484B-91C4-FD9C8F35D02B}" presName="thickLine" presStyleLbl="alignNode1" presStyleIdx="4" presStyleCnt="10"/>
      <dgm:spPr/>
    </dgm:pt>
    <dgm:pt modelId="{39776290-FBE8-4009-92E1-175A846A46D4}" type="pres">
      <dgm:prSet presAssocID="{4289F76E-E928-484B-91C4-FD9C8F35D02B}" presName="horz1" presStyleCnt="0"/>
      <dgm:spPr/>
    </dgm:pt>
    <dgm:pt modelId="{8857E4CA-8333-4F2B-A6DF-B9EE434A3FC7}" type="pres">
      <dgm:prSet presAssocID="{4289F76E-E928-484B-91C4-FD9C8F35D02B}" presName="tx1" presStyleLbl="revTx" presStyleIdx="4" presStyleCnt="10"/>
      <dgm:spPr/>
    </dgm:pt>
    <dgm:pt modelId="{6D693EF4-D031-47D1-BA0C-1444E6BF29B1}" type="pres">
      <dgm:prSet presAssocID="{4289F76E-E928-484B-91C4-FD9C8F35D02B}" presName="vert1" presStyleCnt="0"/>
      <dgm:spPr/>
    </dgm:pt>
    <dgm:pt modelId="{78B1B7A1-08B9-47F4-A607-00D7DF4F0671}" type="pres">
      <dgm:prSet presAssocID="{6F3D8E6A-B8B1-4877-BA9F-5D007993E618}" presName="thickLine" presStyleLbl="alignNode1" presStyleIdx="5" presStyleCnt="10"/>
      <dgm:spPr/>
    </dgm:pt>
    <dgm:pt modelId="{0496EB14-BF8B-4662-85D4-274886C2FFCA}" type="pres">
      <dgm:prSet presAssocID="{6F3D8E6A-B8B1-4877-BA9F-5D007993E618}" presName="horz1" presStyleCnt="0"/>
      <dgm:spPr/>
    </dgm:pt>
    <dgm:pt modelId="{FE375C72-3816-4CDF-9094-462D0827C8E7}" type="pres">
      <dgm:prSet presAssocID="{6F3D8E6A-B8B1-4877-BA9F-5D007993E618}" presName="tx1" presStyleLbl="revTx" presStyleIdx="5" presStyleCnt="10"/>
      <dgm:spPr/>
    </dgm:pt>
    <dgm:pt modelId="{E127B346-8D1C-4A8D-B1A7-A2522D6C6BCC}" type="pres">
      <dgm:prSet presAssocID="{6F3D8E6A-B8B1-4877-BA9F-5D007993E618}" presName="vert1" presStyleCnt="0"/>
      <dgm:spPr/>
    </dgm:pt>
    <dgm:pt modelId="{FF4545BE-00F6-48C6-B2D8-61B1E284BC98}" type="pres">
      <dgm:prSet presAssocID="{232F0E7B-BE7F-442A-8D13-1ADC6B8076C1}" presName="thickLine" presStyleLbl="alignNode1" presStyleIdx="6" presStyleCnt="10"/>
      <dgm:spPr/>
    </dgm:pt>
    <dgm:pt modelId="{E07352C5-1E25-4EA4-AE24-879DAAA0EFC3}" type="pres">
      <dgm:prSet presAssocID="{232F0E7B-BE7F-442A-8D13-1ADC6B8076C1}" presName="horz1" presStyleCnt="0"/>
      <dgm:spPr/>
    </dgm:pt>
    <dgm:pt modelId="{EA2B9741-E200-4218-BB19-BE84302418E2}" type="pres">
      <dgm:prSet presAssocID="{232F0E7B-BE7F-442A-8D13-1ADC6B8076C1}" presName="tx1" presStyleLbl="revTx" presStyleIdx="6" presStyleCnt="10"/>
      <dgm:spPr/>
    </dgm:pt>
    <dgm:pt modelId="{7EBFF135-424B-47DD-B2A9-AD10602D869B}" type="pres">
      <dgm:prSet presAssocID="{232F0E7B-BE7F-442A-8D13-1ADC6B8076C1}" presName="vert1" presStyleCnt="0"/>
      <dgm:spPr/>
    </dgm:pt>
    <dgm:pt modelId="{39CB23EB-BF50-4413-9365-3980350586F1}" type="pres">
      <dgm:prSet presAssocID="{C9AEF1D2-F96A-44BF-94DD-7C45CB1D2588}" presName="thickLine" presStyleLbl="alignNode1" presStyleIdx="7" presStyleCnt="10"/>
      <dgm:spPr/>
    </dgm:pt>
    <dgm:pt modelId="{CCD8E5A2-997D-4702-AE17-78FC00767456}" type="pres">
      <dgm:prSet presAssocID="{C9AEF1D2-F96A-44BF-94DD-7C45CB1D2588}" presName="horz1" presStyleCnt="0"/>
      <dgm:spPr/>
    </dgm:pt>
    <dgm:pt modelId="{47348CFC-A5D4-4ACC-B6E7-ACC4C295C603}" type="pres">
      <dgm:prSet presAssocID="{C9AEF1D2-F96A-44BF-94DD-7C45CB1D2588}" presName="tx1" presStyleLbl="revTx" presStyleIdx="7" presStyleCnt="10"/>
      <dgm:spPr/>
    </dgm:pt>
    <dgm:pt modelId="{D9CEE7BB-3825-499D-B263-9D17EB2CBF10}" type="pres">
      <dgm:prSet presAssocID="{C9AEF1D2-F96A-44BF-94DD-7C45CB1D2588}" presName="vert1" presStyleCnt="0"/>
      <dgm:spPr/>
    </dgm:pt>
    <dgm:pt modelId="{89A63350-1764-4F81-BFAE-42C75036B1C9}" type="pres">
      <dgm:prSet presAssocID="{AF7C85FE-8FF3-4FC5-A4F8-F55E36E7D8D5}" presName="thickLine" presStyleLbl="alignNode1" presStyleIdx="8" presStyleCnt="10"/>
      <dgm:spPr/>
    </dgm:pt>
    <dgm:pt modelId="{AB410708-23DD-4FB9-8733-8E35D6743A81}" type="pres">
      <dgm:prSet presAssocID="{AF7C85FE-8FF3-4FC5-A4F8-F55E36E7D8D5}" presName="horz1" presStyleCnt="0"/>
      <dgm:spPr/>
    </dgm:pt>
    <dgm:pt modelId="{BE355D31-AEBA-4822-B0E8-52AA3F4ED732}" type="pres">
      <dgm:prSet presAssocID="{AF7C85FE-8FF3-4FC5-A4F8-F55E36E7D8D5}" presName="tx1" presStyleLbl="revTx" presStyleIdx="8" presStyleCnt="10"/>
      <dgm:spPr/>
    </dgm:pt>
    <dgm:pt modelId="{BBE14C2A-DFDF-40CF-B64E-737C763E77DA}" type="pres">
      <dgm:prSet presAssocID="{AF7C85FE-8FF3-4FC5-A4F8-F55E36E7D8D5}" presName="vert1" presStyleCnt="0"/>
      <dgm:spPr/>
    </dgm:pt>
    <dgm:pt modelId="{D65C4D06-1AF0-4EC7-A722-CD87F8A5CAF6}" type="pres">
      <dgm:prSet presAssocID="{D885F458-1863-44F5-AD1F-560EE8F54896}" presName="thickLine" presStyleLbl="alignNode1" presStyleIdx="9" presStyleCnt="10"/>
      <dgm:spPr/>
    </dgm:pt>
    <dgm:pt modelId="{FE2CA4C9-D5C6-42C9-B08C-E4D0F13A288F}" type="pres">
      <dgm:prSet presAssocID="{D885F458-1863-44F5-AD1F-560EE8F54896}" presName="horz1" presStyleCnt="0"/>
      <dgm:spPr/>
    </dgm:pt>
    <dgm:pt modelId="{15797692-D1C2-467C-BA3D-19F72BCD3B62}" type="pres">
      <dgm:prSet presAssocID="{D885F458-1863-44F5-AD1F-560EE8F54896}" presName="tx1" presStyleLbl="revTx" presStyleIdx="9" presStyleCnt="10"/>
      <dgm:spPr/>
    </dgm:pt>
    <dgm:pt modelId="{3CE5C330-801D-434D-8F97-A33B52C4967D}" type="pres">
      <dgm:prSet presAssocID="{D885F458-1863-44F5-AD1F-560EE8F54896}" presName="vert1" presStyleCnt="0"/>
      <dgm:spPr/>
    </dgm:pt>
  </dgm:ptLst>
  <dgm:cxnLst>
    <dgm:cxn modelId="{39481904-2BE4-4AE4-AD09-ECDF6B63876D}" type="presOf" srcId="{ED5FE3BB-4BCD-4F8D-9AC1-7B40DB568565}" destId="{AE5B233D-D36B-427A-998C-05DD6FF997AA}" srcOrd="0" destOrd="0" presId="urn:microsoft.com/office/officeart/2008/layout/LinedList"/>
    <dgm:cxn modelId="{27AC0B05-DABF-4A7A-AE0D-226B7396B7C2}" srcId="{25527158-96A8-4629-87CF-D39535DE5F91}" destId="{ED5FE3BB-4BCD-4F8D-9AC1-7B40DB568565}" srcOrd="2" destOrd="0" parTransId="{D601ECC5-8563-4A80-AC11-F4CE34889585}" sibTransId="{16D28508-0F8B-4BFF-9C8D-3F9C748822E1}"/>
    <dgm:cxn modelId="{2BA30F2D-1023-4BD4-991F-40D72630617D}" type="presOf" srcId="{4289F76E-E928-484B-91C4-FD9C8F35D02B}" destId="{8857E4CA-8333-4F2B-A6DF-B9EE434A3FC7}" srcOrd="0" destOrd="0" presId="urn:microsoft.com/office/officeart/2008/layout/LinedList"/>
    <dgm:cxn modelId="{9B52BC33-28A7-4470-AC53-864F5DBB2622}" type="presOf" srcId="{25527158-96A8-4629-87CF-D39535DE5F91}" destId="{5BBA9F20-772E-47BC-A326-F4F46FB9C9B1}" srcOrd="0" destOrd="0" presId="urn:microsoft.com/office/officeart/2008/layout/LinedList"/>
    <dgm:cxn modelId="{C5754F3D-8F16-466A-A607-0297CE19BCD3}" srcId="{25527158-96A8-4629-87CF-D39535DE5F91}" destId="{D885F458-1863-44F5-AD1F-560EE8F54896}" srcOrd="9" destOrd="0" parTransId="{B711B37D-F7E7-4BEC-859A-FCB4C5F49575}" sibTransId="{B78EA33C-BAC3-4A56-B27C-4732AB289C8D}"/>
    <dgm:cxn modelId="{AFE2973F-87C5-4653-B170-4AC7FCEE769D}" type="presOf" srcId="{6F3D8E6A-B8B1-4877-BA9F-5D007993E618}" destId="{FE375C72-3816-4CDF-9094-462D0827C8E7}" srcOrd="0" destOrd="0" presId="urn:microsoft.com/office/officeart/2008/layout/LinedList"/>
    <dgm:cxn modelId="{FA686363-AB8B-466F-A8EA-A4840AE7FFD8}" srcId="{25527158-96A8-4629-87CF-D39535DE5F91}" destId="{18735ED1-EEB3-4751-8A03-CC4DA3EEE86B}" srcOrd="1" destOrd="0" parTransId="{7941DD69-6699-47DB-9D63-690702E1979F}" sibTransId="{ED0184DD-FB12-42ED-B7C6-957D661ED9E3}"/>
    <dgm:cxn modelId="{E54E8F65-7A12-4EF7-A3DF-9C0C1DA4A9E0}" srcId="{25527158-96A8-4629-87CF-D39535DE5F91}" destId="{232F0E7B-BE7F-442A-8D13-1ADC6B8076C1}" srcOrd="6" destOrd="0" parTransId="{1A039582-6771-42B8-A2EA-EB649099A600}" sibTransId="{323C5431-8B0E-4891-80A0-7FE78DD77527}"/>
    <dgm:cxn modelId="{307D8867-FA9B-44A3-9523-82980ECEF9AC}" type="presOf" srcId="{232F0E7B-BE7F-442A-8D13-1ADC6B8076C1}" destId="{EA2B9741-E200-4218-BB19-BE84302418E2}" srcOrd="0" destOrd="0" presId="urn:microsoft.com/office/officeart/2008/layout/LinedList"/>
    <dgm:cxn modelId="{8BC9A267-3761-4F2F-B566-8EB5DCED7C6C}" type="presOf" srcId="{35221A46-E875-467E-91CC-C4A37BA5CF6C}" destId="{E88CA386-FC0A-4998-ABA1-89E3AA57C9A5}" srcOrd="0" destOrd="0" presId="urn:microsoft.com/office/officeart/2008/layout/LinedList"/>
    <dgm:cxn modelId="{3F57C767-444C-4360-958C-A8DCFAC9F9D7}" srcId="{25527158-96A8-4629-87CF-D39535DE5F91}" destId="{6F3D8E6A-B8B1-4877-BA9F-5D007993E618}" srcOrd="5" destOrd="0" parTransId="{473F6501-9D3A-4F2E-8A2F-778CF90A3911}" sibTransId="{63C12D15-739D-4E74-8CA8-86A744102D39}"/>
    <dgm:cxn modelId="{AA735854-5D7A-4E9B-80E0-1202198B72D0}" type="presOf" srcId="{18735ED1-EEB3-4751-8A03-CC4DA3EEE86B}" destId="{F6BBC406-111B-4A29-98DD-587720DA8A78}" srcOrd="0" destOrd="0" presId="urn:microsoft.com/office/officeart/2008/layout/LinedList"/>
    <dgm:cxn modelId="{8082B179-D271-4DD3-9430-675B8F4D93D9}" type="presOf" srcId="{AF7C85FE-8FF3-4FC5-A4F8-F55E36E7D8D5}" destId="{BE355D31-AEBA-4822-B0E8-52AA3F4ED732}" srcOrd="0" destOrd="0" presId="urn:microsoft.com/office/officeart/2008/layout/LinedList"/>
    <dgm:cxn modelId="{0517E27A-F871-44D3-A2F4-C6EB1974D5E2}" srcId="{25527158-96A8-4629-87CF-D39535DE5F91}" destId="{35221A46-E875-467E-91CC-C4A37BA5CF6C}" srcOrd="0" destOrd="0" parTransId="{5FC83632-A08C-46D1-9AEE-500A7338B4A7}" sibTransId="{2E971F85-F9FE-47E0-BD96-A3C6F5572BB3}"/>
    <dgm:cxn modelId="{42BA46BD-A901-4C63-B8FF-E5B6144F5953}" type="presOf" srcId="{C9AEF1D2-F96A-44BF-94DD-7C45CB1D2588}" destId="{47348CFC-A5D4-4ACC-B6E7-ACC4C295C603}" srcOrd="0" destOrd="0" presId="urn:microsoft.com/office/officeart/2008/layout/LinedList"/>
    <dgm:cxn modelId="{E5D5AEBD-97FE-49B9-831C-EA24503453BB}" type="presOf" srcId="{5B547C93-3721-4B1E-A496-C5E4A14377D8}" destId="{061647C6-2268-498D-877B-3248C8FD2AE0}" srcOrd="0" destOrd="0" presId="urn:microsoft.com/office/officeart/2008/layout/LinedList"/>
    <dgm:cxn modelId="{B79981BE-E4AB-4E7B-ABAB-11A031470D0A}" type="presOf" srcId="{D885F458-1863-44F5-AD1F-560EE8F54896}" destId="{15797692-D1C2-467C-BA3D-19F72BCD3B62}" srcOrd="0" destOrd="0" presId="urn:microsoft.com/office/officeart/2008/layout/LinedList"/>
    <dgm:cxn modelId="{A150D5C1-66DB-457D-8742-284C21105A1D}" srcId="{25527158-96A8-4629-87CF-D39535DE5F91}" destId="{5B547C93-3721-4B1E-A496-C5E4A14377D8}" srcOrd="3" destOrd="0" parTransId="{6323293E-55E0-43B2-8A47-64618282323F}" sibTransId="{A3D7255B-4E0D-448C-9F68-7847E521C231}"/>
    <dgm:cxn modelId="{5552EAD3-940A-4D1B-A20C-537F35E60CA0}" srcId="{25527158-96A8-4629-87CF-D39535DE5F91}" destId="{AF7C85FE-8FF3-4FC5-A4F8-F55E36E7D8D5}" srcOrd="8" destOrd="0" parTransId="{C413FDE9-13F0-405E-82F5-F45795F17CAE}" sibTransId="{AF3A4E2C-CD98-4CA8-8636-27C4F6736985}"/>
    <dgm:cxn modelId="{1FD27CD7-E5B4-450A-A1BA-486D31BC3442}" srcId="{25527158-96A8-4629-87CF-D39535DE5F91}" destId="{4289F76E-E928-484B-91C4-FD9C8F35D02B}" srcOrd="4" destOrd="0" parTransId="{90C00E57-F269-404C-A86F-17E7347586A1}" sibTransId="{D540044C-3A46-40EE-9230-29B29C63EA25}"/>
    <dgm:cxn modelId="{D207E0FB-4B61-4D37-88D5-964E5C0056AD}" srcId="{25527158-96A8-4629-87CF-D39535DE5F91}" destId="{C9AEF1D2-F96A-44BF-94DD-7C45CB1D2588}" srcOrd="7" destOrd="0" parTransId="{E9165772-6F7A-4ECE-B06C-95B878E2C77B}" sibTransId="{3F5A3312-69E6-42FE-87C2-708B64A9F08F}"/>
    <dgm:cxn modelId="{3AFDBF9D-5A09-41E9-9C24-37DF8B4D9E15}" type="presParOf" srcId="{5BBA9F20-772E-47BC-A326-F4F46FB9C9B1}" destId="{5540A09D-70C2-4AB7-A100-B5ED4106E762}" srcOrd="0" destOrd="0" presId="urn:microsoft.com/office/officeart/2008/layout/LinedList"/>
    <dgm:cxn modelId="{CE34C463-8FCD-44D9-9267-D5B0400F9757}" type="presParOf" srcId="{5BBA9F20-772E-47BC-A326-F4F46FB9C9B1}" destId="{125EEF8E-3E32-4347-9712-1E712E261BB1}" srcOrd="1" destOrd="0" presId="urn:microsoft.com/office/officeart/2008/layout/LinedList"/>
    <dgm:cxn modelId="{481225F0-CCFA-4FB1-9FB4-DFAA1B2D4739}" type="presParOf" srcId="{125EEF8E-3E32-4347-9712-1E712E261BB1}" destId="{E88CA386-FC0A-4998-ABA1-89E3AA57C9A5}" srcOrd="0" destOrd="0" presId="urn:microsoft.com/office/officeart/2008/layout/LinedList"/>
    <dgm:cxn modelId="{93296B8C-6FC6-4315-92D8-6AEB5575CC14}" type="presParOf" srcId="{125EEF8E-3E32-4347-9712-1E712E261BB1}" destId="{9FF88301-369F-42D1-8C96-9C32AFCD33A2}" srcOrd="1" destOrd="0" presId="urn:microsoft.com/office/officeart/2008/layout/LinedList"/>
    <dgm:cxn modelId="{DFB8FD84-36EA-4BA7-9AF1-3B7D0A3452FC}" type="presParOf" srcId="{5BBA9F20-772E-47BC-A326-F4F46FB9C9B1}" destId="{E3ED2A2C-8466-4DFD-A9A6-AACF1959E3E0}" srcOrd="2" destOrd="0" presId="urn:microsoft.com/office/officeart/2008/layout/LinedList"/>
    <dgm:cxn modelId="{5CB16985-D2AD-47AB-9430-002A1CA83435}" type="presParOf" srcId="{5BBA9F20-772E-47BC-A326-F4F46FB9C9B1}" destId="{D4A82FF2-5BF7-488F-B237-9C9BBC172282}" srcOrd="3" destOrd="0" presId="urn:microsoft.com/office/officeart/2008/layout/LinedList"/>
    <dgm:cxn modelId="{E8A3EB26-AA9B-4C69-8FE3-6466B49F4C11}" type="presParOf" srcId="{D4A82FF2-5BF7-488F-B237-9C9BBC172282}" destId="{F6BBC406-111B-4A29-98DD-587720DA8A78}" srcOrd="0" destOrd="0" presId="urn:microsoft.com/office/officeart/2008/layout/LinedList"/>
    <dgm:cxn modelId="{F32778EE-BD9A-45D7-B058-C489C10DE421}" type="presParOf" srcId="{D4A82FF2-5BF7-488F-B237-9C9BBC172282}" destId="{7146A149-E624-4DA7-AFE9-52206F1EDD54}" srcOrd="1" destOrd="0" presId="urn:microsoft.com/office/officeart/2008/layout/LinedList"/>
    <dgm:cxn modelId="{85761711-9876-45D9-A349-E37E4ED15F4A}" type="presParOf" srcId="{5BBA9F20-772E-47BC-A326-F4F46FB9C9B1}" destId="{B70F4760-209A-4366-B58A-FC10CD9968CA}" srcOrd="4" destOrd="0" presId="urn:microsoft.com/office/officeart/2008/layout/LinedList"/>
    <dgm:cxn modelId="{19774107-4B5B-451D-8870-6A6970415DB8}" type="presParOf" srcId="{5BBA9F20-772E-47BC-A326-F4F46FB9C9B1}" destId="{88F7BD0F-499E-4BA7-A766-83728321D710}" srcOrd="5" destOrd="0" presId="urn:microsoft.com/office/officeart/2008/layout/LinedList"/>
    <dgm:cxn modelId="{E36C6F37-3381-4392-BC0B-50A2A7B46152}" type="presParOf" srcId="{88F7BD0F-499E-4BA7-A766-83728321D710}" destId="{AE5B233D-D36B-427A-998C-05DD6FF997AA}" srcOrd="0" destOrd="0" presId="urn:microsoft.com/office/officeart/2008/layout/LinedList"/>
    <dgm:cxn modelId="{4B7EA9D3-040C-4028-BFF7-B8C1F4D0E36B}" type="presParOf" srcId="{88F7BD0F-499E-4BA7-A766-83728321D710}" destId="{67A2A465-9583-49E8-A4D1-9B8D24210F53}" srcOrd="1" destOrd="0" presId="urn:microsoft.com/office/officeart/2008/layout/LinedList"/>
    <dgm:cxn modelId="{1D86DA5D-88D1-45B3-9296-9FA4D01F9FFF}" type="presParOf" srcId="{5BBA9F20-772E-47BC-A326-F4F46FB9C9B1}" destId="{55816893-3AD9-4414-BF64-29ADF6EB62C5}" srcOrd="6" destOrd="0" presId="urn:microsoft.com/office/officeart/2008/layout/LinedList"/>
    <dgm:cxn modelId="{FF80FE1C-2231-4127-ABB2-991E09625B15}" type="presParOf" srcId="{5BBA9F20-772E-47BC-A326-F4F46FB9C9B1}" destId="{A99AB8B0-177C-4AA5-85D2-898078415932}" srcOrd="7" destOrd="0" presId="urn:microsoft.com/office/officeart/2008/layout/LinedList"/>
    <dgm:cxn modelId="{B2C8B055-D5E0-48C4-B0E6-361004E299C9}" type="presParOf" srcId="{A99AB8B0-177C-4AA5-85D2-898078415932}" destId="{061647C6-2268-498D-877B-3248C8FD2AE0}" srcOrd="0" destOrd="0" presId="urn:microsoft.com/office/officeart/2008/layout/LinedList"/>
    <dgm:cxn modelId="{E9019F2A-F86F-4967-94ED-4587167B4F61}" type="presParOf" srcId="{A99AB8B0-177C-4AA5-85D2-898078415932}" destId="{6A4F24BE-9606-4370-B1E8-416C9A29BFB4}" srcOrd="1" destOrd="0" presId="urn:microsoft.com/office/officeart/2008/layout/LinedList"/>
    <dgm:cxn modelId="{B28FDE1E-9414-40B1-B0C4-A15A1954625F}" type="presParOf" srcId="{5BBA9F20-772E-47BC-A326-F4F46FB9C9B1}" destId="{D4EB79ED-DBDB-47A2-A6A8-C863024B2E98}" srcOrd="8" destOrd="0" presId="urn:microsoft.com/office/officeart/2008/layout/LinedList"/>
    <dgm:cxn modelId="{0F481E7A-0F7E-4092-BBFB-597A06D83C60}" type="presParOf" srcId="{5BBA9F20-772E-47BC-A326-F4F46FB9C9B1}" destId="{39776290-FBE8-4009-92E1-175A846A46D4}" srcOrd="9" destOrd="0" presId="urn:microsoft.com/office/officeart/2008/layout/LinedList"/>
    <dgm:cxn modelId="{4C8BB6F4-8A68-4CCF-B8B6-CEED40941615}" type="presParOf" srcId="{39776290-FBE8-4009-92E1-175A846A46D4}" destId="{8857E4CA-8333-4F2B-A6DF-B9EE434A3FC7}" srcOrd="0" destOrd="0" presId="urn:microsoft.com/office/officeart/2008/layout/LinedList"/>
    <dgm:cxn modelId="{D2334527-4B98-4F72-B8CB-8332CA097F43}" type="presParOf" srcId="{39776290-FBE8-4009-92E1-175A846A46D4}" destId="{6D693EF4-D031-47D1-BA0C-1444E6BF29B1}" srcOrd="1" destOrd="0" presId="urn:microsoft.com/office/officeart/2008/layout/LinedList"/>
    <dgm:cxn modelId="{254FC080-8911-488B-ADC3-4363B3A0604C}" type="presParOf" srcId="{5BBA9F20-772E-47BC-A326-F4F46FB9C9B1}" destId="{78B1B7A1-08B9-47F4-A607-00D7DF4F0671}" srcOrd="10" destOrd="0" presId="urn:microsoft.com/office/officeart/2008/layout/LinedList"/>
    <dgm:cxn modelId="{B85C9A3E-14C1-4F39-B8AF-ED42D5AA0191}" type="presParOf" srcId="{5BBA9F20-772E-47BC-A326-F4F46FB9C9B1}" destId="{0496EB14-BF8B-4662-85D4-274886C2FFCA}" srcOrd="11" destOrd="0" presId="urn:microsoft.com/office/officeart/2008/layout/LinedList"/>
    <dgm:cxn modelId="{9A03FD5F-C640-49E6-BE22-B3091C0B92B7}" type="presParOf" srcId="{0496EB14-BF8B-4662-85D4-274886C2FFCA}" destId="{FE375C72-3816-4CDF-9094-462D0827C8E7}" srcOrd="0" destOrd="0" presId="urn:microsoft.com/office/officeart/2008/layout/LinedList"/>
    <dgm:cxn modelId="{BF0B1041-7FC0-475A-9277-8D1CE15CE78B}" type="presParOf" srcId="{0496EB14-BF8B-4662-85D4-274886C2FFCA}" destId="{E127B346-8D1C-4A8D-B1A7-A2522D6C6BCC}" srcOrd="1" destOrd="0" presId="urn:microsoft.com/office/officeart/2008/layout/LinedList"/>
    <dgm:cxn modelId="{76110488-2189-4924-924D-08A0FFDDF24D}" type="presParOf" srcId="{5BBA9F20-772E-47BC-A326-F4F46FB9C9B1}" destId="{FF4545BE-00F6-48C6-B2D8-61B1E284BC98}" srcOrd="12" destOrd="0" presId="urn:microsoft.com/office/officeart/2008/layout/LinedList"/>
    <dgm:cxn modelId="{49B80DC5-D7B5-46AD-9E60-FAAAB1ABDB26}" type="presParOf" srcId="{5BBA9F20-772E-47BC-A326-F4F46FB9C9B1}" destId="{E07352C5-1E25-4EA4-AE24-879DAAA0EFC3}" srcOrd="13" destOrd="0" presId="urn:microsoft.com/office/officeart/2008/layout/LinedList"/>
    <dgm:cxn modelId="{000A5A7F-CB47-4672-90E0-F9A6C1D8F673}" type="presParOf" srcId="{E07352C5-1E25-4EA4-AE24-879DAAA0EFC3}" destId="{EA2B9741-E200-4218-BB19-BE84302418E2}" srcOrd="0" destOrd="0" presId="urn:microsoft.com/office/officeart/2008/layout/LinedList"/>
    <dgm:cxn modelId="{B1E1808F-AE50-47FC-AD5A-7DE0A9EEEFD7}" type="presParOf" srcId="{E07352C5-1E25-4EA4-AE24-879DAAA0EFC3}" destId="{7EBFF135-424B-47DD-B2A9-AD10602D869B}" srcOrd="1" destOrd="0" presId="urn:microsoft.com/office/officeart/2008/layout/LinedList"/>
    <dgm:cxn modelId="{E9DEA838-A7DD-4D2D-8120-F4C6D2D9C576}" type="presParOf" srcId="{5BBA9F20-772E-47BC-A326-F4F46FB9C9B1}" destId="{39CB23EB-BF50-4413-9365-3980350586F1}" srcOrd="14" destOrd="0" presId="urn:microsoft.com/office/officeart/2008/layout/LinedList"/>
    <dgm:cxn modelId="{CAC8EC9F-3471-4984-9076-592F8D3D0625}" type="presParOf" srcId="{5BBA9F20-772E-47BC-A326-F4F46FB9C9B1}" destId="{CCD8E5A2-997D-4702-AE17-78FC00767456}" srcOrd="15" destOrd="0" presId="urn:microsoft.com/office/officeart/2008/layout/LinedList"/>
    <dgm:cxn modelId="{B3AA74DC-B60D-4DF2-AE6D-484217DF28C5}" type="presParOf" srcId="{CCD8E5A2-997D-4702-AE17-78FC00767456}" destId="{47348CFC-A5D4-4ACC-B6E7-ACC4C295C603}" srcOrd="0" destOrd="0" presId="urn:microsoft.com/office/officeart/2008/layout/LinedList"/>
    <dgm:cxn modelId="{C234B2F9-0ACD-4A45-B284-A1997AAB9B21}" type="presParOf" srcId="{CCD8E5A2-997D-4702-AE17-78FC00767456}" destId="{D9CEE7BB-3825-499D-B263-9D17EB2CBF10}" srcOrd="1" destOrd="0" presId="urn:microsoft.com/office/officeart/2008/layout/LinedList"/>
    <dgm:cxn modelId="{83F67675-9FFA-46B3-916D-D3C638D3CCDB}" type="presParOf" srcId="{5BBA9F20-772E-47BC-A326-F4F46FB9C9B1}" destId="{89A63350-1764-4F81-BFAE-42C75036B1C9}" srcOrd="16" destOrd="0" presId="urn:microsoft.com/office/officeart/2008/layout/LinedList"/>
    <dgm:cxn modelId="{67B401A4-30A0-48B3-B21D-D16B4B1B092A}" type="presParOf" srcId="{5BBA9F20-772E-47BC-A326-F4F46FB9C9B1}" destId="{AB410708-23DD-4FB9-8733-8E35D6743A81}" srcOrd="17" destOrd="0" presId="urn:microsoft.com/office/officeart/2008/layout/LinedList"/>
    <dgm:cxn modelId="{B0F371B4-BB2C-4E3D-A89C-799E4403CF7D}" type="presParOf" srcId="{AB410708-23DD-4FB9-8733-8E35D6743A81}" destId="{BE355D31-AEBA-4822-B0E8-52AA3F4ED732}" srcOrd="0" destOrd="0" presId="urn:microsoft.com/office/officeart/2008/layout/LinedList"/>
    <dgm:cxn modelId="{6FB01967-958F-4240-BC46-73C4781A6E21}" type="presParOf" srcId="{AB410708-23DD-4FB9-8733-8E35D6743A81}" destId="{BBE14C2A-DFDF-40CF-B64E-737C763E77DA}" srcOrd="1" destOrd="0" presId="urn:microsoft.com/office/officeart/2008/layout/LinedList"/>
    <dgm:cxn modelId="{176B3306-A78E-4251-A892-04DA38C1B2DA}" type="presParOf" srcId="{5BBA9F20-772E-47BC-A326-F4F46FB9C9B1}" destId="{D65C4D06-1AF0-4EC7-A722-CD87F8A5CAF6}" srcOrd="18" destOrd="0" presId="urn:microsoft.com/office/officeart/2008/layout/LinedList"/>
    <dgm:cxn modelId="{B008EA67-B983-48E7-9660-37E3A86A55C9}" type="presParOf" srcId="{5BBA9F20-772E-47BC-A326-F4F46FB9C9B1}" destId="{FE2CA4C9-D5C6-42C9-B08C-E4D0F13A288F}" srcOrd="19" destOrd="0" presId="urn:microsoft.com/office/officeart/2008/layout/LinedList"/>
    <dgm:cxn modelId="{61A0FE09-BF24-49A9-84AE-EC1F05538D78}" type="presParOf" srcId="{FE2CA4C9-D5C6-42C9-B08C-E4D0F13A288F}" destId="{15797692-D1C2-467C-BA3D-19F72BCD3B62}" srcOrd="0" destOrd="0" presId="urn:microsoft.com/office/officeart/2008/layout/LinedList"/>
    <dgm:cxn modelId="{3B4F1A2D-CEBA-40B6-B18C-88DCCC91EFAD}" type="presParOf" srcId="{FE2CA4C9-D5C6-42C9-B08C-E4D0F13A288F}" destId="{3CE5C330-801D-434D-8F97-A33B52C4967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0A09D-70C2-4AB7-A100-B5ED4106E762}">
      <dsp:nvSpPr>
        <dsp:cNvPr id="0" name=""/>
        <dsp:cNvSpPr/>
      </dsp:nvSpPr>
      <dsp:spPr>
        <a:xfrm>
          <a:off x="0" y="574"/>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88CA386-FC0A-4998-ABA1-89E3AA57C9A5}">
      <dsp:nvSpPr>
        <dsp:cNvPr id="0" name=""/>
        <dsp:cNvSpPr/>
      </dsp:nvSpPr>
      <dsp:spPr>
        <a:xfrm>
          <a:off x="0" y="574"/>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Download and install Vagrant</a:t>
          </a:r>
        </a:p>
      </dsp:txBody>
      <dsp:txXfrm>
        <a:off x="0" y="574"/>
        <a:ext cx="7012370" cy="470798"/>
      </dsp:txXfrm>
    </dsp:sp>
    <dsp:sp modelId="{E3ED2A2C-8466-4DFD-A9A6-AACF1959E3E0}">
      <dsp:nvSpPr>
        <dsp:cNvPr id="0" name=""/>
        <dsp:cNvSpPr/>
      </dsp:nvSpPr>
      <dsp:spPr>
        <a:xfrm>
          <a:off x="0" y="471372"/>
          <a:ext cx="7012370" cy="0"/>
        </a:xfrm>
        <a:prstGeom prst="line">
          <a:avLst/>
        </a:prstGeom>
        <a:gradFill rotWithShape="0">
          <a:gsLst>
            <a:gs pos="0">
              <a:schemeClr val="accent2">
                <a:hueOff val="100799"/>
                <a:satOff val="-1532"/>
                <a:lumOff val="1351"/>
                <a:alphaOff val="0"/>
                <a:tint val="98000"/>
                <a:lumMod val="110000"/>
              </a:schemeClr>
            </a:gs>
            <a:gs pos="84000">
              <a:schemeClr val="accent2">
                <a:hueOff val="100799"/>
                <a:satOff val="-1532"/>
                <a:lumOff val="1351"/>
                <a:alphaOff val="0"/>
                <a:shade val="90000"/>
                <a:lumMod val="88000"/>
              </a:schemeClr>
            </a:gs>
          </a:gsLst>
          <a:lin ang="5400000" scaled="0"/>
        </a:gradFill>
        <a:ln w="12700" cap="rnd" cmpd="sng" algn="ctr">
          <a:solidFill>
            <a:schemeClr val="accent2">
              <a:hueOff val="100799"/>
              <a:satOff val="-1532"/>
              <a:lumOff val="135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6BBC406-111B-4A29-98DD-587720DA8A78}">
      <dsp:nvSpPr>
        <dsp:cNvPr id="0" name=""/>
        <dsp:cNvSpPr/>
      </dsp:nvSpPr>
      <dsp:spPr>
        <a:xfrm>
          <a:off x="0" y="471372"/>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mkdir mydirectory</a:t>
          </a:r>
          <a:br>
            <a:rPr lang="en-US" sz="1800" kern="1200"/>
          </a:br>
          <a:r>
            <a:rPr lang="en-US" sz="1800" b="0" i="0" kern="1200"/>
            <a:t>$ cd /mydirectory</a:t>
          </a:r>
          <a:endParaRPr lang="en-US" sz="1800" kern="1200"/>
        </a:p>
      </dsp:txBody>
      <dsp:txXfrm>
        <a:off x="0" y="471372"/>
        <a:ext cx="7012370" cy="470798"/>
      </dsp:txXfrm>
    </dsp:sp>
    <dsp:sp modelId="{B70F4760-209A-4366-B58A-FC10CD9968CA}">
      <dsp:nvSpPr>
        <dsp:cNvPr id="0" name=""/>
        <dsp:cNvSpPr/>
      </dsp:nvSpPr>
      <dsp:spPr>
        <a:xfrm>
          <a:off x="0" y="942171"/>
          <a:ext cx="7012370" cy="0"/>
        </a:xfrm>
        <a:prstGeom prst="line">
          <a:avLst/>
        </a:prstGeom>
        <a:gradFill rotWithShape="0">
          <a:gsLst>
            <a:gs pos="0">
              <a:schemeClr val="accent2">
                <a:hueOff val="201599"/>
                <a:satOff val="-3064"/>
                <a:lumOff val="2702"/>
                <a:alphaOff val="0"/>
                <a:tint val="98000"/>
                <a:lumMod val="110000"/>
              </a:schemeClr>
            </a:gs>
            <a:gs pos="84000">
              <a:schemeClr val="accent2">
                <a:hueOff val="201599"/>
                <a:satOff val="-3064"/>
                <a:lumOff val="2702"/>
                <a:alphaOff val="0"/>
                <a:shade val="90000"/>
                <a:lumMod val="88000"/>
              </a:schemeClr>
            </a:gs>
          </a:gsLst>
          <a:lin ang="5400000" scaled="0"/>
        </a:gradFill>
        <a:ln w="12700" cap="rnd" cmpd="sng" algn="ctr">
          <a:solidFill>
            <a:schemeClr val="accent2">
              <a:hueOff val="201599"/>
              <a:satOff val="-3064"/>
              <a:lumOff val="270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E5B233D-D36B-427A-998C-05DD6FF997AA}">
      <dsp:nvSpPr>
        <dsp:cNvPr id="0" name=""/>
        <dsp:cNvSpPr/>
      </dsp:nvSpPr>
      <dsp:spPr>
        <a:xfrm>
          <a:off x="0" y="942171"/>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We’ll install a Ubuntu 14.04 server as our VM</a:t>
          </a:r>
          <a:endParaRPr lang="en-US" sz="1800" kern="1200"/>
        </a:p>
      </dsp:txBody>
      <dsp:txXfrm>
        <a:off x="0" y="942171"/>
        <a:ext cx="7012370" cy="470798"/>
      </dsp:txXfrm>
    </dsp:sp>
    <dsp:sp modelId="{55816893-3AD9-4414-BF64-29ADF6EB62C5}">
      <dsp:nvSpPr>
        <dsp:cNvPr id="0" name=""/>
        <dsp:cNvSpPr/>
      </dsp:nvSpPr>
      <dsp:spPr>
        <a:xfrm>
          <a:off x="0" y="1412969"/>
          <a:ext cx="7012370" cy="0"/>
        </a:xfrm>
        <a:prstGeom prst="line">
          <a:avLst/>
        </a:prstGeom>
        <a:gradFill rotWithShape="0">
          <a:gsLst>
            <a:gs pos="0">
              <a:schemeClr val="accent2">
                <a:hueOff val="302398"/>
                <a:satOff val="-4596"/>
                <a:lumOff val="4052"/>
                <a:alphaOff val="0"/>
                <a:tint val="98000"/>
                <a:lumMod val="110000"/>
              </a:schemeClr>
            </a:gs>
            <a:gs pos="84000">
              <a:schemeClr val="accent2">
                <a:hueOff val="302398"/>
                <a:satOff val="-4596"/>
                <a:lumOff val="4052"/>
                <a:alphaOff val="0"/>
                <a:shade val="90000"/>
                <a:lumMod val="88000"/>
              </a:schemeClr>
            </a:gs>
          </a:gsLst>
          <a:lin ang="5400000" scaled="0"/>
        </a:gradFill>
        <a:ln w="12700" cap="rnd" cmpd="sng" algn="ctr">
          <a:solidFill>
            <a:schemeClr val="accent2">
              <a:hueOff val="302398"/>
              <a:satOff val="-4596"/>
              <a:lumOff val="4052"/>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61647C6-2268-498D-877B-3248C8FD2AE0}">
      <dsp:nvSpPr>
        <dsp:cNvPr id="0" name=""/>
        <dsp:cNvSpPr/>
      </dsp:nvSpPr>
      <dsp:spPr>
        <a:xfrm>
          <a:off x="0" y="1412969"/>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 vagrant box add ubuntu/trusty64</a:t>
          </a:r>
          <a:endParaRPr lang="en-US" sz="1800" kern="1200" dirty="0"/>
        </a:p>
      </dsp:txBody>
      <dsp:txXfrm>
        <a:off x="0" y="1412969"/>
        <a:ext cx="7012370" cy="470798"/>
      </dsp:txXfrm>
    </dsp:sp>
    <dsp:sp modelId="{D4EB79ED-DBDB-47A2-A6A8-C863024B2E98}">
      <dsp:nvSpPr>
        <dsp:cNvPr id="0" name=""/>
        <dsp:cNvSpPr/>
      </dsp:nvSpPr>
      <dsp:spPr>
        <a:xfrm>
          <a:off x="0" y="1883767"/>
          <a:ext cx="7012370" cy="0"/>
        </a:xfrm>
        <a:prstGeom prst="line">
          <a:avLst/>
        </a:prstGeom>
        <a:gradFill rotWithShape="0">
          <a:gsLst>
            <a:gs pos="0">
              <a:schemeClr val="accent2">
                <a:hueOff val="403198"/>
                <a:satOff val="-6128"/>
                <a:lumOff val="5403"/>
                <a:alphaOff val="0"/>
                <a:tint val="98000"/>
                <a:lumMod val="110000"/>
              </a:schemeClr>
            </a:gs>
            <a:gs pos="84000">
              <a:schemeClr val="accent2">
                <a:hueOff val="403198"/>
                <a:satOff val="-6128"/>
                <a:lumOff val="5403"/>
                <a:alphaOff val="0"/>
                <a:shade val="90000"/>
                <a:lumMod val="88000"/>
              </a:schemeClr>
            </a:gs>
          </a:gsLst>
          <a:lin ang="5400000" scaled="0"/>
        </a:gradFill>
        <a:ln w="12700" cap="rnd" cmpd="sng" algn="ctr">
          <a:solidFill>
            <a:schemeClr val="accent2">
              <a:hueOff val="403198"/>
              <a:satOff val="-6128"/>
              <a:lumOff val="5403"/>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857E4CA-8333-4F2B-A6DF-B9EE434A3FC7}">
      <dsp:nvSpPr>
        <dsp:cNvPr id="0" name=""/>
        <dsp:cNvSpPr/>
      </dsp:nvSpPr>
      <dsp:spPr>
        <a:xfrm>
          <a:off x="0" y="1883767"/>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vagrant init ubuntu/trusty64  - to initialize VM</a:t>
          </a:r>
          <a:endParaRPr lang="en-US" sz="1800" kern="1200"/>
        </a:p>
      </dsp:txBody>
      <dsp:txXfrm>
        <a:off x="0" y="1883767"/>
        <a:ext cx="7012370" cy="470798"/>
      </dsp:txXfrm>
    </dsp:sp>
    <dsp:sp modelId="{78B1B7A1-08B9-47F4-A607-00D7DF4F0671}">
      <dsp:nvSpPr>
        <dsp:cNvPr id="0" name=""/>
        <dsp:cNvSpPr/>
      </dsp:nvSpPr>
      <dsp:spPr>
        <a:xfrm>
          <a:off x="0" y="2354565"/>
          <a:ext cx="7012370" cy="0"/>
        </a:xfrm>
        <a:prstGeom prst="line">
          <a:avLst/>
        </a:prstGeom>
        <a:gradFill rotWithShape="0">
          <a:gsLst>
            <a:gs pos="0">
              <a:schemeClr val="accent2">
                <a:hueOff val="503997"/>
                <a:satOff val="-7661"/>
                <a:lumOff val="6754"/>
                <a:alphaOff val="0"/>
                <a:tint val="98000"/>
                <a:lumMod val="110000"/>
              </a:schemeClr>
            </a:gs>
            <a:gs pos="84000">
              <a:schemeClr val="accent2">
                <a:hueOff val="503997"/>
                <a:satOff val="-7661"/>
                <a:lumOff val="6754"/>
                <a:alphaOff val="0"/>
                <a:shade val="90000"/>
                <a:lumMod val="88000"/>
              </a:schemeClr>
            </a:gs>
          </a:gsLst>
          <a:lin ang="5400000" scaled="0"/>
        </a:gradFill>
        <a:ln w="12700" cap="rnd" cmpd="sng" algn="ctr">
          <a:solidFill>
            <a:schemeClr val="accent2">
              <a:hueOff val="503997"/>
              <a:satOff val="-7661"/>
              <a:lumOff val="675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E375C72-3816-4CDF-9094-462D0827C8E7}">
      <dsp:nvSpPr>
        <dsp:cNvPr id="0" name=""/>
        <dsp:cNvSpPr/>
      </dsp:nvSpPr>
      <dsp:spPr>
        <a:xfrm>
          <a:off x="0" y="2354565"/>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vagrant up</a:t>
          </a:r>
          <a:endParaRPr lang="en-US" sz="1800" kern="1200"/>
        </a:p>
      </dsp:txBody>
      <dsp:txXfrm>
        <a:off x="0" y="2354565"/>
        <a:ext cx="7012370" cy="470798"/>
      </dsp:txXfrm>
    </dsp:sp>
    <dsp:sp modelId="{FF4545BE-00F6-48C6-B2D8-61B1E284BC98}">
      <dsp:nvSpPr>
        <dsp:cNvPr id="0" name=""/>
        <dsp:cNvSpPr/>
      </dsp:nvSpPr>
      <dsp:spPr>
        <a:xfrm>
          <a:off x="0" y="2825363"/>
          <a:ext cx="7012370" cy="0"/>
        </a:xfrm>
        <a:prstGeom prst="line">
          <a:avLst/>
        </a:prstGeom>
        <a:gradFill rotWithShape="0">
          <a:gsLst>
            <a:gs pos="0">
              <a:schemeClr val="accent2">
                <a:hueOff val="604797"/>
                <a:satOff val="-9193"/>
                <a:lumOff val="8105"/>
                <a:alphaOff val="0"/>
                <a:tint val="98000"/>
                <a:lumMod val="110000"/>
              </a:schemeClr>
            </a:gs>
            <a:gs pos="84000">
              <a:schemeClr val="accent2">
                <a:hueOff val="604797"/>
                <a:satOff val="-9193"/>
                <a:lumOff val="8105"/>
                <a:alphaOff val="0"/>
                <a:shade val="90000"/>
                <a:lumMod val="88000"/>
              </a:schemeClr>
            </a:gs>
          </a:gsLst>
          <a:lin ang="5400000" scaled="0"/>
        </a:gradFill>
        <a:ln w="12700" cap="rnd" cmpd="sng" algn="ctr">
          <a:solidFill>
            <a:schemeClr val="accent2">
              <a:hueOff val="604797"/>
              <a:satOff val="-9193"/>
              <a:lumOff val="8105"/>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A2B9741-E200-4218-BB19-BE84302418E2}">
      <dsp:nvSpPr>
        <dsp:cNvPr id="0" name=""/>
        <dsp:cNvSpPr/>
      </dsp:nvSpPr>
      <dsp:spPr>
        <a:xfrm>
          <a:off x="0" y="2825363"/>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vagrant ssh</a:t>
          </a:r>
          <a:endParaRPr lang="en-US" sz="1800" kern="1200"/>
        </a:p>
      </dsp:txBody>
      <dsp:txXfrm>
        <a:off x="0" y="2825363"/>
        <a:ext cx="7012370" cy="470798"/>
      </dsp:txXfrm>
    </dsp:sp>
    <dsp:sp modelId="{39CB23EB-BF50-4413-9365-3980350586F1}">
      <dsp:nvSpPr>
        <dsp:cNvPr id="0" name=""/>
        <dsp:cNvSpPr/>
      </dsp:nvSpPr>
      <dsp:spPr>
        <a:xfrm>
          <a:off x="0" y="3296161"/>
          <a:ext cx="7012370" cy="0"/>
        </a:xfrm>
        <a:prstGeom prst="line">
          <a:avLst/>
        </a:prstGeom>
        <a:gradFill rotWithShape="0">
          <a:gsLst>
            <a:gs pos="0">
              <a:schemeClr val="accent2">
                <a:hueOff val="705596"/>
                <a:satOff val="-10725"/>
                <a:lumOff val="9455"/>
                <a:alphaOff val="0"/>
                <a:tint val="98000"/>
                <a:lumMod val="110000"/>
              </a:schemeClr>
            </a:gs>
            <a:gs pos="84000">
              <a:schemeClr val="accent2">
                <a:hueOff val="705596"/>
                <a:satOff val="-10725"/>
                <a:lumOff val="9455"/>
                <a:alphaOff val="0"/>
                <a:shade val="90000"/>
                <a:lumMod val="88000"/>
              </a:schemeClr>
            </a:gs>
          </a:gsLst>
          <a:lin ang="5400000" scaled="0"/>
        </a:gradFill>
        <a:ln w="12700" cap="rnd" cmpd="sng" algn="ctr">
          <a:solidFill>
            <a:schemeClr val="accent2">
              <a:hueOff val="705596"/>
              <a:satOff val="-10725"/>
              <a:lumOff val="9455"/>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7348CFC-A5D4-4ACC-B6E7-ACC4C295C603}">
      <dsp:nvSpPr>
        <dsp:cNvPr id="0" name=""/>
        <dsp:cNvSpPr/>
      </dsp:nvSpPr>
      <dsp:spPr>
        <a:xfrm>
          <a:off x="0" y="3296161"/>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Exit &amp; vagrant halt </a:t>
          </a:r>
          <a:r>
            <a:rPr lang="en-US" sz="1800" b="0" i="0" kern="1200" dirty="0">
              <a:solidFill>
                <a:schemeClr val="bg1"/>
              </a:solidFill>
              <a:highlight>
                <a:srgbClr val="FFFF00"/>
              </a:highlight>
            </a:rPr>
            <a:t>[in case not able to access instance, install plugin]</a:t>
          </a:r>
          <a:endParaRPr lang="en-US" sz="1800" kern="1200" dirty="0">
            <a:solidFill>
              <a:schemeClr val="bg1"/>
            </a:solidFill>
            <a:highlight>
              <a:srgbClr val="FFFF00"/>
            </a:highlight>
          </a:endParaRPr>
        </a:p>
      </dsp:txBody>
      <dsp:txXfrm>
        <a:off x="0" y="3296161"/>
        <a:ext cx="7012370" cy="470798"/>
      </dsp:txXfrm>
    </dsp:sp>
    <dsp:sp modelId="{89A63350-1764-4F81-BFAE-42C75036B1C9}">
      <dsp:nvSpPr>
        <dsp:cNvPr id="0" name=""/>
        <dsp:cNvSpPr/>
      </dsp:nvSpPr>
      <dsp:spPr>
        <a:xfrm>
          <a:off x="0" y="3766959"/>
          <a:ext cx="7012370" cy="0"/>
        </a:xfrm>
        <a:prstGeom prst="line">
          <a:avLst/>
        </a:prstGeom>
        <a:gradFill rotWithShape="0">
          <a:gsLst>
            <a:gs pos="0">
              <a:schemeClr val="accent2">
                <a:hueOff val="806395"/>
                <a:satOff val="-12257"/>
                <a:lumOff val="10806"/>
                <a:alphaOff val="0"/>
                <a:tint val="98000"/>
                <a:lumMod val="110000"/>
              </a:schemeClr>
            </a:gs>
            <a:gs pos="84000">
              <a:schemeClr val="accent2">
                <a:hueOff val="806395"/>
                <a:satOff val="-12257"/>
                <a:lumOff val="10806"/>
                <a:alphaOff val="0"/>
                <a:shade val="90000"/>
                <a:lumMod val="88000"/>
              </a:schemeClr>
            </a:gs>
          </a:gsLst>
          <a:lin ang="5400000" scaled="0"/>
        </a:gradFill>
        <a:ln w="12700" cap="rnd" cmpd="sng" algn="ctr">
          <a:solidFill>
            <a:schemeClr val="accent2">
              <a:hueOff val="806395"/>
              <a:satOff val="-12257"/>
              <a:lumOff val="10806"/>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BE355D31-AEBA-4822-B0E8-52AA3F4ED732}">
      <dsp:nvSpPr>
        <dsp:cNvPr id="0" name=""/>
        <dsp:cNvSpPr/>
      </dsp:nvSpPr>
      <dsp:spPr>
        <a:xfrm>
          <a:off x="0" y="3766959"/>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vagrant plugin install vagrant-vbguest</a:t>
          </a:r>
          <a:endParaRPr lang="en-US" sz="1800" kern="1200"/>
        </a:p>
      </dsp:txBody>
      <dsp:txXfrm>
        <a:off x="0" y="3766959"/>
        <a:ext cx="7012370" cy="470798"/>
      </dsp:txXfrm>
    </dsp:sp>
    <dsp:sp modelId="{D65C4D06-1AF0-4EC7-A722-CD87F8A5CAF6}">
      <dsp:nvSpPr>
        <dsp:cNvPr id="0" name=""/>
        <dsp:cNvSpPr/>
      </dsp:nvSpPr>
      <dsp:spPr>
        <a:xfrm>
          <a:off x="0" y="4237758"/>
          <a:ext cx="7012370" cy="0"/>
        </a:xfrm>
        <a:prstGeom prst="line">
          <a:avLst/>
        </a:prstGeom>
        <a:gradFill rotWithShape="0">
          <a:gsLst>
            <a:gs pos="0">
              <a:schemeClr val="accent2">
                <a:hueOff val="907195"/>
                <a:satOff val="-13789"/>
                <a:lumOff val="12157"/>
                <a:alphaOff val="0"/>
                <a:tint val="98000"/>
                <a:lumMod val="110000"/>
              </a:schemeClr>
            </a:gs>
            <a:gs pos="84000">
              <a:schemeClr val="accent2">
                <a:hueOff val="907195"/>
                <a:satOff val="-13789"/>
                <a:lumOff val="12157"/>
                <a:alphaOff val="0"/>
                <a:shade val="90000"/>
                <a:lumMod val="88000"/>
              </a:schemeClr>
            </a:gs>
          </a:gsLst>
          <a:lin ang="5400000" scaled="0"/>
        </a:gradFill>
        <a:ln w="12700" cap="rnd" cmpd="sng" algn="ctr">
          <a:solidFill>
            <a:schemeClr val="accent2">
              <a:hueOff val="907195"/>
              <a:satOff val="-13789"/>
              <a:lumOff val="1215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5797692-D1C2-467C-BA3D-19F72BCD3B62}">
      <dsp:nvSpPr>
        <dsp:cNvPr id="0" name=""/>
        <dsp:cNvSpPr/>
      </dsp:nvSpPr>
      <dsp:spPr>
        <a:xfrm>
          <a:off x="0" y="4237758"/>
          <a:ext cx="7012370" cy="470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 vagrant reload</a:t>
          </a:r>
          <a:endParaRPr lang="en-US" sz="1800" kern="1200"/>
        </a:p>
      </dsp:txBody>
      <dsp:txXfrm>
        <a:off x="0" y="4237758"/>
        <a:ext cx="7012370" cy="4707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61608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vagrantup.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9151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586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1db26be9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1db26be9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u="sng" dirty="0">
                <a:solidFill>
                  <a:srgbClr val="292929"/>
                </a:solidFill>
                <a:effectLst/>
                <a:latin typeface="charter"/>
                <a:hlinkClick r:id="rId3"/>
              </a:rPr>
              <a:t>VirtualBox</a:t>
            </a:r>
            <a:r>
              <a:rPr lang="en-US" b="0" i="0" dirty="0">
                <a:solidFill>
                  <a:srgbClr val="292929"/>
                </a:solidFill>
                <a:effectLst/>
                <a:latin typeface="charter"/>
              </a:rPr>
              <a:t> is probably a new term for most of you out there, but it is on the similar lines of VMware, docker and other vendors that offer operating-system level virtualization services for software development — or Container, to be generic! It is offered by the age-old Oracle.</a:t>
            </a:r>
          </a:p>
          <a:p>
            <a:pPr algn="l"/>
            <a:endParaRPr lang="en-US" b="0" i="0" dirty="0">
              <a:solidFill>
                <a:srgbClr val="292929"/>
              </a:solidFill>
              <a:effectLst/>
              <a:latin typeface="charter"/>
            </a:endParaRPr>
          </a:p>
          <a:p>
            <a:pPr algn="l"/>
            <a:endParaRPr lang="en-US" b="0" i="0" dirty="0">
              <a:solidFill>
                <a:srgbClr val="292929"/>
              </a:solidFill>
              <a:effectLst/>
              <a:latin typeface="charter"/>
            </a:endParaRPr>
          </a:p>
          <a:p>
            <a:pPr algn="l"/>
            <a:r>
              <a:rPr lang="en-US" b="0" i="0" dirty="0">
                <a:solidFill>
                  <a:srgbClr val="292929"/>
                </a:solidFill>
                <a:effectLst/>
                <a:latin typeface="charter"/>
              </a:rPr>
              <a:t>VirtualBox usually goes hand-in-hand with </a:t>
            </a:r>
            <a:r>
              <a:rPr lang="en-US" b="1" i="0" u="sng" dirty="0">
                <a:solidFill>
                  <a:srgbClr val="292929"/>
                </a:solidFill>
                <a:effectLst/>
                <a:latin typeface="charter"/>
                <a:hlinkClick r:id="rId4"/>
              </a:rPr>
              <a:t>Vagrant</a:t>
            </a:r>
            <a:r>
              <a:rPr lang="en-US" b="1" i="0" dirty="0">
                <a:solidFill>
                  <a:srgbClr val="292929"/>
                </a:solidFill>
                <a:effectLst/>
                <a:latin typeface="charter"/>
              </a:rPr>
              <a:t> </a:t>
            </a:r>
            <a:r>
              <a:rPr lang="en-US" b="0" i="0" dirty="0">
                <a:solidFill>
                  <a:srgbClr val="292929"/>
                </a:solidFill>
                <a:effectLst/>
                <a:latin typeface="charter"/>
              </a:rPr>
              <a:t>— an open-source software product by </a:t>
            </a:r>
            <a:r>
              <a:rPr lang="en-US" b="0" i="0" dirty="0" err="1">
                <a:solidFill>
                  <a:srgbClr val="292929"/>
                </a:solidFill>
                <a:effectLst/>
                <a:latin typeface="charter"/>
              </a:rPr>
              <a:t>HashiCorp</a:t>
            </a:r>
            <a:r>
              <a:rPr lang="en-US" b="0" i="0" dirty="0">
                <a:solidFill>
                  <a:srgbClr val="292929"/>
                </a:solidFill>
                <a:effectLst/>
                <a:latin typeface="charter"/>
              </a:rPr>
              <a:t> for building and maintaining portable virtual software development environments. So it acts as an agent that simplifies all the virtual environment configurations, meaning that developers can focus on developing and be more productive.</a:t>
            </a:r>
          </a:p>
          <a:p>
            <a:pPr algn="l"/>
            <a:endParaRPr lang="en-US" b="0" i="0" dirty="0">
              <a:solidFill>
                <a:srgbClr val="292929"/>
              </a:solidFill>
              <a:effectLst/>
              <a:latin typeface="charter"/>
            </a:endParaRPr>
          </a:p>
          <a:p>
            <a:pPr algn="l"/>
            <a:r>
              <a:rPr lang="en-US" b="0" i="0" dirty="0">
                <a:solidFill>
                  <a:srgbClr val="495057"/>
                </a:solidFill>
                <a:effectLst/>
                <a:latin typeface="-apple-system"/>
              </a:rPr>
              <a:t>Using VirtualBox and Vagrant, you can simulate the production environment of your app or website. For example, if you're using Digital Ocean or AWS to run a Virtual Private Server (VPS) in the cloud running Ubuntu, PHP, and MySQL, you can install your local version to have all the same versions of that software, while keeping your own computer's software untouched. This can reduce and eliminate bugs and errors that result from trying to develop code for a production server on an environment that does not match.</a:t>
            </a:r>
            <a:endParaRPr lang="en-US" b="0" i="0" dirty="0">
              <a:solidFill>
                <a:srgbClr val="292929"/>
              </a:solidFill>
              <a:effectLst/>
              <a:latin typeface="charter"/>
            </a:endParaRPr>
          </a:p>
          <a:p>
            <a:pPr marL="203195" indent="0" algn="just">
              <a:lnSpc>
                <a:spcPct val="150000"/>
              </a:lnSpc>
              <a:buClr>
                <a:srgbClr val="1C1E29"/>
              </a:buClr>
              <a:buSzPts val="1200"/>
              <a:buFont typeface="Verdana"/>
              <a:buNone/>
            </a:pPr>
            <a:endParaRPr lang="en-US" sz="1200" dirty="0">
              <a:solidFill>
                <a:srgbClr val="1C1E29"/>
              </a:solidFill>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Menlo"/>
              </a:rPr>
              <a:t>`</a:t>
            </a:r>
            <a:r>
              <a:rPr lang="en-US" b="0" i="0" dirty="0" err="1">
                <a:solidFill>
                  <a:srgbClr val="292929"/>
                </a:solidFill>
                <a:effectLst/>
                <a:latin typeface="Menlo"/>
              </a:rPr>
              <a:t>Vagrantfile</a:t>
            </a:r>
            <a:r>
              <a:rPr lang="en-US" b="0" i="0" dirty="0">
                <a:solidFill>
                  <a:srgbClr val="292929"/>
                </a:solidFill>
                <a:effectLst/>
                <a:latin typeface="Menlo"/>
              </a:rPr>
              <a:t>` has been placed in this directory. You are now ready to `vagrant up` your first virtual environment! Please read the comments in the </a:t>
            </a:r>
            <a:r>
              <a:rPr lang="en-US" b="0" i="0" dirty="0" err="1">
                <a:solidFill>
                  <a:srgbClr val="292929"/>
                </a:solidFill>
                <a:effectLst/>
                <a:latin typeface="Menlo"/>
              </a:rPr>
              <a:t>Vagrantfile</a:t>
            </a:r>
            <a:r>
              <a:rPr lang="en-US" b="0" i="0" dirty="0">
                <a:solidFill>
                  <a:srgbClr val="292929"/>
                </a:solidFill>
                <a:effectLst/>
                <a:latin typeface="Menlo"/>
              </a:rPr>
              <a:t> as well as documentation on `vagrantup.com` for more information on using Vagrant.</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53610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042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incident-management/kpis/sla-vs-slo-vs-sli"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incident-management/kpis/sla-vs-slo-vs-sl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incident-management/kpis/sla-vs-slo-vs-sli"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irconus.com/2018/07/a-guide-to-service-level-objectiv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nshulpatel.in/post/sre_sli_sla_slo/"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shulpatel.in/post/sre_sli_sla_slo/"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shulpatel.in/post/sre_sli_sla_slo/"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http://blogs.shailendersingh.com/site-reliability-engineersre-define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sureshgp/status/1273643362617159680/photo/1"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www.atlassian.com/incident-management/kpis/sla-vs-slo-vs-sli"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5024369" cy="3654081"/>
          </a:xfrm>
        </p:spPr>
        <p:txBody>
          <a:bodyPr anchor="ctr">
            <a:normAutofit fontScale="90000"/>
          </a:bodyPr>
          <a:lstStyle/>
          <a:p>
            <a:r>
              <a:rPr lang="en-US" sz="5400" dirty="0">
                <a:solidFill>
                  <a:schemeClr val="tx2"/>
                </a:solidFill>
              </a:rPr>
              <a:t>SITE Reliability Engineering </a:t>
            </a:r>
            <a:r>
              <a:rPr lang="en-US" sz="4000" dirty="0">
                <a:solidFill>
                  <a:schemeClr val="tx2"/>
                </a:solidFill>
              </a:rPr>
              <a:t>Training</a:t>
            </a:r>
            <a:br>
              <a:rPr lang="en-US" sz="5400" dirty="0">
                <a:solidFill>
                  <a:schemeClr val="tx2"/>
                </a:solidFill>
              </a:rPr>
            </a:br>
            <a:br>
              <a:rPr lang="en-US" sz="5400" dirty="0">
                <a:solidFill>
                  <a:schemeClr val="tx2"/>
                </a:solidFill>
              </a:rPr>
            </a:br>
            <a:r>
              <a:rPr lang="en-US" sz="3200" dirty="0">
                <a:solidFill>
                  <a:srgbClr val="FF0000"/>
                </a:solidFill>
              </a:rPr>
              <a:t>phase 1 – Dec 14to 23rd</a:t>
            </a:r>
            <a:endParaRPr lang="en-US" sz="5400" dirty="0">
              <a:solidFill>
                <a:srgbClr val="FF0000"/>
              </a:solidFill>
            </a:endParaRPr>
          </a:p>
        </p:txBody>
      </p:sp>
      <p:sp>
        <p:nvSpPr>
          <p:cNvPr id="3" name="Content Placeholder 2"/>
          <p:cNvSpPr>
            <a:spLocks noGrp="1"/>
          </p:cNvSpPr>
          <p:nvPr>
            <p:ph type="subTitle" idx="1"/>
          </p:nvPr>
        </p:nvSpPr>
        <p:spPr>
          <a:xfrm>
            <a:off x="5470902" y="1552397"/>
            <a:ext cx="6269545" cy="3654082"/>
          </a:xfrm>
        </p:spPr>
        <p:txBody>
          <a:bodyPr anchor="ctr">
            <a:normAutofit fontScale="92500" lnSpcReduction="20000"/>
          </a:bodyPr>
          <a:lstStyle/>
          <a:p>
            <a:r>
              <a:rPr lang="en-US" sz="3200" dirty="0"/>
              <a:t>Topics</a:t>
            </a:r>
          </a:p>
          <a:p>
            <a:pPr marL="514350" indent="-514350">
              <a:buAutoNum type="arabicPeriod"/>
            </a:pPr>
            <a:r>
              <a:rPr lang="en-US" sz="3200" strike="dblStrike" dirty="0">
                <a:solidFill>
                  <a:schemeClr val="accent4"/>
                </a:solidFill>
              </a:rPr>
              <a:t>S/W. Development Models </a:t>
            </a:r>
          </a:p>
          <a:p>
            <a:pPr lvl="1"/>
            <a:r>
              <a:rPr lang="en-US" sz="3200" strike="dblStrike" dirty="0">
                <a:solidFill>
                  <a:schemeClr val="accent4"/>
                </a:solidFill>
              </a:rPr>
              <a:t>[ Agile, DevOps, DevSecOps]</a:t>
            </a:r>
          </a:p>
          <a:p>
            <a:pPr marL="514350" indent="-514350">
              <a:buAutoNum type="arabicPeriod"/>
            </a:pPr>
            <a:r>
              <a:rPr lang="en-US" sz="3200" strike="dblStrike" dirty="0">
                <a:solidFill>
                  <a:schemeClr val="accent4"/>
                </a:solidFill>
              </a:rPr>
              <a:t>SRE</a:t>
            </a:r>
          </a:p>
          <a:p>
            <a:pPr marL="514350" indent="-514350">
              <a:buAutoNum type="arabicPeriod"/>
            </a:pPr>
            <a:r>
              <a:rPr lang="en-US" sz="3200" dirty="0">
                <a:solidFill>
                  <a:srgbClr val="FF0000"/>
                </a:solidFill>
              </a:rPr>
              <a:t>Virtual Box, Vagrant, NGINX [ Linux]</a:t>
            </a:r>
          </a:p>
          <a:p>
            <a:pPr marL="514350" indent="-514350">
              <a:buAutoNum type="arabicPeriod"/>
            </a:pPr>
            <a:r>
              <a:rPr lang="en-US" sz="3200" dirty="0"/>
              <a:t>Container - Dockers</a:t>
            </a:r>
          </a:p>
          <a:p>
            <a:pPr marL="514350" indent="-514350">
              <a:buAutoNum type="arabicPeriod"/>
            </a:pPr>
            <a:endParaRPr lang="en-US"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396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676" y="2505631"/>
            <a:ext cx="11272498" cy="2251899"/>
          </a:xfrm>
          <a:prstGeom prst="rect">
            <a:avLst/>
          </a:prstGeom>
          <a:solidFill>
            <a:srgbClr val="C5FBE6"/>
          </a:solidFill>
          <a:ln w="9144">
            <a:solidFill>
              <a:srgbClr val="04623C"/>
            </a:solidFill>
          </a:ln>
        </p:spPr>
        <p:txBody>
          <a:bodyPr vert="horz" wrap="square" lIns="0" tIns="35560" rIns="0" bIns="0" rtlCol="0">
            <a:spAutoFit/>
          </a:bodyPr>
          <a:lstStyle/>
          <a:p>
            <a:pPr marL="90805" marR="335915">
              <a:lnSpc>
                <a:spcPct val="80000"/>
              </a:lnSpc>
              <a:spcBef>
                <a:spcPts val="280"/>
              </a:spcBef>
            </a:pPr>
            <a:r>
              <a:rPr sz="3000" spc="-5" dirty="0">
                <a:solidFill>
                  <a:srgbClr val="000000"/>
                </a:solidFill>
              </a:rPr>
              <a:t>Hence, </a:t>
            </a:r>
            <a:r>
              <a:rPr sz="3000" dirty="0">
                <a:solidFill>
                  <a:srgbClr val="000000"/>
                </a:solidFill>
              </a:rPr>
              <a:t>it is </a:t>
            </a:r>
            <a:r>
              <a:rPr sz="3000" spc="-5" dirty="0">
                <a:solidFill>
                  <a:srgbClr val="000000"/>
                </a:solidFill>
              </a:rPr>
              <a:t>important </a:t>
            </a:r>
            <a:r>
              <a:rPr sz="3000" dirty="0">
                <a:solidFill>
                  <a:srgbClr val="000000"/>
                </a:solidFill>
              </a:rPr>
              <a:t>for the </a:t>
            </a:r>
            <a:r>
              <a:rPr sz="3000" spc="-5" dirty="0">
                <a:solidFill>
                  <a:srgbClr val="000000"/>
                </a:solidFill>
              </a:rPr>
              <a:t>companies </a:t>
            </a:r>
            <a:r>
              <a:rPr sz="3000" dirty="0">
                <a:solidFill>
                  <a:srgbClr val="000000"/>
                </a:solidFill>
              </a:rPr>
              <a:t>to </a:t>
            </a:r>
            <a:r>
              <a:rPr sz="3000" spc="-5" dirty="0">
                <a:solidFill>
                  <a:srgbClr val="000000"/>
                </a:solidFill>
              </a:rPr>
              <a:t>understand </a:t>
            </a:r>
            <a:r>
              <a:rPr sz="3000" dirty="0">
                <a:solidFill>
                  <a:srgbClr val="000000"/>
                </a:solidFill>
              </a:rPr>
              <a:t>SLOs,  SLIs and SLAs - </a:t>
            </a:r>
            <a:r>
              <a:rPr sz="3000" spc="-5" dirty="0">
                <a:solidFill>
                  <a:srgbClr val="000000"/>
                </a:solidFill>
              </a:rPr>
              <a:t>three initialisms that represent the </a:t>
            </a:r>
            <a:r>
              <a:rPr sz="3000" dirty="0">
                <a:solidFill>
                  <a:srgbClr val="000000"/>
                </a:solidFill>
              </a:rPr>
              <a:t>promises  </a:t>
            </a:r>
            <a:r>
              <a:rPr sz="3000" spc="-5" dirty="0">
                <a:solidFill>
                  <a:srgbClr val="000000"/>
                </a:solidFill>
              </a:rPr>
              <a:t>we make </a:t>
            </a:r>
            <a:r>
              <a:rPr sz="3000" spc="-10" dirty="0">
                <a:solidFill>
                  <a:srgbClr val="000000"/>
                </a:solidFill>
              </a:rPr>
              <a:t>to </a:t>
            </a:r>
            <a:r>
              <a:rPr sz="3000" spc="-5" dirty="0">
                <a:solidFill>
                  <a:srgbClr val="000000"/>
                </a:solidFill>
              </a:rPr>
              <a:t>our </a:t>
            </a:r>
            <a:r>
              <a:rPr sz="3000" dirty="0">
                <a:solidFill>
                  <a:srgbClr val="000000"/>
                </a:solidFill>
              </a:rPr>
              <a:t>users, the </a:t>
            </a:r>
            <a:r>
              <a:rPr sz="3000" spc="-5" dirty="0">
                <a:solidFill>
                  <a:srgbClr val="000000"/>
                </a:solidFill>
              </a:rPr>
              <a:t>internal objectives </a:t>
            </a:r>
            <a:r>
              <a:rPr sz="3000" dirty="0">
                <a:solidFill>
                  <a:srgbClr val="000000"/>
                </a:solidFill>
              </a:rPr>
              <a:t>that </a:t>
            </a:r>
            <a:r>
              <a:rPr sz="3000" spc="-5" dirty="0">
                <a:solidFill>
                  <a:srgbClr val="000000"/>
                </a:solidFill>
              </a:rPr>
              <a:t>help us keep  those promises, and </a:t>
            </a:r>
            <a:r>
              <a:rPr sz="3000" spc="-10" dirty="0">
                <a:solidFill>
                  <a:srgbClr val="000000"/>
                </a:solidFill>
              </a:rPr>
              <a:t>the </a:t>
            </a:r>
            <a:r>
              <a:rPr sz="3000" spc="-5" dirty="0">
                <a:solidFill>
                  <a:srgbClr val="000000"/>
                </a:solidFill>
              </a:rPr>
              <a:t>trackable measurements </a:t>
            </a:r>
            <a:r>
              <a:rPr sz="3000" dirty="0">
                <a:solidFill>
                  <a:srgbClr val="000000"/>
                </a:solidFill>
              </a:rPr>
              <a:t>that </a:t>
            </a:r>
            <a:r>
              <a:rPr sz="3000" spc="-5" dirty="0">
                <a:solidFill>
                  <a:srgbClr val="000000"/>
                </a:solidFill>
              </a:rPr>
              <a:t>tell us  how we’re</a:t>
            </a:r>
            <a:r>
              <a:rPr sz="3000" spc="-35" dirty="0">
                <a:solidFill>
                  <a:srgbClr val="000000"/>
                </a:solidFill>
              </a:rPr>
              <a:t> </a:t>
            </a:r>
            <a:r>
              <a:rPr sz="3000" spc="-5" dirty="0">
                <a:solidFill>
                  <a:srgbClr val="000000"/>
                </a:solidFill>
              </a:rPr>
              <a:t>doing.</a:t>
            </a:r>
            <a:endParaRPr sz="3000"/>
          </a:p>
        </p:txBody>
      </p:sp>
      <p:sp>
        <p:nvSpPr>
          <p:cNvPr id="3" name="object 3"/>
          <p:cNvSpPr/>
          <p:nvPr/>
        </p:nvSpPr>
        <p:spPr>
          <a:xfrm>
            <a:off x="11548871" y="6231722"/>
            <a:ext cx="487679" cy="47387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1846" y="6176277"/>
            <a:ext cx="7004050" cy="281305"/>
          </a:xfrm>
          <a:prstGeom prst="rect">
            <a:avLst/>
          </a:prstGeom>
        </p:spPr>
        <p:txBody>
          <a:bodyPr vert="horz" wrap="square" lIns="0" tIns="0" rIns="0" bIns="0" rtlCol="0">
            <a:spAutoFit/>
          </a:bodyPr>
          <a:lstStyle/>
          <a:p>
            <a:pPr marL="12700">
              <a:lnSpc>
                <a:spcPts val="2090"/>
              </a:lnSpc>
            </a:pPr>
            <a:r>
              <a:rPr sz="1800" u="heavy" spc="-5" dirty="0">
                <a:solidFill>
                  <a:srgbClr val="17BD11"/>
                </a:solidFill>
                <a:uFill>
                  <a:solidFill>
                    <a:srgbClr val="17BD11"/>
                  </a:solidFill>
                </a:uFill>
                <a:latin typeface="Arial"/>
                <a:cs typeface="Arial"/>
                <a:hlinkClick r:id="rId3"/>
              </a:rPr>
              <a:t>https://www.atlassian.com/incident-management/kpis/sla-vs-slo-vs-sli</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443" y="735641"/>
            <a:ext cx="4250139" cy="696595"/>
          </a:xfrm>
          <a:prstGeom prst="rect">
            <a:avLst/>
          </a:prstGeom>
        </p:spPr>
        <p:txBody>
          <a:bodyPr vert="horz" wrap="square" lIns="0" tIns="13335" rIns="0" bIns="0" rtlCol="0">
            <a:spAutoFit/>
          </a:bodyPr>
          <a:lstStyle/>
          <a:p>
            <a:pPr marL="12700">
              <a:lnSpc>
                <a:spcPct val="100000"/>
              </a:lnSpc>
              <a:spcBef>
                <a:spcPts val="105"/>
              </a:spcBef>
            </a:pPr>
            <a:r>
              <a:rPr sz="4400" dirty="0"/>
              <a:t>The</a:t>
            </a:r>
            <a:r>
              <a:rPr sz="4400" spc="-85" dirty="0"/>
              <a:t> </a:t>
            </a:r>
            <a:r>
              <a:rPr sz="4400" dirty="0"/>
              <a:t>goal</a:t>
            </a:r>
          </a:p>
        </p:txBody>
      </p:sp>
      <p:sp>
        <p:nvSpPr>
          <p:cNvPr id="3" name="object 3"/>
          <p:cNvSpPr txBox="1"/>
          <p:nvPr/>
        </p:nvSpPr>
        <p:spPr>
          <a:xfrm>
            <a:off x="675088" y="2064674"/>
            <a:ext cx="10509250" cy="3479165"/>
          </a:xfrm>
          <a:prstGeom prst="rect">
            <a:avLst/>
          </a:prstGeom>
        </p:spPr>
        <p:txBody>
          <a:bodyPr vert="horz" wrap="square" lIns="0" tIns="13335" rIns="0" bIns="0" rtlCol="0">
            <a:spAutoFit/>
          </a:bodyPr>
          <a:lstStyle/>
          <a:p>
            <a:pPr marL="355600" marR="421005" indent="-342900">
              <a:lnSpc>
                <a:spcPct val="100000"/>
              </a:lnSpc>
              <a:spcBef>
                <a:spcPts val="105"/>
              </a:spcBef>
              <a:buChar char="•"/>
              <a:tabLst>
                <a:tab pos="354965" algn="l"/>
                <a:tab pos="355600" algn="l"/>
              </a:tabLst>
            </a:pPr>
            <a:r>
              <a:rPr sz="3200" dirty="0">
                <a:latin typeface="Arial"/>
                <a:cs typeface="Arial"/>
              </a:rPr>
              <a:t>Get </a:t>
            </a:r>
            <a:r>
              <a:rPr sz="3200" spc="-5" dirty="0">
                <a:latin typeface="Arial"/>
                <a:cs typeface="Arial"/>
              </a:rPr>
              <a:t>everybody—vendor and client alike—on </a:t>
            </a:r>
            <a:r>
              <a:rPr sz="3200" dirty="0">
                <a:latin typeface="Arial"/>
                <a:cs typeface="Arial"/>
              </a:rPr>
              <a:t>the</a:t>
            </a:r>
            <a:r>
              <a:rPr sz="3200" spc="-40" dirty="0">
                <a:latin typeface="Arial"/>
                <a:cs typeface="Arial"/>
              </a:rPr>
              <a:t> </a:t>
            </a:r>
            <a:r>
              <a:rPr sz="3200" dirty="0">
                <a:latin typeface="Arial"/>
                <a:cs typeface="Arial"/>
              </a:rPr>
              <a:t>same  </a:t>
            </a:r>
            <a:r>
              <a:rPr sz="3200" spc="-5" dirty="0">
                <a:latin typeface="Arial"/>
                <a:cs typeface="Arial"/>
              </a:rPr>
              <a:t>page about </a:t>
            </a:r>
            <a:r>
              <a:rPr sz="3200" dirty="0">
                <a:latin typeface="Arial"/>
                <a:cs typeface="Arial"/>
              </a:rPr>
              <a:t>system</a:t>
            </a:r>
            <a:r>
              <a:rPr sz="3200" spc="-55" dirty="0">
                <a:latin typeface="Arial"/>
                <a:cs typeface="Arial"/>
              </a:rPr>
              <a:t> </a:t>
            </a:r>
            <a:r>
              <a:rPr sz="3200" spc="-5" dirty="0">
                <a:latin typeface="Arial"/>
                <a:cs typeface="Arial"/>
              </a:rPr>
              <a:t>performance</a:t>
            </a:r>
            <a:endParaRPr sz="3200" dirty="0">
              <a:latin typeface="Arial"/>
              <a:cs typeface="Arial"/>
            </a:endParaRPr>
          </a:p>
          <a:p>
            <a:pPr marL="756285" lvl="1" indent="-287020">
              <a:lnSpc>
                <a:spcPct val="100000"/>
              </a:lnSpc>
              <a:spcBef>
                <a:spcPts val="685"/>
              </a:spcBef>
              <a:buChar char="–"/>
              <a:tabLst>
                <a:tab pos="756920" algn="l"/>
              </a:tabLst>
            </a:pPr>
            <a:r>
              <a:rPr sz="2800" spc="-5" dirty="0">
                <a:latin typeface="Arial"/>
                <a:cs typeface="Arial"/>
              </a:rPr>
              <a:t>How </a:t>
            </a:r>
            <a:r>
              <a:rPr sz="2800" dirty="0">
                <a:latin typeface="Arial"/>
                <a:cs typeface="Arial"/>
              </a:rPr>
              <a:t>often will your systems </a:t>
            </a:r>
            <a:r>
              <a:rPr sz="2800" spc="-5" dirty="0">
                <a:latin typeface="Arial"/>
                <a:cs typeface="Arial"/>
              </a:rPr>
              <a:t>be</a:t>
            </a:r>
            <a:r>
              <a:rPr sz="2800" dirty="0">
                <a:latin typeface="Arial"/>
                <a:cs typeface="Arial"/>
              </a:rPr>
              <a:t> available?</a:t>
            </a:r>
          </a:p>
          <a:p>
            <a:pPr marL="756285" lvl="1" indent="-287020">
              <a:lnSpc>
                <a:spcPct val="100000"/>
              </a:lnSpc>
              <a:spcBef>
                <a:spcPts val="675"/>
              </a:spcBef>
              <a:buChar char="–"/>
              <a:tabLst>
                <a:tab pos="756920" algn="l"/>
              </a:tabLst>
            </a:pPr>
            <a:r>
              <a:rPr sz="2800" spc="-5" dirty="0">
                <a:latin typeface="Arial"/>
                <a:cs typeface="Arial"/>
              </a:rPr>
              <a:t>How </a:t>
            </a:r>
            <a:r>
              <a:rPr sz="2800" dirty="0">
                <a:latin typeface="Arial"/>
                <a:cs typeface="Arial"/>
              </a:rPr>
              <a:t>quickly </a:t>
            </a:r>
            <a:r>
              <a:rPr sz="2800" spc="-5" dirty="0">
                <a:latin typeface="Arial"/>
                <a:cs typeface="Arial"/>
              </a:rPr>
              <a:t>will your team respond if the system goes</a:t>
            </a:r>
            <a:r>
              <a:rPr sz="2800" spc="145" dirty="0">
                <a:latin typeface="Arial"/>
                <a:cs typeface="Arial"/>
              </a:rPr>
              <a:t> </a:t>
            </a:r>
            <a:r>
              <a:rPr sz="2800" spc="-5" dirty="0">
                <a:latin typeface="Arial"/>
                <a:cs typeface="Arial"/>
              </a:rPr>
              <a:t>down?</a:t>
            </a:r>
            <a:endParaRPr sz="2800" dirty="0">
              <a:latin typeface="Arial"/>
              <a:cs typeface="Arial"/>
            </a:endParaRPr>
          </a:p>
          <a:p>
            <a:pPr marL="756285" marR="925830" lvl="1" indent="-287020">
              <a:lnSpc>
                <a:spcPct val="100000"/>
              </a:lnSpc>
              <a:spcBef>
                <a:spcPts val="670"/>
              </a:spcBef>
              <a:buChar char="–"/>
              <a:tabLst>
                <a:tab pos="756920" algn="l"/>
              </a:tabLst>
            </a:pPr>
            <a:r>
              <a:rPr sz="2800" spc="-5" dirty="0">
                <a:latin typeface="Arial"/>
                <a:cs typeface="Arial"/>
              </a:rPr>
              <a:t>What </a:t>
            </a:r>
            <a:r>
              <a:rPr sz="2800" dirty="0">
                <a:latin typeface="Arial"/>
                <a:cs typeface="Arial"/>
              </a:rPr>
              <a:t>kind of promises are you making about speed and  functionality?</a:t>
            </a:r>
          </a:p>
          <a:p>
            <a:pPr marL="756285" lvl="1" indent="-287020">
              <a:lnSpc>
                <a:spcPct val="100000"/>
              </a:lnSpc>
              <a:spcBef>
                <a:spcPts val="675"/>
              </a:spcBef>
              <a:buChar char="–"/>
              <a:tabLst>
                <a:tab pos="756920" algn="l"/>
              </a:tabLst>
            </a:pPr>
            <a:r>
              <a:rPr sz="2800" spc="-5" dirty="0">
                <a:latin typeface="Arial"/>
                <a:cs typeface="Arial"/>
              </a:rPr>
              <a:t>Users </a:t>
            </a:r>
            <a:r>
              <a:rPr sz="2800" dirty="0">
                <a:latin typeface="Arial"/>
                <a:cs typeface="Arial"/>
              </a:rPr>
              <a:t>want </a:t>
            </a:r>
            <a:r>
              <a:rPr sz="2800" spc="-5" dirty="0">
                <a:latin typeface="Arial"/>
                <a:cs typeface="Arial"/>
              </a:rPr>
              <a:t>to know—and </a:t>
            </a:r>
            <a:r>
              <a:rPr sz="2800" dirty="0">
                <a:latin typeface="Arial"/>
                <a:cs typeface="Arial"/>
              </a:rPr>
              <a:t>so </a:t>
            </a:r>
            <a:r>
              <a:rPr sz="2800" spc="-5" dirty="0">
                <a:latin typeface="Arial"/>
                <a:cs typeface="Arial"/>
              </a:rPr>
              <a:t>you need SLAs, SLOs, </a:t>
            </a:r>
            <a:r>
              <a:rPr sz="2800" dirty="0">
                <a:latin typeface="Arial"/>
                <a:cs typeface="Arial"/>
              </a:rPr>
              <a:t>and</a:t>
            </a:r>
            <a:r>
              <a:rPr sz="2800" spc="175" dirty="0">
                <a:latin typeface="Arial"/>
                <a:cs typeface="Arial"/>
              </a:rPr>
              <a:t> </a:t>
            </a:r>
            <a:r>
              <a:rPr sz="2800" spc="-5" dirty="0">
                <a:latin typeface="Arial"/>
                <a:cs typeface="Arial"/>
              </a:rPr>
              <a:t>SLIs</a:t>
            </a:r>
            <a:endParaRPr sz="2800" dirty="0">
              <a:latin typeface="Arial"/>
              <a:cs typeface="Arial"/>
            </a:endParaRPr>
          </a:p>
        </p:txBody>
      </p:sp>
      <p:sp>
        <p:nvSpPr>
          <p:cNvPr id="4" name="object 4"/>
          <p:cNvSpPr/>
          <p:nvPr/>
        </p:nvSpPr>
        <p:spPr>
          <a:xfrm>
            <a:off x="11548871" y="6231722"/>
            <a:ext cx="487679" cy="47387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1846" y="6176277"/>
            <a:ext cx="7004050" cy="466090"/>
          </a:xfrm>
          <a:prstGeom prst="rect">
            <a:avLst/>
          </a:prstGeom>
        </p:spPr>
        <p:txBody>
          <a:bodyPr vert="horz" wrap="square" lIns="0" tIns="0" rIns="0" bIns="0" rtlCol="0">
            <a:spAutoFit/>
          </a:bodyPr>
          <a:lstStyle/>
          <a:p>
            <a:pPr marL="12700">
              <a:lnSpc>
                <a:spcPts val="2090"/>
              </a:lnSpc>
            </a:pPr>
            <a:r>
              <a:rPr sz="1800" u="heavy" spc="-5" dirty="0">
                <a:solidFill>
                  <a:srgbClr val="17BD11"/>
                </a:solidFill>
                <a:uFill>
                  <a:solidFill>
                    <a:srgbClr val="17BD11"/>
                  </a:solidFill>
                </a:uFill>
                <a:latin typeface="Arial"/>
                <a:cs typeface="Arial"/>
                <a:hlinkClick r:id="rId3"/>
              </a:rPr>
              <a:t>https://www.atlassian.com/incident-management/kpis/sla-vs-slo-vs-sli</a:t>
            </a:r>
            <a:endParaRPr sz="1800">
              <a:latin typeface="Arial"/>
              <a:cs typeface="Arial"/>
            </a:endParaRPr>
          </a:p>
          <a:p>
            <a:pPr marR="73025" algn="r">
              <a:lnSpc>
                <a:spcPct val="100000"/>
              </a:lnSpc>
              <a:spcBef>
                <a:spcPts val="20"/>
              </a:spcBef>
            </a:pPr>
            <a:r>
              <a:rPr sz="1200" spc="-5" dirty="0">
                <a:solidFill>
                  <a:srgbClr val="888888"/>
                </a:solidFill>
                <a:latin typeface="Arial"/>
                <a:cs typeface="Arial"/>
              </a:rPr>
              <a:t>Dr </a:t>
            </a:r>
            <a:r>
              <a:rPr sz="1200" dirty="0">
                <a:solidFill>
                  <a:srgbClr val="888888"/>
                </a:solidFill>
                <a:latin typeface="Arial"/>
                <a:cs typeface="Arial"/>
              </a:rPr>
              <a:t>Ganesh Neelakanta</a:t>
            </a:r>
            <a:r>
              <a:rPr sz="1200" spc="-135" dirty="0">
                <a:solidFill>
                  <a:srgbClr val="888888"/>
                </a:solidFill>
                <a:latin typeface="Arial"/>
                <a:cs typeface="Arial"/>
              </a:rPr>
              <a:t> </a:t>
            </a:r>
            <a:r>
              <a:rPr sz="1200" spc="-5" dirty="0">
                <a:solidFill>
                  <a:srgbClr val="888888"/>
                </a:solidFill>
                <a:latin typeface="Arial"/>
                <a:cs typeface="Arial"/>
              </a:rPr>
              <a:t>Iyer</a:t>
            </a:r>
            <a:endParaRPr sz="1200">
              <a:latin typeface="Arial"/>
              <a:cs typeface="Arial"/>
            </a:endParaRPr>
          </a:p>
        </p:txBody>
      </p:sp>
      <p:sp>
        <p:nvSpPr>
          <p:cNvPr id="6" name="object 6"/>
          <p:cNvSpPr txBox="1"/>
          <p:nvPr/>
        </p:nvSpPr>
        <p:spPr>
          <a:xfrm>
            <a:off x="11305793" y="6445846"/>
            <a:ext cx="196215" cy="196215"/>
          </a:xfrm>
          <a:prstGeom prst="rect">
            <a:avLst/>
          </a:prstGeom>
        </p:spPr>
        <p:txBody>
          <a:bodyPr vert="horz" wrap="square" lIns="0" tIns="0" rIns="0" bIns="0" rtlCol="0">
            <a:spAutoFit/>
          </a:bodyPr>
          <a:lstStyle/>
          <a:p>
            <a:pPr marL="12700">
              <a:lnSpc>
                <a:spcPts val="1430"/>
              </a:lnSpc>
            </a:pPr>
            <a:r>
              <a:rPr sz="1200" dirty="0">
                <a:solidFill>
                  <a:srgbClr val="888888"/>
                </a:solidFill>
                <a:latin typeface="Arial"/>
                <a:cs typeface="Arial"/>
              </a:rPr>
              <a:t>10</a:t>
            </a:r>
            <a:endParaRPr sz="12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rgbClr val="0048B1"/>
          </a:solidFill>
        </p:spPr>
        <p:txBody>
          <a:bodyPr wrap="square" lIns="0" tIns="0" rIns="0" bIns="0" rtlCol="0"/>
          <a:lstStyle/>
          <a:p>
            <a:endParaRPr/>
          </a:p>
        </p:txBody>
      </p:sp>
      <p:sp>
        <p:nvSpPr>
          <p:cNvPr id="3" name="object 3"/>
          <p:cNvSpPr txBox="1"/>
          <p:nvPr/>
        </p:nvSpPr>
        <p:spPr>
          <a:xfrm>
            <a:off x="5174234" y="6458546"/>
            <a:ext cx="6304915" cy="170815"/>
          </a:xfrm>
          <a:prstGeom prst="rect">
            <a:avLst/>
          </a:prstGeom>
        </p:spPr>
        <p:txBody>
          <a:bodyPr vert="horz" wrap="square" lIns="0" tIns="0" rIns="0" bIns="0" rtlCol="0">
            <a:spAutoFit/>
          </a:bodyPr>
          <a:lstStyle/>
          <a:p>
            <a:pPr>
              <a:lnSpc>
                <a:spcPts val="1330"/>
              </a:lnSpc>
              <a:tabLst>
                <a:tab pos="6154420" algn="l"/>
              </a:tabLst>
            </a:pPr>
            <a:r>
              <a:rPr sz="1200" spc="-5" dirty="0">
                <a:solidFill>
                  <a:srgbClr val="888888"/>
                </a:solidFill>
                <a:latin typeface="Arial"/>
                <a:cs typeface="Arial"/>
              </a:rPr>
              <a:t>D</a:t>
            </a:r>
            <a:r>
              <a:rPr sz="1200" dirty="0">
                <a:solidFill>
                  <a:srgbClr val="888888"/>
                </a:solidFill>
                <a:latin typeface="Arial"/>
                <a:cs typeface="Arial"/>
              </a:rPr>
              <a:t>r</a:t>
            </a:r>
            <a:r>
              <a:rPr sz="1200" spc="-5" dirty="0">
                <a:solidFill>
                  <a:srgbClr val="888888"/>
                </a:solidFill>
                <a:latin typeface="Arial"/>
                <a:cs typeface="Arial"/>
              </a:rPr>
              <a:t> </a:t>
            </a:r>
            <a:r>
              <a:rPr sz="1200" dirty="0">
                <a:solidFill>
                  <a:srgbClr val="888888"/>
                </a:solidFill>
                <a:latin typeface="Arial"/>
                <a:cs typeface="Arial"/>
              </a:rPr>
              <a:t>Gan</a:t>
            </a:r>
            <a:r>
              <a:rPr sz="1200" spc="5" dirty="0">
                <a:solidFill>
                  <a:srgbClr val="888888"/>
                </a:solidFill>
                <a:latin typeface="Arial"/>
                <a:cs typeface="Arial"/>
              </a:rPr>
              <a:t>e</a:t>
            </a:r>
            <a:r>
              <a:rPr sz="1200" dirty="0">
                <a:solidFill>
                  <a:srgbClr val="888888"/>
                </a:solidFill>
                <a:latin typeface="Arial"/>
                <a:cs typeface="Arial"/>
              </a:rPr>
              <a:t>sh</a:t>
            </a:r>
            <a:r>
              <a:rPr sz="1200" spc="-35" dirty="0">
                <a:solidFill>
                  <a:srgbClr val="888888"/>
                </a:solidFill>
                <a:latin typeface="Arial"/>
                <a:cs typeface="Arial"/>
              </a:rPr>
              <a:t> </a:t>
            </a:r>
            <a:r>
              <a:rPr sz="1200" spc="-5" dirty="0">
                <a:solidFill>
                  <a:srgbClr val="888888"/>
                </a:solidFill>
                <a:latin typeface="Arial"/>
                <a:cs typeface="Arial"/>
              </a:rPr>
              <a:t>N</a:t>
            </a:r>
            <a:r>
              <a:rPr sz="1200" dirty="0">
                <a:solidFill>
                  <a:srgbClr val="888888"/>
                </a:solidFill>
                <a:latin typeface="Arial"/>
                <a:cs typeface="Arial"/>
              </a:rPr>
              <a:t>e</a:t>
            </a:r>
            <a:r>
              <a:rPr sz="1200" spc="5" dirty="0">
                <a:solidFill>
                  <a:srgbClr val="888888"/>
                </a:solidFill>
                <a:latin typeface="Arial"/>
                <a:cs typeface="Arial"/>
              </a:rPr>
              <a:t>e</a:t>
            </a:r>
            <a:r>
              <a:rPr sz="1200" dirty="0">
                <a:solidFill>
                  <a:srgbClr val="888888"/>
                </a:solidFill>
                <a:latin typeface="Arial"/>
                <a:cs typeface="Arial"/>
              </a:rPr>
              <a:t>laka</a:t>
            </a:r>
            <a:r>
              <a:rPr sz="1200" spc="-10" dirty="0">
                <a:solidFill>
                  <a:srgbClr val="888888"/>
                </a:solidFill>
                <a:latin typeface="Arial"/>
                <a:cs typeface="Arial"/>
              </a:rPr>
              <a:t>n</a:t>
            </a:r>
            <a:r>
              <a:rPr sz="1200" dirty="0">
                <a:solidFill>
                  <a:srgbClr val="888888"/>
                </a:solidFill>
                <a:latin typeface="Arial"/>
                <a:cs typeface="Arial"/>
              </a:rPr>
              <a:t>ta</a:t>
            </a:r>
            <a:r>
              <a:rPr sz="1200" spc="-30" dirty="0">
                <a:solidFill>
                  <a:srgbClr val="888888"/>
                </a:solidFill>
                <a:latin typeface="Arial"/>
                <a:cs typeface="Arial"/>
              </a:rPr>
              <a:t> </a:t>
            </a:r>
            <a:r>
              <a:rPr sz="1200" dirty="0">
                <a:solidFill>
                  <a:srgbClr val="888888"/>
                </a:solidFill>
                <a:latin typeface="Arial"/>
                <a:cs typeface="Arial"/>
              </a:rPr>
              <a:t>I</a:t>
            </a:r>
            <a:r>
              <a:rPr sz="1200" spc="-15" dirty="0">
                <a:solidFill>
                  <a:srgbClr val="888888"/>
                </a:solidFill>
                <a:latin typeface="Arial"/>
                <a:cs typeface="Arial"/>
              </a:rPr>
              <a:t>y</a:t>
            </a:r>
            <a:r>
              <a:rPr sz="1200" dirty="0">
                <a:solidFill>
                  <a:srgbClr val="888888"/>
                </a:solidFill>
                <a:latin typeface="Arial"/>
                <a:cs typeface="Arial"/>
              </a:rPr>
              <a:t>er	</a:t>
            </a:r>
            <a:r>
              <a:rPr sz="1200" spc="-85" dirty="0">
                <a:solidFill>
                  <a:srgbClr val="888888"/>
                </a:solidFill>
                <a:latin typeface="Arial"/>
                <a:cs typeface="Arial"/>
              </a:rPr>
              <a:t>11</a:t>
            </a:r>
            <a:endParaRPr sz="1200">
              <a:latin typeface="Arial"/>
              <a:cs typeface="Arial"/>
            </a:endParaRPr>
          </a:p>
        </p:txBody>
      </p:sp>
      <p:sp>
        <p:nvSpPr>
          <p:cNvPr id="4" name="object 4"/>
          <p:cNvSpPr/>
          <p:nvPr/>
        </p:nvSpPr>
        <p:spPr>
          <a:xfrm>
            <a:off x="0" y="143253"/>
            <a:ext cx="12188951" cy="659282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1846" y="6154623"/>
            <a:ext cx="7004050" cy="299720"/>
          </a:xfrm>
          <a:prstGeom prst="rect">
            <a:avLst/>
          </a:prstGeom>
        </p:spPr>
        <p:txBody>
          <a:bodyPr vert="horz" wrap="square" lIns="0" tIns="12700" rIns="0" bIns="0" rtlCol="0">
            <a:spAutoFit/>
          </a:bodyPr>
          <a:lstStyle/>
          <a:p>
            <a:pPr marL="12700">
              <a:lnSpc>
                <a:spcPct val="100000"/>
              </a:lnSpc>
              <a:spcBef>
                <a:spcPts val="100"/>
              </a:spcBef>
            </a:pPr>
            <a:r>
              <a:rPr sz="1800" u="heavy" spc="-5" dirty="0">
                <a:solidFill>
                  <a:srgbClr val="17BD11"/>
                </a:solidFill>
                <a:uFill>
                  <a:solidFill>
                    <a:srgbClr val="17BD11"/>
                  </a:solidFill>
                </a:uFill>
                <a:latin typeface="Arial"/>
                <a:cs typeface="Arial"/>
                <a:hlinkClick r:id="rId3"/>
              </a:rPr>
              <a:t>https://www.atlassian.com/incident-management/kpis/sla-vs-slo-vs-sli</a:t>
            </a:r>
            <a:endParaRPr sz="1800">
              <a:latin typeface="Arial"/>
              <a:cs typeface="Arial"/>
            </a:endParaRPr>
          </a:p>
        </p:txBody>
      </p:sp>
      <p:sp>
        <p:nvSpPr>
          <p:cNvPr id="6" name="object 6"/>
          <p:cNvSpPr/>
          <p:nvPr/>
        </p:nvSpPr>
        <p:spPr>
          <a:xfrm>
            <a:off x="11548871" y="6217920"/>
            <a:ext cx="487679" cy="48768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62" y="715265"/>
            <a:ext cx="8217027" cy="696595"/>
          </a:xfrm>
          <a:prstGeom prst="rect">
            <a:avLst/>
          </a:prstGeom>
        </p:spPr>
        <p:txBody>
          <a:bodyPr vert="horz" wrap="square" lIns="0" tIns="13335" rIns="0" bIns="0" rtlCol="0">
            <a:spAutoFit/>
          </a:bodyPr>
          <a:lstStyle/>
          <a:p>
            <a:pPr marL="12700">
              <a:lnSpc>
                <a:spcPct val="100000"/>
              </a:lnSpc>
              <a:spcBef>
                <a:spcPts val="105"/>
              </a:spcBef>
            </a:pPr>
            <a:r>
              <a:rPr sz="4400" dirty="0"/>
              <a:t>So what is the</a:t>
            </a:r>
            <a:r>
              <a:rPr sz="4400" spc="-35" dirty="0"/>
              <a:t> </a:t>
            </a:r>
            <a:r>
              <a:rPr sz="4400" spc="-10" dirty="0"/>
              <a:t>difference?</a:t>
            </a:r>
            <a:endParaRPr sz="4400" dirty="0"/>
          </a:p>
        </p:txBody>
      </p:sp>
      <p:sp>
        <p:nvSpPr>
          <p:cNvPr id="3" name="object 3"/>
          <p:cNvSpPr/>
          <p:nvPr/>
        </p:nvSpPr>
        <p:spPr>
          <a:xfrm>
            <a:off x="610362" y="1602486"/>
            <a:ext cx="10970260" cy="0"/>
          </a:xfrm>
          <a:custGeom>
            <a:avLst/>
            <a:gdLst/>
            <a:ahLst/>
            <a:cxnLst/>
            <a:rect l="l" t="t" r="r" b="b"/>
            <a:pathLst>
              <a:path w="10970260">
                <a:moveTo>
                  <a:pt x="0" y="0"/>
                </a:moveTo>
                <a:lnTo>
                  <a:pt x="10969752" y="0"/>
                </a:lnTo>
              </a:path>
            </a:pathLst>
          </a:custGeom>
          <a:ln w="25908">
            <a:solidFill>
              <a:srgbClr val="000000"/>
            </a:solidFill>
          </a:ln>
        </p:spPr>
        <p:txBody>
          <a:bodyPr wrap="square" lIns="0" tIns="0" rIns="0" bIns="0" rtlCol="0"/>
          <a:lstStyle/>
          <a:p>
            <a:endParaRPr/>
          </a:p>
        </p:txBody>
      </p:sp>
      <p:sp>
        <p:nvSpPr>
          <p:cNvPr id="4" name="object 4"/>
          <p:cNvSpPr txBox="1"/>
          <p:nvPr/>
        </p:nvSpPr>
        <p:spPr>
          <a:xfrm>
            <a:off x="844702" y="1691462"/>
            <a:ext cx="1266190" cy="1017269"/>
          </a:xfrm>
          <a:prstGeom prst="rect">
            <a:avLst/>
          </a:prstGeom>
        </p:spPr>
        <p:txBody>
          <a:bodyPr vert="horz" wrap="square" lIns="0" tIns="13335" rIns="0" bIns="0" rtlCol="0">
            <a:spAutoFit/>
          </a:bodyPr>
          <a:lstStyle/>
          <a:p>
            <a:pPr marL="12700">
              <a:lnSpc>
                <a:spcPct val="100000"/>
              </a:lnSpc>
              <a:spcBef>
                <a:spcPts val="105"/>
              </a:spcBef>
            </a:pPr>
            <a:r>
              <a:rPr sz="6500" dirty="0">
                <a:latin typeface="Arial"/>
                <a:cs typeface="Arial"/>
              </a:rPr>
              <a:t>SLI</a:t>
            </a:r>
            <a:endParaRPr sz="6500">
              <a:latin typeface="Arial"/>
              <a:cs typeface="Arial"/>
            </a:endParaRPr>
          </a:p>
        </p:txBody>
      </p:sp>
      <p:sp>
        <p:nvSpPr>
          <p:cNvPr id="5" name="object 5"/>
          <p:cNvSpPr txBox="1"/>
          <p:nvPr/>
        </p:nvSpPr>
        <p:spPr>
          <a:xfrm>
            <a:off x="2870390" y="1828053"/>
            <a:ext cx="664654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What </a:t>
            </a:r>
            <a:r>
              <a:rPr sz="2000" spc="-5" dirty="0">
                <a:latin typeface="Arial"/>
                <a:cs typeface="Arial"/>
              </a:rPr>
              <a:t>we’ve </a:t>
            </a:r>
            <a:r>
              <a:rPr sz="2000" dirty="0">
                <a:latin typeface="Arial"/>
                <a:cs typeface="Arial"/>
              </a:rPr>
              <a:t>chosen to measure progress towards </a:t>
            </a:r>
            <a:r>
              <a:rPr sz="2000" spc="-5" dirty="0">
                <a:latin typeface="Arial"/>
                <a:cs typeface="Arial"/>
              </a:rPr>
              <a:t>our</a:t>
            </a:r>
            <a:r>
              <a:rPr sz="2000" spc="-160" dirty="0">
                <a:latin typeface="Arial"/>
                <a:cs typeface="Arial"/>
              </a:rPr>
              <a:t> </a:t>
            </a:r>
            <a:r>
              <a:rPr sz="2000" spc="-5" dirty="0">
                <a:latin typeface="Arial"/>
                <a:cs typeface="Arial"/>
              </a:rPr>
              <a:t>goal.</a:t>
            </a:r>
            <a:endParaRPr sz="2000" dirty="0">
              <a:latin typeface="Arial"/>
              <a:cs typeface="Arial"/>
            </a:endParaRPr>
          </a:p>
        </p:txBody>
      </p:sp>
      <p:sp>
        <p:nvSpPr>
          <p:cNvPr id="6" name="object 6"/>
          <p:cNvSpPr/>
          <p:nvPr/>
        </p:nvSpPr>
        <p:spPr>
          <a:xfrm>
            <a:off x="2804922" y="2338577"/>
            <a:ext cx="8775700" cy="0"/>
          </a:xfrm>
          <a:custGeom>
            <a:avLst/>
            <a:gdLst/>
            <a:ahLst/>
            <a:cxnLst/>
            <a:rect l="l" t="t" r="r" b="b"/>
            <a:pathLst>
              <a:path w="8775700">
                <a:moveTo>
                  <a:pt x="0" y="0"/>
                </a:moveTo>
                <a:lnTo>
                  <a:pt x="8775192" y="0"/>
                </a:lnTo>
              </a:path>
            </a:pathLst>
          </a:custGeom>
          <a:ln w="25908">
            <a:solidFill>
              <a:srgbClr val="000000"/>
            </a:solidFill>
          </a:ln>
        </p:spPr>
        <p:txBody>
          <a:bodyPr wrap="square" lIns="0" tIns="0" rIns="0" bIns="0" rtlCol="0"/>
          <a:lstStyle/>
          <a:p>
            <a:endParaRPr/>
          </a:p>
        </p:txBody>
      </p:sp>
      <p:sp>
        <p:nvSpPr>
          <p:cNvPr id="7" name="object 7"/>
          <p:cNvSpPr txBox="1"/>
          <p:nvPr/>
        </p:nvSpPr>
        <p:spPr>
          <a:xfrm>
            <a:off x="3031998" y="2391537"/>
            <a:ext cx="316166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a:cs typeface="Arial"/>
              </a:rPr>
              <a:t>E.g., </a:t>
            </a:r>
            <a:r>
              <a:rPr sz="2000" i="1" spc="-5" dirty="0">
                <a:latin typeface="Arial"/>
                <a:cs typeface="Arial"/>
              </a:rPr>
              <a:t>“Latency of </a:t>
            </a:r>
            <a:r>
              <a:rPr sz="2000" i="1" dirty="0">
                <a:latin typeface="Arial"/>
                <a:cs typeface="Arial"/>
              </a:rPr>
              <a:t>a</a:t>
            </a:r>
            <a:r>
              <a:rPr sz="2000" i="1" spc="-45" dirty="0">
                <a:latin typeface="Arial"/>
                <a:cs typeface="Arial"/>
              </a:rPr>
              <a:t> </a:t>
            </a:r>
            <a:r>
              <a:rPr sz="2000" i="1" dirty="0">
                <a:latin typeface="Arial"/>
                <a:cs typeface="Arial"/>
              </a:rPr>
              <a:t>request.”</a:t>
            </a:r>
            <a:endParaRPr sz="2000">
              <a:latin typeface="Arial"/>
              <a:cs typeface="Arial"/>
            </a:endParaRPr>
          </a:p>
        </p:txBody>
      </p:sp>
      <p:sp>
        <p:nvSpPr>
          <p:cNvPr id="8" name="object 8"/>
          <p:cNvSpPr/>
          <p:nvPr/>
        </p:nvSpPr>
        <p:spPr>
          <a:xfrm>
            <a:off x="2804922" y="3074670"/>
            <a:ext cx="8775700" cy="0"/>
          </a:xfrm>
          <a:custGeom>
            <a:avLst/>
            <a:gdLst/>
            <a:ahLst/>
            <a:cxnLst/>
            <a:rect l="l" t="t" r="r" b="b"/>
            <a:pathLst>
              <a:path w="8775700">
                <a:moveTo>
                  <a:pt x="0" y="0"/>
                </a:moveTo>
                <a:lnTo>
                  <a:pt x="8775192" y="0"/>
                </a:lnTo>
              </a:path>
            </a:pathLst>
          </a:custGeom>
          <a:ln w="25908">
            <a:solidFill>
              <a:srgbClr val="000000"/>
            </a:solidFill>
          </a:ln>
        </p:spPr>
        <p:txBody>
          <a:bodyPr wrap="square" lIns="0" tIns="0" rIns="0" bIns="0" rtlCol="0"/>
          <a:lstStyle/>
          <a:p>
            <a:endParaRPr/>
          </a:p>
        </p:txBody>
      </p:sp>
      <p:sp>
        <p:nvSpPr>
          <p:cNvPr id="9" name="object 9"/>
          <p:cNvSpPr/>
          <p:nvPr/>
        </p:nvSpPr>
        <p:spPr>
          <a:xfrm>
            <a:off x="610362" y="3109722"/>
            <a:ext cx="10970260" cy="0"/>
          </a:xfrm>
          <a:custGeom>
            <a:avLst/>
            <a:gdLst/>
            <a:ahLst/>
            <a:cxnLst/>
            <a:rect l="l" t="t" r="r" b="b"/>
            <a:pathLst>
              <a:path w="10970260">
                <a:moveTo>
                  <a:pt x="0" y="0"/>
                </a:moveTo>
                <a:lnTo>
                  <a:pt x="10969752" y="0"/>
                </a:lnTo>
              </a:path>
            </a:pathLst>
          </a:custGeom>
          <a:ln w="25908">
            <a:solidFill>
              <a:srgbClr val="000000"/>
            </a:solidFill>
          </a:ln>
        </p:spPr>
        <p:txBody>
          <a:bodyPr wrap="square" lIns="0" tIns="0" rIns="0" bIns="0" rtlCol="0"/>
          <a:lstStyle/>
          <a:p>
            <a:endParaRPr/>
          </a:p>
        </p:txBody>
      </p:sp>
      <p:sp>
        <p:nvSpPr>
          <p:cNvPr id="10" name="object 10"/>
          <p:cNvSpPr txBox="1"/>
          <p:nvPr/>
        </p:nvSpPr>
        <p:spPr>
          <a:xfrm>
            <a:off x="844702" y="3198952"/>
            <a:ext cx="1678939" cy="1017269"/>
          </a:xfrm>
          <a:prstGeom prst="rect">
            <a:avLst/>
          </a:prstGeom>
        </p:spPr>
        <p:txBody>
          <a:bodyPr vert="horz" wrap="square" lIns="0" tIns="13335" rIns="0" bIns="0" rtlCol="0">
            <a:spAutoFit/>
          </a:bodyPr>
          <a:lstStyle/>
          <a:p>
            <a:pPr marL="12700">
              <a:lnSpc>
                <a:spcPct val="100000"/>
              </a:lnSpc>
              <a:spcBef>
                <a:spcPts val="105"/>
              </a:spcBef>
            </a:pPr>
            <a:r>
              <a:rPr sz="6500" dirty="0">
                <a:latin typeface="Arial"/>
                <a:cs typeface="Arial"/>
              </a:rPr>
              <a:t>SLO</a:t>
            </a:r>
            <a:endParaRPr sz="6500">
              <a:latin typeface="Arial"/>
              <a:cs typeface="Arial"/>
            </a:endParaRPr>
          </a:p>
        </p:txBody>
      </p:sp>
      <p:sp>
        <p:nvSpPr>
          <p:cNvPr id="11" name="object 11"/>
          <p:cNvSpPr txBox="1"/>
          <p:nvPr/>
        </p:nvSpPr>
        <p:spPr>
          <a:xfrm>
            <a:off x="3031998" y="3163316"/>
            <a:ext cx="7874634" cy="594995"/>
          </a:xfrm>
          <a:prstGeom prst="rect">
            <a:avLst/>
          </a:prstGeom>
        </p:spPr>
        <p:txBody>
          <a:bodyPr vert="horz" wrap="square" lIns="0" tIns="55880" rIns="0" bIns="0" rtlCol="0">
            <a:spAutoFit/>
          </a:bodyPr>
          <a:lstStyle/>
          <a:p>
            <a:pPr marL="12700" marR="5080">
              <a:lnSpc>
                <a:spcPts val="2080"/>
              </a:lnSpc>
              <a:spcBef>
                <a:spcPts val="440"/>
              </a:spcBef>
            </a:pPr>
            <a:r>
              <a:rPr sz="2000" dirty="0">
                <a:latin typeface="Arial"/>
                <a:cs typeface="Arial"/>
              </a:rPr>
              <a:t>Stated objective of the </a:t>
            </a:r>
            <a:r>
              <a:rPr sz="2000" spc="-5" dirty="0">
                <a:latin typeface="Arial"/>
                <a:cs typeface="Arial"/>
              </a:rPr>
              <a:t>SLI </a:t>
            </a:r>
            <a:r>
              <a:rPr sz="2000" dirty="0">
                <a:latin typeface="Arial"/>
                <a:cs typeface="Arial"/>
              </a:rPr>
              <a:t>– </a:t>
            </a:r>
            <a:r>
              <a:rPr sz="2000" spc="-5" dirty="0">
                <a:latin typeface="Arial"/>
                <a:cs typeface="Arial"/>
              </a:rPr>
              <a:t>what we’re trying to accomplish </a:t>
            </a:r>
            <a:r>
              <a:rPr sz="2000" dirty="0">
                <a:latin typeface="Arial"/>
                <a:cs typeface="Arial"/>
              </a:rPr>
              <a:t>for </a:t>
            </a:r>
            <a:r>
              <a:rPr sz="2000" spc="-5" dirty="0">
                <a:latin typeface="Arial"/>
                <a:cs typeface="Arial"/>
              </a:rPr>
              <a:t>either  </a:t>
            </a:r>
            <a:r>
              <a:rPr sz="2000" dirty="0">
                <a:latin typeface="Arial"/>
                <a:cs typeface="Arial"/>
              </a:rPr>
              <a:t>ourselves or the</a:t>
            </a:r>
            <a:r>
              <a:rPr sz="2000" spc="-50" dirty="0">
                <a:latin typeface="Arial"/>
                <a:cs typeface="Arial"/>
              </a:rPr>
              <a:t> </a:t>
            </a:r>
            <a:r>
              <a:rPr sz="2000" spc="-10" dirty="0">
                <a:latin typeface="Arial"/>
                <a:cs typeface="Arial"/>
              </a:rPr>
              <a:t>customer.</a:t>
            </a:r>
            <a:endParaRPr sz="2000">
              <a:latin typeface="Arial"/>
              <a:cs typeface="Arial"/>
            </a:endParaRPr>
          </a:p>
        </p:txBody>
      </p:sp>
      <p:sp>
        <p:nvSpPr>
          <p:cNvPr id="12" name="object 12"/>
          <p:cNvSpPr/>
          <p:nvPr/>
        </p:nvSpPr>
        <p:spPr>
          <a:xfrm>
            <a:off x="2804922" y="3845814"/>
            <a:ext cx="8775700" cy="0"/>
          </a:xfrm>
          <a:custGeom>
            <a:avLst/>
            <a:gdLst/>
            <a:ahLst/>
            <a:cxnLst/>
            <a:rect l="l" t="t" r="r" b="b"/>
            <a:pathLst>
              <a:path w="8775700">
                <a:moveTo>
                  <a:pt x="0" y="0"/>
                </a:moveTo>
                <a:lnTo>
                  <a:pt x="8775192" y="0"/>
                </a:lnTo>
              </a:path>
            </a:pathLst>
          </a:custGeom>
          <a:ln w="25908">
            <a:solidFill>
              <a:srgbClr val="000000"/>
            </a:solidFill>
          </a:ln>
        </p:spPr>
        <p:txBody>
          <a:bodyPr wrap="square" lIns="0" tIns="0" rIns="0" bIns="0" rtlCol="0"/>
          <a:lstStyle/>
          <a:p>
            <a:endParaRPr/>
          </a:p>
        </p:txBody>
      </p:sp>
      <p:sp>
        <p:nvSpPr>
          <p:cNvPr id="13" name="object 13"/>
          <p:cNvSpPr txBox="1"/>
          <p:nvPr/>
        </p:nvSpPr>
        <p:spPr>
          <a:xfrm>
            <a:off x="3031998" y="3899153"/>
            <a:ext cx="5740400"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a:cs typeface="Arial"/>
              </a:rPr>
              <a:t>E.g., </a:t>
            </a:r>
            <a:r>
              <a:rPr sz="2000" i="1" spc="-5" dirty="0">
                <a:latin typeface="Arial"/>
                <a:cs typeface="Arial"/>
              </a:rPr>
              <a:t>“99.5% of </a:t>
            </a:r>
            <a:r>
              <a:rPr sz="2000" i="1" dirty="0">
                <a:latin typeface="Arial"/>
                <a:cs typeface="Arial"/>
              </a:rPr>
              <a:t>requests </a:t>
            </a:r>
            <a:r>
              <a:rPr sz="2000" i="1" spc="-5" dirty="0">
                <a:latin typeface="Arial"/>
                <a:cs typeface="Arial"/>
              </a:rPr>
              <a:t>will be completed in</a:t>
            </a:r>
            <a:r>
              <a:rPr sz="2000" i="1" spc="-20" dirty="0">
                <a:latin typeface="Arial"/>
                <a:cs typeface="Arial"/>
              </a:rPr>
              <a:t> </a:t>
            </a:r>
            <a:r>
              <a:rPr sz="2000" i="1" spc="-5" dirty="0">
                <a:latin typeface="Arial"/>
                <a:cs typeface="Arial"/>
              </a:rPr>
              <a:t>5ms.”</a:t>
            </a:r>
            <a:endParaRPr sz="2000">
              <a:latin typeface="Arial"/>
              <a:cs typeface="Arial"/>
            </a:endParaRPr>
          </a:p>
        </p:txBody>
      </p:sp>
      <p:sp>
        <p:nvSpPr>
          <p:cNvPr id="14" name="object 14"/>
          <p:cNvSpPr/>
          <p:nvPr/>
        </p:nvSpPr>
        <p:spPr>
          <a:xfrm>
            <a:off x="2804922" y="4581905"/>
            <a:ext cx="8775700" cy="0"/>
          </a:xfrm>
          <a:custGeom>
            <a:avLst/>
            <a:gdLst/>
            <a:ahLst/>
            <a:cxnLst/>
            <a:rect l="l" t="t" r="r" b="b"/>
            <a:pathLst>
              <a:path w="8775700">
                <a:moveTo>
                  <a:pt x="0" y="0"/>
                </a:moveTo>
                <a:lnTo>
                  <a:pt x="8775192" y="0"/>
                </a:lnTo>
              </a:path>
            </a:pathLst>
          </a:custGeom>
          <a:ln w="25908">
            <a:solidFill>
              <a:srgbClr val="000000"/>
            </a:solidFill>
          </a:ln>
        </p:spPr>
        <p:txBody>
          <a:bodyPr wrap="square" lIns="0" tIns="0" rIns="0" bIns="0" rtlCol="0"/>
          <a:lstStyle/>
          <a:p>
            <a:endParaRPr/>
          </a:p>
        </p:txBody>
      </p:sp>
      <p:sp>
        <p:nvSpPr>
          <p:cNvPr id="15" name="object 15"/>
          <p:cNvSpPr/>
          <p:nvPr/>
        </p:nvSpPr>
        <p:spPr>
          <a:xfrm>
            <a:off x="610362" y="4616958"/>
            <a:ext cx="10970260" cy="0"/>
          </a:xfrm>
          <a:custGeom>
            <a:avLst/>
            <a:gdLst/>
            <a:ahLst/>
            <a:cxnLst/>
            <a:rect l="l" t="t" r="r" b="b"/>
            <a:pathLst>
              <a:path w="10970260">
                <a:moveTo>
                  <a:pt x="0" y="0"/>
                </a:moveTo>
                <a:lnTo>
                  <a:pt x="10969752" y="0"/>
                </a:lnTo>
              </a:path>
            </a:pathLst>
          </a:custGeom>
          <a:ln w="25908">
            <a:solidFill>
              <a:srgbClr val="000000"/>
            </a:solidFill>
          </a:ln>
        </p:spPr>
        <p:txBody>
          <a:bodyPr wrap="square" lIns="0" tIns="0" rIns="0" bIns="0" rtlCol="0"/>
          <a:lstStyle/>
          <a:p>
            <a:endParaRPr/>
          </a:p>
        </p:txBody>
      </p:sp>
      <p:sp>
        <p:nvSpPr>
          <p:cNvPr id="16" name="object 16"/>
          <p:cNvSpPr txBox="1"/>
          <p:nvPr/>
        </p:nvSpPr>
        <p:spPr>
          <a:xfrm>
            <a:off x="844702" y="4706569"/>
            <a:ext cx="1587500" cy="1017269"/>
          </a:xfrm>
          <a:prstGeom prst="rect">
            <a:avLst/>
          </a:prstGeom>
        </p:spPr>
        <p:txBody>
          <a:bodyPr vert="horz" wrap="square" lIns="0" tIns="13335" rIns="0" bIns="0" rtlCol="0">
            <a:spAutoFit/>
          </a:bodyPr>
          <a:lstStyle/>
          <a:p>
            <a:pPr marL="12700">
              <a:lnSpc>
                <a:spcPct val="100000"/>
              </a:lnSpc>
              <a:spcBef>
                <a:spcPts val="105"/>
              </a:spcBef>
            </a:pPr>
            <a:r>
              <a:rPr sz="6500" dirty="0">
                <a:latin typeface="Arial"/>
                <a:cs typeface="Arial"/>
              </a:rPr>
              <a:t>SLA</a:t>
            </a:r>
            <a:endParaRPr sz="6500">
              <a:latin typeface="Arial"/>
              <a:cs typeface="Arial"/>
            </a:endParaRPr>
          </a:p>
        </p:txBody>
      </p:sp>
      <p:sp>
        <p:nvSpPr>
          <p:cNvPr id="17" name="object 17"/>
          <p:cNvSpPr txBox="1"/>
          <p:nvPr/>
        </p:nvSpPr>
        <p:spPr>
          <a:xfrm>
            <a:off x="3031998" y="4670805"/>
            <a:ext cx="7776209" cy="594995"/>
          </a:xfrm>
          <a:prstGeom prst="rect">
            <a:avLst/>
          </a:prstGeom>
        </p:spPr>
        <p:txBody>
          <a:bodyPr vert="horz" wrap="square" lIns="0" tIns="55880" rIns="0" bIns="0" rtlCol="0">
            <a:spAutoFit/>
          </a:bodyPr>
          <a:lstStyle/>
          <a:p>
            <a:pPr marL="12700" marR="5080">
              <a:lnSpc>
                <a:spcPts val="2080"/>
              </a:lnSpc>
              <a:spcBef>
                <a:spcPts val="440"/>
              </a:spcBef>
            </a:pPr>
            <a:r>
              <a:rPr sz="2000" dirty="0">
                <a:latin typeface="Arial"/>
                <a:cs typeface="Arial"/>
              </a:rPr>
              <a:t>Contract explicitly stating </a:t>
            </a:r>
            <a:r>
              <a:rPr sz="2000" spc="-5" dirty="0">
                <a:latin typeface="Arial"/>
                <a:cs typeface="Arial"/>
              </a:rPr>
              <a:t>the </a:t>
            </a:r>
            <a:r>
              <a:rPr sz="2000" dirty="0">
                <a:latin typeface="Arial"/>
                <a:cs typeface="Arial"/>
              </a:rPr>
              <a:t>consequences of failing to achieve</a:t>
            </a:r>
            <a:r>
              <a:rPr sz="2000" spc="-130" dirty="0">
                <a:latin typeface="Arial"/>
                <a:cs typeface="Arial"/>
              </a:rPr>
              <a:t> </a:t>
            </a:r>
            <a:r>
              <a:rPr sz="2000" dirty="0">
                <a:latin typeface="Arial"/>
                <a:cs typeface="Arial"/>
              </a:rPr>
              <a:t>your  defined</a:t>
            </a:r>
            <a:r>
              <a:rPr sz="2000" spc="-20" dirty="0">
                <a:latin typeface="Arial"/>
                <a:cs typeface="Arial"/>
              </a:rPr>
              <a:t> </a:t>
            </a:r>
            <a:r>
              <a:rPr sz="2000" dirty="0">
                <a:latin typeface="Arial"/>
                <a:cs typeface="Arial"/>
              </a:rPr>
              <a:t>SLOs.</a:t>
            </a:r>
            <a:endParaRPr sz="2000">
              <a:latin typeface="Arial"/>
              <a:cs typeface="Arial"/>
            </a:endParaRPr>
          </a:p>
        </p:txBody>
      </p:sp>
      <p:sp>
        <p:nvSpPr>
          <p:cNvPr id="18" name="object 18"/>
          <p:cNvSpPr/>
          <p:nvPr/>
        </p:nvSpPr>
        <p:spPr>
          <a:xfrm>
            <a:off x="2804922" y="5353050"/>
            <a:ext cx="8775700" cy="0"/>
          </a:xfrm>
          <a:custGeom>
            <a:avLst/>
            <a:gdLst/>
            <a:ahLst/>
            <a:cxnLst/>
            <a:rect l="l" t="t" r="r" b="b"/>
            <a:pathLst>
              <a:path w="8775700">
                <a:moveTo>
                  <a:pt x="0" y="0"/>
                </a:moveTo>
                <a:lnTo>
                  <a:pt x="8775192" y="0"/>
                </a:lnTo>
              </a:path>
            </a:pathLst>
          </a:custGeom>
          <a:ln w="25908">
            <a:solidFill>
              <a:srgbClr val="000000"/>
            </a:solidFill>
          </a:ln>
        </p:spPr>
        <p:txBody>
          <a:bodyPr wrap="square" lIns="0" tIns="0" rIns="0" bIns="0" rtlCol="0"/>
          <a:lstStyle/>
          <a:p>
            <a:endParaRPr/>
          </a:p>
        </p:txBody>
      </p:sp>
      <p:sp>
        <p:nvSpPr>
          <p:cNvPr id="19" name="object 19"/>
          <p:cNvSpPr txBox="1"/>
          <p:nvPr/>
        </p:nvSpPr>
        <p:spPr>
          <a:xfrm>
            <a:off x="3031998" y="5406644"/>
            <a:ext cx="8140700" cy="594995"/>
          </a:xfrm>
          <a:prstGeom prst="rect">
            <a:avLst/>
          </a:prstGeom>
        </p:spPr>
        <p:txBody>
          <a:bodyPr vert="horz" wrap="square" lIns="0" tIns="55879" rIns="0" bIns="0" rtlCol="0">
            <a:spAutoFit/>
          </a:bodyPr>
          <a:lstStyle/>
          <a:p>
            <a:pPr marL="12700" marR="5080">
              <a:lnSpc>
                <a:spcPts val="2080"/>
              </a:lnSpc>
              <a:spcBef>
                <a:spcPts val="439"/>
              </a:spcBef>
            </a:pPr>
            <a:r>
              <a:rPr sz="2000" spc="-5" dirty="0">
                <a:latin typeface="Arial"/>
                <a:cs typeface="Arial"/>
              </a:rPr>
              <a:t>E.g., </a:t>
            </a:r>
            <a:r>
              <a:rPr sz="2000" i="1" dirty="0">
                <a:latin typeface="Arial"/>
                <a:cs typeface="Arial"/>
              </a:rPr>
              <a:t>“If </a:t>
            </a:r>
            <a:r>
              <a:rPr sz="2000" i="1" spc="-5" dirty="0">
                <a:latin typeface="Arial"/>
                <a:cs typeface="Arial"/>
              </a:rPr>
              <a:t>99% of </a:t>
            </a:r>
            <a:r>
              <a:rPr sz="2000" i="1" dirty="0">
                <a:latin typeface="Arial"/>
                <a:cs typeface="Arial"/>
              </a:rPr>
              <a:t>your system requests </a:t>
            </a:r>
            <a:r>
              <a:rPr sz="2000" i="1" spc="-10" dirty="0">
                <a:latin typeface="Arial"/>
                <a:cs typeface="Arial"/>
              </a:rPr>
              <a:t>aren’t </a:t>
            </a:r>
            <a:r>
              <a:rPr sz="2000" i="1" spc="-5" dirty="0">
                <a:latin typeface="Arial"/>
                <a:cs typeface="Arial"/>
              </a:rPr>
              <a:t>completed in 5ms, </a:t>
            </a:r>
            <a:r>
              <a:rPr sz="2000" i="1" dirty="0">
                <a:latin typeface="Arial"/>
                <a:cs typeface="Arial"/>
              </a:rPr>
              <a:t>you </a:t>
            </a:r>
            <a:r>
              <a:rPr sz="2000" i="1" spc="-5" dirty="0">
                <a:latin typeface="Arial"/>
                <a:cs typeface="Arial"/>
              </a:rPr>
              <a:t>get </a:t>
            </a:r>
            <a:r>
              <a:rPr sz="2000" i="1" dirty="0">
                <a:latin typeface="Arial"/>
                <a:cs typeface="Arial"/>
              </a:rPr>
              <a:t>a  refund.”</a:t>
            </a:r>
            <a:endParaRPr sz="2000">
              <a:latin typeface="Arial"/>
              <a:cs typeface="Arial"/>
            </a:endParaRPr>
          </a:p>
        </p:txBody>
      </p:sp>
      <p:sp>
        <p:nvSpPr>
          <p:cNvPr id="20" name="object 20"/>
          <p:cNvSpPr/>
          <p:nvPr/>
        </p:nvSpPr>
        <p:spPr>
          <a:xfrm>
            <a:off x="2804922" y="6089141"/>
            <a:ext cx="8775700" cy="0"/>
          </a:xfrm>
          <a:custGeom>
            <a:avLst/>
            <a:gdLst/>
            <a:ahLst/>
            <a:cxnLst/>
            <a:rect l="l" t="t" r="r" b="b"/>
            <a:pathLst>
              <a:path w="8775700">
                <a:moveTo>
                  <a:pt x="0" y="0"/>
                </a:moveTo>
                <a:lnTo>
                  <a:pt x="8775192" y="0"/>
                </a:lnTo>
              </a:path>
            </a:pathLst>
          </a:custGeom>
          <a:ln w="25908">
            <a:solidFill>
              <a:srgbClr val="000000"/>
            </a:solidFill>
          </a:ln>
        </p:spPr>
        <p:txBody>
          <a:bodyPr wrap="square" lIns="0" tIns="0" rIns="0" bIns="0" rtlCol="0"/>
          <a:lstStyle/>
          <a:p>
            <a:endParaRPr/>
          </a:p>
        </p:txBody>
      </p:sp>
      <p:sp>
        <p:nvSpPr>
          <p:cNvPr id="21" name="object 21"/>
          <p:cNvSpPr txBox="1"/>
          <p:nvPr/>
        </p:nvSpPr>
        <p:spPr>
          <a:xfrm>
            <a:off x="5161534" y="6431381"/>
            <a:ext cx="1866264"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Arial"/>
                <a:cs typeface="Arial"/>
              </a:rPr>
              <a:t>Dr </a:t>
            </a:r>
            <a:r>
              <a:rPr sz="1200" dirty="0">
                <a:solidFill>
                  <a:srgbClr val="888888"/>
                </a:solidFill>
                <a:latin typeface="Arial"/>
                <a:cs typeface="Arial"/>
              </a:rPr>
              <a:t>Ganesh Neelakanta</a:t>
            </a:r>
            <a:r>
              <a:rPr sz="1200" spc="-130" dirty="0">
                <a:solidFill>
                  <a:srgbClr val="888888"/>
                </a:solidFill>
                <a:latin typeface="Arial"/>
                <a:cs typeface="Arial"/>
              </a:rPr>
              <a:t> </a:t>
            </a:r>
            <a:r>
              <a:rPr sz="1200" spc="-5" dirty="0">
                <a:solidFill>
                  <a:srgbClr val="888888"/>
                </a:solidFill>
                <a:latin typeface="Arial"/>
                <a:cs typeface="Arial"/>
              </a:rPr>
              <a:t>Iyer</a:t>
            </a:r>
            <a:endParaRPr sz="1200">
              <a:latin typeface="Arial"/>
              <a:cs typeface="Arial"/>
            </a:endParaRPr>
          </a:p>
        </p:txBody>
      </p:sp>
      <p:sp>
        <p:nvSpPr>
          <p:cNvPr id="22" name="object 22"/>
          <p:cNvSpPr txBox="1"/>
          <p:nvPr/>
        </p:nvSpPr>
        <p:spPr>
          <a:xfrm>
            <a:off x="11305793" y="6431381"/>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a:cs typeface="Arial"/>
              </a:rPr>
              <a:t>12</a:t>
            </a:r>
            <a:endParaRPr sz="1200">
              <a:latin typeface="Arial"/>
              <a:cs typeface="Arial"/>
            </a:endParaRPr>
          </a:p>
        </p:txBody>
      </p:sp>
      <p:sp>
        <p:nvSpPr>
          <p:cNvPr id="23" name="object 23"/>
          <p:cNvSpPr txBox="1"/>
          <p:nvPr/>
        </p:nvSpPr>
        <p:spPr>
          <a:xfrm>
            <a:off x="229615" y="6240271"/>
            <a:ext cx="3676015" cy="574040"/>
          </a:xfrm>
          <a:prstGeom prst="rect">
            <a:avLst/>
          </a:prstGeom>
        </p:spPr>
        <p:txBody>
          <a:bodyPr vert="horz" wrap="square" lIns="0" tIns="12700" rIns="0" bIns="0" rtlCol="0">
            <a:spAutoFit/>
          </a:bodyPr>
          <a:lstStyle/>
          <a:p>
            <a:pPr marL="12700">
              <a:lnSpc>
                <a:spcPct val="100000"/>
              </a:lnSpc>
              <a:spcBef>
                <a:spcPts val="100"/>
              </a:spcBef>
            </a:pPr>
            <a:r>
              <a:rPr sz="1800" u="heavy" spc="-10" dirty="0">
                <a:solidFill>
                  <a:srgbClr val="17BD11"/>
                </a:solidFill>
                <a:uFill>
                  <a:solidFill>
                    <a:srgbClr val="17BD11"/>
                  </a:solidFill>
                </a:uFill>
                <a:latin typeface="Arial"/>
                <a:cs typeface="Arial"/>
                <a:hlinkClick r:id="rId2"/>
              </a:rPr>
              <a:t>https://www.circonus.com/2018/07/a</a:t>
            </a:r>
            <a:endParaRPr sz="1800">
              <a:latin typeface="Arial"/>
              <a:cs typeface="Arial"/>
            </a:endParaRPr>
          </a:p>
          <a:p>
            <a:pPr marL="12700">
              <a:lnSpc>
                <a:spcPct val="100000"/>
              </a:lnSpc>
            </a:pPr>
            <a:r>
              <a:rPr sz="1800" u="heavy" spc="-5" dirty="0">
                <a:solidFill>
                  <a:srgbClr val="17BD11"/>
                </a:solidFill>
                <a:uFill>
                  <a:solidFill>
                    <a:srgbClr val="17BD11"/>
                  </a:solidFill>
                </a:uFill>
                <a:latin typeface="Arial"/>
                <a:cs typeface="Arial"/>
                <a:hlinkClick r:id="rId2"/>
              </a:rPr>
              <a:t>-guide-to-service-level-objectives/</a:t>
            </a:r>
            <a:endParaRPr sz="1800">
              <a:latin typeface="Arial"/>
              <a:cs typeface="Arial"/>
            </a:endParaRPr>
          </a:p>
        </p:txBody>
      </p:sp>
      <p:sp>
        <p:nvSpPr>
          <p:cNvPr id="24" name="object 24"/>
          <p:cNvSpPr/>
          <p:nvPr/>
        </p:nvSpPr>
        <p:spPr>
          <a:xfrm>
            <a:off x="11548871" y="6231722"/>
            <a:ext cx="487679" cy="47387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9373" y="804769"/>
            <a:ext cx="865505" cy="696595"/>
          </a:xfrm>
          <a:prstGeom prst="rect">
            <a:avLst/>
          </a:prstGeom>
        </p:spPr>
        <p:txBody>
          <a:bodyPr vert="horz" wrap="square" lIns="0" tIns="13335" rIns="0" bIns="0" rtlCol="0">
            <a:spAutoFit/>
          </a:bodyPr>
          <a:lstStyle/>
          <a:p>
            <a:pPr marL="12700">
              <a:lnSpc>
                <a:spcPct val="100000"/>
              </a:lnSpc>
              <a:spcBef>
                <a:spcPts val="105"/>
              </a:spcBef>
            </a:pPr>
            <a:r>
              <a:rPr sz="4400" dirty="0"/>
              <a:t>SLI</a:t>
            </a:r>
          </a:p>
        </p:txBody>
      </p:sp>
      <p:sp>
        <p:nvSpPr>
          <p:cNvPr id="3" name="object 3"/>
          <p:cNvSpPr txBox="1"/>
          <p:nvPr/>
        </p:nvSpPr>
        <p:spPr>
          <a:xfrm>
            <a:off x="688340" y="1865631"/>
            <a:ext cx="10286365" cy="4509135"/>
          </a:xfrm>
          <a:prstGeom prst="rect">
            <a:avLst/>
          </a:prstGeom>
        </p:spPr>
        <p:txBody>
          <a:bodyPr vert="horz" wrap="square" lIns="0" tIns="100965" rIns="0" bIns="0" rtlCol="0">
            <a:spAutoFit/>
          </a:bodyPr>
          <a:lstStyle/>
          <a:p>
            <a:pPr marL="355600" marR="826135" indent="-342900">
              <a:lnSpc>
                <a:spcPts val="2880"/>
              </a:lnSpc>
              <a:spcBef>
                <a:spcPts val="795"/>
              </a:spcBef>
              <a:buChar char="•"/>
              <a:tabLst>
                <a:tab pos="354965" algn="l"/>
                <a:tab pos="355600" algn="l"/>
              </a:tabLst>
            </a:pPr>
            <a:r>
              <a:rPr sz="2800" dirty="0">
                <a:latin typeface="Arial"/>
                <a:cs typeface="Arial"/>
              </a:rPr>
              <a:t>SLI </a:t>
            </a:r>
            <a:r>
              <a:rPr sz="2800" spc="-5" dirty="0">
                <a:latin typeface="Arial"/>
                <a:cs typeface="Arial"/>
              </a:rPr>
              <a:t>are </a:t>
            </a:r>
            <a:r>
              <a:rPr sz="2800" spc="-10" dirty="0">
                <a:latin typeface="Arial"/>
                <a:cs typeface="Arial"/>
              </a:rPr>
              <a:t>the </a:t>
            </a:r>
            <a:r>
              <a:rPr sz="2800" spc="-5" dirty="0">
                <a:latin typeface="Arial"/>
                <a:cs typeface="Arial"/>
              </a:rPr>
              <a:t>parameters which </a:t>
            </a:r>
            <a:r>
              <a:rPr sz="2800" dirty="0">
                <a:latin typeface="Arial"/>
                <a:cs typeface="Arial"/>
              </a:rPr>
              <a:t>indicates </a:t>
            </a:r>
            <a:r>
              <a:rPr sz="2800" spc="-5" dirty="0">
                <a:latin typeface="Arial"/>
                <a:cs typeface="Arial"/>
              </a:rPr>
              <a:t>the successful  transactions, requests served by </a:t>
            </a:r>
            <a:r>
              <a:rPr sz="2800" dirty="0">
                <a:latin typeface="Arial"/>
                <a:cs typeface="Arial"/>
              </a:rPr>
              <a:t>the </a:t>
            </a:r>
            <a:r>
              <a:rPr sz="2800" spc="-5" dirty="0">
                <a:latin typeface="Arial"/>
                <a:cs typeface="Arial"/>
              </a:rPr>
              <a:t>service over </a:t>
            </a:r>
            <a:r>
              <a:rPr sz="2800" spc="-10" dirty="0">
                <a:latin typeface="Arial"/>
                <a:cs typeface="Arial"/>
              </a:rPr>
              <a:t>the  </a:t>
            </a:r>
            <a:r>
              <a:rPr sz="2800" spc="-5" dirty="0">
                <a:latin typeface="Arial"/>
                <a:cs typeface="Arial"/>
              </a:rPr>
              <a:t>predefined intervals </a:t>
            </a:r>
            <a:r>
              <a:rPr sz="2800" dirty="0">
                <a:latin typeface="Arial"/>
                <a:cs typeface="Arial"/>
              </a:rPr>
              <a:t>of</a:t>
            </a:r>
            <a:r>
              <a:rPr sz="2800" spc="-35" dirty="0">
                <a:latin typeface="Arial"/>
                <a:cs typeface="Arial"/>
              </a:rPr>
              <a:t> </a:t>
            </a:r>
            <a:r>
              <a:rPr sz="2800" dirty="0">
                <a:latin typeface="Arial"/>
                <a:cs typeface="Arial"/>
              </a:rPr>
              <a:t>time</a:t>
            </a:r>
          </a:p>
          <a:p>
            <a:pPr marL="355600" marR="1122045" indent="-342900">
              <a:lnSpc>
                <a:spcPct val="80000"/>
              </a:lnSpc>
              <a:spcBef>
                <a:spcPts val="745"/>
              </a:spcBef>
              <a:buChar char="•"/>
              <a:tabLst>
                <a:tab pos="354965" algn="l"/>
                <a:tab pos="355600" algn="l"/>
              </a:tabLst>
            </a:pPr>
            <a:r>
              <a:rPr sz="2800" spc="-5" dirty="0">
                <a:latin typeface="Arial"/>
                <a:cs typeface="Arial"/>
              </a:rPr>
              <a:t>These parameters allows </a:t>
            </a:r>
            <a:r>
              <a:rPr sz="2800" dirty="0">
                <a:latin typeface="Arial"/>
                <a:cs typeface="Arial"/>
              </a:rPr>
              <a:t>to </a:t>
            </a:r>
            <a:r>
              <a:rPr sz="2800" spc="-5" dirty="0">
                <a:latin typeface="Arial"/>
                <a:cs typeface="Arial"/>
              </a:rPr>
              <a:t>measure much required  performance and availability </a:t>
            </a:r>
            <a:r>
              <a:rPr sz="2800" dirty="0">
                <a:latin typeface="Arial"/>
                <a:cs typeface="Arial"/>
              </a:rPr>
              <a:t>of the</a:t>
            </a:r>
            <a:r>
              <a:rPr sz="2800" spc="-30" dirty="0">
                <a:latin typeface="Arial"/>
                <a:cs typeface="Arial"/>
              </a:rPr>
              <a:t> </a:t>
            </a:r>
            <a:r>
              <a:rPr sz="2800" spc="-5" dirty="0">
                <a:latin typeface="Arial"/>
                <a:cs typeface="Arial"/>
              </a:rPr>
              <a:t>service</a:t>
            </a:r>
            <a:endParaRPr sz="2800" dirty="0">
              <a:latin typeface="Arial"/>
              <a:cs typeface="Arial"/>
            </a:endParaRPr>
          </a:p>
          <a:p>
            <a:pPr marL="355600" marR="5080" indent="-342900">
              <a:lnSpc>
                <a:spcPts val="2880"/>
              </a:lnSpc>
              <a:spcBef>
                <a:spcPts val="695"/>
              </a:spcBef>
              <a:buChar char="•"/>
              <a:tabLst>
                <a:tab pos="354965" algn="l"/>
                <a:tab pos="355600" algn="l"/>
              </a:tabLst>
            </a:pPr>
            <a:r>
              <a:rPr sz="2800" spc="-5" dirty="0">
                <a:latin typeface="Arial"/>
                <a:cs typeface="Arial"/>
              </a:rPr>
              <a:t>Measuring these parameters </a:t>
            </a:r>
            <a:r>
              <a:rPr sz="2800" dirty="0">
                <a:latin typeface="Arial"/>
                <a:cs typeface="Arial"/>
              </a:rPr>
              <a:t>also enables to </a:t>
            </a:r>
            <a:r>
              <a:rPr sz="2800" spc="-5" dirty="0">
                <a:latin typeface="Arial"/>
                <a:cs typeface="Arial"/>
              </a:rPr>
              <a:t>improve</a:t>
            </a:r>
            <a:r>
              <a:rPr sz="2800" spc="-45" dirty="0">
                <a:latin typeface="Arial"/>
                <a:cs typeface="Arial"/>
              </a:rPr>
              <a:t> </a:t>
            </a:r>
            <a:r>
              <a:rPr sz="2800" spc="-5" dirty="0">
                <a:latin typeface="Arial"/>
                <a:cs typeface="Arial"/>
              </a:rPr>
              <a:t>them  gradually</a:t>
            </a:r>
            <a:endParaRPr sz="2800" dirty="0">
              <a:latin typeface="Arial"/>
              <a:cs typeface="Arial"/>
            </a:endParaRPr>
          </a:p>
          <a:p>
            <a:pPr marL="355600" indent="-342900">
              <a:lnSpc>
                <a:spcPct val="100000"/>
              </a:lnSpc>
              <a:spcBef>
                <a:spcPts val="30"/>
              </a:spcBef>
              <a:buChar char="•"/>
              <a:tabLst>
                <a:tab pos="354965" algn="l"/>
                <a:tab pos="355600" algn="l"/>
              </a:tabLst>
            </a:pPr>
            <a:r>
              <a:rPr sz="2800" dirty="0">
                <a:latin typeface="Arial"/>
                <a:cs typeface="Arial"/>
              </a:rPr>
              <a:t>Key </a:t>
            </a:r>
            <a:r>
              <a:rPr sz="2800" spc="-5" dirty="0">
                <a:latin typeface="Arial"/>
                <a:cs typeface="Arial"/>
              </a:rPr>
              <a:t>Examples</a:t>
            </a:r>
            <a:r>
              <a:rPr sz="2800" spc="-20" dirty="0">
                <a:latin typeface="Arial"/>
                <a:cs typeface="Arial"/>
              </a:rPr>
              <a:t> </a:t>
            </a:r>
            <a:r>
              <a:rPr sz="2800" dirty="0">
                <a:latin typeface="Arial"/>
                <a:cs typeface="Arial"/>
              </a:rPr>
              <a:t>are:</a:t>
            </a:r>
          </a:p>
          <a:p>
            <a:pPr marL="756285" lvl="1" indent="-287020">
              <a:lnSpc>
                <a:spcPct val="100000"/>
              </a:lnSpc>
              <a:spcBef>
                <a:spcPts val="15"/>
              </a:spcBef>
              <a:buChar char="–"/>
              <a:tabLst>
                <a:tab pos="756920" algn="l"/>
              </a:tabLst>
            </a:pPr>
            <a:r>
              <a:rPr sz="2400" spc="-5" dirty="0">
                <a:latin typeface="Arial"/>
                <a:cs typeface="Arial"/>
              </a:rPr>
              <a:t>Availability/Uptime </a:t>
            </a:r>
            <a:r>
              <a:rPr sz="2400" dirty="0">
                <a:latin typeface="Arial"/>
                <a:cs typeface="Arial"/>
              </a:rPr>
              <a:t>of the</a:t>
            </a:r>
            <a:r>
              <a:rPr sz="2400" spc="-15" dirty="0">
                <a:latin typeface="Arial"/>
                <a:cs typeface="Arial"/>
              </a:rPr>
              <a:t> </a:t>
            </a:r>
            <a:r>
              <a:rPr sz="2400" dirty="0">
                <a:latin typeface="Arial"/>
                <a:cs typeface="Arial"/>
              </a:rPr>
              <a:t>service.</a:t>
            </a:r>
          </a:p>
          <a:p>
            <a:pPr marL="756285" lvl="1" indent="-287020">
              <a:lnSpc>
                <a:spcPct val="100000"/>
              </a:lnSpc>
              <a:buChar char="–"/>
              <a:tabLst>
                <a:tab pos="756920" algn="l"/>
              </a:tabLst>
            </a:pPr>
            <a:r>
              <a:rPr sz="2400" dirty="0">
                <a:latin typeface="Arial"/>
                <a:cs typeface="Arial"/>
              </a:rPr>
              <a:t>Number of successful</a:t>
            </a:r>
            <a:r>
              <a:rPr sz="2400" spc="-55" dirty="0">
                <a:latin typeface="Arial"/>
                <a:cs typeface="Arial"/>
              </a:rPr>
              <a:t> </a:t>
            </a:r>
            <a:r>
              <a:rPr sz="2400" dirty="0">
                <a:latin typeface="Arial"/>
                <a:cs typeface="Arial"/>
              </a:rPr>
              <a:t>transactions/requests.</a:t>
            </a:r>
          </a:p>
          <a:p>
            <a:pPr marL="756285" lvl="1" indent="-287020">
              <a:lnSpc>
                <a:spcPct val="100000"/>
              </a:lnSpc>
              <a:buChar char="–"/>
              <a:tabLst>
                <a:tab pos="756920" algn="l"/>
              </a:tabLst>
            </a:pPr>
            <a:r>
              <a:rPr sz="2400" dirty="0">
                <a:latin typeface="Arial"/>
                <a:cs typeface="Arial"/>
              </a:rPr>
              <a:t>Consistency and durability of the</a:t>
            </a:r>
            <a:r>
              <a:rPr sz="2400" spc="-40" dirty="0">
                <a:latin typeface="Arial"/>
                <a:cs typeface="Arial"/>
              </a:rPr>
              <a:t> </a:t>
            </a:r>
            <a:r>
              <a:rPr sz="2400" dirty="0">
                <a:latin typeface="Arial"/>
                <a:cs typeface="Arial"/>
              </a:rPr>
              <a:t>data</a:t>
            </a:r>
          </a:p>
        </p:txBody>
      </p:sp>
      <p:sp>
        <p:nvSpPr>
          <p:cNvPr id="4" name="object 4"/>
          <p:cNvSpPr/>
          <p:nvPr/>
        </p:nvSpPr>
        <p:spPr>
          <a:xfrm>
            <a:off x="11548871" y="6231722"/>
            <a:ext cx="487679" cy="47387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29615" y="6406706"/>
            <a:ext cx="4780915" cy="281305"/>
          </a:xfrm>
          <a:prstGeom prst="rect">
            <a:avLst/>
          </a:prstGeom>
        </p:spPr>
        <p:txBody>
          <a:bodyPr vert="horz" wrap="square" lIns="0" tIns="0" rIns="0" bIns="0" rtlCol="0">
            <a:spAutoFit/>
          </a:bodyPr>
          <a:lstStyle/>
          <a:p>
            <a:pPr marL="12700">
              <a:lnSpc>
                <a:spcPts val="2090"/>
              </a:lnSpc>
            </a:pPr>
            <a:r>
              <a:rPr sz="1800" u="heavy" spc="-5" dirty="0">
                <a:solidFill>
                  <a:srgbClr val="17BD11"/>
                </a:solidFill>
                <a:uFill>
                  <a:solidFill>
                    <a:srgbClr val="17BD11"/>
                  </a:solidFill>
                </a:uFill>
                <a:latin typeface="Arial"/>
                <a:cs typeface="Arial"/>
                <a:hlinkClick r:id="rId3"/>
              </a:rPr>
              <a:t>https://www.anshulpatel.in/post/sre_sli_sla_slo/</a:t>
            </a:r>
            <a:endParaRPr sz="1800">
              <a:latin typeface="Arial"/>
              <a:cs typeface="Arial"/>
            </a:endParaRPr>
          </a:p>
        </p:txBody>
      </p:sp>
      <p:sp>
        <p:nvSpPr>
          <p:cNvPr id="6" name="object 6"/>
          <p:cNvSpPr txBox="1"/>
          <p:nvPr/>
        </p:nvSpPr>
        <p:spPr>
          <a:xfrm>
            <a:off x="5161534" y="6445846"/>
            <a:ext cx="1866264" cy="196215"/>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Arial"/>
                <a:cs typeface="Arial"/>
              </a:rPr>
              <a:t>Dr </a:t>
            </a:r>
            <a:r>
              <a:rPr sz="1200" dirty="0">
                <a:solidFill>
                  <a:srgbClr val="888888"/>
                </a:solidFill>
                <a:latin typeface="Arial"/>
                <a:cs typeface="Arial"/>
              </a:rPr>
              <a:t>Ganesh Neelakanta</a:t>
            </a:r>
            <a:r>
              <a:rPr sz="1200" spc="-130" dirty="0">
                <a:solidFill>
                  <a:srgbClr val="888888"/>
                </a:solidFill>
                <a:latin typeface="Arial"/>
                <a:cs typeface="Arial"/>
              </a:rPr>
              <a:t> </a:t>
            </a:r>
            <a:r>
              <a:rPr sz="1200" spc="-5" dirty="0">
                <a:solidFill>
                  <a:srgbClr val="888888"/>
                </a:solidFill>
                <a:latin typeface="Arial"/>
                <a:cs typeface="Arial"/>
              </a:rPr>
              <a:t>Iyer</a:t>
            </a:r>
            <a:endParaRPr sz="1200">
              <a:latin typeface="Arial"/>
              <a:cs typeface="Arial"/>
            </a:endParaRPr>
          </a:p>
        </p:txBody>
      </p:sp>
      <p:sp>
        <p:nvSpPr>
          <p:cNvPr id="7" name="object 7"/>
          <p:cNvSpPr txBox="1"/>
          <p:nvPr/>
        </p:nvSpPr>
        <p:spPr>
          <a:xfrm>
            <a:off x="11280393" y="6445846"/>
            <a:ext cx="247015" cy="196215"/>
          </a:xfrm>
          <a:prstGeom prst="rect">
            <a:avLst/>
          </a:prstGeom>
        </p:spPr>
        <p:txBody>
          <a:bodyPr vert="horz" wrap="square" lIns="0" tIns="0" rIns="0" bIns="0" rtlCol="0">
            <a:spAutoFit/>
          </a:bodyPr>
          <a:lstStyle/>
          <a:p>
            <a:pPr marL="38100">
              <a:lnSpc>
                <a:spcPts val="1430"/>
              </a:lnSpc>
            </a:pPr>
            <a:fld id="{81D60167-4931-47E6-BA6A-407CBD079E47}" type="slidenum">
              <a:rPr sz="1200" dirty="0">
                <a:solidFill>
                  <a:srgbClr val="888888"/>
                </a:solidFill>
                <a:latin typeface="Arial"/>
                <a:cs typeface="Arial"/>
              </a:rPr>
              <a:t>14</a:t>
            </a:fld>
            <a:endParaRPr sz="1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203" y="771262"/>
            <a:ext cx="1144905" cy="696595"/>
          </a:xfrm>
          <a:prstGeom prst="rect">
            <a:avLst/>
          </a:prstGeom>
        </p:spPr>
        <p:txBody>
          <a:bodyPr vert="horz" wrap="square" lIns="0" tIns="13335" rIns="0" bIns="0" rtlCol="0">
            <a:spAutoFit/>
          </a:bodyPr>
          <a:lstStyle/>
          <a:p>
            <a:pPr marL="12700">
              <a:lnSpc>
                <a:spcPct val="100000"/>
              </a:lnSpc>
              <a:spcBef>
                <a:spcPts val="105"/>
              </a:spcBef>
            </a:pPr>
            <a:r>
              <a:rPr sz="4400" dirty="0"/>
              <a:t>SLO</a:t>
            </a:r>
          </a:p>
        </p:txBody>
      </p:sp>
      <p:sp>
        <p:nvSpPr>
          <p:cNvPr id="3" name="object 3"/>
          <p:cNvSpPr txBox="1"/>
          <p:nvPr/>
        </p:nvSpPr>
        <p:spPr>
          <a:xfrm>
            <a:off x="741616" y="1916059"/>
            <a:ext cx="10706100" cy="4170679"/>
          </a:xfrm>
          <a:prstGeom prst="rect">
            <a:avLst/>
          </a:prstGeom>
        </p:spPr>
        <p:txBody>
          <a:bodyPr vert="horz" wrap="square" lIns="0" tIns="58419" rIns="0" bIns="0" rtlCol="0">
            <a:spAutoFit/>
          </a:bodyPr>
          <a:lstStyle/>
          <a:p>
            <a:pPr marL="355600" indent="-342900">
              <a:lnSpc>
                <a:spcPct val="100000"/>
              </a:lnSpc>
              <a:spcBef>
                <a:spcPts val="459"/>
              </a:spcBef>
              <a:buChar char="•"/>
              <a:tabLst>
                <a:tab pos="354965" algn="l"/>
                <a:tab pos="355600" algn="l"/>
              </a:tabLst>
            </a:pPr>
            <a:r>
              <a:rPr sz="2800" dirty="0">
                <a:latin typeface="Arial"/>
                <a:cs typeface="Arial"/>
              </a:rPr>
              <a:t>SLO </a:t>
            </a:r>
            <a:r>
              <a:rPr sz="2800" spc="-5" dirty="0">
                <a:latin typeface="Arial"/>
                <a:cs typeface="Arial"/>
              </a:rPr>
              <a:t>defines </a:t>
            </a:r>
            <a:r>
              <a:rPr sz="2800" dirty="0">
                <a:latin typeface="Arial"/>
                <a:cs typeface="Arial"/>
              </a:rPr>
              <a:t>the </a:t>
            </a:r>
            <a:r>
              <a:rPr sz="2800" spc="-5" dirty="0">
                <a:latin typeface="Arial"/>
                <a:cs typeface="Arial"/>
              </a:rPr>
              <a:t>acceptable downtime </a:t>
            </a:r>
            <a:r>
              <a:rPr sz="2800" dirty="0">
                <a:latin typeface="Arial"/>
                <a:cs typeface="Arial"/>
              </a:rPr>
              <a:t>of the</a:t>
            </a:r>
            <a:r>
              <a:rPr sz="2800" spc="-40" dirty="0">
                <a:latin typeface="Arial"/>
                <a:cs typeface="Arial"/>
              </a:rPr>
              <a:t> </a:t>
            </a:r>
            <a:r>
              <a:rPr sz="2800" spc="-5" dirty="0">
                <a:latin typeface="Arial"/>
                <a:cs typeface="Arial"/>
              </a:rPr>
              <a:t>service</a:t>
            </a:r>
            <a:endParaRPr sz="2800" dirty="0">
              <a:latin typeface="Arial"/>
              <a:cs typeface="Arial"/>
            </a:endParaRPr>
          </a:p>
          <a:p>
            <a:pPr marL="355600" marR="5080" indent="-342900">
              <a:lnSpc>
                <a:spcPts val="3240"/>
              </a:lnSpc>
              <a:spcBef>
                <a:spcPts val="765"/>
              </a:spcBef>
              <a:buChar char="•"/>
              <a:tabLst>
                <a:tab pos="354965" algn="l"/>
                <a:tab pos="355600" algn="l"/>
              </a:tabLst>
            </a:pPr>
            <a:r>
              <a:rPr sz="2800" dirty="0">
                <a:latin typeface="Arial"/>
                <a:cs typeface="Arial"/>
              </a:rPr>
              <a:t>For multiple </a:t>
            </a:r>
            <a:r>
              <a:rPr sz="2800" spc="-5" dirty="0">
                <a:latin typeface="Arial"/>
                <a:cs typeface="Arial"/>
              </a:rPr>
              <a:t>components </a:t>
            </a:r>
            <a:r>
              <a:rPr sz="2800" dirty="0">
                <a:latin typeface="Arial"/>
                <a:cs typeface="Arial"/>
              </a:rPr>
              <a:t>of the service, </a:t>
            </a:r>
            <a:r>
              <a:rPr sz="2800" spc="-5" dirty="0">
                <a:latin typeface="Arial"/>
                <a:cs typeface="Arial"/>
              </a:rPr>
              <a:t>there can be</a:t>
            </a:r>
            <a:r>
              <a:rPr sz="2800" spc="-55" dirty="0">
                <a:latin typeface="Arial"/>
                <a:cs typeface="Arial"/>
              </a:rPr>
              <a:t> </a:t>
            </a:r>
            <a:r>
              <a:rPr sz="2800" spc="-10" dirty="0">
                <a:latin typeface="Arial"/>
                <a:cs typeface="Arial"/>
              </a:rPr>
              <a:t>different  </a:t>
            </a:r>
            <a:r>
              <a:rPr sz="2800" spc="-5" dirty="0">
                <a:latin typeface="Arial"/>
                <a:cs typeface="Arial"/>
              </a:rPr>
              <a:t>parameters </a:t>
            </a:r>
            <a:r>
              <a:rPr sz="2800" dirty="0">
                <a:latin typeface="Arial"/>
                <a:cs typeface="Arial"/>
              </a:rPr>
              <a:t>which </a:t>
            </a:r>
            <a:r>
              <a:rPr sz="2800" spc="-5" dirty="0">
                <a:latin typeface="Arial"/>
                <a:cs typeface="Arial"/>
              </a:rPr>
              <a:t>defines </a:t>
            </a:r>
            <a:r>
              <a:rPr sz="2800" dirty="0">
                <a:latin typeface="Arial"/>
                <a:cs typeface="Arial"/>
              </a:rPr>
              <a:t>the </a:t>
            </a:r>
            <a:r>
              <a:rPr sz="2800" spc="-5" dirty="0">
                <a:latin typeface="Arial"/>
                <a:cs typeface="Arial"/>
              </a:rPr>
              <a:t>acceptable</a:t>
            </a:r>
            <a:r>
              <a:rPr sz="2800" spc="-75" dirty="0">
                <a:latin typeface="Arial"/>
                <a:cs typeface="Arial"/>
              </a:rPr>
              <a:t> </a:t>
            </a:r>
            <a:r>
              <a:rPr sz="2800" dirty="0">
                <a:latin typeface="Arial"/>
                <a:cs typeface="Arial"/>
              </a:rPr>
              <a:t>downtime</a:t>
            </a:r>
          </a:p>
          <a:p>
            <a:pPr marL="355600" marR="903605" indent="-342900">
              <a:lnSpc>
                <a:spcPts val="3240"/>
              </a:lnSpc>
              <a:spcBef>
                <a:spcPts val="725"/>
              </a:spcBef>
              <a:buChar char="•"/>
              <a:tabLst>
                <a:tab pos="354965" algn="l"/>
                <a:tab pos="355600" algn="l"/>
              </a:tabLst>
            </a:pPr>
            <a:r>
              <a:rPr sz="2800" spc="-5" dirty="0">
                <a:latin typeface="Arial"/>
                <a:cs typeface="Arial"/>
              </a:rPr>
              <a:t>It is common pattern </a:t>
            </a:r>
            <a:r>
              <a:rPr sz="2800" dirty="0">
                <a:latin typeface="Arial"/>
                <a:cs typeface="Arial"/>
              </a:rPr>
              <a:t>to start with </a:t>
            </a:r>
            <a:r>
              <a:rPr sz="2800" spc="-5" dirty="0">
                <a:latin typeface="Arial"/>
                <a:cs typeface="Arial"/>
              </a:rPr>
              <a:t>low </a:t>
            </a:r>
            <a:r>
              <a:rPr sz="2800" dirty="0">
                <a:latin typeface="Arial"/>
                <a:cs typeface="Arial"/>
              </a:rPr>
              <a:t>SLO </a:t>
            </a:r>
            <a:r>
              <a:rPr sz="2800" spc="-5" dirty="0">
                <a:latin typeface="Arial"/>
                <a:cs typeface="Arial"/>
              </a:rPr>
              <a:t>and gradually  increase</a:t>
            </a:r>
            <a:r>
              <a:rPr sz="2800" spc="-30" dirty="0">
                <a:latin typeface="Arial"/>
                <a:cs typeface="Arial"/>
              </a:rPr>
              <a:t> </a:t>
            </a:r>
            <a:r>
              <a:rPr sz="2800" spc="5" dirty="0">
                <a:latin typeface="Arial"/>
                <a:cs typeface="Arial"/>
              </a:rPr>
              <a:t>it</a:t>
            </a:r>
            <a:endParaRPr sz="2800" dirty="0">
              <a:latin typeface="Arial"/>
              <a:cs typeface="Arial"/>
            </a:endParaRPr>
          </a:p>
          <a:p>
            <a:pPr marL="355600" indent="-342900">
              <a:lnSpc>
                <a:spcPct val="100000"/>
              </a:lnSpc>
              <a:spcBef>
                <a:spcPts val="315"/>
              </a:spcBef>
              <a:buChar char="•"/>
              <a:tabLst>
                <a:tab pos="354965" algn="l"/>
                <a:tab pos="355600" algn="l"/>
              </a:tabLst>
            </a:pPr>
            <a:r>
              <a:rPr sz="2800" dirty="0">
                <a:latin typeface="Arial"/>
                <a:cs typeface="Arial"/>
              </a:rPr>
              <a:t>Key </a:t>
            </a:r>
            <a:r>
              <a:rPr sz="2800" spc="-5" dirty="0">
                <a:latin typeface="Arial"/>
                <a:cs typeface="Arial"/>
              </a:rPr>
              <a:t>Examples</a:t>
            </a:r>
            <a:r>
              <a:rPr sz="2800" spc="-20" dirty="0">
                <a:latin typeface="Arial"/>
                <a:cs typeface="Arial"/>
              </a:rPr>
              <a:t> </a:t>
            </a:r>
            <a:r>
              <a:rPr sz="2800" dirty="0">
                <a:latin typeface="Arial"/>
                <a:cs typeface="Arial"/>
              </a:rPr>
              <a:t>are:</a:t>
            </a:r>
          </a:p>
          <a:p>
            <a:pPr marL="756285" lvl="1" indent="-287020">
              <a:lnSpc>
                <a:spcPct val="100000"/>
              </a:lnSpc>
              <a:spcBef>
                <a:spcPts val="325"/>
              </a:spcBef>
              <a:buChar char="–"/>
              <a:tabLst>
                <a:tab pos="756920" algn="l"/>
              </a:tabLst>
            </a:pPr>
            <a:r>
              <a:rPr sz="2400" dirty="0">
                <a:latin typeface="Arial"/>
                <a:cs typeface="Arial"/>
              </a:rPr>
              <a:t>Durability of disks should be</a:t>
            </a:r>
            <a:r>
              <a:rPr sz="2400" spc="-50" dirty="0">
                <a:latin typeface="Arial"/>
                <a:cs typeface="Arial"/>
              </a:rPr>
              <a:t> </a:t>
            </a:r>
            <a:r>
              <a:rPr sz="2400" dirty="0">
                <a:latin typeface="Arial"/>
                <a:cs typeface="Arial"/>
              </a:rPr>
              <a:t>99.9%.</a:t>
            </a:r>
          </a:p>
          <a:p>
            <a:pPr marL="756285" lvl="1" indent="-287020">
              <a:lnSpc>
                <a:spcPct val="100000"/>
              </a:lnSpc>
              <a:spcBef>
                <a:spcPts val="315"/>
              </a:spcBef>
              <a:buChar char="–"/>
              <a:tabLst>
                <a:tab pos="756920" algn="l"/>
              </a:tabLst>
            </a:pPr>
            <a:r>
              <a:rPr sz="2400" spc="-5" dirty="0">
                <a:latin typeface="Arial"/>
                <a:cs typeface="Arial"/>
              </a:rPr>
              <a:t>Availability </a:t>
            </a:r>
            <a:r>
              <a:rPr sz="2400" dirty="0">
                <a:latin typeface="Arial"/>
                <a:cs typeface="Arial"/>
              </a:rPr>
              <a:t>of service should be</a:t>
            </a:r>
            <a:r>
              <a:rPr sz="2400" spc="-55" dirty="0">
                <a:latin typeface="Arial"/>
                <a:cs typeface="Arial"/>
              </a:rPr>
              <a:t> </a:t>
            </a:r>
            <a:r>
              <a:rPr sz="2400" dirty="0">
                <a:latin typeface="Arial"/>
                <a:cs typeface="Arial"/>
              </a:rPr>
              <a:t>99.95%</a:t>
            </a:r>
          </a:p>
          <a:p>
            <a:pPr marL="756285" lvl="1" indent="-287020">
              <a:lnSpc>
                <a:spcPct val="100000"/>
              </a:lnSpc>
              <a:spcBef>
                <a:spcPts val="315"/>
              </a:spcBef>
              <a:buChar char="–"/>
              <a:tabLst>
                <a:tab pos="756920" algn="l"/>
              </a:tabLst>
            </a:pPr>
            <a:r>
              <a:rPr sz="2400" dirty="0">
                <a:latin typeface="Arial"/>
                <a:cs typeface="Arial"/>
              </a:rPr>
              <a:t>Service should successfully </a:t>
            </a:r>
            <a:r>
              <a:rPr sz="2400" spc="-5" dirty="0">
                <a:latin typeface="Arial"/>
                <a:cs typeface="Arial"/>
              </a:rPr>
              <a:t>serve </a:t>
            </a:r>
            <a:r>
              <a:rPr sz="2400" dirty="0">
                <a:latin typeface="Arial"/>
                <a:cs typeface="Arial"/>
              </a:rPr>
              <a:t>99.999%</a:t>
            </a:r>
            <a:r>
              <a:rPr sz="2400" spc="-10" dirty="0">
                <a:latin typeface="Arial"/>
                <a:cs typeface="Arial"/>
              </a:rPr>
              <a:t> </a:t>
            </a:r>
            <a:r>
              <a:rPr sz="2400" dirty="0">
                <a:latin typeface="Arial"/>
                <a:cs typeface="Arial"/>
              </a:rPr>
              <a:t>requests/transactions</a:t>
            </a:r>
          </a:p>
        </p:txBody>
      </p:sp>
      <p:sp>
        <p:nvSpPr>
          <p:cNvPr id="4" name="object 4"/>
          <p:cNvSpPr/>
          <p:nvPr/>
        </p:nvSpPr>
        <p:spPr>
          <a:xfrm>
            <a:off x="11548871" y="6231722"/>
            <a:ext cx="487679" cy="47387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29615" y="6406706"/>
            <a:ext cx="4780915" cy="281305"/>
          </a:xfrm>
          <a:prstGeom prst="rect">
            <a:avLst/>
          </a:prstGeom>
        </p:spPr>
        <p:txBody>
          <a:bodyPr vert="horz" wrap="square" lIns="0" tIns="0" rIns="0" bIns="0" rtlCol="0">
            <a:spAutoFit/>
          </a:bodyPr>
          <a:lstStyle/>
          <a:p>
            <a:pPr marL="12700">
              <a:lnSpc>
                <a:spcPts val="2090"/>
              </a:lnSpc>
            </a:pPr>
            <a:r>
              <a:rPr sz="1800" u="heavy" spc="-5" dirty="0">
                <a:solidFill>
                  <a:srgbClr val="17BD11"/>
                </a:solidFill>
                <a:uFill>
                  <a:solidFill>
                    <a:srgbClr val="17BD11"/>
                  </a:solidFill>
                </a:uFill>
                <a:latin typeface="Arial"/>
                <a:cs typeface="Arial"/>
                <a:hlinkClick r:id="rId3"/>
              </a:rPr>
              <a:t>https://www.anshulpatel.in/post/sre_sli_sla_slo/</a:t>
            </a:r>
            <a:endParaRPr sz="1800">
              <a:latin typeface="Arial"/>
              <a:cs typeface="Arial"/>
            </a:endParaRPr>
          </a:p>
        </p:txBody>
      </p:sp>
      <p:sp>
        <p:nvSpPr>
          <p:cNvPr id="6" name="object 6"/>
          <p:cNvSpPr txBox="1"/>
          <p:nvPr/>
        </p:nvSpPr>
        <p:spPr>
          <a:xfrm>
            <a:off x="5161534" y="6445846"/>
            <a:ext cx="1866264" cy="196215"/>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Arial"/>
                <a:cs typeface="Arial"/>
              </a:rPr>
              <a:t>Dr </a:t>
            </a:r>
            <a:r>
              <a:rPr sz="1200" dirty="0">
                <a:solidFill>
                  <a:srgbClr val="888888"/>
                </a:solidFill>
                <a:latin typeface="Arial"/>
                <a:cs typeface="Arial"/>
              </a:rPr>
              <a:t>Ganesh Neelakanta</a:t>
            </a:r>
            <a:r>
              <a:rPr sz="1200" spc="-130" dirty="0">
                <a:solidFill>
                  <a:srgbClr val="888888"/>
                </a:solidFill>
                <a:latin typeface="Arial"/>
                <a:cs typeface="Arial"/>
              </a:rPr>
              <a:t> </a:t>
            </a:r>
            <a:r>
              <a:rPr sz="1200" spc="-5" dirty="0">
                <a:solidFill>
                  <a:srgbClr val="888888"/>
                </a:solidFill>
                <a:latin typeface="Arial"/>
                <a:cs typeface="Arial"/>
              </a:rPr>
              <a:t>Iyer</a:t>
            </a:r>
            <a:endParaRPr sz="1200">
              <a:latin typeface="Arial"/>
              <a:cs typeface="Arial"/>
            </a:endParaRPr>
          </a:p>
        </p:txBody>
      </p:sp>
      <p:sp>
        <p:nvSpPr>
          <p:cNvPr id="7" name="object 7"/>
          <p:cNvSpPr txBox="1"/>
          <p:nvPr/>
        </p:nvSpPr>
        <p:spPr>
          <a:xfrm>
            <a:off x="11280393" y="6445846"/>
            <a:ext cx="247015" cy="196215"/>
          </a:xfrm>
          <a:prstGeom prst="rect">
            <a:avLst/>
          </a:prstGeom>
        </p:spPr>
        <p:txBody>
          <a:bodyPr vert="horz" wrap="square" lIns="0" tIns="0" rIns="0" bIns="0" rtlCol="0">
            <a:spAutoFit/>
          </a:bodyPr>
          <a:lstStyle/>
          <a:p>
            <a:pPr marL="38100">
              <a:lnSpc>
                <a:spcPts val="1430"/>
              </a:lnSpc>
            </a:pPr>
            <a:fld id="{81D60167-4931-47E6-BA6A-407CBD079E47}" type="slidenum">
              <a:rPr sz="1200" dirty="0">
                <a:solidFill>
                  <a:srgbClr val="888888"/>
                </a:solidFill>
                <a:latin typeface="Arial"/>
                <a:cs typeface="Arial"/>
              </a:rPr>
              <a:t>15</a:t>
            </a:fld>
            <a:endParaRPr sz="1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572" y="792392"/>
            <a:ext cx="1082675" cy="696595"/>
          </a:xfrm>
          <a:prstGeom prst="rect">
            <a:avLst/>
          </a:prstGeom>
        </p:spPr>
        <p:txBody>
          <a:bodyPr vert="horz" wrap="square" lIns="0" tIns="13335" rIns="0" bIns="0" rtlCol="0">
            <a:spAutoFit/>
          </a:bodyPr>
          <a:lstStyle/>
          <a:p>
            <a:pPr marL="12700">
              <a:lnSpc>
                <a:spcPct val="100000"/>
              </a:lnSpc>
              <a:spcBef>
                <a:spcPts val="105"/>
              </a:spcBef>
            </a:pPr>
            <a:r>
              <a:rPr sz="4400" dirty="0"/>
              <a:t>SLA</a:t>
            </a:r>
          </a:p>
        </p:txBody>
      </p:sp>
      <p:sp>
        <p:nvSpPr>
          <p:cNvPr id="3" name="object 3"/>
          <p:cNvSpPr txBox="1"/>
          <p:nvPr/>
        </p:nvSpPr>
        <p:spPr>
          <a:xfrm>
            <a:off x="901572" y="2079965"/>
            <a:ext cx="10632440" cy="3387466"/>
          </a:xfrm>
          <a:prstGeom prst="rect">
            <a:avLst/>
          </a:prstGeom>
        </p:spPr>
        <p:txBody>
          <a:bodyPr vert="horz" wrap="square" lIns="0" tIns="67945" rIns="0" bIns="0" rtlCol="0">
            <a:spAutoFit/>
          </a:bodyPr>
          <a:lstStyle/>
          <a:p>
            <a:pPr marL="355600" marR="5080" indent="-342900">
              <a:lnSpc>
                <a:spcPts val="3460"/>
              </a:lnSpc>
              <a:spcBef>
                <a:spcPts val="535"/>
              </a:spcBef>
              <a:buChar char="•"/>
              <a:tabLst>
                <a:tab pos="354965" algn="l"/>
                <a:tab pos="355600" algn="l"/>
              </a:tabLst>
            </a:pPr>
            <a:r>
              <a:rPr sz="2800" dirty="0">
                <a:latin typeface="Arial"/>
                <a:cs typeface="Arial"/>
              </a:rPr>
              <a:t>SLA </a:t>
            </a:r>
            <a:r>
              <a:rPr sz="2800" spc="-5" dirty="0">
                <a:latin typeface="Arial"/>
                <a:cs typeface="Arial"/>
              </a:rPr>
              <a:t>defines the penalty that </a:t>
            </a:r>
            <a:r>
              <a:rPr sz="2800" dirty="0">
                <a:latin typeface="Arial"/>
                <a:cs typeface="Arial"/>
              </a:rPr>
              <a:t>service provider </a:t>
            </a:r>
            <a:r>
              <a:rPr sz="2800" spc="-5" dirty="0">
                <a:latin typeface="Arial"/>
                <a:cs typeface="Arial"/>
              </a:rPr>
              <a:t>should pay  </a:t>
            </a:r>
            <a:r>
              <a:rPr sz="2800" dirty="0">
                <a:latin typeface="Arial"/>
                <a:cs typeface="Arial"/>
              </a:rPr>
              <a:t>in an </a:t>
            </a:r>
            <a:r>
              <a:rPr sz="2800" spc="-5" dirty="0">
                <a:latin typeface="Arial"/>
                <a:cs typeface="Arial"/>
              </a:rPr>
              <a:t>event </a:t>
            </a:r>
            <a:r>
              <a:rPr sz="2800" dirty="0">
                <a:latin typeface="Arial"/>
                <a:cs typeface="Arial"/>
              </a:rPr>
              <a:t>of service </a:t>
            </a:r>
            <a:r>
              <a:rPr sz="2800" spc="-5" dirty="0">
                <a:latin typeface="Arial"/>
                <a:cs typeface="Arial"/>
              </a:rPr>
              <a:t>unavailability </a:t>
            </a:r>
            <a:r>
              <a:rPr sz="2800" dirty="0">
                <a:latin typeface="Arial"/>
                <a:cs typeface="Arial"/>
              </a:rPr>
              <a:t>for </a:t>
            </a:r>
            <a:r>
              <a:rPr sz="2800" spc="-5" dirty="0">
                <a:latin typeface="Arial"/>
                <a:cs typeface="Arial"/>
              </a:rPr>
              <a:t>pre-defined</a:t>
            </a:r>
            <a:r>
              <a:rPr sz="2800" spc="-65" dirty="0">
                <a:latin typeface="Arial"/>
                <a:cs typeface="Arial"/>
              </a:rPr>
              <a:t> </a:t>
            </a:r>
            <a:r>
              <a:rPr sz="2800" spc="-5" dirty="0">
                <a:latin typeface="Arial"/>
                <a:cs typeface="Arial"/>
              </a:rPr>
              <a:t>period  </a:t>
            </a:r>
            <a:r>
              <a:rPr sz="2800" dirty="0">
                <a:latin typeface="Arial"/>
                <a:cs typeface="Arial"/>
              </a:rPr>
              <a:t>of</a:t>
            </a:r>
            <a:r>
              <a:rPr sz="2800" spc="-20" dirty="0">
                <a:latin typeface="Arial"/>
                <a:cs typeface="Arial"/>
              </a:rPr>
              <a:t> </a:t>
            </a:r>
            <a:r>
              <a:rPr sz="2800" spc="-5" dirty="0">
                <a:latin typeface="Arial"/>
                <a:cs typeface="Arial"/>
              </a:rPr>
              <a:t>time</a:t>
            </a:r>
            <a:endParaRPr sz="2800" dirty="0">
              <a:latin typeface="Arial"/>
              <a:cs typeface="Arial"/>
            </a:endParaRPr>
          </a:p>
          <a:p>
            <a:pPr marL="355600" marR="296545" indent="-342900">
              <a:lnSpc>
                <a:spcPts val="3460"/>
              </a:lnSpc>
              <a:spcBef>
                <a:spcPts val="755"/>
              </a:spcBef>
              <a:buChar char="•"/>
              <a:tabLst>
                <a:tab pos="354965" algn="l"/>
                <a:tab pos="355600" algn="l"/>
              </a:tabLst>
            </a:pPr>
            <a:r>
              <a:rPr sz="2800" dirty="0">
                <a:latin typeface="Arial"/>
                <a:cs typeface="Arial"/>
              </a:rPr>
              <a:t>Service provider </a:t>
            </a:r>
            <a:r>
              <a:rPr sz="2800" spc="-5" dirty="0">
                <a:latin typeface="Arial"/>
                <a:cs typeface="Arial"/>
              </a:rPr>
              <a:t>should clearly define the failure</a:t>
            </a:r>
            <a:r>
              <a:rPr sz="2800" spc="-65" dirty="0">
                <a:latin typeface="Arial"/>
                <a:cs typeface="Arial"/>
              </a:rPr>
              <a:t> </a:t>
            </a:r>
            <a:r>
              <a:rPr sz="2800" dirty="0">
                <a:latin typeface="Arial"/>
                <a:cs typeface="Arial"/>
              </a:rPr>
              <a:t>factors  for which </a:t>
            </a:r>
            <a:r>
              <a:rPr sz="2800" spc="-5" dirty="0">
                <a:latin typeface="Arial"/>
                <a:cs typeface="Arial"/>
              </a:rPr>
              <a:t>they will </a:t>
            </a:r>
            <a:r>
              <a:rPr sz="2800" spc="-10" dirty="0">
                <a:latin typeface="Arial"/>
                <a:cs typeface="Arial"/>
              </a:rPr>
              <a:t>be </a:t>
            </a:r>
            <a:r>
              <a:rPr sz="2800" spc="-5" dirty="0">
                <a:latin typeface="Arial"/>
                <a:cs typeface="Arial"/>
              </a:rPr>
              <a:t>accountable(Domain </a:t>
            </a:r>
            <a:r>
              <a:rPr sz="2800" dirty="0">
                <a:latin typeface="Arial"/>
                <a:cs typeface="Arial"/>
              </a:rPr>
              <a:t>of  </a:t>
            </a:r>
            <a:r>
              <a:rPr sz="2800" spc="-5" dirty="0">
                <a:latin typeface="Arial"/>
                <a:cs typeface="Arial"/>
              </a:rPr>
              <a:t>responsibility)</a:t>
            </a:r>
            <a:endParaRPr sz="2800" dirty="0">
              <a:latin typeface="Arial"/>
              <a:cs typeface="Arial"/>
            </a:endParaRPr>
          </a:p>
          <a:p>
            <a:pPr marL="355600" indent="-342900">
              <a:lnSpc>
                <a:spcPct val="100000"/>
              </a:lnSpc>
              <a:spcBef>
                <a:spcPts val="330"/>
              </a:spcBef>
              <a:buChar char="•"/>
              <a:tabLst>
                <a:tab pos="354965" algn="l"/>
                <a:tab pos="355600" algn="l"/>
              </a:tabLst>
            </a:pPr>
            <a:r>
              <a:rPr sz="2800" dirty="0">
                <a:latin typeface="Arial"/>
                <a:cs typeface="Arial"/>
              </a:rPr>
              <a:t>Key Examples</a:t>
            </a:r>
            <a:r>
              <a:rPr sz="2800" spc="-35" dirty="0">
                <a:latin typeface="Arial"/>
                <a:cs typeface="Arial"/>
              </a:rPr>
              <a:t> </a:t>
            </a:r>
            <a:r>
              <a:rPr sz="2800" spc="-5" dirty="0">
                <a:latin typeface="Arial"/>
                <a:cs typeface="Arial"/>
              </a:rPr>
              <a:t>are:</a:t>
            </a:r>
            <a:endParaRPr sz="2800" dirty="0">
              <a:latin typeface="Arial"/>
              <a:cs typeface="Arial"/>
            </a:endParaRPr>
          </a:p>
          <a:p>
            <a:pPr marL="756285" lvl="1" indent="-287020">
              <a:lnSpc>
                <a:spcPct val="100000"/>
              </a:lnSpc>
              <a:spcBef>
                <a:spcPts val="350"/>
              </a:spcBef>
              <a:buChar char="–"/>
              <a:tabLst>
                <a:tab pos="756920" algn="l"/>
              </a:tabLst>
            </a:pPr>
            <a:r>
              <a:rPr sz="2400" spc="-5" dirty="0">
                <a:latin typeface="Arial"/>
                <a:cs typeface="Arial"/>
              </a:rPr>
              <a:t>Partial </a:t>
            </a:r>
            <a:r>
              <a:rPr sz="2400" dirty="0">
                <a:latin typeface="Arial"/>
                <a:cs typeface="Arial"/>
              </a:rPr>
              <a:t>refund </a:t>
            </a:r>
            <a:r>
              <a:rPr sz="2400" spc="-5" dirty="0">
                <a:latin typeface="Arial"/>
                <a:cs typeface="Arial"/>
              </a:rPr>
              <a:t>of </a:t>
            </a:r>
            <a:r>
              <a:rPr sz="2400" dirty="0">
                <a:latin typeface="Arial"/>
                <a:cs typeface="Arial"/>
              </a:rPr>
              <a:t>service subscription fee.</a:t>
            </a:r>
          </a:p>
          <a:p>
            <a:pPr marL="756285" lvl="1" indent="-287020">
              <a:lnSpc>
                <a:spcPct val="100000"/>
              </a:lnSpc>
              <a:spcBef>
                <a:spcPts val="340"/>
              </a:spcBef>
              <a:buChar char="–"/>
              <a:tabLst>
                <a:tab pos="756920" algn="l"/>
              </a:tabLst>
            </a:pPr>
            <a:r>
              <a:rPr sz="2400" spc="-5" dirty="0">
                <a:latin typeface="Arial"/>
                <a:cs typeface="Arial"/>
              </a:rPr>
              <a:t>Additional </a:t>
            </a:r>
            <a:r>
              <a:rPr sz="2400" dirty="0">
                <a:latin typeface="Arial"/>
                <a:cs typeface="Arial"/>
              </a:rPr>
              <a:t>subscription </a:t>
            </a:r>
            <a:r>
              <a:rPr sz="2400" spc="-5" dirty="0">
                <a:latin typeface="Arial"/>
                <a:cs typeface="Arial"/>
              </a:rPr>
              <a:t>time added for</a:t>
            </a:r>
            <a:r>
              <a:rPr sz="2400" spc="95" dirty="0">
                <a:latin typeface="Arial"/>
                <a:cs typeface="Arial"/>
              </a:rPr>
              <a:t> </a:t>
            </a:r>
            <a:r>
              <a:rPr sz="2400" spc="-5" dirty="0">
                <a:latin typeface="Arial"/>
                <a:cs typeface="Arial"/>
              </a:rPr>
              <a:t>free</a:t>
            </a:r>
            <a:endParaRPr sz="2400" dirty="0">
              <a:latin typeface="Arial"/>
              <a:cs typeface="Arial"/>
            </a:endParaRPr>
          </a:p>
        </p:txBody>
      </p:sp>
      <p:sp>
        <p:nvSpPr>
          <p:cNvPr id="4" name="object 4"/>
          <p:cNvSpPr/>
          <p:nvPr/>
        </p:nvSpPr>
        <p:spPr>
          <a:xfrm>
            <a:off x="11548871" y="6231722"/>
            <a:ext cx="487679" cy="47387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29615" y="6406706"/>
            <a:ext cx="4780915" cy="281305"/>
          </a:xfrm>
          <a:prstGeom prst="rect">
            <a:avLst/>
          </a:prstGeom>
        </p:spPr>
        <p:txBody>
          <a:bodyPr vert="horz" wrap="square" lIns="0" tIns="0" rIns="0" bIns="0" rtlCol="0">
            <a:spAutoFit/>
          </a:bodyPr>
          <a:lstStyle/>
          <a:p>
            <a:pPr marL="12700">
              <a:lnSpc>
                <a:spcPts val="2090"/>
              </a:lnSpc>
            </a:pPr>
            <a:r>
              <a:rPr sz="1800" u="heavy" spc="-5" dirty="0">
                <a:solidFill>
                  <a:srgbClr val="17BD11"/>
                </a:solidFill>
                <a:uFill>
                  <a:solidFill>
                    <a:srgbClr val="17BD11"/>
                  </a:solidFill>
                </a:uFill>
                <a:latin typeface="Arial"/>
                <a:cs typeface="Arial"/>
                <a:hlinkClick r:id="rId3"/>
              </a:rPr>
              <a:t>https://www.anshulpatel.in/post/sre_sli_sla_slo/</a:t>
            </a:r>
            <a:endParaRPr sz="1800">
              <a:latin typeface="Arial"/>
              <a:cs typeface="Arial"/>
            </a:endParaRPr>
          </a:p>
        </p:txBody>
      </p:sp>
      <p:sp>
        <p:nvSpPr>
          <p:cNvPr id="6" name="object 6"/>
          <p:cNvSpPr txBox="1"/>
          <p:nvPr/>
        </p:nvSpPr>
        <p:spPr>
          <a:xfrm>
            <a:off x="5161534" y="6445846"/>
            <a:ext cx="1866264" cy="196215"/>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Arial"/>
                <a:cs typeface="Arial"/>
              </a:rPr>
              <a:t>Dr </a:t>
            </a:r>
            <a:r>
              <a:rPr sz="1200" dirty="0">
                <a:solidFill>
                  <a:srgbClr val="888888"/>
                </a:solidFill>
                <a:latin typeface="Arial"/>
                <a:cs typeface="Arial"/>
              </a:rPr>
              <a:t>Ganesh Neelakanta</a:t>
            </a:r>
            <a:r>
              <a:rPr sz="1200" spc="-130" dirty="0">
                <a:solidFill>
                  <a:srgbClr val="888888"/>
                </a:solidFill>
                <a:latin typeface="Arial"/>
                <a:cs typeface="Arial"/>
              </a:rPr>
              <a:t> </a:t>
            </a:r>
            <a:r>
              <a:rPr sz="1200" spc="-5" dirty="0">
                <a:solidFill>
                  <a:srgbClr val="888888"/>
                </a:solidFill>
                <a:latin typeface="Arial"/>
                <a:cs typeface="Arial"/>
              </a:rPr>
              <a:t>Iyer</a:t>
            </a:r>
            <a:endParaRPr sz="1200">
              <a:latin typeface="Arial"/>
              <a:cs typeface="Arial"/>
            </a:endParaRPr>
          </a:p>
        </p:txBody>
      </p:sp>
      <p:sp>
        <p:nvSpPr>
          <p:cNvPr id="7" name="object 7"/>
          <p:cNvSpPr txBox="1"/>
          <p:nvPr/>
        </p:nvSpPr>
        <p:spPr>
          <a:xfrm>
            <a:off x="11280393" y="6445846"/>
            <a:ext cx="247015" cy="196215"/>
          </a:xfrm>
          <a:prstGeom prst="rect">
            <a:avLst/>
          </a:prstGeom>
        </p:spPr>
        <p:txBody>
          <a:bodyPr vert="horz" wrap="square" lIns="0" tIns="0" rIns="0" bIns="0" rtlCol="0">
            <a:spAutoFit/>
          </a:bodyPr>
          <a:lstStyle/>
          <a:p>
            <a:pPr marL="38100">
              <a:lnSpc>
                <a:spcPts val="1430"/>
              </a:lnSpc>
            </a:pPr>
            <a:fld id="{81D60167-4931-47E6-BA6A-407CBD079E47}" type="slidenum">
              <a:rPr sz="1200" dirty="0">
                <a:solidFill>
                  <a:srgbClr val="888888"/>
                </a:solidFill>
                <a:latin typeface="Arial"/>
                <a:cs typeface="Arial"/>
              </a:rPr>
              <a:t>16</a:t>
            </a:fld>
            <a:endParaRPr sz="1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87" y="1587"/>
            <a:ext cx="12177712" cy="685641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466846" y="3104428"/>
            <a:ext cx="5208905" cy="718145"/>
          </a:xfrm>
          <a:prstGeom prst="rect">
            <a:avLst/>
          </a:prstGeom>
        </p:spPr>
        <p:txBody>
          <a:bodyPr vert="horz" wrap="square" lIns="0" tIns="12700" rIns="0" bIns="0" rtlCol="0">
            <a:spAutoFit/>
          </a:bodyPr>
          <a:lstStyle/>
          <a:p>
            <a:pPr algn="ctr">
              <a:lnSpc>
                <a:spcPts val="5480"/>
              </a:lnSpc>
            </a:pPr>
            <a:r>
              <a:rPr sz="4600" dirty="0"/>
              <a:t>Error</a:t>
            </a:r>
            <a:r>
              <a:rPr sz="4600" spc="-20" dirty="0"/>
              <a:t> </a:t>
            </a:r>
            <a:r>
              <a:rPr sz="4600" dirty="0"/>
              <a:t>Budget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7025" y="6332809"/>
            <a:ext cx="4661535" cy="181610"/>
          </a:xfrm>
          <a:prstGeom prst="rect">
            <a:avLst/>
          </a:prstGeom>
        </p:spPr>
        <p:txBody>
          <a:bodyPr vert="horz" wrap="square" lIns="0" tIns="0" rIns="0" bIns="0" rtlCol="0">
            <a:spAutoFit/>
          </a:bodyPr>
          <a:lstStyle/>
          <a:p>
            <a:pPr marL="12700">
              <a:lnSpc>
                <a:spcPts val="1315"/>
              </a:lnSpc>
            </a:pPr>
            <a:r>
              <a:rPr sz="1100" u="sng" spc="-5" dirty="0">
                <a:solidFill>
                  <a:srgbClr val="17BE11"/>
                </a:solidFill>
                <a:uFill>
                  <a:solidFill>
                    <a:srgbClr val="17BE11"/>
                  </a:solidFill>
                </a:uFill>
                <a:latin typeface="Arial"/>
                <a:cs typeface="Arial"/>
              </a:rPr>
              <a:t>https://dzone.com/articles/site-reliability-engineering-sre-101-with-devops-v</a:t>
            </a:r>
            <a:endParaRPr sz="1100">
              <a:latin typeface="Arial"/>
              <a:cs typeface="Arial"/>
            </a:endParaRPr>
          </a:p>
        </p:txBody>
      </p:sp>
      <p:sp>
        <p:nvSpPr>
          <p:cNvPr id="5" name="object 5"/>
          <p:cNvSpPr txBox="1">
            <a:spLocks noGrp="1"/>
          </p:cNvSpPr>
          <p:nvPr>
            <p:ph type="sldNum" sz="quarter" idx="7"/>
          </p:nvPr>
        </p:nvSpPr>
        <p:spPr>
          <a:xfrm>
            <a:off x="11410822" y="6442362"/>
            <a:ext cx="161290"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smtClean="0"/>
              <a:pPr marL="38100">
                <a:lnSpc>
                  <a:spcPts val="1425"/>
                </a:lnSpc>
              </a:pPr>
              <a:t>18</a:t>
            </a:fld>
            <a:endParaRPr dirty="0"/>
          </a:p>
        </p:txBody>
      </p:sp>
      <p:sp>
        <p:nvSpPr>
          <p:cNvPr id="2" name="object 2"/>
          <p:cNvSpPr txBox="1">
            <a:spLocks noGrp="1"/>
          </p:cNvSpPr>
          <p:nvPr>
            <p:ph type="title"/>
          </p:nvPr>
        </p:nvSpPr>
        <p:spPr>
          <a:xfrm>
            <a:off x="898729" y="727092"/>
            <a:ext cx="4667183" cy="695960"/>
          </a:xfrm>
          <a:prstGeom prst="rect">
            <a:avLst/>
          </a:prstGeom>
        </p:spPr>
        <p:txBody>
          <a:bodyPr vert="horz" wrap="square" lIns="0" tIns="12700" rIns="0" bIns="0" rtlCol="0">
            <a:spAutoFit/>
          </a:bodyPr>
          <a:lstStyle/>
          <a:p>
            <a:pPr marL="12700">
              <a:lnSpc>
                <a:spcPct val="100000"/>
              </a:lnSpc>
              <a:spcBef>
                <a:spcPts val="100"/>
              </a:spcBef>
            </a:pPr>
            <a:r>
              <a:rPr sz="4400" dirty="0"/>
              <a:t>Error</a:t>
            </a:r>
            <a:r>
              <a:rPr sz="4400" spc="-100" dirty="0"/>
              <a:t> </a:t>
            </a:r>
            <a:r>
              <a:rPr sz="4400" dirty="0"/>
              <a:t>Budget</a:t>
            </a:r>
          </a:p>
        </p:txBody>
      </p:sp>
      <p:sp>
        <p:nvSpPr>
          <p:cNvPr id="3" name="object 3"/>
          <p:cNvSpPr txBox="1"/>
          <p:nvPr/>
        </p:nvSpPr>
        <p:spPr>
          <a:xfrm>
            <a:off x="761872" y="1863947"/>
            <a:ext cx="10648950" cy="4283032"/>
          </a:xfrm>
          <a:prstGeom prst="rect">
            <a:avLst/>
          </a:prstGeom>
        </p:spPr>
        <p:txBody>
          <a:bodyPr vert="horz" wrap="square" lIns="0" tIns="38100" rIns="0" bIns="0" rtlCol="0">
            <a:spAutoFit/>
          </a:bodyPr>
          <a:lstStyle/>
          <a:p>
            <a:pPr marL="374015" marR="850265" indent="-361950">
              <a:lnSpc>
                <a:spcPts val="2600"/>
              </a:lnSpc>
              <a:spcBef>
                <a:spcPts val="300"/>
              </a:spcBef>
              <a:buChar char="•"/>
              <a:tabLst>
                <a:tab pos="374015" algn="l"/>
                <a:tab pos="374650" algn="l"/>
              </a:tabLst>
            </a:pPr>
            <a:r>
              <a:rPr sz="2000" spc="15" dirty="0">
                <a:solidFill>
                  <a:srgbClr val="222635"/>
                </a:solidFill>
                <a:latin typeface="Times New Roman"/>
                <a:cs typeface="Times New Roman"/>
              </a:rPr>
              <a:t>SRE </a:t>
            </a:r>
            <a:r>
              <a:rPr sz="2000" spc="10" dirty="0">
                <a:solidFill>
                  <a:srgbClr val="222635"/>
                </a:solidFill>
                <a:latin typeface="Times New Roman"/>
                <a:cs typeface="Times New Roman"/>
              </a:rPr>
              <a:t>engineers verify the code </a:t>
            </a:r>
            <a:r>
              <a:rPr sz="2000" spc="5" dirty="0">
                <a:solidFill>
                  <a:srgbClr val="222635"/>
                </a:solidFill>
                <a:latin typeface="Times New Roman"/>
                <a:cs typeface="Times New Roman"/>
              </a:rPr>
              <a:t>quality </a:t>
            </a:r>
            <a:r>
              <a:rPr sz="2000" spc="10" dirty="0">
                <a:solidFill>
                  <a:srgbClr val="222635"/>
                </a:solidFill>
                <a:latin typeface="Times New Roman"/>
                <a:cs typeface="Times New Roman"/>
              </a:rPr>
              <a:t>of changes </a:t>
            </a:r>
            <a:r>
              <a:rPr sz="2000" spc="5" dirty="0">
                <a:solidFill>
                  <a:srgbClr val="222635"/>
                </a:solidFill>
                <a:latin typeface="Times New Roman"/>
                <a:cs typeface="Times New Roman"/>
              </a:rPr>
              <a:t>in </a:t>
            </a:r>
            <a:r>
              <a:rPr sz="2000" spc="10" dirty="0">
                <a:solidFill>
                  <a:srgbClr val="222635"/>
                </a:solidFill>
                <a:latin typeface="Times New Roman"/>
                <a:cs typeface="Times New Roman"/>
              </a:rPr>
              <a:t>the </a:t>
            </a:r>
            <a:r>
              <a:rPr sz="2000" spc="5" dirty="0">
                <a:solidFill>
                  <a:srgbClr val="222635"/>
                </a:solidFill>
                <a:latin typeface="Times New Roman"/>
                <a:cs typeface="Times New Roman"/>
              </a:rPr>
              <a:t>application </a:t>
            </a:r>
            <a:r>
              <a:rPr sz="2000" spc="15" dirty="0">
                <a:solidFill>
                  <a:srgbClr val="222635"/>
                </a:solidFill>
                <a:latin typeface="Times New Roman"/>
                <a:cs typeface="Times New Roman"/>
              </a:rPr>
              <a:t>by </a:t>
            </a:r>
            <a:r>
              <a:rPr sz="2000" spc="10" dirty="0">
                <a:solidFill>
                  <a:srgbClr val="222635"/>
                </a:solidFill>
                <a:latin typeface="Times New Roman"/>
                <a:cs typeface="Times New Roman"/>
              </a:rPr>
              <a:t>asking the  development team </a:t>
            </a:r>
            <a:r>
              <a:rPr sz="2000" spc="5" dirty="0">
                <a:solidFill>
                  <a:srgbClr val="222635"/>
                </a:solidFill>
                <a:latin typeface="Times New Roman"/>
                <a:cs typeface="Times New Roman"/>
              </a:rPr>
              <a:t>to </a:t>
            </a:r>
            <a:r>
              <a:rPr sz="2000" spc="10" dirty="0">
                <a:solidFill>
                  <a:srgbClr val="222635"/>
                </a:solidFill>
                <a:latin typeface="Times New Roman"/>
                <a:cs typeface="Times New Roman"/>
              </a:rPr>
              <a:t>produce evidence via automated </a:t>
            </a:r>
            <a:r>
              <a:rPr sz="2000" spc="5" dirty="0">
                <a:solidFill>
                  <a:srgbClr val="222635"/>
                </a:solidFill>
                <a:latin typeface="Times New Roman"/>
                <a:cs typeface="Times New Roman"/>
              </a:rPr>
              <a:t>test</a:t>
            </a:r>
            <a:r>
              <a:rPr sz="2000" spc="-25" dirty="0">
                <a:solidFill>
                  <a:srgbClr val="222635"/>
                </a:solidFill>
                <a:latin typeface="Times New Roman"/>
                <a:cs typeface="Times New Roman"/>
              </a:rPr>
              <a:t> </a:t>
            </a:r>
            <a:r>
              <a:rPr sz="2000" spc="5" dirty="0">
                <a:solidFill>
                  <a:srgbClr val="222635"/>
                </a:solidFill>
                <a:latin typeface="Times New Roman"/>
                <a:cs typeface="Times New Roman"/>
              </a:rPr>
              <a:t>results</a:t>
            </a:r>
            <a:endParaRPr sz="2000" dirty="0">
              <a:latin typeface="Times New Roman"/>
              <a:cs typeface="Times New Roman"/>
            </a:endParaRPr>
          </a:p>
          <a:p>
            <a:pPr>
              <a:lnSpc>
                <a:spcPct val="100000"/>
              </a:lnSpc>
              <a:spcBef>
                <a:spcPts val="10"/>
              </a:spcBef>
              <a:buClr>
                <a:srgbClr val="222635"/>
              </a:buClr>
              <a:buFont typeface="Times New Roman"/>
              <a:buChar char="•"/>
            </a:pPr>
            <a:endParaRPr sz="2400" dirty="0">
              <a:latin typeface="Times New Roman"/>
              <a:cs typeface="Times New Roman"/>
            </a:endParaRPr>
          </a:p>
          <a:p>
            <a:pPr marL="374650" indent="-361950">
              <a:lnSpc>
                <a:spcPct val="100000"/>
              </a:lnSpc>
              <a:buChar char="•"/>
              <a:tabLst>
                <a:tab pos="374015" algn="l"/>
                <a:tab pos="374650" algn="l"/>
              </a:tabLst>
            </a:pPr>
            <a:r>
              <a:rPr sz="2000" spc="15" dirty="0">
                <a:solidFill>
                  <a:srgbClr val="222635"/>
                </a:solidFill>
                <a:latin typeface="Times New Roman"/>
                <a:cs typeface="Times New Roman"/>
              </a:rPr>
              <a:t>SRE </a:t>
            </a:r>
            <a:r>
              <a:rPr sz="2000" spc="10" dirty="0">
                <a:solidFill>
                  <a:srgbClr val="222635"/>
                </a:solidFill>
                <a:latin typeface="Times New Roman"/>
                <a:cs typeface="Times New Roman"/>
              </a:rPr>
              <a:t>managers can </a:t>
            </a:r>
            <a:r>
              <a:rPr sz="2000" spc="5" dirty="0">
                <a:solidFill>
                  <a:srgbClr val="222635"/>
                </a:solidFill>
                <a:latin typeface="Times New Roman"/>
                <a:cs typeface="Times New Roman"/>
              </a:rPr>
              <a:t>fix </a:t>
            </a:r>
            <a:r>
              <a:rPr sz="2000" spc="15" dirty="0">
                <a:solidFill>
                  <a:srgbClr val="222635"/>
                </a:solidFill>
                <a:latin typeface="Times New Roman"/>
                <a:cs typeface="Times New Roman"/>
              </a:rPr>
              <a:t>SLOs </a:t>
            </a:r>
            <a:r>
              <a:rPr sz="2000" spc="5" dirty="0">
                <a:solidFill>
                  <a:srgbClr val="222635"/>
                </a:solidFill>
                <a:latin typeface="Times New Roman"/>
                <a:cs typeface="Times New Roman"/>
              </a:rPr>
              <a:t>to </a:t>
            </a:r>
            <a:r>
              <a:rPr sz="2000" spc="10" dirty="0">
                <a:solidFill>
                  <a:srgbClr val="222635"/>
                </a:solidFill>
                <a:latin typeface="Times New Roman"/>
                <a:cs typeface="Times New Roman"/>
              </a:rPr>
              <a:t>gauge the performance of changes </a:t>
            </a:r>
            <a:r>
              <a:rPr sz="2000" spc="5" dirty="0">
                <a:solidFill>
                  <a:srgbClr val="222635"/>
                </a:solidFill>
                <a:latin typeface="Times New Roman"/>
                <a:cs typeface="Times New Roman"/>
              </a:rPr>
              <a:t>in </a:t>
            </a:r>
            <a:r>
              <a:rPr sz="2000" spc="10" dirty="0">
                <a:solidFill>
                  <a:srgbClr val="222635"/>
                </a:solidFill>
                <a:latin typeface="Times New Roman"/>
                <a:cs typeface="Times New Roman"/>
              </a:rPr>
              <a:t>the</a:t>
            </a:r>
            <a:r>
              <a:rPr sz="2000" spc="-15" dirty="0">
                <a:solidFill>
                  <a:srgbClr val="222635"/>
                </a:solidFill>
                <a:latin typeface="Times New Roman"/>
                <a:cs typeface="Times New Roman"/>
              </a:rPr>
              <a:t> </a:t>
            </a:r>
            <a:r>
              <a:rPr sz="2000" spc="5" dirty="0">
                <a:solidFill>
                  <a:srgbClr val="222635"/>
                </a:solidFill>
                <a:latin typeface="Times New Roman"/>
                <a:cs typeface="Times New Roman"/>
              </a:rPr>
              <a:t>application</a:t>
            </a:r>
            <a:endParaRPr sz="2000" dirty="0">
              <a:latin typeface="Times New Roman"/>
              <a:cs typeface="Times New Roman"/>
            </a:endParaRPr>
          </a:p>
          <a:p>
            <a:pPr>
              <a:lnSpc>
                <a:spcPct val="100000"/>
              </a:lnSpc>
              <a:spcBef>
                <a:spcPts val="25"/>
              </a:spcBef>
              <a:buClr>
                <a:srgbClr val="222635"/>
              </a:buClr>
              <a:buFont typeface="Times New Roman"/>
              <a:buChar char="•"/>
            </a:pPr>
            <a:endParaRPr sz="2000" dirty="0">
              <a:latin typeface="Times New Roman"/>
              <a:cs typeface="Times New Roman"/>
            </a:endParaRPr>
          </a:p>
          <a:p>
            <a:pPr marL="374015" marR="5080" indent="-361950">
              <a:lnSpc>
                <a:spcPts val="2600"/>
              </a:lnSpc>
              <a:buChar char="•"/>
              <a:tabLst>
                <a:tab pos="374015" algn="l"/>
                <a:tab pos="374650" algn="l"/>
              </a:tabLst>
            </a:pPr>
            <a:r>
              <a:rPr sz="2000" spc="10" dirty="0">
                <a:solidFill>
                  <a:srgbClr val="222635"/>
                </a:solidFill>
                <a:latin typeface="Times New Roman"/>
                <a:cs typeface="Times New Roman"/>
              </a:rPr>
              <a:t>They should </a:t>
            </a:r>
            <a:r>
              <a:rPr sz="2000" spc="5" dirty="0">
                <a:solidFill>
                  <a:srgbClr val="222635"/>
                </a:solidFill>
                <a:latin typeface="Times New Roman"/>
                <a:cs typeface="Times New Roman"/>
              </a:rPr>
              <a:t>set </a:t>
            </a:r>
            <a:r>
              <a:rPr sz="2000" spc="10" dirty="0">
                <a:solidFill>
                  <a:srgbClr val="222635"/>
                </a:solidFill>
                <a:latin typeface="Times New Roman"/>
                <a:cs typeface="Times New Roman"/>
              </a:rPr>
              <a:t>a threshold for permissible minimum </a:t>
            </a:r>
            <a:r>
              <a:rPr sz="2000" spc="5" dirty="0">
                <a:solidFill>
                  <a:srgbClr val="222635"/>
                </a:solidFill>
                <a:latin typeface="Times New Roman"/>
                <a:cs typeface="Times New Roman"/>
              </a:rPr>
              <a:t>application </a:t>
            </a:r>
            <a:r>
              <a:rPr sz="2000" spc="10" dirty="0">
                <a:solidFill>
                  <a:srgbClr val="222635"/>
                </a:solidFill>
                <a:latin typeface="Times New Roman"/>
                <a:cs typeface="Times New Roman"/>
              </a:rPr>
              <a:t>downtime, </a:t>
            </a:r>
            <a:r>
              <a:rPr sz="2000" spc="5" dirty="0">
                <a:solidFill>
                  <a:srgbClr val="222635"/>
                </a:solidFill>
                <a:latin typeface="Times New Roman"/>
                <a:cs typeface="Times New Roman"/>
              </a:rPr>
              <a:t>also </a:t>
            </a:r>
            <a:r>
              <a:rPr sz="2000" spc="15" dirty="0">
                <a:solidFill>
                  <a:srgbClr val="222635"/>
                </a:solidFill>
                <a:latin typeface="Times New Roman"/>
                <a:cs typeface="Times New Roman"/>
              </a:rPr>
              <a:t>known  </a:t>
            </a:r>
            <a:r>
              <a:rPr sz="2000" spc="10" dirty="0">
                <a:solidFill>
                  <a:srgbClr val="222635"/>
                </a:solidFill>
                <a:latin typeface="Times New Roman"/>
                <a:cs typeface="Times New Roman"/>
              </a:rPr>
              <a:t>as Error</a:t>
            </a:r>
            <a:r>
              <a:rPr sz="2000" spc="-5" dirty="0">
                <a:solidFill>
                  <a:srgbClr val="222635"/>
                </a:solidFill>
                <a:latin typeface="Times New Roman"/>
                <a:cs typeface="Times New Roman"/>
              </a:rPr>
              <a:t> </a:t>
            </a:r>
            <a:r>
              <a:rPr sz="2000" spc="10" dirty="0">
                <a:solidFill>
                  <a:srgbClr val="222635"/>
                </a:solidFill>
                <a:latin typeface="Times New Roman"/>
                <a:cs typeface="Times New Roman"/>
              </a:rPr>
              <a:t>Budget</a:t>
            </a:r>
            <a:endParaRPr sz="2000" dirty="0">
              <a:latin typeface="Times New Roman"/>
              <a:cs typeface="Times New Roman"/>
            </a:endParaRPr>
          </a:p>
          <a:p>
            <a:pPr>
              <a:lnSpc>
                <a:spcPct val="100000"/>
              </a:lnSpc>
              <a:spcBef>
                <a:spcPts val="10"/>
              </a:spcBef>
              <a:buClr>
                <a:srgbClr val="222635"/>
              </a:buClr>
              <a:buFont typeface="Times New Roman"/>
              <a:buChar char="•"/>
            </a:pPr>
            <a:endParaRPr sz="2000" dirty="0">
              <a:latin typeface="Times New Roman"/>
              <a:cs typeface="Times New Roman"/>
            </a:endParaRPr>
          </a:p>
          <a:p>
            <a:pPr marL="374015" marR="657860" indent="-361950">
              <a:lnSpc>
                <a:spcPts val="2600"/>
              </a:lnSpc>
              <a:buChar char="•"/>
              <a:tabLst>
                <a:tab pos="374015" algn="l"/>
                <a:tab pos="374650" algn="l"/>
              </a:tabLst>
            </a:pPr>
            <a:r>
              <a:rPr sz="2000" spc="10" dirty="0">
                <a:solidFill>
                  <a:srgbClr val="222635"/>
                </a:solidFill>
                <a:latin typeface="Times New Roman"/>
                <a:cs typeface="Times New Roman"/>
              </a:rPr>
              <a:t>If a downtime during any changes </a:t>
            </a:r>
            <a:r>
              <a:rPr sz="2000" spc="5" dirty="0">
                <a:solidFill>
                  <a:srgbClr val="222635"/>
                </a:solidFill>
                <a:latin typeface="Times New Roman"/>
                <a:cs typeface="Times New Roman"/>
              </a:rPr>
              <a:t>in </a:t>
            </a:r>
            <a:r>
              <a:rPr sz="2000" spc="10" dirty="0">
                <a:solidFill>
                  <a:srgbClr val="222635"/>
                </a:solidFill>
                <a:latin typeface="Times New Roman"/>
                <a:cs typeface="Times New Roman"/>
              </a:rPr>
              <a:t>the </a:t>
            </a:r>
            <a:r>
              <a:rPr sz="2000" spc="5" dirty="0">
                <a:solidFill>
                  <a:srgbClr val="222635"/>
                </a:solidFill>
                <a:latin typeface="Times New Roman"/>
                <a:cs typeface="Times New Roman"/>
              </a:rPr>
              <a:t>application is </a:t>
            </a:r>
            <a:r>
              <a:rPr sz="2000" spc="10" dirty="0">
                <a:solidFill>
                  <a:srgbClr val="222635"/>
                </a:solidFill>
                <a:latin typeface="Times New Roman"/>
                <a:cs typeface="Times New Roman"/>
              </a:rPr>
              <a:t>within the </a:t>
            </a:r>
            <a:r>
              <a:rPr sz="2000" spc="5" dirty="0">
                <a:solidFill>
                  <a:srgbClr val="222635"/>
                </a:solidFill>
                <a:latin typeface="Times New Roman"/>
                <a:cs typeface="Times New Roman"/>
              </a:rPr>
              <a:t>scale </a:t>
            </a:r>
            <a:r>
              <a:rPr sz="2000" spc="10" dirty="0">
                <a:solidFill>
                  <a:srgbClr val="222635"/>
                </a:solidFill>
                <a:latin typeface="Times New Roman"/>
                <a:cs typeface="Times New Roman"/>
              </a:rPr>
              <a:t>of the Error  Budget, then </a:t>
            </a:r>
            <a:r>
              <a:rPr sz="2000" spc="15" dirty="0">
                <a:solidFill>
                  <a:srgbClr val="222635"/>
                </a:solidFill>
                <a:latin typeface="Times New Roman"/>
                <a:cs typeface="Times New Roman"/>
              </a:rPr>
              <a:t>SRE </a:t>
            </a:r>
            <a:r>
              <a:rPr sz="2000" spc="10" dirty="0">
                <a:solidFill>
                  <a:srgbClr val="222635"/>
                </a:solidFill>
                <a:latin typeface="Times New Roman"/>
                <a:cs typeface="Times New Roman"/>
              </a:rPr>
              <a:t>teams can approve</a:t>
            </a:r>
            <a:r>
              <a:rPr sz="2000" spc="-30" dirty="0">
                <a:solidFill>
                  <a:srgbClr val="222635"/>
                </a:solidFill>
                <a:latin typeface="Times New Roman"/>
                <a:cs typeface="Times New Roman"/>
              </a:rPr>
              <a:t> </a:t>
            </a:r>
            <a:r>
              <a:rPr sz="2000" spc="5" dirty="0">
                <a:solidFill>
                  <a:srgbClr val="222635"/>
                </a:solidFill>
                <a:latin typeface="Times New Roman"/>
                <a:cs typeface="Times New Roman"/>
              </a:rPr>
              <a:t>it</a:t>
            </a:r>
            <a:endParaRPr sz="2000" dirty="0">
              <a:latin typeface="Times New Roman"/>
              <a:cs typeface="Times New Roman"/>
            </a:endParaRPr>
          </a:p>
          <a:p>
            <a:pPr>
              <a:lnSpc>
                <a:spcPct val="100000"/>
              </a:lnSpc>
              <a:spcBef>
                <a:spcPts val="15"/>
              </a:spcBef>
              <a:buClr>
                <a:srgbClr val="222635"/>
              </a:buClr>
              <a:buFont typeface="Times New Roman"/>
              <a:buChar char="•"/>
            </a:pPr>
            <a:endParaRPr sz="2000" dirty="0">
              <a:latin typeface="Times New Roman"/>
              <a:cs typeface="Times New Roman"/>
            </a:endParaRPr>
          </a:p>
          <a:p>
            <a:pPr marL="374015" marR="184150" indent="-361950">
              <a:lnSpc>
                <a:spcPts val="2600"/>
              </a:lnSpc>
              <a:buChar char="•"/>
              <a:tabLst>
                <a:tab pos="374015" algn="l"/>
                <a:tab pos="374650" algn="l"/>
              </a:tabLst>
            </a:pPr>
            <a:r>
              <a:rPr sz="2000" spc="10" dirty="0">
                <a:solidFill>
                  <a:srgbClr val="222635"/>
                </a:solidFill>
                <a:latin typeface="Times New Roman"/>
                <a:cs typeface="Times New Roman"/>
              </a:rPr>
              <a:t>If not, then the changes should be </a:t>
            </a:r>
            <a:r>
              <a:rPr sz="2000" spc="5" dirty="0">
                <a:solidFill>
                  <a:srgbClr val="222635"/>
                </a:solidFill>
                <a:latin typeface="Times New Roman"/>
                <a:cs typeface="Times New Roman"/>
              </a:rPr>
              <a:t>rolled </a:t>
            </a:r>
            <a:r>
              <a:rPr sz="2000" spc="10" dirty="0">
                <a:solidFill>
                  <a:srgbClr val="222635"/>
                </a:solidFill>
                <a:latin typeface="Times New Roman"/>
                <a:cs typeface="Times New Roman"/>
              </a:rPr>
              <a:t>back for improvements </a:t>
            </a:r>
            <a:r>
              <a:rPr sz="2000" spc="5" dirty="0">
                <a:solidFill>
                  <a:srgbClr val="222635"/>
                </a:solidFill>
                <a:latin typeface="Times New Roman"/>
                <a:cs typeface="Times New Roman"/>
              </a:rPr>
              <a:t>to fall </a:t>
            </a:r>
            <a:r>
              <a:rPr sz="2000" spc="10" dirty="0">
                <a:solidFill>
                  <a:srgbClr val="222635"/>
                </a:solidFill>
                <a:latin typeface="Times New Roman"/>
                <a:cs typeface="Times New Roman"/>
              </a:rPr>
              <a:t>within the Error  Budget</a:t>
            </a:r>
            <a:r>
              <a:rPr sz="2000" dirty="0">
                <a:solidFill>
                  <a:srgbClr val="222635"/>
                </a:solidFill>
                <a:latin typeface="Times New Roman"/>
                <a:cs typeface="Times New Roman"/>
              </a:rPr>
              <a:t> </a:t>
            </a:r>
            <a:r>
              <a:rPr sz="2000" spc="10" dirty="0">
                <a:solidFill>
                  <a:srgbClr val="222635"/>
                </a:solidFill>
                <a:latin typeface="Times New Roman"/>
                <a:cs typeface="Times New Roman"/>
              </a:rPr>
              <a:t>formula</a:t>
            </a:r>
            <a:endParaRPr sz="20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7025" y="6332809"/>
            <a:ext cx="4661535" cy="181610"/>
          </a:xfrm>
          <a:prstGeom prst="rect">
            <a:avLst/>
          </a:prstGeom>
        </p:spPr>
        <p:txBody>
          <a:bodyPr vert="horz" wrap="square" lIns="0" tIns="0" rIns="0" bIns="0" rtlCol="0">
            <a:spAutoFit/>
          </a:bodyPr>
          <a:lstStyle/>
          <a:p>
            <a:pPr marL="12700">
              <a:lnSpc>
                <a:spcPts val="1315"/>
              </a:lnSpc>
            </a:pPr>
            <a:r>
              <a:rPr sz="1100" u="sng" spc="-5" dirty="0">
                <a:solidFill>
                  <a:srgbClr val="17BE11"/>
                </a:solidFill>
                <a:uFill>
                  <a:solidFill>
                    <a:srgbClr val="17BE11"/>
                  </a:solidFill>
                </a:uFill>
                <a:latin typeface="Arial"/>
                <a:cs typeface="Arial"/>
              </a:rPr>
              <a:t>https://dzone.com/articles/site-reliability-engineering-sre-101-with-devops-v</a:t>
            </a:r>
            <a:endParaRPr sz="1100">
              <a:latin typeface="Arial"/>
              <a:cs typeface="Arial"/>
            </a:endParaRPr>
          </a:p>
        </p:txBody>
      </p:sp>
      <p:sp>
        <p:nvSpPr>
          <p:cNvPr id="5" name="object 5"/>
          <p:cNvSpPr txBox="1">
            <a:spLocks noGrp="1"/>
          </p:cNvSpPr>
          <p:nvPr>
            <p:ph type="sldNum" sz="quarter" idx="7"/>
          </p:nvPr>
        </p:nvSpPr>
        <p:spPr>
          <a:xfrm>
            <a:off x="11410822" y="6442362"/>
            <a:ext cx="161290"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smtClean="0"/>
              <a:pPr marL="38100">
                <a:lnSpc>
                  <a:spcPts val="1425"/>
                </a:lnSpc>
              </a:pPr>
              <a:t>19</a:t>
            </a:fld>
            <a:endParaRPr dirty="0"/>
          </a:p>
        </p:txBody>
      </p:sp>
      <p:sp>
        <p:nvSpPr>
          <p:cNvPr id="2" name="object 2"/>
          <p:cNvSpPr txBox="1">
            <a:spLocks noGrp="1"/>
          </p:cNvSpPr>
          <p:nvPr>
            <p:ph type="title"/>
          </p:nvPr>
        </p:nvSpPr>
        <p:spPr>
          <a:xfrm>
            <a:off x="792713" y="833491"/>
            <a:ext cx="4627426" cy="695960"/>
          </a:xfrm>
          <a:prstGeom prst="rect">
            <a:avLst/>
          </a:prstGeom>
        </p:spPr>
        <p:txBody>
          <a:bodyPr vert="horz" wrap="square" lIns="0" tIns="12700" rIns="0" bIns="0" rtlCol="0">
            <a:spAutoFit/>
          </a:bodyPr>
          <a:lstStyle/>
          <a:p>
            <a:pPr marL="12700">
              <a:lnSpc>
                <a:spcPct val="100000"/>
              </a:lnSpc>
              <a:spcBef>
                <a:spcPts val="100"/>
              </a:spcBef>
            </a:pPr>
            <a:r>
              <a:rPr sz="4400" dirty="0"/>
              <a:t>Error</a:t>
            </a:r>
            <a:r>
              <a:rPr sz="4400" spc="-100" dirty="0"/>
              <a:t> </a:t>
            </a:r>
            <a:r>
              <a:rPr sz="4400" dirty="0"/>
              <a:t>Budget</a:t>
            </a:r>
          </a:p>
        </p:txBody>
      </p:sp>
      <p:sp>
        <p:nvSpPr>
          <p:cNvPr id="3" name="object 3"/>
          <p:cNvSpPr txBox="1"/>
          <p:nvPr/>
        </p:nvSpPr>
        <p:spPr>
          <a:xfrm>
            <a:off x="792713" y="2100271"/>
            <a:ext cx="10509885" cy="3241040"/>
          </a:xfrm>
          <a:prstGeom prst="rect">
            <a:avLst/>
          </a:prstGeom>
        </p:spPr>
        <p:txBody>
          <a:bodyPr vert="horz" wrap="square" lIns="0" tIns="38735" rIns="0" bIns="0" rtlCol="0">
            <a:spAutoFit/>
          </a:bodyPr>
          <a:lstStyle/>
          <a:p>
            <a:pPr marL="443865" marR="315595" indent="-431800">
              <a:lnSpc>
                <a:spcPts val="2370"/>
              </a:lnSpc>
              <a:spcBef>
                <a:spcPts val="305"/>
              </a:spcBef>
              <a:buFont typeface="Times New Roman"/>
              <a:buChar char="•"/>
              <a:tabLst>
                <a:tab pos="443865" algn="l"/>
                <a:tab pos="444500" algn="l"/>
              </a:tabLst>
            </a:pPr>
            <a:r>
              <a:rPr sz="3150" baseline="1322" dirty="0">
                <a:solidFill>
                  <a:srgbClr val="222635"/>
                </a:solidFill>
                <a:latin typeface="Arial"/>
                <a:cs typeface="Arial"/>
              </a:rPr>
              <a:t>Error </a:t>
            </a:r>
            <a:r>
              <a:rPr sz="3150" spc="-7" baseline="1322" dirty="0">
                <a:solidFill>
                  <a:srgbClr val="222635"/>
                </a:solidFill>
                <a:latin typeface="Arial"/>
                <a:cs typeface="Arial"/>
              </a:rPr>
              <a:t>Budgets tend to </a:t>
            </a:r>
            <a:r>
              <a:rPr sz="3150" baseline="1322" dirty="0">
                <a:solidFill>
                  <a:srgbClr val="222635"/>
                </a:solidFill>
                <a:latin typeface="Arial"/>
                <a:cs typeface="Arial"/>
              </a:rPr>
              <a:t>bring balance </a:t>
            </a:r>
            <a:r>
              <a:rPr sz="3150" spc="-7" baseline="1322" dirty="0">
                <a:solidFill>
                  <a:srgbClr val="222635"/>
                </a:solidFill>
                <a:latin typeface="Arial"/>
                <a:cs typeface="Arial"/>
              </a:rPr>
              <a:t>between </a:t>
            </a:r>
            <a:r>
              <a:rPr sz="3150" baseline="1322" dirty="0">
                <a:solidFill>
                  <a:srgbClr val="222635"/>
                </a:solidFill>
                <a:latin typeface="Arial"/>
                <a:cs typeface="Arial"/>
              </a:rPr>
              <a:t>SRE and </a:t>
            </a:r>
            <a:r>
              <a:rPr sz="3150" spc="-7" baseline="1322" dirty="0">
                <a:solidFill>
                  <a:srgbClr val="222635"/>
                </a:solidFill>
                <a:latin typeface="Arial"/>
                <a:cs typeface="Arial"/>
              </a:rPr>
              <a:t>application </a:t>
            </a:r>
            <a:r>
              <a:rPr sz="3150" baseline="1322" dirty="0">
                <a:solidFill>
                  <a:srgbClr val="222635"/>
                </a:solidFill>
                <a:latin typeface="Arial"/>
                <a:cs typeface="Arial"/>
              </a:rPr>
              <a:t>development by </a:t>
            </a:r>
            <a:r>
              <a:rPr sz="2100" dirty="0">
                <a:solidFill>
                  <a:srgbClr val="222635"/>
                </a:solidFill>
                <a:latin typeface="Arial"/>
                <a:cs typeface="Arial"/>
              </a:rPr>
              <a:t> </a:t>
            </a:r>
            <a:r>
              <a:rPr sz="2100" spc="-5" dirty="0">
                <a:solidFill>
                  <a:srgbClr val="222635"/>
                </a:solidFill>
                <a:latin typeface="Arial"/>
                <a:cs typeface="Arial"/>
              </a:rPr>
              <a:t>mitigating </a:t>
            </a:r>
            <a:r>
              <a:rPr sz="2100" dirty="0">
                <a:solidFill>
                  <a:srgbClr val="222635"/>
                </a:solidFill>
                <a:latin typeface="Arial"/>
                <a:cs typeface="Arial"/>
              </a:rPr>
              <a:t>risks</a:t>
            </a:r>
            <a:endParaRPr sz="2100" dirty="0">
              <a:latin typeface="Arial"/>
              <a:cs typeface="Arial"/>
            </a:endParaRPr>
          </a:p>
          <a:p>
            <a:pPr>
              <a:lnSpc>
                <a:spcPct val="100000"/>
              </a:lnSpc>
              <a:spcBef>
                <a:spcPts val="5"/>
              </a:spcBef>
              <a:buClr>
                <a:srgbClr val="222635"/>
              </a:buClr>
              <a:buFont typeface="Times New Roman"/>
              <a:buChar char="•"/>
            </a:pPr>
            <a:endParaRPr sz="3000" dirty="0">
              <a:latin typeface="Arial"/>
              <a:cs typeface="Arial"/>
            </a:endParaRPr>
          </a:p>
          <a:p>
            <a:pPr marL="444500" indent="-431800">
              <a:lnSpc>
                <a:spcPct val="100000"/>
              </a:lnSpc>
              <a:buFont typeface="Times New Roman"/>
              <a:buChar char="•"/>
              <a:tabLst>
                <a:tab pos="443865" algn="l"/>
                <a:tab pos="444500" algn="l"/>
              </a:tabLst>
            </a:pPr>
            <a:r>
              <a:rPr sz="3150" baseline="1322" dirty="0">
                <a:solidFill>
                  <a:srgbClr val="222635"/>
                </a:solidFill>
                <a:latin typeface="Arial"/>
                <a:cs typeface="Arial"/>
              </a:rPr>
              <a:t>An Error Budget is </a:t>
            </a:r>
            <a:r>
              <a:rPr sz="3150" spc="-7" baseline="1322" dirty="0">
                <a:solidFill>
                  <a:srgbClr val="222635"/>
                </a:solidFill>
                <a:latin typeface="Arial"/>
                <a:cs typeface="Arial"/>
              </a:rPr>
              <a:t>unaffected until the system availability </a:t>
            </a:r>
            <a:r>
              <a:rPr sz="3150" baseline="1322" dirty="0">
                <a:solidFill>
                  <a:srgbClr val="222635"/>
                </a:solidFill>
                <a:latin typeface="Arial"/>
                <a:cs typeface="Arial"/>
              </a:rPr>
              <a:t>will </a:t>
            </a:r>
            <a:r>
              <a:rPr sz="3150" spc="-7" baseline="1322" dirty="0">
                <a:solidFill>
                  <a:srgbClr val="222635"/>
                </a:solidFill>
                <a:latin typeface="Arial"/>
                <a:cs typeface="Arial"/>
              </a:rPr>
              <a:t>fall within the</a:t>
            </a:r>
            <a:r>
              <a:rPr sz="3150" spc="67" baseline="1322" dirty="0">
                <a:solidFill>
                  <a:srgbClr val="222635"/>
                </a:solidFill>
                <a:latin typeface="Arial"/>
                <a:cs typeface="Arial"/>
              </a:rPr>
              <a:t> </a:t>
            </a:r>
            <a:r>
              <a:rPr sz="3150" baseline="1322" dirty="0">
                <a:solidFill>
                  <a:srgbClr val="222635"/>
                </a:solidFill>
                <a:latin typeface="Arial"/>
                <a:cs typeface="Arial"/>
              </a:rPr>
              <a:t>SLO</a:t>
            </a:r>
            <a:endParaRPr sz="3150" baseline="1322" dirty="0">
              <a:latin typeface="Arial"/>
              <a:cs typeface="Arial"/>
            </a:endParaRPr>
          </a:p>
          <a:p>
            <a:pPr>
              <a:lnSpc>
                <a:spcPct val="100000"/>
              </a:lnSpc>
              <a:buClr>
                <a:srgbClr val="222635"/>
              </a:buClr>
              <a:buFont typeface="Times New Roman"/>
              <a:buChar char="•"/>
            </a:pPr>
            <a:endParaRPr sz="3200" dirty="0">
              <a:latin typeface="Arial"/>
              <a:cs typeface="Arial"/>
            </a:endParaRPr>
          </a:p>
          <a:p>
            <a:pPr marL="443865" marR="5080" indent="-431800">
              <a:lnSpc>
                <a:spcPts val="2370"/>
              </a:lnSpc>
              <a:spcBef>
                <a:spcPts val="5"/>
              </a:spcBef>
              <a:buFont typeface="Times New Roman"/>
              <a:buChar char="•"/>
              <a:tabLst>
                <a:tab pos="443865" algn="l"/>
                <a:tab pos="444500" algn="l"/>
              </a:tabLst>
            </a:pPr>
            <a:r>
              <a:rPr sz="3150" spc="-7" baseline="1322" dirty="0">
                <a:solidFill>
                  <a:srgbClr val="222635"/>
                </a:solidFill>
                <a:latin typeface="Arial"/>
                <a:cs typeface="Arial"/>
              </a:rPr>
              <a:t>The </a:t>
            </a:r>
            <a:r>
              <a:rPr sz="3150" baseline="1322" dirty="0">
                <a:solidFill>
                  <a:srgbClr val="222635"/>
                </a:solidFill>
                <a:latin typeface="Arial"/>
                <a:cs typeface="Arial"/>
              </a:rPr>
              <a:t>Error Budget can always be </a:t>
            </a:r>
            <a:r>
              <a:rPr sz="3150" spc="-7" baseline="1322" dirty="0">
                <a:solidFill>
                  <a:srgbClr val="222635"/>
                </a:solidFill>
                <a:latin typeface="Arial"/>
                <a:cs typeface="Arial"/>
              </a:rPr>
              <a:t>adjusted </a:t>
            </a:r>
            <a:r>
              <a:rPr sz="3150" baseline="1322" dirty="0">
                <a:solidFill>
                  <a:srgbClr val="222635"/>
                </a:solidFill>
                <a:latin typeface="Arial"/>
                <a:cs typeface="Arial"/>
              </a:rPr>
              <a:t>by managing </a:t>
            </a:r>
            <a:r>
              <a:rPr sz="3150" spc="-7" baseline="1322" dirty="0">
                <a:solidFill>
                  <a:srgbClr val="222635"/>
                </a:solidFill>
                <a:latin typeface="Arial"/>
                <a:cs typeface="Arial"/>
              </a:rPr>
              <a:t>the SLOs </a:t>
            </a:r>
            <a:r>
              <a:rPr sz="3150" baseline="1322" dirty="0">
                <a:solidFill>
                  <a:srgbClr val="222635"/>
                </a:solidFill>
                <a:latin typeface="Arial"/>
                <a:cs typeface="Arial"/>
              </a:rPr>
              <a:t>or enhancing </a:t>
            </a:r>
            <a:r>
              <a:rPr sz="3150" spc="-7" baseline="1322" dirty="0">
                <a:solidFill>
                  <a:srgbClr val="222635"/>
                </a:solidFill>
                <a:latin typeface="Arial"/>
                <a:cs typeface="Arial"/>
              </a:rPr>
              <a:t>the IT </a:t>
            </a:r>
            <a:r>
              <a:rPr sz="2100" spc="-5" dirty="0">
                <a:solidFill>
                  <a:srgbClr val="222635"/>
                </a:solidFill>
                <a:latin typeface="Arial"/>
                <a:cs typeface="Arial"/>
              </a:rPr>
              <a:t> operability</a:t>
            </a:r>
            <a:endParaRPr sz="2100" dirty="0">
              <a:latin typeface="Arial"/>
              <a:cs typeface="Arial"/>
            </a:endParaRPr>
          </a:p>
          <a:p>
            <a:pPr>
              <a:lnSpc>
                <a:spcPct val="100000"/>
              </a:lnSpc>
              <a:spcBef>
                <a:spcPts val="5"/>
              </a:spcBef>
              <a:buClr>
                <a:srgbClr val="222635"/>
              </a:buClr>
              <a:buFont typeface="Times New Roman"/>
              <a:buChar char="•"/>
            </a:pPr>
            <a:endParaRPr sz="3000" dirty="0">
              <a:latin typeface="Arial"/>
              <a:cs typeface="Arial"/>
            </a:endParaRPr>
          </a:p>
          <a:p>
            <a:pPr marL="444500" indent="-431800">
              <a:lnSpc>
                <a:spcPct val="100000"/>
              </a:lnSpc>
              <a:buFont typeface="Times New Roman"/>
              <a:buChar char="•"/>
              <a:tabLst>
                <a:tab pos="443865" algn="l"/>
                <a:tab pos="444500" algn="l"/>
              </a:tabLst>
            </a:pPr>
            <a:r>
              <a:rPr sz="3150" spc="-7" baseline="1322" dirty="0">
                <a:solidFill>
                  <a:srgbClr val="222635"/>
                </a:solidFill>
                <a:latin typeface="Arial"/>
                <a:cs typeface="Arial"/>
              </a:rPr>
              <a:t>The ultimate </a:t>
            </a:r>
            <a:r>
              <a:rPr sz="3150" baseline="1322" dirty="0">
                <a:solidFill>
                  <a:srgbClr val="222635"/>
                </a:solidFill>
                <a:latin typeface="Arial"/>
                <a:cs typeface="Arial"/>
              </a:rPr>
              <a:t>goal remains </a:t>
            </a:r>
            <a:r>
              <a:rPr sz="3150" spc="-7" baseline="1322" dirty="0">
                <a:solidFill>
                  <a:srgbClr val="222635"/>
                </a:solidFill>
                <a:latin typeface="Arial"/>
                <a:cs typeface="Arial"/>
              </a:rPr>
              <a:t>application reliability </a:t>
            </a:r>
            <a:r>
              <a:rPr sz="3150" baseline="1322" dirty="0">
                <a:solidFill>
                  <a:srgbClr val="222635"/>
                </a:solidFill>
                <a:latin typeface="Arial"/>
                <a:cs typeface="Arial"/>
              </a:rPr>
              <a:t>and</a:t>
            </a:r>
            <a:r>
              <a:rPr sz="3150" spc="30" baseline="1322" dirty="0">
                <a:solidFill>
                  <a:srgbClr val="222635"/>
                </a:solidFill>
                <a:latin typeface="Arial"/>
                <a:cs typeface="Arial"/>
              </a:rPr>
              <a:t> </a:t>
            </a:r>
            <a:r>
              <a:rPr sz="3150" spc="-7" baseline="1322" dirty="0">
                <a:solidFill>
                  <a:srgbClr val="222635"/>
                </a:solidFill>
                <a:latin typeface="Arial"/>
                <a:cs typeface="Arial"/>
              </a:rPr>
              <a:t>scalability</a:t>
            </a:r>
            <a:endParaRPr sz="3150" baseline="1322"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73231"/>
            <a:ext cx="3054091" cy="4711539"/>
          </a:xfrm>
        </p:spPr>
        <p:txBody>
          <a:bodyPr anchor="ctr">
            <a:normAutofit/>
          </a:bodyPr>
          <a:lstStyle/>
          <a:p>
            <a:r>
              <a:rPr lang="en-US" sz="3200" dirty="0">
                <a:solidFill>
                  <a:schemeClr val="accent1"/>
                </a:solidFill>
              </a:rPr>
              <a:t>Content</a:t>
            </a:r>
            <a:br>
              <a:rPr lang="en-US" sz="3200" dirty="0">
                <a:solidFill>
                  <a:schemeClr val="accent1"/>
                </a:solidFill>
              </a:rPr>
            </a:br>
            <a:r>
              <a:rPr lang="en-US" dirty="0">
                <a:solidFill>
                  <a:srgbClr val="FF0000"/>
                </a:solidFill>
              </a:rPr>
              <a:t>[Module 2]</a:t>
            </a:r>
            <a:br>
              <a:rPr lang="en-US" dirty="0">
                <a:solidFill>
                  <a:srgbClr val="FF0000"/>
                </a:solidFill>
              </a:rPr>
            </a:br>
            <a:r>
              <a:rPr lang="en-US" dirty="0">
                <a:solidFill>
                  <a:srgbClr val="FF0000"/>
                </a:solidFill>
              </a:rPr>
              <a:t>Dec 14</a:t>
            </a:r>
            <a:r>
              <a:rPr lang="en-US" baseline="30000" dirty="0">
                <a:solidFill>
                  <a:srgbClr val="FF0000"/>
                </a:solidFill>
              </a:rPr>
              <a:t>th</a:t>
            </a:r>
            <a:r>
              <a:rPr lang="en-US" dirty="0">
                <a:solidFill>
                  <a:srgbClr val="FF0000"/>
                </a:solidFill>
              </a:rPr>
              <a:t> – 16</a:t>
            </a:r>
            <a:r>
              <a:rPr lang="en-US" baseline="30000" dirty="0">
                <a:solidFill>
                  <a:srgbClr val="FF0000"/>
                </a:solidFill>
              </a:rPr>
              <a:t>th</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4702629" y="1073231"/>
            <a:ext cx="6599582" cy="4711539"/>
          </a:xfrm>
        </p:spPr>
        <p:txBody>
          <a:bodyPr>
            <a:normAutofit/>
          </a:bodyPr>
          <a:lstStyle/>
          <a:p>
            <a:r>
              <a:rPr lang="en-US" sz="2800" dirty="0">
                <a:solidFill>
                  <a:srgbClr val="FFFFFF"/>
                </a:solidFill>
              </a:rPr>
              <a:t>Accessing Virtual Machines</a:t>
            </a:r>
          </a:p>
          <a:p>
            <a:r>
              <a:rPr lang="en-US" sz="2800" dirty="0">
                <a:solidFill>
                  <a:srgbClr val="FFFFFF"/>
                </a:solidFill>
              </a:rPr>
              <a:t>Using VirtualBox</a:t>
            </a:r>
          </a:p>
          <a:p>
            <a:r>
              <a:rPr lang="en-US" sz="2800" dirty="0">
                <a:solidFill>
                  <a:srgbClr val="FFFFFF"/>
                </a:solidFill>
              </a:rPr>
              <a:t>Installing/Setup – Vagrant</a:t>
            </a:r>
          </a:p>
          <a:p>
            <a:r>
              <a:rPr lang="en-US" sz="2800" dirty="0">
                <a:solidFill>
                  <a:srgbClr val="FFFFFF"/>
                </a:solidFill>
              </a:rPr>
              <a:t>SSH &amp; Other Commands</a:t>
            </a:r>
          </a:p>
          <a:p>
            <a:r>
              <a:rPr lang="en-US" sz="2800" dirty="0">
                <a:solidFill>
                  <a:srgbClr val="FFFFFF"/>
                </a:solidFill>
              </a:rPr>
              <a:t>Welcome back to SRE -</a:t>
            </a:r>
            <a:r>
              <a:rPr lang="en-US" sz="2800" dirty="0">
                <a:solidFill>
                  <a:srgbClr val="FFFFFF"/>
                </a:solidFill>
                <a:sym typeface="Wingdings" panose="05000000000000000000" pitchFamily="2" charset="2"/>
              </a:rPr>
              <a:t></a:t>
            </a:r>
            <a:endParaRPr lang="en-US" sz="2800" dirty="0">
              <a:solidFill>
                <a:srgbClr val="FFFFFF"/>
              </a:solidFill>
            </a:endParaRPr>
          </a:p>
          <a:p>
            <a:pPr marL="0" indent="0">
              <a:buNone/>
            </a:pPr>
            <a:endParaRPr lang="en-US" sz="2800" dirty="0">
              <a:solidFill>
                <a:srgbClr val="FFFFFF"/>
              </a:solidFill>
            </a:endParaRPr>
          </a:p>
        </p:txBody>
      </p:sp>
    </p:spTree>
    <p:extLst>
      <p:ext uri="{BB962C8B-B14F-4D97-AF65-F5344CB8AC3E}">
        <p14:creationId xmlns:p14="http://schemas.microsoft.com/office/powerpoint/2010/main" val="18210737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763" y="860606"/>
            <a:ext cx="5024991" cy="695960"/>
          </a:xfrm>
          <a:prstGeom prst="rect">
            <a:avLst/>
          </a:prstGeom>
        </p:spPr>
        <p:txBody>
          <a:bodyPr vert="horz" wrap="square" lIns="0" tIns="12700" rIns="0" bIns="0" rtlCol="0">
            <a:spAutoFit/>
          </a:bodyPr>
          <a:lstStyle/>
          <a:p>
            <a:pPr marL="12700">
              <a:lnSpc>
                <a:spcPct val="100000"/>
              </a:lnSpc>
              <a:spcBef>
                <a:spcPts val="100"/>
              </a:spcBef>
            </a:pPr>
            <a:r>
              <a:rPr sz="4400" dirty="0"/>
              <a:t>Error</a:t>
            </a:r>
            <a:r>
              <a:rPr sz="4400" spc="-100" dirty="0"/>
              <a:t> </a:t>
            </a:r>
            <a:r>
              <a:rPr sz="4400" dirty="0"/>
              <a:t>Budget</a:t>
            </a:r>
          </a:p>
        </p:txBody>
      </p:sp>
      <p:sp>
        <p:nvSpPr>
          <p:cNvPr id="3" name="object 3"/>
          <p:cNvSpPr txBox="1"/>
          <p:nvPr/>
        </p:nvSpPr>
        <p:spPr>
          <a:xfrm>
            <a:off x="454074" y="6102275"/>
            <a:ext cx="6560820" cy="193040"/>
          </a:xfrm>
          <a:prstGeom prst="rect">
            <a:avLst/>
          </a:prstGeom>
        </p:spPr>
        <p:txBody>
          <a:bodyPr vert="horz" wrap="square" lIns="0" tIns="12700" rIns="0" bIns="0" rtlCol="0">
            <a:spAutoFit/>
          </a:bodyPr>
          <a:lstStyle/>
          <a:p>
            <a:pPr marL="12700">
              <a:lnSpc>
                <a:spcPct val="100000"/>
              </a:lnSpc>
              <a:spcBef>
                <a:spcPts val="100"/>
              </a:spcBef>
            </a:pPr>
            <a:r>
              <a:rPr sz="1100" u="sng" spc="-5" dirty="0">
                <a:solidFill>
                  <a:srgbClr val="17BE11"/>
                </a:solidFill>
                <a:uFill>
                  <a:solidFill>
                    <a:srgbClr val="17BE11"/>
                  </a:solidFill>
                </a:uFill>
                <a:latin typeface="Arial"/>
                <a:cs typeface="Arial"/>
              </a:rPr>
              <a:t>https://techbeacon.com/sites/default/files/styles/social/public/field/image/error-budget.jpg?itok=ogeA1BHH</a:t>
            </a:r>
            <a:endParaRPr sz="1100">
              <a:latin typeface="Arial"/>
              <a:cs typeface="Arial"/>
            </a:endParaRPr>
          </a:p>
        </p:txBody>
      </p:sp>
      <p:sp>
        <p:nvSpPr>
          <p:cNvPr id="4" name="object 4"/>
          <p:cNvSpPr/>
          <p:nvPr/>
        </p:nvSpPr>
        <p:spPr>
          <a:xfrm>
            <a:off x="498100" y="2389471"/>
            <a:ext cx="5596318" cy="236935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99225" y="2212060"/>
            <a:ext cx="5780074" cy="271387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54074" y="6309387"/>
            <a:ext cx="4203700" cy="181610"/>
          </a:xfrm>
          <a:prstGeom prst="rect">
            <a:avLst/>
          </a:prstGeom>
        </p:spPr>
        <p:txBody>
          <a:bodyPr vert="horz" wrap="square" lIns="0" tIns="0" rIns="0" bIns="0" rtlCol="0">
            <a:spAutoFit/>
          </a:bodyPr>
          <a:lstStyle/>
          <a:p>
            <a:pPr marL="12700">
              <a:lnSpc>
                <a:spcPts val="1315"/>
              </a:lnSpc>
            </a:pPr>
            <a:r>
              <a:rPr sz="1100" u="sng" spc="-5" dirty="0">
                <a:solidFill>
                  <a:srgbClr val="17BE11"/>
                </a:solidFill>
                <a:uFill>
                  <a:solidFill>
                    <a:srgbClr val="17BE11"/>
                  </a:solidFill>
                </a:uFill>
                <a:latin typeface="Arial"/>
                <a:cs typeface="Arial"/>
                <a:hlinkClick r:id="rId4"/>
              </a:rPr>
              <a:t>http://blogs.shailendersingh.com/site-reliability-engineersre-defined/</a:t>
            </a:r>
            <a:endParaRPr sz="1100">
              <a:latin typeface="Arial"/>
              <a:cs typeface="Arial"/>
            </a:endParaRPr>
          </a:p>
        </p:txBody>
      </p:sp>
      <p:sp>
        <p:nvSpPr>
          <p:cNvPr id="7" name="object 7"/>
          <p:cNvSpPr txBox="1">
            <a:spLocks noGrp="1"/>
          </p:cNvSpPr>
          <p:nvPr>
            <p:ph type="sldNum" sz="quarter" idx="7"/>
          </p:nvPr>
        </p:nvSpPr>
        <p:spPr>
          <a:xfrm>
            <a:off x="11410822" y="6442362"/>
            <a:ext cx="161290"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smtClean="0"/>
              <a:pPr marL="38100">
                <a:lnSpc>
                  <a:spcPts val="1425"/>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260" y="592179"/>
            <a:ext cx="10135817" cy="566822"/>
          </a:xfrm>
          <a:prstGeom prst="rect">
            <a:avLst/>
          </a:prstGeom>
        </p:spPr>
        <p:txBody>
          <a:bodyPr vert="horz" wrap="square" lIns="0" tIns="12700" rIns="0" bIns="0" rtlCol="0">
            <a:spAutoFit/>
          </a:bodyPr>
          <a:lstStyle/>
          <a:p>
            <a:pPr marL="12700">
              <a:lnSpc>
                <a:spcPct val="100000"/>
              </a:lnSpc>
              <a:spcBef>
                <a:spcPts val="100"/>
              </a:spcBef>
            </a:pPr>
            <a:r>
              <a:rPr sz="3600" dirty="0"/>
              <a:t>Error Budget - </a:t>
            </a:r>
            <a:r>
              <a:rPr sz="3600" spc="-10" dirty="0"/>
              <a:t>Availability </a:t>
            </a:r>
            <a:r>
              <a:rPr sz="3600" dirty="0"/>
              <a:t>cheat</a:t>
            </a:r>
            <a:r>
              <a:rPr sz="3600" spc="-320" dirty="0"/>
              <a:t> </a:t>
            </a:r>
            <a:r>
              <a:rPr sz="3600" dirty="0"/>
              <a:t>sheet</a:t>
            </a:r>
          </a:p>
        </p:txBody>
      </p:sp>
      <p:sp>
        <p:nvSpPr>
          <p:cNvPr id="3" name="object 3"/>
          <p:cNvSpPr/>
          <p:nvPr/>
        </p:nvSpPr>
        <p:spPr>
          <a:xfrm>
            <a:off x="0" y="1433194"/>
            <a:ext cx="12148172" cy="492315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17025" y="6332809"/>
            <a:ext cx="4661535" cy="181610"/>
          </a:xfrm>
          <a:prstGeom prst="rect">
            <a:avLst/>
          </a:prstGeom>
        </p:spPr>
        <p:txBody>
          <a:bodyPr vert="horz" wrap="square" lIns="0" tIns="0" rIns="0" bIns="0" rtlCol="0">
            <a:spAutoFit/>
          </a:bodyPr>
          <a:lstStyle/>
          <a:p>
            <a:pPr marL="12700">
              <a:lnSpc>
                <a:spcPts val="1315"/>
              </a:lnSpc>
            </a:pPr>
            <a:r>
              <a:rPr sz="1100" u="sng" spc="-5" dirty="0">
                <a:solidFill>
                  <a:srgbClr val="17BE11"/>
                </a:solidFill>
                <a:uFill>
                  <a:solidFill>
                    <a:srgbClr val="17BE11"/>
                  </a:solidFill>
                </a:uFill>
                <a:latin typeface="Arial"/>
                <a:cs typeface="Arial"/>
              </a:rPr>
              <a:t>https://dzone.com/articles/site-reliability-engineering-sre-101-with-devops-v</a:t>
            </a:r>
            <a:endParaRPr sz="1100">
              <a:latin typeface="Arial"/>
              <a:cs typeface="Arial"/>
            </a:endParaRPr>
          </a:p>
        </p:txBody>
      </p:sp>
      <p:sp>
        <p:nvSpPr>
          <p:cNvPr id="5" name="object 5"/>
          <p:cNvSpPr txBox="1">
            <a:spLocks noGrp="1"/>
          </p:cNvSpPr>
          <p:nvPr>
            <p:ph type="sldNum" sz="quarter" idx="7"/>
          </p:nvPr>
        </p:nvSpPr>
        <p:spPr>
          <a:xfrm>
            <a:off x="11410822" y="6442362"/>
            <a:ext cx="161290"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smtClean="0"/>
              <a:pPr marL="38100">
                <a:lnSpc>
                  <a:spcPts val="1425"/>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17025" y="6332809"/>
            <a:ext cx="4661535" cy="181610"/>
          </a:xfrm>
          <a:prstGeom prst="rect">
            <a:avLst/>
          </a:prstGeom>
        </p:spPr>
        <p:txBody>
          <a:bodyPr vert="horz" wrap="square" lIns="0" tIns="0" rIns="0" bIns="0" rtlCol="0">
            <a:spAutoFit/>
          </a:bodyPr>
          <a:lstStyle/>
          <a:p>
            <a:pPr marL="12700">
              <a:lnSpc>
                <a:spcPts val="1315"/>
              </a:lnSpc>
            </a:pPr>
            <a:r>
              <a:rPr sz="1100" u="sng" spc="-5" dirty="0">
                <a:solidFill>
                  <a:srgbClr val="17BE11"/>
                </a:solidFill>
                <a:uFill>
                  <a:solidFill>
                    <a:srgbClr val="17BE11"/>
                  </a:solidFill>
                </a:uFill>
                <a:latin typeface="Arial"/>
                <a:cs typeface="Arial"/>
              </a:rPr>
              <a:t>https://dzone.com/articles/site-reliability-engineering-sre-101-with-devops-v</a:t>
            </a:r>
            <a:endParaRPr sz="1100">
              <a:latin typeface="Arial"/>
              <a:cs typeface="Arial"/>
            </a:endParaRPr>
          </a:p>
        </p:txBody>
      </p:sp>
      <p:sp>
        <p:nvSpPr>
          <p:cNvPr id="7" name="object 7"/>
          <p:cNvSpPr txBox="1">
            <a:spLocks noGrp="1"/>
          </p:cNvSpPr>
          <p:nvPr>
            <p:ph type="sldNum" sz="quarter" idx="7"/>
          </p:nvPr>
        </p:nvSpPr>
        <p:spPr>
          <a:xfrm>
            <a:off x="11410822" y="6442362"/>
            <a:ext cx="161290" cy="196215"/>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smtClean="0"/>
              <a:pPr marL="38100">
                <a:lnSpc>
                  <a:spcPts val="1425"/>
                </a:lnSpc>
              </a:pPr>
              <a:t>22</a:t>
            </a:fld>
            <a:endParaRPr dirty="0"/>
          </a:p>
        </p:txBody>
      </p:sp>
      <p:sp>
        <p:nvSpPr>
          <p:cNvPr id="2" name="object 2"/>
          <p:cNvSpPr txBox="1">
            <a:spLocks noGrp="1"/>
          </p:cNvSpPr>
          <p:nvPr>
            <p:ph type="title"/>
          </p:nvPr>
        </p:nvSpPr>
        <p:spPr>
          <a:xfrm>
            <a:off x="882665" y="776912"/>
            <a:ext cx="9334500" cy="566822"/>
          </a:xfrm>
          <a:prstGeom prst="rect">
            <a:avLst/>
          </a:prstGeom>
        </p:spPr>
        <p:txBody>
          <a:bodyPr vert="horz" wrap="square" lIns="0" tIns="12700" rIns="0" bIns="0" rtlCol="0">
            <a:spAutoFit/>
          </a:bodyPr>
          <a:lstStyle/>
          <a:p>
            <a:pPr marL="12700">
              <a:lnSpc>
                <a:spcPct val="100000"/>
              </a:lnSpc>
              <a:spcBef>
                <a:spcPts val="100"/>
              </a:spcBef>
            </a:pPr>
            <a:r>
              <a:rPr sz="3600" dirty="0"/>
              <a:t>Error Budget - </a:t>
            </a:r>
            <a:r>
              <a:rPr sz="3600" spc="-10" dirty="0"/>
              <a:t>Availability </a:t>
            </a:r>
            <a:r>
              <a:rPr sz="3600" dirty="0"/>
              <a:t>cheat</a:t>
            </a:r>
            <a:r>
              <a:rPr sz="3600" spc="-320" dirty="0"/>
              <a:t> </a:t>
            </a:r>
            <a:r>
              <a:rPr sz="3600" dirty="0"/>
              <a:t>sheet</a:t>
            </a:r>
          </a:p>
        </p:txBody>
      </p:sp>
      <p:graphicFrame>
        <p:nvGraphicFramePr>
          <p:cNvPr id="3" name="object 3"/>
          <p:cNvGraphicFramePr>
            <a:graphicFrameLocks noGrp="1"/>
          </p:cNvGraphicFramePr>
          <p:nvPr>
            <p:extLst>
              <p:ext uri="{D42A27DB-BD31-4B8C-83A1-F6EECF244321}">
                <p14:modId xmlns:p14="http://schemas.microsoft.com/office/powerpoint/2010/main" val="3221967352"/>
              </p:ext>
            </p:extLst>
          </p:nvPr>
        </p:nvGraphicFramePr>
        <p:xfrm>
          <a:off x="1223025" y="2787954"/>
          <a:ext cx="9200512" cy="1071244"/>
        </p:xfrm>
        <a:graphic>
          <a:graphicData uri="http://schemas.openxmlformats.org/drawingml/2006/table">
            <a:tbl>
              <a:tblPr firstRow="1" bandRow="1">
                <a:tableStyleId>{2D5ABB26-0587-4C30-8999-92F81FD0307C}</a:tableStyleId>
              </a:tblPr>
              <a:tblGrid>
                <a:gridCol w="1543050">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gridCol w="1704339">
                  <a:extLst>
                    <a:ext uri="{9D8B030D-6E8A-4147-A177-3AD203B41FA5}">
                      <a16:colId xmlns:a16="http://schemas.microsoft.com/office/drawing/2014/main" val="20002"/>
                    </a:ext>
                  </a:extLst>
                </a:gridCol>
                <a:gridCol w="2350769">
                  <a:extLst>
                    <a:ext uri="{9D8B030D-6E8A-4147-A177-3AD203B41FA5}">
                      <a16:colId xmlns:a16="http://schemas.microsoft.com/office/drawing/2014/main" val="20003"/>
                    </a:ext>
                  </a:extLst>
                </a:gridCol>
                <a:gridCol w="2087879">
                  <a:extLst>
                    <a:ext uri="{9D8B030D-6E8A-4147-A177-3AD203B41FA5}">
                      <a16:colId xmlns:a16="http://schemas.microsoft.com/office/drawing/2014/main" val="20004"/>
                    </a:ext>
                  </a:extLst>
                </a:gridCol>
              </a:tblGrid>
              <a:tr h="623570">
                <a:tc>
                  <a:txBody>
                    <a:bodyPr/>
                    <a:lstStyle/>
                    <a:p>
                      <a:pPr algn="ctr">
                        <a:lnSpc>
                          <a:spcPct val="100000"/>
                        </a:lnSpc>
                        <a:spcBef>
                          <a:spcPts val="360"/>
                        </a:spcBef>
                      </a:pPr>
                      <a:r>
                        <a:rPr sz="1600" b="1" spc="-5" dirty="0">
                          <a:solidFill>
                            <a:srgbClr val="FFFFFF"/>
                          </a:solidFill>
                          <a:latin typeface="Georgia"/>
                          <a:cs typeface="Georgia"/>
                        </a:rPr>
                        <a:t>Availability</a:t>
                      </a:r>
                      <a:endParaRPr sz="1600">
                        <a:latin typeface="Georgia"/>
                        <a:cs typeface="Georgia"/>
                      </a:endParaRPr>
                    </a:p>
                  </a:txBody>
                  <a:tcPr marL="0" marR="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274E13"/>
                    </a:solidFill>
                  </a:tcPr>
                </a:tc>
                <a:tc>
                  <a:txBody>
                    <a:bodyPr/>
                    <a:lstStyle/>
                    <a:p>
                      <a:pPr algn="ctr">
                        <a:lnSpc>
                          <a:spcPct val="100000"/>
                        </a:lnSpc>
                        <a:spcBef>
                          <a:spcPts val="360"/>
                        </a:spcBef>
                      </a:pPr>
                      <a:r>
                        <a:rPr sz="1600" b="1" dirty="0">
                          <a:solidFill>
                            <a:srgbClr val="FFFFFF"/>
                          </a:solidFill>
                          <a:latin typeface="Georgia"/>
                          <a:cs typeface="Georgia"/>
                        </a:rPr>
                        <a:t>SLA/SLO</a:t>
                      </a:r>
                      <a:endParaRPr sz="1600" dirty="0">
                        <a:latin typeface="Georgia"/>
                        <a:cs typeface="Georgia"/>
                      </a:endParaRPr>
                    </a:p>
                    <a:p>
                      <a:pPr algn="ctr">
                        <a:lnSpc>
                          <a:spcPct val="100000"/>
                        </a:lnSpc>
                        <a:spcBef>
                          <a:spcPts val="265"/>
                        </a:spcBef>
                      </a:pPr>
                      <a:r>
                        <a:rPr sz="1600" b="1" spc="-5" dirty="0">
                          <a:solidFill>
                            <a:srgbClr val="FFFFFF"/>
                          </a:solidFill>
                          <a:latin typeface="Georgia"/>
                          <a:cs typeface="Georgia"/>
                        </a:rPr>
                        <a:t>Target</a:t>
                      </a:r>
                      <a:endParaRPr sz="1600" dirty="0">
                        <a:latin typeface="Georgia"/>
                        <a:cs typeface="Georgia"/>
                      </a:endParaRPr>
                    </a:p>
                  </a:txBody>
                  <a:tcPr marL="0" marR="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274E13"/>
                    </a:solidFill>
                  </a:tcPr>
                </a:tc>
                <a:tc>
                  <a:txBody>
                    <a:bodyPr/>
                    <a:lstStyle/>
                    <a:p>
                      <a:pPr marL="166370">
                        <a:lnSpc>
                          <a:spcPct val="100000"/>
                        </a:lnSpc>
                        <a:spcBef>
                          <a:spcPts val="360"/>
                        </a:spcBef>
                      </a:pPr>
                      <a:r>
                        <a:rPr sz="1600" spc="-5" dirty="0">
                          <a:solidFill>
                            <a:srgbClr val="FFFFFF"/>
                          </a:solidFill>
                          <a:latin typeface="Georgia"/>
                          <a:cs typeface="Georgia"/>
                        </a:rPr>
                        <a:t>E</a:t>
                      </a:r>
                      <a:r>
                        <a:rPr sz="1600" b="1" spc="-5" dirty="0">
                          <a:solidFill>
                            <a:srgbClr val="FFFFFF"/>
                          </a:solidFill>
                          <a:latin typeface="Georgia"/>
                          <a:cs typeface="Georgia"/>
                        </a:rPr>
                        <a:t>rror</a:t>
                      </a:r>
                      <a:r>
                        <a:rPr sz="1600" b="1" spc="-25" dirty="0">
                          <a:solidFill>
                            <a:srgbClr val="FFFFFF"/>
                          </a:solidFill>
                          <a:latin typeface="Georgia"/>
                          <a:cs typeface="Georgia"/>
                        </a:rPr>
                        <a:t> </a:t>
                      </a:r>
                      <a:r>
                        <a:rPr sz="1600" b="1" dirty="0">
                          <a:solidFill>
                            <a:srgbClr val="FFFFFF"/>
                          </a:solidFill>
                          <a:latin typeface="Georgia"/>
                          <a:cs typeface="Georgia"/>
                        </a:rPr>
                        <a:t>Budget</a:t>
                      </a:r>
                      <a:endParaRPr sz="1600">
                        <a:latin typeface="Georgia"/>
                        <a:cs typeface="Georgia"/>
                      </a:endParaRPr>
                    </a:p>
                  </a:txBody>
                  <a:tcPr marL="0" marR="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274E13"/>
                    </a:solidFill>
                  </a:tcPr>
                </a:tc>
                <a:tc>
                  <a:txBody>
                    <a:bodyPr/>
                    <a:lstStyle/>
                    <a:p>
                      <a:pPr marL="313055" marR="271780" indent="-33655">
                        <a:lnSpc>
                          <a:spcPct val="113799"/>
                        </a:lnSpc>
                        <a:spcBef>
                          <a:spcPts val="95"/>
                        </a:spcBef>
                      </a:pPr>
                      <a:r>
                        <a:rPr sz="1600" b="1" spc="-5" dirty="0">
                          <a:solidFill>
                            <a:srgbClr val="FFFFFF"/>
                          </a:solidFill>
                          <a:latin typeface="Georgia"/>
                          <a:cs typeface="Georgia"/>
                        </a:rPr>
                        <a:t>Error </a:t>
                      </a:r>
                      <a:r>
                        <a:rPr sz="1600" b="1" dirty="0">
                          <a:solidFill>
                            <a:srgbClr val="FFFFFF"/>
                          </a:solidFill>
                          <a:latin typeface="Georgia"/>
                          <a:cs typeface="Georgia"/>
                        </a:rPr>
                        <a:t>Budget</a:t>
                      </a:r>
                      <a:r>
                        <a:rPr sz="1600" b="1" spc="-80" dirty="0">
                          <a:solidFill>
                            <a:srgbClr val="FFFFFF"/>
                          </a:solidFill>
                          <a:latin typeface="Georgia"/>
                          <a:cs typeface="Georgia"/>
                        </a:rPr>
                        <a:t> </a:t>
                      </a:r>
                      <a:r>
                        <a:rPr sz="1600" b="1" dirty="0">
                          <a:solidFill>
                            <a:srgbClr val="FFFFFF"/>
                          </a:solidFill>
                          <a:latin typeface="Georgia"/>
                          <a:cs typeface="Georgia"/>
                        </a:rPr>
                        <a:t>per  </a:t>
                      </a:r>
                      <a:r>
                        <a:rPr sz="1600" b="1" spc="-5" dirty="0">
                          <a:solidFill>
                            <a:srgbClr val="FFFFFF"/>
                          </a:solidFill>
                          <a:latin typeface="Georgia"/>
                          <a:cs typeface="Georgia"/>
                        </a:rPr>
                        <a:t>Month </a:t>
                      </a:r>
                      <a:r>
                        <a:rPr sz="1600" b="1" dirty="0">
                          <a:solidFill>
                            <a:srgbClr val="FFFFFF"/>
                          </a:solidFill>
                          <a:latin typeface="Georgia"/>
                          <a:cs typeface="Georgia"/>
                        </a:rPr>
                        <a:t>(30</a:t>
                      </a:r>
                      <a:r>
                        <a:rPr sz="1600" b="1" spc="-50" dirty="0">
                          <a:solidFill>
                            <a:srgbClr val="FFFFFF"/>
                          </a:solidFill>
                          <a:latin typeface="Georgia"/>
                          <a:cs typeface="Georgia"/>
                        </a:rPr>
                        <a:t> </a:t>
                      </a:r>
                      <a:r>
                        <a:rPr sz="1600" b="1" spc="-5" dirty="0">
                          <a:solidFill>
                            <a:srgbClr val="FFFFFF"/>
                          </a:solidFill>
                          <a:latin typeface="Georgia"/>
                          <a:cs typeface="Georgia"/>
                        </a:rPr>
                        <a:t>days)</a:t>
                      </a:r>
                      <a:endParaRPr sz="1600">
                        <a:latin typeface="Georgia"/>
                        <a:cs typeface="Georgia"/>
                      </a:endParaRPr>
                    </a:p>
                  </a:txBody>
                  <a:tcPr marL="0" marR="0" marT="12065"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274E13"/>
                    </a:solidFill>
                  </a:tcPr>
                </a:tc>
                <a:tc>
                  <a:txBody>
                    <a:bodyPr/>
                    <a:lstStyle/>
                    <a:p>
                      <a:pPr marL="52069" marR="161290">
                        <a:lnSpc>
                          <a:spcPct val="113799"/>
                        </a:lnSpc>
                        <a:spcBef>
                          <a:spcPts val="95"/>
                        </a:spcBef>
                      </a:pPr>
                      <a:r>
                        <a:rPr sz="1600" b="1" spc="-5" dirty="0">
                          <a:solidFill>
                            <a:srgbClr val="FFFFFF"/>
                          </a:solidFill>
                          <a:latin typeface="Georgia"/>
                          <a:cs typeface="Georgia"/>
                        </a:rPr>
                        <a:t>Error </a:t>
                      </a:r>
                      <a:r>
                        <a:rPr sz="1600" b="1" dirty="0">
                          <a:solidFill>
                            <a:srgbClr val="FFFFFF"/>
                          </a:solidFill>
                          <a:latin typeface="Georgia"/>
                          <a:cs typeface="Georgia"/>
                        </a:rPr>
                        <a:t>Budget per  Quarter </a:t>
                      </a:r>
                      <a:r>
                        <a:rPr sz="1600" b="1" spc="-5" dirty="0">
                          <a:solidFill>
                            <a:srgbClr val="FFFFFF"/>
                          </a:solidFill>
                          <a:latin typeface="Georgia"/>
                          <a:cs typeface="Georgia"/>
                        </a:rPr>
                        <a:t>(90</a:t>
                      </a:r>
                      <a:r>
                        <a:rPr sz="1600" b="1" spc="-75" dirty="0">
                          <a:solidFill>
                            <a:srgbClr val="FFFFFF"/>
                          </a:solidFill>
                          <a:latin typeface="Georgia"/>
                          <a:cs typeface="Georgia"/>
                        </a:rPr>
                        <a:t> </a:t>
                      </a:r>
                      <a:r>
                        <a:rPr sz="1600" b="1" spc="-5" dirty="0">
                          <a:solidFill>
                            <a:srgbClr val="FFFFFF"/>
                          </a:solidFill>
                          <a:latin typeface="Georgia"/>
                          <a:cs typeface="Georgia"/>
                        </a:rPr>
                        <a:t>days)</a:t>
                      </a:r>
                      <a:endParaRPr sz="1600">
                        <a:latin typeface="Georgia"/>
                        <a:cs typeface="Georgia"/>
                      </a:endParaRPr>
                    </a:p>
                  </a:txBody>
                  <a:tcPr marL="0" marR="0" marT="12065"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solidFill>
                      <a:srgbClr val="274E13"/>
                    </a:solidFill>
                  </a:tcPr>
                </a:tc>
                <a:extLst>
                  <a:ext uri="{0D108BD9-81ED-4DB2-BD59-A6C34878D82A}">
                    <a16:rowId xmlns:a16="http://schemas.microsoft.com/office/drawing/2014/main" val="10000"/>
                  </a:ext>
                </a:extLst>
              </a:tr>
              <a:tr h="447674">
                <a:tc>
                  <a:txBody>
                    <a:bodyPr/>
                    <a:lstStyle/>
                    <a:p>
                      <a:pPr algn="ctr">
                        <a:lnSpc>
                          <a:spcPct val="100000"/>
                        </a:lnSpc>
                        <a:spcBef>
                          <a:spcPts val="360"/>
                        </a:spcBef>
                      </a:pPr>
                      <a:r>
                        <a:rPr sz="1600" dirty="0">
                          <a:solidFill>
                            <a:srgbClr val="222635"/>
                          </a:solidFill>
                          <a:latin typeface="Georgia"/>
                          <a:cs typeface="Georgia"/>
                        </a:rPr>
                        <a:t>95%</a:t>
                      </a:r>
                      <a:endParaRPr sz="1600">
                        <a:latin typeface="Georgia"/>
                        <a:cs typeface="Georgia"/>
                      </a:endParaRPr>
                    </a:p>
                  </a:txBody>
                  <a:tcPr marL="0" marR="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gridSpan="2">
                  <a:txBody>
                    <a:bodyPr/>
                    <a:lstStyle/>
                    <a:p>
                      <a:pPr marL="549910">
                        <a:lnSpc>
                          <a:spcPct val="100000"/>
                        </a:lnSpc>
                        <a:spcBef>
                          <a:spcPts val="360"/>
                        </a:spcBef>
                        <a:tabLst>
                          <a:tab pos="2186940" algn="l"/>
                        </a:tabLst>
                      </a:pPr>
                      <a:r>
                        <a:rPr sz="1600" dirty="0">
                          <a:solidFill>
                            <a:srgbClr val="222635"/>
                          </a:solidFill>
                          <a:latin typeface="Georgia"/>
                          <a:cs typeface="Georgia"/>
                        </a:rPr>
                        <a:t>80%	15%</a:t>
                      </a:r>
                      <a:endParaRPr sz="1600">
                        <a:latin typeface="Georgia"/>
                        <a:cs typeface="Georgia"/>
                      </a:endParaRPr>
                    </a:p>
                  </a:txBody>
                  <a:tcPr marL="0" marR="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hMerge="1">
                  <a:txBody>
                    <a:bodyPr/>
                    <a:lstStyle/>
                    <a:p>
                      <a:endParaRPr/>
                    </a:p>
                  </a:txBody>
                  <a:tcPr marL="0" marR="0" marT="0" marB="0"/>
                </a:tc>
                <a:tc>
                  <a:txBody>
                    <a:bodyPr/>
                    <a:lstStyle/>
                    <a:p>
                      <a:pPr marL="726440">
                        <a:lnSpc>
                          <a:spcPct val="100000"/>
                        </a:lnSpc>
                        <a:spcBef>
                          <a:spcPts val="360"/>
                        </a:spcBef>
                      </a:pPr>
                      <a:r>
                        <a:rPr sz="1600" dirty="0">
                          <a:solidFill>
                            <a:srgbClr val="222635"/>
                          </a:solidFill>
                          <a:latin typeface="Georgia"/>
                          <a:cs typeface="Georgia"/>
                        </a:rPr>
                        <a:t>108</a:t>
                      </a:r>
                      <a:r>
                        <a:rPr sz="1600" spc="-10" dirty="0">
                          <a:solidFill>
                            <a:srgbClr val="222635"/>
                          </a:solidFill>
                          <a:latin typeface="Georgia"/>
                          <a:cs typeface="Georgia"/>
                        </a:rPr>
                        <a:t> </a:t>
                      </a:r>
                      <a:r>
                        <a:rPr sz="1600" spc="-5" dirty="0">
                          <a:solidFill>
                            <a:srgbClr val="222635"/>
                          </a:solidFill>
                          <a:latin typeface="Georgia"/>
                          <a:cs typeface="Georgia"/>
                        </a:rPr>
                        <a:t>hours</a:t>
                      </a:r>
                      <a:endParaRPr sz="1600">
                        <a:latin typeface="Georgia"/>
                        <a:cs typeface="Georgia"/>
                      </a:endParaRPr>
                    </a:p>
                  </a:txBody>
                  <a:tcPr marL="0" marR="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tc>
                  <a:txBody>
                    <a:bodyPr/>
                    <a:lstStyle/>
                    <a:p>
                      <a:pPr marL="52069">
                        <a:lnSpc>
                          <a:spcPct val="100000"/>
                        </a:lnSpc>
                        <a:spcBef>
                          <a:spcPts val="360"/>
                        </a:spcBef>
                      </a:pPr>
                      <a:r>
                        <a:rPr sz="1600" dirty="0">
                          <a:solidFill>
                            <a:srgbClr val="222635"/>
                          </a:solidFill>
                          <a:latin typeface="Georgia"/>
                          <a:cs typeface="Georgia"/>
                        </a:rPr>
                        <a:t>324</a:t>
                      </a:r>
                      <a:r>
                        <a:rPr sz="1600" spc="-10" dirty="0">
                          <a:solidFill>
                            <a:srgbClr val="222635"/>
                          </a:solidFill>
                          <a:latin typeface="Georgia"/>
                          <a:cs typeface="Georgia"/>
                        </a:rPr>
                        <a:t> </a:t>
                      </a:r>
                      <a:r>
                        <a:rPr sz="1600" spc="-5" dirty="0">
                          <a:solidFill>
                            <a:srgbClr val="222635"/>
                          </a:solidFill>
                          <a:latin typeface="Georgia"/>
                          <a:cs typeface="Georgia"/>
                        </a:rPr>
                        <a:t>hours</a:t>
                      </a:r>
                      <a:endParaRPr sz="1600" dirty="0">
                        <a:latin typeface="Georgia"/>
                        <a:cs typeface="Georgia"/>
                      </a:endParaRPr>
                    </a:p>
                  </a:txBody>
                  <a:tcPr marL="0" marR="0" marB="0">
                    <a:lnL w="9525">
                      <a:solidFill>
                        <a:srgbClr val="D9D9D9"/>
                      </a:solidFill>
                      <a:prstDash val="solid"/>
                    </a:lnL>
                    <a:lnR w="9525">
                      <a:solidFill>
                        <a:srgbClr val="D9D9D9"/>
                      </a:solidFill>
                      <a:prstDash val="solid"/>
                    </a:lnR>
                    <a:lnT w="9525">
                      <a:solidFill>
                        <a:srgbClr val="D9D9D9"/>
                      </a:solidFill>
                      <a:prstDash val="solid"/>
                    </a:lnT>
                    <a:lnB w="9525">
                      <a:solidFill>
                        <a:srgbClr val="D9D9D9"/>
                      </a:solidFill>
                      <a:prstDash val="solid"/>
                    </a:lnB>
                  </a:tcPr>
                </a:tc>
                <a:extLst>
                  <a:ext uri="{0D108BD9-81ED-4DB2-BD59-A6C34878D82A}">
                    <a16:rowId xmlns:a16="http://schemas.microsoft.com/office/drawing/2014/main" val="10001"/>
                  </a:ext>
                </a:extLst>
              </a:tr>
            </a:tbl>
          </a:graphicData>
        </a:graphic>
      </p:graphicFrame>
      <p:sp>
        <p:nvSpPr>
          <p:cNvPr id="4" name="object 4"/>
          <p:cNvSpPr txBox="1"/>
          <p:nvPr/>
        </p:nvSpPr>
        <p:spPr>
          <a:xfrm>
            <a:off x="1223025" y="1568867"/>
            <a:ext cx="8267065" cy="1061085"/>
          </a:xfrm>
          <a:prstGeom prst="rect">
            <a:avLst/>
          </a:prstGeom>
        </p:spPr>
        <p:txBody>
          <a:bodyPr vert="horz" wrap="square" lIns="0" tIns="194945" rIns="0" bIns="0" rtlCol="0">
            <a:spAutoFit/>
          </a:bodyPr>
          <a:lstStyle/>
          <a:p>
            <a:pPr marL="12700">
              <a:lnSpc>
                <a:spcPct val="100000"/>
              </a:lnSpc>
              <a:spcBef>
                <a:spcPts val="1535"/>
              </a:spcBef>
            </a:pPr>
            <a:r>
              <a:rPr sz="2200" dirty="0">
                <a:solidFill>
                  <a:srgbClr val="222635"/>
                </a:solidFill>
                <a:latin typeface="Times New Roman"/>
                <a:cs typeface="Times New Roman"/>
              </a:rPr>
              <a:t>Suppose </a:t>
            </a:r>
            <a:r>
              <a:rPr sz="2200" spc="-5" dirty="0">
                <a:solidFill>
                  <a:srgbClr val="222635"/>
                </a:solidFill>
                <a:latin typeface="Times New Roman"/>
                <a:cs typeface="Times New Roman"/>
              </a:rPr>
              <a:t>the system availability is </a:t>
            </a:r>
            <a:r>
              <a:rPr sz="2200" dirty="0">
                <a:solidFill>
                  <a:srgbClr val="222635"/>
                </a:solidFill>
                <a:latin typeface="Times New Roman"/>
                <a:cs typeface="Times New Roman"/>
              </a:rPr>
              <a:t>95%. And, your </a:t>
            </a:r>
            <a:r>
              <a:rPr sz="2200" spc="-5" dirty="0">
                <a:solidFill>
                  <a:srgbClr val="222635"/>
                </a:solidFill>
                <a:latin typeface="Times New Roman"/>
                <a:cs typeface="Times New Roman"/>
              </a:rPr>
              <a:t>SLO threshold is</a:t>
            </a:r>
            <a:r>
              <a:rPr sz="2200" spc="-114" dirty="0">
                <a:solidFill>
                  <a:srgbClr val="222635"/>
                </a:solidFill>
                <a:latin typeface="Times New Roman"/>
                <a:cs typeface="Times New Roman"/>
              </a:rPr>
              <a:t> </a:t>
            </a:r>
            <a:r>
              <a:rPr sz="2200" dirty="0">
                <a:solidFill>
                  <a:srgbClr val="222635"/>
                </a:solidFill>
                <a:latin typeface="Times New Roman"/>
                <a:cs typeface="Times New Roman"/>
              </a:rPr>
              <a:t>80%.</a:t>
            </a:r>
            <a:endParaRPr sz="2200" dirty="0">
              <a:latin typeface="Times New Roman"/>
              <a:cs typeface="Times New Roman"/>
            </a:endParaRPr>
          </a:p>
          <a:p>
            <a:pPr marL="12700">
              <a:lnSpc>
                <a:spcPct val="100000"/>
              </a:lnSpc>
              <a:spcBef>
                <a:spcPts val="1435"/>
              </a:spcBef>
            </a:pPr>
            <a:r>
              <a:rPr sz="2200" b="1" spc="-10" dirty="0">
                <a:solidFill>
                  <a:srgbClr val="222635"/>
                </a:solidFill>
                <a:latin typeface="Times New Roman"/>
                <a:cs typeface="Times New Roman"/>
              </a:rPr>
              <a:t>Error </a:t>
            </a:r>
            <a:r>
              <a:rPr sz="2200" b="1" spc="-5" dirty="0">
                <a:solidFill>
                  <a:srgbClr val="222635"/>
                </a:solidFill>
                <a:latin typeface="Times New Roman"/>
                <a:cs typeface="Times New Roman"/>
              </a:rPr>
              <a:t>Budget</a:t>
            </a:r>
            <a:r>
              <a:rPr sz="2200" spc="-5" dirty="0">
                <a:solidFill>
                  <a:srgbClr val="222635"/>
                </a:solidFill>
                <a:latin typeface="Times New Roman"/>
                <a:cs typeface="Times New Roman"/>
              </a:rPr>
              <a:t>: </a:t>
            </a:r>
            <a:r>
              <a:rPr sz="2200" dirty="0">
                <a:solidFill>
                  <a:srgbClr val="222635"/>
                </a:solidFill>
                <a:latin typeface="Times New Roman"/>
                <a:cs typeface="Times New Roman"/>
              </a:rPr>
              <a:t>95%-80%=</a:t>
            </a:r>
            <a:r>
              <a:rPr sz="2200" spc="-35" dirty="0">
                <a:solidFill>
                  <a:srgbClr val="222635"/>
                </a:solidFill>
                <a:latin typeface="Times New Roman"/>
                <a:cs typeface="Times New Roman"/>
              </a:rPr>
              <a:t> </a:t>
            </a:r>
            <a:r>
              <a:rPr sz="2200" dirty="0">
                <a:solidFill>
                  <a:srgbClr val="222635"/>
                </a:solidFill>
                <a:latin typeface="Times New Roman"/>
                <a:cs typeface="Times New Roman"/>
              </a:rPr>
              <a:t>15%</a:t>
            </a:r>
            <a:endParaRPr sz="2200" dirty="0">
              <a:latin typeface="Times New Roman"/>
              <a:cs typeface="Times New Roman"/>
            </a:endParaRPr>
          </a:p>
        </p:txBody>
      </p:sp>
      <p:sp>
        <p:nvSpPr>
          <p:cNvPr id="5" name="object 5"/>
          <p:cNvSpPr txBox="1"/>
          <p:nvPr/>
        </p:nvSpPr>
        <p:spPr>
          <a:xfrm>
            <a:off x="1223025" y="3916172"/>
            <a:ext cx="8994140" cy="2194560"/>
          </a:xfrm>
          <a:prstGeom prst="rect">
            <a:avLst/>
          </a:prstGeom>
        </p:spPr>
        <p:txBody>
          <a:bodyPr vert="horz" wrap="square" lIns="0" tIns="55244" rIns="0" bIns="0" rtlCol="0">
            <a:spAutoFit/>
          </a:bodyPr>
          <a:lstStyle/>
          <a:p>
            <a:pPr marL="12700">
              <a:lnSpc>
                <a:spcPct val="100000"/>
              </a:lnSpc>
              <a:spcBef>
                <a:spcPts val="434"/>
              </a:spcBef>
            </a:pPr>
            <a:r>
              <a:rPr sz="2200" b="1" spc="-10" dirty="0">
                <a:solidFill>
                  <a:srgbClr val="222635"/>
                </a:solidFill>
                <a:latin typeface="Times New Roman"/>
                <a:cs typeface="Times New Roman"/>
              </a:rPr>
              <a:t>Error </a:t>
            </a:r>
            <a:r>
              <a:rPr sz="2200" b="1" spc="-5" dirty="0">
                <a:solidFill>
                  <a:srgbClr val="222635"/>
                </a:solidFill>
                <a:latin typeface="Times New Roman"/>
                <a:cs typeface="Times New Roman"/>
              </a:rPr>
              <a:t>Budget/month</a:t>
            </a:r>
            <a:r>
              <a:rPr sz="2200" spc="-5" dirty="0">
                <a:solidFill>
                  <a:srgbClr val="222635"/>
                </a:solidFill>
                <a:latin typeface="Times New Roman"/>
                <a:cs typeface="Times New Roman"/>
              </a:rPr>
              <a:t>: </a:t>
            </a:r>
            <a:r>
              <a:rPr sz="2200" dirty="0">
                <a:solidFill>
                  <a:srgbClr val="222635"/>
                </a:solidFill>
                <a:latin typeface="Times New Roman"/>
                <a:cs typeface="Times New Roman"/>
              </a:rPr>
              <a:t>108 hours. (At 5% </a:t>
            </a:r>
            <a:r>
              <a:rPr sz="2200" spc="-5" dirty="0">
                <a:solidFill>
                  <a:srgbClr val="222635"/>
                </a:solidFill>
                <a:latin typeface="Times New Roman"/>
                <a:cs typeface="Times New Roman"/>
              </a:rPr>
              <a:t>downtime, per day downtime </a:t>
            </a:r>
            <a:r>
              <a:rPr sz="2200" dirty="0">
                <a:solidFill>
                  <a:srgbClr val="222635"/>
                </a:solidFill>
                <a:latin typeface="Times New Roman"/>
                <a:cs typeface="Times New Roman"/>
              </a:rPr>
              <a:t>hours</a:t>
            </a:r>
            <a:r>
              <a:rPr sz="2200" spc="10" dirty="0">
                <a:solidFill>
                  <a:srgbClr val="222635"/>
                </a:solidFill>
                <a:latin typeface="Times New Roman"/>
                <a:cs typeface="Times New Roman"/>
              </a:rPr>
              <a:t> </a:t>
            </a:r>
            <a:r>
              <a:rPr sz="2200" spc="-5" dirty="0">
                <a:solidFill>
                  <a:srgbClr val="222635"/>
                </a:solidFill>
                <a:latin typeface="Times New Roman"/>
                <a:cs typeface="Times New Roman"/>
              </a:rPr>
              <a:t>is</a:t>
            </a:r>
            <a:endParaRPr sz="2200" dirty="0">
              <a:latin typeface="Times New Roman"/>
              <a:cs typeface="Times New Roman"/>
            </a:endParaRPr>
          </a:p>
          <a:p>
            <a:pPr marL="12700">
              <a:lnSpc>
                <a:spcPct val="100000"/>
              </a:lnSpc>
              <a:spcBef>
                <a:spcPts val="335"/>
              </a:spcBef>
            </a:pPr>
            <a:r>
              <a:rPr sz="2200" dirty="0">
                <a:solidFill>
                  <a:srgbClr val="222635"/>
                </a:solidFill>
                <a:latin typeface="Times New Roman"/>
                <a:cs typeface="Times New Roman"/>
              </a:rPr>
              <a:t>1.2</a:t>
            </a:r>
            <a:r>
              <a:rPr sz="2200" spc="-5" dirty="0">
                <a:solidFill>
                  <a:srgbClr val="222635"/>
                </a:solidFill>
                <a:latin typeface="Times New Roman"/>
                <a:cs typeface="Times New Roman"/>
              </a:rPr>
              <a:t> </a:t>
            </a:r>
            <a:r>
              <a:rPr sz="2200" dirty="0">
                <a:solidFill>
                  <a:srgbClr val="222635"/>
                </a:solidFill>
                <a:latin typeface="Times New Roman"/>
                <a:cs typeface="Times New Roman"/>
              </a:rPr>
              <a:t>hours</a:t>
            </a:r>
            <a:endParaRPr sz="2200" dirty="0">
              <a:latin typeface="Times New Roman"/>
              <a:cs typeface="Times New Roman"/>
            </a:endParaRPr>
          </a:p>
          <a:p>
            <a:pPr marL="12700" marR="688975">
              <a:lnSpc>
                <a:spcPct val="112700"/>
              </a:lnSpc>
              <a:spcBef>
                <a:spcPts val="1100"/>
              </a:spcBef>
            </a:pPr>
            <a:r>
              <a:rPr sz="2200" spc="-5" dirty="0">
                <a:solidFill>
                  <a:srgbClr val="222635"/>
                </a:solidFill>
                <a:latin typeface="Times New Roman"/>
                <a:cs typeface="Times New Roman"/>
              </a:rPr>
              <a:t>Therefore </a:t>
            </a:r>
            <a:r>
              <a:rPr sz="2200" dirty="0">
                <a:solidFill>
                  <a:srgbClr val="222635"/>
                </a:solidFill>
                <a:latin typeface="Times New Roman"/>
                <a:cs typeface="Times New Roman"/>
              </a:rPr>
              <a:t>for 15% </a:t>
            </a:r>
            <a:r>
              <a:rPr sz="2200" spc="-5" dirty="0">
                <a:solidFill>
                  <a:srgbClr val="222635"/>
                </a:solidFill>
                <a:latin typeface="Times New Roman"/>
                <a:cs typeface="Times New Roman"/>
              </a:rPr>
              <a:t>it is </a:t>
            </a:r>
            <a:r>
              <a:rPr sz="2200" dirty="0">
                <a:solidFill>
                  <a:srgbClr val="222635"/>
                </a:solidFill>
                <a:latin typeface="Times New Roman"/>
                <a:cs typeface="Times New Roman"/>
              </a:rPr>
              <a:t>1.2*3 = 3.6. So for 30 </a:t>
            </a:r>
            <a:r>
              <a:rPr sz="2200" spc="-5" dirty="0">
                <a:solidFill>
                  <a:srgbClr val="222635"/>
                </a:solidFill>
                <a:latin typeface="Times New Roman"/>
                <a:cs typeface="Times New Roman"/>
              </a:rPr>
              <a:t>days it will </a:t>
            </a:r>
            <a:r>
              <a:rPr sz="2200" dirty="0">
                <a:solidFill>
                  <a:srgbClr val="222635"/>
                </a:solidFill>
                <a:latin typeface="Times New Roman"/>
                <a:cs typeface="Times New Roman"/>
              </a:rPr>
              <a:t>be 30*3.6 = 108  hours)</a:t>
            </a:r>
            <a:endParaRPr sz="2200" dirty="0">
              <a:latin typeface="Times New Roman"/>
              <a:cs typeface="Times New Roman"/>
            </a:endParaRPr>
          </a:p>
          <a:p>
            <a:pPr marL="12700">
              <a:lnSpc>
                <a:spcPct val="100000"/>
              </a:lnSpc>
              <a:spcBef>
                <a:spcPts val="1435"/>
              </a:spcBef>
            </a:pPr>
            <a:r>
              <a:rPr sz="2200" b="1" spc="-10" dirty="0">
                <a:solidFill>
                  <a:srgbClr val="222635"/>
                </a:solidFill>
                <a:latin typeface="Times New Roman"/>
                <a:cs typeface="Times New Roman"/>
              </a:rPr>
              <a:t>Error </a:t>
            </a:r>
            <a:r>
              <a:rPr sz="2200" b="1" spc="-5" dirty="0">
                <a:solidFill>
                  <a:srgbClr val="222635"/>
                </a:solidFill>
                <a:latin typeface="Times New Roman"/>
                <a:cs typeface="Times New Roman"/>
              </a:rPr>
              <a:t>Budget/quarter</a:t>
            </a:r>
            <a:r>
              <a:rPr sz="2200" spc="-5" dirty="0">
                <a:solidFill>
                  <a:srgbClr val="222635"/>
                </a:solidFill>
                <a:latin typeface="Times New Roman"/>
                <a:cs typeface="Times New Roman"/>
              </a:rPr>
              <a:t>: </a:t>
            </a:r>
            <a:r>
              <a:rPr sz="2200" dirty="0">
                <a:solidFill>
                  <a:srgbClr val="222635"/>
                </a:solidFill>
                <a:latin typeface="Times New Roman"/>
                <a:cs typeface="Times New Roman"/>
              </a:rPr>
              <a:t>108*3 = 324</a:t>
            </a:r>
            <a:r>
              <a:rPr sz="2200" spc="-35" dirty="0">
                <a:solidFill>
                  <a:srgbClr val="222635"/>
                </a:solidFill>
                <a:latin typeface="Times New Roman"/>
                <a:cs typeface="Times New Roman"/>
              </a:rPr>
              <a:t> </a:t>
            </a:r>
            <a:r>
              <a:rPr sz="2200" dirty="0">
                <a:solidFill>
                  <a:srgbClr val="222635"/>
                </a:solidFill>
                <a:latin typeface="Times New Roman"/>
                <a:cs typeface="Times New Roman"/>
              </a:rPr>
              <a:t>hours.</a:t>
            </a:r>
            <a:endParaRPr sz="22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8125" y="6283408"/>
            <a:ext cx="6579870" cy="181610"/>
          </a:xfrm>
          <a:prstGeom prst="rect">
            <a:avLst/>
          </a:prstGeom>
        </p:spPr>
        <p:txBody>
          <a:bodyPr vert="horz" wrap="square" lIns="0" tIns="0" rIns="0" bIns="0" rtlCol="0">
            <a:spAutoFit/>
          </a:bodyPr>
          <a:lstStyle/>
          <a:p>
            <a:pPr marL="12700">
              <a:lnSpc>
                <a:spcPts val="1315"/>
              </a:lnSpc>
            </a:pPr>
            <a:r>
              <a:rPr sz="1100" u="sng" spc="-5" dirty="0">
                <a:solidFill>
                  <a:srgbClr val="17BE11"/>
                </a:solidFill>
                <a:uFill>
                  <a:solidFill>
                    <a:srgbClr val="17BE11"/>
                  </a:solidFill>
                </a:uFill>
                <a:latin typeface="Arial"/>
                <a:cs typeface="Arial"/>
              </a:rPr>
              <a:t>https://cloudplatform.googleblog.com/2018/06/understanding-error-budget-overspend-cre-life-lessons.html</a:t>
            </a:r>
            <a:endParaRPr sz="1100">
              <a:latin typeface="Arial"/>
              <a:cs typeface="Arial"/>
            </a:endParaRPr>
          </a:p>
        </p:txBody>
      </p:sp>
      <p:sp>
        <p:nvSpPr>
          <p:cNvPr id="5" name="object 5"/>
          <p:cNvSpPr txBox="1"/>
          <p:nvPr/>
        </p:nvSpPr>
        <p:spPr>
          <a:xfrm>
            <a:off x="11326012" y="6442348"/>
            <a:ext cx="245745" cy="196215"/>
          </a:xfrm>
          <a:prstGeom prst="rect">
            <a:avLst/>
          </a:prstGeom>
        </p:spPr>
        <p:txBody>
          <a:bodyPr vert="horz" wrap="square" lIns="0" tIns="0" rIns="0" bIns="0" rtlCol="0">
            <a:spAutoFit/>
          </a:bodyPr>
          <a:lstStyle/>
          <a:p>
            <a:pPr marL="38100">
              <a:lnSpc>
                <a:spcPts val="1425"/>
              </a:lnSpc>
            </a:pPr>
            <a:r>
              <a:rPr sz="1200" dirty="0">
                <a:solidFill>
                  <a:srgbClr val="888888"/>
                </a:solidFill>
                <a:latin typeface="Arial"/>
                <a:cs typeface="Arial"/>
              </a:rPr>
              <a:t>9</a:t>
            </a:r>
            <a:endParaRPr sz="1200">
              <a:latin typeface="Arial"/>
              <a:cs typeface="Arial"/>
            </a:endParaRPr>
          </a:p>
        </p:txBody>
      </p:sp>
      <p:sp>
        <p:nvSpPr>
          <p:cNvPr id="2" name="object 2"/>
          <p:cNvSpPr txBox="1">
            <a:spLocks noGrp="1"/>
          </p:cNvSpPr>
          <p:nvPr>
            <p:ph type="title"/>
          </p:nvPr>
        </p:nvSpPr>
        <p:spPr>
          <a:xfrm>
            <a:off x="667840" y="938477"/>
            <a:ext cx="10415611" cy="504625"/>
          </a:xfrm>
          <a:prstGeom prst="rect">
            <a:avLst/>
          </a:prstGeom>
        </p:spPr>
        <p:txBody>
          <a:bodyPr vert="horz" wrap="square" lIns="0" tIns="12065" rIns="0" bIns="0" rtlCol="0">
            <a:spAutoFit/>
          </a:bodyPr>
          <a:lstStyle/>
          <a:p>
            <a:pPr marL="12700">
              <a:lnSpc>
                <a:spcPct val="100000"/>
              </a:lnSpc>
              <a:spcBef>
                <a:spcPts val="95"/>
              </a:spcBef>
              <a:tabLst>
                <a:tab pos="1669414" algn="l"/>
                <a:tab pos="2555240" algn="l"/>
              </a:tabLst>
            </a:pPr>
            <a:r>
              <a:rPr sz="3200" spc="-5" dirty="0"/>
              <a:t>Where	are	you spending your error budget?</a:t>
            </a:r>
            <a:endParaRPr sz="3200" dirty="0"/>
          </a:p>
        </p:txBody>
      </p:sp>
      <p:sp>
        <p:nvSpPr>
          <p:cNvPr id="3" name="object 3"/>
          <p:cNvSpPr txBox="1"/>
          <p:nvPr/>
        </p:nvSpPr>
        <p:spPr>
          <a:xfrm>
            <a:off x="716915" y="1954445"/>
            <a:ext cx="10758170" cy="3817620"/>
          </a:xfrm>
          <a:prstGeom prst="rect">
            <a:avLst/>
          </a:prstGeom>
        </p:spPr>
        <p:txBody>
          <a:bodyPr vert="horz" wrap="square" lIns="0" tIns="43180" rIns="0" bIns="0" rtlCol="0">
            <a:spAutoFit/>
          </a:bodyPr>
          <a:lstStyle/>
          <a:p>
            <a:pPr marL="443865" marR="161925" indent="-431800">
              <a:lnSpc>
                <a:spcPts val="3700"/>
              </a:lnSpc>
              <a:spcBef>
                <a:spcPts val="340"/>
              </a:spcBef>
              <a:buChar char="•"/>
              <a:tabLst>
                <a:tab pos="443865" algn="l"/>
                <a:tab pos="444500" algn="l"/>
              </a:tabLst>
            </a:pPr>
            <a:r>
              <a:rPr sz="3200" dirty="0">
                <a:latin typeface="Arial"/>
                <a:cs typeface="Arial"/>
              </a:rPr>
              <a:t>Do most of your </a:t>
            </a:r>
            <a:r>
              <a:rPr sz="3200" spc="-5" dirty="0">
                <a:latin typeface="Arial"/>
                <a:cs typeface="Arial"/>
              </a:rPr>
              <a:t>errors </a:t>
            </a:r>
            <a:r>
              <a:rPr sz="3200" dirty="0">
                <a:latin typeface="Arial"/>
                <a:cs typeface="Arial"/>
              </a:rPr>
              <a:t>happen when you’re doing</a:t>
            </a:r>
            <a:r>
              <a:rPr sz="3200" spc="-70" dirty="0">
                <a:latin typeface="Arial"/>
                <a:cs typeface="Arial"/>
              </a:rPr>
              <a:t> </a:t>
            </a:r>
            <a:r>
              <a:rPr sz="3200" spc="-5" dirty="0">
                <a:latin typeface="Arial"/>
                <a:cs typeface="Arial"/>
              </a:rPr>
              <a:t>binary  </a:t>
            </a:r>
            <a:r>
              <a:rPr sz="3200" dirty="0">
                <a:latin typeface="Arial"/>
                <a:cs typeface="Arial"/>
              </a:rPr>
              <a:t>releases?</a:t>
            </a:r>
          </a:p>
          <a:p>
            <a:pPr marL="901700" marR="5080" lvl="1" indent="-406400">
              <a:lnSpc>
                <a:spcPts val="3200"/>
              </a:lnSpc>
              <a:spcBef>
                <a:spcPts val="495"/>
              </a:spcBef>
              <a:buChar char="–"/>
              <a:tabLst>
                <a:tab pos="901065" algn="l"/>
                <a:tab pos="901700" algn="l"/>
              </a:tabLst>
            </a:pPr>
            <a:r>
              <a:rPr sz="2800" dirty="0">
                <a:latin typeface="Arial"/>
                <a:cs typeface="Arial"/>
              </a:rPr>
              <a:t>Do </a:t>
            </a:r>
            <a:r>
              <a:rPr sz="2800" spc="-5" dirty="0">
                <a:latin typeface="Arial"/>
                <a:cs typeface="Arial"/>
              </a:rPr>
              <a:t>something to </a:t>
            </a:r>
            <a:r>
              <a:rPr sz="2800" dirty="0">
                <a:latin typeface="Arial"/>
                <a:cs typeface="Arial"/>
              </a:rPr>
              <a:t>make releases less </a:t>
            </a:r>
            <a:r>
              <a:rPr sz="2800" spc="-5" dirty="0">
                <a:latin typeface="Arial"/>
                <a:cs typeface="Arial"/>
              </a:rPr>
              <a:t>frequent, </a:t>
            </a:r>
            <a:r>
              <a:rPr sz="2800" dirty="0">
                <a:latin typeface="Arial"/>
                <a:cs typeface="Arial"/>
              </a:rPr>
              <a:t>less error-prone  or lower-impact when </a:t>
            </a:r>
            <a:r>
              <a:rPr sz="2800" spc="-5" dirty="0">
                <a:latin typeface="Arial"/>
                <a:cs typeface="Arial"/>
              </a:rPr>
              <a:t>there </a:t>
            </a:r>
            <a:r>
              <a:rPr sz="2800" dirty="0">
                <a:latin typeface="Arial"/>
                <a:cs typeface="Arial"/>
              </a:rPr>
              <a:t>is an</a:t>
            </a:r>
            <a:r>
              <a:rPr sz="2800" spc="-25" dirty="0">
                <a:latin typeface="Arial"/>
                <a:cs typeface="Arial"/>
              </a:rPr>
              <a:t> </a:t>
            </a:r>
            <a:r>
              <a:rPr sz="2800" dirty="0">
                <a:latin typeface="Arial"/>
                <a:cs typeface="Arial"/>
              </a:rPr>
              <a:t>error</a:t>
            </a:r>
          </a:p>
          <a:p>
            <a:pPr marL="443865" marR="1065530" indent="-431800">
              <a:lnSpc>
                <a:spcPts val="3700"/>
              </a:lnSpc>
              <a:spcBef>
                <a:spcPts val="605"/>
              </a:spcBef>
              <a:buChar char="•"/>
              <a:tabLst>
                <a:tab pos="443865" algn="l"/>
                <a:tab pos="444500" algn="l"/>
              </a:tabLst>
            </a:pPr>
            <a:r>
              <a:rPr sz="3200" dirty="0">
                <a:latin typeface="Arial"/>
                <a:cs typeface="Arial"/>
              </a:rPr>
              <a:t>Are you seeing </a:t>
            </a:r>
            <a:r>
              <a:rPr sz="3200" spc="-5" dirty="0">
                <a:latin typeface="Arial"/>
                <a:cs typeface="Arial"/>
              </a:rPr>
              <a:t>steady </a:t>
            </a:r>
            <a:r>
              <a:rPr sz="3200" dirty="0">
                <a:latin typeface="Arial"/>
                <a:cs typeface="Arial"/>
              </a:rPr>
              <a:t>error spend coming </a:t>
            </a:r>
            <a:r>
              <a:rPr sz="3200" spc="-5" dirty="0">
                <a:latin typeface="Arial"/>
                <a:cs typeface="Arial"/>
              </a:rPr>
              <a:t>from  intermittent application failure, </a:t>
            </a:r>
            <a:r>
              <a:rPr sz="3200" dirty="0">
                <a:latin typeface="Arial"/>
                <a:cs typeface="Arial"/>
              </a:rPr>
              <a:t>which adds up </a:t>
            </a:r>
            <a:r>
              <a:rPr sz="3200" spc="-5" dirty="0">
                <a:latin typeface="Arial"/>
                <a:cs typeface="Arial"/>
              </a:rPr>
              <a:t>to the  majority </a:t>
            </a:r>
            <a:r>
              <a:rPr sz="3200" dirty="0">
                <a:latin typeface="Arial"/>
                <a:cs typeface="Arial"/>
              </a:rPr>
              <a:t>of your</a:t>
            </a:r>
            <a:r>
              <a:rPr sz="3200" spc="-15" dirty="0">
                <a:latin typeface="Arial"/>
                <a:cs typeface="Arial"/>
              </a:rPr>
              <a:t> </a:t>
            </a:r>
            <a:r>
              <a:rPr sz="3200" spc="-5" dirty="0">
                <a:latin typeface="Arial"/>
                <a:cs typeface="Arial"/>
              </a:rPr>
              <a:t>budget?</a:t>
            </a:r>
            <a:endParaRPr sz="3200" dirty="0">
              <a:latin typeface="Arial"/>
              <a:cs typeface="Arial"/>
            </a:endParaRPr>
          </a:p>
          <a:p>
            <a:pPr marL="901700" lvl="1" indent="-407034">
              <a:lnSpc>
                <a:spcPct val="100000"/>
              </a:lnSpc>
              <a:spcBef>
                <a:spcPts val="254"/>
              </a:spcBef>
              <a:buChar char="–"/>
              <a:tabLst>
                <a:tab pos="901065" algn="l"/>
                <a:tab pos="901700" algn="l"/>
              </a:tabLst>
            </a:pPr>
            <a:r>
              <a:rPr sz="2800" dirty="0">
                <a:latin typeface="Arial"/>
                <a:cs typeface="Arial"/>
              </a:rPr>
              <a:t>Do an RCA and plan </a:t>
            </a:r>
            <a:r>
              <a:rPr sz="2800" spc="-5" dirty="0">
                <a:latin typeface="Arial"/>
                <a:cs typeface="Arial"/>
              </a:rPr>
              <a:t>to fix</a:t>
            </a:r>
            <a:r>
              <a:rPr sz="2800" spc="-170" dirty="0">
                <a:latin typeface="Arial"/>
                <a:cs typeface="Arial"/>
              </a:rPr>
              <a:t> </a:t>
            </a:r>
            <a:r>
              <a:rPr sz="2800" dirty="0">
                <a:latin typeface="Arial"/>
                <a:cs typeface="Arial"/>
              </a:rPr>
              <a:t>issues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8125" y="6283408"/>
            <a:ext cx="6579870" cy="181610"/>
          </a:xfrm>
          <a:prstGeom prst="rect">
            <a:avLst/>
          </a:prstGeom>
        </p:spPr>
        <p:txBody>
          <a:bodyPr vert="horz" wrap="square" lIns="0" tIns="0" rIns="0" bIns="0" rtlCol="0">
            <a:spAutoFit/>
          </a:bodyPr>
          <a:lstStyle/>
          <a:p>
            <a:pPr marL="12700">
              <a:lnSpc>
                <a:spcPts val="1315"/>
              </a:lnSpc>
            </a:pPr>
            <a:r>
              <a:rPr sz="1100" u="sng" spc="-5" dirty="0">
                <a:solidFill>
                  <a:srgbClr val="17BE11"/>
                </a:solidFill>
                <a:uFill>
                  <a:solidFill>
                    <a:srgbClr val="17BE11"/>
                  </a:solidFill>
                </a:uFill>
                <a:latin typeface="Arial"/>
                <a:cs typeface="Arial"/>
              </a:rPr>
              <a:t>https://cloudplatform.googleblog.com/2018/06/understanding-error-budget-overspend-cre-life-lessons.html</a:t>
            </a:r>
            <a:endParaRPr sz="1100">
              <a:latin typeface="Arial"/>
              <a:cs typeface="Arial"/>
            </a:endParaRPr>
          </a:p>
        </p:txBody>
      </p:sp>
      <p:sp>
        <p:nvSpPr>
          <p:cNvPr id="5" name="object 5"/>
          <p:cNvSpPr txBox="1"/>
          <p:nvPr/>
        </p:nvSpPr>
        <p:spPr>
          <a:xfrm>
            <a:off x="11326012" y="6442348"/>
            <a:ext cx="245745" cy="196215"/>
          </a:xfrm>
          <a:prstGeom prst="rect">
            <a:avLst/>
          </a:prstGeom>
        </p:spPr>
        <p:txBody>
          <a:bodyPr vert="horz" wrap="square" lIns="0" tIns="0" rIns="0" bIns="0" rtlCol="0">
            <a:spAutoFit/>
          </a:bodyPr>
          <a:lstStyle/>
          <a:p>
            <a:pPr marL="38100">
              <a:lnSpc>
                <a:spcPts val="1425"/>
              </a:lnSpc>
            </a:pPr>
            <a:r>
              <a:rPr sz="1200" dirty="0">
                <a:solidFill>
                  <a:srgbClr val="888888"/>
                </a:solidFill>
                <a:latin typeface="Arial"/>
                <a:cs typeface="Arial"/>
              </a:rPr>
              <a:t>10</a:t>
            </a:r>
            <a:endParaRPr sz="1200">
              <a:latin typeface="Arial"/>
              <a:cs typeface="Arial"/>
            </a:endParaRPr>
          </a:p>
        </p:txBody>
      </p:sp>
      <p:sp>
        <p:nvSpPr>
          <p:cNvPr id="2" name="object 2"/>
          <p:cNvSpPr txBox="1">
            <a:spLocks noGrp="1"/>
          </p:cNvSpPr>
          <p:nvPr>
            <p:ph type="title"/>
          </p:nvPr>
        </p:nvSpPr>
        <p:spPr>
          <a:xfrm>
            <a:off x="667840" y="723915"/>
            <a:ext cx="9999980" cy="504625"/>
          </a:xfrm>
          <a:prstGeom prst="rect">
            <a:avLst/>
          </a:prstGeom>
        </p:spPr>
        <p:txBody>
          <a:bodyPr vert="horz" wrap="square" lIns="0" tIns="12065" rIns="0" bIns="0" rtlCol="0">
            <a:spAutoFit/>
          </a:bodyPr>
          <a:lstStyle/>
          <a:p>
            <a:pPr marL="12700">
              <a:lnSpc>
                <a:spcPct val="100000"/>
              </a:lnSpc>
              <a:spcBef>
                <a:spcPts val="95"/>
              </a:spcBef>
              <a:tabLst>
                <a:tab pos="1669414" algn="l"/>
                <a:tab pos="2555240" algn="l"/>
              </a:tabLst>
            </a:pPr>
            <a:r>
              <a:rPr sz="3200" spc="-5" dirty="0"/>
              <a:t>Where	are	you spending your error budget?</a:t>
            </a:r>
            <a:endParaRPr sz="3200" dirty="0"/>
          </a:p>
        </p:txBody>
      </p:sp>
      <p:sp>
        <p:nvSpPr>
          <p:cNvPr id="3" name="object 3"/>
          <p:cNvSpPr txBox="1"/>
          <p:nvPr/>
        </p:nvSpPr>
        <p:spPr>
          <a:xfrm>
            <a:off x="667840" y="2146847"/>
            <a:ext cx="10873105" cy="3218253"/>
          </a:xfrm>
          <a:prstGeom prst="rect">
            <a:avLst/>
          </a:prstGeom>
        </p:spPr>
        <p:txBody>
          <a:bodyPr vert="horz" wrap="square" lIns="0" tIns="43180" rIns="0" bIns="0" rtlCol="0">
            <a:spAutoFit/>
          </a:bodyPr>
          <a:lstStyle/>
          <a:p>
            <a:pPr marL="443865" marR="5080" indent="-431800">
              <a:lnSpc>
                <a:spcPts val="3700"/>
              </a:lnSpc>
              <a:spcBef>
                <a:spcPts val="340"/>
              </a:spcBef>
              <a:buChar char="•"/>
              <a:tabLst>
                <a:tab pos="443865" algn="l"/>
                <a:tab pos="444500" algn="l"/>
              </a:tabLst>
            </a:pPr>
            <a:r>
              <a:rPr sz="2400" dirty="0">
                <a:latin typeface="Arial"/>
                <a:cs typeface="Arial"/>
              </a:rPr>
              <a:t>Major </a:t>
            </a:r>
            <a:r>
              <a:rPr sz="2400" spc="-5" dirty="0">
                <a:latin typeface="Arial"/>
                <a:cs typeface="Arial"/>
              </a:rPr>
              <a:t>application failures, </a:t>
            </a:r>
            <a:r>
              <a:rPr sz="2400" dirty="0">
                <a:latin typeface="Arial"/>
                <a:cs typeface="Arial"/>
              </a:rPr>
              <a:t>where most of your service  goes down </a:t>
            </a:r>
            <a:r>
              <a:rPr sz="2400" spc="-5" dirty="0">
                <a:latin typeface="Arial"/>
                <a:cs typeface="Arial"/>
              </a:rPr>
              <a:t>for </a:t>
            </a:r>
            <a:r>
              <a:rPr sz="2400" dirty="0">
                <a:latin typeface="Arial"/>
                <a:cs typeface="Arial"/>
              </a:rPr>
              <a:t>many </a:t>
            </a:r>
            <a:r>
              <a:rPr sz="2400" spc="-5" dirty="0">
                <a:latin typeface="Arial"/>
                <a:cs typeface="Arial"/>
              </a:rPr>
              <a:t>minutes </a:t>
            </a:r>
            <a:r>
              <a:rPr sz="2400" dirty="0">
                <a:latin typeface="Arial"/>
                <a:cs typeface="Arial"/>
              </a:rPr>
              <a:t>due </a:t>
            </a:r>
            <a:r>
              <a:rPr sz="2400" spc="-5" dirty="0">
                <a:latin typeface="Arial"/>
                <a:cs typeface="Arial"/>
              </a:rPr>
              <a:t>to configuration </a:t>
            </a:r>
            <a:r>
              <a:rPr sz="2400" dirty="0">
                <a:latin typeface="Arial"/>
                <a:cs typeface="Arial"/>
              </a:rPr>
              <a:t>pushes,  excessive load or</a:t>
            </a:r>
            <a:r>
              <a:rPr sz="2400" spc="-10" dirty="0">
                <a:latin typeface="Arial"/>
                <a:cs typeface="Arial"/>
              </a:rPr>
              <a:t> </a:t>
            </a:r>
            <a:r>
              <a:rPr sz="2400" spc="-5" dirty="0">
                <a:latin typeface="Arial"/>
                <a:cs typeface="Arial"/>
              </a:rPr>
              <a:t>queries-of-death?</a:t>
            </a:r>
            <a:endParaRPr sz="2400" dirty="0">
              <a:latin typeface="Arial"/>
              <a:cs typeface="Arial"/>
            </a:endParaRPr>
          </a:p>
          <a:p>
            <a:pPr marL="901700" lvl="1" indent="-407034">
              <a:lnSpc>
                <a:spcPct val="100000"/>
              </a:lnSpc>
              <a:spcBef>
                <a:spcPts val="254"/>
              </a:spcBef>
              <a:buChar char="–"/>
              <a:tabLst>
                <a:tab pos="901065" algn="l"/>
                <a:tab pos="901700" algn="l"/>
              </a:tabLst>
            </a:pPr>
            <a:r>
              <a:rPr sz="2000" dirty="0">
                <a:latin typeface="Arial"/>
                <a:cs typeface="Arial"/>
              </a:rPr>
              <a:t>Do </a:t>
            </a:r>
            <a:r>
              <a:rPr sz="2000" spc="-10" dirty="0">
                <a:latin typeface="Arial"/>
                <a:cs typeface="Arial"/>
              </a:rPr>
              <a:t>effective </a:t>
            </a:r>
            <a:r>
              <a:rPr sz="2000" dirty="0">
                <a:latin typeface="Arial"/>
                <a:cs typeface="Arial"/>
              </a:rPr>
              <a:t>post </a:t>
            </a:r>
            <a:r>
              <a:rPr sz="2000" spc="-5" dirty="0">
                <a:latin typeface="Arial"/>
                <a:cs typeface="Arial"/>
              </a:rPr>
              <a:t>mortem </a:t>
            </a:r>
            <a:r>
              <a:rPr sz="2000" dirty="0">
                <a:latin typeface="Arial"/>
                <a:cs typeface="Arial"/>
              </a:rPr>
              <a:t>and </a:t>
            </a:r>
            <a:r>
              <a:rPr sz="2000" spc="-5" dirty="0">
                <a:latin typeface="Arial"/>
                <a:cs typeface="Arial"/>
              </a:rPr>
              <a:t>mitigate </a:t>
            </a:r>
            <a:r>
              <a:rPr sz="2000" dirty="0">
                <a:latin typeface="Arial"/>
                <a:cs typeface="Arial"/>
              </a:rPr>
              <a:t>root causes</a:t>
            </a:r>
          </a:p>
          <a:p>
            <a:pPr marL="443865" marR="1247775" indent="-431800">
              <a:lnSpc>
                <a:spcPts val="3700"/>
              </a:lnSpc>
              <a:spcBef>
                <a:spcPts val="685"/>
              </a:spcBef>
              <a:buChar char="•"/>
              <a:tabLst>
                <a:tab pos="443865" algn="l"/>
                <a:tab pos="444500" algn="l"/>
              </a:tabLst>
            </a:pPr>
            <a:r>
              <a:rPr sz="2400" dirty="0">
                <a:latin typeface="Arial"/>
                <a:cs typeface="Arial"/>
              </a:rPr>
              <a:t>Dependency </a:t>
            </a:r>
            <a:r>
              <a:rPr sz="2400" spc="-5" dirty="0">
                <a:latin typeface="Arial"/>
                <a:cs typeface="Arial"/>
              </a:rPr>
              <a:t>outside </a:t>
            </a:r>
            <a:r>
              <a:rPr sz="2400" dirty="0">
                <a:latin typeface="Arial"/>
                <a:cs typeface="Arial"/>
              </a:rPr>
              <a:t>your </a:t>
            </a:r>
            <a:r>
              <a:rPr sz="2400" spc="-5" dirty="0">
                <a:latin typeface="Arial"/>
                <a:cs typeface="Arial"/>
              </a:rPr>
              <a:t>control, </a:t>
            </a:r>
            <a:r>
              <a:rPr sz="2400" dirty="0">
                <a:latin typeface="Arial"/>
                <a:cs typeface="Arial"/>
              </a:rPr>
              <a:t>such as a </a:t>
            </a:r>
            <a:r>
              <a:rPr sz="2400" spc="-5" dirty="0">
                <a:latin typeface="Arial"/>
                <a:cs typeface="Arial"/>
              </a:rPr>
              <a:t>critical  </a:t>
            </a:r>
            <a:r>
              <a:rPr sz="2400" dirty="0">
                <a:latin typeface="Arial"/>
                <a:cs typeface="Arial"/>
              </a:rPr>
              <a:t>backend or your </a:t>
            </a:r>
            <a:r>
              <a:rPr sz="2400" spc="-5" dirty="0">
                <a:latin typeface="Arial"/>
                <a:cs typeface="Arial"/>
              </a:rPr>
              <a:t>compute</a:t>
            </a:r>
            <a:r>
              <a:rPr sz="2400" spc="-15" dirty="0">
                <a:latin typeface="Arial"/>
                <a:cs typeface="Arial"/>
              </a:rPr>
              <a:t> </a:t>
            </a:r>
            <a:r>
              <a:rPr sz="2400" spc="-5" dirty="0">
                <a:latin typeface="Arial"/>
                <a:cs typeface="Arial"/>
              </a:rPr>
              <a:t>platform?</a:t>
            </a:r>
            <a:endParaRPr sz="2400" dirty="0">
              <a:latin typeface="Arial"/>
              <a:cs typeface="Arial"/>
            </a:endParaRPr>
          </a:p>
          <a:p>
            <a:pPr marL="901700" marR="441959" lvl="1" indent="-406400">
              <a:lnSpc>
                <a:spcPts val="3200"/>
              </a:lnSpc>
              <a:spcBef>
                <a:spcPts val="495"/>
              </a:spcBef>
              <a:buChar char="–"/>
              <a:tabLst>
                <a:tab pos="901065" algn="l"/>
                <a:tab pos="901700" algn="l"/>
              </a:tabLst>
            </a:pPr>
            <a:r>
              <a:rPr sz="2000" spc="-80" dirty="0">
                <a:latin typeface="Arial"/>
                <a:cs typeface="Arial"/>
              </a:rPr>
              <a:t>Talk </a:t>
            </a:r>
            <a:r>
              <a:rPr sz="2000" spc="-5" dirty="0">
                <a:latin typeface="Arial"/>
                <a:cs typeface="Arial"/>
              </a:rPr>
              <a:t>to </a:t>
            </a:r>
            <a:r>
              <a:rPr sz="2000" dirty="0">
                <a:latin typeface="Arial"/>
                <a:cs typeface="Arial"/>
              </a:rPr>
              <a:t>dependency or </a:t>
            </a:r>
            <a:r>
              <a:rPr sz="2000" spc="-5" dirty="0">
                <a:latin typeface="Arial"/>
                <a:cs typeface="Arial"/>
              </a:rPr>
              <a:t>platform </a:t>
            </a:r>
            <a:r>
              <a:rPr sz="2000" dirty="0">
                <a:latin typeface="Arial"/>
                <a:cs typeface="Arial"/>
              </a:rPr>
              <a:t>owner </a:t>
            </a:r>
            <a:r>
              <a:rPr sz="2000" spc="-25" dirty="0">
                <a:latin typeface="Arial"/>
                <a:cs typeface="Arial"/>
              </a:rPr>
              <a:t>directly, </a:t>
            </a:r>
            <a:r>
              <a:rPr sz="2000" dirty="0">
                <a:latin typeface="Arial"/>
                <a:cs typeface="Arial"/>
              </a:rPr>
              <a:t>showing </a:t>
            </a:r>
            <a:r>
              <a:rPr sz="2000" spc="-5" dirty="0">
                <a:latin typeface="Arial"/>
                <a:cs typeface="Arial"/>
              </a:rPr>
              <a:t>them  </a:t>
            </a:r>
            <a:r>
              <a:rPr sz="2000" dirty="0">
                <a:latin typeface="Arial"/>
                <a:cs typeface="Arial"/>
              </a:rPr>
              <a:t>your SLI </a:t>
            </a:r>
            <a:r>
              <a:rPr sz="2000" spc="-5" dirty="0">
                <a:latin typeface="Arial"/>
                <a:cs typeface="Arial"/>
              </a:rPr>
              <a:t>metrics </a:t>
            </a:r>
            <a:r>
              <a:rPr sz="2000" dirty="0">
                <a:latin typeface="Arial"/>
                <a:cs typeface="Arial"/>
              </a:rPr>
              <a:t>and </a:t>
            </a:r>
            <a:r>
              <a:rPr sz="2000" spc="-5" dirty="0">
                <a:latin typeface="Arial"/>
                <a:cs typeface="Arial"/>
              </a:rPr>
              <a:t>negotiating </a:t>
            </a:r>
            <a:r>
              <a:rPr sz="2000" dirty="0">
                <a:latin typeface="Arial"/>
                <a:cs typeface="Arial"/>
              </a:rPr>
              <a:t>about how </a:t>
            </a:r>
            <a:r>
              <a:rPr sz="2000" spc="-5" dirty="0">
                <a:latin typeface="Arial"/>
                <a:cs typeface="Arial"/>
              </a:rPr>
              <a:t>they </a:t>
            </a:r>
            <a:r>
              <a:rPr sz="2000" dirty="0">
                <a:latin typeface="Arial"/>
                <a:cs typeface="Arial"/>
              </a:rPr>
              <a:t>can make  </a:t>
            </a:r>
            <a:r>
              <a:rPr sz="2000" spc="-5" dirty="0">
                <a:latin typeface="Arial"/>
                <a:cs typeface="Arial"/>
              </a:rPr>
              <a:t>their </a:t>
            </a:r>
            <a:r>
              <a:rPr sz="2000" dirty="0">
                <a:latin typeface="Arial"/>
                <a:cs typeface="Arial"/>
              </a:rPr>
              <a:t>service more</a:t>
            </a:r>
            <a:r>
              <a:rPr sz="2000" spc="-5" dirty="0">
                <a:latin typeface="Arial"/>
                <a:cs typeface="Arial"/>
              </a:rPr>
              <a:t> </a:t>
            </a:r>
            <a:r>
              <a:rPr sz="2000" dirty="0">
                <a:latin typeface="Arial"/>
                <a:cs typeface="Arial"/>
              </a:rPr>
              <a:t>reliable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jS7H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fHD///////8="/>
              </a:ext>
            </a:extLst>
          </p:cNvSpPr>
          <p:nvPr>
            <p:ph type="title"/>
          </p:nvPr>
        </p:nvSpPr>
        <p:spPr>
          <a:xfrm>
            <a:off x="581192" y="702156"/>
            <a:ext cx="11029616" cy="878671"/>
          </a:xfrm>
          <a:noFill/>
          <a:ln>
            <a:noFill/>
          </a:ln>
          <a:effectLst/>
        </p:spPr>
        <p:txBody>
          <a:bodyPr vert="horz" wrap="square" numCol="1" spcCol="215900" anchor="ctr">
            <a:prstTxWarp prst="textNoShape">
              <a:avLst/>
            </a:prstTxWarp>
            <a:normAutofit/>
          </a:bodyPr>
          <a:lstStyle/>
          <a:p>
            <a:r>
              <a:rPr dirty="0"/>
              <a:t>Day </a:t>
            </a:r>
            <a:r>
              <a:rPr lang="en-US" dirty="0"/>
              <a:t>3</a:t>
            </a:r>
            <a:r>
              <a:rPr dirty="0"/>
              <a:t> - </a:t>
            </a:r>
            <a:r>
              <a:rPr sz="3600" dirty="0"/>
              <a:t>Software Development Models</a:t>
            </a:r>
            <a:endParaRPr sz="4800" dirty="0"/>
          </a:p>
        </p:txBody>
      </p:sp>
      <p:sp>
        <p:nvSpPr>
          <p:cNvPr id="3" name="SlideText1"/>
          <p:cNvSpPr>
            <a:spLocks noGrp="1" noChangeArrowheads="1"/>
            <a:extLst>
              <a:ext uri="smNativeData">
                <pr:smNativeData xmlns="" xmlns:p14="http://schemas.microsoft.com/office/powerpoint/2010/main" xmlns:pr="smNativeData" val="SMDATA_13_jS7H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BuTB0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EAQAA2AkAALw2AACwJQAAAAAAACYAAAAIAAAAfXD///////8="/>
              </a:ext>
            </a:extLst>
          </p:cNvSpPr>
          <p:nvPr>
            <p:ph type="body" idx="1"/>
          </p:nvPr>
        </p:nvSpPr>
        <p:spPr>
          <a:xfrm>
            <a:off x="581192" y="2076773"/>
            <a:ext cx="11029616" cy="3508102"/>
          </a:xfrm>
          <a:noFill/>
          <a:ln>
            <a:noFill/>
          </a:ln>
          <a:effectLst/>
        </p:spPr>
        <p:txBody>
          <a:bodyPr vert="horz" wrap="square" numCol="1" spcCol="215900" anchor="t">
            <a:prstTxWarp prst="textNoShape">
              <a:avLst/>
            </a:prstTxWarp>
            <a:normAutofit fontScale="92500" lnSpcReduction="10000"/>
          </a:bodyPr>
          <a:lstStyle/>
          <a:p>
            <a:pPr lvl="1">
              <a:defRPr sz="3000"/>
            </a:pPr>
            <a:r>
              <a:rPr lang="en-US" dirty="0"/>
              <a:t>Using Virtual Machine, VirtualBox</a:t>
            </a:r>
          </a:p>
          <a:p>
            <a:pPr lvl="1">
              <a:defRPr sz="3000"/>
            </a:pPr>
            <a:r>
              <a:rPr lang="en-US" dirty="0"/>
              <a:t>Break – 11 AM to 11.15 AM</a:t>
            </a:r>
          </a:p>
          <a:p>
            <a:pPr lvl="1"/>
            <a:r>
              <a:rPr lang="en-US" sz="3000" dirty="0">
                <a:highlight>
                  <a:srgbClr val="FFFF00"/>
                </a:highlight>
              </a:rPr>
              <a:t>Hands on Using VMs</a:t>
            </a:r>
          </a:p>
          <a:p>
            <a:pPr lvl="1"/>
            <a:r>
              <a:rPr lang="en-US" sz="3000" dirty="0">
                <a:highlight>
                  <a:srgbClr val="FFFF00"/>
                </a:highlight>
              </a:rPr>
              <a:t>Questions &amp; Answers</a:t>
            </a:r>
          </a:p>
          <a:p>
            <a:pPr lvl="1"/>
            <a:r>
              <a:rPr lang="en-US" sz="3600" dirty="0">
                <a:highlight>
                  <a:srgbClr val="FFFF00"/>
                </a:highlight>
              </a:rPr>
              <a:t>Assessment Time</a:t>
            </a:r>
          </a:p>
          <a:p>
            <a:pPr lvl="1"/>
            <a:r>
              <a:rPr lang="en-US" sz="3600" dirty="0">
                <a:highlight>
                  <a:srgbClr val="FFFF00"/>
                </a:highlight>
              </a:rPr>
              <a:t>Welcome Back to SRE -</a:t>
            </a:r>
            <a:r>
              <a:rPr lang="en-US" sz="3600" dirty="0">
                <a:highlight>
                  <a:srgbClr val="FFFF00"/>
                </a:highlight>
                <a:sym typeface="Wingdings" panose="05000000000000000000" pitchFamily="2" charset="2"/>
              </a:rPr>
              <a:t></a:t>
            </a:r>
            <a:endParaRPr lang="en-US" sz="3600" dirty="0">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116" name="Rectangle 103">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105">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107">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109">
            <a:extLst>
              <a:ext uri="{FF2B5EF4-FFF2-40B4-BE49-F238E27FC236}">
                <a16:creationId xmlns:a16="http://schemas.microsoft.com/office/drawing/2014/main" id="{A104403F-BB31-4282-8635-1B39793F3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111">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7D00"/>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11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4"/>
          <p:cNvSpPr txBox="1"/>
          <p:nvPr/>
        </p:nvSpPr>
        <p:spPr>
          <a:xfrm>
            <a:off x="5851173" y="2180496"/>
            <a:ext cx="6064162" cy="4045683"/>
          </a:xfrm>
          <a:prstGeom prst="rect">
            <a:avLst/>
          </a:prstGeom>
        </p:spPr>
        <p:txBody>
          <a:bodyPr spcFirstLastPara="1" vert="horz" lIns="91440" tIns="45720" rIns="91440" bIns="45720" rtlCol="0" anchor="ctr" anchorCtr="0">
            <a:noAutofit/>
          </a:bodyPr>
          <a:lstStyle/>
          <a:p>
            <a:pPr algn="just"/>
            <a:r>
              <a:rPr lang="en-US" sz="2400" b="1" i="0" dirty="0">
                <a:solidFill>
                  <a:srgbClr val="495057"/>
                </a:solidFill>
                <a:effectLst/>
                <a:latin typeface="-apple-system"/>
              </a:rPr>
              <a:t>VirtualBox</a:t>
            </a:r>
            <a:r>
              <a:rPr lang="en-US" sz="2400" b="0" i="0" dirty="0">
                <a:solidFill>
                  <a:srgbClr val="495057"/>
                </a:solidFill>
                <a:effectLst/>
                <a:latin typeface="-apple-system"/>
              </a:rPr>
              <a:t> is basically inception for your computer. You can use VirtualBox to run entire sandboxed operating systems within your own computer.</a:t>
            </a:r>
          </a:p>
          <a:p>
            <a:pPr algn="just"/>
            <a:endParaRPr lang="en-US" sz="2400" dirty="0">
              <a:solidFill>
                <a:srgbClr val="495057"/>
              </a:solidFill>
              <a:latin typeface="-apple-system"/>
            </a:endParaRPr>
          </a:p>
          <a:p>
            <a:pPr algn="just"/>
            <a:endParaRPr lang="en-US" sz="2400" b="0" i="0" dirty="0">
              <a:solidFill>
                <a:srgbClr val="495057"/>
              </a:solidFill>
              <a:effectLst/>
              <a:latin typeface="-apple-system"/>
            </a:endParaRPr>
          </a:p>
          <a:p>
            <a:pPr algn="just"/>
            <a:r>
              <a:rPr lang="en-US" sz="2400" b="1" i="0" dirty="0">
                <a:solidFill>
                  <a:srgbClr val="495057"/>
                </a:solidFill>
                <a:effectLst/>
                <a:latin typeface="-apple-system"/>
              </a:rPr>
              <a:t>Vagrant</a:t>
            </a:r>
            <a:r>
              <a:rPr lang="en-US" sz="2400" b="0" i="0" dirty="0">
                <a:solidFill>
                  <a:srgbClr val="495057"/>
                </a:solidFill>
                <a:effectLst/>
                <a:latin typeface="-apple-system"/>
              </a:rPr>
              <a:t> is software that is used to manage a development environment. Through the command line, you can grab any available OS, install it, configure it, run it, work inside of it, shut it down, and more.</a:t>
            </a:r>
          </a:p>
        </p:txBody>
      </p:sp>
      <p:sp>
        <p:nvSpPr>
          <p:cNvPr id="29" name="TextBox 28">
            <a:extLst>
              <a:ext uri="{FF2B5EF4-FFF2-40B4-BE49-F238E27FC236}">
                <a16:creationId xmlns:a16="http://schemas.microsoft.com/office/drawing/2014/main" id="{4DC9E2AE-0179-4386-9CC4-AAF092DF08F9}"/>
              </a:ext>
            </a:extLst>
          </p:cNvPr>
          <p:cNvSpPr txBox="1"/>
          <p:nvPr/>
        </p:nvSpPr>
        <p:spPr>
          <a:xfrm>
            <a:off x="574934" y="794368"/>
            <a:ext cx="10089631" cy="523220"/>
          </a:xfrm>
          <a:prstGeom prst="rect">
            <a:avLst/>
          </a:prstGeom>
          <a:noFill/>
        </p:spPr>
        <p:txBody>
          <a:bodyPr wrap="square">
            <a:spAutoFit/>
          </a:bodyPr>
          <a:lstStyle/>
          <a:p>
            <a:pPr algn="l"/>
            <a:r>
              <a:rPr lang="en-US" sz="2800" b="1" i="0" dirty="0">
                <a:solidFill>
                  <a:schemeClr val="bg1"/>
                </a:solidFill>
                <a:effectLst/>
                <a:latin typeface="sohne"/>
              </a:rPr>
              <a:t>Installing VirtualBox and Vagrant on Windows VM</a:t>
            </a:r>
          </a:p>
        </p:txBody>
      </p:sp>
      <p:pic>
        <p:nvPicPr>
          <p:cNvPr id="3" name="Picture 2">
            <a:extLst>
              <a:ext uri="{FF2B5EF4-FFF2-40B4-BE49-F238E27FC236}">
                <a16:creationId xmlns:a16="http://schemas.microsoft.com/office/drawing/2014/main" id="{CBCA3F58-DA81-45D0-AF42-1063DC38CBE8}"/>
              </a:ext>
            </a:extLst>
          </p:cNvPr>
          <p:cNvPicPr>
            <a:picLocks noChangeAspect="1"/>
          </p:cNvPicPr>
          <p:nvPr/>
        </p:nvPicPr>
        <p:blipFill>
          <a:blip r:embed="rId3"/>
          <a:stretch>
            <a:fillRect/>
          </a:stretch>
        </p:blipFill>
        <p:spPr>
          <a:xfrm>
            <a:off x="544112" y="2643849"/>
            <a:ext cx="5038725" cy="2800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291548" y="1037967"/>
            <a:ext cx="3703320" cy="4709131"/>
          </a:xfrm>
          <a:prstGeom prst="rect">
            <a:avLst/>
          </a:prstGeom>
        </p:spPr>
        <p:txBody>
          <a:bodyPr vert="horz" lIns="91440" tIns="45720" rIns="91440" bIns="45720" rtlCol="0" anchor="ctr">
            <a:normAutofit/>
          </a:bodyPr>
          <a:lstStyle/>
          <a:p>
            <a:pPr marL="12700"/>
            <a:r>
              <a:rPr lang="en-US" spc="25" dirty="0">
                <a:solidFill>
                  <a:schemeClr val="accent1"/>
                </a:solidFill>
              </a:rPr>
              <a:t>Setting </a:t>
            </a:r>
            <a:br>
              <a:rPr lang="en-US" spc="25" dirty="0">
                <a:solidFill>
                  <a:schemeClr val="accent1"/>
                </a:solidFill>
              </a:rPr>
            </a:br>
            <a:r>
              <a:rPr lang="en-US" spc="25" dirty="0">
                <a:solidFill>
                  <a:schemeClr val="accent1"/>
                </a:solidFill>
              </a:rPr>
              <a:t>vagrant on </a:t>
            </a:r>
            <a:br>
              <a:rPr lang="en-US" spc="25" dirty="0">
                <a:solidFill>
                  <a:schemeClr val="accent1"/>
                </a:solidFill>
              </a:rPr>
            </a:br>
            <a:r>
              <a:rPr lang="en-US" spc="25" dirty="0">
                <a:solidFill>
                  <a:schemeClr val="accent1"/>
                </a:solidFill>
              </a:rPr>
              <a:t>virtual machine</a:t>
            </a:r>
            <a:endParaRPr lang="en-US" spc="95" dirty="0">
              <a:solidFill>
                <a:schemeClr val="accent1"/>
              </a:solidFill>
            </a:endParaRPr>
          </a:p>
        </p:txBody>
      </p:sp>
      <p:sp>
        <p:nvSpPr>
          <p:cNvPr id="12" name="Rectangle 11">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object 2"/>
          <p:cNvSpPr/>
          <p:nvPr/>
        </p:nvSpPr>
        <p:spPr>
          <a:xfrm>
            <a:off x="0" y="6367262"/>
            <a:ext cx="12183275" cy="478649"/>
          </a:xfrm>
          <a:prstGeom prst="rect">
            <a:avLst/>
          </a:prstGeom>
          <a:blipFill>
            <a:blip r:embed="rId3" cstate="print"/>
            <a:stretch>
              <a:fillRect/>
            </a:stretch>
          </a:blipFill>
        </p:spPr>
        <p:txBody>
          <a:bodyPr wrap="square" lIns="0" tIns="0" rIns="0" bIns="0" rtlCol="0"/>
          <a:lstStyle/>
          <a:p>
            <a:endParaRPr/>
          </a:p>
        </p:txBody>
      </p:sp>
      <p:graphicFrame>
        <p:nvGraphicFramePr>
          <p:cNvPr id="8" name="object 4">
            <a:extLst>
              <a:ext uri="{FF2B5EF4-FFF2-40B4-BE49-F238E27FC236}">
                <a16:creationId xmlns:a16="http://schemas.microsoft.com/office/drawing/2014/main" id="{23DD1F53-6798-4C25-B250-14787147B0A2}"/>
              </a:ext>
            </a:extLst>
          </p:cNvPr>
          <p:cNvGraphicFramePr/>
          <p:nvPr>
            <p:extLst>
              <p:ext uri="{D42A27DB-BD31-4B8C-83A1-F6EECF244321}">
                <p14:modId xmlns:p14="http://schemas.microsoft.com/office/powerpoint/2010/main" val="174546003"/>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 y="1523"/>
            <a:ext cx="12187427" cy="685647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087116" y="2331541"/>
            <a:ext cx="5970905" cy="1403985"/>
          </a:xfrm>
          <a:prstGeom prst="rect">
            <a:avLst/>
          </a:prstGeom>
        </p:spPr>
        <p:txBody>
          <a:bodyPr vert="horz" wrap="square" lIns="0" tIns="12700" rIns="0" bIns="0" rtlCol="0">
            <a:spAutoFit/>
          </a:bodyPr>
          <a:lstStyle/>
          <a:p>
            <a:pPr algn="ctr">
              <a:lnSpc>
                <a:spcPct val="100000"/>
              </a:lnSpc>
              <a:spcBef>
                <a:spcPts val="100"/>
              </a:spcBef>
            </a:pPr>
            <a:r>
              <a:rPr spc="-5" dirty="0"/>
              <a:t>Introduction </a:t>
            </a:r>
            <a:r>
              <a:rPr dirty="0"/>
              <a:t>to</a:t>
            </a:r>
            <a:r>
              <a:rPr spc="-55" dirty="0"/>
              <a:t> </a:t>
            </a:r>
            <a:r>
              <a:rPr dirty="0"/>
              <a:t>SRE</a:t>
            </a:r>
          </a:p>
          <a:p>
            <a:pPr algn="ctr">
              <a:lnSpc>
                <a:spcPct val="100000"/>
              </a:lnSpc>
              <a:spcBef>
                <a:spcPts val="50"/>
              </a:spcBef>
            </a:pPr>
            <a:r>
              <a:rPr sz="3600" dirty="0"/>
              <a:t>SLO, </a:t>
            </a:r>
            <a:r>
              <a:rPr sz="3600" spc="-5" dirty="0"/>
              <a:t>SLA and</a:t>
            </a:r>
            <a:r>
              <a:rPr sz="3600" spc="-235" dirty="0"/>
              <a:t> </a:t>
            </a:r>
            <a:r>
              <a:rPr sz="3600" dirty="0"/>
              <a:t>SLI</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0456" y="708521"/>
            <a:ext cx="8952655" cy="696595"/>
          </a:xfrm>
          <a:prstGeom prst="rect">
            <a:avLst/>
          </a:prstGeom>
        </p:spPr>
        <p:txBody>
          <a:bodyPr vert="horz" wrap="square" lIns="0" tIns="13335" rIns="0" bIns="0" rtlCol="0">
            <a:spAutoFit/>
          </a:bodyPr>
          <a:lstStyle/>
          <a:p>
            <a:pPr marL="12700">
              <a:lnSpc>
                <a:spcPct val="100000"/>
              </a:lnSpc>
              <a:spcBef>
                <a:spcPts val="105"/>
              </a:spcBef>
            </a:pPr>
            <a:r>
              <a:rPr sz="4400" dirty="0"/>
              <a:t>Site Reliability</a:t>
            </a:r>
            <a:r>
              <a:rPr sz="4400" spc="-90" dirty="0"/>
              <a:t> </a:t>
            </a:r>
            <a:r>
              <a:rPr sz="4400" dirty="0"/>
              <a:t>Engineering</a:t>
            </a:r>
          </a:p>
        </p:txBody>
      </p:sp>
      <p:sp>
        <p:nvSpPr>
          <p:cNvPr id="3" name="object 3"/>
          <p:cNvSpPr txBox="1"/>
          <p:nvPr/>
        </p:nvSpPr>
        <p:spPr>
          <a:xfrm>
            <a:off x="519683" y="1664207"/>
            <a:ext cx="5151120" cy="890269"/>
          </a:xfrm>
          <a:prstGeom prst="rect">
            <a:avLst/>
          </a:prstGeom>
          <a:solidFill>
            <a:srgbClr val="09C679"/>
          </a:solidFill>
        </p:spPr>
        <p:txBody>
          <a:bodyPr vert="horz" wrap="square" lIns="0" tIns="180340" rIns="0" bIns="0" rtlCol="0">
            <a:spAutoFit/>
          </a:bodyPr>
          <a:lstStyle/>
          <a:p>
            <a:pPr algn="ctr">
              <a:lnSpc>
                <a:spcPct val="100000"/>
              </a:lnSpc>
              <a:spcBef>
                <a:spcPts val="1420"/>
              </a:spcBef>
            </a:pPr>
            <a:r>
              <a:rPr sz="3000" dirty="0">
                <a:solidFill>
                  <a:srgbClr val="FFFFFF"/>
                </a:solidFill>
                <a:latin typeface="Arial"/>
                <a:cs typeface="Arial"/>
              </a:rPr>
              <a:t>Wikipedia</a:t>
            </a:r>
            <a:endParaRPr sz="3000">
              <a:latin typeface="Arial"/>
              <a:cs typeface="Arial"/>
            </a:endParaRPr>
          </a:p>
        </p:txBody>
      </p:sp>
      <p:sp>
        <p:nvSpPr>
          <p:cNvPr id="4" name="object 4"/>
          <p:cNvSpPr txBox="1"/>
          <p:nvPr/>
        </p:nvSpPr>
        <p:spPr>
          <a:xfrm>
            <a:off x="519683" y="2554223"/>
            <a:ext cx="5151120" cy="3953510"/>
          </a:xfrm>
          <a:prstGeom prst="rect">
            <a:avLst/>
          </a:prstGeom>
          <a:solidFill>
            <a:srgbClr val="CCEBD6">
              <a:alpha val="90194"/>
            </a:srgbClr>
          </a:solidFill>
        </p:spPr>
        <p:txBody>
          <a:bodyPr vert="horz" wrap="square" lIns="0" tIns="142875" rIns="0" bIns="0" rtlCol="0">
            <a:spAutoFit/>
          </a:bodyPr>
          <a:lstStyle/>
          <a:p>
            <a:pPr marL="458470" marR="370205" indent="-287020">
              <a:lnSpc>
                <a:spcPct val="86200"/>
              </a:lnSpc>
              <a:spcBef>
                <a:spcPts val="1125"/>
              </a:spcBef>
              <a:buFont typeface="Arial"/>
              <a:buChar char="•"/>
              <a:tabLst>
                <a:tab pos="563245" algn="l"/>
                <a:tab pos="563880" algn="l"/>
              </a:tabLst>
            </a:pPr>
            <a:r>
              <a:rPr dirty="0"/>
              <a:t>	</a:t>
            </a:r>
            <a:r>
              <a:rPr sz="3000" dirty="0">
                <a:latin typeface="Arial"/>
                <a:cs typeface="Arial"/>
              </a:rPr>
              <a:t>Discipline that  </a:t>
            </a:r>
            <a:r>
              <a:rPr sz="3000" spc="-5" dirty="0">
                <a:latin typeface="Arial"/>
                <a:cs typeface="Arial"/>
              </a:rPr>
              <a:t>incorporates </a:t>
            </a:r>
            <a:r>
              <a:rPr sz="3000" dirty="0">
                <a:latin typeface="Arial"/>
                <a:cs typeface="Arial"/>
              </a:rPr>
              <a:t>aspects of  </a:t>
            </a:r>
            <a:r>
              <a:rPr sz="3000" spc="-5" dirty="0">
                <a:latin typeface="Arial"/>
                <a:cs typeface="Arial"/>
              </a:rPr>
              <a:t>software </a:t>
            </a:r>
            <a:r>
              <a:rPr sz="3000" dirty="0">
                <a:latin typeface="Arial"/>
                <a:cs typeface="Arial"/>
              </a:rPr>
              <a:t>engineering and  applies </a:t>
            </a:r>
            <a:r>
              <a:rPr sz="3000" spc="-5" dirty="0">
                <a:latin typeface="Arial"/>
                <a:cs typeface="Arial"/>
              </a:rPr>
              <a:t>them </a:t>
            </a:r>
            <a:r>
              <a:rPr sz="3000" dirty="0">
                <a:latin typeface="Arial"/>
                <a:cs typeface="Arial"/>
              </a:rPr>
              <a:t>to  </a:t>
            </a:r>
            <a:r>
              <a:rPr sz="3000" spc="-5" dirty="0">
                <a:latin typeface="Arial"/>
                <a:cs typeface="Arial"/>
              </a:rPr>
              <a:t>infrastructure and  operations problems.</a:t>
            </a:r>
            <a:r>
              <a:rPr sz="3000" spc="-55" dirty="0">
                <a:latin typeface="Arial"/>
                <a:cs typeface="Arial"/>
              </a:rPr>
              <a:t> </a:t>
            </a:r>
            <a:r>
              <a:rPr sz="3000" dirty="0">
                <a:latin typeface="Arial"/>
                <a:cs typeface="Arial"/>
              </a:rPr>
              <a:t>The  main </a:t>
            </a:r>
            <a:r>
              <a:rPr sz="3000" spc="-5" dirty="0">
                <a:latin typeface="Arial"/>
                <a:cs typeface="Arial"/>
              </a:rPr>
              <a:t>goals </a:t>
            </a:r>
            <a:r>
              <a:rPr sz="3000" dirty="0">
                <a:latin typeface="Arial"/>
                <a:cs typeface="Arial"/>
              </a:rPr>
              <a:t>are to </a:t>
            </a:r>
            <a:r>
              <a:rPr sz="3000" spc="-5" dirty="0">
                <a:latin typeface="Arial"/>
                <a:cs typeface="Arial"/>
              </a:rPr>
              <a:t>create  </a:t>
            </a:r>
            <a:r>
              <a:rPr sz="3000" dirty="0">
                <a:latin typeface="Arial"/>
                <a:cs typeface="Arial"/>
              </a:rPr>
              <a:t>scalable </a:t>
            </a:r>
            <a:r>
              <a:rPr sz="3000" spc="-5" dirty="0">
                <a:latin typeface="Arial"/>
                <a:cs typeface="Arial"/>
              </a:rPr>
              <a:t>and </a:t>
            </a:r>
            <a:r>
              <a:rPr sz="3000" dirty="0">
                <a:latin typeface="Arial"/>
                <a:cs typeface="Arial"/>
              </a:rPr>
              <a:t>highly  reliable </a:t>
            </a:r>
            <a:r>
              <a:rPr sz="3000" spc="-5" dirty="0">
                <a:latin typeface="Arial"/>
                <a:cs typeface="Arial"/>
              </a:rPr>
              <a:t>software</a:t>
            </a:r>
            <a:r>
              <a:rPr sz="3000" spc="-60" dirty="0">
                <a:latin typeface="Arial"/>
                <a:cs typeface="Arial"/>
              </a:rPr>
              <a:t> </a:t>
            </a:r>
            <a:r>
              <a:rPr sz="3000" dirty="0">
                <a:latin typeface="Arial"/>
                <a:cs typeface="Arial"/>
              </a:rPr>
              <a:t>systems</a:t>
            </a:r>
            <a:endParaRPr sz="3000">
              <a:latin typeface="Arial"/>
              <a:cs typeface="Arial"/>
            </a:endParaRPr>
          </a:p>
        </p:txBody>
      </p:sp>
      <p:sp>
        <p:nvSpPr>
          <p:cNvPr id="5" name="object 5"/>
          <p:cNvSpPr txBox="1"/>
          <p:nvPr/>
        </p:nvSpPr>
        <p:spPr>
          <a:xfrm>
            <a:off x="6362700" y="1664207"/>
            <a:ext cx="5153025" cy="890269"/>
          </a:xfrm>
          <a:prstGeom prst="rect">
            <a:avLst/>
          </a:prstGeom>
          <a:solidFill>
            <a:srgbClr val="09C679"/>
          </a:solidFill>
        </p:spPr>
        <p:txBody>
          <a:bodyPr vert="horz" wrap="square" lIns="0" tIns="180340" rIns="0" bIns="0" rtlCol="0">
            <a:spAutoFit/>
          </a:bodyPr>
          <a:lstStyle/>
          <a:p>
            <a:pPr algn="ctr">
              <a:lnSpc>
                <a:spcPct val="100000"/>
              </a:lnSpc>
              <a:spcBef>
                <a:spcPts val="1420"/>
              </a:spcBef>
            </a:pPr>
            <a:r>
              <a:rPr sz="3000" spc="-5" dirty="0">
                <a:solidFill>
                  <a:srgbClr val="FFFFFF"/>
                </a:solidFill>
                <a:latin typeface="Arial"/>
                <a:cs typeface="Arial"/>
              </a:rPr>
              <a:t>Google</a:t>
            </a:r>
            <a:endParaRPr sz="3000">
              <a:latin typeface="Arial"/>
              <a:cs typeface="Arial"/>
            </a:endParaRPr>
          </a:p>
        </p:txBody>
      </p:sp>
      <p:sp>
        <p:nvSpPr>
          <p:cNvPr id="6" name="object 6"/>
          <p:cNvSpPr txBox="1"/>
          <p:nvPr/>
        </p:nvSpPr>
        <p:spPr>
          <a:xfrm>
            <a:off x="6362700" y="2554223"/>
            <a:ext cx="5153025" cy="3953510"/>
          </a:xfrm>
          <a:prstGeom prst="rect">
            <a:avLst/>
          </a:prstGeom>
          <a:solidFill>
            <a:srgbClr val="CCEBD6">
              <a:alpha val="90194"/>
            </a:srgbClr>
          </a:solidFill>
        </p:spPr>
        <p:txBody>
          <a:bodyPr vert="horz" wrap="square" lIns="0" tIns="142875" rIns="0" bIns="0" rtlCol="0">
            <a:spAutoFit/>
          </a:bodyPr>
          <a:lstStyle/>
          <a:p>
            <a:pPr marL="459740" marR="237490" indent="-287020">
              <a:lnSpc>
                <a:spcPct val="86200"/>
              </a:lnSpc>
              <a:spcBef>
                <a:spcPts val="1125"/>
              </a:spcBef>
              <a:buChar char="•"/>
              <a:tabLst>
                <a:tab pos="460375" algn="l"/>
              </a:tabLst>
            </a:pPr>
            <a:r>
              <a:rPr sz="3000" dirty="0">
                <a:latin typeface="Arial"/>
                <a:cs typeface="Arial"/>
              </a:rPr>
              <a:t>SRE </a:t>
            </a:r>
            <a:r>
              <a:rPr sz="3000" spc="-5" dirty="0">
                <a:latin typeface="Arial"/>
                <a:cs typeface="Arial"/>
              </a:rPr>
              <a:t>is what you </a:t>
            </a:r>
            <a:r>
              <a:rPr sz="3000" dirty="0">
                <a:latin typeface="Arial"/>
                <a:cs typeface="Arial"/>
              </a:rPr>
              <a:t>get</a:t>
            </a:r>
            <a:r>
              <a:rPr sz="3000" spc="-30" dirty="0">
                <a:latin typeface="Arial"/>
                <a:cs typeface="Arial"/>
              </a:rPr>
              <a:t> </a:t>
            </a:r>
            <a:r>
              <a:rPr sz="3000" spc="-5" dirty="0">
                <a:latin typeface="Arial"/>
                <a:cs typeface="Arial"/>
              </a:rPr>
              <a:t>when  you </a:t>
            </a:r>
            <a:r>
              <a:rPr sz="3000" dirty="0">
                <a:latin typeface="Arial"/>
                <a:cs typeface="Arial"/>
              </a:rPr>
              <a:t>treat </a:t>
            </a:r>
            <a:r>
              <a:rPr sz="3000" spc="-5" dirty="0">
                <a:latin typeface="Arial"/>
                <a:cs typeface="Arial"/>
              </a:rPr>
              <a:t>operations as </a:t>
            </a:r>
            <a:r>
              <a:rPr sz="3000" dirty="0">
                <a:latin typeface="Arial"/>
                <a:cs typeface="Arial"/>
              </a:rPr>
              <a:t>if  </a:t>
            </a:r>
            <a:r>
              <a:rPr sz="3000" spc="-15" dirty="0">
                <a:latin typeface="Arial"/>
                <a:cs typeface="Arial"/>
              </a:rPr>
              <a:t>it’s </a:t>
            </a:r>
            <a:r>
              <a:rPr sz="3000" dirty="0">
                <a:latin typeface="Arial"/>
                <a:cs typeface="Arial"/>
              </a:rPr>
              <a:t>a </a:t>
            </a:r>
            <a:r>
              <a:rPr sz="3000" spc="-5" dirty="0">
                <a:latin typeface="Arial"/>
                <a:cs typeface="Arial"/>
              </a:rPr>
              <a:t>software</a:t>
            </a:r>
            <a:r>
              <a:rPr sz="3000" spc="-30" dirty="0">
                <a:latin typeface="Arial"/>
                <a:cs typeface="Arial"/>
              </a:rPr>
              <a:t> </a:t>
            </a:r>
            <a:r>
              <a:rPr sz="3000" spc="-5" dirty="0">
                <a:latin typeface="Arial"/>
                <a:cs typeface="Arial"/>
              </a:rPr>
              <a:t>problem</a:t>
            </a:r>
            <a:endParaRPr sz="3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74234" y="6458546"/>
            <a:ext cx="1840864" cy="170815"/>
          </a:xfrm>
          <a:prstGeom prst="rect">
            <a:avLst/>
          </a:prstGeom>
        </p:spPr>
        <p:txBody>
          <a:bodyPr vert="horz" wrap="square" lIns="0" tIns="0" rIns="0" bIns="0" rtlCol="0">
            <a:spAutoFit/>
          </a:bodyPr>
          <a:lstStyle/>
          <a:p>
            <a:pPr>
              <a:lnSpc>
                <a:spcPts val="1330"/>
              </a:lnSpc>
            </a:pPr>
            <a:r>
              <a:rPr sz="1200" spc="-5" dirty="0">
                <a:solidFill>
                  <a:srgbClr val="888888"/>
                </a:solidFill>
                <a:latin typeface="Arial"/>
                <a:cs typeface="Arial"/>
              </a:rPr>
              <a:t>Dr </a:t>
            </a:r>
            <a:r>
              <a:rPr sz="1200" dirty="0">
                <a:solidFill>
                  <a:srgbClr val="888888"/>
                </a:solidFill>
                <a:latin typeface="Arial"/>
                <a:cs typeface="Arial"/>
              </a:rPr>
              <a:t>Ganesh Neelakanta</a:t>
            </a:r>
            <a:r>
              <a:rPr sz="1200" spc="-135" dirty="0">
                <a:solidFill>
                  <a:srgbClr val="888888"/>
                </a:solidFill>
                <a:latin typeface="Arial"/>
                <a:cs typeface="Arial"/>
              </a:rPr>
              <a:t> </a:t>
            </a:r>
            <a:r>
              <a:rPr sz="1200" spc="-5" dirty="0">
                <a:solidFill>
                  <a:srgbClr val="888888"/>
                </a:solidFill>
                <a:latin typeface="Arial"/>
                <a:cs typeface="Arial"/>
              </a:rPr>
              <a:t>Iyer</a:t>
            </a:r>
            <a:endParaRPr sz="1200">
              <a:latin typeface="Arial"/>
              <a:cs typeface="Arial"/>
            </a:endParaRPr>
          </a:p>
        </p:txBody>
      </p:sp>
      <p:sp>
        <p:nvSpPr>
          <p:cNvPr id="3" name="object 3"/>
          <p:cNvSpPr/>
          <p:nvPr/>
        </p:nvSpPr>
        <p:spPr>
          <a:xfrm>
            <a:off x="531876" y="0"/>
            <a:ext cx="11292840" cy="674464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1003" y="6547510"/>
            <a:ext cx="5268595" cy="239395"/>
          </a:xfrm>
          <a:prstGeom prst="rect">
            <a:avLst/>
          </a:prstGeom>
        </p:spPr>
        <p:txBody>
          <a:bodyPr vert="horz" wrap="square" lIns="0" tIns="12700" rIns="0" bIns="0" rtlCol="0">
            <a:spAutoFit/>
          </a:bodyPr>
          <a:lstStyle/>
          <a:p>
            <a:pPr marL="12700">
              <a:lnSpc>
                <a:spcPct val="100000"/>
              </a:lnSpc>
              <a:spcBef>
                <a:spcPts val="100"/>
              </a:spcBef>
            </a:pPr>
            <a:r>
              <a:rPr sz="1400" u="heavy" spc="-10" dirty="0">
                <a:solidFill>
                  <a:srgbClr val="17BD11"/>
                </a:solidFill>
                <a:uFill>
                  <a:solidFill>
                    <a:srgbClr val="17BD11"/>
                  </a:solidFill>
                </a:uFill>
                <a:latin typeface="Arial"/>
                <a:cs typeface="Arial"/>
                <a:hlinkClick r:id="rId3"/>
              </a:rPr>
              <a:t>https://twitter.com/sureshgp/status/1273643362617159680/photo/1</a:t>
            </a:r>
            <a:endParaRPr sz="1400">
              <a:latin typeface="Arial"/>
              <a:cs typeface="Arial"/>
            </a:endParaRPr>
          </a:p>
        </p:txBody>
      </p:sp>
      <p:sp>
        <p:nvSpPr>
          <p:cNvPr id="5" name="object 5"/>
          <p:cNvSpPr/>
          <p:nvPr/>
        </p:nvSpPr>
        <p:spPr>
          <a:xfrm>
            <a:off x="11548871" y="6217920"/>
            <a:ext cx="487679" cy="48768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675" y="2419719"/>
            <a:ext cx="11192985" cy="2496837"/>
          </a:xfrm>
          <a:prstGeom prst="rect">
            <a:avLst/>
          </a:prstGeom>
          <a:solidFill>
            <a:srgbClr val="C5FBE6"/>
          </a:solidFill>
          <a:ln w="9144">
            <a:solidFill>
              <a:srgbClr val="04623C"/>
            </a:solidFill>
          </a:ln>
        </p:spPr>
        <p:txBody>
          <a:bodyPr vert="horz" wrap="square" lIns="0" tIns="34290" rIns="0" bIns="0" rtlCol="0">
            <a:spAutoFit/>
          </a:bodyPr>
          <a:lstStyle/>
          <a:p>
            <a:pPr marL="90805" marR="225425">
              <a:lnSpc>
                <a:spcPct val="100000"/>
              </a:lnSpc>
              <a:spcBef>
                <a:spcPts val="270"/>
              </a:spcBef>
            </a:pPr>
            <a:r>
              <a:rPr sz="3200" spc="-5" dirty="0">
                <a:solidFill>
                  <a:srgbClr val="000000"/>
                </a:solidFill>
              </a:rPr>
              <a:t>Whether </a:t>
            </a:r>
            <a:r>
              <a:rPr sz="3200" dirty="0">
                <a:solidFill>
                  <a:srgbClr val="000000"/>
                </a:solidFill>
              </a:rPr>
              <a:t>you’re </a:t>
            </a:r>
            <a:r>
              <a:rPr sz="3200" spc="-15" dirty="0">
                <a:solidFill>
                  <a:srgbClr val="000000"/>
                </a:solidFill>
              </a:rPr>
              <a:t>Google’s </a:t>
            </a:r>
            <a:r>
              <a:rPr sz="3200" spc="-5" dirty="0">
                <a:solidFill>
                  <a:srgbClr val="000000"/>
                </a:solidFill>
              </a:rPr>
              <a:t>search </a:t>
            </a:r>
            <a:r>
              <a:rPr sz="3200" spc="-10" dirty="0">
                <a:solidFill>
                  <a:srgbClr val="000000"/>
                </a:solidFill>
              </a:rPr>
              <a:t>engine, </a:t>
            </a:r>
            <a:r>
              <a:rPr sz="3200" dirty="0">
                <a:solidFill>
                  <a:srgbClr val="000000"/>
                </a:solidFill>
              </a:rPr>
              <a:t>serving a </a:t>
            </a:r>
            <a:r>
              <a:rPr sz="3200" spc="-10" dirty="0">
                <a:solidFill>
                  <a:srgbClr val="000000"/>
                </a:solidFill>
              </a:rPr>
              <a:t>billion  </a:t>
            </a:r>
            <a:r>
              <a:rPr sz="3200" dirty="0">
                <a:solidFill>
                  <a:srgbClr val="000000"/>
                </a:solidFill>
              </a:rPr>
              <a:t>active </a:t>
            </a:r>
            <a:r>
              <a:rPr sz="3200" spc="-5" dirty="0">
                <a:solidFill>
                  <a:srgbClr val="000000"/>
                </a:solidFill>
              </a:rPr>
              <a:t>monthly </a:t>
            </a:r>
            <a:r>
              <a:rPr sz="3200" dirty="0">
                <a:solidFill>
                  <a:srgbClr val="000000"/>
                </a:solidFill>
              </a:rPr>
              <a:t>users who </a:t>
            </a:r>
            <a:r>
              <a:rPr sz="3200" spc="-5" dirty="0">
                <a:solidFill>
                  <a:srgbClr val="000000"/>
                </a:solidFill>
              </a:rPr>
              <a:t>interact </a:t>
            </a:r>
            <a:r>
              <a:rPr sz="3200" dirty="0">
                <a:solidFill>
                  <a:srgbClr val="000000"/>
                </a:solidFill>
              </a:rPr>
              <a:t>with your service for</a:t>
            </a:r>
            <a:r>
              <a:rPr sz="3200" spc="-155" dirty="0">
                <a:solidFill>
                  <a:srgbClr val="000000"/>
                </a:solidFill>
              </a:rPr>
              <a:t> </a:t>
            </a:r>
            <a:r>
              <a:rPr sz="3200" spc="-5" dirty="0">
                <a:solidFill>
                  <a:srgbClr val="000000"/>
                </a:solidFill>
              </a:rPr>
              <a:t>free,  </a:t>
            </a:r>
            <a:r>
              <a:rPr sz="3200" dirty="0">
                <a:solidFill>
                  <a:srgbClr val="000000"/>
                </a:solidFill>
              </a:rPr>
              <a:t>or Salesforce, with </a:t>
            </a:r>
            <a:r>
              <a:rPr sz="3200" spc="-5" dirty="0">
                <a:solidFill>
                  <a:srgbClr val="000000"/>
                </a:solidFill>
              </a:rPr>
              <a:t>3.75 million paying subscribers, building  </a:t>
            </a:r>
            <a:r>
              <a:rPr sz="3200" dirty="0">
                <a:solidFill>
                  <a:srgbClr val="000000"/>
                </a:solidFill>
              </a:rPr>
              <a:t>a </a:t>
            </a:r>
            <a:r>
              <a:rPr sz="3200" spc="-5" dirty="0">
                <a:solidFill>
                  <a:srgbClr val="000000"/>
                </a:solidFill>
              </a:rPr>
              <a:t>technology product means </a:t>
            </a:r>
            <a:r>
              <a:rPr sz="3200" dirty="0">
                <a:solidFill>
                  <a:srgbClr val="000000"/>
                </a:solidFill>
              </a:rPr>
              <a:t>serving</a:t>
            </a:r>
            <a:r>
              <a:rPr sz="3200" spc="-90" dirty="0">
                <a:solidFill>
                  <a:srgbClr val="000000"/>
                </a:solidFill>
              </a:rPr>
              <a:t> </a:t>
            </a:r>
            <a:r>
              <a:rPr sz="3200" spc="-5" dirty="0">
                <a:solidFill>
                  <a:srgbClr val="000000"/>
                </a:solidFill>
              </a:rPr>
              <a:t>people.</a:t>
            </a:r>
            <a:endParaRPr sz="3200" dirty="0"/>
          </a:p>
        </p:txBody>
      </p:sp>
      <p:sp>
        <p:nvSpPr>
          <p:cNvPr id="3" name="object 3"/>
          <p:cNvSpPr/>
          <p:nvPr/>
        </p:nvSpPr>
        <p:spPr>
          <a:xfrm>
            <a:off x="11548871" y="6231722"/>
            <a:ext cx="487679" cy="47387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1846" y="6176277"/>
            <a:ext cx="7004050" cy="281305"/>
          </a:xfrm>
          <a:prstGeom prst="rect">
            <a:avLst/>
          </a:prstGeom>
        </p:spPr>
        <p:txBody>
          <a:bodyPr vert="horz" wrap="square" lIns="0" tIns="0" rIns="0" bIns="0" rtlCol="0">
            <a:spAutoFit/>
          </a:bodyPr>
          <a:lstStyle/>
          <a:p>
            <a:pPr marL="12700">
              <a:lnSpc>
                <a:spcPts val="2090"/>
              </a:lnSpc>
            </a:pPr>
            <a:r>
              <a:rPr sz="1800" u="heavy" spc="-5" dirty="0">
                <a:solidFill>
                  <a:srgbClr val="17BD11"/>
                </a:solidFill>
                <a:uFill>
                  <a:solidFill>
                    <a:srgbClr val="17BD11"/>
                  </a:solidFill>
                </a:uFill>
                <a:latin typeface="Arial"/>
                <a:cs typeface="Arial"/>
                <a:hlinkClick r:id="rId3"/>
              </a:rPr>
              <a:t>https://www.atlassian.com/incident-management/kpis/sla-vs-slo-vs-sli</a:t>
            </a:r>
            <a:endParaRPr sz="1800">
              <a:latin typeface="Arial"/>
              <a:cs typeface="Arial"/>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1705</Words>
  <Application>Microsoft Office PowerPoint</Application>
  <PresentationFormat>Widescreen</PresentationFormat>
  <Paragraphs>178</Paragraphs>
  <Slides>24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-apple-system</vt:lpstr>
      <vt:lpstr>Arial</vt:lpstr>
      <vt:lpstr>Calibri</vt:lpstr>
      <vt:lpstr>charter</vt:lpstr>
      <vt:lpstr>Georgia</vt:lpstr>
      <vt:lpstr>Gill Sans MT</vt:lpstr>
      <vt:lpstr>Menlo</vt:lpstr>
      <vt:lpstr>sohne</vt:lpstr>
      <vt:lpstr>Times New Roman</vt:lpstr>
      <vt:lpstr>Verdana</vt:lpstr>
      <vt:lpstr>Wingdings 2</vt:lpstr>
      <vt:lpstr>Dividend</vt:lpstr>
      <vt:lpstr>SITE Reliability Engineering Training  phase 1 – Dec 14to 23rd</vt:lpstr>
      <vt:lpstr>Content [Module 2] Dec 14th – 16th</vt:lpstr>
      <vt:lpstr>Day 3 - Software Development Models</vt:lpstr>
      <vt:lpstr>PowerPoint Presentation</vt:lpstr>
      <vt:lpstr>Setting  vagrant on  virtual machine</vt:lpstr>
      <vt:lpstr>Introduction to SRE SLO, SLA and SLI</vt:lpstr>
      <vt:lpstr>Site Reliability Engineering</vt:lpstr>
      <vt:lpstr>PowerPoint Presentation</vt:lpstr>
      <vt:lpstr>Whether you’re Google’s search engine, serving a billion  active monthly users who interact with your service for free,  or Salesforce, with 3.75 million paying subscribers, building  a technology product means serving people.</vt:lpstr>
      <vt:lpstr>Hence, it is important for the companies to understand SLOs,  SLIs and SLAs - three initialisms that represent the promises  we make to our users, the internal objectives that help us keep  those promises, and the trackable measurements that tell us  how we’re doing.</vt:lpstr>
      <vt:lpstr>The goal</vt:lpstr>
      <vt:lpstr>PowerPoint Presentation</vt:lpstr>
      <vt:lpstr>So what is the difference?</vt:lpstr>
      <vt:lpstr>SLI</vt:lpstr>
      <vt:lpstr>SLO</vt:lpstr>
      <vt:lpstr>SLA</vt:lpstr>
      <vt:lpstr>Error Budget</vt:lpstr>
      <vt:lpstr>Error Budget</vt:lpstr>
      <vt:lpstr>Error Budget</vt:lpstr>
      <vt:lpstr>Error Budget</vt:lpstr>
      <vt:lpstr>Error Budget - Availability cheat sheet</vt:lpstr>
      <vt:lpstr>Error Budget - Availability cheat sheet</vt:lpstr>
      <vt:lpstr>Where are you spending your error budget?</vt:lpstr>
      <vt:lpstr>Where are you spending your error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Reliability Engineering Training  phase 1 – Dec 14to 23rd</dc:title>
  <dc:creator>Krishna Murthy P</dc:creator>
  <cp:lastModifiedBy>Krishna Murthy P</cp:lastModifiedBy>
  <cp:revision>7</cp:revision>
  <dcterms:created xsi:type="dcterms:W3CDTF">2020-12-16T03:11:06Z</dcterms:created>
  <dcterms:modified xsi:type="dcterms:W3CDTF">2020-12-16T03:35:21Z</dcterms:modified>
</cp:coreProperties>
</file>