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68" r:id="rId7"/>
    <p:sldId id="269" r:id="rId8"/>
    <p:sldId id="270" r:id="rId9"/>
    <p:sldId id="272" r:id="rId10"/>
    <p:sldId id="273" r:id="rId11"/>
    <p:sldId id="274" r:id="rId12"/>
    <p:sldId id="275" r:id="rId13"/>
    <p:sldId id="276" r:id="rId14"/>
    <p:sldId id="278" r:id="rId15"/>
    <p:sldId id="277" r:id="rId16"/>
    <p:sldId id="279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  <p15:guide id="7" orient="horz" pos="6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3300"/>
    <a:srgbClr val="FFCCCC"/>
    <a:srgbClr val="CCFFCC"/>
    <a:srgbClr val="CCFF99"/>
    <a:srgbClr val="FFFFCC"/>
    <a:srgbClr val="FFFF99"/>
    <a:srgbClr val="BFBFBF"/>
    <a:srgbClr val="E37777"/>
    <a:srgbClr val="F2C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5499" autoAdjust="0"/>
  </p:normalViewPr>
  <p:slideViewPr>
    <p:cSldViewPr snapToGrid="0" showGuides="1">
      <p:cViewPr varScale="1">
        <p:scale>
          <a:sx n="85" d="100"/>
          <a:sy n="85" d="100"/>
        </p:scale>
        <p:origin x="547" y="62"/>
      </p:cViewPr>
      <p:guideLst>
        <p:guide orient="horz" pos="2424"/>
        <p:guide pos="3840"/>
        <p:guide pos="192"/>
        <p:guide pos="7512"/>
        <p:guide orient="horz" pos="216"/>
        <p:guide orient="horz" pos="4032"/>
        <p:guide orient="horz" pos="6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9A12A-22E8-4AF7-8A8C-405CFF2E1D52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0_3" csCatId="mainScheme" phldr="1"/>
      <dgm:spPr/>
    </dgm:pt>
    <dgm:pt modelId="{7BFB4C59-DF08-4092-BE61-6C0F04185D27}">
      <dgm:prSet phldrT="[Text]" custT="1"/>
      <dgm:spPr/>
      <dgm:t>
        <a:bodyPr/>
        <a:lstStyle/>
        <a:p>
          <a:r>
            <a:rPr lang="en-US" sz="1200" b="1" dirty="0">
              <a:latin typeface="Calibri" panose="020F0502020204030204" pitchFamily="34" charset="0"/>
              <a:cs typeface="Calibri" panose="020F0502020204030204" pitchFamily="34" charset="0"/>
            </a:rPr>
            <a:t>Log In</a:t>
          </a:r>
        </a:p>
      </dgm:t>
    </dgm:pt>
    <dgm:pt modelId="{EBCA08D0-974F-497A-BBE0-0AC61B6E997E}" type="parTrans" cxnId="{F9254CBC-92CB-453C-8B51-064668071E13}">
      <dgm:prSet/>
      <dgm:spPr/>
      <dgm:t>
        <a:bodyPr/>
        <a:lstStyle/>
        <a:p>
          <a:endParaRPr lang="en-US" sz="12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9DAAD50-1217-4273-A9FA-D975B3CEE63A}" type="sibTrans" cxnId="{F9254CBC-92CB-453C-8B51-064668071E13}">
      <dgm:prSet/>
      <dgm:spPr/>
      <dgm:t>
        <a:bodyPr/>
        <a:lstStyle/>
        <a:p>
          <a:endParaRPr lang="en-US" sz="12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FC9A02C-DDDC-45CE-B331-4C7BD834338F}">
      <dgm:prSet phldrT="[Text]" custT="1"/>
      <dgm:spPr/>
      <dgm:t>
        <a:bodyPr/>
        <a:lstStyle/>
        <a:p>
          <a:r>
            <a:rPr lang="en-US" sz="1200" b="1" dirty="0">
              <a:latin typeface="Calibri" panose="020F0502020204030204" pitchFamily="34" charset="0"/>
              <a:cs typeface="Calibri" panose="020F0502020204030204" pitchFamily="34" charset="0"/>
            </a:rPr>
            <a:t>Listing</a:t>
          </a:r>
        </a:p>
      </dgm:t>
    </dgm:pt>
    <dgm:pt modelId="{3CCE86D9-F0EC-4D51-8338-109D3E072806}" type="parTrans" cxnId="{1F6CBA7E-E059-40C7-98A5-C2BF4D65B7CC}">
      <dgm:prSet/>
      <dgm:spPr/>
      <dgm:t>
        <a:bodyPr/>
        <a:lstStyle/>
        <a:p>
          <a:endParaRPr lang="en-US" sz="12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1561CBB-CA17-48B1-A360-B09B73377593}" type="sibTrans" cxnId="{1F6CBA7E-E059-40C7-98A5-C2BF4D65B7CC}">
      <dgm:prSet/>
      <dgm:spPr/>
      <dgm:t>
        <a:bodyPr/>
        <a:lstStyle/>
        <a:p>
          <a:endParaRPr lang="en-US" sz="12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87A42B0-4823-46ED-ACAD-44A3A0EA47A9}">
      <dgm:prSet phldrT="[Text]" custT="1"/>
      <dgm:spPr/>
      <dgm:t>
        <a:bodyPr/>
        <a:lstStyle/>
        <a:p>
          <a:r>
            <a:rPr lang="en-US" sz="1200" b="1" dirty="0">
              <a:latin typeface="Calibri" panose="020F0502020204030204" pitchFamily="34" charset="0"/>
              <a:cs typeface="Calibri" panose="020F0502020204030204" pitchFamily="34" charset="0"/>
            </a:rPr>
            <a:t>Restaurant Menu</a:t>
          </a:r>
        </a:p>
      </dgm:t>
    </dgm:pt>
    <dgm:pt modelId="{896E8E82-89BC-4818-8C7B-90A867C467B9}" type="parTrans" cxnId="{8D49ABC2-9700-49DE-BC02-67F1113011C3}">
      <dgm:prSet/>
      <dgm:spPr/>
      <dgm:t>
        <a:bodyPr/>
        <a:lstStyle/>
        <a:p>
          <a:endParaRPr lang="en-US" sz="12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A402116-06E1-42CC-8E2B-9E5ECB20A250}" type="sibTrans" cxnId="{8D49ABC2-9700-49DE-BC02-67F1113011C3}">
      <dgm:prSet/>
      <dgm:spPr/>
      <dgm:t>
        <a:bodyPr/>
        <a:lstStyle/>
        <a:p>
          <a:endParaRPr lang="en-US" sz="12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961CCAE-A347-491B-9EC3-86DD436C7489}">
      <dgm:prSet custT="1"/>
      <dgm:spPr/>
      <dgm:t>
        <a:bodyPr/>
        <a:lstStyle/>
        <a:p>
          <a:r>
            <a:rPr lang="en-US" sz="1200" b="1" dirty="0">
              <a:latin typeface="Calibri" panose="020F0502020204030204" pitchFamily="34" charset="0"/>
              <a:cs typeface="Calibri" panose="020F0502020204030204" pitchFamily="34" charset="0"/>
            </a:rPr>
            <a:t>Order Booking </a:t>
          </a:r>
        </a:p>
      </dgm:t>
    </dgm:pt>
    <dgm:pt modelId="{CC6723C7-4DE4-4CD6-A03F-59CB7D02292E}" type="parTrans" cxnId="{68738020-2740-4A33-BA25-CA3053494777}">
      <dgm:prSet/>
      <dgm:spPr/>
      <dgm:t>
        <a:bodyPr/>
        <a:lstStyle/>
        <a:p>
          <a:endParaRPr lang="en-US" sz="12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B019B9-2617-4BA5-9B6D-FF51F8A45578}" type="sibTrans" cxnId="{68738020-2740-4A33-BA25-CA3053494777}">
      <dgm:prSet/>
      <dgm:spPr/>
      <dgm:t>
        <a:bodyPr/>
        <a:lstStyle/>
        <a:p>
          <a:endParaRPr lang="en-US" sz="12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37412A7-4AA1-4D0C-96F4-56C1914F566B}">
      <dgm:prSet custT="1"/>
      <dgm:spPr/>
      <dgm:t>
        <a:bodyPr/>
        <a:lstStyle/>
        <a:p>
          <a:r>
            <a:rPr lang="en-US" sz="1400" b="1" i="1" dirty="0">
              <a:solidFill>
                <a:srgbClr val="CC3300"/>
              </a:solidFill>
              <a:latin typeface="Calibri" panose="020F0502020204030204" pitchFamily="34" charset="0"/>
              <a:cs typeface="Calibri" panose="020F0502020204030204" pitchFamily="34" charset="0"/>
            </a:rPr>
            <a:t>Tempo </a:t>
          </a:r>
        </a:p>
      </dgm:t>
    </dgm:pt>
    <dgm:pt modelId="{152110D6-66CA-4360-8D75-101D7936EDFE}" type="parTrans" cxnId="{C92595E9-BA71-4FB0-ACFF-72CE5A9A33DE}">
      <dgm:prSet/>
      <dgm:spPr/>
      <dgm:t>
        <a:bodyPr/>
        <a:lstStyle/>
        <a:p>
          <a:endParaRPr lang="en-US" sz="12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B4DECC-B85D-437C-B012-87917B50D1B7}" type="sibTrans" cxnId="{C92595E9-BA71-4FB0-ACFF-72CE5A9A33DE}">
      <dgm:prSet/>
      <dgm:spPr/>
      <dgm:t>
        <a:bodyPr/>
        <a:lstStyle/>
        <a:p>
          <a:endParaRPr lang="en-US" sz="12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F521771-2B52-4A61-9A17-1C71B4AE85EA}">
      <dgm:prSet custT="1"/>
      <dgm:spPr/>
      <dgm:t>
        <a:bodyPr/>
        <a:lstStyle/>
        <a:p>
          <a:r>
            <a:rPr lang="en-US" sz="1200" b="1" dirty="0">
              <a:latin typeface="Calibri" panose="020F0502020204030204" pitchFamily="34" charset="0"/>
              <a:cs typeface="Calibri" panose="020F0502020204030204" pitchFamily="34" charset="0"/>
            </a:rPr>
            <a:t>Order Confirmation </a:t>
          </a:r>
        </a:p>
      </dgm:t>
    </dgm:pt>
    <dgm:pt modelId="{D9BDB13D-7A8C-4976-B65F-DC96840B4F0D}" type="parTrans" cxnId="{AF9F185C-2FC6-4732-9ACD-72E137164C40}">
      <dgm:prSet/>
      <dgm:spPr/>
      <dgm:t>
        <a:bodyPr/>
        <a:lstStyle/>
        <a:p>
          <a:endParaRPr lang="en-US" sz="12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C877A81-3250-48A7-A603-05F947D946E6}" type="sibTrans" cxnId="{AF9F185C-2FC6-4732-9ACD-72E137164C40}">
      <dgm:prSet/>
      <dgm:spPr/>
      <dgm:t>
        <a:bodyPr/>
        <a:lstStyle/>
        <a:p>
          <a:endParaRPr lang="en-US" sz="12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9913B48-8632-4D1C-BC35-E1EDE40E902D}">
      <dgm:prSet custT="1"/>
      <dgm:spPr/>
      <dgm:t>
        <a:bodyPr/>
        <a:lstStyle/>
        <a:p>
          <a:r>
            <a:rPr lang="en-US" sz="1200" b="1" dirty="0">
              <a:latin typeface="Calibri" panose="020F0502020204030204" pitchFamily="34" charset="0"/>
              <a:cs typeface="Calibri" panose="020F0502020204030204" pitchFamily="34" charset="0"/>
            </a:rPr>
            <a:t>Cart</a:t>
          </a:r>
        </a:p>
      </dgm:t>
    </dgm:pt>
    <dgm:pt modelId="{CB48D9D8-11CF-4791-87EB-F1989F8D7A5F}" type="parTrans" cxnId="{4C9889ED-2826-4C76-A09A-8B0281098EB4}">
      <dgm:prSet/>
      <dgm:spPr/>
      <dgm:t>
        <a:bodyPr/>
        <a:lstStyle/>
        <a:p>
          <a:endParaRPr lang="en-US" sz="12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FF24DB7-9A46-44DA-A49C-FD4FBDBB3E8D}" type="sibTrans" cxnId="{4C9889ED-2826-4C76-A09A-8B0281098EB4}">
      <dgm:prSet/>
      <dgm:spPr/>
      <dgm:t>
        <a:bodyPr/>
        <a:lstStyle/>
        <a:p>
          <a:endParaRPr lang="en-US" sz="12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069FF66-B21E-4957-AE8E-07492044DDCA}">
      <dgm:prSet custT="1"/>
      <dgm:spPr/>
      <dgm:t>
        <a:bodyPr/>
        <a:lstStyle/>
        <a:p>
          <a:r>
            <a:rPr lang="en-US" sz="1200" b="1" dirty="0">
              <a:latin typeface="Calibri" panose="020F0502020204030204" pitchFamily="34" charset="0"/>
              <a:cs typeface="Calibri" panose="020F0502020204030204" pitchFamily="34" charset="0"/>
            </a:rPr>
            <a:t>Payment</a:t>
          </a:r>
        </a:p>
      </dgm:t>
    </dgm:pt>
    <dgm:pt modelId="{3EDF9C14-7187-4B3A-8E17-2C2C8C2DB9A4}" type="parTrans" cxnId="{EB2D3808-03A9-43F5-AEFA-4D294B533CD3}">
      <dgm:prSet/>
      <dgm:spPr/>
      <dgm:t>
        <a:bodyPr/>
        <a:lstStyle/>
        <a:p>
          <a:endParaRPr lang="en-US" sz="12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9AC5A35-A422-46FE-A72C-0E2DE3EF709E}" type="sibTrans" cxnId="{EB2D3808-03A9-43F5-AEFA-4D294B533CD3}">
      <dgm:prSet/>
      <dgm:spPr/>
      <dgm:t>
        <a:bodyPr/>
        <a:lstStyle/>
        <a:p>
          <a:endParaRPr lang="en-US" sz="12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0781F48-BF6C-42B2-A135-4F5B7FEB9067}" type="pres">
      <dgm:prSet presAssocID="{98A9A12A-22E8-4AF7-8A8C-405CFF2E1D52}" presName="Name0" presStyleCnt="0">
        <dgm:presLayoutVars>
          <dgm:dir/>
          <dgm:resizeHandles val="exact"/>
        </dgm:presLayoutVars>
      </dgm:prSet>
      <dgm:spPr/>
    </dgm:pt>
    <dgm:pt modelId="{20443C6B-2025-4C4F-A458-DC394B5F6BA0}" type="pres">
      <dgm:prSet presAssocID="{7BFB4C59-DF08-4092-BE61-6C0F04185D27}" presName="composite" presStyleCnt="0"/>
      <dgm:spPr/>
    </dgm:pt>
    <dgm:pt modelId="{270F1510-6F7E-4E6A-9218-652A0CC361AE}" type="pres">
      <dgm:prSet presAssocID="{7BFB4C59-DF08-4092-BE61-6C0F04185D27}" presName="bgChev" presStyleLbl="node1" presStyleIdx="0" presStyleCnt="8"/>
      <dgm:spPr/>
    </dgm:pt>
    <dgm:pt modelId="{21A7586D-DD2C-41D2-84A0-99AD8BBBA4DE}" type="pres">
      <dgm:prSet presAssocID="{7BFB4C59-DF08-4092-BE61-6C0F04185D27}" presName="txNode" presStyleLbl="fgAcc1" presStyleIdx="0" presStyleCnt="8">
        <dgm:presLayoutVars>
          <dgm:bulletEnabled val="1"/>
        </dgm:presLayoutVars>
      </dgm:prSet>
      <dgm:spPr/>
    </dgm:pt>
    <dgm:pt modelId="{6AA0E1C6-B321-4B60-9D79-F5F76C96C114}" type="pres">
      <dgm:prSet presAssocID="{F9DAAD50-1217-4273-A9FA-D975B3CEE63A}" presName="compositeSpace" presStyleCnt="0"/>
      <dgm:spPr/>
    </dgm:pt>
    <dgm:pt modelId="{D370446C-0AC7-4729-A062-8DFCC28171D4}" type="pres">
      <dgm:prSet presAssocID="{FFC9A02C-DDDC-45CE-B331-4C7BD834338F}" presName="composite" presStyleCnt="0"/>
      <dgm:spPr/>
    </dgm:pt>
    <dgm:pt modelId="{B4DFA491-0E34-4582-A717-9D9DBF2D43EF}" type="pres">
      <dgm:prSet presAssocID="{FFC9A02C-DDDC-45CE-B331-4C7BD834338F}" presName="bgChev" presStyleLbl="node1" presStyleIdx="1" presStyleCnt="8"/>
      <dgm:spPr/>
    </dgm:pt>
    <dgm:pt modelId="{1299F33B-23FC-4192-B67B-182557CE370E}" type="pres">
      <dgm:prSet presAssocID="{FFC9A02C-DDDC-45CE-B331-4C7BD834338F}" presName="txNode" presStyleLbl="fgAcc1" presStyleIdx="1" presStyleCnt="8">
        <dgm:presLayoutVars>
          <dgm:bulletEnabled val="1"/>
        </dgm:presLayoutVars>
      </dgm:prSet>
      <dgm:spPr/>
    </dgm:pt>
    <dgm:pt modelId="{97C27C8C-5617-44FA-AF03-4384A9CF6046}" type="pres">
      <dgm:prSet presAssocID="{C1561CBB-CA17-48B1-A360-B09B73377593}" presName="compositeSpace" presStyleCnt="0"/>
      <dgm:spPr/>
    </dgm:pt>
    <dgm:pt modelId="{7AA3D781-BCBD-4308-819F-4E6101EA4A53}" type="pres">
      <dgm:prSet presAssocID="{E87A42B0-4823-46ED-ACAD-44A3A0EA47A9}" presName="composite" presStyleCnt="0"/>
      <dgm:spPr/>
    </dgm:pt>
    <dgm:pt modelId="{F88ADF84-2BE1-40AC-A4AF-1156E4496453}" type="pres">
      <dgm:prSet presAssocID="{E87A42B0-4823-46ED-ACAD-44A3A0EA47A9}" presName="bgChev" presStyleLbl="node1" presStyleIdx="2" presStyleCnt="8"/>
      <dgm:spPr/>
    </dgm:pt>
    <dgm:pt modelId="{A67F9B50-9188-4BFB-9008-B1D3B20D8BEE}" type="pres">
      <dgm:prSet presAssocID="{E87A42B0-4823-46ED-ACAD-44A3A0EA47A9}" presName="txNode" presStyleLbl="fgAcc1" presStyleIdx="2" presStyleCnt="8">
        <dgm:presLayoutVars>
          <dgm:bulletEnabled val="1"/>
        </dgm:presLayoutVars>
      </dgm:prSet>
      <dgm:spPr/>
    </dgm:pt>
    <dgm:pt modelId="{877DD067-BE76-4E63-8B83-F670081D16BD}" type="pres">
      <dgm:prSet presAssocID="{EA402116-06E1-42CC-8E2B-9E5ECB20A250}" presName="compositeSpace" presStyleCnt="0"/>
      <dgm:spPr/>
    </dgm:pt>
    <dgm:pt modelId="{CD2A755E-9240-48D1-8FDD-6763882D479D}" type="pres">
      <dgm:prSet presAssocID="{F961CCAE-A347-491B-9EC3-86DD436C7489}" presName="composite" presStyleCnt="0"/>
      <dgm:spPr/>
    </dgm:pt>
    <dgm:pt modelId="{61A3F9BA-CD13-444E-B32B-73FBD4729C18}" type="pres">
      <dgm:prSet presAssocID="{F961CCAE-A347-491B-9EC3-86DD436C7489}" presName="bgChev" presStyleLbl="node1" presStyleIdx="3" presStyleCnt="8"/>
      <dgm:spPr/>
    </dgm:pt>
    <dgm:pt modelId="{8F1CE55E-7C48-492B-AE1E-63F6F6F41785}" type="pres">
      <dgm:prSet presAssocID="{F961CCAE-A347-491B-9EC3-86DD436C7489}" presName="txNode" presStyleLbl="fgAcc1" presStyleIdx="3" presStyleCnt="8">
        <dgm:presLayoutVars>
          <dgm:bulletEnabled val="1"/>
        </dgm:presLayoutVars>
      </dgm:prSet>
      <dgm:spPr/>
    </dgm:pt>
    <dgm:pt modelId="{880CFC3E-72A4-4A8E-90CB-FD1DFF0553BD}" type="pres">
      <dgm:prSet presAssocID="{43B019B9-2617-4BA5-9B6D-FF51F8A45578}" presName="compositeSpace" presStyleCnt="0"/>
      <dgm:spPr/>
    </dgm:pt>
    <dgm:pt modelId="{75E7B3D9-F6BF-4E1A-9C49-63D4776E410B}" type="pres">
      <dgm:prSet presAssocID="{A37412A7-4AA1-4D0C-96F4-56C1914F566B}" presName="composite" presStyleCnt="0"/>
      <dgm:spPr/>
    </dgm:pt>
    <dgm:pt modelId="{25C9FE9A-966B-4F81-AEC6-425157E45DA9}" type="pres">
      <dgm:prSet presAssocID="{A37412A7-4AA1-4D0C-96F4-56C1914F566B}" presName="bgChev" presStyleLbl="node1" presStyleIdx="4" presStyleCnt="8"/>
      <dgm:spPr/>
    </dgm:pt>
    <dgm:pt modelId="{9EE8135C-9B00-459F-A3D2-D3303AEA3014}" type="pres">
      <dgm:prSet presAssocID="{A37412A7-4AA1-4D0C-96F4-56C1914F566B}" presName="txNode" presStyleLbl="fgAcc1" presStyleIdx="4" presStyleCnt="8">
        <dgm:presLayoutVars>
          <dgm:bulletEnabled val="1"/>
        </dgm:presLayoutVars>
      </dgm:prSet>
      <dgm:spPr/>
    </dgm:pt>
    <dgm:pt modelId="{AB28ABDC-D112-456B-9AAD-F01566B77819}" type="pres">
      <dgm:prSet presAssocID="{1AB4DECC-B85D-437C-B012-87917B50D1B7}" presName="compositeSpace" presStyleCnt="0"/>
      <dgm:spPr/>
    </dgm:pt>
    <dgm:pt modelId="{A2CDD9E3-D838-4142-B457-99C192372A96}" type="pres">
      <dgm:prSet presAssocID="{79913B48-8632-4D1C-BC35-E1EDE40E902D}" presName="composite" presStyleCnt="0"/>
      <dgm:spPr/>
    </dgm:pt>
    <dgm:pt modelId="{7FD6D148-2479-4C1C-A57A-A37E089E91B7}" type="pres">
      <dgm:prSet presAssocID="{79913B48-8632-4D1C-BC35-E1EDE40E902D}" presName="bgChev" presStyleLbl="node1" presStyleIdx="5" presStyleCnt="8"/>
      <dgm:spPr/>
    </dgm:pt>
    <dgm:pt modelId="{07B888AB-5913-4C62-A6F5-EE7D58BB915A}" type="pres">
      <dgm:prSet presAssocID="{79913B48-8632-4D1C-BC35-E1EDE40E902D}" presName="txNode" presStyleLbl="fgAcc1" presStyleIdx="5" presStyleCnt="8">
        <dgm:presLayoutVars>
          <dgm:bulletEnabled val="1"/>
        </dgm:presLayoutVars>
      </dgm:prSet>
      <dgm:spPr/>
    </dgm:pt>
    <dgm:pt modelId="{E1AE3774-57CC-4F25-A5A1-CC694DD3D68F}" type="pres">
      <dgm:prSet presAssocID="{1FF24DB7-9A46-44DA-A49C-FD4FBDBB3E8D}" presName="compositeSpace" presStyleCnt="0"/>
      <dgm:spPr/>
    </dgm:pt>
    <dgm:pt modelId="{5910B4B0-269A-4D32-9C44-69C78C066387}" type="pres">
      <dgm:prSet presAssocID="{7069FF66-B21E-4957-AE8E-07492044DDCA}" presName="composite" presStyleCnt="0"/>
      <dgm:spPr/>
    </dgm:pt>
    <dgm:pt modelId="{C75860DF-A635-45C2-B222-F9741F27A73D}" type="pres">
      <dgm:prSet presAssocID="{7069FF66-B21E-4957-AE8E-07492044DDCA}" presName="bgChev" presStyleLbl="node1" presStyleIdx="6" presStyleCnt="8"/>
      <dgm:spPr/>
    </dgm:pt>
    <dgm:pt modelId="{9CF88D23-EAA2-4236-BD3D-224F8D84A391}" type="pres">
      <dgm:prSet presAssocID="{7069FF66-B21E-4957-AE8E-07492044DDCA}" presName="txNode" presStyleLbl="fgAcc1" presStyleIdx="6" presStyleCnt="8">
        <dgm:presLayoutVars>
          <dgm:bulletEnabled val="1"/>
        </dgm:presLayoutVars>
      </dgm:prSet>
      <dgm:spPr/>
    </dgm:pt>
    <dgm:pt modelId="{1E907CFF-633C-46BB-9BD3-A30BD903DCBF}" type="pres">
      <dgm:prSet presAssocID="{89AC5A35-A422-46FE-A72C-0E2DE3EF709E}" presName="compositeSpace" presStyleCnt="0"/>
      <dgm:spPr/>
    </dgm:pt>
    <dgm:pt modelId="{EC958588-86A0-4A15-86B4-FCBA04276B0D}" type="pres">
      <dgm:prSet presAssocID="{1F521771-2B52-4A61-9A17-1C71B4AE85EA}" presName="composite" presStyleCnt="0"/>
      <dgm:spPr/>
    </dgm:pt>
    <dgm:pt modelId="{1159CEF5-9FA9-4F06-9410-4DC675B045C0}" type="pres">
      <dgm:prSet presAssocID="{1F521771-2B52-4A61-9A17-1C71B4AE85EA}" presName="bgChev" presStyleLbl="node1" presStyleIdx="7" presStyleCnt="8"/>
      <dgm:spPr/>
    </dgm:pt>
    <dgm:pt modelId="{3FA6FE23-582B-4F4E-92E0-3A19B68D2B5F}" type="pres">
      <dgm:prSet presAssocID="{1F521771-2B52-4A61-9A17-1C71B4AE85EA}" presName="txNode" presStyleLbl="fgAcc1" presStyleIdx="7" presStyleCnt="8">
        <dgm:presLayoutVars>
          <dgm:bulletEnabled val="1"/>
        </dgm:presLayoutVars>
      </dgm:prSet>
      <dgm:spPr/>
    </dgm:pt>
  </dgm:ptLst>
  <dgm:cxnLst>
    <dgm:cxn modelId="{EB2D3808-03A9-43F5-AEFA-4D294B533CD3}" srcId="{98A9A12A-22E8-4AF7-8A8C-405CFF2E1D52}" destId="{7069FF66-B21E-4957-AE8E-07492044DDCA}" srcOrd="6" destOrd="0" parTransId="{3EDF9C14-7187-4B3A-8E17-2C2C8C2DB9A4}" sibTransId="{89AC5A35-A422-46FE-A72C-0E2DE3EF709E}"/>
    <dgm:cxn modelId="{68738020-2740-4A33-BA25-CA3053494777}" srcId="{98A9A12A-22E8-4AF7-8A8C-405CFF2E1D52}" destId="{F961CCAE-A347-491B-9EC3-86DD436C7489}" srcOrd="3" destOrd="0" parTransId="{CC6723C7-4DE4-4CD6-A03F-59CB7D02292E}" sibTransId="{43B019B9-2617-4BA5-9B6D-FF51F8A45578}"/>
    <dgm:cxn modelId="{F1E20621-1F2F-48F7-B99B-83CE421AF2F3}" type="presOf" srcId="{FFC9A02C-DDDC-45CE-B331-4C7BD834338F}" destId="{1299F33B-23FC-4192-B67B-182557CE370E}" srcOrd="0" destOrd="0" presId="urn:microsoft.com/office/officeart/2005/8/layout/chevronAccent+Icon"/>
    <dgm:cxn modelId="{F6A52C2C-C0E0-46D6-9A98-66402D0700DD}" type="presOf" srcId="{98A9A12A-22E8-4AF7-8A8C-405CFF2E1D52}" destId="{20781F48-BF6C-42B2-A135-4F5B7FEB9067}" srcOrd="0" destOrd="0" presId="urn:microsoft.com/office/officeart/2005/8/layout/chevronAccent+Icon"/>
    <dgm:cxn modelId="{C8438338-6CEB-4B39-9A59-CD97BA8653B3}" type="presOf" srcId="{79913B48-8632-4D1C-BC35-E1EDE40E902D}" destId="{07B888AB-5913-4C62-A6F5-EE7D58BB915A}" srcOrd="0" destOrd="0" presId="urn:microsoft.com/office/officeart/2005/8/layout/chevronAccent+Icon"/>
    <dgm:cxn modelId="{AF9F185C-2FC6-4732-9ACD-72E137164C40}" srcId="{98A9A12A-22E8-4AF7-8A8C-405CFF2E1D52}" destId="{1F521771-2B52-4A61-9A17-1C71B4AE85EA}" srcOrd="7" destOrd="0" parTransId="{D9BDB13D-7A8C-4976-B65F-DC96840B4F0D}" sibTransId="{5C877A81-3250-48A7-A603-05F947D946E6}"/>
    <dgm:cxn modelId="{7254F042-703A-4DBB-8CCF-42C4F7B7E509}" type="presOf" srcId="{1F521771-2B52-4A61-9A17-1C71B4AE85EA}" destId="{3FA6FE23-582B-4F4E-92E0-3A19B68D2B5F}" srcOrd="0" destOrd="0" presId="urn:microsoft.com/office/officeart/2005/8/layout/chevronAccent+Icon"/>
    <dgm:cxn modelId="{220E8263-78D5-4EC6-B830-4BE8B182F8C1}" type="presOf" srcId="{7BFB4C59-DF08-4092-BE61-6C0F04185D27}" destId="{21A7586D-DD2C-41D2-84A0-99AD8BBBA4DE}" srcOrd="0" destOrd="0" presId="urn:microsoft.com/office/officeart/2005/8/layout/chevronAccent+Icon"/>
    <dgm:cxn modelId="{3898274F-B184-4B2E-8928-F95AA68E91C7}" type="presOf" srcId="{F961CCAE-A347-491B-9EC3-86DD436C7489}" destId="{8F1CE55E-7C48-492B-AE1E-63F6F6F41785}" srcOrd="0" destOrd="0" presId="urn:microsoft.com/office/officeart/2005/8/layout/chevronAccent+Icon"/>
    <dgm:cxn modelId="{B4430250-33B5-4B61-ACF9-9BB9471D2AB3}" type="presOf" srcId="{E87A42B0-4823-46ED-ACAD-44A3A0EA47A9}" destId="{A67F9B50-9188-4BFB-9008-B1D3B20D8BEE}" srcOrd="0" destOrd="0" presId="urn:microsoft.com/office/officeart/2005/8/layout/chevronAccent+Icon"/>
    <dgm:cxn modelId="{03257D52-36D8-4BC2-9670-DA9824C14785}" type="presOf" srcId="{A37412A7-4AA1-4D0C-96F4-56C1914F566B}" destId="{9EE8135C-9B00-459F-A3D2-D3303AEA3014}" srcOrd="0" destOrd="0" presId="urn:microsoft.com/office/officeart/2005/8/layout/chevronAccent+Icon"/>
    <dgm:cxn modelId="{1F6CBA7E-E059-40C7-98A5-C2BF4D65B7CC}" srcId="{98A9A12A-22E8-4AF7-8A8C-405CFF2E1D52}" destId="{FFC9A02C-DDDC-45CE-B331-4C7BD834338F}" srcOrd="1" destOrd="0" parTransId="{3CCE86D9-F0EC-4D51-8338-109D3E072806}" sibTransId="{C1561CBB-CA17-48B1-A360-B09B73377593}"/>
    <dgm:cxn modelId="{F9254CBC-92CB-453C-8B51-064668071E13}" srcId="{98A9A12A-22E8-4AF7-8A8C-405CFF2E1D52}" destId="{7BFB4C59-DF08-4092-BE61-6C0F04185D27}" srcOrd="0" destOrd="0" parTransId="{EBCA08D0-974F-497A-BBE0-0AC61B6E997E}" sibTransId="{F9DAAD50-1217-4273-A9FA-D975B3CEE63A}"/>
    <dgm:cxn modelId="{8D49ABC2-9700-49DE-BC02-67F1113011C3}" srcId="{98A9A12A-22E8-4AF7-8A8C-405CFF2E1D52}" destId="{E87A42B0-4823-46ED-ACAD-44A3A0EA47A9}" srcOrd="2" destOrd="0" parTransId="{896E8E82-89BC-4818-8C7B-90A867C467B9}" sibTransId="{EA402116-06E1-42CC-8E2B-9E5ECB20A250}"/>
    <dgm:cxn modelId="{C92595E9-BA71-4FB0-ACFF-72CE5A9A33DE}" srcId="{98A9A12A-22E8-4AF7-8A8C-405CFF2E1D52}" destId="{A37412A7-4AA1-4D0C-96F4-56C1914F566B}" srcOrd="4" destOrd="0" parTransId="{152110D6-66CA-4360-8D75-101D7936EDFE}" sibTransId="{1AB4DECC-B85D-437C-B012-87917B50D1B7}"/>
    <dgm:cxn modelId="{4C9889ED-2826-4C76-A09A-8B0281098EB4}" srcId="{98A9A12A-22E8-4AF7-8A8C-405CFF2E1D52}" destId="{79913B48-8632-4D1C-BC35-E1EDE40E902D}" srcOrd="5" destOrd="0" parTransId="{CB48D9D8-11CF-4791-87EB-F1989F8D7A5F}" sibTransId="{1FF24DB7-9A46-44DA-A49C-FD4FBDBB3E8D}"/>
    <dgm:cxn modelId="{89D28AF9-7993-428C-BD06-B302ED162593}" type="presOf" srcId="{7069FF66-B21E-4957-AE8E-07492044DDCA}" destId="{9CF88D23-EAA2-4236-BD3D-224F8D84A391}" srcOrd="0" destOrd="0" presId="urn:microsoft.com/office/officeart/2005/8/layout/chevronAccent+Icon"/>
    <dgm:cxn modelId="{FD5E09CB-C227-4FE0-8577-8E3506C28E5A}" type="presParOf" srcId="{20781F48-BF6C-42B2-A135-4F5B7FEB9067}" destId="{20443C6B-2025-4C4F-A458-DC394B5F6BA0}" srcOrd="0" destOrd="0" presId="urn:microsoft.com/office/officeart/2005/8/layout/chevronAccent+Icon"/>
    <dgm:cxn modelId="{2EB29F50-D86E-45FD-B9DF-5D810F5FF0B2}" type="presParOf" srcId="{20443C6B-2025-4C4F-A458-DC394B5F6BA0}" destId="{270F1510-6F7E-4E6A-9218-652A0CC361AE}" srcOrd="0" destOrd="0" presId="urn:microsoft.com/office/officeart/2005/8/layout/chevronAccent+Icon"/>
    <dgm:cxn modelId="{AE6600E1-F82E-43EC-9B8F-2EA1FEE7B349}" type="presParOf" srcId="{20443C6B-2025-4C4F-A458-DC394B5F6BA0}" destId="{21A7586D-DD2C-41D2-84A0-99AD8BBBA4DE}" srcOrd="1" destOrd="0" presId="urn:microsoft.com/office/officeart/2005/8/layout/chevronAccent+Icon"/>
    <dgm:cxn modelId="{94BF8051-6649-4E58-892A-D20C7821D6F4}" type="presParOf" srcId="{20781F48-BF6C-42B2-A135-4F5B7FEB9067}" destId="{6AA0E1C6-B321-4B60-9D79-F5F76C96C114}" srcOrd="1" destOrd="0" presId="urn:microsoft.com/office/officeart/2005/8/layout/chevronAccent+Icon"/>
    <dgm:cxn modelId="{999EB251-8B21-47E6-9BDA-D56A810FD6BD}" type="presParOf" srcId="{20781F48-BF6C-42B2-A135-4F5B7FEB9067}" destId="{D370446C-0AC7-4729-A062-8DFCC28171D4}" srcOrd="2" destOrd="0" presId="urn:microsoft.com/office/officeart/2005/8/layout/chevronAccent+Icon"/>
    <dgm:cxn modelId="{EFD1D12D-F539-42C6-9019-507383EBA7C1}" type="presParOf" srcId="{D370446C-0AC7-4729-A062-8DFCC28171D4}" destId="{B4DFA491-0E34-4582-A717-9D9DBF2D43EF}" srcOrd="0" destOrd="0" presId="urn:microsoft.com/office/officeart/2005/8/layout/chevronAccent+Icon"/>
    <dgm:cxn modelId="{A8FB87C5-9BD3-46DF-9FE7-061B7666F1A0}" type="presParOf" srcId="{D370446C-0AC7-4729-A062-8DFCC28171D4}" destId="{1299F33B-23FC-4192-B67B-182557CE370E}" srcOrd="1" destOrd="0" presId="urn:microsoft.com/office/officeart/2005/8/layout/chevronAccent+Icon"/>
    <dgm:cxn modelId="{677DE62E-E5C7-4F53-8CD5-417037DACC54}" type="presParOf" srcId="{20781F48-BF6C-42B2-A135-4F5B7FEB9067}" destId="{97C27C8C-5617-44FA-AF03-4384A9CF6046}" srcOrd="3" destOrd="0" presId="urn:microsoft.com/office/officeart/2005/8/layout/chevronAccent+Icon"/>
    <dgm:cxn modelId="{320C6640-2EA4-4C01-9639-29A60D50E622}" type="presParOf" srcId="{20781F48-BF6C-42B2-A135-4F5B7FEB9067}" destId="{7AA3D781-BCBD-4308-819F-4E6101EA4A53}" srcOrd="4" destOrd="0" presId="urn:microsoft.com/office/officeart/2005/8/layout/chevronAccent+Icon"/>
    <dgm:cxn modelId="{48F939B5-3600-4661-AC7A-F14AAA4124F1}" type="presParOf" srcId="{7AA3D781-BCBD-4308-819F-4E6101EA4A53}" destId="{F88ADF84-2BE1-40AC-A4AF-1156E4496453}" srcOrd="0" destOrd="0" presId="urn:microsoft.com/office/officeart/2005/8/layout/chevronAccent+Icon"/>
    <dgm:cxn modelId="{9B5E7960-3978-4E6C-8579-A1DAAB40186C}" type="presParOf" srcId="{7AA3D781-BCBD-4308-819F-4E6101EA4A53}" destId="{A67F9B50-9188-4BFB-9008-B1D3B20D8BEE}" srcOrd="1" destOrd="0" presId="urn:microsoft.com/office/officeart/2005/8/layout/chevronAccent+Icon"/>
    <dgm:cxn modelId="{94A74A3A-CA2C-4A85-A030-D5428DD9253A}" type="presParOf" srcId="{20781F48-BF6C-42B2-A135-4F5B7FEB9067}" destId="{877DD067-BE76-4E63-8B83-F670081D16BD}" srcOrd="5" destOrd="0" presId="urn:microsoft.com/office/officeart/2005/8/layout/chevronAccent+Icon"/>
    <dgm:cxn modelId="{A2C65DE7-8742-4AEF-A1F2-84D3186E805A}" type="presParOf" srcId="{20781F48-BF6C-42B2-A135-4F5B7FEB9067}" destId="{CD2A755E-9240-48D1-8FDD-6763882D479D}" srcOrd="6" destOrd="0" presId="urn:microsoft.com/office/officeart/2005/8/layout/chevronAccent+Icon"/>
    <dgm:cxn modelId="{ACF81BD8-EC2E-4844-9EB3-BBB8CA4C88E5}" type="presParOf" srcId="{CD2A755E-9240-48D1-8FDD-6763882D479D}" destId="{61A3F9BA-CD13-444E-B32B-73FBD4729C18}" srcOrd="0" destOrd="0" presId="urn:microsoft.com/office/officeart/2005/8/layout/chevronAccent+Icon"/>
    <dgm:cxn modelId="{89DE0128-375D-424F-84A5-21D68D81A2BD}" type="presParOf" srcId="{CD2A755E-9240-48D1-8FDD-6763882D479D}" destId="{8F1CE55E-7C48-492B-AE1E-63F6F6F41785}" srcOrd="1" destOrd="0" presId="urn:microsoft.com/office/officeart/2005/8/layout/chevronAccent+Icon"/>
    <dgm:cxn modelId="{FA1C9D19-BDE4-4A79-B86D-8062FF12C096}" type="presParOf" srcId="{20781F48-BF6C-42B2-A135-4F5B7FEB9067}" destId="{880CFC3E-72A4-4A8E-90CB-FD1DFF0553BD}" srcOrd="7" destOrd="0" presId="urn:microsoft.com/office/officeart/2005/8/layout/chevronAccent+Icon"/>
    <dgm:cxn modelId="{736CE771-54C2-4364-8526-646885268B8B}" type="presParOf" srcId="{20781F48-BF6C-42B2-A135-4F5B7FEB9067}" destId="{75E7B3D9-F6BF-4E1A-9C49-63D4776E410B}" srcOrd="8" destOrd="0" presId="urn:microsoft.com/office/officeart/2005/8/layout/chevronAccent+Icon"/>
    <dgm:cxn modelId="{DA99F58B-8566-45E2-8654-84545B1F5D87}" type="presParOf" srcId="{75E7B3D9-F6BF-4E1A-9C49-63D4776E410B}" destId="{25C9FE9A-966B-4F81-AEC6-425157E45DA9}" srcOrd="0" destOrd="0" presId="urn:microsoft.com/office/officeart/2005/8/layout/chevronAccent+Icon"/>
    <dgm:cxn modelId="{0C2B9163-2049-40E1-A786-8BD4520D6BCE}" type="presParOf" srcId="{75E7B3D9-F6BF-4E1A-9C49-63D4776E410B}" destId="{9EE8135C-9B00-459F-A3D2-D3303AEA3014}" srcOrd="1" destOrd="0" presId="urn:microsoft.com/office/officeart/2005/8/layout/chevronAccent+Icon"/>
    <dgm:cxn modelId="{7A8B1079-3B1C-4865-B56F-FDAC7BE5C5E2}" type="presParOf" srcId="{20781F48-BF6C-42B2-A135-4F5B7FEB9067}" destId="{AB28ABDC-D112-456B-9AAD-F01566B77819}" srcOrd="9" destOrd="0" presId="urn:microsoft.com/office/officeart/2005/8/layout/chevronAccent+Icon"/>
    <dgm:cxn modelId="{12212500-8403-4176-86D4-1865402B2963}" type="presParOf" srcId="{20781F48-BF6C-42B2-A135-4F5B7FEB9067}" destId="{A2CDD9E3-D838-4142-B457-99C192372A96}" srcOrd="10" destOrd="0" presId="urn:microsoft.com/office/officeart/2005/8/layout/chevronAccent+Icon"/>
    <dgm:cxn modelId="{50D7A7AE-6F15-46D3-9614-8F4950FA5422}" type="presParOf" srcId="{A2CDD9E3-D838-4142-B457-99C192372A96}" destId="{7FD6D148-2479-4C1C-A57A-A37E089E91B7}" srcOrd="0" destOrd="0" presId="urn:microsoft.com/office/officeart/2005/8/layout/chevronAccent+Icon"/>
    <dgm:cxn modelId="{D767E539-B975-4A29-B26E-21D3E95C3B1F}" type="presParOf" srcId="{A2CDD9E3-D838-4142-B457-99C192372A96}" destId="{07B888AB-5913-4C62-A6F5-EE7D58BB915A}" srcOrd="1" destOrd="0" presId="urn:microsoft.com/office/officeart/2005/8/layout/chevronAccent+Icon"/>
    <dgm:cxn modelId="{7A5F8980-FB89-4DF2-92C6-974B10914B7D}" type="presParOf" srcId="{20781F48-BF6C-42B2-A135-4F5B7FEB9067}" destId="{E1AE3774-57CC-4F25-A5A1-CC694DD3D68F}" srcOrd="11" destOrd="0" presId="urn:microsoft.com/office/officeart/2005/8/layout/chevronAccent+Icon"/>
    <dgm:cxn modelId="{501961A3-822A-4697-BCCB-D1A2214898EA}" type="presParOf" srcId="{20781F48-BF6C-42B2-A135-4F5B7FEB9067}" destId="{5910B4B0-269A-4D32-9C44-69C78C066387}" srcOrd="12" destOrd="0" presId="urn:microsoft.com/office/officeart/2005/8/layout/chevronAccent+Icon"/>
    <dgm:cxn modelId="{D1D87B23-7F8D-4E3C-ACED-4C8FB869A671}" type="presParOf" srcId="{5910B4B0-269A-4D32-9C44-69C78C066387}" destId="{C75860DF-A635-45C2-B222-F9741F27A73D}" srcOrd="0" destOrd="0" presId="urn:microsoft.com/office/officeart/2005/8/layout/chevronAccent+Icon"/>
    <dgm:cxn modelId="{F2ABE9F5-47D8-4A13-A7D5-9D43E6874AD2}" type="presParOf" srcId="{5910B4B0-269A-4D32-9C44-69C78C066387}" destId="{9CF88D23-EAA2-4236-BD3D-224F8D84A391}" srcOrd="1" destOrd="0" presId="urn:microsoft.com/office/officeart/2005/8/layout/chevronAccent+Icon"/>
    <dgm:cxn modelId="{EF0D7051-AA57-4825-B780-C64183916898}" type="presParOf" srcId="{20781F48-BF6C-42B2-A135-4F5B7FEB9067}" destId="{1E907CFF-633C-46BB-9BD3-A30BD903DCBF}" srcOrd="13" destOrd="0" presId="urn:microsoft.com/office/officeart/2005/8/layout/chevronAccent+Icon"/>
    <dgm:cxn modelId="{EB354572-D17B-4728-B51B-BD922E6136B3}" type="presParOf" srcId="{20781F48-BF6C-42B2-A135-4F5B7FEB9067}" destId="{EC958588-86A0-4A15-86B4-FCBA04276B0D}" srcOrd="14" destOrd="0" presId="urn:microsoft.com/office/officeart/2005/8/layout/chevronAccent+Icon"/>
    <dgm:cxn modelId="{E5E4C0F3-BE22-4E09-9F04-6F01E46E1F7F}" type="presParOf" srcId="{EC958588-86A0-4A15-86B4-FCBA04276B0D}" destId="{1159CEF5-9FA9-4F06-9410-4DC675B045C0}" srcOrd="0" destOrd="0" presId="urn:microsoft.com/office/officeart/2005/8/layout/chevronAccent+Icon"/>
    <dgm:cxn modelId="{C9B9EE98-31C2-4A7C-8555-EA8CA778D15C}" type="presParOf" srcId="{EC958588-86A0-4A15-86B4-FCBA04276B0D}" destId="{3FA6FE23-582B-4F4E-92E0-3A19B68D2B5F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F1510-6F7E-4E6A-9218-652A0CC361AE}">
      <dsp:nvSpPr>
        <dsp:cNvPr id="0" name=""/>
        <dsp:cNvSpPr/>
      </dsp:nvSpPr>
      <dsp:spPr>
        <a:xfrm>
          <a:off x="3074" y="939985"/>
          <a:ext cx="1317751" cy="508651"/>
        </a:xfrm>
        <a:prstGeom prst="chevron">
          <a:avLst>
            <a:gd name="adj" fmla="val 4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7586D-DD2C-41D2-84A0-99AD8BBBA4DE}">
      <dsp:nvSpPr>
        <dsp:cNvPr id="0" name=""/>
        <dsp:cNvSpPr/>
      </dsp:nvSpPr>
      <dsp:spPr>
        <a:xfrm>
          <a:off x="354475" y="1067148"/>
          <a:ext cx="1112767" cy="50865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libri" panose="020F0502020204030204" pitchFamily="34" charset="0"/>
              <a:cs typeface="Calibri" panose="020F0502020204030204" pitchFamily="34" charset="0"/>
            </a:rPr>
            <a:t>Log In</a:t>
          </a:r>
        </a:p>
      </dsp:txBody>
      <dsp:txXfrm>
        <a:off x="369373" y="1082046"/>
        <a:ext cx="1082971" cy="478855"/>
      </dsp:txXfrm>
    </dsp:sp>
    <dsp:sp modelId="{B4DFA491-0E34-4582-A717-9D9DBF2D43EF}">
      <dsp:nvSpPr>
        <dsp:cNvPr id="0" name=""/>
        <dsp:cNvSpPr/>
      </dsp:nvSpPr>
      <dsp:spPr>
        <a:xfrm>
          <a:off x="1508239" y="939985"/>
          <a:ext cx="1317751" cy="508651"/>
        </a:xfrm>
        <a:prstGeom prst="chevron">
          <a:avLst>
            <a:gd name="adj" fmla="val 4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9F33B-23FC-4192-B67B-182557CE370E}">
      <dsp:nvSpPr>
        <dsp:cNvPr id="0" name=""/>
        <dsp:cNvSpPr/>
      </dsp:nvSpPr>
      <dsp:spPr>
        <a:xfrm>
          <a:off x="1859639" y="1067148"/>
          <a:ext cx="1112767" cy="50865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libri" panose="020F0502020204030204" pitchFamily="34" charset="0"/>
              <a:cs typeface="Calibri" panose="020F0502020204030204" pitchFamily="34" charset="0"/>
            </a:rPr>
            <a:t>Listing</a:t>
          </a:r>
        </a:p>
      </dsp:txBody>
      <dsp:txXfrm>
        <a:off x="1874537" y="1082046"/>
        <a:ext cx="1082971" cy="478855"/>
      </dsp:txXfrm>
    </dsp:sp>
    <dsp:sp modelId="{F88ADF84-2BE1-40AC-A4AF-1156E4496453}">
      <dsp:nvSpPr>
        <dsp:cNvPr id="0" name=""/>
        <dsp:cNvSpPr/>
      </dsp:nvSpPr>
      <dsp:spPr>
        <a:xfrm>
          <a:off x="3013403" y="939985"/>
          <a:ext cx="1317751" cy="508651"/>
        </a:xfrm>
        <a:prstGeom prst="chevron">
          <a:avLst>
            <a:gd name="adj" fmla="val 4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F9B50-9188-4BFB-9008-B1D3B20D8BEE}">
      <dsp:nvSpPr>
        <dsp:cNvPr id="0" name=""/>
        <dsp:cNvSpPr/>
      </dsp:nvSpPr>
      <dsp:spPr>
        <a:xfrm>
          <a:off x="3364804" y="1067148"/>
          <a:ext cx="1112767" cy="50865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libri" panose="020F0502020204030204" pitchFamily="34" charset="0"/>
              <a:cs typeface="Calibri" panose="020F0502020204030204" pitchFamily="34" charset="0"/>
            </a:rPr>
            <a:t>Restaurant Menu</a:t>
          </a:r>
        </a:p>
      </dsp:txBody>
      <dsp:txXfrm>
        <a:off x="3379702" y="1082046"/>
        <a:ext cx="1082971" cy="478855"/>
      </dsp:txXfrm>
    </dsp:sp>
    <dsp:sp modelId="{61A3F9BA-CD13-444E-B32B-73FBD4729C18}">
      <dsp:nvSpPr>
        <dsp:cNvPr id="0" name=""/>
        <dsp:cNvSpPr/>
      </dsp:nvSpPr>
      <dsp:spPr>
        <a:xfrm>
          <a:off x="4518568" y="939985"/>
          <a:ext cx="1317751" cy="508651"/>
        </a:xfrm>
        <a:prstGeom prst="chevron">
          <a:avLst>
            <a:gd name="adj" fmla="val 4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CE55E-7C48-492B-AE1E-63F6F6F41785}">
      <dsp:nvSpPr>
        <dsp:cNvPr id="0" name=""/>
        <dsp:cNvSpPr/>
      </dsp:nvSpPr>
      <dsp:spPr>
        <a:xfrm>
          <a:off x="4869968" y="1067148"/>
          <a:ext cx="1112767" cy="50865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libri" panose="020F0502020204030204" pitchFamily="34" charset="0"/>
              <a:cs typeface="Calibri" panose="020F0502020204030204" pitchFamily="34" charset="0"/>
            </a:rPr>
            <a:t>Order Booking </a:t>
          </a:r>
        </a:p>
      </dsp:txBody>
      <dsp:txXfrm>
        <a:off x="4884866" y="1082046"/>
        <a:ext cx="1082971" cy="478855"/>
      </dsp:txXfrm>
    </dsp:sp>
    <dsp:sp modelId="{25C9FE9A-966B-4F81-AEC6-425157E45DA9}">
      <dsp:nvSpPr>
        <dsp:cNvPr id="0" name=""/>
        <dsp:cNvSpPr/>
      </dsp:nvSpPr>
      <dsp:spPr>
        <a:xfrm>
          <a:off x="6023732" y="939985"/>
          <a:ext cx="1317751" cy="508651"/>
        </a:xfrm>
        <a:prstGeom prst="chevron">
          <a:avLst>
            <a:gd name="adj" fmla="val 4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8135C-9B00-459F-A3D2-D3303AEA3014}">
      <dsp:nvSpPr>
        <dsp:cNvPr id="0" name=""/>
        <dsp:cNvSpPr/>
      </dsp:nvSpPr>
      <dsp:spPr>
        <a:xfrm>
          <a:off x="6375133" y="1067148"/>
          <a:ext cx="1112767" cy="50865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>
              <a:solidFill>
                <a:srgbClr val="CC3300"/>
              </a:solidFill>
              <a:latin typeface="Calibri" panose="020F0502020204030204" pitchFamily="34" charset="0"/>
              <a:cs typeface="Calibri" panose="020F0502020204030204" pitchFamily="34" charset="0"/>
            </a:rPr>
            <a:t>Tempo </a:t>
          </a:r>
        </a:p>
      </dsp:txBody>
      <dsp:txXfrm>
        <a:off x="6390031" y="1082046"/>
        <a:ext cx="1082971" cy="478855"/>
      </dsp:txXfrm>
    </dsp:sp>
    <dsp:sp modelId="{7FD6D148-2479-4C1C-A57A-A37E089E91B7}">
      <dsp:nvSpPr>
        <dsp:cNvPr id="0" name=""/>
        <dsp:cNvSpPr/>
      </dsp:nvSpPr>
      <dsp:spPr>
        <a:xfrm>
          <a:off x="7528897" y="939985"/>
          <a:ext cx="1317751" cy="508651"/>
        </a:xfrm>
        <a:prstGeom prst="chevron">
          <a:avLst>
            <a:gd name="adj" fmla="val 4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888AB-5913-4C62-A6F5-EE7D58BB915A}">
      <dsp:nvSpPr>
        <dsp:cNvPr id="0" name=""/>
        <dsp:cNvSpPr/>
      </dsp:nvSpPr>
      <dsp:spPr>
        <a:xfrm>
          <a:off x="7880297" y="1067148"/>
          <a:ext cx="1112767" cy="50865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libri" panose="020F0502020204030204" pitchFamily="34" charset="0"/>
              <a:cs typeface="Calibri" panose="020F0502020204030204" pitchFamily="34" charset="0"/>
            </a:rPr>
            <a:t>Cart</a:t>
          </a:r>
        </a:p>
      </dsp:txBody>
      <dsp:txXfrm>
        <a:off x="7895195" y="1082046"/>
        <a:ext cx="1082971" cy="478855"/>
      </dsp:txXfrm>
    </dsp:sp>
    <dsp:sp modelId="{C75860DF-A635-45C2-B222-F9741F27A73D}">
      <dsp:nvSpPr>
        <dsp:cNvPr id="0" name=""/>
        <dsp:cNvSpPr/>
      </dsp:nvSpPr>
      <dsp:spPr>
        <a:xfrm>
          <a:off x="9034061" y="939985"/>
          <a:ext cx="1317751" cy="508651"/>
        </a:xfrm>
        <a:prstGeom prst="chevron">
          <a:avLst>
            <a:gd name="adj" fmla="val 4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88D23-EAA2-4236-BD3D-224F8D84A391}">
      <dsp:nvSpPr>
        <dsp:cNvPr id="0" name=""/>
        <dsp:cNvSpPr/>
      </dsp:nvSpPr>
      <dsp:spPr>
        <a:xfrm>
          <a:off x="9385462" y="1067148"/>
          <a:ext cx="1112767" cy="50865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libri" panose="020F0502020204030204" pitchFamily="34" charset="0"/>
              <a:cs typeface="Calibri" panose="020F0502020204030204" pitchFamily="34" charset="0"/>
            </a:rPr>
            <a:t>Payment</a:t>
          </a:r>
        </a:p>
      </dsp:txBody>
      <dsp:txXfrm>
        <a:off x="9400360" y="1082046"/>
        <a:ext cx="1082971" cy="478855"/>
      </dsp:txXfrm>
    </dsp:sp>
    <dsp:sp modelId="{1159CEF5-9FA9-4F06-9410-4DC675B045C0}">
      <dsp:nvSpPr>
        <dsp:cNvPr id="0" name=""/>
        <dsp:cNvSpPr/>
      </dsp:nvSpPr>
      <dsp:spPr>
        <a:xfrm>
          <a:off x="10539226" y="939985"/>
          <a:ext cx="1317751" cy="508651"/>
        </a:xfrm>
        <a:prstGeom prst="chevron">
          <a:avLst>
            <a:gd name="adj" fmla="val 4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6FE23-582B-4F4E-92E0-3A19B68D2B5F}">
      <dsp:nvSpPr>
        <dsp:cNvPr id="0" name=""/>
        <dsp:cNvSpPr/>
      </dsp:nvSpPr>
      <dsp:spPr>
        <a:xfrm>
          <a:off x="10890626" y="1067148"/>
          <a:ext cx="1112767" cy="50865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libri" panose="020F0502020204030204" pitchFamily="34" charset="0"/>
              <a:cs typeface="Calibri" panose="020F0502020204030204" pitchFamily="34" charset="0"/>
            </a:rPr>
            <a:t>Order Confirmation </a:t>
          </a:r>
        </a:p>
      </dsp:txBody>
      <dsp:txXfrm>
        <a:off x="10905524" y="1082046"/>
        <a:ext cx="1082971" cy="478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5DE61D-30EF-4C9B-8D44-E691F32398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8B3DF-723E-432F-969B-97B388C9E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EDC24-AEF3-4156-91F4-FB474A5F24DB}" type="datetimeFigureOut">
              <a:rPr lang="en-US" smtClean="0"/>
              <a:t>2022-11-26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9C936-9EF8-46A3-B2D4-DE8362A54E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7898E-02B9-4C24-8F47-60A833CD36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3B91B-56FA-44FF-A036-17B4166BAD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50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023A0-2B54-4E79-AA20-143385AB9A6C}" type="datetimeFigureOut">
              <a:rPr lang="en-US" smtClean="0"/>
              <a:t>2022-11-26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DEA9-6F4F-4540-9E5D-C6F39079A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5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5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76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47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FCD-CC86-4465-AD95-85D2B934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07509-85B2-495C-82A8-989CA9862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0AA9-8E90-484A-ADD9-31AA1A5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8E9EE-6889-428D-B6A1-8BAC3E3F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1D2A5-6CD9-436C-958A-CC73AA34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58F3-6311-4BBF-9C0A-1ADA7A27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498598"/>
          </a:xfrm>
        </p:spPr>
        <p:txBody>
          <a:bodyPr lIns="0" tIns="0" rIns="0" bIns="0" anchor="t">
            <a:spAutoFit/>
          </a:bodyPr>
          <a:lstStyle>
            <a:lvl1pPr algn="ctr">
              <a:defRPr sz="36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6F3C5-5D77-43F9-92A6-DE0777BB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4FB46-0511-4A20-A9DA-85B06B5DF611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83AD1-0683-4B68-832E-79E5AC88DF1C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B2F141-1AB9-4751-90A0-65BD481D8563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4255E-A54B-4118-B827-E0382D3A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3619BB-9A09-40D9-A9F1-A026ABABCFBF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06B9428-3B49-42EA-ACD3-FF049EF21512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069E56F-ACCE-4A35-B24D-58EA37E4CEA1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465AED1-A4C5-416C-90F3-39CC10CEEAF1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11431DD-99C5-48BB-92EB-730E9F76D556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382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129C65-954E-43EB-9F6A-C97D1F58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C9F7F1-EEC7-46BD-A1BF-A84E2080AB06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97E84-B24C-45E1-B5E2-2055DC460E2B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86CD30-C1F7-4F1C-A2BE-296375984BEE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CBA262D7-A96F-4408-8F02-4886014B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309FA6-F672-455E-955D-B63C2E15B767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4FEBCF0-94B1-404B-8C9F-2DCA574C8B2D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76D0EC6-9588-45EE-90D4-6E4C69D39683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87DA7BA-10C8-4993-9A03-3A5333A3916C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9BB0092-77B4-406B-A737-5C223E99A5A5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381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8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9DD2-137B-B390-CB9C-D6B1057A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CB5F9-9A00-9870-05C2-EE7817F9C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7F926-1142-E9DC-DA5D-95697A37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355D-5A74-4F63-B205-AE961A620B36}" type="datetimeFigureOut">
              <a:rPr lang="en-US" smtClean="0"/>
              <a:t>2022-11-26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A2A3C-5C17-6FDA-BF13-FD1AB79A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58533-01B7-EE46-DFED-78AC633A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EA58-75AE-48AE-BF87-DCCABBC00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6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59117-0F16-48ED-9718-C5D09846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45ED-7A57-4683-810C-5E500392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5B1BF-AD50-4239-805D-33B3AEE52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9871-3CD6-4A1B-A275-2552C7EBC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1636-41B2-41A0-9EEE-E0104F888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3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CB%20ANALYSIS_TACLO%20DRONE%20DELIVERY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trucks.tractorjunction.com/en/mahindra-truck/e-supro-cargo-van" TargetMode="External"/><Relationship Id="rId3" Type="http://schemas.openxmlformats.org/officeDocument/2006/relationships/hyperlink" Target="https://www.droneblog.com/drone-life-expectancy/" TargetMode="External"/><Relationship Id="rId7" Type="http://schemas.openxmlformats.org/officeDocument/2006/relationships/hyperlink" Target="https://homescape.solar/blog/5kw-solar-system-price-in-india-with-subsidy/" TargetMode="External"/><Relationship Id="rId2" Type="http://schemas.openxmlformats.org/officeDocument/2006/relationships/hyperlink" Target="https://droneanalyst.com/2014/10/02/drone-delivery-numb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industantimes.com/cities/others/power-tariff-to-go-up-in-karnataka-from-oct-1-101664045011864.html" TargetMode="External"/><Relationship Id="rId5" Type="http://schemas.openxmlformats.org/officeDocument/2006/relationships/hyperlink" Target="https://auto.economictimes.indiatimes.com/news/two-wheelers/scooters-mopeds/ebikego-introduces-subscription-based-electric-bicycles-for-delivery-executives/76192796" TargetMode="External"/><Relationship Id="rId4" Type="http://schemas.openxmlformats.org/officeDocument/2006/relationships/hyperlink" Target="https://www.lendingkart.com/blog/cost-estimates-o-ev-public-charging-station/" TargetMode="External"/><Relationship Id="rId9" Type="http://schemas.openxmlformats.org/officeDocument/2006/relationships/hyperlink" Target="https://geoiq.io/places/BTM-Layout/VvjIk4T9fZ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jpe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sv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ssrn.com/sol3/papers.cfm?abstract_id=3884361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hyperlink" Target="https://papers.ssrn.com/sol3/papers.cfm?abstract_id=3884361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25.png"/><Relationship Id="rId4" Type="http://schemas.openxmlformats.org/officeDocument/2006/relationships/image" Target="../media/image24.sv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 of a city. ">
            <a:extLst>
              <a:ext uri="{FF2B5EF4-FFF2-40B4-BE49-F238E27FC236}">
                <a16:creationId xmlns:a16="http://schemas.microsoft.com/office/drawing/2014/main" id="{8C9681D9-380A-4EAF-91DB-E07432FF9C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56706"/>
            <a:ext cx="12192000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70207C-E81D-4E79-9654-07E51237B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999285" y="328273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66781" y="4176660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A111C5-A78D-479B-8C31-7C75D5475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7CD1A-2477-48CA-8693-2133EA1C3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67698" y="1224091"/>
            <a:ext cx="3856603" cy="4409819"/>
            <a:chOff x="4167698" y="1500698"/>
            <a:chExt cx="3856603" cy="440981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85D1319-7BD4-47DE-B3DF-55B655BB34C4}"/>
                </a:ext>
              </a:extLst>
            </p:cNvPr>
            <p:cNvSpPr/>
            <p:nvPr/>
          </p:nvSpPr>
          <p:spPr>
            <a:xfrm rot="18900000">
              <a:off x="4167698" y="1500698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rot="18900000">
              <a:off x="4167699" y="2053915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949842" y="2214821"/>
            <a:ext cx="107601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Tac</a:t>
            </a:r>
            <a:r>
              <a:rPr lang="en-US" sz="5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</a:t>
            </a:r>
            <a:r>
              <a:rPr lang="en-US" sz="5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Drone Delivery Project Plan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C445D-99BF-4BD6-A87A-9AB46C82F7C1}"/>
              </a:ext>
            </a:extLst>
          </p:cNvPr>
          <p:cNvSpPr txBox="1"/>
          <p:nvPr/>
        </p:nvSpPr>
        <p:spPr>
          <a:xfrm>
            <a:off x="638507" y="4624574"/>
            <a:ext cx="2730461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E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Deepali Solanki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Ratnadeep Nag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457E54-1FC4-4040-9DF5-1D27FD6BB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-6742765" y="-1434593"/>
            <a:ext cx="3681702" cy="3681702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FF3AA5-65B8-4250-9FA5-E730BA5D9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93942" y="5808574"/>
            <a:ext cx="2293258" cy="1049426"/>
          </a:xfrm>
          <a:custGeom>
            <a:avLst/>
            <a:gdLst>
              <a:gd name="connsiteX0" fmla="*/ 1146629 w 2293258"/>
              <a:gd name="connsiteY0" fmla="*/ 0 h 1049426"/>
              <a:gd name="connsiteX1" fmla="*/ 1312564 w 2293258"/>
              <a:gd name="connsiteY1" fmla="*/ 68733 h 1049426"/>
              <a:gd name="connsiteX2" fmla="*/ 2293258 w 2293258"/>
              <a:gd name="connsiteY2" fmla="*/ 1049426 h 1049426"/>
              <a:gd name="connsiteX3" fmla="*/ 0 w 2293258"/>
              <a:gd name="connsiteY3" fmla="*/ 1049426 h 1049426"/>
              <a:gd name="connsiteX4" fmla="*/ 980694 w 2293258"/>
              <a:gd name="connsiteY4" fmla="*/ 68733 h 1049426"/>
              <a:gd name="connsiteX5" fmla="*/ 1146629 w 2293258"/>
              <a:gd name="connsiteY5" fmla="*/ 0 h 104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3258" h="1049426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CCD400-5AC0-46BA-AF0D-532EA062D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739184" cy="2840643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0D1C37-27ED-4160-AE67-E6F23CD5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C8F68-B59C-209B-EA0C-00FA98774770}"/>
              </a:ext>
            </a:extLst>
          </p:cNvPr>
          <p:cNvSpPr txBox="1"/>
          <p:nvPr/>
        </p:nvSpPr>
        <p:spPr>
          <a:xfrm>
            <a:off x="8463572" y="4641447"/>
            <a:ext cx="273046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Guided By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Deepak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Kharol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631D3-ED5F-1CD3-7F0F-0AC4F94F583E}"/>
              </a:ext>
            </a:extLst>
          </p:cNvPr>
          <p:cNvSpPr txBox="1"/>
          <p:nvPr/>
        </p:nvSpPr>
        <p:spPr>
          <a:xfrm>
            <a:off x="4968949" y="3429000"/>
            <a:ext cx="2183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26</a:t>
            </a:r>
            <a:r>
              <a:rPr lang="en-US" sz="2000" b="1" baseline="30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Nov’22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D8DF81-76A5-4862-8466-8A2C4C3176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2" b="10954"/>
          <a:stretch/>
        </p:blipFill>
        <p:spPr>
          <a:xfrm>
            <a:off x="9671011" y="376782"/>
            <a:ext cx="1855294" cy="15404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0594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43CA-210E-301D-AEE2-E2AA3029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382" y="65431"/>
            <a:ext cx="10515600" cy="88073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Financial Analysis _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Tac</a:t>
            </a:r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lo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Drone Delivery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47329-A628-FDB0-A5E9-EF517B621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100" y="5597742"/>
            <a:ext cx="10578590" cy="5008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CB ANALYSIS_TACLO DRONE DELIVERY</a:t>
            </a:r>
            <a:endParaRPr lang="en-US" sz="3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5490A-549C-0988-95A5-B16EBCE6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EA58-75AE-48AE-BF87-DCCABBC00C56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6EB0CAE-81C6-83E6-5AD2-6EF84CCB3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578272"/>
              </p:ext>
            </p:extLst>
          </p:nvPr>
        </p:nvGraphicFramePr>
        <p:xfrm>
          <a:off x="1571100" y="946166"/>
          <a:ext cx="9366258" cy="4147585"/>
        </p:xfrm>
        <a:graphic>
          <a:graphicData uri="http://schemas.openxmlformats.org/drawingml/2006/table">
            <a:tbl>
              <a:tblPr/>
              <a:tblGrid>
                <a:gridCol w="640472">
                  <a:extLst>
                    <a:ext uri="{9D8B030D-6E8A-4147-A177-3AD203B41FA5}">
                      <a16:colId xmlns:a16="http://schemas.microsoft.com/office/drawing/2014/main" val="1449936546"/>
                    </a:ext>
                  </a:extLst>
                </a:gridCol>
                <a:gridCol w="2495107">
                  <a:extLst>
                    <a:ext uri="{9D8B030D-6E8A-4147-A177-3AD203B41FA5}">
                      <a16:colId xmlns:a16="http://schemas.microsoft.com/office/drawing/2014/main" val="86532010"/>
                    </a:ext>
                  </a:extLst>
                </a:gridCol>
                <a:gridCol w="1687033">
                  <a:extLst>
                    <a:ext uri="{9D8B030D-6E8A-4147-A177-3AD203B41FA5}">
                      <a16:colId xmlns:a16="http://schemas.microsoft.com/office/drawing/2014/main" val="3931781183"/>
                    </a:ext>
                  </a:extLst>
                </a:gridCol>
                <a:gridCol w="1290083">
                  <a:extLst>
                    <a:ext uri="{9D8B030D-6E8A-4147-A177-3AD203B41FA5}">
                      <a16:colId xmlns:a16="http://schemas.microsoft.com/office/drawing/2014/main" val="2961516577"/>
                    </a:ext>
                  </a:extLst>
                </a:gridCol>
                <a:gridCol w="1332614">
                  <a:extLst>
                    <a:ext uri="{9D8B030D-6E8A-4147-A177-3AD203B41FA5}">
                      <a16:colId xmlns:a16="http://schemas.microsoft.com/office/drawing/2014/main" val="134230703"/>
                    </a:ext>
                  </a:extLst>
                </a:gridCol>
                <a:gridCol w="1920949">
                  <a:extLst>
                    <a:ext uri="{9D8B030D-6E8A-4147-A177-3AD203B41FA5}">
                      <a16:colId xmlns:a16="http://schemas.microsoft.com/office/drawing/2014/main" val="1023390014"/>
                    </a:ext>
                  </a:extLst>
                </a:gridCol>
              </a:tblGrid>
              <a:tr h="26202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Taclo</a:t>
                      </a:r>
                      <a:r>
                        <a:rPr lang="en-US" sz="2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 Drone Delivery Cost Benefit Analysis</a:t>
                      </a:r>
                    </a:p>
                  </a:txBody>
                  <a:tcPr marL="6157" marR="6157" marT="61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498439"/>
                  </a:ext>
                </a:extLst>
              </a:tr>
              <a:tr h="4692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S.No.</a:t>
                      </a:r>
                    </a:p>
                  </a:txBody>
                  <a:tcPr marL="6157" marR="6157" marT="61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STAGE 1 - </a:t>
                      </a:r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Identified Cost &amp; Benefits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STAGE 2 - </a:t>
                      </a:r>
                      <a:r>
                        <a:rPr lang="en-US" sz="14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Assign Values to C&amp;B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STAGE 3  :</a:t>
                      </a:r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 Cash Flow Year on Year (Rs in Cr)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57" marR="6157" marT="61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37072"/>
                  </a:ext>
                </a:extLst>
              </a:tr>
              <a:tr h="2742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6157" marR="6157" marT="61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 &amp; Benefit</a:t>
                      </a:r>
                    </a:p>
                  </a:txBody>
                  <a:tcPr marL="6157" marR="6157" marT="61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 in Cr</a:t>
                      </a:r>
                    </a:p>
                  </a:txBody>
                  <a:tcPr marL="6157" marR="6157" marT="61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1</a:t>
                      </a:r>
                    </a:p>
                  </a:txBody>
                  <a:tcPr marL="6157" marR="6157" marT="61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2</a:t>
                      </a:r>
                    </a:p>
                  </a:txBody>
                  <a:tcPr marL="6157" marR="6157" marT="61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3</a:t>
                      </a:r>
                    </a:p>
                  </a:txBody>
                  <a:tcPr marL="6157" marR="6157" marT="615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06618"/>
                  </a:ext>
                </a:extLst>
              </a:tr>
              <a:tr h="2863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57" marR="6157" marT="61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Developing/ Fixed Cost</a:t>
                      </a:r>
                    </a:p>
                  </a:txBody>
                  <a:tcPr marL="6157" marR="6157" marT="61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163387"/>
                  </a:ext>
                </a:extLst>
              </a:tr>
              <a:tr h="188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57" marR="6157" marT="61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Operating Cost</a:t>
                      </a:r>
                    </a:p>
                  </a:txBody>
                  <a:tcPr marL="6157" marR="6157" marT="61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249091"/>
                  </a:ext>
                </a:extLst>
              </a:tr>
              <a:tr h="2254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</a:p>
                  </a:txBody>
                  <a:tcPr marL="6157" marR="6157" marT="61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Revenues/ Benefits</a:t>
                      </a:r>
                    </a:p>
                  </a:txBody>
                  <a:tcPr marL="6157" marR="6157" marT="61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104330"/>
                  </a:ext>
                </a:extLst>
              </a:tr>
              <a:tr h="194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III</a:t>
                      </a:r>
                    </a:p>
                  </a:txBody>
                  <a:tcPr marL="6157" marR="6157" marT="61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EBITDA All Hubs</a:t>
                      </a:r>
                    </a:p>
                  </a:txBody>
                  <a:tcPr marL="6157" marR="6157" marT="61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14468"/>
                  </a:ext>
                </a:extLst>
              </a:tr>
              <a:tr h="3681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IV</a:t>
                      </a:r>
                    </a:p>
                  </a:txBody>
                  <a:tcPr marL="6157" marR="6157" marT="61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Depreciation</a:t>
                      </a:r>
                    </a:p>
                  </a:txBody>
                  <a:tcPr marL="6157" marR="6157" marT="61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28436"/>
                  </a:ext>
                </a:extLst>
              </a:tr>
              <a:tr h="194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</a:t>
                      </a:r>
                    </a:p>
                  </a:txBody>
                  <a:tcPr marL="6157" marR="6157" marT="61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EBIT</a:t>
                      </a:r>
                    </a:p>
                  </a:txBody>
                  <a:tcPr marL="6157" marR="6157" marT="61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389608"/>
                  </a:ext>
                </a:extLst>
              </a:tr>
              <a:tr h="3681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VII</a:t>
                      </a:r>
                    </a:p>
                  </a:txBody>
                  <a:tcPr marL="6157" marR="6157" marT="61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Interest</a:t>
                      </a:r>
                    </a:p>
                  </a:txBody>
                  <a:tcPr marL="6157" marR="6157" marT="61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0.12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245776"/>
                  </a:ext>
                </a:extLst>
              </a:tr>
              <a:tr h="194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VIII</a:t>
                      </a:r>
                    </a:p>
                  </a:txBody>
                  <a:tcPr marL="6157" marR="6157" marT="61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EBT</a:t>
                      </a:r>
                    </a:p>
                  </a:txBody>
                  <a:tcPr marL="6157" marR="6157" marT="61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36597"/>
                  </a:ext>
                </a:extLst>
              </a:tr>
              <a:tr h="3681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IX</a:t>
                      </a:r>
                    </a:p>
                  </a:txBody>
                  <a:tcPr marL="6157" marR="6157" marT="61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</a:t>
                      </a:r>
                    </a:p>
                  </a:txBody>
                  <a:tcPr marL="6157" marR="6157" marT="61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619046"/>
                  </a:ext>
                </a:extLst>
              </a:tr>
              <a:tr h="194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157" marR="6157" marT="61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Profit</a:t>
                      </a:r>
                    </a:p>
                  </a:txBody>
                  <a:tcPr marL="6157" marR="6157" marT="615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67817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EBE64E1-D782-D167-5D4D-8B126BF5FEE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5459" y="5459595"/>
            <a:ext cx="2071899" cy="7383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9C081D-6AC0-0DDD-195B-62FB6ABED4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2" b="10954"/>
          <a:stretch/>
        </p:blipFill>
        <p:spPr>
          <a:xfrm>
            <a:off x="10944684" y="136525"/>
            <a:ext cx="818231" cy="6793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97064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43CA-210E-301D-AEE2-E2AA3029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382" y="65431"/>
            <a:ext cx="10515600" cy="88073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Model Comparison  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B88AB32-0518-F898-9930-41188C2DC8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607854"/>
              </p:ext>
            </p:extLst>
          </p:nvPr>
        </p:nvGraphicFramePr>
        <p:xfrm>
          <a:off x="1568824" y="1343615"/>
          <a:ext cx="9046013" cy="3609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0897">
                  <a:extLst>
                    <a:ext uri="{9D8B030D-6E8A-4147-A177-3AD203B41FA5}">
                      <a16:colId xmlns:a16="http://schemas.microsoft.com/office/drawing/2014/main" val="1781594913"/>
                    </a:ext>
                  </a:extLst>
                </a:gridCol>
                <a:gridCol w="3012558">
                  <a:extLst>
                    <a:ext uri="{9D8B030D-6E8A-4147-A177-3AD203B41FA5}">
                      <a16:colId xmlns:a16="http://schemas.microsoft.com/office/drawing/2014/main" val="1771287340"/>
                    </a:ext>
                  </a:extLst>
                </a:gridCol>
                <a:gridCol w="3012558">
                  <a:extLst>
                    <a:ext uri="{9D8B030D-6E8A-4147-A177-3AD203B41FA5}">
                      <a16:colId xmlns:a16="http://schemas.microsoft.com/office/drawing/2014/main" val="2695696072"/>
                    </a:ext>
                  </a:extLst>
                </a:gridCol>
              </a:tblGrid>
              <a:tr h="49080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Particulars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Previous Model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Drone Delivery Model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028906"/>
                  </a:ext>
                </a:extLst>
              </a:tr>
              <a:tr h="49080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#Delivery Person Reqd.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253951"/>
                  </a:ext>
                </a:extLst>
              </a:tr>
              <a:tr h="49080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Annual Drone Cost (Rs)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31,500,000.00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51268069"/>
                  </a:ext>
                </a:extLst>
              </a:tr>
              <a:tr h="490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 Annual Salary per Delivery Executive (Rs)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328500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400080.00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4668255"/>
                  </a:ext>
                </a:extLst>
              </a:tr>
              <a:tr h="490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Avg Salary of all Delivery Executives (Rs)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19,31,58,000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2,59,57,333.00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86111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Delivery Ops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19,31,58,000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5,74,57,333.00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65238673"/>
                  </a:ext>
                </a:extLst>
              </a:tr>
              <a:tr h="49080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 Difference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13,57,00,667.00</a:t>
                      </a: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05397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5490A-549C-0988-95A5-B16EBCE6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EA58-75AE-48AE-BF87-DCCABBC00C56}" type="slidenum">
              <a:rPr lang="en-US" smtClean="0"/>
              <a:t>11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9C081D-6AC0-0DDD-195B-62FB6ABED4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2" b="10954"/>
          <a:stretch/>
        </p:blipFill>
        <p:spPr>
          <a:xfrm>
            <a:off x="10944684" y="136525"/>
            <a:ext cx="818231" cy="6793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98469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C97D-B4ED-7391-85CB-876B9AEA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98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Advantages &amp; Disadvantages of Drone Delivery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05B0D-0677-C09E-EF7F-E073ADE2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35843-4B87-5848-31D1-6FE0354B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EA58-75AE-48AE-BF87-DCCABBC00C56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19">
            <a:extLst>
              <a:ext uri="{FF2B5EF4-FFF2-40B4-BE49-F238E27FC236}">
                <a16:creationId xmlns:a16="http://schemas.microsoft.com/office/drawing/2014/main" id="{ADD329DB-4AFF-8DEE-0FD3-40DFDD459A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394993"/>
              </p:ext>
            </p:extLst>
          </p:nvPr>
        </p:nvGraphicFramePr>
        <p:xfrm>
          <a:off x="1122460" y="1070250"/>
          <a:ext cx="4520979" cy="4090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0979">
                  <a:extLst>
                    <a:ext uri="{9D8B030D-6E8A-4147-A177-3AD203B41FA5}">
                      <a16:colId xmlns:a16="http://schemas.microsoft.com/office/drawing/2014/main" val="1628849872"/>
                    </a:ext>
                  </a:extLst>
                </a:gridCol>
              </a:tblGrid>
              <a:tr h="54386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Advantages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56569"/>
                  </a:ext>
                </a:extLst>
              </a:tr>
              <a:tr h="3546282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Reduction in Wait Time 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customers 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Multiple Order Delivery 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Compatibility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Management 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Sufficing Effective </a:t>
                      </a:r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resource &amp; Order Mobilization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Energy Conservation 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Reducing Carbon footprint &amp; Low Human Efforts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Risk Reduction 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Reduction in accidents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134254"/>
                  </a:ext>
                </a:extLst>
              </a:tr>
            </a:tbl>
          </a:graphicData>
        </a:graphic>
      </p:graphicFrame>
      <p:graphicFrame>
        <p:nvGraphicFramePr>
          <p:cNvPr id="7" name="Table 19">
            <a:extLst>
              <a:ext uri="{FF2B5EF4-FFF2-40B4-BE49-F238E27FC236}">
                <a16:creationId xmlns:a16="http://schemas.microsoft.com/office/drawing/2014/main" id="{01D26434-AFAD-77FD-3141-524857C6D1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3060604"/>
              </p:ext>
            </p:extLst>
          </p:nvPr>
        </p:nvGraphicFramePr>
        <p:xfrm>
          <a:off x="6548562" y="1070250"/>
          <a:ext cx="4520979" cy="41050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0979">
                  <a:extLst>
                    <a:ext uri="{9D8B030D-6E8A-4147-A177-3AD203B41FA5}">
                      <a16:colId xmlns:a16="http://schemas.microsoft.com/office/drawing/2014/main" val="1628849872"/>
                    </a:ext>
                  </a:extLst>
                </a:gridCol>
              </a:tblGrid>
              <a:tr h="54386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Disadvantages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956569"/>
                  </a:ext>
                </a:extLst>
              </a:tr>
              <a:tr h="3561167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 initial investment cost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&amp; battery life of drones needs to be improved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Security risks: </a:t>
                      </a:r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With frequent 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Bomb incidents, public safety might be at risk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Weather :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Drone delivery is vulnerable to the adverse weather conditions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Drones can cause </a:t>
                      </a:r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damage to property 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</a:t>
                      </a:r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injury to people 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</a:t>
                      </a:r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covered by insurance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13425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CC84FC2-20A7-4454-ABAE-DB9D9C1CF1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2" b="10954"/>
          <a:stretch/>
        </p:blipFill>
        <p:spPr>
          <a:xfrm>
            <a:off x="11353800" y="136525"/>
            <a:ext cx="770929" cy="6401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7984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B4CBD-A855-2FD3-5CBC-0CA5ED84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387798"/>
          </a:xfrm>
          <a:solidFill>
            <a:schemeClr val="accent2"/>
          </a:solidFill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78CA2-696D-32F5-95D3-AC6C6D1C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551ED-994B-E9F7-EE34-281FF907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1BDACD-62A8-7D18-1D86-FE2E6A7A51A4}"/>
              </a:ext>
            </a:extLst>
          </p:cNvPr>
          <p:cNvSpPr txBox="1"/>
          <p:nvPr/>
        </p:nvSpPr>
        <p:spPr>
          <a:xfrm>
            <a:off x="1093693" y="807609"/>
            <a:ext cx="9717741" cy="4159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u="sng" dirty="0">
              <a:solidFill>
                <a:srgbClr val="6B9F2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https://droneanalyst.com/2014/10/02/drone-delivery-numbers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https://www.droneblog.com/drone-life-expectancy/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https://www.lendingkart.com/blog/cost-estimates-o-ev-public-charging-station/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https://auto.economictimes.indiatimes.com/news/two-wheelers/scooters-mopeds/ebikego-introduces-subscription-based-electric-bicycles-for-delivery-executives/76192796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https://www.hindustantimes.com/cities/others/power-tariff-to-go-up-in-karnataka-from-oct-1-101664045011864.html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https://homescape.solar/blog/5kw-solar-system-price-in-india-with-subsidy/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https://trucks.tractorjunction.com/en/mahindra-truck/e-supro-cargo-van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https://geoiq.io/places/BTM-Layout/VvjIk4T9fZ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15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9681D9-380A-4EAF-91DB-E07432FF9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1"/>
            <a:ext cx="6096000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00" y="0"/>
            <a:ext cx="6096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5D1319-7BD4-47DE-B3DF-55B655BB3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4167699" y="1500699"/>
            <a:ext cx="3856602" cy="3856602"/>
          </a:xfrm>
          <a:prstGeom prst="roundRect">
            <a:avLst>
              <a:gd name="adj" fmla="val 11080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4443963" y="2274840"/>
            <a:ext cx="330407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3681074" y="4409266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DED9FB-5603-488F-827B-05F43B91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5424287" y="621132"/>
            <a:ext cx="1343428" cy="1343428"/>
          </a:xfrm>
          <a:prstGeom prst="roundRect">
            <a:avLst>
              <a:gd name="adj" fmla="val 11080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AA70618-CDC0-4C13-8EE9-54ABCDEC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9988" y="5809950"/>
            <a:ext cx="2096100" cy="1048050"/>
          </a:xfrm>
          <a:custGeom>
            <a:avLst/>
            <a:gdLst>
              <a:gd name="connsiteX0" fmla="*/ 1048050 w 2096100"/>
              <a:gd name="connsiteY0" fmla="*/ 0 h 1048050"/>
              <a:gd name="connsiteX1" fmla="*/ 1172234 w 2096100"/>
              <a:gd name="connsiteY1" fmla="*/ 51439 h 1048050"/>
              <a:gd name="connsiteX2" fmla="*/ 2044661 w 2096100"/>
              <a:gd name="connsiteY2" fmla="*/ 923866 h 1048050"/>
              <a:gd name="connsiteX3" fmla="*/ 2096100 w 2096100"/>
              <a:gd name="connsiteY3" fmla="*/ 1048050 h 1048050"/>
              <a:gd name="connsiteX4" fmla="*/ 0 w 2096100"/>
              <a:gd name="connsiteY4" fmla="*/ 1048050 h 1048050"/>
              <a:gd name="connsiteX5" fmla="*/ 51439 w 2096100"/>
              <a:gd name="connsiteY5" fmla="*/ 923866 h 1048050"/>
              <a:gd name="connsiteX6" fmla="*/ 923866 w 2096100"/>
              <a:gd name="connsiteY6" fmla="*/ 51439 h 1048050"/>
              <a:gd name="connsiteX7" fmla="*/ 1048050 w 2096100"/>
              <a:gd name="connsiteY7" fmla="*/ 0 h 10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6100" h="1048050">
                <a:moveTo>
                  <a:pt x="1048050" y="0"/>
                </a:moveTo>
                <a:cubicBezTo>
                  <a:pt x="1092996" y="0"/>
                  <a:pt x="1137942" y="17146"/>
                  <a:pt x="1172234" y="51439"/>
                </a:cubicBezTo>
                <a:lnTo>
                  <a:pt x="2044661" y="923866"/>
                </a:lnTo>
                <a:cubicBezTo>
                  <a:pt x="2078954" y="958158"/>
                  <a:pt x="2096100" y="1003104"/>
                  <a:pt x="2096100" y="1048050"/>
                </a:cubicBezTo>
                <a:lnTo>
                  <a:pt x="0" y="1048050"/>
                </a:lnTo>
                <a:cubicBezTo>
                  <a:pt x="0" y="1003104"/>
                  <a:pt x="17147" y="958158"/>
                  <a:pt x="51439" y="923866"/>
                </a:cubicBezTo>
                <a:lnTo>
                  <a:pt x="923866" y="51439"/>
                </a:lnTo>
                <a:cubicBezTo>
                  <a:pt x="958159" y="17146"/>
                  <a:pt x="1003104" y="0"/>
                  <a:pt x="104805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46C762C-2601-4280-8833-726D27D8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68607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5517C826-C471-4169-9892-EEBF4B4D8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0" y="1687232"/>
            <a:ext cx="5257344" cy="4275007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28B89D6-D457-43D1-99F9-B86C5647A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5251216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50DE9D8-FD82-4684-9ED8-826B4EC01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168723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65418"/>
            <a:ext cx="10515600" cy="498598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Tac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lo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Drone Delivery : INTRODUCTION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9A793-F356-45AC-A556-47A0CCFA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1" name="TextBox 47">
            <a:extLst>
              <a:ext uri="{FF2B5EF4-FFF2-40B4-BE49-F238E27FC236}">
                <a16:creationId xmlns:a16="http://schemas.microsoft.com/office/drawing/2014/main" id="{0ABCF938-7F69-41DA-A492-F98171623883}"/>
              </a:ext>
            </a:extLst>
          </p:cNvPr>
          <p:cNvSpPr txBox="1"/>
          <p:nvPr/>
        </p:nvSpPr>
        <p:spPr>
          <a:xfrm>
            <a:off x="5973593" y="1735239"/>
            <a:ext cx="3989558" cy="612925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Increase Presence via Creating private brands in various cuisines : Japanese, Mexican, Continental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A4FE373-17BB-493F-A361-B12440813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74600" y="1755645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47">
            <a:extLst>
              <a:ext uri="{FF2B5EF4-FFF2-40B4-BE49-F238E27FC236}">
                <a16:creationId xmlns:a16="http://schemas.microsoft.com/office/drawing/2014/main" id="{5CB8E5D9-5AB2-4AEE-973D-2AB9CE05AF2D}"/>
              </a:ext>
            </a:extLst>
          </p:cNvPr>
          <p:cNvSpPr txBox="1"/>
          <p:nvPr/>
        </p:nvSpPr>
        <p:spPr>
          <a:xfrm>
            <a:off x="5973593" y="5302946"/>
            <a:ext cx="3989558" cy="612925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Launch “</a:t>
            </a:r>
            <a:r>
              <a:rPr lang="en-US" sz="1400" b="1" i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Tempo</a:t>
            </a:r>
            <a:r>
              <a:rPr lang="en-US" sz="14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” delivery feature on Customer App interface</a:t>
            </a:r>
            <a:endParaRPr lang="en-US" sz="1400" b="1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3DF543E-D479-4828-BA2F-2A24D956B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74600" y="5323352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5A9999-D70E-8DDD-087A-E472630E9A16}"/>
              </a:ext>
            </a:extLst>
          </p:cNvPr>
          <p:cNvGrpSpPr/>
          <p:nvPr/>
        </p:nvGrpSpPr>
        <p:grpSpPr>
          <a:xfrm>
            <a:off x="4938504" y="2586155"/>
            <a:ext cx="6101297" cy="711023"/>
            <a:chOff x="4942738" y="2875227"/>
            <a:chExt cx="6101297" cy="711023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16FB6B7-1CB4-4813-99A3-137C82BE1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942738" y="2875227"/>
              <a:ext cx="6101297" cy="71102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47">
              <a:extLst>
                <a:ext uri="{FF2B5EF4-FFF2-40B4-BE49-F238E27FC236}">
                  <a16:creationId xmlns:a16="http://schemas.microsoft.com/office/drawing/2014/main" id="{939B7CC5-439E-403C-9383-8988F3AAD7AF}"/>
                </a:ext>
              </a:extLst>
            </p:cNvPr>
            <p:cNvSpPr txBox="1"/>
            <p:nvPr/>
          </p:nvSpPr>
          <p:spPr>
            <a:xfrm>
              <a:off x="5973593" y="3086903"/>
              <a:ext cx="3989558" cy="289759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Identified 9 Strategic Locations with high order volume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5ECD4C0-D89D-49E9-AC09-4F34CDD54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374600" y="2945726"/>
              <a:ext cx="572112" cy="5721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3319DF-7621-52E8-53E3-906F9347C0DF}"/>
              </a:ext>
            </a:extLst>
          </p:cNvPr>
          <p:cNvGrpSpPr/>
          <p:nvPr/>
        </p:nvGrpSpPr>
        <p:grpSpPr>
          <a:xfrm>
            <a:off x="4938504" y="3474058"/>
            <a:ext cx="6101297" cy="711023"/>
            <a:chOff x="4942738" y="4063222"/>
            <a:chExt cx="6101297" cy="711023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581D706E-E15A-45F0-9055-C455145F0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942738" y="4063222"/>
              <a:ext cx="6101297" cy="711023"/>
            </a:xfrm>
            <a:prstGeom prst="roundRect">
              <a:avLst>
                <a:gd name="adj" fmla="val 50000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47">
              <a:extLst>
                <a:ext uri="{FF2B5EF4-FFF2-40B4-BE49-F238E27FC236}">
                  <a16:creationId xmlns:a16="http://schemas.microsoft.com/office/drawing/2014/main" id="{BBF4A77D-999A-446C-A470-A09EABC1CB5F}"/>
                </a:ext>
              </a:extLst>
            </p:cNvPr>
            <p:cNvSpPr txBox="1"/>
            <p:nvPr/>
          </p:nvSpPr>
          <p:spPr>
            <a:xfrm>
              <a:off x="5973593" y="4115380"/>
              <a:ext cx="3989558" cy="612925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Developing Cloud Kitchen with Drone Depot in 9 strategic locations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9C20A2B-9E5F-4699-B7E0-C92C4B4C1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374600" y="4135786"/>
              <a:ext cx="572112" cy="5721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 530">
              <a:extLst>
                <a:ext uri="{FF2B5EF4-FFF2-40B4-BE49-F238E27FC236}">
                  <a16:creationId xmlns:a16="http://schemas.microsoft.com/office/drawing/2014/main" id="{C331234E-9EA9-4C57-9933-731231499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5562" y="4498836"/>
              <a:ext cx="19050" cy="9525"/>
            </a:xfrm>
            <a:custGeom>
              <a:avLst/>
              <a:gdLst>
                <a:gd name="T0" fmla="*/ 45 w 60"/>
                <a:gd name="T1" fmla="*/ 0 h 30"/>
                <a:gd name="T2" fmla="*/ 15 w 60"/>
                <a:gd name="T3" fmla="*/ 0 h 30"/>
                <a:gd name="T4" fmla="*/ 11 w 60"/>
                <a:gd name="T5" fmla="*/ 0 h 30"/>
                <a:gd name="T6" fmla="*/ 9 w 60"/>
                <a:gd name="T7" fmla="*/ 1 h 30"/>
                <a:gd name="T8" fmla="*/ 6 w 60"/>
                <a:gd name="T9" fmla="*/ 2 h 30"/>
                <a:gd name="T10" fmla="*/ 4 w 60"/>
                <a:gd name="T11" fmla="*/ 5 h 30"/>
                <a:gd name="T12" fmla="*/ 2 w 60"/>
                <a:gd name="T13" fmla="*/ 7 h 30"/>
                <a:gd name="T14" fmla="*/ 1 w 60"/>
                <a:gd name="T15" fmla="*/ 9 h 30"/>
                <a:gd name="T16" fmla="*/ 0 w 60"/>
                <a:gd name="T17" fmla="*/ 12 h 30"/>
                <a:gd name="T18" fmla="*/ 0 w 60"/>
                <a:gd name="T19" fmla="*/ 15 h 30"/>
                <a:gd name="T20" fmla="*/ 0 w 60"/>
                <a:gd name="T21" fmla="*/ 17 h 30"/>
                <a:gd name="T22" fmla="*/ 1 w 60"/>
                <a:gd name="T23" fmla="*/ 21 h 30"/>
                <a:gd name="T24" fmla="*/ 2 w 60"/>
                <a:gd name="T25" fmla="*/ 23 h 30"/>
                <a:gd name="T26" fmla="*/ 4 w 60"/>
                <a:gd name="T27" fmla="*/ 26 h 30"/>
                <a:gd name="T28" fmla="*/ 6 w 60"/>
                <a:gd name="T29" fmla="*/ 27 h 30"/>
                <a:gd name="T30" fmla="*/ 9 w 60"/>
                <a:gd name="T31" fmla="*/ 29 h 30"/>
                <a:gd name="T32" fmla="*/ 11 w 60"/>
                <a:gd name="T33" fmla="*/ 29 h 30"/>
                <a:gd name="T34" fmla="*/ 15 w 60"/>
                <a:gd name="T35" fmla="*/ 30 h 30"/>
                <a:gd name="T36" fmla="*/ 45 w 60"/>
                <a:gd name="T37" fmla="*/ 30 h 30"/>
                <a:gd name="T38" fmla="*/ 48 w 60"/>
                <a:gd name="T39" fmla="*/ 29 h 30"/>
                <a:gd name="T40" fmla="*/ 51 w 60"/>
                <a:gd name="T41" fmla="*/ 29 h 30"/>
                <a:gd name="T42" fmla="*/ 53 w 60"/>
                <a:gd name="T43" fmla="*/ 27 h 30"/>
                <a:gd name="T44" fmla="*/ 55 w 60"/>
                <a:gd name="T45" fmla="*/ 26 h 30"/>
                <a:gd name="T46" fmla="*/ 57 w 60"/>
                <a:gd name="T47" fmla="*/ 23 h 30"/>
                <a:gd name="T48" fmla="*/ 59 w 60"/>
                <a:gd name="T49" fmla="*/ 21 h 30"/>
                <a:gd name="T50" fmla="*/ 60 w 60"/>
                <a:gd name="T51" fmla="*/ 17 h 30"/>
                <a:gd name="T52" fmla="*/ 60 w 60"/>
                <a:gd name="T53" fmla="*/ 15 h 30"/>
                <a:gd name="T54" fmla="*/ 60 w 60"/>
                <a:gd name="T55" fmla="*/ 12 h 30"/>
                <a:gd name="T56" fmla="*/ 59 w 60"/>
                <a:gd name="T57" fmla="*/ 9 h 30"/>
                <a:gd name="T58" fmla="*/ 57 w 60"/>
                <a:gd name="T59" fmla="*/ 7 h 30"/>
                <a:gd name="T60" fmla="*/ 55 w 60"/>
                <a:gd name="T61" fmla="*/ 5 h 30"/>
                <a:gd name="T62" fmla="*/ 53 w 60"/>
                <a:gd name="T63" fmla="*/ 2 h 30"/>
                <a:gd name="T64" fmla="*/ 51 w 60"/>
                <a:gd name="T65" fmla="*/ 1 h 30"/>
                <a:gd name="T66" fmla="*/ 48 w 60"/>
                <a:gd name="T67" fmla="*/ 0 h 30"/>
                <a:gd name="T68" fmla="*/ 45 w 6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30">
                  <a:moveTo>
                    <a:pt x="45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1" y="29"/>
                  </a:lnTo>
                  <a:lnTo>
                    <a:pt x="15" y="30"/>
                  </a:lnTo>
                  <a:lnTo>
                    <a:pt x="45" y="30"/>
                  </a:lnTo>
                  <a:lnTo>
                    <a:pt x="48" y="29"/>
                  </a:lnTo>
                  <a:lnTo>
                    <a:pt x="51" y="29"/>
                  </a:lnTo>
                  <a:lnTo>
                    <a:pt x="53" y="27"/>
                  </a:lnTo>
                  <a:lnTo>
                    <a:pt x="55" y="26"/>
                  </a:lnTo>
                  <a:lnTo>
                    <a:pt x="57" y="23"/>
                  </a:lnTo>
                  <a:lnTo>
                    <a:pt x="59" y="21"/>
                  </a:lnTo>
                  <a:lnTo>
                    <a:pt x="60" y="17"/>
                  </a:lnTo>
                  <a:lnTo>
                    <a:pt x="60" y="15"/>
                  </a:lnTo>
                  <a:lnTo>
                    <a:pt x="60" y="12"/>
                  </a:lnTo>
                  <a:lnTo>
                    <a:pt x="59" y="9"/>
                  </a:lnTo>
                  <a:lnTo>
                    <a:pt x="57" y="7"/>
                  </a:lnTo>
                  <a:lnTo>
                    <a:pt x="55" y="5"/>
                  </a:lnTo>
                  <a:lnTo>
                    <a:pt x="53" y="2"/>
                  </a:lnTo>
                  <a:lnTo>
                    <a:pt x="51" y="1"/>
                  </a:lnTo>
                  <a:lnTo>
                    <a:pt x="48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51CB08-EEEA-701F-2192-CA4210954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92436" y="964187"/>
            <a:ext cx="5777960" cy="65047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Taclo’s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Focus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EF9926-E192-ADD2-FD64-AC22D8A3D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38504" y="4385827"/>
            <a:ext cx="6101297" cy="71102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72DBE2-310E-E397-4B6A-F844B06D3A31}"/>
              </a:ext>
            </a:extLst>
          </p:cNvPr>
          <p:cNvSpPr/>
          <p:nvPr/>
        </p:nvSpPr>
        <p:spPr>
          <a:xfrm>
            <a:off x="4597156" y="1440873"/>
            <a:ext cx="911275" cy="50702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47">
            <a:extLst>
              <a:ext uri="{FF2B5EF4-FFF2-40B4-BE49-F238E27FC236}">
                <a16:creationId xmlns:a16="http://schemas.microsoft.com/office/drawing/2014/main" id="{C6011408-5223-0563-C207-E083336EC00D}"/>
              </a:ext>
            </a:extLst>
          </p:cNvPr>
          <p:cNvSpPr txBox="1"/>
          <p:nvPr/>
        </p:nvSpPr>
        <p:spPr>
          <a:xfrm>
            <a:off x="5973593" y="4433060"/>
            <a:ext cx="3989558" cy="612925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Developing Hub around high concentration of restaurants and servicing thru Drone</a:t>
            </a:r>
            <a:endParaRPr lang="en-US" sz="14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2F153A-31A7-9AAB-2707-9E408621E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44190" y="4451320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 descr="Social network with solid fill">
            <a:extLst>
              <a:ext uri="{FF2B5EF4-FFF2-40B4-BE49-F238E27FC236}">
                <a16:creationId xmlns:a16="http://schemas.microsoft.com/office/drawing/2014/main" id="{AD479E05-6C37-C976-2E9E-17E799FE5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87358" y="2644334"/>
            <a:ext cx="572112" cy="57211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F4FC29A-2A55-6296-1200-071F778DE0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7781" y="4572927"/>
            <a:ext cx="333706" cy="2999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73C34CD-59DA-70E1-7806-52CC5AF418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7781" y="5431037"/>
            <a:ext cx="371334" cy="3594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4FBE1AE-7A01-BD9C-00F1-952DFACD7EA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4036" y="1837208"/>
            <a:ext cx="409389" cy="40938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6598DA7-273D-0B36-8EE7-45AABE6122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4539" y="3638222"/>
            <a:ext cx="337769" cy="337769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32CD374-EED2-FE5D-D1D2-FDF4EA881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3115" y="1003089"/>
            <a:ext cx="4275383" cy="650477"/>
          </a:xfrm>
          <a:prstGeom prst="roundRect">
            <a:avLst>
              <a:gd name="adj" fmla="val 50000"/>
            </a:avLst>
          </a:prstGeom>
          <a:blipFill>
            <a:blip r:embed="rId9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Backgrounds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1531DEC-C74D-B5F7-BABC-173C7600008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2" b="10954"/>
          <a:stretch/>
        </p:blipFill>
        <p:spPr>
          <a:xfrm>
            <a:off x="9933594" y="728951"/>
            <a:ext cx="1080884" cy="8974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014F9F1-783D-1246-3593-6ACE2A55D40A}"/>
              </a:ext>
            </a:extLst>
          </p:cNvPr>
          <p:cNvSpPr txBox="1"/>
          <p:nvPr/>
        </p:nvSpPr>
        <p:spPr>
          <a:xfrm>
            <a:off x="304800" y="1699202"/>
            <a:ext cx="4275364" cy="4763099"/>
          </a:xfrm>
          <a:prstGeom prst="rect">
            <a:avLst/>
          </a:prstGeom>
          <a:blipFill>
            <a:blip r:embed="rId11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70% platform order placement during peak hours : Lunch and Dinner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Peak Hours high traffic limits restaurant serviceability to few kilometers (avg 4 kms)</a:t>
            </a: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Explore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rone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nabled Delivery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ystems for its on-demand supply chain</a:t>
            </a: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89CB592-3566-BE27-438D-C1B64A2D5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3277" y="3932798"/>
            <a:ext cx="4275383" cy="650477"/>
          </a:xfrm>
          <a:prstGeom prst="roundRect">
            <a:avLst>
              <a:gd name="adj" fmla="val 50000"/>
            </a:avLst>
          </a:prstGeom>
          <a:blipFill>
            <a:blip r:embed="rId9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87792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A0479C-5C02-532A-33C2-C918ED12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287"/>
            <a:ext cx="10515600" cy="61202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TAC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LO DRONE DELIVERY : STRATEGIC LOCATIONS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973B0D-BB61-B5F1-7C0F-51FBB8F3C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27" y="801200"/>
            <a:ext cx="11044517" cy="5880847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19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Introduction: </a:t>
            </a:r>
            <a:r>
              <a:rPr lang="en-US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location has a significant impact on the success of the Drone delivery project. In our work, we have chosen a location as a business representative and have tried to analyze how the success of Drone delivery model can be affected by its location. To address this question, we analyzed the Zomato restaurant data-set of Bangalore - also called The Silicon Valley of India, Bangalore has a population of 10 million and is the country’s third most populated city. Cuisines from all over the world can be found here. Zomato dataset for Bangalore restaurants is collected from </a:t>
            </a:r>
            <a:r>
              <a:rPr lang="en-US" sz="19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Kaggle.com</a:t>
            </a:r>
            <a:r>
              <a:rPr lang="en-US" sz="19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After the analysis of data, it is found that 50% of people prefer the food to be delivered at home whereas about 35% people prefer to dine out. According to global reports, Bengaluru has world’s worst traffic congestion with average of 4km/</a:t>
            </a:r>
            <a:r>
              <a:rPr lang="en-US" sz="1900" dirty="0" err="1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during peak hours.  </a:t>
            </a:r>
          </a:p>
          <a:p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                                      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       </a:t>
            </a:r>
            <a:r>
              <a:rPr lang="en-US" sz="1600" b="1" dirty="0"/>
              <a:t>Fig 1 :The number of restaurant with delivery type concentration in various locations of Bangalore City</a:t>
            </a:r>
            <a:endParaRPr lang="en-US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2E3B8B-39D1-2AB4-BA61-E71FD7A87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88759" y="-1256486"/>
            <a:ext cx="3747247" cy="104483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9DC9BB-3F73-6946-C84D-474E98D347DF}"/>
              </a:ext>
            </a:extLst>
          </p:cNvPr>
          <p:cNvSpPr txBox="1"/>
          <p:nvPr/>
        </p:nvSpPr>
        <p:spPr>
          <a:xfrm>
            <a:off x="727364" y="6611416"/>
            <a:ext cx="8797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Source : </a:t>
            </a:r>
            <a:r>
              <a:rPr lang="en-US" sz="700" dirty="0">
                <a:hlinkClick r:id="rId3"/>
              </a:rPr>
              <a:t>Location Based Restaurant Preferences in Bangalore by Anupam Bhatia, Sneha </a:t>
            </a:r>
            <a:r>
              <a:rPr lang="en-US" sz="700" dirty="0" err="1">
                <a:hlinkClick r:id="rId3"/>
              </a:rPr>
              <a:t>Sneha</a:t>
            </a:r>
            <a:r>
              <a:rPr lang="en-US" sz="700" dirty="0">
                <a:hlinkClick r:id="rId3"/>
              </a:rPr>
              <a:t> :: SSRN</a:t>
            </a:r>
            <a:endParaRPr lang="en-US" sz="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67C3B-C18D-6DD8-2B94-BD194438A2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2" b="10954"/>
          <a:stretch/>
        </p:blipFill>
        <p:spPr>
          <a:xfrm>
            <a:off x="11346659" y="91456"/>
            <a:ext cx="775969" cy="644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2352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DC4F-04A5-BB44-D7C9-36F765E7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72" y="102398"/>
            <a:ext cx="9404723" cy="42582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TAC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LO DRONE DELIVERY : STRATEGIC LOCATIONS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15B4D-8739-38BC-F999-B5A5FC24E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878541"/>
            <a:ext cx="11286894" cy="5638799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Identified 9 Strategic Locations 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with 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Higher concentration of Delivery type restaurants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traffic jams rates during peak hours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B2A00-160B-5782-BFF5-284E629D9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60" y="1629615"/>
            <a:ext cx="2262916" cy="14038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221CA8-5518-9245-EF7B-EB6DA1C35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106" y="1636597"/>
            <a:ext cx="2141220" cy="1406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46E08C-533C-4B0E-0118-46B289D38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768" y="1646611"/>
            <a:ext cx="2220785" cy="1386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496857-69C8-44DD-72F7-3F257EC15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3840" y="1643885"/>
            <a:ext cx="2141220" cy="13995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BC8B2C-0735-FE2C-0DFF-BCB8F2BE72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978" y="3307528"/>
            <a:ext cx="2258598" cy="1403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97732E-1A92-D594-F0DE-AEBF1579A0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3105" y="3307527"/>
            <a:ext cx="2141219" cy="14038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A1EDD3-08E1-6F4E-251C-9431F54576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6768" y="3307526"/>
            <a:ext cx="2220784" cy="13868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FC3BF9-32EA-773B-4FD3-12CB946E09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3840" y="3318281"/>
            <a:ext cx="2141220" cy="13760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8E34BA-993B-3941-A77A-C3596512EA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2660" y="4853492"/>
            <a:ext cx="2262916" cy="14038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C8BB9E-E088-811C-192E-8FE424FDD2A4}"/>
              </a:ext>
            </a:extLst>
          </p:cNvPr>
          <p:cNvSpPr txBox="1"/>
          <p:nvPr/>
        </p:nvSpPr>
        <p:spPr>
          <a:xfrm>
            <a:off x="727364" y="6604489"/>
            <a:ext cx="8797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Source : </a:t>
            </a:r>
            <a:r>
              <a:rPr lang="en-US" sz="700" dirty="0">
                <a:hlinkClick r:id="rId11"/>
              </a:rPr>
              <a:t>Location Based Restaurant Preferences in Bangalore by Anupam Bhatia, Sneha </a:t>
            </a:r>
            <a:r>
              <a:rPr lang="en-US" sz="700" dirty="0" err="1">
                <a:hlinkClick r:id="rId11"/>
              </a:rPr>
              <a:t>Sneha</a:t>
            </a:r>
            <a:r>
              <a:rPr lang="en-US" sz="700" dirty="0">
                <a:hlinkClick r:id="rId11"/>
              </a:rPr>
              <a:t> :: SSRN</a:t>
            </a:r>
            <a:endParaRPr lang="en-US" sz="7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7AE988-7A07-4332-4E2E-3EC25159461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2" b="10954"/>
          <a:stretch/>
        </p:blipFill>
        <p:spPr>
          <a:xfrm>
            <a:off x="11310348" y="63264"/>
            <a:ext cx="770929" cy="6401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7031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5DC1-B146-4B9A-6E17-0DA5B595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23" y="-3264"/>
            <a:ext cx="10515600" cy="623453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TAC</a:t>
            </a:r>
            <a:r>
              <a:rPr lang="en-US" sz="3600" b="1" u="sng" dirty="0">
                <a:latin typeface="Calibri" panose="020F0502020204030204" pitchFamily="34" charset="0"/>
                <a:cs typeface="Calibri" panose="020F0502020204030204" pitchFamily="34" charset="0"/>
              </a:rPr>
              <a:t>LO DRONE DELIVERY OPERATIONAL MODEL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30FCE59E-82D8-A6E6-267D-FFD35F227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822363"/>
              </p:ext>
            </p:extLst>
          </p:nvPr>
        </p:nvGraphicFramePr>
        <p:xfrm>
          <a:off x="131134" y="3137242"/>
          <a:ext cx="3693218" cy="1764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0860">
                  <a:extLst>
                    <a:ext uri="{9D8B030D-6E8A-4147-A177-3AD203B41FA5}">
                      <a16:colId xmlns:a16="http://schemas.microsoft.com/office/drawing/2014/main" val="1050078905"/>
                    </a:ext>
                  </a:extLst>
                </a:gridCol>
                <a:gridCol w="1752358">
                  <a:extLst>
                    <a:ext uri="{9D8B030D-6E8A-4147-A177-3AD203B41FA5}">
                      <a16:colId xmlns:a16="http://schemas.microsoft.com/office/drawing/2014/main" val="3987998835"/>
                    </a:ext>
                  </a:extLst>
                </a:gridCol>
              </a:tblGrid>
              <a:tr h="39417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Key Specifications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442277"/>
                  </a:ext>
                </a:extLst>
              </a:tr>
              <a:tr h="295628">
                <a:tc>
                  <a:txBody>
                    <a:bodyPr/>
                    <a:lstStyle/>
                    <a:p>
                      <a:r>
                        <a:rPr lang="en-US" sz="1050" b="1" dirty="0"/>
                        <a:t>Max. Carry Weight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 Kg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321559"/>
                  </a:ext>
                </a:extLst>
              </a:tr>
              <a:tr h="295628">
                <a:tc>
                  <a:txBody>
                    <a:bodyPr/>
                    <a:lstStyle/>
                    <a:p>
                      <a:r>
                        <a:rPr lang="en-US" sz="1050" b="1" dirty="0"/>
                        <a:t>Radius (for Drone Freight)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Up to 4 Kms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935512"/>
                  </a:ext>
                </a:extLst>
              </a:tr>
              <a:tr h="295628">
                <a:tc>
                  <a:txBody>
                    <a:bodyPr/>
                    <a:lstStyle/>
                    <a:p>
                      <a:r>
                        <a:rPr lang="en-US" sz="1050" b="1" dirty="0"/>
                        <a:t>Promising Last Mile Delivery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Within 45 Minutes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962499"/>
                  </a:ext>
                </a:extLst>
              </a:tr>
              <a:tr h="483754">
                <a:tc>
                  <a:txBody>
                    <a:bodyPr/>
                    <a:lstStyle/>
                    <a:p>
                      <a:r>
                        <a:rPr lang="en-US" sz="1050" b="1" dirty="0"/>
                        <a:t>Software &amp; Technology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AI Operational, Automated, Built In Camera, GPS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009465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38866734-5DD1-8307-1BB9-1E09B5CBED2D}"/>
              </a:ext>
            </a:extLst>
          </p:cNvPr>
          <p:cNvGrpSpPr/>
          <p:nvPr/>
        </p:nvGrpSpPr>
        <p:grpSpPr>
          <a:xfrm>
            <a:off x="131135" y="1336483"/>
            <a:ext cx="3693218" cy="1497885"/>
            <a:chOff x="39548" y="588515"/>
            <a:chExt cx="3326367" cy="127880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3E0F807-18EB-D8C6-9842-EB91605FABAE}"/>
                </a:ext>
              </a:extLst>
            </p:cNvPr>
            <p:cNvGrpSpPr/>
            <p:nvPr/>
          </p:nvGrpSpPr>
          <p:grpSpPr>
            <a:xfrm>
              <a:off x="113400" y="1065314"/>
              <a:ext cx="3252515" cy="802008"/>
              <a:chOff x="222204" y="871475"/>
              <a:chExt cx="3252515" cy="802008"/>
            </a:xfrm>
          </p:grpSpPr>
          <p:sp>
            <p:nvSpPr>
              <p:cNvPr id="4" name="Arrow: Left-Right 3">
                <a:extLst>
                  <a:ext uri="{FF2B5EF4-FFF2-40B4-BE49-F238E27FC236}">
                    <a16:creationId xmlns:a16="http://schemas.microsoft.com/office/drawing/2014/main" id="{8410B865-3296-66F5-E9EF-AEF79AA4B693}"/>
                  </a:ext>
                </a:extLst>
              </p:cNvPr>
              <p:cNvSpPr/>
              <p:nvPr/>
            </p:nvSpPr>
            <p:spPr>
              <a:xfrm>
                <a:off x="222204" y="871475"/>
                <a:ext cx="3252515" cy="409713"/>
              </a:xfrm>
              <a:prstGeom prst="leftRightArrow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Average Delivery Time = 30-45 minutes</a:t>
                </a:r>
              </a:p>
            </p:txBody>
          </p:sp>
          <p:sp>
            <p:nvSpPr>
              <p:cNvPr id="5" name="Arrow: Left-Right 4">
                <a:extLst>
                  <a:ext uri="{FF2B5EF4-FFF2-40B4-BE49-F238E27FC236}">
                    <a16:creationId xmlns:a16="http://schemas.microsoft.com/office/drawing/2014/main" id="{05CCF341-840E-A0AC-48B7-B0CFD78DCB2E}"/>
                  </a:ext>
                </a:extLst>
              </p:cNvPr>
              <p:cNvSpPr/>
              <p:nvPr/>
            </p:nvSpPr>
            <p:spPr>
              <a:xfrm>
                <a:off x="479729" y="1263769"/>
                <a:ext cx="1395294" cy="409713"/>
              </a:xfrm>
              <a:prstGeom prst="leftRightArrow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50% Food Prep</a:t>
                </a:r>
              </a:p>
            </p:txBody>
          </p:sp>
          <p:sp>
            <p:nvSpPr>
              <p:cNvPr id="7" name="Arrow: Left-Right 6">
                <a:extLst>
                  <a:ext uri="{FF2B5EF4-FFF2-40B4-BE49-F238E27FC236}">
                    <a16:creationId xmlns:a16="http://schemas.microsoft.com/office/drawing/2014/main" id="{DE1227F0-6B6E-DB8C-4545-61F280CDDFF6}"/>
                  </a:ext>
                </a:extLst>
              </p:cNvPr>
              <p:cNvSpPr/>
              <p:nvPr/>
            </p:nvSpPr>
            <p:spPr>
              <a:xfrm>
                <a:off x="2010190" y="1263769"/>
                <a:ext cx="1247775" cy="409714"/>
              </a:xfrm>
              <a:prstGeom prst="leftRightArrow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50% Delivery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1E4C29-186A-5A14-36E5-6A13189B1F8B}"/>
                </a:ext>
              </a:extLst>
            </p:cNvPr>
            <p:cNvSpPr txBox="1"/>
            <p:nvPr/>
          </p:nvSpPr>
          <p:spPr>
            <a:xfrm>
              <a:off x="39548" y="588515"/>
              <a:ext cx="3252515" cy="26276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Model Operational Consideration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3942F39F-656F-74C5-8887-3E24A32B6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282" y="585554"/>
            <a:ext cx="8032584" cy="62299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858BBB-881F-752D-9AE9-BAB0DAC7B6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2" b="10954"/>
          <a:stretch/>
        </p:blipFill>
        <p:spPr>
          <a:xfrm>
            <a:off x="11139848" y="42478"/>
            <a:ext cx="770929" cy="6401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8439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16E263D-E1F7-4836-C841-859C59C05E45}"/>
              </a:ext>
            </a:extLst>
          </p:cNvPr>
          <p:cNvGrpSpPr/>
          <p:nvPr/>
        </p:nvGrpSpPr>
        <p:grpSpPr>
          <a:xfrm>
            <a:off x="0" y="847355"/>
            <a:ext cx="12584144" cy="4228394"/>
            <a:chOff x="92765" y="1212545"/>
            <a:chExt cx="12006469" cy="40591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18BDEB3-D2D0-4B8A-CCDE-57BF76717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0283" y="1251620"/>
              <a:ext cx="6238084" cy="3968659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7667DCF-18C8-4DB9-1251-A20EF91359F5}"/>
                </a:ext>
              </a:extLst>
            </p:cNvPr>
            <p:cNvCxnSpPr/>
            <p:nvPr/>
          </p:nvCxnSpPr>
          <p:spPr>
            <a:xfrm>
              <a:off x="92765" y="5271715"/>
              <a:ext cx="12006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1C963C0-C5B5-02F3-69BC-15F0EFBC2911}"/>
                </a:ext>
              </a:extLst>
            </p:cNvPr>
            <p:cNvSpPr/>
            <p:nvPr/>
          </p:nvSpPr>
          <p:spPr>
            <a:xfrm>
              <a:off x="2395359" y="3068485"/>
              <a:ext cx="775854" cy="291911"/>
            </a:xfrm>
            <a:prstGeom prst="roundRect">
              <a:avLst/>
            </a:prstGeom>
            <a:solidFill>
              <a:srgbClr val="E3777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HUB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C12B4C-5BD2-3EB0-6C15-3B9CCE0AD691}"/>
                </a:ext>
              </a:extLst>
            </p:cNvPr>
            <p:cNvCxnSpPr/>
            <p:nvPr/>
          </p:nvCxnSpPr>
          <p:spPr>
            <a:xfrm flipH="1" flipV="1">
              <a:off x="1233055" y="1749474"/>
              <a:ext cx="1392381" cy="12944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6B9AF73-DECB-7B98-6F8E-E4D312996575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3171213" y="2327564"/>
              <a:ext cx="1664023" cy="88687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C035890-7610-FF79-D987-F7BB80367F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4558" y="3384941"/>
              <a:ext cx="1607943" cy="9690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1301F06-35E6-5DF6-201A-647BBD734994}"/>
                </a:ext>
              </a:extLst>
            </p:cNvPr>
            <p:cNvSpPr/>
            <p:nvPr/>
          </p:nvSpPr>
          <p:spPr>
            <a:xfrm>
              <a:off x="899604" y="1420087"/>
              <a:ext cx="707523" cy="329387"/>
            </a:xfrm>
            <a:prstGeom prst="ellipse">
              <a:avLst/>
            </a:prstGeom>
            <a:solidFill>
              <a:srgbClr val="F2C23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DS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CF6B00B-CDD2-E878-E0BC-9E89095E7C84}"/>
                </a:ext>
              </a:extLst>
            </p:cNvPr>
            <p:cNvSpPr/>
            <p:nvPr/>
          </p:nvSpPr>
          <p:spPr>
            <a:xfrm>
              <a:off x="609977" y="4365601"/>
              <a:ext cx="707523" cy="329387"/>
            </a:xfrm>
            <a:prstGeom prst="ellipse">
              <a:avLst/>
            </a:prstGeom>
            <a:solidFill>
              <a:srgbClr val="F2C23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DS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ACB00A-2674-A6BA-FDA0-7055C53BF972}"/>
                </a:ext>
              </a:extLst>
            </p:cNvPr>
            <p:cNvSpPr/>
            <p:nvPr/>
          </p:nvSpPr>
          <p:spPr>
            <a:xfrm>
              <a:off x="4854708" y="2232013"/>
              <a:ext cx="707523" cy="329387"/>
            </a:xfrm>
            <a:prstGeom prst="ellipse">
              <a:avLst/>
            </a:prstGeom>
            <a:solidFill>
              <a:srgbClr val="F2C23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268CAA-ADAD-E26C-872E-A44B28A7D7A7}"/>
                </a:ext>
              </a:extLst>
            </p:cNvPr>
            <p:cNvSpPr/>
            <p:nvPr/>
          </p:nvSpPr>
          <p:spPr>
            <a:xfrm>
              <a:off x="2232876" y="3005532"/>
              <a:ext cx="162483" cy="1097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F283DAC-0A88-A104-1893-E955DC69326C}"/>
                </a:ext>
              </a:extLst>
            </p:cNvPr>
            <p:cNvSpPr/>
            <p:nvPr/>
          </p:nvSpPr>
          <p:spPr>
            <a:xfrm>
              <a:off x="2112649" y="3199855"/>
              <a:ext cx="162483" cy="1097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9A24DA9-5D31-79F9-962D-60EA4A9DDEC4}"/>
                </a:ext>
              </a:extLst>
            </p:cNvPr>
            <p:cNvSpPr/>
            <p:nvPr/>
          </p:nvSpPr>
          <p:spPr>
            <a:xfrm>
              <a:off x="2031407" y="2866953"/>
              <a:ext cx="162483" cy="1097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A272389-B890-09AB-B9F0-4BB8A5BE6348}"/>
                </a:ext>
              </a:extLst>
            </p:cNvPr>
            <p:cNvSpPr/>
            <p:nvPr/>
          </p:nvSpPr>
          <p:spPr>
            <a:xfrm>
              <a:off x="2126187" y="3469904"/>
              <a:ext cx="162483" cy="1097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26FEA98-CF74-4E7F-1221-B98E80FB8859}"/>
                </a:ext>
              </a:extLst>
            </p:cNvPr>
            <p:cNvSpPr/>
            <p:nvPr/>
          </p:nvSpPr>
          <p:spPr>
            <a:xfrm>
              <a:off x="2862010" y="3415054"/>
              <a:ext cx="162483" cy="1097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FF1152-A7CC-D3B3-9D4E-0F8A920F5396}"/>
                </a:ext>
              </a:extLst>
            </p:cNvPr>
            <p:cNvSpPr/>
            <p:nvPr/>
          </p:nvSpPr>
          <p:spPr>
            <a:xfrm>
              <a:off x="2670102" y="3607662"/>
              <a:ext cx="162483" cy="1097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D77BD8D-5DA2-E1F8-3921-CFE0FC101E33}"/>
                </a:ext>
              </a:extLst>
            </p:cNvPr>
            <p:cNvSpPr/>
            <p:nvPr/>
          </p:nvSpPr>
          <p:spPr>
            <a:xfrm>
              <a:off x="2952903" y="3691077"/>
              <a:ext cx="162483" cy="1097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6922D92-C343-A570-CDCE-6CC82D976645}"/>
                </a:ext>
              </a:extLst>
            </p:cNvPr>
            <p:cNvSpPr/>
            <p:nvPr/>
          </p:nvSpPr>
          <p:spPr>
            <a:xfrm>
              <a:off x="3542494" y="2769092"/>
              <a:ext cx="162483" cy="1097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6389CDF-4CB6-B966-6FB5-B7D6B7A5EFEA}"/>
                </a:ext>
              </a:extLst>
            </p:cNvPr>
            <p:cNvSpPr/>
            <p:nvPr/>
          </p:nvSpPr>
          <p:spPr>
            <a:xfrm>
              <a:off x="3463205" y="3274116"/>
              <a:ext cx="162483" cy="1097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9EFA959-F41D-C1C9-B0EC-52CACD18B9FE}"/>
                </a:ext>
              </a:extLst>
            </p:cNvPr>
            <p:cNvSpPr/>
            <p:nvPr/>
          </p:nvSpPr>
          <p:spPr>
            <a:xfrm>
              <a:off x="3636382" y="3013635"/>
              <a:ext cx="162483" cy="1097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BAC5E7E-528E-189B-D11B-0624A6F0805E}"/>
                </a:ext>
              </a:extLst>
            </p:cNvPr>
            <p:cNvSpPr/>
            <p:nvPr/>
          </p:nvSpPr>
          <p:spPr>
            <a:xfrm>
              <a:off x="3285140" y="2898899"/>
              <a:ext cx="162483" cy="1097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BEA56A8-DBEF-BC7A-E031-6EB17832C108}"/>
                </a:ext>
              </a:extLst>
            </p:cNvPr>
            <p:cNvSpPr/>
            <p:nvPr/>
          </p:nvSpPr>
          <p:spPr>
            <a:xfrm>
              <a:off x="5548446" y="1418927"/>
              <a:ext cx="162483" cy="1097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9509858-BC36-11CF-496C-D870ABB4786A}"/>
                </a:ext>
              </a:extLst>
            </p:cNvPr>
            <p:cNvSpPr/>
            <p:nvPr/>
          </p:nvSpPr>
          <p:spPr>
            <a:xfrm>
              <a:off x="3030699" y="2798595"/>
              <a:ext cx="162483" cy="1097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8DEB5DA-84B6-0910-B8E8-1AFFA5A1E866}"/>
                </a:ext>
              </a:extLst>
            </p:cNvPr>
            <p:cNvSpPr/>
            <p:nvPr/>
          </p:nvSpPr>
          <p:spPr>
            <a:xfrm>
              <a:off x="2749922" y="2766020"/>
              <a:ext cx="162483" cy="1097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8F1CB41-5119-AF0A-C4F4-21F759D3D459}"/>
                </a:ext>
              </a:extLst>
            </p:cNvPr>
            <p:cNvSpPr/>
            <p:nvPr/>
          </p:nvSpPr>
          <p:spPr>
            <a:xfrm>
              <a:off x="2523908" y="2728949"/>
              <a:ext cx="162483" cy="1097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3F9BC43-FC11-9E1A-3963-954C5E551CD8}"/>
                </a:ext>
              </a:extLst>
            </p:cNvPr>
            <p:cNvSpPr/>
            <p:nvPr/>
          </p:nvSpPr>
          <p:spPr>
            <a:xfrm>
              <a:off x="4063430" y="2841330"/>
              <a:ext cx="162483" cy="1097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D761B93-56A1-C2C9-400C-AA267A5535D9}"/>
                </a:ext>
              </a:extLst>
            </p:cNvPr>
            <p:cNvSpPr/>
            <p:nvPr/>
          </p:nvSpPr>
          <p:spPr>
            <a:xfrm>
              <a:off x="636531" y="1324633"/>
              <a:ext cx="162483" cy="1097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337D57-A124-F848-C873-D4F43D251694}"/>
                </a:ext>
              </a:extLst>
            </p:cNvPr>
            <p:cNvSpPr/>
            <p:nvPr/>
          </p:nvSpPr>
          <p:spPr>
            <a:xfrm>
              <a:off x="2874818" y="2951030"/>
              <a:ext cx="162483" cy="1097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FD1D19-5321-C245-84E9-6800D6D18744}"/>
                </a:ext>
              </a:extLst>
            </p:cNvPr>
            <p:cNvSpPr/>
            <p:nvPr/>
          </p:nvSpPr>
          <p:spPr>
            <a:xfrm>
              <a:off x="797127" y="5056480"/>
              <a:ext cx="162483" cy="1097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E1ED143-45CC-9D7E-63C7-F55EBCBBCB69}"/>
                </a:ext>
              </a:extLst>
            </p:cNvPr>
            <p:cNvSpPr/>
            <p:nvPr/>
          </p:nvSpPr>
          <p:spPr>
            <a:xfrm>
              <a:off x="3179618" y="3255830"/>
              <a:ext cx="162483" cy="1097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AA7F0F5-E537-CE15-0319-8EE2FFDE7BD4}"/>
                </a:ext>
              </a:extLst>
            </p:cNvPr>
            <p:cNvSpPr/>
            <p:nvPr/>
          </p:nvSpPr>
          <p:spPr>
            <a:xfrm>
              <a:off x="1660659" y="1683010"/>
              <a:ext cx="162483" cy="1097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E33D0BE-78EF-6B1C-6D6C-36482452CCFB}"/>
                </a:ext>
              </a:extLst>
            </p:cNvPr>
            <p:cNvSpPr/>
            <p:nvPr/>
          </p:nvSpPr>
          <p:spPr>
            <a:xfrm>
              <a:off x="5689316" y="2272714"/>
              <a:ext cx="162483" cy="1097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DEEEDC2-27A1-F9EF-4F53-B61C95C25EA2}"/>
                </a:ext>
              </a:extLst>
            </p:cNvPr>
            <p:cNvSpPr/>
            <p:nvPr/>
          </p:nvSpPr>
          <p:spPr>
            <a:xfrm>
              <a:off x="2874818" y="2951030"/>
              <a:ext cx="162483" cy="1097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6C893C8-04B8-F04F-B7AB-AEBA69F11B48}"/>
                </a:ext>
              </a:extLst>
            </p:cNvPr>
            <p:cNvSpPr/>
            <p:nvPr/>
          </p:nvSpPr>
          <p:spPr>
            <a:xfrm>
              <a:off x="5055601" y="2701080"/>
              <a:ext cx="162483" cy="1097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0F1DDC3-D647-A541-CF2B-DDD5A3F55481}"/>
                </a:ext>
              </a:extLst>
            </p:cNvPr>
            <p:cNvSpPr/>
            <p:nvPr/>
          </p:nvSpPr>
          <p:spPr>
            <a:xfrm>
              <a:off x="818362" y="4138760"/>
              <a:ext cx="162483" cy="1097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1C47EB6-8952-3475-E229-963C4CEEA37E}"/>
                </a:ext>
              </a:extLst>
            </p:cNvPr>
            <p:cNvSpPr/>
            <p:nvPr/>
          </p:nvSpPr>
          <p:spPr>
            <a:xfrm>
              <a:off x="1375952" y="4606018"/>
              <a:ext cx="162483" cy="1097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665049E-757F-3205-D2FB-A634167BA610}"/>
                </a:ext>
              </a:extLst>
            </p:cNvPr>
            <p:cNvSpPr/>
            <p:nvPr/>
          </p:nvSpPr>
          <p:spPr>
            <a:xfrm>
              <a:off x="3257998" y="3545122"/>
              <a:ext cx="162483" cy="1097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1A3B8F0-DD8D-DBD7-AD65-5434EEF436D4}"/>
                </a:ext>
              </a:extLst>
            </p:cNvPr>
            <p:cNvSpPr/>
            <p:nvPr/>
          </p:nvSpPr>
          <p:spPr>
            <a:xfrm>
              <a:off x="4974359" y="2029982"/>
              <a:ext cx="162483" cy="1097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10730AB-79FE-75EB-7643-A35D065060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7296" y="1629888"/>
              <a:ext cx="815321" cy="3230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E1B87E3A-7B32-3396-1F29-631148AA1EE5}"/>
                </a:ext>
              </a:extLst>
            </p:cNvPr>
            <p:cNvSpPr/>
            <p:nvPr/>
          </p:nvSpPr>
          <p:spPr>
            <a:xfrm>
              <a:off x="6325163" y="1253437"/>
              <a:ext cx="311819" cy="384284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163B35B-75DD-AA11-4F80-75AE23BB2A51}"/>
                </a:ext>
              </a:extLst>
            </p:cNvPr>
            <p:cNvSpPr/>
            <p:nvPr/>
          </p:nvSpPr>
          <p:spPr>
            <a:xfrm>
              <a:off x="405110" y="1737860"/>
              <a:ext cx="311819" cy="384284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9F3B149E-270E-1753-E23E-1AF3A8747C7B}"/>
                </a:ext>
              </a:extLst>
            </p:cNvPr>
            <p:cNvSpPr/>
            <p:nvPr/>
          </p:nvSpPr>
          <p:spPr>
            <a:xfrm>
              <a:off x="2239449" y="4792736"/>
              <a:ext cx="311819" cy="384284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5E7C074A-E145-DD50-6E24-A14BC1D9DCF6}"/>
                </a:ext>
              </a:extLst>
            </p:cNvPr>
            <p:cNvSpPr/>
            <p:nvPr/>
          </p:nvSpPr>
          <p:spPr>
            <a:xfrm>
              <a:off x="1884780" y="1212545"/>
              <a:ext cx="283454" cy="270563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436786D5-AA8C-9BDC-DBB0-C0651CB2959A}"/>
                </a:ext>
              </a:extLst>
            </p:cNvPr>
            <p:cNvSpPr/>
            <p:nvPr/>
          </p:nvSpPr>
          <p:spPr>
            <a:xfrm>
              <a:off x="384566" y="3727573"/>
              <a:ext cx="311819" cy="384284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8D55D44-3695-0E82-96E0-2DCFDA2AC74D}"/>
                </a:ext>
              </a:extLst>
            </p:cNvPr>
            <p:cNvCxnSpPr>
              <a:cxnSpLocks/>
            </p:cNvCxnSpPr>
            <p:nvPr/>
          </p:nvCxnSpPr>
          <p:spPr>
            <a:xfrm>
              <a:off x="1457193" y="4838923"/>
              <a:ext cx="711041" cy="2125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2129891-FCF9-37E6-85B5-819EC49FE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7193" y="1265383"/>
              <a:ext cx="471336" cy="577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8" name="Graphic 67" descr="Woman riding bicycle with basket">
              <a:extLst>
                <a:ext uri="{FF2B5EF4-FFF2-40B4-BE49-F238E27FC236}">
                  <a16:creationId xmlns:a16="http://schemas.microsoft.com/office/drawing/2014/main" id="{30B1AFE5-5788-6290-0AC5-2EC05670C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31458" y="1243122"/>
              <a:ext cx="334543" cy="329386"/>
            </a:xfrm>
            <a:prstGeom prst="rect">
              <a:avLst/>
            </a:prstGeom>
          </p:spPr>
        </p:pic>
        <p:pic>
          <p:nvPicPr>
            <p:cNvPr id="69" name="Graphic 68" descr="Woman riding bicycle with basket">
              <a:extLst>
                <a:ext uri="{FF2B5EF4-FFF2-40B4-BE49-F238E27FC236}">
                  <a16:creationId xmlns:a16="http://schemas.microsoft.com/office/drawing/2014/main" id="{8B3CFAB3-80B2-00A1-70C7-B060E8991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0327" y="4679265"/>
              <a:ext cx="476148" cy="399039"/>
            </a:xfrm>
            <a:prstGeom prst="rect">
              <a:avLst/>
            </a:prstGeom>
          </p:spPr>
        </p:pic>
        <p:pic>
          <p:nvPicPr>
            <p:cNvPr id="70" name="Graphic 69" descr="Woman riding bicycle with basket">
              <a:extLst>
                <a:ext uri="{FF2B5EF4-FFF2-40B4-BE49-F238E27FC236}">
                  <a16:creationId xmlns:a16="http://schemas.microsoft.com/office/drawing/2014/main" id="{792F70EE-AEBC-368B-811C-E098A73C3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79605" y="1753380"/>
              <a:ext cx="476148" cy="399039"/>
            </a:xfrm>
            <a:prstGeom prst="rect">
              <a:avLst/>
            </a:prstGeom>
          </p:spPr>
        </p:pic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AB753B7B-746B-6913-5FC0-2B0433EA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79" y="75462"/>
            <a:ext cx="11530439" cy="636739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TAC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LO : APP </a:t>
            </a:r>
            <a:r>
              <a:rPr lang="en-US" sz="3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DELIVERY PROCESS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US" sz="3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APP FUNNEL </a:t>
            </a: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1359A499-55D2-6F52-983E-93536A8CE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923304"/>
              </p:ext>
            </p:extLst>
          </p:nvPr>
        </p:nvGraphicFramePr>
        <p:xfrm>
          <a:off x="7248776" y="1266567"/>
          <a:ext cx="264304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922">
                  <a:extLst>
                    <a:ext uri="{9D8B030D-6E8A-4147-A177-3AD203B41FA5}">
                      <a16:colId xmlns:a16="http://schemas.microsoft.com/office/drawing/2014/main" val="2317819901"/>
                    </a:ext>
                  </a:extLst>
                </a:gridCol>
                <a:gridCol w="1935125">
                  <a:extLst>
                    <a:ext uri="{9D8B030D-6E8A-4147-A177-3AD203B41FA5}">
                      <a16:colId xmlns:a16="http://schemas.microsoft.com/office/drawing/2014/main" val="765485109"/>
                    </a:ext>
                  </a:extLst>
                </a:gridCol>
              </a:tblGrid>
              <a:tr h="26265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769147"/>
                  </a:ext>
                </a:extLst>
              </a:tr>
              <a:tr h="32832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Drone Hub Station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104239"/>
                  </a:ext>
                </a:extLst>
              </a:tr>
              <a:tr h="26265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Hub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710927"/>
                  </a:ext>
                </a:extLst>
              </a:tr>
              <a:tr h="26265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Restaurants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713911"/>
                  </a:ext>
                </a:extLst>
              </a:tr>
              <a:tr h="26265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Delivery partner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035955"/>
                  </a:ext>
                </a:extLst>
              </a:tr>
            </a:tbl>
          </a:graphicData>
        </a:graphic>
      </p:graphicFrame>
      <p:pic>
        <p:nvPicPr>
          <p:cNvPr id="53" name="Graphic 52" descr="Woman riding bicycle with basket">
            <a:extLst>
              <a:ext uri="{FF2B5EF4-FFF2-40B4-BE49-F238E27FC236}">
                <a16:creationId xmlns:a16="http://schemas.microsoft.com/office/drawing/2014/main" id="{C3EAEAFE-5A1E-D45C-C09E-6F72AA064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03766" y="5981155"/>
            <a:ext cx="318572" cy="266981"/>
          </a:xfrm>
          <a:prstGeom prst="rect">
            <a:avLst/>
          </a:prstGeom>
        </p:spPr>
      </p:pic>
      <p:graphicFrame>
        <p:nvGraphicFramePr>
          <p:cNvPr id="55" name="Content Placeholder 5">
            <a:extLst>
              <a:ext uri="{FF2B5EF4-FFF2-40B4-BE49-F238E27FC236}">
                <a16:creationId xmlns:a16="http://schemas.microsoft.com/office/drawing/2014/main" id="{C05A6AD7-7FD1-415D-9D3E-E2A0F7F35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988298"/>
              </p:ext>
            </p:extLst>
          </p:nvPr>
        </p:nvGraphicFramePr>
        <p:xfrm>
          <a:off x="92765" y="4853101"/>
          <a:ext cx="12006469" cy="2515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56" name="Picture 55">
            <a:extLst>
              <a:ext uri="{FF2B5EF4-FFF2-40B4-BE49-F238E27FC236}">
                <a16:creationId xmlns:a16="http://schemas.microsoft.com/office/drawing/2014/main" id="{F310B870-501C-F13D-1321-E610B0C8E1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60296" y="2804079"/>
            <a:ext cx="244761" cy="24486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2154764-11AB-CFBE-5227-75BF2C8EE695}"/>
              </a:ext>
            </a:extLst>
          </p:cNvPr>
          <p:cNvSpPr txBox="1"/>
          <p:nvPr/>
        </p:nvSpPr>
        <p:spPr>
          <a:xfrm>
            <a:off x="7248776" y="756996"/>
            <a:ext cx="429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Delivery Process &amp; Stakeholders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061F47-69E3-4BF4-129F-3F34BA056531}"/>
              </a:ext>
            </a:extLst>
          </p:cNvPr>
          <p:cNvSpPr txBox="1"/>
          <p:nvPr/>
        </p:nvSpPr>
        <p:spPr>
          <a:xfrm>
            <a:off x="192292" y="4988255"/>
            <a:ext cx="5695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Tac</a:t>
            </a:r>
            <a:r>
              <a:rPr lang="en-US" sz="28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lo</a:t>
            </a: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 Customer App Funnel</a:t>
            </a:r>
          </a:p>
        </p:txBody>
      </p:sp>
      <p:graphicFrame>
        <p:nvGraphicFramePr>
          <p:cNvPr id="66" name="Table 66">
            <a:extLst>
              <a:ext uri="{FF2B5EF4-FFF2-40B4-BE49-F238E27FC236}">
                <a16:creationId xmlns:a16="http://schemas.microsoft.com/office/drawing/2014/main" id="{1253914A-0CE0-EB71-512E-E4681FFE1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061547"/>
              </p:ext>
            </p:extLst>
          </p:nvPr>
        </p:nvGraphicFramePr>
        <p:xfrm>
          <a:off x="7173083" y="3558372"/>
          <a:ext cx="4937385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2686">
                  <a:extLst>
                    <a:ext uri="{9D8B030D-6E8A-4147-A177-3AD203B41FA5}">
                      <a16:colId xmlns:a16="http://schemas.microsoft.com/office/drawing/2014/main" val="1828442558"/>
                    </a:ext>
                  </a:extLst>
                </a:gridCol>
                <a:gridCol w="998290">
                  <a:extLst>
                    <a:ext uri="{9D8B030D-6E8A-4147-A177-3AD203B41FA5}">
                      <a16:colId xmlns:a16="http://schemas.microsoft.com/office/drawing/2014/main" val="3113201260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3656644254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2698667740"/>
                    </a:ext>
                  </a:extLst>
                </a:gridCol>
                <a:gridCol w="1045389">
                  <a:extLst>
                    <a:ext uri="{9D8B030D-6E8A-4147-A177-3AD203B41FA5}">
                      <a16:colId xmlns:a16="http://schemas.microsoft.com/office/drawing/2014/main" val="1486015134"/>
                    </a:ext>
                  </a:extLst>
                </a:gridCol>
              </a:tblGrid>
              <a:tr h="197714">
                <a:tc gridSpan="5">
                  <a:txBody>
                    <a:bodyPr/>
                    <a:lstStyle/>
                    <a:p>
                      <a:pPr algn="just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Unit In Nos.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849181"/>
                  </a:ext>
                </a:extLst>
              </a:tr>
              <a:tr h="25855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Segment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Hub/ Delivery Station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Drones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Delivery Manpower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Station Manpower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103028"/>
                  </a:ext>
                </a:extLst>
              </a:tr>
              <a:tr h="19771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 9 HUB’s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2289580"/>
                  </a:ext>
                </a:extLst>
              </a:tr>
              <a:tr h="19771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BTM (1 HUB)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027214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D65AAECC-27B5-6A98-15EC-3ADC970D43FE}"/>
              </a:ext>
            </a:extLst>
          </p:cNvPr>
          <p:cNvSpPr txBox="1"/>
          <p:nvPr/>
        </p:nvSpPr>
        <p:spPr>
          <a:xfrm>
            <a:off x="7116508" y="3111311"/>
            <a:ext cx="50754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 Overview by Location Segment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F2B7E10-B1B4-12EB-A0EB-5E9404636B2C}"/>
              </a:ext>
            </a:extLst>
          </p:cNvPr>
          <p:cNvSpPr/>
          <p:nvPr/>
        </p:nvSpPr>
        <p:spPr>
          <a:xfrm>
            <a:off x="7382080" y="1306155"/>
            <a:ext cx="408041" cy="31241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0D43F5-244B-81F5-3B99-02F240210022}"/>
              </a:ext>
            </a:extLst>
          </p:cNvPr>
          <p:cNvSpPr/>
          <p:nvPr/>
        </p:nvSpPr>
        <p:spPr>
          <a:xfrm>
            <a:off x="7349790" y="1714779"/>
            <a:ext cx="541415" cy="208229"/>
          </a:xfrm>
          <a:prstGeom prst="ellipse">
            <a:avLst/>
          </a:prstGeom>
          <a:solidFill>
            <a:srgbClr val="F2C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78CC5A-D145-5299-00FB-065419D4FC47}"/>
              </a:ext>
            </a:extLst>
          </p:cNvPr>
          <p:cNvSpPr/>
          <p:nvPr/>
        </p:nvSpPr>
        <p:spPr>
          <a:xfrm>
            <a:off x="7326677" y="2094932"/>
            <a:ext cx="541416" cy="161869"/>
          </a:xfrm>
          <a:prstGeom prst="roundRect">
            <a:avLst/>
          </a:prstGeom>
          <a:solidFill>
            <a:srgbClr val="E37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2B74C9-FE18-FC51-9D8C-7EC2FC46AB7A}"/>
              </a:ext>
            </a:extLst>
          </p:cNvPr>
          <p:cNvSpPr/>
          <p:nvPr/>
        </p:nvSpPr>
        <p:spPr>
          <a:xfrm>
            <a:off x="7482769" y="2494210"/>
            <a:ext cx="183824" cy="1006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4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39E4-B9B8-3070-AB2B-0D288C158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19"/>
            <a:ext cx="10515600" cy="93566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Cost Benefit Calculation Overview _All Hubs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C323DD3-878C-5336-C685-EEC0E1854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181184"/>
              </p:ext>
            </p:extLst>
          </p:nvPr>
        </p:nvGraphicFramePr>
        <p:xfrm>
          <a:off x="581247" y="1011127"/>
          <a:ext cx="4579088" cy="23212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71821">
                  <a:extLst>
                    <a:ext uri="{9D8B030D-6E8A-4147-A177-3AD203B41FA5}">
                      <a16:colId xmlns:a16="http://schemas.microsoft.com/office/drawing/2014/main" val="1399256845"/>
                    </a:ext>
                  </a:extLst>
                </a:gridCol>
                <a:gridCol w="2341296">
                  <a:extLst>
                    <a:ext uri="{9D8B030D-6E8A-4147-A177-3AD203B41FA5}">
                      <a16:colId xmlns:a16="http://schemas.microsoft.com/office/drawing/2014/main" val="4189640794"/>
                    </a:ext>
                  </a:extLst>
                </a:gridCol>
                <a:gridCol w="1765971">
                  <a:extLst>
                    <a:ext uri="{9D8B030D-6E8A-4147-A177-3AD203B41FA5}">
                      <a16:colId xmlns:a16="http://schemas.microsoft.com/office/drawing/2014/main" val="2447214897"/>
                    </a:ext>
                  </a:extLst>
                </a:gridCol>
              </a:tblGrid>
              <a:tr h="6098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S.No.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 Particulars _All Hub Locations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Amount (in Cr)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639188"/>
                  </a:ext>
                </a:extLst>
              </a:tr>
              <a:tr h="7379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Developing/ Fixed Cost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2978773"/>
                  </a:ext>
                </a:extLst>
              </a:tr>
              <a:tr h="4867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Operating Cost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34737"/>
                  </a:ext>
                </a:extLst>
              </a:tr>
              <a:tr h="486714"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Cost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91493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083A7-2115-8149-9DEF-C1C1A4E7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247" y="6382784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338ED-A493-F75A-FDFE-118E0B86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EA58-75AE-48AE-BF87-DCCABBC00C56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05B3B11-61C4-99F0-EC95-4456C0565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965055"/>
              </p:ext>
            </p:extLst>
          </p:nvPr>
        </p:nvGraphicFramePr>
        <p:xfrm>
          <a:off x="5353051" y="1011128"/>
          <a:ext cx="5873159" cy="255441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30298">
                  <a:extLst>
                    <a:ext uri="{9D8B030D-6E8A-4147-A177-3AD203B41FA5}">
                      <a16:colId xmlns:a16="http://schemas.microsoft.com/office/drawing/2014/main" val="4286672567"/>
                    </a:ext>
                  </a:extLst>
                </a:gridCol>
                <a:gridCol w="3863163">
                  <a:extLst>
                    <a:ext uri="{9D8B030D-6E8A-4147-A177-3AD203B41FA5}">
                      <a16:colId xmlns:a16="http://schemas.microsoft.com/office/drawing/2014/main" val="2320965761"/>
                    </a:ext>
                  </a:extLst>
                </a:gridCol>
                <a:gridCol w="588335">
                  <a:extLst>
                    <a:ext uri="{9D8B030D-6E8A-4147-A177-3AD203B41FA5}">
                      <a16:colId xmlns:a16="http://schemas.microsoft.com/office/drawing/2014/main" val="2425446097"/>
                    </a:ext>
                  </a:extLst>
                </a:gridCol>
                <a:gridCol w="891363">
                  <a:extLst>
                    <a:ext uri="{9D8B030D-6E8A-4147-A177-3AD203B41FA5}">
                      <a16:colId xmlns:a16="http://schemas.microsoft.com/office/drawing/2014/main" val="3309052468"/>
                    </a:ext>
                  </a:extLst>
                </a:gridCol>
              </a:tblGrid>
              <a:tr h="61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S.No.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Revenue Particulars _All Hub Locations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UoM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940098"/>
                  </a:ext>
                </a:extLst>
              </a:tr>
              <a:tr h="19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Revenues from Order (Tempo)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968367"/>
                  </a:ext>
                </a:extLst>
              </a:tr>
              <a:tr h="28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Minimum Order 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Nos.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61534518"/>
                  </a:ext>
                </a:extLst>
              </a:tr>
              <a:tr h="19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Surge price charges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7319939"/>
                  </a:ext>
                </a:extLst>
              </a:tr>
              <a:tr h="19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iii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 Monthly orders All Hubs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Nos.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211680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8523052"/>
                  </a:ext>
                </a:extLst>
              </a:tr>
              <a:tr h="19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 revenue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Cr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643542"/>
                  </a:ext>
                </a:extLst>
              </a:tr>
              <a:tr h="19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Revenue From Restaurant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633948"/>
                  </a:ext>
                </a:extLst>
              </a:tr>
              <a:tr h="196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 Revenue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Cr.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09800"/>
                  </a:ext>
                </a:extLst>
              </a:tr>
              <a:tr h="336321"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Revenue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Cr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77424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261D44A-5123-96AB-3665-121FFD053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864120"/>
              </p:ext>
            </p:extLst>
          </p:nvPr>
        </p:nvGraphicFramePr>
        <p:xfrm>
          <a:off x="644720" y="3800606"/>
          <a:ext cx="4515616" cy="2582177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309910">
                  <a:extLst>
                    <a:ext uri="{9D8B030D-6E8A-4147-A177-3AD203B41FA5}">
                      <a16:colId xmlns:a16="http://schemas.microsoft.com/office/drawing/2014/main" val="2400459441"/>
                    </a:ext>
                  </a:extLst>
                </a:gridCol>
                <a:gridCol w="989963">
                  <a:extLst>
                    <a:ext uri="{9D8B030D-6E8A-4147-A177-3AD203B41FA5}">
                      <a16:colId xmlns:a16="http://schemas.microsoft.com/office/drawing/2014/main" val="2434642408"/>
                    </a:ext>
                  </a:extLst>
                </a:gridCol>
                <a:gridCol w="1215743">
                  <a:extLst>
                    <a:ext uri="{9D8B030D-6E8A-4147-A177-3AD203B41FA5}">
                      <a16:colId xmlns:a16="http://schemas.microsoft.com/office/drawing/2014/main" val="2936974428"/>
                    </a:ext>
                  </a:extLst>
                </a:gridCol>
              </a:tblGrid>
              <a:tr h="26838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Delivery Executive Salary Calculation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40174317"/>
                  </a:ext>
                </a:extLst>
              </a:tr>
              <a:tr h="289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 OF Delivery MANPOWER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Peak </a:t>
                      </a:r>
                      <a:r>
                        <a:rPr lang="en-US" sz="1200" b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 Peak </a:t>
                      </a:r>
                      <a:r>
                        <a:rPr lang="en-US" sz="1200" b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04728"/>
                  </a:ext>
                </a:extLst>
              </a:tr>
              <a:tr h="224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Orders per run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99815089"/>
                  </a:ext>
                </a:extLst>
              </a:tr>
              <a:tr h="224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Orders per 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6121799"/>
                  </a:ext>
                </a:extLst>
              </a:tr>
              <a:tr h="224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orders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58081062"/>
                  </a:ext>
                </a:extLst>
              </a:tr>
              <a:tr h="449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Commission per order (Rs)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46431315"/>
                  </a:ext>
                </a:extLst>
              </a:tr>
              <a:tr h="224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Commission per day(Rs)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13020348"/>
                  </a:ext>
                </a:extLst>
              </a:tr>
              <a:tr h="224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Commission per month (Rs)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19440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9,900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02180512"/>
                  </a:ext>
                </a:extLst>
              </a:tr>
              <a:tr h="224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Fixed Salary per month (Rs)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4,000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493991"/>
                  </a:ext>
                </a:extLst>
              </a:tr>
              <a:tr h="224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Earnings (Rs)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33340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56419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916794C-3B81-8C7D-FACC-85CFE4EFC3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2" b="10954"/>
          <a:stretch/>
        </p:blipFill>
        <p:spPr>
          <a:xfrm>
            <a:off x="11226210" y="136525"/>
            <a:ext cx="770929" cy="6401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8A5D6-C3ED-61DC-AF80-D35DAE70AD4B}"/>
              </a:ext>
            </a:extLst>
          </p:cNvPr>
          <p:cNvSpPr txBox="1"/>
          <p:nvPr/>
        </p:nvSpPr>
        <p:spPr>
          <a:xfrm>
            <a:off x="5353050" y="4343439"/>
            <a:ext cx="6781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30% reduction in fuel expenses of delivery boy resulting in Increased net income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3D83D6-2250-B848-15CC-E7E8B47EFB5F}"/>
              </a:ext>
            </a:extLst>
          </p:cNvPr>
          <p:cNvSpPr txBox="1"/>
          <p:nvPr/>
        </p:nvSpPr>
        <p:spPr>
          <a:xfrm>
            <a:off x="5353051" y="3835243"/>
            <a:ext cx="6781214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Goodness of the Model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12A75-8CFA-D3EC-2820-1D67DEB04B04}"/>
              </a:ext>
            </a:extLst>
          </p:cNvPr>
          <p:cNvSpPr txBox="1"/>
          <p:nvPr/>
        </p:nvSpPr>
        <p:spPr>
          <a:xfrm>
            <a:off x="5353051" y="5138380"/>
            <a:ext cx="678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70 % Reduction in Delivery Operation Cost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D33B0C-1EF4-7886-F5F6-3D3165C17571}"/>
              </a:ext>
            </a:extLst>
          </p:cNvPr>
          <p:cNvSpPr txBox="1"/>
          <p:nvPr/>
        </p:nvSpPr>
        <p:spPr>
          <a:xfrm>
            <a:off x="5377860" y="5541803"/>
            <a:ext cx="6781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Increased Order Efficiency for both Company &amp; Restaurant during Peak Hrs.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B60B43-7740-7B79-7052-423DC7CE0C8D}"/>
              </a:ext>
            </a:extLst>
          </p:cNvPr>
          <p:cNvSpPr txBox="1"/>
          <p:nvPr/>
        </p:nvSpPr>
        <p:spPr>
          <a:xfrm>
            <a:off x="5353049" y="4723554"/>
            <a:ext cx="6781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Increased Net Income of delivery boy sufficing retention effectively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C3895C-10F8-EC1E-D961-BC7ABC59F86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8728" y="3835244"/>
            <a:ext cx="369528" cy="36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06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E4FC-3F40-7158-2496-A319AE84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237"/>
            <a:ext cx="10515600" cy="627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Key Assumptions _CB Analysis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A0F3ECA-A93D-3B01-6262-66B295641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372754"/>
              </p:ext>
            </p:extLst>
          </p:nvPr>
        </p:nvGraphicFramePr>
        <p:xfrm>
          <a:off x="193158" y="3161020"/>
          <a:ext cx="8078973" cy="3572039"/>
        </p:xfrm>
        <a:graphic>
          <a:graphicData uri="http://schemas.openxmlformats.org/drawingml/2006/table">
            <a:tbl>
              <a:tblPr/>
              <a:tblGrid>
                <a:gridCol w="494415">
                  <a:extLst>
                    <a:ext uri="{9D8B030D-6E8A-4147-A177-3AD203B41FA5}">
                      <a16:colId xmlns:a16="http://schemas.microsoft.com/office/drawing/2014/main" val="1703833541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3385220078"/>
                    </a:ext>
                  </a:extLst>
                </a:gridCol>
                <a:gridCol w="652130">
                  <a:extLst>
                    <a:ext uri="{9D8B030D-6E8A-4147-A177-3AD203B41FA5}">
                      <a16:colId xmlns:a16="http://schemas.microsoft.com/office/drawing/2014/main" val="3460426303"/>
                    </a:ext>
                  </a:extLst>
                </a:gridCol>
                <a:gridCol w="545805">
                  <a:extLst>
                    <a:ext uri="{9D8B030D-6E8A-4147-A177-3AD203B41FA5}">
                      <a16:colId xmlns:a16="http://schemas.microsoft.com/office/drawing/2014/main" val="616331380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2745613706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488147472"/>
                    </a:ext>
                  </a:extLst>
                </a:gridCol>
                <a:gridCol w="723014">
                  <a:extLst>
                    <a:ext uri="{9D8B030D-6E8A-4147-A177-3AD203B41FA5}">
                      <a16:colId xmlns:a16="http://schemas.microsoft.com/office/drawing/2014/main" val="534783622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1948583520"/>
                    </a:ext>
                  </a:extLst>
                </a:gridCol>
                <a:gridCol w="708838">
                  <a:extLst>
                    <a:ext uri="{9D8B030D-6E8A-4147-A177-3AD203B41FA5}">
                      <a16:colId xmlns:a16="http://schemas.microsoft.com/office/drawing/2014/main" val="1143966798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3961061371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1122119265"/>
                    </a:ext>
                  </a:extLst>
                </a:gridCol>
                <a:gridCol w="460744">
                  <a:extLst>
                    <a:ext uri="{9D8B030D-6E8A-4147-A177-3AD203B41FA5}">
                      <a16:colId xmlns:a16="http://schemas.microsoft.com/office/drawing/2014/main" val="2017383638"/>
                    </a:ext>
                  </a:extLst>
                </a:gridCol>
                <a:gridCol w="545805">
                  <a:extLst>
                    <a:ext uri="{9D8B030D-6E8A-4147-A177-3AD203B41FA5}">
                      <a16:colId xmlns:a16="http://schemas.microsoft.com/office/drawing/2014/main" val="1897174597"/>
                    </a:ext>
                  </a:extLst>
                </a:gridCol>
                <a:gridCol w="482009">
                  <a:extLst>
                    <a:ext uri="{9D8B030D-6E8A-4147-A177-3AD203B41FA5}">
                      <a16:colId xmlns:a16="http://schemas.microsoft.com/office/drawing/2014/main" val="1210419073"/>
                    </a:ext>
                  </a:extLst>
                </a:gridCol>
              </a:tblGrid>
              <a:tr h="185765"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Table 3 : Target Order &amp; Resource Analysis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158162"/>
                  </a:ext>
                </a:extLst>
              </a:tr>
              <a:tr h="1254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Assumptions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53321"/>
                  </a:ext>
                </a:extLst>
              </a:tr>
              <a:tr h="4091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Orders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Peak Hour orders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 Hour (Peak/6 Hr.)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Orders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Drone Required Per Hour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Person Required 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Person Required 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182110"/>
                  </a:ext>
                </a:extLst>
              </a:tr>
              <a:tr h="524540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</a:t>
                      </a:r>
                      <a:b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Nos.</a:t>
                      </a:r>
                      <a:endParaRPr lang="en-US" dirty="0"/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Strategic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BTM/ Per Loc.</a:t>
                      </a:r>
                      <a:endParaRPr lang="en-US" dirty="0"/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Strategic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BTM/ Per Loc.</a:t>
                      </a:r>
                      <a:endParaRPr lang="en-US" dirty="0"/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Strategic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BTM/ Per Loc.</a:t>
                      </a:r>
                      <a:endParaRPr lang="en-US"/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Strategic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BTM/ Per Loc.</a:t>
                      </a:r>
                      <a:endParaRPr lang="en-US"/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Strategic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BTM/ Per Loc.</a:t>
                      </a:r>
                      <a:endParaRPr lang="en-US" dirty="0"/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16324"/>
                  </a:ext>
                </a:extLst>
              </a:tr>
              <a:tr h="24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53760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37632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16934.4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2258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2822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988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211864"/>
                  </a:ext>
                </a:extLst>
              </a:tr>
              <a:tr h="24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53760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37632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16934.4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2258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2822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988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373627"/>
                  </a:ext>
                </a:extLst>
              </a:tr>
              <a:tr h="24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58240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40768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18345.6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2446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3058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314339"/>
                  </a:ext>
                </a:extLst>
              </a:tr>
              <a:tr h="24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58240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40768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18345.6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2446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3058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41322"/>
                  </a:ext>
                </a:extLst>
              </a:tr>
              <a:tr h="24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62720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43904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19756.8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2634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3293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1152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423373"/>
                  </a:ext>
                </a:extLst>
              </a:tr>
              <a:tr h="24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76160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53312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23990.4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3199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3998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1399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043060"/>
                  </a:ext>
                </a:extLst>
              </a:tr>
              <a:tr h="24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85120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59584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26812.8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3575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4469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1564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952599"/>
                  </a:ext>
                </a:extLst>
              </a:tr>
              <a:tr h="2460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448000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313600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141120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18816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3360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8232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1098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316184"/>
                  </a:ext>
                </a:extLst>
              </a:tr>
              <a:tr h="246056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Reserve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86" marR="6186" marT="6186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4107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D7FF6-040D-1203-3568-C09D4B7D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EA58-75AE-48AE-BF87-DCCABBC00C56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3E6644-8B8A-652E-0471-973A0C651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499649"/>
              </p:ext>
            </p:extLst>
          </p:nvPr>
        </p:nvGraphicFramePr>
        <p:xfrm>
          <a:off x="6913418" y="668653"/>
          <a:ext cx="4872775" cy="2344711"/>
        </p:xfrm>
        <a:graphic>
          <a:graphicData uri="http://schemas.openxmlformats.org/drawingml/2006/table">
            <a:tbl>
              <a:tblPr/>
              <a:tblGrid>
                <a:gridCol w="954159">
                  <a:extLst>
                    <a:ext uri="{9D8B030D-6E8A-4147-A177-3AD203B41FA5}">
                      <a16:colId xmlns:a16="http://schemas.microsoft.com/office/drawing/2014/main" val="2616804553"/>
                    </a:ext>
                  </a:extLst>
                </a:gridCol>
                <a:gridCol w="1471108">
                  <a:extLst>
                    <a:ext uri="{9D8B030D-6E8A-4147-A177-3AD203B41FA5}">
                      <a16:colId xmlns:a16="http://schemas.microsoft.com/office/drawing/2014/main" val="1477278113"/>
                    </a:ext>
                  </a:extLst>
                </a:gridCol>
                <a:gridCol w="1379979">
                  <a:extLst>
                    <a:ext uri="{9D8B030D-6E8A-4147-A177-3AD203B41FA5}">
                      <a16:colId xmlns:a16="http://schemas.microsoft.com/office/drawing/2014/main" val="3927845526"/>
                    </a:ext>
                  </a:extLst>
                </a:gridCol>
                <a:gridCol w="1067529">
                  <a:extLst>
                    <a:ext uri="{9D8B030D-6E8A-4147-A177-3AD203B41FA5}">
                      <a16:colId xmlns:a16="http://schemas.microsoft.com/office/drawing/2014/main" val="2189787483"/>
                    </a:ext>
                  </a:extLst>
                </a:gridCol>
              </a:tblGrid>
              <a:tr h="49064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Table 2 : Peak Hours Assumption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730559"/>
                  </a:ext>
                </a:extLst>
              </a:tr>
              <a:tr h="733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Period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Peak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Opr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peak Hours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 peak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449709"/>
                  </a:ext>
                </a:extLst>
              </a:tr>
              <a:tr h="3571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A'noon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12 - 3 pm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631388"/>
                  </a:ext>
                </a:extLst>
              </a:tr>
              <a:tr h="3571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Even'g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7 - 10 Pm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520609"/>
                  </a:ext>
                </a:extLst>
              </a:tr>
              <a:tr h="4062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1691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2E8F5D5-7E6B-6A08-15D5-A6BA68666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22126"/>
              </p:ext>
            </p:extLst>
          </p:nvPr>
        </p:nvGraphicFramePr>
        <p:xfrm>
          <a:off x="8512840" y="3161018"/>
          <a:ext cx="3273352" cy="31476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75477">
                  <a:extLst>
                    <a:ext uri="{9D8B030D-6E8A-4147-A177-3AD203B41FA5}">
                      <a16:colId xmlns:a16="http://schemas.microsoft.com/office/drawing/2014/main" val="4288443949"/>
                    </a:ext>
                  </a:extLst>
                </a:gridCol>
                <a:gridCol w="2094007">
                  <a:extLst>
                    <a:ext uri="{9D8B030D-6E8A-4147-A177-3AD203B41FA5}">
                      <a16:colId xmlns:a16="http://schemas.microsoft.com/office/drawing/2014/main" val="2043410324"/>
                    </a:ext>
                  </a:extLst>
                </a:gridCol>
                <a:gridCol w="703868">
                  <a:extLst>
                    <a:ext uri="{9D8B030D-6E8A-4147-A177-3AD203B41FA5}">
                      <a16:colId xmlns:a16="http://schemas.microsoft.com/office/drawing/2014/main" val="1476615271"/>
                    </a:ext>
                  </a:extLst>
                </a:gridCol>
              </a:tblGrid>
              <a:tr h="327142">
                <a:tc>
                  <a:txBody>
                    <a:bodyPr/>
                    <a:lstStyle/>
                    <a:p>
                      <a:pPr algn="ctr" fontAlgn="b"/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Table 4: Estimated Sales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506305"/>
                  </a:ext>
                </a:extLst>
              </a:tr>
              <a:tr h="25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S.No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Particulars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140795"/>
                  </a:ext>
                </a:extLst>
              </a:tr>
              <a:tr h="25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Minimum Order Value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5935438"/>
                  </a:ext>
                </a:extLst>
              </a:tr>
              <a:tr h="25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Surge price charges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93843620"/>
                  </a:ext>
                </a:extLst>
              </a:tr>
              <a:tr h="25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 deliveries per run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00554064"/>
                  </a:ext>
                </a:extLst>
              </a:tr>
              <a:tr h="5128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 time for load, run </a:t>
                      </a:r>
                    </a:p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&amp; battery swap (Min)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8491515"/>
                  </a:ext>
                </a:extLst>
              </a:tr>
              <a:tr h="25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 hourly deliveries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14596559"/>
                  </a:ext>
                </a:extLst>
              </a:tr>
              <a:tr h="25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 Daily deliveries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4313710"/>
                  </a:ext>
                </a:extLst>
              </a:tr>
              <a:tr h="25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 Annual orders All Hubs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211680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4439134"/>
                  </a:ext>
                </a:extLst>
              </a:tr>
              <a:tr h="25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 Annual orders BTM Hub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28224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1127756"/>
                  </a:ext>
                </a:extLst>
              </a:tr>
              <a:tr h="2564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 revenue All Hub (in Cr)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970570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8F56082-61FE-1362-8C89-77AC8F9C3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440176"/>
              </p:ext>
            </p:extLst>
          </p:nvPr>
        </p:nvGraphicFramePr>
        <p:xfrm>
          <a:off x="242777" y="681036"/>
          <a:ext cx="6185732" cy="2344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5403">
                  <a:extLst>
                    <a:ext uri="{9D8B030D-6E8A-4147-A177-3AD203B41FA5}">
                      <a16:colId xmlns:a16="http://schemas.microsoft.com/office/drawing/2014/main" val="2274244741"/>
                    </a:ext>
                  </a:extLst>
                </a:gridCol>
                <a:gridCol w="1820329">
                  <a:extLst>
                    <a:ext uri="{9D8B030D-6E8A-4147-A177-3AD203B41FA5}">
                      <a16:colId xmlns:a16="http://schemas.microsoft.com/office/drawing/2014/main" val="3315503770"/>
                    </a:ext>
                  </a:extLst>
                </a:gridCol>
              </a:tblGrid>
              <a:tr h="32935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Table 1: Assumptions for </a:t>
                      </a:r>
                      <a:r>
                        <a:rPr lang="en-US" sz="1500" b="1" i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Tempo</a:t>
                      </a:r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Delivery Duration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995091"/>
                  </a:ext>
                </a:extLst>
              </a:tr>
              <a:tr h="250939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Radius Distance (Kms)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8146048"/>
                  </a:ext>
                </a:extLst>
              </a:tr>
              <a:tr h="250939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 Speed (Kmph)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9329323"/>
                  </a:ext>
                </a:extLst>
              </a:tr>
              <a:tr h="250939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Drone Flight Time (Min)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763100"/>
                  </a:ext>
                </a:extLst>
              </a:tr>
              <a:tr h="250939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Load &amp; Check Time (Min)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6224587"/>
                  </a:ext>
                </a:extLst>
              </a:tr>
              <a:tr h="250939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Pick Up Time (Min)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4986191"/>
                  </a:ext>
                </a:extLst>
              </a:tr>
              <a:tr h="250939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Drop Time (Min)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4485834"/>
                  </a:ext>
                </a:extLst>
              </a:tr>
              <a:tr h="250939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Prep Time (Min)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3001164"/>
                  </a:ext>
                </a:extLst>
              </a:tr>
              <a:tr h="258781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Duration (Min)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88266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C799FE4-BE0A-36D2-3375-184F7360E2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2" b="10954"/>
          <a:stretch/>
        </p:blipFill>
        <p:spPr>
          <a:xfrm>
            <a:off x="11353800" y="53237"/>
            <a:ext cx="646344" cy="5366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670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C50F-FE60-0AA5-C30B-6A8B58C4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685" y="175319"/>
            <a:ext cx="10515600" cy="27282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Key Assumptions _CB Analysis</a:t>
            </a:r>
            <a:endParaRPr lang="en-US" sz="36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F7A585-5242-1B9B-66D4-326F15FF18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940141"/>
              </p:ext>
            </p:extLst>
          </p:nvPr>
        </p:nvGraphicFramePr>
        <p:xfrm>
          <a:off x="122274" y="660762"/>
          <a:ext cx="3244703" cy="585921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29581">
                  <a:extLst>
                    <a:ext uri="{9D8B030D-6E8A-4147-A177-3AD203B41FA5}">
                      <a16:colId xmlns:a16="http://schemas.microsoft.com/office/drawing/2014/main" val="2592440193"/>
                    </a:ext>
                  </a:extLst>
                </a:gridCol>
                <a:gridCol w="2247866">
                  <a:extLst>
                    <a:ext uri="{9D8B030D-6E8A-4147-A177-3AD203B41FA5}">
                      <a16:colId xmlns:a16="http://schemas.microsoft.com/office/drawing/2014/main" val="1782032408"/>
                    </a:ext>
                  </a:extLst>
                </a:gridCol>
                <a:gridCol w="567256">
                  <a:extLst>
                    <a:ext uri="{9D8B030D-6E8A-4147-A177-3AD203B41FA5}">
                      <a16:colId xmlns:a16="http://schemas.microsoft.com/office/drawing/2014/main" val="1324035932"/>
                    </a:ext>
                  </a:extLst>
                </a:gridCol>
              </a:tblGrid>
              <a:tr h="23022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Main Assumptions for CB Analysis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Main Assumptions for CB Analysis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/>
                </a:tc>
                <a:extLst>
                  <a:ext uri="{0D108BD9-81ED-4DB2-BD59-A6C34878D82A}">
                    <a16:rowId xmlns:a16="http://schemas.microsoft.com/office/drawing/2014/main" val="2129091137"/>
                  </a:ext>
                </a:extLst>
              </a:tr>
              <a:tr h="4265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S.No.</a:t>
                      </a: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Particulars</a:t>
                      </a: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01719"/>
                  </a:ext>
                </a:extLst>
              </a:tr>
              <a:tr h="1862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 Order Conversion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92939107"/>
                  </a:ext>
                </a:extLst>
              </a:tr>
              <a:tr h="1862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YoY Growth 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0786160"/>
                  </a:ext>
                </a:extLst>
              </a:tr>
              <a:tr h="1862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 Order 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07430999"/>
                  </a:ext>
                </a:extLst>
              </a:tr>
              <a:tr h="1862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AOV Growth 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6169954"/>
                  </a:ext>
                </a:extLst>
              </a:tr>
              <a:tr h="310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Earning From Customer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91486557"/>
                  </a:ext>
                </a:extLst>
              </a:tr>
              <a:tr h="368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Earning From Restaurant per order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70/-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0332783"/>
                  </a:ext>
                </a:extLst>
              </a:tr>
              <a:tr h="2406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Premium Packaging Cost per order</a:t>
                      </a: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5/-</a:t>
                      </a: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854116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2965078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Station Manpower Salary Growth YoY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92741279"/>
                  </a:ext>
                </a:extLst>
              </a:tr>
              <a:tr h="1862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Delivery Manpower Salary Growth YoY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83384210"/>
                  </a:ext>
                </a:extLst>
              </a:tr>
              <a:tr h="4225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Team Salary Growth YoY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32068863"/>
                  </a:ext>
                </a:extLst>
              </a:tr>
              <a:tr h="4225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Drone Life (</a:t>
                      </a:r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Yrs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4175082"/>
                  </a:ext>
                </a:extLst>
              </a:tr>
              <a:tr h="278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Electrical &amp; Civil &amp; Solar Infra Life (</a:t>
                      </a:r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Yrs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58442901"/>
                  </a:ext>
                </a:extLst>
              </a:tr>
              <a:tr h="2513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 Bike Subscription Growth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37757949"/>
                  </a:ext>
                </a:extLst>
              </a:tr>
              <a:tr h="1862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798079"/>
                  </a:ext>
                </a:extLst>
              </a:tr>
              <a:tr h="1862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 Van Life (</a:t>
                      </a:r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Yrs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61799901"/>
                  </a:ext>
                </a:extLst>
              </a:tr>
              <a:tr h="1862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Set Up (</a:t>
                      </a:r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Yrs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29243179"/>
                  </a:ext>
                </a:extLst>
              </a:tr>
              <a:tr h="1862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Office IT set UP </a:t>
                      </a:r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0914382"/>
                  </a:ext>
                </a:extLst>
              </a:tr>
              <a:tr h="1862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Office Furniture  </a:t>
                      </a:r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4601406"/>
                  </a:ext>
                </a:extLst>
              </a:tr>
              <a:tr h="1862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Operations Maintenance Cost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74905398"/>
                  </a:ext>
                </a:extLst>
              </a:tr>
              <a:tr h="1862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Manpower Growth YoY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0" marR="3780" marT="378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54276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C21CC-A8A2-4349-AFD5-F251F412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0569A-2370-309E-7CC7-0400873C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EA58-75AE-48AE-BF87-DCCABBC00C5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F8BE95-BFF4-B575-C8BE-F636A1C08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058641"/>
              </p:ext>
            </p:extLst>
          </p:nvPr>
        </p:nvGraphicFramePr>
        <p:xfrm>
          <a:off x="3778250" y="660762"/>
          <a:ext cx="3594100" cy="248539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196394">
                  <a:extLst>
                    <a:ext uri="{9D8B030D-6E8A-4147-A177-3AD203B41FA5}">
                      <a16:colId xmlns:a16="http://schemas.microsoft.com/office/drawing/2014/main" val="989378216"/>
                    </a:ext>
                  </a:extLst>
                </a:gridCol>
                <a:gridCol w="1397706">
                  <a:extLst>
                    <a:ext uri="{9D8B030D-6E8A-4147-A177-3AD203B41FA5}">
                      <a16:colId xmlns:a16="http://schemas.microsoft.com/office/drawing/2014/main" val="3887392532"/>
                    </a:ext>
                  </a:extLst>
                </a:gridCol>
              </a:tblGrid>
              <a:tr h="1841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Table 1 : COST OF DRONE OPERATION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7255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Particulars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Values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4308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Drone cost (Rs)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130000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540942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 Drone life(m)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39169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Monthly purchase Drone cost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551941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Battery life (m)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888742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Batteries reqd in lifetime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64587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Battery cost (Rs)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13000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147838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Monthly battery cost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4333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926148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Monthly Drone Maintenance(Rs)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15640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UIN Licence (5 </a:t>
                      </a:r>
                      <a:r>
                        <a:rPr lang="fr-FR" sz="1050" b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yrs</a:t>
                      </a:r>
                      <a:r>
                        <a:rPr lang="fr-FR" sz="105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(</a:t>
                      </a:r>
                      <a:r>
                        <a:rPr lang="fr-FR" sz="1050" b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Rs</a:t>
                      </a:r>
                      <a:r>
                        <a:rPr lang="fr-FR" sz="105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11787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Monthly License Cost(Rs)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549818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Initial per Drone Cost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150500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3826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12DBEB-C12E-101F-3879-EDF8F97F7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198078"/>
              </p:ext>
            </p:extLst>
          </p:nvPr>
        </p:nvGraphicFramePr>
        <p:xfrm>
          <a:off x="7759552" y="655217"/>
          <a:ext cx="4310174" cy="248538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226254">
                  <a:extLst>
                    <a:ext uri="{9D8B030D-6E8A-4147-A177-3AD203B41FA5}">
                      <a16:colId xmlns:a16="http://schemas.microsoft.com/office/drawing/2014/main" val="376870845"/>
                    </a:ext>
                  </a:extLst>
                </a:gridCol>
                <a:gridCol w="1083920">
                  <a:extLst>
                    <a:ext uri="{9D8B030D-6E8A-4147-A177-3AD203B41FA5}">
                      <a16:colId xmlns:a16="http://schemas.microsoft.com/office/drawing/2014/main" val="3393780486"/>
                    </a:ext>
                  </a:extLst>
                </a:gridCol>
              </a:tblGrid>
              <a:tr h="32184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Table 2 : SETUP COST OF STATION INFRASTRUCTURE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901827"/>
                  </a:ext>
                </a:extLst>
              </a:tr>
              <a:tr h="2219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Particulars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Values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893423"/>
                  </a:ext>
                </a:extLst>
              </a:tr>
              <a:tr h="160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Solar setup (5 kb)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450000.00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45640072"/>
                  </a:ext>
                </a:extLst>
              </a:tr>
              <a:tr h="160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Electricity works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500000.00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4358369"/>
                  </a:ext>
                </a:extLst>
              </a:tr>
              <a:tr h="160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Civil Works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250000.00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08825918"/>
                  </a:ext>
                </a:extLst>
              </a:tr>
              <a:tr h="255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of chargers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7100218"/>
                  </a:ext>
                </a:extLst>
              </a:tr>
              <a:tr h="160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Price of chargers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247000.00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41086027"/>
                  </a:ext>
                </a:extLst>
              </a:tr>
              <a:tr h="160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price of chargers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741000.00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22105987"/>
                  </a:ext>
                </a:extLst>
              </a:tr>
              <a:tr h="160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Drones reqd per HUB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31605873"/>
                  </a:ext>
                </a:extLst>
              </a:tr>
              <a:tr h="160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 of Drone setup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451500.00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10023775"/>
                  </a:ext>
                </a:extLst>
              </a:tr>
              <a:tr h="211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No. of location Hubs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49926359"/>
                  </a:ext>
                </a:extLst>
              </a:tr>
              <a:tr h="1757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setup cost BTM HUB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2392500.00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033437"/>
                  </a:ext>
                </a:extLst>
              </a:tr>
              <a:tr h="1757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setup cost For all Hubs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21532500.00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0864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34C45E9-BE9C-A6D5-46D6-6445F2825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568412"/>
              </p:ext>
            </p:extLst>
          </p:nvPr>
        </p:nvGraphicFramePr>
        <p:xfrm>
          <a:off x="7712739" y="3281917"/>
          <a:ext cx="4310173" cy="343955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226254">
                  <a:extLst>
                    <a:ext uri="{9D8B030D-6E8A-4147-A177-3AD203B41FA5}">
                      <a16:colId xmlns:a16="http://schemas.microsoft.com/office/drawing/2014/main" val="3572802517"/>
                    </a:ext>
                  </a:extLst>
                </a:gridCol>
                <a:gridCol w="1083919">
                  <a:extLst>
                    <a:ext uri="{9D8B030D-6E8A-4147-A177-3AD203B41FA5}">
                      <a16:colId xmlns:a16="http://schemas.microsoft.com/office/drawing/2014/main" val="3240440579"/>
                    </a:ext>
                  </a:extLst>
                </a:gridCol>
              </a:tblGrid>
              <a:tr h="49002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Table 4: MONTHLY COST OF STATION INFRASTRUCTURE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434751"/>
                  </a:ext>
                </a:extLst>
              </a:tr>
              <a:tr h="232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Particulars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Values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007672"/>
                  </a:ext>
                </a:extLst>
              </a:tr>
              <a:tr h="167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 VAN Cost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28909819"/>
                  </a:ext>
                </a:extLst>
              </a:tr>
              <a:tr h="167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 VAN LIFE (months)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83826083"/>
                  </a:ext>
                </a:extLst>
              </a:tr>
              <a:tr h="167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 VANS REQD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16355171"/>
                  </a:ext>
                </a:extLst>
              </a:tr>
              <a:tr h="167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 VAN cost in months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1094813"/>
                  </a:ext>
                </a:extLst>
              </a:tr>
              <a:tr h="167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Power consumption Pm (KW)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0204854"/>
                  </a:ext>
                </a:extLst>
              </a:tr>
              <a:tr h="167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Price per KW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85587673"/>
                  </a:ext>
                </a:extLst>
              </a:tr>
              <a:tr h="167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 supply from solar (Kw)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8497893"/>
                  </a:ext>
                </a:extLst>
              </a:tr>
              <a:tr h="167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Power </a:t>
                      </a:r>
                      <a:r>
                        <a:rPr lang="en-US" sz="1000" b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chargable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91558494"/>
                  </a:ext>
                </a:extLst>
              </a:tr>
              <a:tr h="167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Payment for power supply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00927594"/>
                  </a:ext>
                </a:extLst>
              </a:tr>
              <a:tr h="167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Maintenance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76890517"/>
                  </a:ext>
                </a:extLst>
              </a:tr>
              <a:tr h="167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E-bike subscription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8529551"/>
                  </a:ext>
                </a:extLst>
              </a:tr>
              <a:tr h="167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E-bike required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74313256"/>
                  </a:ext>
                </a:extLst>
              </a:tr>
              <a:tr h="167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E-bike cost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07550457"/>
                  </a:ext>
                </a:extLst>
              </a:tr>
              <a:tr h="1678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Location Hubs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42844961"/>
                  </a:ext>
                </a:extLst>
              </a:tr>
              <a:tr h="183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Monthly Cost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51880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0692"/>
                  </a:ext>
                </a:extLst>
              </a:tr>
              <a:tr h="183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Monthly Cost for All Locations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466920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57565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89644DC-3E40-513F-C205-60D8195F9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61075"/>
              </p:ext>
            </p:extLst>
          </p:nvPr>
        </p:nvGraphicFramePr>
        <p:xfrm>
          <a:off x="3721210" y="3281917"/>
          <a:ext cx="3651140" cy="343956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883004">
                  <a:extLst>
                    <a:ext uri="{9D8B030D-6E8A-4147-A177-3AD203B41FA5}">
                      <a16:colId xmlns:a16="http://schemas.microsoft.com/office/drawing/2014/main" val="1028831213"/>
                    </a:ext>
                  </a:extLst>
                </a:gridCol>
                <a:gridCol w="768136">
                  <a:extLst>
                    <a:ext uri="{9D8B030D-6E8A-4147-A177-3AD203B41FA5}">
                      <a16:colId xmlns:a16="http://schemas.microsoft.com/office/drawing/2014/main" val="1742889389"/>
                    </a:ext>
                  </a:extLst>
                </a:gridCol>
              </a:tblGrid>
              <a:tr h="55111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Table 3: COST OF HUB &amp; Station MANPOWER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364649"/>
                  </a:ext>
                </a:extLst>
              </a:tr>
              <a:tr h="2612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Particulars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Values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317402"/>
                  </a:ext>
                </a:extLst>
              </a:tr>
              <a:tr h="218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HUB operations Manpower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6835377"/>
                  </a:ext>
                </a:extLst>
              </a:tr>
              <a:tr h="218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Station Manpower (3 Station)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85022259"/>
                  </a:ext>
                </a:extLst>
              </a:tr>
              <a:tr h="218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Additional manpower (leave factor)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2578138"/>
                  </a:ext>
                </a:extLst>
              </a:tr>
              <a:tr h="218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Operations manpower per location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93183852"/>
                  </a:ext>
                </a:extLst>
              </a:tr>
              <a:tr h="218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Salary per Operations executive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38357683"/>
                  </a:ext>
                </a:extLst>
              </a:tr>
              <a:tr h="218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Operations manpower Cost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18787127"/>
                  </a:ext>
                </a:extLst>
              </a:tr>
              <a:tr h="218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Electrical technician required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84100320"/>
                  </a:ext>
                </a:extLst>
              </a:tr>
              <a:tr h="218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Electrical technician salary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9203196"/>
                  </a:ext>
                </a:extLst>
              </a:tr>
              <a:tr h="218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cost for Electrical technician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82949391"/>
                  </a:ext>
                </a:extLst>
              </a:tr>
              <a:tr h="218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No. of location Hubs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27952315"/>
                  </a:ext>
                </a:extLst>
              </a:tr>
              <a:tr h="218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Cost BTM HUB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263508"/>
                  </a:ext>
                </a:extLst>
              </a:tr>
              <a:tr h="2189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Cost ALL HUBS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810000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16185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689B299-ABAC-F1FB-D3A5-ECE18814F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2" b="10954"/>
          <a:stretch/>
        </p:blipFill>
        <p:spPr>
          <a:xfrm>
            <a:off x="11467847" y="51930"/>
            <a:ext cx="601879" cy="4997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3508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676778_Dashboard, from 24Slides_SL_V1.pptx" id="{295C4539-006B-481B-BB49-AA6696014542}" vid="{08D33979-AB7E-4584-851D-4053B37BB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EC375F-F377-4CDC-ADF0-CC8811D177D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61A1251-DA89-493A-8204-679220DD13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B0ABC2-BF39-4F70-A7AD-9DFBD1D272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466</TotalTime>
  <Words>1984</Words>
  <Application>Microsoft Office PowerPoint</Application>
  <PresentationFormat>Widescreen</PresentationFormat>
  <Paragraphs>708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Rounded MT Bold</vt:lpstr>
      <vt:lpstr>Calibri</vt:lpstr>
      <vt:lpstr>Cambria</vt:lpstr>
      <vt:lpstr>Century Gothic</vt:lpstr>
      <vt:lpstr>Segoe UI Light</vt:lpstr>
      <vt:lpstr>Symbol</vt:lpstr>
      <vt:lpstr>Times New Roman</vt:lpstr>
      <vt:lpstr>Wingdings</vt:lpstr>
      <vt:lpstr>Office Theme</vt:lpstr>
      <vt:lpstr>Slide 1</vt:lpstr>
      <vt:lpstr>Taclo Drone Delivery : INTRODUCTION</vt:lpstr>
      <vt:lpstr>TACLO DRONE DELIVERY : STRATEGIC LOCATIONS</vt:lpstr>
      <vt:lpstr>TACLO DRONE DELIVERY : STRATEGIC LOCATIONS</vt:lpstr>
      <vt:lpstr>TACLO DRONE DELIVERY OPERATIONAL MODEL</vt:lpstr>
      <vt:lpstr>TACLO : APP DELIVERY PROCESS &amp; CUSTOMER APP FUNNEL </vt:lpstr>
      <vt:lpstr>Cost Benefit Calculation Overview _All Hubs</vt:lpstr>
      <vt:lpstr>Key Assumptions _CB Analysis</vt:lpstr>
      <vt:lpstr>Key Assumptions _CB Analysis</vt:lpstr>
      <vt:lpstr>Financial Analysis _ Taclo Drone Delivery </vt:lpstr>
      <vt:lpstr>Model Comparison  </vt:lpstr>
      <vt:lpstr>Advantages &amp; Disadvantages of Drone Delivery Model</vt:lpstr>
      <vt:lpstr>References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deepali solanki</dc:creator>
  <cp:lastModifiedBy>User</cp:lastModifiedBy>
  <cp:revision>278</cp:revision>
  <dcterms:created xsi:type="dcterms:W3CDTF">2022-11-12T17:58:11Z</dcterms:created>
  <dcterms:modified xsi:type="dcterms:W3CDTF">2022-11-25T19:14:14Z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