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deeprob.org" TargetMode="Externa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" name="University of Michigan | Department of Robotics">
            <a:hlinkClick r:id="rId2" invalidUrl="" action="" tgtFrame="" tooltip="" history="1" highlightClick="0" endSnd="0"/>
          </p:cNvPr>
          <p:cNvSpPr txBox="1"/>
          <p:nvPr>
            <p:ph type="body" sz="quarter" idx="21"/>
          </p:nvPr>
        </p:nvSpPr>
        <p:spPr>
          <a:xfrm>
            <a:off x="2177681" y="6070735"/>
            <a:ext cx="11651174" cy="1916052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  <a:r>
              <a:t>University of Michigan | Department of Robotics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" name="Section"/>
          <p:cNvSpPr txBox="1"/>
          <p:nvPr>
            <p:ph type="body" sz="half" idx="21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232" sz="116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7" name="Subsection"/>
          <p:cNvSpPr txBox="1"/>
          <p:nvPr>
            <p:ph type="body" sz="quarter" idx="22" hasCustomPrompt="1"/>
          </p:nvPr>
        </p:nvSpPr>
        <p:spPr>
          <a:xfrm>
            <a:off x="1206498" y="8068095"/>
            <a:ext cx="21971004" cy="145051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119" sz="60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Subsection</a:t>
            </a:r>
          </a:p>
        </p:txBody>
      </p:sp>
      <p:pic>
        <p:nvPicPr>
          <p:cNvPr id="28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1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5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algn="l" defTabSz="1828800"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8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hyperlink" Target="https://deeprob.org" TargetMode="External"/><Relationship Id="rId6" Type="http://schemas.openxmlformats.org/officeDocument/2006/relationships/hyperlink" Target="https://deeprob.org/" TargetMode="Externa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4"/>
            <a:ext cx="3802215" cy="1079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UMich_favicon_light.png" descr="UMich_favicon_l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105370" y="12917246"/>
            <a:ext cx="534532" cy="5511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b">
            <a:spAutoFit/>
          </a:bodyPr>
          <a:lstStyle>
            <a:lvl1pPr defTabSz="1828800">
              <a:defRPr>
                <a:solidFill>
                  <a:srgbClr val="8D8D8D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ounded Rectangle">
            <a:hlinkClick r:id="rId5" invalidUrl="" action="" tgtFrame="" tooltip="" history="1" highlightClick="0" endSnd="0"/>
          </p:cNvPr>
          <p:cNvSpPr/>
          <p:nvPr/>
        </p:nvSpPr>
        <p:spPr>
          <a:xfrm>
            <a:off x="1830928" y="3831418"/>
            <a:ext cx="12302328" cy="4368244"/>
          </a:xfrm>
          <a:prstGeom prst="roundRect">
            <a:avLst>
              <a:gd name="adj" fmla="val 830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0" dist="0" dir="5400000">
              <a:srgbClr val="DEB5FC"/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8" name="DeepRob.pdf" descr="DeepRob.pdf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057" y="4229143"/>
            <a:ext cx="6746058" cy="19160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1219200" y="3200407"/>
            <a:ext cx="21945600" cy="889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</p:sldLayoutIdLst>
  <p:transition xmlns:p14="http://schemas.microsoft.com/office/powerpoint/2010/main" spd="med" advClick="1"/>
  <p:txStyles>
    <p:title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889000" marR="0" indent="-8636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1pPr>
      <a:lvl2pPr marL="1436914" marR="0" indent="-928914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2pPr>
      <a:lvl3pPr marL="2006600" marR="0" indent="-10160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3pPr>
      <a:lvl4pPr marL="26111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4pPr>
      <a:lvl5pPr marL="30683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»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5pPr>
      <a:lvl6pPr marL="34975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6pPr>
      <a:lvl7pPr marL="39547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7pPr>
      <a:lvl8pPr marL="44119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8pPr>
      <a:lvl9pPr marL="48691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eprob.org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Winter 2023…">
            <a:hlinkClick r:id="rId2" invalidUrl="" action="" tgtFrame="" tooltip="" history="1" highlightClick="0" endSnd="0"/>
          </p:cNvPr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Winter 2023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Paper Presentation Template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and University of Minnesota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12" name="Summary of what was presen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  <a:r>
              <a:t>Summary of what was presented</a:t>
            </a:r>
          </a:p>
          <a:p>
            <a:pPr>
              <a:lnSpc>
                <a:spcPct val="260000"/>
              </a:lnSpc>
            </a:pPr>
            <a:r>
              <a:t>Summary of the author’s conclusions</a:t>
            </a:r>
          </a:p>
          <a:p>
            <a:pPr/>
            <a:r>
              <a:t>Should tie back to the value proposition, </a:t>
            </a:r>
            <a:br/>
            <a:r>
              <a:t>maybe also the hot start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mitations and Directions for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and Directions for Future Work</a:t>
            </a:r>
          </a:p>
        </p:txBody>
      </p:sp>
      <p:sp>
        <p:nvSpPr>
          <p:cNvPr id="116" name="Limi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  <a:p>
            <a:pPr lvl="1" marL="1371600" indent="-863600">
              <a:lnSpc>
                <a:spcPct val="150000"/>
              </a:lnSpc>
              <a:buSzPts val="5500"/>
              <a:buChar char="•"/>
              <a:defRPr sz="5500"/>
            </a:pPr>
            <a:r>
              <a:t>What new problems are identified by this paper, if any?</a:t>
            </a:r>
          </a:p>
          <a:p>
            <a:pPr/>
            <a:r>
              <a:t>Future directions</a:t>
            </a:r>
          </a:p>
          <a:p>
            <a:pPr lvl="1" marL="1371600" indent="-863600">
              <a:lnSpc>
                <a:spcPct val="150000"/>
              </a:lnSpc>
              <a:buSzPts val="5500"/>
              <a:buChar char="•"/>
              <a:defRPr sz="5500"/>
            </a:pPr>
            <a:r>
              <a:t>How can we build upon the ideas presented in this paper?</a:t>
            </a:r>
          </a:p>
          <a:p>
            <a:pPr/>
            <a:r>
              <a:t>Could be condensed with conclusions depending on paper and if you want more room for earlier sections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22116607" y="12917246"/>
            <a:ext cx="512058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Don’t forget to practice your slides to ensure you are near the desired 10-minute mark at this slide"/>
          <p:cNvSpPr/>
          <p:nvPr/>
        </p:nvSpPr>
        <p:spPr>
          <a:xfrm>
            <a:off x="5413650" y="10841092"/>
            <a:ext cx="13556700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FFFFFF"/>
                </a:solidFill>
              </a:defRPr>
            </a:lvl1pPr>
          </a:lstStyle>
          <a:p>
            <a:pPr/>
            <a:r>
              <a:t>Don’t forget to practice your slides to ensure you are near the desired 10-minute mark at this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Presented by:"/>
          <p:cNvSpPr txBox="1"/>
          <p:nvPr>
            <p:ph type="body" idx="22"/>
          </p:nvPr>
        </p:nvSpPr>
        <p:spPr>
          <a:xfrm>
            <a:off x="1206498" y="9973095"/>
            <a:ext cx="3948437" cy="14505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90" sz="4500"/>
            </a:lvl1pPr>
          </a:lstStyle>
          <a:p>
            <a:pPr/>
            <a:r>
              <a:t>Presented by:</a:t>
            </a:r>
          </a:p>
        </p:txBody>
      </p:sp>
      <p:sp>
        <p:nvSpPr>
          <p:cNvPr id="72" name="First Student, Second Student, Third Student"/>
          <p:cNvSpPr txBox="1"/>
          <p:nvPr/>
        </p:nvSpPr>
        <p:spPr>
          <a:xfrm>
            <a:off x="5390463" y="9973095"/>
            <a:ext cx="17253965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First Student, Second Student, Third Student</a:t>
            </a:r>
          </a:p>
        </p:txBody>
      </p:sp>
      <p:sp>
        <p:nvSpPr>
          <p:cNvPr id="73" name="Fourth Student, Fifth Student, Sixth Student"/>
          <p:cNvSpPr txBox="1"/>
          <p:nvPr/>
        </p:nvSpPr>
        <p:spPr>
          <a:xfrm>
            <a:off x="5390463" y="10736068"/>
            <a:ext cx="17253965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Fourth Student, Fifth Student, Sixth Student</a:t>
            </a:r>
          </a:p>
        </p:txBody>
      </p:sp>
      <p:sp>
        <p:nvSpPr>
          <p:cNvPr id="74" name="By:"/>
          <p:cNvSpPr txBox="1"/>
          <p:nvPr/>
        </p:nvSpPr>
        <p:spPr>
          <a:xfrm>
            <a:off x="1206498" y="6452385"/>
            <a:ext cx="1088899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By:</a:t>
            </a:r>
          </a:p>
        </p:txBody>
      </p:sp>
      <p:sp>
        <p:nvSpPr>
          <p:cNvPr id="75" name="Paper Title"/>
          <p:cNvSpPr txBox="1"/>
          <p:nvPr/>
        </p:nvSpPr>
        <p:spPr>
          <a:xfrm>
            <a:off x="1206496" y="1866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232" sz="116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Paper Title</a:t>
            </a:r>
          </a:p>
        </p:txBody>
      </p:sp>
      <p:sp>
        <p:nvSpPr>
          <p:cNvPr id="76" name="Paper subtitled (if it has one)"/>
          <p:cNvSpPr txBox="1"/>
          <p:nvPr/>
        </p:nvSpPr>
        <p:spPr>
          <a:xfrm>
            <a:off x="1206498" y="5401095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119" sz="60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Paper subtitled (if it has one)</a:t>
            </a:r>
          </a:p>
        </p:txBody>
      </p:sp>
      <p:sp>
        <p:nvSpPr>
          <p:cNvPr id="77" name="First Author, Second Author, Third Author, Fourth Author, Fifth Author"/>
          <p:cNvSpPr txBox="1"/>
          <p:nvPr/>
        </p:nvSpPr>
        <p:spPr>
          <a:xfrm>
            <a:off x="2253009" y="6444628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First Author, Second Author, Third Author, Fourth Author, Fifth Author</a:t>
            </a:r>
          </a:p>
        </p:txBody>
      </p:sp>
      <p:sp>
        <p:nvSpPr>
          <p:cNvPr id="78" name="Sixth Author, Seventh Author, Eighth Author, Tenth Author, Eleventh Author"/>
          <p:cNvSpPr txBox="1"/>
          <p:nvPr/>
        </p:nvSpPr>
        <p:spPr>
          <a:xfrm>
            <a:off x="2253009" y="7195477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Sixth Author, Seventh Author, Eighth Author, Tenth Author, Eleventh Author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ot Start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 Start (change your slide title)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Consider this a skeleton for your final project presentations"/>
          <p:cNvSpPr/>
          <p:nvPr/>
        </p:nvSpPr>
        <p:spPr>
          <a:xfrm>
            <a:off x="3073989" y="378347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Consider this a skeleton for your final project presentations</a:t>
            </a:r>
          </a:p>
        </p:txBody>
      </p:sp>
      <p:sp>
        <p:nvSpPr>
          <p:cNvPr id="83" name="You can reorder, remove, or add sections but the audience should leave with an understanding of your paper in each of the categories on the following slides"/>
          <p:cNvSpPr/>
          <p:nvPr/>
        </p:nvSpPr>
        <p:spPr>
          <a:xfrm>
            <a:off x="3073989" y="578563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You can reorder, remove, or add sections but the audience should leave with an understanding of your paper in each of the categories on the following slides</a:t>
            </a:r>
          </a:p>
        </p:txBody>
      </p:sp>
      <p:sp>
        <p:nvSpPr>
          <p:cNvPr id="84" name="Important advice: when adding any text or figures to slides, always consider how large the text needs to be for it to be readable by the most distant audience member"/>
          <p:cNvSpPr/>
          <p:nvPr/>
        </p:nvSpPr>
        <p:spPr>
          <a:xfrm>
            <a:off x="3073989" y="9789948"/>
            <a:ext cx="18236022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 sz="3500">
                <a:solidFill>
                  <a:srgbClr val="FFFFFF"/>
                </a:solidFill>
              </a:defRPr>
            </a:pPr>
            <a:r>
              <a:t>Important advice: </a:t>
            </a:r>
            <a:r>
              <a:rPr i="1"/>
              <a:t>when adding any text or figures to slides, always consider how large the text needs to be for it to be readable by the most distant audience member</a:t>
            </a:r>
          </a:p>
        </p:txBody>
      </p:sp>
      <p:sp>
        <p:nvSpPr>
          <p:cNvPr id="85" name="Creating more interesting slide titles is also recommended"/>
          <p:cNvSpPr/>
          <p:nvPr/>
        </p:nvSpPr>
        <p:spPr>
          <a:xfrm>
            <a:off x="3073989" y="7787789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Creating more interesting slide titles is also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he Auth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Authors</a:t>
            </a:r>
          </a:p>
        </p:txBody>
      </p:sp>
      <p:sp>
        <p:nvSpPr>
          <p:cNvPr id="88" name="First Auth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Author</a:t>
            </a:r>
          </a:p>
          <a:p>
            <a:pPr lvl="1" marL="1371600" indent="-863600">
              <a:buSzPts val="5000"/>
              <a:buChar char="•"/>
              <a:defRPr sz="5000"/>
            </a:pPr>
            <a:r>
              <a:t>Position/role (e.g. PhD student at Univ., Research scientist at company)</a:t>
            </a:r>
          </a:p>
          <a:p>
            <a:pPr lvl="1" marL="1371600" indent="-863600">
              <a:lnSpc>
                <a:spcPct val="170000"/>
              </a:lnSpc>
              <a:buSzPts val="5000"/>
              <a:buChar char="•"/>
              <a:defRPr sz="5000"/>
            </a:pPr>
            <a:r>
              <a:t>Additional info (e.g. Advised by: Professor &lt;insert&gt;)</a:t>
            </a:r>
          </a:p>
          <a:p>
            <a:pPr/>
            <a:r>
              <a:t>Second Author</a:t>
            </a:r>
          </a:p>
          <a:p>
            <a:pPr lvl="1" marL="1371600" indent="-863600">
              <a:buSzPts val="5000"/>
              <a:buChar char="•"/>
              <a:defRPr sz="5000"/>
            </a:pPr>
            <a:r>
              <a:t>Position/role (e.g. PhD student at Univ., Research scientist at company)</a:t>
            </a:r>
          </a:p>
          <a:p>
            <a:pPr lvl="1" marL="1371600" indent="-863600">
              <a:lnSpc>
                <a:spcPct val="170000"/>
              </a:lnSpc>
              <a:buSzPts val="5000"/>
              <a:buChar char="•"/>
              <a:defRPr sz="5000"/>
            </a:pPr>
            <a:r>
              <a:t>Additional info (e.g. Advised by: Professor &lt;insert&gt;)</a:t>
            </a:r>
          </a:p>
          <a:p>
            <a:pPr>
              <a:lnSpc>
                <a:spcPct val="170000"/>
              </a:lnSpc>
            </a:pPr>
            <a:r>
              <a:t>Etc.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Value Proposition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Proposition (change your slide title)</a:t>
            </a:r>
          </a:p>
        </p:txBody>
      </p:sp>
      <p:sp>
        <p:nvSpPr>
          <p:cNvPr id="92" name="Background on what problem the paper sets out to addr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  <a:buSzPts val="6100"/>
              <a:defRPr sz="6100"/>
            </a:pPr>
            <a:r>
              <a:t>Background on what problem the paper sets out to address</a:t>
            </a:r>
          </a:p>
          <a:p>
            <a:pPr>
              <a:lnSpc>
                <a:spcPct val="300000"/>
              </a:lnSpc>
              <a:buSzPts val="6100"/>
              <a:defRPr sz="6100"/>
            </a:pPr>
            <a:r>
              <a:t>What benefits can be realized if we solve this problem?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Contributions</a:t>
            </a:r>
          </a:p>
        </p:txBody>
      </p:sp>
      <p:sp>
        <p:nvSpPr>
          <p:cNvPr id="96" name="First Con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First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Second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Third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Etc.</a:t>
            </a:r>
          </a:p>
          <a:p>
            <a:pPr marL="747776" indent="-747776" defTabSz="1682495">
              <a:spcBef>
                <a:spcPts val="1100"/>
              </a:spcBef>
              <a:buClrTx/>
              <a:buSzPct val="123000"/>
              <a:buFontTx/>
              <a:defRPr sz="5888"/>
            </a:pPr>
            <a:r>
              <a:t>What information and ideas should the audience expect to learn from your presentation? </a:t>
            </a:r>
            <a:br/>
            <a:r>
              <a:t>These likely tie in with the value proposition.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00" name="What has made the problem difficult in the pa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  <a:r>
              <a:t>What has made the problem difficult in the past?</a:t>
            </a:r>
          </a:p>
          <a:p>
            <a:pPr>
              <a:lnSpc>
                <a:spcPct val="260000"/>
              </a:lnSpc>
            </a:pPr>
            <a:r>
              <a:t>What was known about the problem before this paper?</a:t>
            </a:r>
          </a:p>
          <a:p>
            <a:pPr/>
            <a:r>
              <a:t>Is there other background information the audience needs to know for understanding this paper’s insight?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04" name="What is the key technical insight of this pap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t>What is the key technical insight of this paper?</a:t>
            </a:r>
          </a:p>
          <a:p>
            <a:pPr/>
            <a:r>
              <a:t>Walking through figures tends to be more successful than slides of all text and equations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08" name="How was the proposed approach analyz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was the proposed approach analyzed?</a:t>
            </a:r>
          </a:p>
          <a:p>
            <a:pPr lvl="1" marL="1371600" indent="-863600">
              <a:lnSpc>
                <a:spcPct val="220000"/>
              </a:lnSpc>
              <a:buSzPts val="5500"/>
              <a:buChar char="•"/>
              <a:defRPr sz="5500"/>
            </a:pPr>
            <a:r>
              <a:t>Which metrics?</a:t>
            </a:r>
          </a:p>
          <a:p>
            <a:pPr/>
            <a:r>
              <a:t>What results were found?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