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10058400" cx="77724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34" roundtripDataSignature="AMtx7mgOx+gq5Hz9R6khck4hinpBvDEL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FC11BC-AFE9-442B-BD80-1A0F9123FC28}">
  <a:tblStyle styleId="{2EFC11BC-AFE9-442B-BD80-1A0F9123FC2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29"/>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9"/>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30"/>
          <p:cNvSpPr txBox="1"/>
          <p:nvPr>
            <p:ph type="ctrTitle"/>
          </p:nvPr>
        </p:nvSpPr>
        <p:spPr>
          <a:xfrm>
            <a:off x="582930" y="3118104"/>
            <a:ext cx="6606540" cy="21122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165860" y="5632704"/>
            <a:ext cx="5440680" cy="2514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0"/>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0"/>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31"/>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31"/>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1"/>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32"/>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 type="body"/>
          </p:nvPr>
        </p:nvSpPr>
        <p:spPr>
          <a:xfrm>
            <a:off x="388620" y="2313432"/>
            <a:ext cx="3380994"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32"/>
          <p:cNvSpPr txBox="1"/>
          <p:nvPr>
            <p:ph idx="2" type="body"/>
          </p:nvPr>
        </p:nvSpPr>
        <p:spPr>
          <a:xfrm>
            <a:off x="4002786" y="2313432"/>
            <a:ext cx="3380994"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32"/>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2"/>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33"/>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3"/>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3"/>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28"/>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8"/>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8"/>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hyperlink" Target="https://public.tableau.com/app/profile/deepa.saravanan6315/viz/GoogleDataAnalyticsDashboard-BikeRideAnalysis/GoogleDataAnalyticsDashboard-BikeRideAnalysis" TargetMode="External"/><Relationship Id="rId6" Type="http://schemas.openxmlformats.org/officeDocument/2006/relationships/hyperlink" Target="https://public.tableau.com/app/profile/deepa.saravanan6315/viz/GoogleDataAnalyticsDashboard-BikeRideAnalysis/GoogleDataAnalyticsDashboard-BikeRideAnalysis" TargetMode="External"/><Relationship Id="rId7" Type="http://schemas.openxmlformats.org/officeDocument/2006/relationships/hyperlink" Target="https://public.tableau.com/app/profile/deepa.saravanan6315/viz/GoogleDataAnalyticsDashboard-BikeRideAnalysis/GoogleDataAnalyticsDashboard-BikeRideAnalysi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ivvybikes.com/data-license-agreement" TargetMode="External"/><Relationship Id="rId4" Type="http://schemas.openxmlformats.org/officeDocument/2006/relationships/hyperlink" Target="https://divvy-tripdata.s3.amazonaws.com/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42" name="Shape 42"/>
        <p:cNvGrpSpPr/>
        <p:nvPr/>
      </p:nvGrpSpPr>
      <p:grpSpPr>
        <a:xfrm>
          <a:off x="0" y="0"/>
          <a:ext cx="0" cy="0"/>
          <a:chOff x="0" y="0"/>
          <a:chExt cx="0" cy="0"/>
        </a:xfrm>
      </p:grpSpPr>
      <p:sp>
        <p:nvSpPr>
          <p:cNvPr id="43" name="Google Shape;43;p1"/>
          <p:cNvSpPr txBox="1"/>
          <p:nvPr/>
        </p:nvSpPr>
        <p:spPr>
          <a:xfrm>
            <a:off x="901700" y="859546"/>
            <a:ext cx="5653405" cy="630555"/>
          </a:xfrm>
          <a:prstGeom prst="rect">
            <a:avLst/>
          </a:prstGeom>
          <a:noFill/>
          <a:ln>
            <a:noFill/>
          </a:ln>
        </p:spPr>
        <p:txBody>
          <a:bodyPr anchorCtr="0" anchor="t" bIns="0" lIns="0" spcFirstLastPara="1" rIns="0" wrap="square" tIns="12700">
            <a:spAutoFit/>
          </a:bodyPr>
          <a:lstStyle/>
          <a:p>
            <a:pPr indent="0" lvl="0" marL="12700" marR="5080" rtl="0" algn="l">
              <a:lnSpc>
                <a:spcPct val="110200"/>
              </a:lnSpc>
              <a:spcBef>
                <a:spcPts val="0"/>
              </a:spcBef>
              <a:spcAft>
                <a:spcPts val="0"/>
              </a:spcAft>
              <a:buNone/>
            </a:pPr>
            <a:r>
              <a:rPr b="1" lang="en-US" sz="1800">
                <a:solidFill>
                  <a:srgbClr val="3A464E"/>
                </a:solidFill>
                <a:latin typeface="Arial"/>
                <a:ea typeface="Arial"/>
                <a:cs typeface="Arial"/>
                <a:sym typeface="Arial"/>
              </a:rPr>
              <a:t>Google Data Analytics: Capstone Project- Bike Ride Analysis</a:t>
            </a:r>
            <a:endParaRPr sz="1800">
              <a:latin typeface="Arial"/>
              <a:ea typeface="Arial"/>
              <a:cs typeface="Arial"/>
              <a:sym typeface="Arial"/>
            </a:endParaRPr>
          </a:p>
        </p:txBody>
      </p:sp>
      <p:sp>
        <p:nvSpPr>
          <p:cNvPr id="44" name="Google Shape;44;p1"/>
          <p:cNvSpPr txBox="1"/>
          <p:nvPr/>
        </p:nvSpPr>
        <p:spPr>
          <a:xfrm>
            <a:off x="901700" y="1747858"/>
            <a:ext cx="5887800" cy="940800"/>
          </a:xfrm>
          <a:prstGeom prst="rect">
            <a:avLst/>
          </a:prstGeom>
          <a:noFill/>
          <a:ln>
            <a:noFill/>
          </a:ln>
        </p:spPr>
        <p:txBody>
          <a:bodyPr anchorCtr="0" anchor="t" bIns="0" lIns="0" spcFirstLastPara="1" rIns="0" wrap="square" tIns="12700">
            <a:spAutoFit/>
          </a:bodyPr>
          <a:lstStyle/>
          <a:p>
            <a:pPr indent="0" lvl="0" marL="12700" marR="5080" rtl="0" algn="l">
              <a:lnSpc>
                <a:spcPct val="110200"/>
              </a:lnSpc>
              <a:spcBef>
                <a:spcPts val="0"/>
              </a:spcBef>
              <a:spcAft>
                <a:spcPts val="0"/>
              </a:spcAft>
              <a:buNone/>
            </a:pPr>
            <a:r>
              <a:rPr lang="en-US">
                <a:solidFill>
                  <a:srgbClr val="3A464E"/>
                </a:solidFill>
                <a:latin typeface="Arial"/>
                <a:ea typeface="Arial"/>
                <a:cs typeface="Arial"/>
                <a:sym typeface="Arial"/>
              </a:rPr>
              <a:t>I have completed this analysis as part of Google Data Analytics Beginner Certificate Program. I have decided to use my skills I gained through this program SQL on Google Bigquery</a:t>
            </a:r>
            <a:r>
              <a:rPr lang="en-US">
                <a:solidFill>
                  <a:srgbClr val="3A464E"/>
                </a:solidFill>
              </a:rPr>
              <a:t> </a:t>
            </a:r>
            <a:r>
              <a:rPr lang="en-US">
                <a:solidFill>
                  <a:srgbClr val="3A464E"/>
                </a:solidFill>
                <a:latin typeface="Arial"/>
                <a:ea typeface="Arial"/>
                <a:cs typeface="Arial"/>
                <a:sym typeface="Arial"/>
              </a:rPr>
              <a:t>and Tableau to complete this Capstone Project and add the case study to my Portfolio.</a:t>
            </a:r>
            <a:endParaRPr>
              <a:latin typeface="Arial"/>
              <a:ea typeface="Arial"/>
              <a:cs typeface="Arial"/>
              <a:sym typeface="Arial"/>
            </a:endParaRPr>
          </a:p>
        </p:txBody>
      </p:sp>
      <p:sp>
        <p:nvSpPr>
          <p:cNvPr id="45" name="Google Shape;45;p1"/>
          <p:cNvSpPr txBox="1"/>
          <p:nvPr/>
        </p:nvSpPr>
        <p:spPr>
          <a:xfrm>
            <a:off x="901700" y="2741267"/>
            <a:ext cx="135953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3A464E"/>
                </a:solidFill>
                <a:latin typeface="Arial"/>
                <a:ea typeface="Arial"/>
                <a:cs typeface="Arial"/>
                <a:sym typeface="Arial"/>
              </a:rPr>
              <a:t>Background</a:t>
            </a:r>
            <a:endParaRPr sz="1800">
              <a:latin typeface="Arial"/>
              <a:ea typeface="Arial"/>
              <a:cs typeface="Arial"/>
              <a:sym typeface="Arial"/>
            </a:endParaRPr>
          </a:p>
        </p:txBody>
      </p:sp>
      <p:sp>
        <p:nvSpPr>
          <p:cNvPr id="46" name="Google Shape;46;p1"/>
          <p:cNvSpPr txBox="1"/>
          <p:nvPr/>
        </p:nvSpPr>
        <p:spPr>
          <a:xfrm>
            <a:off x="901700" y="3414874"/>
            <a:ext cx="5964600" cy="5927700"/>
          </a:xfrm>
          <a:prstGeom prst="rect">
            <a:avLst/>
          </a:prstGeom>
          <a:noFill/>
          <a:ln>
            <a:noFill/>
          </a:ln>
        </p:spPr>
        <p:txBody>
          <a:bodyPr anchorCtr="0" anchor="t" bIns="0" lIns="0" spcFirstLastPara="1" rIns="0" wrap="square" tIns="12700">
            <a:spAutoFit/>
          </a:bodyPr>
          <a:lstStyle/>
          <a:p>
            <a:pPr indent="0" lvl="0" marL="12700" marR="22860" rtl="0" algn="l">
              <a:lnSpc>
                <a:spcPct val="110200"/>
              </a:lnSpc>
              <a:spcBef>
                <a:spcPts val="0"/>
              </a:spcBef>
              <a:spcAft>
                <a:spcPts val="0"/>
              </a:spcAft>
              <a:buNone/>
            </a:pPr>
            <a:r>
              <a:rPr lang="en-US">
                <a:solidFill>
                  <a:srgbClr val="3A464E"/>
                </a:solidFill>
              </a:rPr>
              <a:t>About the company 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 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a:t>
            </a:r>
            <a:endParaRPr/>
          </a:p>
          <a:p>
            <a:pPr indent="0" lvl="0" marL="12700" marR="5080" rtl="0" algn="l">
              <a:lnSpc>
                <a:spcPct val="110200"/>
              </a:lnSpc>
              <a:spcBef>
                <a:spcPts val="0"/>
              </a:spcBef>
              <a:spcAft>
                <a:spcPts val="0"/>
              </a:spcAft>
              <a:buNone/>
            </a:pPr>
            <a:r>
              <a:rPr lang="en-US">
                <a:solidFill>
                  <a:srgbClr val="3A464E"/>
                </a:solidFill>
              </a:rPr>
              <a:t>Cyclistic’s finance analysts have concluded that annual members are much more profitable than casual riders. Although the pricing flexibility helps Cyclistic attract more customers, Moreno believes that maximizing the number of annual members will be key to future growth. Rather than creating a marketing campaign that targets all-new customers, Moreno believes there is a solid opportunity to convert casual riders into members. She notes that casual riders are already aware of the Cyclistic program and have chosen Cyclistic for their mobility needs. Moreno has set a clear goal: Design marketing strategies aimed at converting casual riders into annual members. In order to do that, however, the team needs to better understand how annual members and casual riders differ, why casual riders would buy a membership, and how digital media could affect their marketing tactics. Moreno and her team are interested in analyzing the Cyclistic historical bike trip data to identify trends.</a:t>
            </a:r>
            <a:endParaRPr/>
          </a:p>
        </p:txBody>
      </p:sp>
      <p:sp>
        <p:nvSpPr>
          <p:cNvPr id="47" name="Google Shape;47;p1"/>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171" name="Shape 171"/>
        <p:cNvGrpSpPr/>
        <p:nvPr/>
      </p:nvGrpSpPr>
      <p:grpSpPr>
        <a:xfrm>
          <a:off x="0" y="0"/>
          <a:ext cx="0" cy="0"/>
          <a:chOff x="0" y="0"/>
          <a:chExt cx="0" cy="0"/>
        </a:xfrm>
      </p:grpSpPr>
      <p:sp>
        <p:nvSpPr>
          <p:cNvPr id="172" name="Google Shape;172;p10"/>
          <p:cNvSpPr txBox="1"/>
          <p:nvPr/>
        </p:nvSpPr>
        <p:spPr>
          <a:xfrm>
            <a:off x="901700" y="3264030"/>
            <a:ext cx="2211000" cy="289800"/>
          </a:xfrm>
          <a:prstGeom prst="rect">
            <a:avLst/>
          </a:prstGeom>
          <a:solidFill>
            <a:srgbClr val="B6D7A8"/>
          </a:solid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3A464E"/>
                </a:solidFill>
                <a:latin typeface="Arial"/>
                <a:ea typeface="Arial"/>
                <a:cs typeface="Arial"/>
                <a:sym typeface="Arial"/>
              </a:rPr>
              <a:t>Step 4: Data Analysis</a:t>
            </a:r>
            <a:endParaRPr sz="1800">
              <a:latin typeface="Arial"/>
              <a:ea typeface="Arial"/>
              <a:cs typeface="Arial"/>
              <a:sym typeface="Arial"/>
            </a:endParaRPr>
          </a:p>
        </p:txBody>
      </p:sp>
      <p:sp>
        <p:nvSpPr>
          <p:cNvPr id="173" name="Google Shape;173;p10"/>
          <p:cNvSpPr txBox="1"/>
          <p:nvPr/>
        </p:nvSpPr>
        <p:spPr>
          <a:xfrm>
            <a:off x="914400" y="3685207"/>
            <a:ext cx="57144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solidFill>
                  <a:srgbClr val="1F2328"/>
                </a:solidFill>
                <a:latin typeface="Arial"/>
                <a:ea typeface="Arial"/>
                <a:cs typeface="Arial"/>
                <a:sym typeface="Arial"/>
              </a:rPr>
              <a:t>Now that the data is cleaned and ready for analysis. I am going to focus on exploring</a:t>
            </a:r>
            <a:endParaRPr sz="1200">
              <a:latin typeface="Arial"/>
              <a:ea typeface="Arial"/>
              <a:cs typeface="Arial"/>
              <a:sym typeface="Arial"/>
            </a:endParaRPr>
          </a:p>
        </p:txBody>
      </p:sp>
      <p:sp>
        <p:nvSpPr>
          <p:cNvPr id="174" name="Google Shape;174;p10"/>
          <p:cNvSpPr txBox="1"/>
          <p:nvPr/>
        </p:nvSpPr>
        <p:spPr>
          <a:xfrm>
            <a:off x="914400" y="3948075"/>
            <a:ext cx="52356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solidFill>
                  <a:srgbClr val="1F2328"/>
                </a:solidFill>
                <a:latin typeface="Arial"/>
                <a:ea typeface="Arial"/>
                <a:cs typeface="Arial"/>
                <a:sym typeface="Arial"/>
              </a:rPr>
              <a:t>information related to types of bikes, number of trips and average ride length.</a:t>
            </a:r>
            <a:endParaRPr sz="1200">
              <a:latin typeface="Arial"/>
              <a:ea typeface="Arial"/>
              <a:cs typeface="Arial"/>
              <a:sym typeface="Arial"/>
            </a:endParaRPr>
          </a:p>
        </p:txBody>
      </p:sp>
      <p:sp>
        <p:nvSpPr>
          <p:cNvPr id="175" name="Google Shape;175;p10"/>
          <p:cNvSpPr txBox="1"/>
          <p:nvPr/>
        </p:nvSpPr>
        <p:spPr>
          <a:xfrm>
            <a:off x="6137026" y="3925924"/>
            <a:ext cx="347400" cy="197400"/>
          </a:xfrm>
          <a:prstGeom prst="rect">
            <a:avLst/>
          </a:prstGeom>
          <a:solidFill>
            <a:srgbClr val="B6D7A8"/>
          </a:solid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1F2328"/>
                </a:solidFill>
                <a:latin typeface="Arial"/>
                <a:ea typeface="Arial"/>
                <a:cs typeface="Arial"/>
                <a:sym typeface="Arial"/>
              </a:rPr>
              <a:t>After</a:t>
            </a:r>
            <a:endParaRPr sz="1200">
              <a:latin typeface="Arial"/>
              <a:ea typeface="Arial"/>
              <a:cs typeface="Arial"/>
              <a:sym typeface="Arial"/>
            </a:endParaRPr>
          </a:p>
        </p:txBody>
      </p:sp>
      <p:sp>
        <p:nvSpPr>
          <p:cNvPr id="176" name="Google Shape;176;p10"/>
          <p:cNvSpPr txBox="1"/>
          <p:nvPr/>
        </p:nvSpPr>
        <p:spPr>
          <a:xfrm>
            <a:off x="901700" y="4108804"/>
            <a:ext cx="5862900" cy="2932800"/>
          </a:xfrm>
          <a:prstGeom prst="rect">
            <a:avLst/>
          </a:prstGeom>
          <a:solidFill>
            <a:srgbClr val="B6D7A8"/>
          </a:solidFill>
          <a:ln>
            <a:noFill/>
          </a:ln>
        </p:spPr>
        <p:txBody>
          <a:bodyPr anchorCtr="0" anchor="t" bIns="0" lIns="0" spcFirstLastPara="1" rIns="0" wrap="square" tIns="92700">
            <a:spAutoFit/>
          </a:bodyPr>
          <a:lstStyle/>
          <a:p>
            <a:pPr indent="0" lvl="0" marL="12700" rtl="0" algn="l">
              <a:lnSpc>
                <a:spcPct val="100000"/>
              </a:lnSpc>
              <a:spcBef>
                <a:spcPts val="0"/>
              </a:spcBef>
              <a:spcAft>
                <a:spcPts val="0"/>
              </a:spcAft>
              <a:buNone/>
            </a:pPr>
            <a:r>
              <a:rPr lang="en-US" sz="1200">
                <a:solidFill>
                  <a:srgbClr val="1F2328"/>
                </a:solidFill>
                <a:latin typeface="Arial"/>
                <a:ea typeface="Arial"/>
                <a:cs typeface="Arial"/>
                <a:sym typeface="Arial"/>
              </a:rPr>
              <a:t>processing and cleaning the data, </a:t>
            </a:r>
            <a:r>
              <a:rPr lang="en-US" sz="1200">
                <a:latin typeface="Arial"/>
                <a:ea typeface="Arial"/>
                <a:cs typeface="Arial"/>
                <a:sym typeface="Arial"/>
              </a:rPr>
              <a:t>I queried the data to answer the following questions:</a:t>
            </a:r>
            <a:endParaRPr sz="1200">
              <a:latin typeface="Arial"/>
              <a:ea typeface="Arial"/>
              <a:cs typeface="Arial"/>
              <a:sym typeface="Arial"/>
            </a:endParaRPr>
          </a:p>
          <a:p>
            <a:pPr indent="-229235" lvl="0" marL="470534" rtl="0" algn="l">
              <a:lnSpc>
                <a:spcPct val="100000"/>
              </a:lnSpc>
              <a:spcBef>
                <a:spcPts val="630"/>
              </a:spcBef>
              <a:spcAft>
                <a:spcPts val="0"/>
              </a:spcAft>
              <a:buSzPts val="1200"/>
              <a:buFont typeface="Arial"/>
              <a:buAutoNum type="arabicPeriod"/>
            </a:pPr>
            <a:r>
              <a:rPr lang="en-US" sz="1200">
                <a:latin typeface="Arial"/>
                <a:ea typeface="Arial"/>
                <a:cs typeface="Arial"/>
                <a:sym typeface="Arial"/>
              </a:rPr>
              <a:t>Find the Ride Types?</a:t>
            </a:r>
            <a:endParaRPr sz="1200">
              <a:latin typeface="Arial"/>
              <a:ea typeface="Arial"/>
              <a:cs typeface="Arial"/>
              <a:sym typeface="Arial"/>
            </a:endParaRPr>
          </a:p>
          <a:p>
            <a:pPr indent="-229235" lvl="0" marL="470534" rtl="0" algn="l">
              <a:lnSpc>
                <a:spcPct val="100000"/>
              </a:lnSpc>
              <a:spcBef>
                <a:spcPts val="630"/>
              </a:spcBef>
              <a:spcAft>
                <a:spcPts val="0"/>
              </a:spcAft>
              <a:buClr>
                <a:srgbClr val="1F2328"/>
              </a:buClr>
              <a:buSzPts val="1200"/>
              <a:buFont typeface="Arial"/>
              <a:buAutoNum type="arabicPeriod"/>
            </a:pPr>
            <a:r>
              <a:rPr lang="en-US" sz="1200">
                <a:latin typeface="Arial"/>
                <a:ea typeface="Arial"/>
                <a:cs typeface="Arial"/>
                <a:sym typeface="Arial"/>
              </a:rPr>
              <a:t>What’s the ride length in minutes ?</a:t>
            </a:r>
            <a:endParaRPr sz="1200">
              <a:latin typeface="Arial"/>
              <a:ea typeface="Arial"/>
              <a:cs typeface="Arial"/>
              <a:sym typeface="Arial"/>
            </a:endParaRPr>
          </a:p>
          <a:p>
            <a:pPr indent="-229235" lvl="0" marL="470534" rtl="0" algn="l">
              <a:lnSpc>
                <a:spcPct val="100000"/>
              </a:lnSpc>
              <a:spcBef>
                <a:spcPts val="630"/>
              </a:spcBef>
              <a:spcAft>
                <a:spcPts val="0"/>
              </a:spcAft>
              <a:buSzPts val="1200"/>
              <a:buFont typeface="Arial"/>
              <a:buAutoNum type="arabicPeriod"/>
            </a:pPr>
            <a:r>
              <a:rPr lang="en-US" sz="1200">
                <a:latin typeface="Arial"/>
                <a:ea typeface="Arial"/>
                <a:cs typeface="Arial"/>
                <a:sym typeface="Arial"/>
              </a:rPr>
              <a:t>How many cyclists per month per rider category?</a:t>
            </a:r>
            <a:endParaRPr sz="1200">
              <a:latin typeface="Arial"/>
              <a:ea typeface="Arial"/>
              <a:cs typeface="Arial"/>
              <a:sym typeface="Arial"/>
            </a:endParaRPr>
          </a:p>
          <a:p>
            <a:pPr indent="-229235" lvl="0" marL="470534" rtl="0" algn="l">
              <a:lnSpc>
                <a:spcPct val="100000"/>
              </a:lnSpc>
              <a:spcBef>
                <a:spcPts val="630"/>
              </a:spcBef>
              <a:spcAft>
                <a:spcPts val="0"/>
              </a:spcAft>
              <a:buSzPts val="1200"/>
              <a:buFont typeface="Arial"/>
              <a:buAutoNum type="arabicPeriod"/>
            </a:pPr>
            <a:r>
              <a:rPr lang="en-US" sz="1200">
                <a:latin typeface="Arial"/>
                <a:ea typeface="Arial"/>
                <a:cs typeface="Arial"/>
                <a:sym typeface="Arial"/>
              </a:rPr>
              <a:t>How many cyclists per week per rider category?</a:t>
            </a:r>
            <a:endParaRPr sz="1200">
              <a:latin typeface="Arial"/>
              <a:ea typeface="Arial"/>
              <a:cs typeface="Arial"/>
              <a:sym typeface="Arial"/>
            </a:endParaRPr>
          </a:p>
          <a:p>
            <a:pPr indent="-229235" lvl="0" marL="470534" rtl="0" algn="l">
              <a:lnSpc>
                <a:spcPct val="100000"/>
              </a:lnSpc>
              <a:spcBef>
                <a:spcPts val="625"/>
              </a:spcBef>
              <a:spcAft>
                <a:spcPts val="0"/>
              </a:spcAft>
              <a:buClr>
                <a:srgbClr val="1F2328"/>
              </a:buClr>
              <a:buSzPts val="1200"/>
              <a:buFont typeface="Arial"/>
              <a:buAutoNum type="arabicPeriod"/>
            </a:pPr>
            <a:r>
              <a:rPr lang="en-US" sz="1200">
                <a:latin typeface="Arial"/>
                <a:ea typeface="Arial"/>
                <a:cs typeface="Arial"/>
                <a:sym typeface="Arial"/>
              </a:rPr>
              <a:t>How many rides per hour?</a:t>
            </a:r>
            <a:endParaRPr sz="1200">
              <a:latin typeface="Arial"/>
              <a:ea typeface="Arial"/>
              <a:cs typeface="Arial"/>
              <a:sym typeface="Arial"/>
            </a:endParaRPr>
          </a:p>
          <a:p>
            <a:pPr indent="-229235" lvl="0" marL="470534" rtl="0" algn="l">
              <a:lnSpc>
                <a:spcPct val="100000"/>
              </a:lnSpc>
              <a:spcBef>
                <a:spcPts val="630"/>
              </a:spcBef>
              <a:spcAft>
                <a:spcPts val="0"/>
              </a:spcAft>
              <a:buSzPts val="1200"/>
              <a:buFont typeface="Arial"/>
              <a:buAutoNum type="arabicPeriod"/>
            </a:pPr>
            <a:r>
              <a:rPr lang="en-US" sz="1200">
                <a:latin typeface="Arial"/>
                <a:ea typeface="Arial"/>
                <a:cs typeface="Arial"/>
                <a:sym typeface="Arial"/>
              </a:rPr>
              <a:t>What is the average ride length , min and max per cyclist category?</a:t>
            </a:r>
            <a:endParaRPr sz="1200">
              <a:latin typeface="Arial"/>
              <a:ea typeface="Arial"/>
              <a:cs typeface="Arial"/>
              <a:sym typeface="Arial"/>
            </a:endParaRPr>
          </a:p>
          <a:p>
            <a:pPr indent="-229235" lvl="0" marL="470534" rtl="0" algn="l">
              <a:lnSpc>
                <a:spcPct val="100000"/>
              </a:lnSpc>
              <a:spcBef>
                <a:spcPts val="630"/>
              </a:spcBef>
              <a:spcAft>
                <a:spcPts val="0"/>
              </a:spcAft>
              <a:buSzPts val="1200"/>
              <a:buFont typeface="Arial"/>
              <a:buAutoNum type="arabicPeriod"/>
            </a:pPr>
            <a:r>
              <a:rPr lang="en-US" sz="1200">
                <a:latin typeface="Arial"/>
                <a:ea typeface="Arial"/>
                <a:cs typeface="Arial"/>
                <a:sym typeface="Arial"/>
              </a:rPr>
              <a:t>How many cyclists per day per rider category?</a:t>
            </a:r>
            <a:endParaRPr sz="1200">
              <a:latin typeface="Arial"/>
              <a:ea typeface="Arial"/>
              <a:cs typeface="Arial"/>
              <a:sym typeface="Arial"/>
            </a:endParaRPr>
          </a:p>
          <a:p>
            <a:pPr indent="-229235" lvl="0" marL="470534" rtl="0" algn="l">
              <a:lnSpc>
                <a:spcPct val="100000"/>
              </a:lnSpc>
              <a:spcBef>
                <a:spcPts val="630"/>
              </a:spcBef>
              <a:spcAft>
                <a:spcPts val="0"/>
              </a:spcAft>
              <a:buSzPts val="1200"/>
              <a:buFont typeface="Arial"/>
              <a:buAutoNum type="arabicPeriod"/>
            </a:pPr>
            <a:r>
              <a:rPr lang="en-US" sz="1200">
                <a:latin typeface="Arial"/>
                <a:ea typeface="Arial"/>
                <a:cs typeface="Arial"/>
                <a:sym typeface="Arial"/>
              </a:rPr>
              <a:t>What is the average ride length per day per cyclist category?</a:t>
            </a:r>
            <a:endParaRPr sz="1200">
              <a:latin typeface="Arial"/>
              <a:ea typeface="Arial"/>
              <a:cs typeface="Arial"/>
              <a:sym typeface="Arial"/>
            </a:endParaRPr>
          </a:p>
          <a:p>
            <a:pPr indent="-229235" lvl="0" marL="470534" rtl="0" algn="l">
              <a:lnSpc>
                <a:spcPct val="100000"/>
              </a:lnSpc>
              <a:spcBef>
                <a:spcPts val="630"/>
              </a:spcBef>
              <a:spcAft>
                <a:spcPts val="0"/>
              </a:spcAft>
              <a:buSzPts val="1200"/>
              <a:buFont typeface="Arial"/>
              <a:buAutoNum type="arabicPeriod"/>
            </a:pPr>
            <a:r>
              <a:rPr lang="en-US" sz="1200">
                <a:latin typeface="Arial"/>
                <a:ea typeface="Arial"/>
                <a:cs typeface="Arial"/>
                <a:sym typeface="Arial"/>
              </a:rPr>
              <a:t>What’s the popular day among the riders?</a:t>
            </a:r>
            <a:endParaRPr sz="1200">
              <a:latin typeface="Arial"/>
              <a:ea typeface="Arial"/>
              <a:cs typeface="Arial"/>
              <a:sym typeface="Arial"/>
            </a:endParaRPr>
          </a:p>
          <a:p>
            <a:pPr indent="-228600" lvl="0" marL="469900" rtl="0" algn="l">
              <a:lnSpc>
                <a:spcPct val="100000"/>
              </a:lnSpc>
              <a:spcBef>
                <a:spcPts val="630"/>
              </a:spcBef>
              <a:spcAft>
                <a:spcPts val="0"/>
              </a:spcAft>
              <a:buClr>
                <a:srgbClr val="1F2328"/>
              </a:buClr>
              <a:buSzPts val="1200"/>
              <a:buFont typeface="Arial"/>
              <a:buAutoNum type="arabicPeriod"/>
            </a:pPr>
            <a:r>
              <a:rPr lang="en-US" sz="1200">
                <a:latin typeface="Arial"/>
                <a:ea typeface="Arial"/>
                <a:cs typeface="Arial"/>
                <a:sym typeface="Arial"/>
              </a:rPr>
              <a:t>What’s the popular start station among the riders?</a:t>
            </a:r>
            <a:endParaRPr sz="1200">
              <a:latin typeface="Arial"/>
              <a:ea typeface="Arial"/>
              <a:cs typeface="Arial"/>
              <a:sym typeface="Arial"/>
            </a:endParaRPr>
          </a:p>
        </p:txBody>
      </p:sp>
      <p:sp>
        <p:nvSpPr>
          <p:cNvPr id="177" name="Google Shape;177;p10"/>
          <p:cNvSpPr txBox="1"/>
          <p:nvPr/>
        </p:nvSpPr>
        <p:spPr>
          <a:xfrm>
            <a:off x="1130300" y="7527436"/>
            <a:ext cx="5726430" cy="1076960"/>
          </a:xfrm>
          <a:prstGeom prst="rect">
            <a:avLst/>
          </a:prstGeom>
          <a:noFill/>
          <a:ln>
            <a:noFill/>
          </a:ln>
        </p:spPr>
        <p:txBody>
          <a:bodyPr anchorCtr="0" anchor="t" bIns="0" lIns="0" spcFirstLastPara="1" rIns="0" wrap="square" tIns="92700">
            <a:spAutoFit/>
          </a:bodyPr>
          <a:lstStyle/>
          <a:p>
            <a:pPr indent="0" lvl="0" marL="12700" rtl="0" algn="l">
              <a:lnSpc>
                <a:spcPct val="100000"/>
              </a:lnSpc>
              <a:spcBef>
                <a:spcPts val="0"/>
              </a:spcBef>
              <a:spcAft>
                <a:spcPts val="0"/>
              </a:spcAft>
              <a:buNone/>
            </a:pPr>
            <a:r>
              <a:rPr lang="en-US" sz="1200">
                <a:latin typeface="Arial"/>
                <a:ea typeface="Arial"/>
                <a:cs typeface="Arial"/>
                <a:sym typeface="Arial"/>
              </a:rPr>
              <a:t>1. Find the popular ride types?</a:t>
            </a:r>
            <a:endParaRPr sz="1200">
              <a:latin typeface="Arial"/>
              <a:ea typeface="Arial"/>
              <a:cs typeface="Arial"/>
              <a:sym typeface="Arial"/>
            </a:endParaRPr>
          </a:p>
          <a:p>
            <a:pPr indent="0" lvl="0" marL="241300" marR="5080" rtl="0" algn="l">
              <a:lnSpc>
                <a:spcPct val="143700"/>
              </a:lnSpc>
              <a:spcBef>
                <a:spcPts val="0"/>
              </a:spcBef>
              <a:spcAft>
                <a:spcPts val="0"/>
              </a:spcAft>
              <a:buNone/>
            </a:pPr>
            <a:r>
              <a:rPr lang="en-US" sz="1200">
                <a:latin typeface="Arial"/>
                <a:ea typeface="Arial"/>
                <a:cs typeface="Arial"/>
                <a:sym typeface="Arial"/>
              </a:rPr>
              <a:t>This analysis was done to figure out which is the popular bike among riders. There are three types of bikes: Electric, Classic, Docked. The query below shows that electric bikes seem to be more popular than the other two bikes.</a:t>
            </a:r>
            <a:endParaRPr sz="1200">
              <a:latin typeface="Arial"/>
              <a:ea typeface="Arial"/>
              <a:cs typeface="Arial"/>
              <a:sym typeface="Arial"/>
            </a:endParaRPr>
          </a:p>
        </p:txBody>
      </p:sp>
      <p:pic>
        <p:nvPicPr>
          <p:cNvPr id="178" name="Google Shape;178;p10"/>
          <p:cNvPicPr preferRelativeResize="0"/>
          <p:nvPr/>
        </p:nvPicPr>
        <p:blipFill rotWithShape="1">
          <a:blip r:embed="rId3">
            <a:alphaModFix/>
          </a:blip>
          <a:srcRect b="0" l="0" r="0" t="0"/>
          <a:stretch/>
        </p:blipFill>
        <p:spPr>
          <a:xfrm>
            <a:off x="933450" y="933450"/>
            <a:ext cx="5943599" cy="1762125"/>
          </a:xfrm>
          <a:prstGeom prst="rect">
            <a:avLst/>
          </a:prstGeom>
          <a:noFill/>
          <a:ln>
            <a:noFill/>
          </a:ln>
        </p:spPr>
      </p:pic>
      <p:sp>
        <p:nvSpPr>
          <p:cNvPr id="179" name="Google Shape;179;p10"/>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183" name="Shape 183"/>
        <p:cNvGrpSpPr/>
        <p:nvPr/>
      </p:nvGrpSpPr>
      <p:grpSpPr>
        <a:xfrm>
          <a:off x="0" y="0"/>
          <a:ext cx="0" cy="0"/>
          <a:chOff x="0" y="0"/>
          <a:chExt cx="0" cy="0"/>
        </a:xfrm>
      </p:grpSpPr>
      <p:sp>
        <p:nvSpPr>
          <p:cNvPr id="184" name="Google Shape;184;p11"/>
          <p:cNvSpPr txBox="1"/>
          <p:nvPr/>
        </p:nvSpPr>
        <p:spPr>
          <a:xfrm>
            <a:off x="901700" y="907169"/>
            <a:ext cx="5170170" cy="6153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00">
                <a:solidFill>
                  <a:srgbClr val="3366D5"/>
                </a:solidFill>
                <a:latin typeface="Courier New"/>
                <a:ea typeface="Courier New"/>
                <a:cs typeface="Courier New"/>
                <a:sym typeface="Courier New"/>
              </a:rPr>
              <a:t>SELECT DISTINCT </a:t>
            </a:r>
            <a:r>
              <a:rPr lang="en-US" sz="900">
                <a:solidFill>
                  <a:srgbClr val="37464E"/>
                </a:solidFill>
                <a:latin typeface="Courier New"/>
                <a:ea typeface="Courier New"/>
                <a:cs typeface="Courier New"/>
                <a:sym typeface="Courier New"/>
              </a:rPr>
              <a:t>(</a:t>
            </a:r>
            <a:r>
              <a:rPr lang="en-US" sz="900">
                <a:latin typeface="Courier New"/>
                <a:ea typeface="Courier New"/>
                <a:cs typeface="Courier New"/>
                <a:sym typeface="Courier New"/>
              </a:rPr>
              <a:t>rideable_type</a:t>
            </a:r>
            <a:r>
              <a:rPr lang="en-US" sz="900">
                <a:solidFill>
                  <a:srgbClr val="37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AS </a:t>
            </a:r>
            <a:r>
              <a:rPr lang="en-US" sz="900">
                <a:latin typeface="Courier New"/>
                <a:ea typeface="Courier New"/>
                <a:cs typeface="Courier New"/>
                <a:sym typeface="Courier New"/>
              </a:rPr>
              <a:t>no_rideable_type</a:t>
            </a:r>
            <a:r>
              <a:rPr lang="en-US" sz="900">
                <a:solidFill>
                  <a:srgbClr val="3A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COUNT</a:t>
            </a:r>
            <a:r>
              <a:rPr lang="en-US" sz="900">
                <a:solidFill>
                  <a:srgbClr val="37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AS </a:t>
            </a:r>
            <a:r>
              <a:rPr lang="en-US" sz="900">
                <a:latin typeface="Courier New"/>
                <a:ea typeface="Courier New"/>
                <a:cs typeface="Courier New"/>
                <a:sym typeface="Courier New"/>
              </a:rPr>
              <a:t>no_of_rows</a:t>
            </a:r>
            <a:endParaRPr sz="900">
              <a:latin typeface="Courier New"/>
              <a:ea typeface="Courier New"/>
              <a:cs typeface="Courier New"/>
              <a:sym typeface="Courier New"/>
            </a:endParaRPr>
          </a:p>
          <a:p>
            <a:pPr indent="0" lvl="0" marL="12700" marR="151384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FROM </a:t>
            </a:r>
            <a:r>
              <a:rPr lang="en-US" sz="900">
                <a:solidFill>
                  <a:srgbClr val="0D8F4E"/>
                </a:solidFill>
                <a:latin typeface="Courier New"/>
                <a:ea typeface="Courier New"/>
                <a:cs typeface="Courier New"/>
                <a:sym typeface="Courier New"/>
              </a:rPr>
              <a:t>`bicycle-436922.bicycle_trip.Combined1_tripdata` </a:t>
            </a:r>
            <a:r>
              <a:rPr lang="en-US" sz="900">
                <a:solidFill>
                  <a:srgbClr val="3366D5"/>
                </a:solidFill>
                <a:latin typeface="Courier New"/>
                <a:ea typeface="Courier New"/>
                <a:cs typeface="Courier New"/>
                <a:sym typeface="Courier New"/>
              </a:rPr>
              <a:t>GROUP BY </a:t>
            </a:r>
            <a:r>
              <a:rPr lang="en-US" sz="900">
                <a:latin typeface="Courier New"/>
                <a:ea typeface="Courier New"/>
                <a:cs typeface="Courier New"/>
                <a:sym typeface="Courier New"/>
              </a:rPr>
              <a:t>no_rideable_type</a:t>
            </a:r>
            <a:endParaRPr sz="900">
              <a:latin typeface="Courier New"/>
              <a:ea typeface="Courier New"/>
              <a:cs typeface="Courier New"/>
              <a:sym typeface="Courier New"/>
            </a:endParaRPr>
          </a:p>
        </p:txBody>
      </p:sp>
      <p:sp>
        <p:nvSpPr>
          <p:cNvPr id="185" name="Google Shape;185;p11"/>
          <p:cNvSpPr txBox="1"/>
          <p:nvPr/>
        </p:nvSpPr>
        <p:spPr>
          <a:xfrm>
            <a:off x="1358900" y="3441141"/>
            <a:ext cx="5396100" cy="1261200"/>
          </a:xfrm>
          <a:prstGeom prst="rect">
            <a:avLst/>
          </a:prstGeom>
          <a:noFill/>
          <a:ln>
            <a:noFill/>
          </a:ln>
        </p:spPr>
        <p:txBody>
          <a:bodyPr anchorCtr="0" anchor="t" bIns="0" lIns="0" spcFirstLastPara="1" rIns="0" wrap="square" tIns="12700">
            <a:spAutoFit/>
          </a:bodyPr>
          <a:lstStyle/>
          <a:p>
            <a:pPr indent="0" lvl="0" marL="12700" rtl="0" algn="just">
              <a:lnSpc>
                <a:spcPct val="100000"/>
              </a:lnSpc>
              <a:spcBef>
                <a:spcPts val="0"/>
              </a:spcBef>
              <a:spcAft>
                <a:spcPts val="0"/>
              </a:spcAft>
              <a:buNone/>
            </a:pPr>
            <a:r>
              <a:rPr lang="en-US" sz="1200">
                <a:latin typeface="Arial"/>
                <a:ea typeface="Arial"/>
                <a:cs typeface="Arial"/>
                <a:sym typeface="Arial"/>
              </a:rPr>
              <a:t>--Ride Types by Casual and Members riders.</a:t>
            </a:r>
            <a:endParaRPr sz="1200">
              <a:latin typeface="Arial"/>
              <a:ea typeface="Arial"/>
              <a:cs typeface="Arial"/>
              <a:sym typeface="Arial"/>
            </a:endParaRPr>
          </a:p>
          <a:p>
            <a:pPr indent="0" lvl="0" marL="0" rtl="0" algn="l">
              <a:lnSpc>
                <a:spcPct val="100000"/>
              </a:lnSpc>
              <a:spcBef>
                <a:spcPts val="690"/>
              </a:spcBef>
              <a:spcAft>
                <a:spcPts val="0"/>
              </a:spcAft>
              <a:buNone/>
            </a:pPr>
            <a:r>
              <a:t/>
            </a:r>
            <a:endParaRPr sz="1300">
              <a:latin typeface="Arial"/>
              <a:ea typeface="Arial"/>
              <a:cs typeface="Arial"/>
              <a:sym typeface="Arial"/>
            </a:endParaRPr>
          </a:p>
          <a:p>
            <a:pPr indent="0" lvl="0" marL="12700" marR="5080" rtl="0" algn="just">
              <a:lnSpc>
                <a:spcPct val="143700"/>
              </a:lnSpc>
              <a:spcBef>
                <a:spcPts val="0"/>
              </a:spcBef>
              <a:spcAft>
                <a:spcPts val="0"/>
              </a:spcAft>
              <a:buNone/>
            </a:pPr>
            <a:r>
              <a:rPr lang="en-US" sz="1300">
                <a:latin typeface="Arial"/>
                <a:ea typeface="Arial"/>
                <a:cs typeface="Arial"/>
                <a:sym typeface="Arial"/>
              </a:rPr>
              <a:t>Next, I tried to analyze the popular bike used among casual and member riders. Interestingly, Both the riders favored electric bikes for their rides.It looks like the member riders opted out to use docked bikes at any point.</a:t>
            </a:r>
            <a:endParaRPr sz="1300">
              <a:latin typeface="Arial"/>
              <a:ea typeface="Arial"/>
              <a:cs typeface="Arial"/>
              <a:sym typeface="Arial"/>
            </a:endParaRPr>
          </a:p>
        </p:txBody>
      </p:sp>
      <p:sp>
        <p:nvSpPr>
          <p:cNvPr id="186" name="Google Shape;186;p11"/>
          <p:cNvSpPr txBox="1"/>
          <p:nvPr/>
        </p:nvSpPr>
        <p:spPr>
          <a:xfrm>
            <a:off x="1130300" y="8079204"/>
            <a:ext cx="5565000" cy="1068900"/>
          </a:xfrm>
          <a:prstGeom prst="rect">
            <a:avLst/>
          </a:prstGeom>
          <a:noFill/>
          <a:ln>
            <a:noFill/>
          </a:ln>
        </p:spPr>
        <p:txBody>
          <a:bodyPr anchorCtr="0" anchor="t" bIns="0" lIns="0" spcFirstLastPara="1" rIns="0" wrap="square" tIns="92700">
            <a:spAutoFit/>
          </a:bodyPr>
          <a:lstStyle/>
          <a:p>
            <a:pPr indent="0" lvl="0" marL="12700" rtl="0" algn="l">
              <a:lnSpc>
                <a:spcPct val="100000"/>
              </a:lnSpc>
              <a:spcBef>
                <a:spcPts val="0"/>
              </a:spcBef>
              <a:spcAft>
                <a:spcPts val="0"/>
              </a:spcAft>
              <a:buNone/>
            </a:pPr>
            <a:r>
              <a:rPr lang="en-US" sz="1200">
                <a:solidFill>
                  <a:srgbClr val="3A464E"/>
                </a:solidFill>
                <a:latin typeface="Arial"/>
                <a:ea typeface="Arial"/>
                <a:cs typeface="Arial"/>
                <a:sym typeface="Arial"/>
              </a:rPr>
              <a:t>2. </a:t>
            </a:r>
            <a:r>
              <a:rPr lang="en-US" sz="1300">
                <a:latin typeface="Arial"/>
                <a:ea typeface="Arial"/>
                <a:cs typeface="Arial"/>
                <a:sym typeface="Arial"/>
              </a:rPr>
              <a:t>What’s the ride length in minutes ?</a:t>
            </a:r>
            <a:endParaRPr sz="1300">
              <a:latin typeface="Arial"/>
              <a:ea typeface="Arial"/>
              <a:cs typeface="Arial"/>
              <a:sym typeface="Arial"/>
            </a:endParaRPr>
          </a:p>
          <a:p>
            <a:pPr indent="0" lvl="0" marL="241300" marR="5080" rtl="0" algn="l">
              <a:lnSpc>
                <a:spcPct val="143700"/>
              </a:lnSpc>
              <a:spcBef>
                <a:spcPts val="0"/>
              </a:spcBef>
              <a:spcAft>
                <a:spcPts val="0"/>
              </a:spcAft>
              <a:buNone/>
            </a:pPr>
            <a:r>
              <a:rPr lang="en-US" sz="1300">
                <a:solidFill>
                  <a:srgbClr val="3A464E"/>
                </a:solidFill>
                <a:latin typeface="Arial"/>
                <a:ea typeface="Arial"/>
                <a:cs typeface="Arial"/>
                <a:sym typeface="Arial"/>
              </a:rPr>
              <a:t>I </a:t>
            </a:r>
            <a:r>
              <a:rPr lang="en-US" sz="1300">
                <a:solidFill>
                  <a:srgbClr val="242424"/>
                </a:solidFill>
                <a:latin typeface="Arial"/>
                <a:ea typeface="Arial"/>
                <a:cs typeface="Arial"/>
                <a:sym typeface="Arial"/>
              </a:rPr>
              <a:t>Calculated through the TIMESTAMP_DIFF function. This function subtracts timestamps and returns the unit of time indicated. In this case, I used MINUTE</a:t>
            </a:r>
            <a:r>
              <a:rPr lang="en-US" sz="1200">
                <a:solidFill>
                  <a:srgbClr val="242424"/>
                </a:solidFill>
                <a:latin typeface="Arial"/>
                <a:ea typeface="Arial"/>
                <a:cs typeface="Arial"/>
                <a:sym typeface="Arial"/>
              </a:rPr>
              <a:t>.</a:t>
            </a:r>
            <a:endParaRPr sz="1200">
              <a:latin typeface="Arial"/>
              <a:ea typeface="Arial"/>
              <a:cs typeface="Arial"/>
              <a:sym typeface="Arial"/>
            </a:endParaRPr>
          </a:p>
        </p:txBody>
      </p:sp>
      <p:pic>
        <p:nvPicPr>
          <p:cNvPr id="187" name="Google Shape;187;p11"/>
          <p:cNvPicPr preferRelativeResize="0"/>
          <p:nvPr/>
        </p:nvPicPr>
        <p:blipFill rotWithShape="1">
          <a:blip r:embed="rId3">
            <a:alphaModFix/>
          </a:blip>
          <a:srcRect b="0" l="0" r="0" t="0"/>
          <a:stretch/>
        </p:blipFill>
        <p:spPr>
          <a:xfrm>
            <a:off x="933450" y="1704814"/>
            <a:ext cx="5943600" cy="967968"/>
          </a:xfrm>
          <a:prstGeom prst="rect">
            <a:avLst/>
          </a:prstGeom>
          <a:noFill/>
          <a:ln>
            <a:noFill/>
          </a:ln>
        </p:spPr>
      </p:pic>
      <p:pic>
        <p:nvPicPr>
          <p:cNvPr id="188" name="Google Shape;188;p11"/>
          <p:cNvPicPr preferRelativeResize="0"/>
          <p:nvPr/>
        </p:nvPicPr>
        <p:blipFill rotWithShape="1">
          <a:blip r:embed="rId4">
            <a:alphaModFix/>
          </a:blip>
          <a:srcRect b="0" l="0" r="0" t="0"/>
          <a:stretch/>
        </p:blipFill>
        <p:spPr>
          <a:xfrm>
            <a:off x="933450" y="4796680"/>
            <a:ext cx="5943600" cy="2819400"/>
          </a:xfrm>
          <a:prstGeom prst="rect">
            <a:avLst/>
          </a:prstGeom>
          <a:noFill/>
          <a:ln>
            <a:noFill/>
          </a:ln>
        </p:spPr>
      </p:pic>
      <p:sp>
        <p:nvSpPr>
          <p:cNvPr id="189" name="Google Shape;189;p11"/>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193" name="Shape 193"/>
        <p:cNvGrpSpPr/>
        <p:nvPr/>
      </p:nvGrpSpPr>
      <p:grpSpPr>
        <a:xfrm>
          <a:off x="0" y="0"/>
          <a:ext cx="0" cy="0"/>
          <a:chOff x="0" y="0"/>
          <a:chExt cx="0" cy="0"/>
        </a:xfrm>
      </p:grpSpPr>
      <p:sp>
        <p:nvSpPr>
          <p:cNvPr id="194" name="Google Shape;194;p12"/>
          <p:cNvSpPr txBox="1"/>
          <p:nvPr/>
        </p:nvSpPr>
        <p:spPr>
          <a:xfrm>
            <a:off x="901700" y="1170037"/>
            <a:ext cx="5938500" cy="1515900"/>
          </a:xfrm>
          <a:prstGeom prst="rect">
            <a:avLst/>
          </a:prstGeom>
          <a:noFill/>
          <a:ln>
            <a:noFill/>
          </a:ln>
        </p:spPr>
        <p:txBody>
          <a:bodyPr anchorCtr="0" anchor="t" bIns="0" lIns="0" spcFirstLastPara="1" rIns="0" wrap="square" tIns="12700">
            <a:spAutoFit/>
          </a:bodyPr>
          <a:lstStyle/>
          <a:p>
            <a:pPr indent="0" lvl="0" marL="469900" rtl="0" algn="l">
              <a:lnSpc>
                <a:spcPct val="100000"/>
              </a:lnSpc>
              <a:spcBef>
                <a:spcPts val="0"/>
              </a:spcBef>
              <a:spcAft>
                <a:spcPts val="0"/>
              </a:spcAft>
              <a:buNone/>
            </a:pPr>
            <a:r>
              <a:rPr lang="en-US" sz="900">
                <a:solidFill>
                  <a:srgbClr val="3366D5"/>
                </a:solidFill>
                <a:latin typeface="Courier New"/>
                <a:ea typeface="Courier New"/>
                <a:cs typeface="Courier New"/>
                <a:sym typeface="Courier New"/>
              </a:rPr>
              <a:t>TIMESTAMP_DIFF</a:t>
            </a:r>
            <a:r>
              <a:rPr lang="en-US" sz="900">
                <a:solidFill>
                  <a:srgbClr val="37464E"/>
                </a:solidFill>
                <a:latin typeface="Courier New"/>
                <a:ea typeface="Courier New"/>
                <a:cs typeface="Courier New"/>
                <a:sym typeface="Courier New"/>
              </a:rPr>
              <a:t>(</a:t>
            </a:r>
            <a:r>
              <a:rPr lang="en-US" sz="900">
                <a:latin typeface="Courier New"/>
                <a:ea typeface="Courier New"/>
                <a:cs typeface="Courier New"/>
                <a:sym typeface="Courier New"/>
              </a:rPr>
              <a:t>ended_at</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started_at</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MINUTE</a:t>
            </a:r>
            <a:r>
              <a:rPr lang="en-US" sz="900">
                <a:solidFill>
                  <a:srgbClr val="37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AS </a:t>
            </a:r>
            <a:r>
              <a:rPr lang="en-US" sz="900">
                <a:latin typeface="Courier New"/>
                <a:ea typeface="Courier New"/>
                <a:cs typeface="Courier New"/>
                <a:sym typeface="Courier New"/>
              </a:rPr>
              <a:t>ride_length_in_mins</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latin typeface="Courier New"/>
              <a:ea typeface="Courier New"/>
              <a:cs typeface="Courier New"/>
              <a:sym typeface="Courier New"/>
            </a:endParaRPr>
          </a:p>
          <a:p>
            <a:pPr indent="0" lvl="0" marL="0" rtl="0" algn="l">
              <a:lnSpc>
                <a:spcPct val="100000"/>
              </a:lnSpc>
              <a:spcBef>
                <a:spcPts val="470"/>
              </a:spcBef>
              <a:spcAft>
                <a:spcPts val="0"/>
              </a:spcAft>
              <a:buNone/>
            </a:pPr>
            <a:r>
              <a:t/>
            </a:r>
            <a:endParaRPr sz="1200"/>
          </a:p>
          <a:p>
            <a:pPr indent="0" lvl="0" marL="12700" marR="5080" rtl="0" algn="l">
              <a:lnSpc>
                <a:spcPct val="143700"/>
              </a:lnSpc>
              <a:spcBef>
                <a:spcPts val="0"/>
              </a:spcBef>
              <a:spcAft>
                <a:spcPts val="0"/>
              </a:spcAft>
              <a:buNone/>
            </a:pPr>
            <a:r>
              <a:rPr lang="en-US" sz="1200">
                <a:solidFill>
                  <a:srgbClr val="242424"/>
                </a:solidFill>
              </a:rPr>
              <a:t>I then calculated day of the week and month by using EXTRACT to extract month from started_at and EXTRACT day of the week from started_at. I have added 3 extra column ride length in mins, day of week and month. Along with that I removed the rides with shorter duration of less than a min or longer than 24 hrs.</a:t>
            </a:r>
            <a:endParaRPr sz="1200"/>
          </a:p>
        </p:txBody>
      </p:sp>
      <p:sp>
        <p:nvSpPr>
          <p:cNvPr id="195" name="Google Shape;195;p12"/>
          <p:cNvSpPr txBox="1"/>
          <p:nvPr/>
        </p:nvSpPr>
        <p:spPr>
          <a:xfrm>
            <a:off x="901700" y="3035163"/>
            <a:ext cx="4484400" cy="1971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00">
                <a:solidFill>
                  <a:srgbClr val="3366D5"/>
                </a:solidFill>
                <a:latin typeface="Courier New"/>
                <a:ea typeface="Courier New"/>
                <a:cs typeface="Courier New"/>
                <a:sym typeface="Courier New"/>
              </a:rPr>
              <a:t>CREATE TABLE </a:t>
            </a:r>
            <a:r>
              <a:rPr lang="en-US" sz="900">
                <a:solidFill>
                  <a:srgbClr val="0D8F4E"/>
                </a:solidFill>
                <a:latin typeface="Courier New"/>
                <a:ea typeface="Courier New"/>
                <a:cs typeface="Courier New"/>
                <a:sym typeface="Courier New"/>
              </a:rPr>
              <a:t>`bicycle-436922.bicycle_trip.Cleaned1_tripdata` </a:t>
            </a:r>
            <a:r>
              <a:rPr lang="en-US" sz="900">
                <a:solidFill>
                  <a:srgbClr val="3366D5"/>
                </a:solidFill>
                <a:latin typeface="Courier New"/>
                <a:ea typeface="Courier New"/>
                <a:cs typeface="Courier New"/>
                <a:sym typeface="Courier New"/>
              </a:rPr>
              <a:t>AS </a:t>
            </a:r>
            <a:r>
              <a:rPr lang="en-US" sz="900">
                <a:solidFill>
                  <a:srgbClr val="37464E"/>
                </a:solidFill>
                <a:latin typeface="Courier New"/>
                <a:ea typeface="Courier New"/>
                <a:cs typeface="Courier New"/>
                <a:sym typeface="Courier New"/>
              </a:rPr>
              <a:t>(</a:t>
            </a:r>
            <a:endParaRPr sz="900">
              <a:latin typeface="Courier New"/>
              <a:ea typeface="Courier New"/>
              <a:cs typeface="Courier New"/>
              <a:sym typeface="Courier New"/>
            </a:endParaRPr>
          </a:p>
          <a:p>
            <a:pPr indent="0" lvl="0" marL="12700" rtl="0" algn="l">
              <a:lnSpc>
                <a:spcPct val="100000"/>
              </a:lnSpc>
              <a:spcBef>
                <a:spcPts val="700"/>
              </a:spcBef>
              <a:spcAft>
                <a:spcPts val="0"/>
              </a:spcAft>
              <a:buNone/>
            </a:pPr>
            <a:r>
              <a:rPr lang="en-US" sz="900">
                <a:solidFill>
                  <a:srgbClr val="3366D5"/>
                </a:solidFill>
                <a:latin typeface="Courier New"/>
                <a:ea typeface="Courier New"/>
                <a:cs typeface="Courier New"/>
                <a:sym typeface="Courier New"/>
              </a:rPr>
              <a:t>SELECT</a:t>
            </a:r>
            <a:endParaRPr sz="900">
              <a:latin typeface="Courier New"/>
              <a:ea typeface="Courier New"/>
              <a:cs typeface="Courier New"/>
              <a:sym typeface="Courier New"/>
            </a:endParaRPr>
          </a:p>
          <a:p>
            <a:pPr indent="0" lvl="0" marL="12700" marR="3091180" rtl="0" algn="l">
              <a:lnSpc>
                <a:spcPct val="164900"/>
              </a:lnSpc>
              <a:spcBef>
                <a:spcPts val="0"/>
              </a:spcBef>
              <a:spcAft>
                <a:spcPts val="0"/>
              </a:spcAft>
              <a:buNone/>
            </a:pPr>
            <a:r>
              <a:rPr lang="en-US" sz="900">
                <a:latin typeface="Courier New"/>
                <a:ea typeface="Courier New"/>
                <a:cs typeface="Courier New"/>
                <a:sym typeface="Courier New"/>
              </a:rPr>
              <a:t>ride_id</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rideable_type</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started_at</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ended_at</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ride_length_in_mins</a:t>
            </a:r>
            <a:r>
              <a:rPr lang="en-US" sz="900">
                <a:solidFill>
                  <a:srgbClr val="3A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CASE</a:t>
            </a:r>
            <a:endParaRPr sz="900">
              <a:latin typeface="Courier New"/>
              <a:ea typeface="Courier New"/>
              <a:cs typeface="Courier New"/>
              <a:sym typeface="Courier New"/>
            </a:endParaRPr>
          </a:p>
          <a:p>
            <a:pPr indent="0" lvl="0" marL="12700" rtl="0" algn="l">
              <a:lnSpc>
                <a:spcPct val="100000"/>
              </a:lnSpc>
              <a:spcBef>
                <a:spcPts val="700"/>
              </a:spcBef>
              <a:spcAft>
                <a:spcPts val="0"/>
              </a:spcAft>
              <a:buNone/>
            </a:pPr>
            <a:r>
              <a:rPr lang="en-US" sz="900">
                <a:solidFill>
                  <a:srgbClr val="3366D5"/>
                </a:solidFill>
                <a:latin typeface="Courier New"/>
                <a:ea typeface="Courier New"/>
                <a:cs typeface="Courier New"/>
                <a:sym typeface="Courier New"/>
              </a:rPr>
              <a:t>EXTRACT</a:t>
            </a:r>
            <a:r>
              <a:rPr lang="en-US" sz="900">
                <a:solidFill>
                  <a:srgbClr val="37464E"/>
                </a:solidFill>
                <a:latin typeface="Courier New"/>
                <a:ea typeface="Courier New"/>
                <a:cs typeface="Courier New"/>
                <a:sym typeface="Courier New"/>
              </a:rPr>
              <a:t>(</a:t>
            </a:r>
            <a:r>
              <a:rPr lang="en-US" sz="900">
                <a:latin typeface="Courier New"/>
                <a:ea typeface="Courier New"/>
                <a:cs typeface="Courier New"/>
                <a:sym typeface="Courier New"/>
              </a:rPr>
              <a:t>MONTH </a:t>
            </a:r>
            <a:r>
              <a:rPr lang="en-US" sz="900">
                <a:solidFill>
                  <a:srgbClr val="3366D5"/>
                </a:solidFill>
                <a:latin typeface="Courier New"/>
                <a:ea typeface="Courier New"/>
                <a:cs typeface="Courier New"/>
                <a:sym typeface="Courier New"/>
              </a:rPr>
              <a:t>FROM </a:t>
            </a:r>
            <a:r>
              <a:rPr lang="en-US" sz="900">
                <a:latin typeface="Courier New"/>
                <a:ea typeface="Courier New"/>
                <a:cs typeface="Courier New"/>
                <a:sym typeface="Courier New"/>
              </a:rPr>
              <a:t>started_at</a:t>
            </a:r>
            <a:r>
              <a:rPr lang="en-US" sz="900">
                <a:solidFill>
                  <a:srgbClr val="37464E"/>
                </a:solidFill>
                <a:latin typeface="Courier New"/>
                <a:ea typeface="Courier New"/>
                <a:cs typeface="Courier New"/>
                <a:sym typeface="Courier New"/>
              </a:rPr>
              <a:t>)</a:t>
            </a:r>
            <a:endParaRPr sz="900">
              <a:latin typeface="Courier New"/>
              <a:ea typeface="Courier New"/>
              <a:cs typeface="Courier New"/>
              <a:sym typeface="Courier New"/>
            </a:endParaRPr>
          </a:p>
        </p:txBody>
      </p:sp>
      <p:graphicFrame>
        <p:nvGraphicFramePr>
          <p:cNvPr id="196" name="Google Shape;196;p12"/>
          <p:cNvGraphicFramePr/>
          <p:nvPr/>
        </p:nvGraphicFramePr>
        <p:xfrm>
          <a:off x="1019832" y="5077445"/>
          <a:ext cx="3000000" cy="3000000"/>
        </p:xfrm>
        <a:graphic>
          <a:graphicData uri="http://schemas.openxmlformats.org/drawingml/2006/table">
            <a:tbl>
              <a:tblPr bandRow="1" firstRow="1">
                <a:noFill/>
                <a:tableStyleId>{2EFC11BC-AFE9-442B-BD80-1A0F9123FC28}</a:tableStyleId>
              </a:tblPr>
              <a:tblGrid>
                <a:gridCol w="340350"/>
                <a:gridCol w="180975"/>
                <a:gridCol w="352425"/>
                <a:gridCol w="786125"/>
              </a:tblGrid>
              <a:tr h="1879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5075" marB="0" marR="0" marL="0"/>
                </a:tc>
                <a:tc>
                  <a:txBody>
                    <a:bodyPr/>
                    <a:lstStyle/>
                    <a:p>
                      <a:pPr indent="0" lvl="0" marL="0" marR="36195"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1</a:t>
                      </a:r>
                      <a:endParaRPr sz="900" u="none" cap="none" strike="noStrike">
                        <a:latin typeface="Courier New"/>
                        <a:ea typeface="Courier New"/>
                        <a:cs typeface="Courier New"/>
                        <a:sym typeface="Courier New"/>
                      </a:endParaRPr>
                    </a:p>
                  </a:txBody>
                  <a:tcPr marT="5075" marB="0" marR="0" marL="0"/>
                </a:tc>
                <a:tc>
                  <a:txBody>
                    <a:bodyPr/>
                    <a:lstStyle/>
                    <a:p>
                      <a:pPr indent="0" lvl="0" marL="0" marR="3175" rtl="0" algn="l">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5075" marB="0" marR="0" marL="0"/>
                </a:tc>
                <a:tc>
                  <a:txBody>
                    <a:bodyPr/>
                    <a:lstStyle/>
                    <a:p>
                      <a:pPr indent="0" lvl="0" marL="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'January'</a:t>
                      </a:r>
                      <a:endParaRPr sz="900" u="none" cap="none" strike="noStrike">
                        <a:latin typeface="Courier New"/>
                        <a:ea typeface="Courier New"/>
                        <a:cs typeface="Courier New"/>
                        <a:sym typeface="Courier New"/>
                      </a:endParaRPr>
                    </a:p>
                  </a:txBody>
                  <a:tcPr marT="50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0" marR="36195"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2</a:t>
                      </a:r>
                      <a:endParaRPr sz="900" u="none" cap="none" strike="noStrike">
                        <a:latin typeface="Courier New"/>
                        <a:ea typeface="Courier New"/>
                        <a:cs typeface="Courier New"/>
                        <a:sym typeface="Courier New"/>
                      </a:endParaRPr>
                    </a:p>
                  </a:txBody>
                  <a:tcPr marT="43175" marB="0" marR="0" marL="0"/>
                </a:tc>
                <a:tc>
                  <a:txBody>
                    <a:bodyPr/>
                    <a:lstStyle/>
                    <a:p>
                      <a:pPr indent="0" lvl="0" marL="0" marR="3175" rtl="0" algn="l">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'February'</a:t>
                      </a:r>
                      <a:endParaRPr sz="900" u="none" cap="none" strike="noStrike">
                        <a:latin typeface="Courier New"/>
                        <a:ea typeface="Courier New"/>
                        <a:cs typeface="Courier New"/>
                        <a:sym typeface="Courier New"/>
                      </a:endParaRPr>
                    </a:p>
                  </a:txBody>
                  <a:tcPr marT="431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0" marR="36195"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3</a:t>
                      </a:r>
                      <a:endParaRPr sz="900" u="none" cap="none" strike="noStrike">
                        <a:latin typeface="Courier New"/>
                        <a:ea typeface="Courier New"/>
                        <a:cs typeface="Courier New"/>
                        <a:sym typeface="Courier New"/>
                      </a:endParaRPr>
                    </a:p>
                  </a:txBody>
                  <a:tcPr marT="43175" marB="0" marR="0" marL="0"/>
                </a:tc>
                <a:tc>
                  <a:txBody>
                    <a:bodyPr/>
                    <a:lstStyle/>
                    <a:p>
                      <a:pPr indent="0" lvl="0" marL="0" marR="3175" rtl="0" algn="l">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'March'</a:t>
                      </a:r>
                      <a:endParaRPr sz="900" u="none" cap="none" strike="noStrike">
                        <a:latin typeface="Courier New"/>
                        <a:ea typeface="Courier New"/>
                        <a:cs typeface="Courier New"/>
                        <a:sym typeface="Courier New"/>
                      </a:endParaRPr>
                    </a:p>
                  </a:txBody>
                  <a:tcPr marT="431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0" marR="36195"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4</a:t>
                      </a:r>
                      <a:endParaRPr sz="900" u="none" cap="none" strike="noStrike">
                        <a:latin typeface="Courier New"/>
                        <a:ea typeface="Courier New"/>
                        <a:cs typeface="Courier New"/>
                        <a:sym typeface="Courier New"/>
                      </a:endParaRPr>
                    </a:p>
                  </a:txBody>
                  <a:tcPr marT="43175" marB="0" marR="0" marL="0"/>
                </a:tc>
                <a:tc>
                  <a:txBody>
                    <a:bodyPr/>
                    <a:lstStyle/>
                    <a:p>
                      <a:pPr indent="0" lvl="0" marL="0" marR="3175" rtl="0" algn="l">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'April'</a:t>
                      </a:r>
                      <a:endParaRPr sz="900" u="none" cap="none" strike="noStrike">
                        <a:latin typeface="Courier New"/>
                        <a:ea typeface="Courier New"/>
                        <a:cs typeface="Courier New"/>
                        <a:sym typeface="Courier New"/>
                      </a:endParaRPr>
                    </a:p>
                  </a:txBody>
                  <a:tcPr marT="431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0" marR="36195"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5</a:t>
                      </a:r>
                      <a:endParaRPr sz="900" u="none" cap="none" strike="noStrike">
                        <a:latin typeface="Courier New"/>
                        <a:ea typeface="Courier New"/>
                        <a:cs typeface="Courier New"/>
                        <a:sym typeface="Courier New"/>
                      </a:endParaRPr>
                    </a:p>
                  </a:txBody>
                  <a:tcPr marT="43175" marB="0" marR="0" marL="0"/>
                </a:tc>
                <a:tc>
                  <a:txBody>
                    <a:bodyPr/>
                    <a:lstStyle/>
                    <a:p>
                      <a:pPr indent="0" lvl="0" marL="0" marR="3175" rtl="0" algn="l">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'May'</a:t>
                      </a:r>
                      <a:endParaRPr sz="900" u="none" cap="none" strike="noStrike">
                        <a:latin typeface="Courier New"/>
                        <a:ea typeface="Courier New"/>
                        <a:cs typeface="Courier New"/>
                        <a:sym typeface="Courier New"/>
                      </a:endParaRPr>
                    </a:p>
                  </a:txBody>
                  <a:tcPr marT="431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0" marR="36195"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6</a:t>
                      </a:r>
                      <a:endParaRPr sz="900" u="none" cap="none" strike="noStrike">
                        <a:latin typeface="Courier New"/>
                        <a:ea typeface="Courier New"/>
                        <a:cs typeface="Courier New"/>
                        <a:sym typeface="Courier New"/>
                      </a:endParaRPr>
                    </a:p>
                  </a:txBody>
                  <a:tcPr marT="43175" marB="0" marR="0" marL="0"/>
                </a:tc>
                <a:tc>
                  <a:txBody>
                    <a:bodyPr/>
                    <a:lstStyle/>
                    <a:p>
                      <a:pPr indent="0" lvl="0" marL="0" marR="3175" rtl="0" algn="l">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'June'</a:t>
                      </a:r>
                      <a:endParaRPr sz="900" u="none" cap="none" strike="noStrike">
                        <a:latin typeface="Courier New"/>
                        <a:ea typeface="Courier New"/>
                        <a:cs typeface="Courier New"/>
                        <a:sym typeface="Courier New"/>
                      </a:endParaRPr>
                    </a:p>
                  </a:txBody>
                  <a:tcPr marT="431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0" marR="36195"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7</a:t>
                      </a:r>
                      <a:endParaRPr sz="900" u="none" cap="none" strike="noStrike">
                        <a:latin typeface="Courier New"/>
                        <a:ea typeface="Courier New"/>
                        <a:cs typeface="Courier New"/>
                        <a:sym typeface="Courier New"/>
                      </a:endParaRPr>
                    </a:p>
                  </a:txBody>
                  <a:tcPr marT="43175" marB="0" marR="0" marL="0"/>
                </a:tc>
                <a:tc>
                  <a:txBody>
                    <a:bodyPr/>
                    <a:lstStyle/>
                    <a:p>
                      <a:pPr indent="0" lvl="0" marL="0" marR="3175" rtl="0" algn="l">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'July'</a:t>
                      </a:r>
                      <a:endParaRPr sz="900" u="none" cap="none" strike="noStrike">
                        <a:latin typeface="Courier New"/>
                        <a:ea typeface="Courier New"/>
                        <a:cs typeface="Courier New"/>
                        <a:sym typeface="Courier New"/>
                      </a:endParaRPr>
                    </a:p>
                  </a:txBody>
                  <a:tcPr marT="431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0" marR="36195"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8</a:t>
                      </a:r>
                      <a:endParaRPr sz="900" u="none" cap="none" strike="noStrike">
                        <a:latin typeface="Courier New"/>
                        <a:ea typeface="Courier New"/>
                        <a:cs typeface="Courier New"/>
                        <a:sym typeface="Courier New"/>
                      </a:endParaRPr>
                    </a:p>
                  </a:txBody>
                  <a:tcPr marT="43175" marB="0" marR="0" marL="0"/>
                </a:tc>
                <a:tc>
                  <a:txBody>
                    <a:bodyPr/>
                    <a:lstStyle/>
                    <a:p>
                      <a:pPr indent="0" lvl="0" marL="0" marR="3175" rtl="0" algn="l">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'August'</a:t>
                      </a:r>
                      <a:endParaRPr sz="900" u="none" cap="none" strike="noStrike">
                        <a:latin typeface="Courier New"/>
                        <a:ea typeface="Courier New"/>
                        <a:cs typeface="Courier New"/>
                        <a:sym typeface="Courier New"/>
                      </a:endParaRPr>
                    </a:p>
                  </a:txBody>
                  <a:tcPr marT="431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0" marR="36195"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9</a:t>
                      </a:r>
                      <a:endParaRPr sz="900" u="none" cap="none" strike="noStrike">
                        <a:latin typeface="Courier New"/>
                        <a:ea typeface="Courier New"/>
                        <a:cs typeface="Courier New"/>
                        <a:sym typeface="Courier New"/>
                      </a:endParaRPr>
                    </a:p>
                  </a:txBody>
                  <a:tcPr marT="43175" marB="0" marR="0" marL="0"/>
                </a:tc>
                <a:tc>
                  <a:txBody>
                    <a:bodyPr/>
                    <a:lstStyle/>
                    <a:p>
                      <a:pPr indent="0" lvl="0" marL="0" marR="3175" rtl="0" algn="l">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'September'</a:t>
                      </a:r>
                      <a:endParaRPr sz="900" u="none" cap="none" strike="noStrike">
                        <a:latin typeface="Courier New"/>
                        <a:ea typeface="Courier New"/>
                        <a:cs typeface="Courier New"/>
                        <a:sym typeface="Courier New"/>
                      </a:endParaRPr>
                    </a:p>
                  </a:txBody>
                  <a:tcPr marT="431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34290" marR="0"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10</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68580" marR="0" rtl="0" algn="l">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'October'</a:t>
                      </a:r>
                      <a:endParaRPr sz="900" u="none" cap="none" strike="noStrike">
                        <a:latin typeface="Courier New"/>
                        <a:ea typeface="Courier New"/>
                        <a:cs typeface="Courier New"/>
                        <a:sym typeface="Courier New"/>
                      </a:endParaRPr>
                    </a:p>
                  </a:txBody>
                  <a:tcPr marT="43175" marB="0" marR="0" marL="0"/>
                </a:tc>
              </a:tr>
              <a:tr h="226050">
                <a:tc>
                  <a:txBody>
                    <a:bodyPr/>
                    <a:lstStyle/>
                    <a:p>
                      <a:pPr indent="0" lvl="0" marL="0" marR="0" rtl="0" algn="ct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34290" marR="0" rtl="0" algn="ctr">
                        <a:lnSpc>
                          <a:spcPct val="100000"/>
                        </a:lnSpc>
                        <a:spcBef>
                          <a:spcPts val="0"/>
                        </a:spcBef>
                        <a:spcAft>
                          <a:spcPts val="0"/>
                        </a:spcAft>
                        <a:buNone/>
                      </a:pPr>
                      <a:r>
                        <a:rPr lang="en-US" sz="900" u="none" cap="none" strike="noStrike">
                          <a:solidFill>
                            <a:srgbClr val="F4501D"/>
                          </a:solidFill>
                          <a:latin typeface="Courier New"/>
                          <a:ea typeface="Courier New"/>
                          <a:cs typeface="Courier New"/>
                          <a:sym typeface="Courier New"/>
                        </a:rPr>
                        <a:t>11</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r">
                        <a:lnSpc>
                          <a:spcPct val="100000"/>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24130" rtl="0" algn="r">
                        <a:lnSpc>
                          <a:spcPct val="100000"/>
                        </a:lnSpc>
                        <a:spcBef>
                          <a:spcPts val="0"/>
                        </a:spcBef>
                        <a:spcAft>
                          <a:spcPts val="0"/>
                        </a:spcAft>
                        <a:buNone/>
                      </a:pPr>
                      <a:r>
                        <a:rPr lang="en-US" sz="900" u="none" cap="none" strike="noStrike">
                          <a:solidFill>
                            <a:srgbClr val="0D8F4E"/>
                          </a:solidFill>
                          <a:latin typeface="Courier New"/>
                          <a:ea typeface="Courier New"/>
                          <a:cs typeface="Courier New"/>
                          <a:sym typeface="Courier New"/>
                        </a:rPr>
                        <a:t>'November'</a:t>
                      </a:r>
                      <a:endParaRPr sz="900" u="none" cap="none" strike="noStrike">
                        <a:latin typeface="Courier New"/>
                        <a:ea typeface="Courier New"/>
                        <a:cs typeface="Courier New"/>
                        <a:sym typeface="Courier New"/>
                      </a:endParaRPr>
                    </a:p>
                  </a:txBody>
                  <a:tcPr marT="43175" marB="0" marR="0" marL="0"/>
                </a:tc>
              </a:tr>
              <a:tr h="187950">
                <a:tc>
                  <a:txBody>
                    <a:bodyPr/>
                    <a:lstStyle/>
                    <a:p>
                      <a:pPr indent="0" lvl="0" marL="0" marR="0" rtl="0" algn="ctr">
                        <a:lnSpc>
                          <a:spcPct val="116111"/>
                        </a:lnSpc>
                        <a:spcBef>
                          <a:spcPts val="0"/>
                        </a:spcBef>
                        <a:spcAft>
                          <a:spcPts val="0"/>
                        </a:spcAft>
                        <a:buNone/>
                      </a:pPr>
                      <a:r>
                        <a:rPr lang="en-US" sz="900" u="none" cap="none" strike="noStrike">
                          <a:solidFill>
                            <a:srgbClr val="3366D5"/>
                          </a:solidFill>
                          <a:latin typeface="Courier New"/>
                          <a:ea typeface="Courier New"/>
                          <a:cs typeface="Courier New"/>
                          <a:sym typeface="Courier New"/>
                        </a:rPr>
                        <a:t>WHEN</a:t>
                      </a:r>
                      <a:endParaRPr sz="900" u="none" cap="none" strike="noStrike">
                        <a:latin typeface="Courier New"/>
                        <a:ea typeface="Courier New"/>
                        <a:cs typeface="Courier New"/>
                        <a:sym typeface="Courier New"/>
                      </a:endParaRPr>
                    </a:p>
                  </a:txBody>
                  <a:tcPr marT="43175" marB="0" marR="0" marL="0"/>
                </a:tc>
                <a:tc>
                  <a:txBody>
                    <a:bodyPr/>
                    <a:lstStyle/>
                    <a:p>
                      <a:pPr indent="0" lvl="0" marL="34290" marR="0" rtl="0" algn="ctr">
                        <a:lnSpc>
                          <a:spcPct val="116111"/>
                        </a:lnSpc>
                        <a:spcBef>
                          <a:spcPts val="0"/>
                        </a:spcBef>
                        <a:spcAft>
                          <a:spcPts val="0"/>
                        </a:spcAft>
                        <a:buNone/>
                      </a:pPr>
                      <a:r>
                        <a:rPr lang="en-US" sz="900" u="none" cap="none" strike="noStrike">
                          <a:solidFill>
                            <a:srgbClr val="F4501D"/>
                          </a:solidFill>
                          <a:latin typeface="Courier New"/>
                          <a:ea typeface="Courier New"/>
                          <a:cs typeface="Courier New"/>
                          <a:sym typeface="Courier New"/>
                        </a:rPr>
                        <a:t>12</a:t>
                      </a:r>
                      <a:endParaRPr sz="900" u="none" cap="none" strike="noStrike">
                        <a:latin typeface="Courier New"/>
                        <a:ea typeface="Courier New"/>
                        <a:cs typeface="Courier New"/>
                        <a:sym typeface="Courier New"/>
                      </a:endParaRPr>
                    </a:p>
                  </a:txBody>
                  <a:tcPr marT="43175" marB="0" marR="0" marL="0"/>
                </a:tc>
                <a:tc>
                  <a:txBody>
                    <a:bodyPr/>
                    <a:lstStyle/>
                    <a:p>
                      <a:pPr indent="0" lvl="0" marL="0" marR="0" rtl="0" algn="r">
                        <a:lnSpc>
                          <a:spcPct val="116111"/>
                        </a:lnSpc>
                        <a:spcBef>
                          <a:spcPts val="0"/>
                        </a:spcBef>
                        <a:spcAft>
                          <a:spcPts val="0"/>
                        </a:spcAft>
                        <a:buNone/>
                      </a:pPr>
                      <a:r>
                        <a:rPr lang="en-US" sz="900" u="none" cap="none" strike="noStrike">
                          <a:solidFill>
                            <a:srgbClr val="3366D5"/>
                          </a:solidFill>
                          <a:latin typeface="Courier New"/>
                          <a:ea typeface="Courier New"/>
                          <a:cs typeface="Courier New"/>
                          <a:sym typeface="Courier New"/>
                        </a:rPr>
                        <a:t>THEN</a:t>
                      </a:r>
                      <a:endParaRPr sz="900" u="none" cap="none" strike="noStrike">
                        <a:latin typeface="Courier New"/>
                        <a:ea typeface="Courier New"/>
                        <a:cs typeface="Courier New"/>
                        <a:sym typeface="Courier New"/>
                      </a:endParaRPr>
                    </a:p>
                  </a:txBody>
                  <a:tcPr marT="43175" marB="0" marR="0" marL="0"/>
                </a:tc>
                <a:tc>
                  <a:txBody>
                    <a:bodyPr/>
                    <a:lstStyle/>
                    <a:p>
                      <a:pPr indent="0" lvl="0" marL="0" marR="24130" rtl="0" algn="r">
                        <a:lnSpc>
                          <a:spcPct val="116111"/>
                        </a:lnSpc>
                        <a:spcBef>
                          <a:spcPts val="0"/>
                        </a:spcBef>
                        <a:spcAft>
                          <a:spcPts val="0"/>
                        </a:spcAft>
                        <a:buNone/>
                      </a:pPr>
                      <a:r>
                        <a:rPr lang="en-US" sz="900" u="none" cap="none" strike="noStrike">
                          <a:solidFill>
                            <a:srgbClr val="0D8F4E"/>
                          </a:solidFill>
                          <a:latin typeface="Courier New"/>
                          <a:ea typeface="Courier New"/>
                          <a:cs typeface="Courier New"/>
                          <a:sym typeface="Courier New"/>
                        </a:rPr>
                        <a:t>'December'</a:t>
                      </a:r>
                      <a:endParaRPr sz="900" u="none" cap="none" strike="noStrike">
                        <a:latin typeface="Courier New"/>
                        <a:ea typeface="Courier New"/>
                        <a:cs typeface="Courier New"/>
                        <a:sym typeface="Courier New"/>
                      </a:endParaRPr>
                    </a:p>
                  </a:txBody>
                  <a:tcPr marT="43175" marB="0" marR="0" marL="0"/>
                </a:tc>
              </a:tr>
            </a:tbl>
          </a:graphicData>
        </a:graphic>
      </p:graphicFrame>
      <p:sp>
        <p:nvSpPr>
          <p:cNvPr id="197" name="Google Shape;197;p12"/>
          <p:cNvSpPr txBox="1"/>
          <p:nvPr/>
        </p:nvSpPr>
        <p:spPr>
          <a:xfrm>
            <a:off x="901700" y="7783611"/>
            <a:ext cx="2700600" cy="1293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00">
                <a:solidFill>
                  <a:srgbClr val="3366D5"/>
                </a:solidFill>
                <a:latin typeface="Courier New"/>
                <a:ea typeface="Courier New"/>
                <a:cs typeface="Courier New"/>
                <a:sym typeface="Courier New"/>
              </a:rPr>
              <a:t>END AS </a:t>
            </a:r>
            <a:r>
              <a:rPr lang="en-US" sz="900">
                <a:latin typeface="Courier New"/>
                <a:ea typeface="Courier New"/>
                <a:cs typeface="Courier New"/>
                <a:sym typeface="Courier New"/>
              </a:rPr>
              <a:t>month</a:t>
            </a:r>
            <a:r>
              <a:rPr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a:p>
            <a:pPr indent="-137795" lvl="0" marL="149860" marR="508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CASE EXTRACT</a:t>
            </a:r>
            <a:r>
              <a:rPr lang="en-US" sz="900">
                <a:solidFill>
                  <a:srgbClr val="37464E"/>
                </a:solidFill>
                <a:latin typeface="Courier New"/>
                <a:ea typeface="Courier New"/>
                <a:cs typeface="Courier New"/>
                <a:sym typeface="Courier New"/>
              </a:rPr>
              <a:t>(</a:t>
            </a:r>
            <a:r>
              <a:rPr lang="en-US" sz="900">
                <a:latin typeface="Courier New"/>
                <a:ea typeface="Courier New"/>
                <a:cs typeface="Courier New"/>
                <a:sym typeface="Courier New"/>
              </a:rPr>
              <a:t>DAYOFWEEK </a:t>
            </a:r>
            <a:r>
              <a:rPr lang="en-US" sz="900">
                <a:solidFill>
                  <a:srgbClr val="3366D5"/>
                </a:solidFill>
                <a:latin typeface="Courier New"/>
                <a:ea typeface="Courier New"/>
                <a:cs typeface="Courier New"/>
                <a:sym typeface="Courier New"/>
              </a:rPr>
              <a:t>FROM </a:t>
            </a:r>
            <a:r>
              <a:rPr lang="en-US" sz="900">
                <a:latin typeface="Courier New"/>
                <a:ea typeface="Courier New"/>
                <a:cs typeface="Courier New"/>
                <a:sym typeface="Courier New"/>
              </a:rPr>
              <a:t>started_at</a:t>
            </a:r>
            <a:r>
              <a:rPr lang="en-US" sz="900">
                <a:solidFill>
                  <a:srgbClr val="37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WHEN </a:t>
            </a:r>
            <a:r>
              <a:rPr lang="en-US" sz="900">
                <a:solidFill>
                  <a:srgbClr val="F4501D"/>
                </a:solidFill>
                <a:latin typeface="Courier New"/>
                <a:ea typeface="Courier New"/>
                <a:cs typeface="Courier New"/>
                <a:sym typeface="Courier New"/>
              </a:rPr>
              <a:t>1 </a:t>
            </a:r>
            <a:r>
              <a:rPr lang="en-US" sz="900">
                <a:solidFill>
                  <a:srgbClr val="3366D5"/>
                </a:solidFill>
                <a:latin typeface="Courier New"/>
                <a:ea typeface="Courier New"/>
                <a:cs typeface="Courier New"/>
                <a:sym typeface="Courier New"/>
              </a:rPr>
              <a:t>THEN </a:t>
            </a:r>
            <a:r>
              <a:rPr lang="en-US" sz="900">
                <a:solidFill>
                  <a:srgbClr val="0D8F4E"/>
                </a:solidFill>
                <a:latin typeface="Courier New"/>
                <a:ea typeface="Courier New"/>
                <a:cs typeface="Courier New"/>
                <a:sym typeface="Courier New"/>
              </a:rPr>
              <a:t>'Sunday'</a:t>
            </a:r>
            <a:endParaRPr sz="900">
              <a:latin typeface="Courier New"/>
              <a:ea typeface="Courier New"/>
              <a:cs typeface="Courier New"/>
              <a:sym typeface="Courier New"/>
            </a:endParaRPr>
          </a:p>
          <a:p>
            <a:pPr indent="0" lvl="0" marL="149860" rtl="0" algn="l">
              <a:lnSpc>
                <a:spcPct val="100000"/>
              </a:lnSpc>
              <a:spcBef>
                <a:spcPts val="700"/>
              </a:spcBef>
              <a:spcAft>
                <a:spcPts val="0"/>
              </a:spcAft>
              <a:buNone/>
            </a:pPr>
            <a:r>
              <a:rPr lang="en-US" sz="900">
                <a:solidFill>
                  <a:srgbClr val="3366D5"/>
                </a:solidFill>
                <a:latin typeface="Courier New"/>
                <a:ea typeface="Courier New"/>
                <a:cs typeface="Courier New"/>
                <a:sym typeface="Courier New"/>
              </a:rPr>
              <a:t>WHEN </a:t>
            </a:r>
            <a:r>
              <a:rPr lang="en-US" sz="900">
                <a:solidFill>
                  <a:srgbClr val="F4501D"/>
                </a:solidFill>
                <a:latin typeface="Courier New"/>
                <a:ea typeface="Courier New"/>
                <a:cs typeface="Courier New"/>
                <a:sym typeface="Courier New"/>
              </a:rPr>
              <a:t>2 </a:t>
            </a:r>
            <a:r>
              <a:rPr lang="en-US" sz="900">
                <a:solidFill>
                  <a:srgbClr val="3366D5"/>
                </a:solidFill>
                <a:latin typeface="Courier New"/>
                <a:ea typeface="Courier New"/>
                <a:cs typeface="Courier New"/>
                <a:sym typeface="Courier New"/>
              </a:rPr>
              <a:t>THEN </a:t>
            </a:r>
            <a:r>
              <a:rPr lang="en-US" sz="900">
                <a:solidFill>
                  <a:srgbClr val="0D8F4E"/>
                </a:solidFill>
                <a:latin typeface="Courier New"/>
                <a:ea typeface="Courier New"/>
                <a:cs typeface="Courier New"/>
                <a:sym typeface="Courier New"/>
              </a:rPr>
              <a:t>'Monday'</a:t>
            </a:r>
            <a:endParaRPr sz="900">
              <a:latin typeface="Courier New"/>
              <a:ea typeface="Courier New"/>
              <a:cs typeface="Courier New"/>
              <a:sym typeface="Courier New"/>
            </a:endParaRPr>
          </a:p>
          <a:p>
            <a:pPr indent="0" lvl="0" marL="149860" marR="96520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WHEN </a:t>
            </a:r>
            <a:r>
              <a:rPr lang="en-US" sz="900">
                <a:solidFill>
                  <a:srgbClr val="F4501D"/>
                </a:solidFill>
                <a:latin typeface="Courier New"/>
                <a:ea typeface="Courier New"/>
                <a:cs typeface="Courier New"/>
                <a:sym typeface="Courier New"/>
              </a:rPr>
              <a:t>3 </a:t>
            </a:r>
            <a:r>
              <a:rPr lang="en-US" sz="900">
                <a:solidFill>
                  <a:srgbClr val="3366D5"/>
                </a:solidFill>
                <a:latin typeface="Courier New"/>
                <a:ea typeface="Courier New"/>
                <a:cs typeface="Courier New"/>
                <a:sym typeface="Courier New"/>
              </a:rPr>
              <a:t>THEN </a:t>
            </a:r>
            <a:r>
              <a:rPr lang="en-US" sz="900">
                <a:solidFill>
                  <a:srgbClr val="0D8F4E"/>
                </a:solidFill>
                <a:latin typeface="Courier New"/>
                <a:ea typeface="Courier New"/>
                <a:cs typeface="Courier New"/>
                <a:sym typeface="Courier New"/>
              </a:rPr>
              <a:t>'Tuesday' </a:t>
            </a:r>
            <a:r>
              <a:rPr lang="en-US" sz="900">
                <a:solidFill>
                  <a:srgbClr val="3366D5"/>
                </a:solidFill>
                <a:latin typeface="Courier New"/>
                <a:ea typeface="Courier New"/>
                <a:cs typeface="Courier New"/>
                <a:sym typeface="Courier New"/>
              </a:rPr>
              <a:t>WHEN </a:t>
            </a:r>
            <a:r>
              <a:rPr lang="en-US" sz="900">
                <a:solidFill>
                  <a:srgbClr val="F4501D"/>
                </a:solidFill>
                <a:latin typeface="Courier New"/>
                <a:ea typeface="Courier New"/>
                <a:cs typeface="Courier New"/>
                <a:sym typeface="Courier New"/>
              </a:rPr>
              <a:t>4 </a:t>
            </a:r>
            <a:r>
              <a:rPr lang="en-US" sz="900">
                <a:solidFill>
                  <a:srgbClr val="3366D5"/>
                </a:solidFill>
                <a:latin typeface="Courier New"/>
                <a:ea typeface="Courier New"/>
                <a:cs typeface="Courier New"/>
                <a:sym typeface="Courier New"/>
              </a:rPr>
              <a:t>THEN </a:t>
            </a:r>
            <a:r>
              <a:rPr lang="en-US" sz="900">
                <a:solidFill>
                  <a:srgbClr val="0D8F4E"/>
                </a:solidFill>
                <a:latin typeface="Courier New"/>
                <a:ea typeface="Courier New"/>
                <a:cs typeface="Courier New"/>
                <a:sym typeface="Courier New"/>
              </a:rPr>
              <a:t>'Wednesday'</a:t>
            </a:r>
            <a:endParaRPr sz="900">
              <a:latin typeface="Courier New"/>
              <a:ea typeface="Courier New"/>
              <a:cs typeface="Courier New"/>
              <a:sym typeface="Courier New"/>
            </a:endParaRPr>
          </a:p>
        </p:txBody>
      </p:sp>
      <p:sp>
        <p:nvSpPr>
          <p:cNvPr id="198" name="Google Shape;198;p12"/>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02" name="Shape 202"/>
        <p:cNvGrpSpPr/>
        <p:nvPr/>
      </p:nvGrpSpPr>
      <p:grpSpPr>
        <a:xfrm>
          <a:off x="0" y="0"/>
          <a:ext cx="0" cy="0"/>
          <a:chOff x="0" y="0"/>
          <a:chExt cx="0" cy="0"/>
        </a:xfrm>
      </p:grpSpPr>
      <p:sp>
        <p:nvSpPr>
          <p:cNvPr id="203" name="Google Shape;203;p13"/>
          <p:cNvSpPr txBox="1"/>
          <p:nvPr/>
        </p:nvSpPr>
        <p:spPr>
          <a:xfrm>
            <a:off x="901700" y="907169"/>
            <a:ext cx="4690110" cy="4458970"/>
          </a:xfrm>
          <a:prstGeom prst="rect">
            <a:avLst/>
          </a:prstGeom>
          <a:noFill/>
          <a:ln>
            <a:noFill/>
          </a:ln>
        </p:spPr>
        <p:txBody>
          <a:bodyPr anchorCtr="0" anchor="t" bIns="0" lIns="0" spcFirstLastPara="1" rIns="0" wrap="square" tIns="12700">
            <a:spAutoFit/>
          </a:bodyPr>
          <a:lstStyle/>
          <a:p>
            <a:pPr indent="0" lvl="0" marL="149860" rtl="0" algn="l">
              <a:lnSpc>
                <a:spcPct val="100000"/>
              </a:lnSpc>
              <a:spcBef>
                <a:spcPts val="0"/>
              </a:spcBef>
              <a:spcAft>
                <a:spcPts val="0"/>
              </a:spcAft>
              <a:buNone/>
            </a:pPr>
            <a:r>
              <a:rPr lang="en-US" sz="900">
                <a:solidFill>
                  <a:srgbClr val="3366D5"/>
                </a:solidFill>
                <a:latin typeface="Courier New"/>
                <a:ea typeface="Courier New"/>
                <a:cs typeface="Courier New"/>
                <a:sym typeface="Courier New"/>
              </a:rPr>
              <a:t>WHEN </a:t>
            </a:r>
            <a:r>
              <a:rPr lang="en-US" sz="900">
                <a:solidFill>
                  <a:srgbClr val="F4501D"/>
                </a:solidFill>
                <a:latin typeface="Courier New"/>
                <a:ea typeface="Courier New"/>
                <a:cs typeface="Courier New"/>
                <a:sym typeface="Courier New"/>
              </a:rPr>
              <a:t>5 </a:t>
            </a:r>
            <a:r>
              <a:rPr lang="en-US" sz="900">
                <a:solidFill>
                  <a:srgbClr val="3366D5"/>
                </a:solidFill>
                <a:latin typeface="Courier New"/>
                <a:ea typeface="Courier New"/>
                <a:cs typeface="Courier New"/>
                <a:sym typeface="Courier New"/>
              </a:rPr>
              <a:t>THEN </a:t>
            </a:r>
            <a:r>
              <a:rPr lang="en-US" sz="900">
                <a:solidFill>
                  <a:srgbClr val="0D8F4E"/>
                </a:solidFill>
                <a:latin typeface="Courier New"/>
                <a:ea typeface="Courier New"/>
                <a:cs typeface="Courier New"/>
                <a:sym typeface="Courier New"/>
              </a:rPr>
              <a:t>'Thursday'</a:t>
            </a:r>
            <a:endParaRPr sz="900">
              <a:latin typeface="Courier New"/>
              <a:ea typeface="Courier New"/>
              <a:cs typeface="Courier New"/>
              <a:sym typeface="Courier New"/>
            </a:endParaRPr>
          </a:p>
          <a:p>
            <a:pPr indent="0" lvl="0" marL="149860" rtl="0" algn="l">
              <a:lnSpc>
                <a:spcPct val="100000"/>
              </a:lnSpc>
              <a:spcBef>
                <a:spcPts val="700"/>
              </a:spcBef>
              <a:spcAft>
                <a:spcPts val="0"/>
              </a:spcAft>
              <a:buNone/>
            </a:pPr>
            <a:r>
              <a:rPr lang="en-US" sz="900">
                <a:solidFill>
                  <a:srgbClr val="3366D5"/>
                </a:solidFill>
                <a:latin typeface="Courier New"/>
                <a:ea typeface="Courier New"/>
                <a:cs typeface="Courier New"/>
                <a:sym typeface="Courier New"/>
              </a:rPr>
              <a:t>WHEN </a:t>
            </a:r>
            <a:r>
              <a:rPr lang="en-US" sz="900">
                <a:solidFill>
                  <a:srgbClr val="F4501D"/>
                </a:solidFill>
                <a:latin typeface="Courier New"/>
                <a:ea typeface="Courier New"/>
                <a:cs typeface="Courier New"/>
                <a:sym typeface="Courier New"/>
              </a:rPr>
              <a:t>6 </a:t>
            </a:r>
            <a:r>
              <a:rPr lang="en-US" sz="900">
                <a:solidFill>
                  <a:srgbClr val="3366D5"/>
                </a:solidFill>
                <a:latin typeface="Courier New"/>
                <a:ea typeface="Courier New"/>
                <a:cs typeface="Courier New"/>
                <a:sym typeface="Courier New"/>
              </a:rPr>
              <a:t>THEN </a:t>
            </a:r>
            <a:r>
              <a:rPr lang="en-US" sz="900">
                <a:solidFill>
                  <a:srgbClr val="0D8F4E"/>
                </a:solidFill>
                <a:latin typeface="Courier New"/>
                <a:ea typeface="Courier New"/>
                <a:cs typeface="Courier New"/>
                <a:sym typeface="Courier New"/>
              </a:rPr>
              <a:t>'Friday'</a:t>
            </a:r>
            <a:endParaRPr sz="900">
              <a:latin typeface="Courier New"/>
              <a:ea typeface="Courier New"/>
              <a:cs typeface="Courier New"/>
              <a:sym typeface="Courier New"/>
            </a:endParaRPr>
          </a:p>
          <a:p>
            <a:pPr indent="137160" lvl="0" marL="12700" marR="302260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WHEN </a:t>
            </a:r>
            <a:r>
              <a:rPr lang="en-US" sz="900">
                <a:solidFill>
                  <a:srgbClr val="F4501D"/>
                </a:solidFill>
                <a:latin typeface="Courier New"/>
                <a:ea typeface="Courier New"/>
                <a:cs typeface="Courier New"/>
                <a:sym typeface="Courier New"/>
              </a:rPr>
              <a:t>7 </a:t>
            </a:r>
            <a:r>
              <a:rPr lang="en-US" sz="900">
                <a:solidFill>
                  <a:srgbClr val="3366D5"/>
                </a:solidFill>
                <a:latin typeface="Courier New"/>
                <a:ea typeface="Courier New"/>
                <a:cs typeface="Courier New"/>
                <a:sym typeface="Courier New"/>
              </a:rPr>
              <a:t>THEN </a:t>
            </a:r>
            <a:r>
              <a:rPr lang="en-US" sz="900">
                <a:solidFill>
                  <a:srgbClr val="0D8F4E"/>
                </a:solidFill>
                <a:latin typeface="Courier New"/>
                <a:ea typeface="Courier New"/>
                <a:cs typeface="Courier New"/>
                <a:sym typeface="Courier New"/>
              </a:rPr>
              <a:t>'Saturday' </a:t>
            </a:r>
            <a:r>
              <a:rPr lang="en-US" sz="900">
                <a:solidFill>
                  <a:srgbClr val="3366D5"/>
                </a:solidFill>
                <a:latin typeface="Courier New"/>
                <a:ea typeface="Courier New"/>
                <a:cs typeface="Courier New"/>
                <a:sym typeface="Courier New"/>
              </a:rPr>
              <a:t>END AS </a:t>
            </a:r>
            <a:r>
              <a:rPr lang="en-US" sz="900">
                <a:latin typeface="Courier New"/>
                <a:ea typeface="Courier New"/>
                <a:cs typeface="Courier New"/>
                <a:sym typeface="Courier New"/>
              </a:rPr>
              <a:t>day_of_week</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start_station_name</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start_station_id</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end_station_name</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end_station_id</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start_lat</a:t>
            </a:r>
            <a:r>
              <a:rPr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a:p>
            <a:pPr indent="0" lvl="0" marL="12700" marR="3708400" rtl="0" algn="l">
              <a:lnSpc>
                <a:spcPct val="164900"/>
              </a:lnSpc>
              <a:spcBef>
                <a:spcPts val="0"/>
              </a:spcBef>
              <a:spcAft>
                <a:spcPts val="0"/>
              </a:spcAft>
              <a:buNone/>
            </a:pPr>
            <a:r>
              <a:rPr lang="en-US" sz="900">
                <a:latin typeface="Courier New"/>
                <a:ea typeface="Courier New"/>
                <a:cs typeface="Courier New"/>
                <a:sym typeface="Courier New"/>
              </a:rPr>
              <a:t>start_lng</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end_lat</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end_lng</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member_casual</a:t>
            </a:r>
            <a:r>
              <a:rPr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a:p>
            <a:pPr indent="0" lvl="0" marL="12700" marR="622300" rtl="0" algn="l">
              <a:lnSpc>
                <a:spcPct val="164800"/>
              </a:lnSpc>
              <a:spcBef>
                <a:spcPts val="0"/>
              </a:spcBef>
              <a:spcAft>
                <a:spcPts val="0"/>
              </a:spcAft>
              <a:buNone/>
            </a:pPr>
            <a:r>
              <a:rPr lang="en-US" sz="900">
                <a:solidFill>
                  <a:srgbClr val="3366D5"/>
                </a:solidFill>
                <a:latin typeface="Courier New"/>
                <a:ea typeface="Courier New"/>
                <a:cs typeface="Courier New"/>
                <a:sym typeface="Courier New"/>
              </a:rPr>
              <a:t>FROM </a:t>
            </a:r>
            <a:r>
              <a:rPr lang="en-US" sz="900">
                <a:solidFill>
                  <a:srgbClr val="0D8F4E"/>
                </a:solidFill>
                <a:latin typeface="Courier New"/>
                <a:ea typeface="Courier New"/>
                <a:cs typeface="Courier New"/>
                <a:sym typeface="Courier New"/>
              </a:rPr>
              <a:t>`bicycle-436922.bicycle_trip.Combined1_tripdata` </a:t>
            </a:r>
            <a:r>
              <a:rPr lang="en-US" sz="900">
                <a:solidFill>
                  <a:srgbClr val="3366D5"/>
                </a:solidFill>
                <a:latin typeface="Courier New"/>
                <a:ea typeface="Courier New"/>
                <a:cs typeface="Courier New"/>
                <a:sym typeface="Courier New"/>
              </a:rPr>
              <a:t>AS </a:t>
            </a:r>
            <a:r>
              <a:rPr lang="en-US" sz="900">
                <a:latin typeface="Courier New"/>
                <a:ea typeface="Courier New"/>
                <a:cs typeface="Courier New"/>
                <a:sym typeface="Courier New"/>
              </a:rPr>
              <a:t>t1 </a:t>
            </a:r>
            <a:r>
              <a:rPr lang="en-US" sz="900">
                <a:solidFill>
                  <a:srgbClr val="3366D5"/>
                </a:solidFill>
                <a:latin typeface="Courier New"/>
                <a:ea typeface="Courier New"/>
                <a:cs typeface="Courier New"/>
                <a:sym typeface="Courier New"/>
              </a:rPr>
              <a:t>JOIN</a:t>
            </a:r>
            <a:endParaRPr sz="900">
              <a:latin typeface="Courier New"/>
              <a:ea typeface="Courier New"/>
              <a:cs typeface="Courier New"/>
              <a:sym typeface="Courier New"/>
            </a:endParaRPr>
          </a:p>
          <a:p>
            <a:pPr indent="0" lvl="0" marL="12700" rtl="0" algn="l">
              <a:lnSpc>
                <a:spcPct val="100000"/>
              </a:lnSpc>
              <a:spcBef>
                <a:spcPts val="700"/>
              </a:spcBef>
              <a:spcAft>
                <a:spcPts val="0"/>
              </a:spcAft>
              <a:buNone/>
            </a:pPr>
            <a:r>
              <a:rPr lang="en-US" sz="900">
                <a:solidFill>
                  <a:srgbClr val="37464E"/>
                </a:solidFill>
                <a:latin typeface="Courier New"/>
                <a:ea typeface="Courier New"/>
                <a:cs typeface="Courier New"/>
                <a:sym typeface="Courier New"/>
              </a:rPr>
              <a:t>(</a:t>
            </a:r>
            <a:r>
              <a:rPr lang="en-US" sz="900">
                <a:solidFill>
                  <a:srgbClr val="3366D5"/>
                </a:solidFill>
                <a:latin typeface="Courier New"/>
                <a:ea typeface="Courier New"/>
                <a:cs typeface="Courier New"/>
                <a:sym typeface="Courier New"/>
              </a:rPr>
              <a:t>SELECT </a:t>
            </a:r>
            <a:r>
              <a:rPr lang="en-US" sz="900">
                <a:latin typeface="Courier New"/>
                <a:ea typeface="Courier New"/>
                <a:cs typeface="Courier New"/>
                <a:sym typeface="Courier New"/>
              </a:rPr>
              <a:t>ride_id</a:t>
            </a:r>
            <a:r>
              <a:rPr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a:p>
            <a:pPr indent="68580" lvl="0" marL="12700" marR="508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TIMESTAMP_DIFF</a:t>
            </a:r>
            <a:r>
              <a:rPr lang="en-US" sz="900">
                <a:solidFill>
                  <a:srgbClr val="37464E"/>
                </a:solidFill>
                <a:latin typeface="Courier New"/>
                <a:ea typeface="Courier New"/>
                <a:cs typeface="Courier New"/>
                <a:sym typeface="Courier New"/>
              </a:rPr>
              <a:t>(</a:t>
            </a:r>
            <a:r>
              <a:rPr lang="en-US" sz="900">
                <a:latin typeface="Courier New"/>
                <a:ea typeface="Courier New"/>
                <a:cs typeface="Courier New"/>
                <a:sym typeface="Courier New"/>
              </a:rPr>
              <a:t>ended_at</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started_at</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MINUTE</a:t>
            </a:r>
            <a:r>
              <a:rPr lang="en-US" sz="900">
                <a:solidFill>
                  <a:srgbClr val="37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AS </a:t>
            </a:r>
            <a:r>
              <a:rPr lang="en-US" sz="900">
                <a:latin typeface="Courier New"/>
                <a:ea typeface="Courier New"/>
                <a:cs typeface="Courier New"/>
                <a:sym typeface="Courier New"/>
              </a:rPr>
              <a:t>ride_length_in_mins </a:t>
            </a:r>
            <a:r>
              <a:rPr lang="en-US" sz="900">
                <a:solidFill>
                  <a:srgbClr val="3366D5"/>
                </a:solidFill>
                <a:latin typeface="Courier New"/>
                <a:ea typeface="Courier New"/>
                <a:cs typeface="Courier New"/>
                <a:sym typeface="Courier New"/>
              </a:rPr>
              <a:t>FROM </a:t>
            </a:r>
            <a:r>
              <a:rPr lang="en-US" sz="900">
                <a:solidFill>
                  <a:srgbClr val="0D8F4E"/>
                </a:solidFill>
                <a:latin typeface="Courier New"/>
                <a:ea typeface="Courier New"/>
                <a:cs typeface="Courier New"/>
                <a:sym typeface="Courier New"/>
              </a:rPr>
              <a:t>`bicycle-436922.bicycle_trip.Combined1_tripdata`</a:t>
            </a:r>
            <a:r>
              <a:rPr lang="en-US" sz="900">
                <a:solidFill>
                  <a:srgbClr val="37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AS </a:t>
            </a:r>
            <a:r>
              <a:rPr lang="en-US" sz="900">
                <a:latin typeface="Courier New"/>
                <a:ea typeface="Courier New"/>
                <a:cs typeface="Courier New"/>
                <a:sym typeface="Courier New"/>
              </a:rPr>
              <a:t>t2 </a:t>
            </a:r>
            <a:r>
              <a:rPr lang="en-US" sz="900">
                <a:solidFill>
                  <a:srgbClr val="3366D5"/>
                </a:solidFill>
                <a:latin typeface="Courier New"/>
                <a:ea typeface="Courier New"/>
                <a:cs typeface="Courier New"/>
                <a:sym typeface="Courier New"/>
              </a:rPr>
              <a:t>USING</a:t>
            </a:r>
            <a:r>
              <a:rPr lang="en-US" sz="900">
                <a:solidFill>
                  <a:srgbClr val="37464E"/>
                </a:solidFill>
                <a:latin typeface="Courier New"/>
                <a:ea typeface="Courier New"/>
                <a:cs typeface="Courier New"/>
                <a:sym typeface="Courier New"/>
              </a:rPr>
              <a:t>(</a:t>
            </a:r>
            <a:r>
              <a:rPr lang="en-US" sz="900">
                <a:latin typeface="Courier New"/>
                <a:ea typeface="Courier New"/>
                <a:cs typeface="Courier New"/>
                <a:sym typeface="Courier New"/>
              </a:rPr>
              <a:t>ride_id</a:t>
            </a:r>
            <a:r>
              <a:rPr lang="en-US" sz="900">
                <a:solidFill>
                  <a:srgbClr val="37464E"/>
                </a:solidFill>
                <a:latin typeface="Courier New"/>
                <a:ea typeface="Courier New"/>
                <a:cs typeface="Courier New"/>
                <a:sym typeface="Courier New"/>
              </a:rPr>
              <a:t>)</a:t>
            </a:r>
            <a:endParaRPr sz="900">
              <a:latin typeface="Courier New"/>
              <a:ea typeface="Courier New"/>
              <a:cs typeface="Courier New"/>
              <a:sym typeface="Courier New"/>
            </a:endParaRPr>
          </a:p>
          <a:p>
            <a:pPr indent="0" lvl="0" marL="12700" rtl="0" algn="l">
              <a:lnSpc>
                <a:spcPct val="100000"/>
              </a:lnSpc>
              <a:spcBef>
                <a:spcPts val="700"/>
              </a:spcBef>
              <a:spcAft>
                <a:spcPts val="0"/>
              </a:spcAft>
              <a:buNone/>
            </a:pPr>
            <a:r>
              <a:rPr lang="en-US" sz="900">
                <a:solidFill>
                  <a:srgbClr val="3366D5"/>
                </a:solidFill>
                <a:latin typeface="Courier New"/>
                <a:ea typeface="Courier New"/>
                <a:cs typeface="Courier New"/>
                <a:sym typeface="Courier New"/>
              </a:rPr>
              <a:t>WHERE </a:t>
            </a:r>
            <a:r>
              <a:rPr lang="en-US" sz="900">
                <a:latin typeface="Courier New"/>
                <a:ea typeface="Courier New"/>
                <a:cs typeface="Courier New"/>
                <a:sym typeface="Courier New"/>
              </a:rPr>
              <a:t>ride_length_in_mins </a:t>
            </a:r>
            <a:r>
              <a:rPr lang="en-US" sz="900">
                <a:solidFill>
                  <a:srgbClr val="37464E"/>
                </a:solidFill>
                <a:latin typeface="Courier New"/>
                <a:ea typeface="Courier New"/>
                <a:cs typeface="Courier New"/>
                <a:sym typeface="Courier New"/>
              </a:rPr>
              <a:t>&gt; </a:t>
            </a:r>
            <a:r>
              <a:rPr lang="en-US" sz="900">
                <a:solidFill>
                  <a:srgbClr val="F4501D"/>
                </a:solidFill>
                <a:latin typeface="Courier New"/>
                <a:ea typeface="Courier New"/>
                <a:cs typeface="Courier New"/>
                <a:sym typeface="Courier New"/>
              </a:rPr>
              <a:t>1 </a:t>
            </a:r>
            <a:r>
              <a:rPr lang="en-US" sz="900">
                <a:solidFill>
                  <a:srgbClr val="3366D5"/>
                </a:solidFill>
                <a:latin typeface="Courier New"/>
                <a:ea typeface="Courier New"/>
                <a:cs typeface="Courier New"/>
                <a:sym typeface="Courier New"/>
              </a:rPr>
              <a:t>AND </a:t>
            </a:r>
            <a:r>
              <a:rPr lang="en-US" sz="900">
                <a:latin typeface="Courier New"/>
                <a:ea typeface="Courier New"/>
                <a:cs typeface="Courier New"/>
                <a:sym typeface="Courier New"/>
              </a:rPr>
              <a:t>ride_length_in_mins </a:t>
            </a:r>
            <a:r>
              <a:rPr lang="en-US" sz="900">
                <a:solidFill>
                  <a:srgbClr val="37464E"/>
                </a:solidFill>
                <a:latin typeface="Courier New"/>
                <a:ea typeface="Courier New"/>
                <a:cs typeface="Courier New"/>
                <a:sym typeface="Courier New"/>
              </a:rPr>
              <a:t>&lt; </a:t>
            </a:r>
            <a:r>
              <a:rPr lang="en-US" sz="900">
                <a:solidFill>
                  <a:srgbClr val="F4501D"/>
                </a:solidFill>
                <a:latin typeface="Courier New"/>
                <a:ea typeface="Courier New"/>
                <a:cs typeface="Courier New"/>
                <a:sym typeface="Courier New"/>
              </a:rPr>
              <a:t>1440</a:t>
            </a:r>
            <a:r>
              <a:rPr lang="en-US" sz="900">
                <a:solidFill>
                  <a:srgbClr val="37464E"/>
                </a:solidFill>
                <a:latin typeface="Courier New"/>
                <a:ea typeface="Courier New"/>
                <a:cs typeface="Courier New"/>
                <a:sym typeface="Courier New"/>
              </a:rPr>
              <a:t>)</a:t>
            </a:r>
            <a:r>
              <a:rPr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p:txBody>
      </p:sp>
      <p:sp>
        <p:nvSpPr>
          <p:cNvPr id="204" name="Google Shape;204;p13"/>
          <p:cNvSpPr txBox="1"/>
          <p:nvPr/>
        </p:nvSpPr>
        <p:spPr>
          <a:xfrm>
            <a:off x="901700" y="8540998"/>
            <a:ext cx="3515995" cy="17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latin typeface="Trebuchet MS"/>
                <a:ea typeface="Trebuchet MS"/>
                <a:cs typeface="Trebuchet MS"/>
                <a:sym typeface="Trebuchet MS"/>
              </a:rPr>
              <a:t>This statement created a new table named Cleaned1_tripdata.</a:t>
            </a:r>
            <a:endParaRPr sz="1000">
              <a:latin typeface="Trebuchet MS"/>
              <a:ea typeface="Trebuchet MS"/>
              <a:cs typeface="Trebuchet MS"/>
              <a:sym typeface="Trebuchet MS"/>
            </a:endParaRPr>
          </a:p>
        </p:txBody>
      </p:sp>
      <p:pic>
        <p:nvPicPr>
          <p:cNvPr id="205" name="Google Shape;205;p13"/>
          <p:cNvPicPr preferRelativeResize="0"/>
          <p:nvPr/>
        </p:nvPicPr>
        <p:blipFill rotWithShape="1">
          <a:blip r:embed="rId3">
            <a:alphaModFix/>
          </a:blip>
          <a:srcRect b="0" l="0" r="0" t="0"/>
          <a:stretch/>
        </p:blipFill>
        <p:spPr>
          <a:xfrm>
            <a:off x="933450" y="5702236"/>
            <a:ext cx="5943600" cy="2751437"/>
          </a:xfrm>
          <a:prstGeom prst="rect">
            <a:avLst/>
          </a:prstGeom>
          <a:noFill/>
          <a:ln>
            <a:noFill/>
          </a:ln>
        </p:spPr>
      </p:pic>
      <p:sp>
        <p:nvSpPr>
          <p:cNvPr id="206" name="Google Shape;206;p13"/>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10" name="Shape 210"/>
        <p:cNvGrpSpPr/>
        <p:nvPr/>
      </p:nvGrpSpPr>
      <p:grpSpPr>
        <a:xfrm>
          <a:off x="0" y="0"/>
          <a:ext cx="0" cy="0"/>
          <a:chOff x="0" y="0"/>
          <a:chExt cx="0" cy="0"/>
        </a:xfrm>
      </p:grpSpPr>
      <p:sp>
        <p:nvSpPr>
          <p:cNvPr id="211" name="Google Shape;211;p14"/>
          <p:cNvSpPr txBox="1"/>
          <p:nvPr/>
        </p:nvSpPr>
        <p:spPr>
          <a:xfrm>
            <a:off x="901700" y="1120886"/>
            <a:ext cx="3888104" cy="1570990"/>
          </a:xfrm>
          <a:prstGeom prst="rect">
            <a:avLst/>
          </a:prstGeom>
          <a:noFill/>
          <a:ln>
            <a:noFill/>
          </a:ln>
        </p:spPr>
        <p:txBody>
          <a:bodyPr anchorCtr="0" anchor="t" bIns="0" lIns="0" spcFirstLastPara="1" rIns="0" wrap="square" tIns="12700">
            <a:spAutoFit/>
          </a:bodyPr>
          <a:lstStyle/>
          <a:p>
            <a:pPr indent="0" lvl="0" marL="241300" rtl="0" algn="l">
              <a:lnSpc>
                <a:spcPct val="100000"/>
              </a:lnSpc>
              <a:spcBef>
                <a:spcPts val="0"/>
              </a:spcBef>
              <a:spcAft>
                <a:spcPts val="0"/>
              </a:spcAft>
              <a:buNone/>
            </a:pPr>
            <a:r>
              <a:rPr lang="en-US" sz="1200">
                <a:latin typeface="Arial"/>
                <a:ea typeface="Arial"/>
                <a:cs typeface="Arial"/>
                <a:sym typeface="Arial"/>
              </a:rPr>
              <a:t>3. How many rides per month does each rider takes?</a:t>
            </a:r>
            <a:endParaRPr sz="1200">
              <a:latin typeface="Arial"/>
              <a:ea typeface="Arial"/>
              <a:cs typeface="Arial"/>
              <a:sym typeface="Arial"/>
            </a:endParaRPr>
          </a:p>
          <a:p>
            <a:pPr indent="0" lvl="0" marL="0" rtl="0" algn="l">
              <a:lnSpc>
                <a:spcPct val="100000"/>
              </a:lnSpc>
              <a:spcBef>
                <a:spcPts val="445"/>
              </a:spcBef>
              <a:spcAft>
                <a:spcPts val="0"/>
              </a:spcAft>
              <a:buNone/>
            </a:pPr>
            <a:r>
              <a:t/>
            </a:r>
            <a:endParaRPr sz="1200">
              <a:latin typeface="Arial"/>
              <a:ea typeface="Arial"/>
              <a:cs typeface="Arial"/>
              <a:sym typeface="Arial"/>
            </a:endParaRPr>
          </a:p>
          <a:p>
            <a:pPr indent="0" lvl="0" marL="12700" marR="160401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SELECT member_casual, month, COUNT(*) AS total_rides_per_month</a:t>
            </a:r>
            <a:endParaRPr sz="900">
              <a:latin typeface="Courier New"/>
              <a:ea typeface="Courier New"/>
              <a:cs typeface="Courier New"/>
              <a:sym typeface="Courier New"/>
            </a:endParaRPr>
          </a:p>
          <a:p>
            <a:pPr indent="0" lvl="0" marL="12700" marR="300355"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FROM `</a:t>
            </a:r>
            <a:r>
              <a:rPr lang="en-US" sz="900">
                <a:solidFill>
                  <a:srgbClr val="0D8F4E"/>
                </a:solidFill>
                <a:latin typeface="Courier New"/>
                <a:ea typeface="Courier New"/>
                <a:cs typeface="Courier New"/>
                <a:sym typeface="Courier New"/>
              </a:rPr>
              <a:t>bicycle-436922.bicycle_trip.Cleaned1_tripdata</a:t>
            </a:r>
            <a:r>
              <a:rPr lang="en-US" sz="900">
                <a:solidFill>
                  <a:srgbClr val="3366D5"/>
                </a:solidFill>
                <a:latin typeface="Courier New"/>
                <a:ea typeface="Courier New"/>
                <a:cs typeface="Courier New"/>
                <a:sym typeface="Courier New"/>
              </a:rPr>
              <a:t>` GROUP BY member_casual, month</a:t>
            </a:r>
            <a:endParaRPr sz="900">
              <a:latin typeface="Courier New"/>
              <a:ea typeface="Courier New"/>
              <a:cs typeface="Courier New"/>
              <a:sym typeface="Courier New"/>
            </a:endParaRPr>
          </a:p>
          <a:p>
            <a:pPr indent="0" lvl="0" marL="12700" rtl="0" algn="l">
              <a:lnSpc>
                <a:spcPct val="100000"/>
              </a:lnSpc>
              <a:spcBef>
                <a:spcPts val="700"/>
              </a:spcBef>
              <a:spcAft>
                <a:spcPts val="0"/>
              </a:spcAft>
              <a:buNone/>
            </a:pPr>
            <a:r>
              <a:rPr lang="en-US" sz="900">
                <a:solidFill>
                  <a:srgbClr val="3366D5"/>
                </a:solidFill>
                <a:latin typeface="Courier New"/>
                <a:ea typeface="Courier New"/>
                <a:cs typeface="Courier New"/>
                <a:sym typeface="Courier New"/>
              </a:rPr>
              <a:t>ORDER BY member_casual;</a:t>
            </a:r>
            <a:endParaRPr sz="900">
              <a:latin typeface="Courier New"/>
              <a:ea typeface="Courier New"/>
              <a:cs typeface="Courier New"/>
              <a:sym typeface="Courier New"/>
            </a:endParaRPr>
          </a:p>
        </p:txBody>
      </p:sp>
      <p:pic>
        <p:nvPicPr>
          <p:cNvPr id="212" name="Google Shape;212;p14"/>
          <p:cNvPicPr preferRelativeResize="0"/>
          <p:nvPr/>
        </p:nvPicPr>
        <p:blipFill rotWithShape="1">
          <a:blip r:embed="rId3">
            <a:alphaModFix/>
          </a:blip>
          <a:srcRect b="0" l="0" r="0" t="0"/>
          <a:stretch/>
        </p:blipFill>
        <p:spPr>
          <a:xfrm>
            <a:off x="933450" y="3007766"/>
            <a:ext cx="5943600" cy="4249923"/>
          </a:xfrm>
          <a:prstGeom prst="rect">
            <a:avLst/>
          </a:prstGeom>
          <a:noFill/>
          <a:ln>
            <a:noFill/>
          </a:ln>
        </p:spPr>
      </p:pic>
      <p:sp>
        <p:nvSpPr>
          <p:cNvPr id="213" name="Google Shape;213;p14"/>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17" name="Shape 217"/>
        <p:cNvGrpSpPr/>
        <p:nvPr/>
      </p:nvGrpSpPr>
      <p:grpSpPr>
        <a:xfrm>
          <a:off x="0" y="0"/>
          <a:ext cx="0" cy="0"/>
          <a:chOff x="0" y="0"/>
          <a:chExt cx="0" cy="0"/>
        </a:xfrm>
      </p:grpSpPr>
      <p:sp>
        <p:nvSpPr>
          <p:cNvPr id="218" name="Google Shape;218;p15"/>
          <p:cNvSpPr txBox="1"/>
          <p:nvPr/>
        </p:nvSpPr>
        <p:spPr>
          <a:xfrm>
            <a:off x="901700" y="3764892"/>
            <a:ext cx="4552950" cy="134493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Arial"/>
                <a:ea typeface="Arial"/>
                <a:cs typeface="Arial"/>
                <a:sym typeface="Arial"/>
              </a:rPr>
              <a:t>4.How many rides per week does each rider take?</a:t>
            </a:r>
            <a:endParaRPr sz="1200">
              <a:latin typeface="Arial"/>
              <a:ea typeface="Arial"/>
              <a:cs typeface="Arial"/>
              <a:sym typeface="Arial"/>
            </a:endParaRPr>
          </a:p>
          <a:p>
            <a:pPr indent="0" lvl="0" marL="0" rtl="0" algn="l">
              <a:lnSpc>
                <a:spcPct val="100000"/>
              </a:lnSpc>
              <a:spcBef>
                <a:spcPts val="445"/>
              </a:spcBef>
              <a:spcAft>
                <a:spcPts val="0"/>
              </a:spcAft>
              <a:buNone/>
            </a:pPr>
            <a:r>
              <a:t/>
            </a:r>
            <a:endParaRPr sz="1200">
              <a:latin typeface="Arial"/>
              <a:ea typeface="Arial"/>
              <a:cs typeface="Arial"/>
              <a:sym typeface="Arial"/>
            </a:endParaRPr>
          </a:p>
          <a:p>
            <a:pPr indent="0" lvl="0" marL="12700" marR="508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SELECT </a:t>
            </a:r>
            <a:r>
              <a:rPr lang="en-US" sz="900">
                <a:latin typeface="Courier New"/>
                <a:ea typeface="Courier New"/>
                <a:cs typeface="Courier New"/>
                <a:sym typeface="Courier New"/>
              </a:rPr>
              <a:t>member_casual</a:t>
            </a:r>
            <a:r>
              <a:rPr lang="en-US" sz="900">
                <a:solidFill>
                  <a:srgbClr val="3A464E"/>
                </a:solidFill>
                <a:latin typeface="Courier New"/>
                <a:ea typeface="Courier New"/>
                <a:cs typeface="Courier New"/>
                <a:sym typeface="Courier New"/>
              </a:rPr>
              <a:t>, </a:t>
            </a:r>
            <a:r>
              <a:rPr lang="en-US" sz="900">
                <a:latin typeface="Courier New"/>
                <a:ea typeface="Courier New"/>
                <a:cs typeface="Courier New"/>
                <a:sym typeface="Courier New"/>
              </a:rPr>
              <a:t>day_of_week</a:t>
            </a:r>
            <a:r>
              <a:rPr lang="en-US" sz="900">
                <a:solidFill>
                  <a:srgbClr val="3A464E"/>
                </a:solidFill>
                <a:latin typeface="Courier New"/>
                <a:ea typeface="Courier New"/>
                <a:cs typeface="Courier New"/>
                <a:sym typeface="Courier New"/>
              </a:rPr>
              <a:t>,</a:t>
            </a:r>
            <a:r>
              <a:rPr lang="en-US" sz="900">
                <a:solidFill>
                  <a:srgbClr val="3366D5"/>
                </a:solidFill>
                <a:latin typeface="Courier New"/>
                <a:ea typeface="Courier New"/>
                <a:cs typeface="Courier New"/>
                <a:sym typeface="Courier New"/>
              </a:rPr>
              <a:t>COUNT</a:t>
            </a:r>
            <a:r>
              <a:rPr lang="en-US" sz="900">
                <a:solidFill>
                  <a:srgbClr val="37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AS </a:t>
            </a:r>
            <a:r>
              <a:rPr lang="en-US" sz="900">
                <a:latin typeface="Courier New"/>
                <a:ea typeface="Courier New"/>
                <a:cs typeface="Courier New"/>
                <a:sym typeface="Courier New"/>
              </a:rPr>
              <a:t>total_rides_per_week </a:t>
            </a:r>
            <a:r>
              <a:rPr lang="en-US" sz="900">
                <a:solidFill>
                  <a:srgbClr val="3366D5"/>
                </a:solidFill>
                <a:latin typeface="Courier New"/>
                <a:ea typeface="Courier New"/>
                <a:cs typeface="Courier New"/>
                <a:sym typeface="Courier New"/>
              </a:rPr>
              <a:t>FROM </a:t>
            </a:r>
            <a:r>
              <a:rPr lang="en-US" sz="900">
                <a:solidFill>
                  <a:srgbClr val="0D8F4E"/>
                </a:solidFill>
                <a:latin typeface="Courier New"/>
                <a:ea typeface="Courier New"/>
                <a:cs typeface="Courier New"/>
                <a:sym typeface="Courier New"/>
              </a:rPr>
              <a:t>`bicycle-436922.bicycle_trip.Cleaned1_tripdata`</a:t>
            </a:r>
            <a:endParaRPr sz="900">
              <a:latin typeface="Courier New"/>
              <a:ea typeface="Courier New"/>
              <a:cs typeface="Courier New"/>
              <a:sym typeface="Courier New"/>
            </a:endParaRPr>
          </a:p>
          <a:p>
            <a:pPr indent="0" lvl="0" marL="12700" marR="219964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GROUP BY </a:t>
            </a:r>
            <a:r>
              <a:rPr lang="en-US" sz="900">
                <a:latin typeface="Courier New"/>
                <a:ea typeface="Courier New"/>
                <a:cs typeface="Courier New"/>
                <a:sym typeface="Courier New"/>
              </a:rPr>
              <a:t>member_casual</a:t>
            </a:r>
            <a:r>
              <a:rPr lang="en-US" sz="900">
                <a:solidFill>
                  <a:srgbClr val="3A464E"/>
                </a:solidFill>
                <a:latin typeface="Courier New"/>
                <a:ea typeface="Courier New"/>
                <a:cs typeface="Courier New"/>
                <a:sym typeface="Courier New"/>
              </a:rPr>
              <a:t>,</a:t>
            </a:r>
            <a:r>
              <a:rPr lang="en-US" sz="900">
                <a:latin typeface="Courier New"/>
                <a:ea typeface="Courier New"/>
                <a:cs typeface="Courier New"/>
                <a:sym typeface="Courier New"/>
              </a:rPr>
              <a:t>day_of_week </a:t>
            </a:r>
            <a:r>
              <a:rPr lang="en-US" sz="900">
                <a:solidFill>
                  <a:srgbClr val="3366D5"/>
                </a:solidFill>
                <a:latin typeface="Courier New"/>
                <a:ea typeface="Courier New"/>
                <a:cs typeface="Courier New"/>
                <a:sym typeface="Courier New"/>
              </a:rPr>
              <a:t>ORDER BY </a:t>
            </a:r>
            <a:r>
              <a:rPr lang="en-US" sz="900">
                <a:latin typeface="Courier New"/>
                <a:ea typeface="Courier New"/>
                <a:cs typeface="Courier New"/>
                <a:sym typeface="Courier New"/>
              </a:rPr>
              <a:t>member_casual</a:t>
            </a:r>
            <a:r>
              <a:rPr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p:txBody>
      </p:sp>
      <p:pic>
        <p:nvPicPr>
          <p:cNvPr id="219" name="Google Shape;219;p15"/>
          <p:cNvPicPr preferRelativeResize="0"/>
          <p:nvPr/>
        </p:nvPicPr>
        <p:blipFill rotWithShape="1">
          <a:blip r:embed="rId3">
            <a:alphaModFix/>
          </a:blip>
          <a:srcRect b="0" l="0" r="0" t="0"/>
          <a:stretch/>
        </p:blipFill>
        <p:spPr>
          <a:xfrm>
            <a:off x="933450" y="933450"/>
            <a:ext cx="5943600" cy="2714625"/>
          </a:xfrm>
          <a:prstGeom prst="rect">
            <a:avLst/>
          </a:prstGeom>
          <a:noFill/>
          <a:ln>
            <a:noFill/>
          </a:ln>
        </p:spPr>
      </p:pic>
      <p:pic>
        <p:nvPicPr>
          <p:cNvPr id="220" name="Google Shape;220;p15"/>
          <p:cNvPicPr preferRelativeResize="0"/>
          <p:nvPr/>
        </p:nvPicPr>
        <p:blipFill rotWithShape="1">
          <a:blip r:embed="rId4">
            <a:alphaModFix/>
          </a:blip>
          <a:srcRect b="0" l="0" r="0" t="0"/>
          <a:stretch/>
        </p:blipFill>
        <p:spPr>
          <a:xfrm>
            <a:off x="933450" y="5877892"/>
            <a:ext cx="5943600" cy="3200400"/>
          </a:xfrm>
          <a:prstGeom prst="rect">
            <a:avLst/>
          </a:prstGeom>
          <a:noFill/>
          <a:ln>
            <a:noFill/>
          </a:ln>
        </p:spPr>
      </p:pic>
      <p:sp>
        <p:nvSpPr>
          <p:cNvPr id="221" name="Google Shape;221;p15"/>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25" name="Shape 225"/>
        <p:cNvGrpSpPr/>
        <p:nvPr/>
      </p:nvGrpSpPr>
      <p:grpSpPr>
        <a:xfrm>
          <a:off x="0" y="0"/>
          <a:ext cx="0" cy="0"/>
          <a:chOff x="0" y="0"/>
          <a:chExt cx="0" cy="0"/>
        </a:xfrm>
      </p:grpSpPr>
      <p:sp>
        <p:nvSpPr>
          <p:cNvPr id="226" name="Google Shape;226;p16"/>
          <p:cNvSpPr txBox="1"/>
          <p:nvPr/>
        </p:nvSpPr>
        <p:spPr>
          <a:xfrm>
            <a:off x="901700" y="1359408"/>
            <a:ext cx="4552950" cy="29495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00">
                <a:solidFill>
                  <a:srgbClr val="3A464E"/>
                </a:solidFill>
                <a:latin typeface="Courier New"/>
                <a:ea typeface="Courier New"/>
                <a:cs typeface="Courier New"/>
                <a:sym typeface="Courier New"/>
              </a:rPr>
              <a:t>SELECT member_casual, day_of_week,COUNT(*) AS total_rides_per_week</a:t>
            </a:r>
            <a:endParaRPr sz="900">
              <a:latin typeface="Courier New"/>
              <a:ea typeface="Courier New"/>
              <a:cs typeface="Courier New"/>
              <a:sym typeface="Courier New"/>
            </a:endParaRPr>
          </a:p>
          <a:p>
            <a:pPr indent="0" lvl="0" marL="12700" marR="965200" rtl="0" algn="l">
              <a:lnSpc>
                <a:spcPct val="164900"/>
              </a:lnSpc>
              <a:spcBef>
                <a:spcPts val="0"/>
              </a:spcBef>
              <a:spcAft>
                <a:spcPts val="0"/>
              </a:spcAft>
              <a:buNone/>
            </a:pPr>
            <a:r>
              <a:rPr lang="en-US" sz="900">
                <a:solidFill>
                  <a:srgbClr val="3A464E"/>
                </a:solidFill>
                <a:latin typeface="Courier New"/>
                <a:ea typeface="Courier New"/>
                <a:cs typeface="Courier New"/>
                <a:sym typeface="Courier New"/>
              </a:rPr>
              <a:t>FROM `</a:t>
            </a:r>
            <a:r>
              <a:rPr lang="en-US" sz="900">
                <a:solidFill>
                  <a:srgbClr val="0D8F4E"/>
                </a:solidFill>
                <a:latin typeface="Courier New"/>
                <a:ea typeface="Courier New"/>
                <a:cs typeface="Courier New"/>
                <a:sym typeface="Courier New"/>
              </a:rPr>
              <a:t>bicycle-436922.bicycle_trip.Cleaned1_tripdata</a:t>
            </a:r>
            <a:r>
              <a:rPr lang="en-US" sz="900">
                <a:solidFill>
                  <a:srgbClr val="3A464E"/>
                </a:solidFill>
                <a:latin typeface="Courier New"/>
                <a:ea typeface="Courier New"/>
                <a:cs typeface="Courier New"/>
                <a:sym typeface="Courier New"/>
              </a:rPr>
              <a:t>` GROUP BY member_casual,day_of_week</a:t>
            </a:r>
            <a:endParaRPr sz="900">
              <a:latin typeface="Courier New"/>
              <a:ea typeface="Courier New"/>
              <a:cs typeface="Courier New"/>
              <a:sym typeface="Courier New"/>
            </a:endParaRPr>
          </a:p>
          <a:p>
            <a:pPr indent="0" lvl="0" marL="12700" rtl="0" algn="l">
              <a:lnSpc>
                <a:spcPct val="100000"/>
              </a:lnSpc>
              <a:spcBef>
                <a:spcPts val="700"/>
              </a:spcBef>
              <a:spcAft>
                <a:spcPts val="0"/>
              </a:spcAft>
              <a:buNone/>
            </a:pPr>
            <a:r>
              <a:rPr lang="en-US" sz="900">
                <a:solidFill>
                  <a:srgbClr val="3A464E"/>
                </a:solidFill>
                <a:latin typeface="Courier New"/>
                <a:ea typeface="Courier New"/>
                <a:cs typeface="Courier New"/>
                <a:sym typeface="Courier New"/>
              </a:rPr>
              <a:t>ORDER BY member_casual;</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latin typeface="Courier New"/>
              <a:ea typeface="Courier New"/>
              <a:cs typeface="Courier New"/>
              <a:sym typeface="Courier New"/>
            </a:endParaRPr>
          </a:p>
          <a:p>
            <a:pPr indent="0" lvl="0" marL="0" rtl="0" algn="l">
              <a:lnSpc>
                <a:spcPct val="100000"/>
              </a:lnSpc>
              <a:spcBef>
                <a:spcPts val="610"/>
              </a:spcBef>
              <a:spcAft>
                <a:spcPts val="0"/>
              </a:spcAft>
              <a:buNone/>
            </a:pPr>
            <a:r>
              <a:t/>
            </a:r>
            <a:endParaRPr sz="900">
              <a:latin typeface="Courier New"/>
              <a:ea typeface="Courier New"/>
              <a:cs typeface="Courier New"/>
              <a:sym typeface="Courier New"/>
            </a:endParaRPr>
          </a:p>
          <a:p>
            <a:pPr indent="0" lvl="0" marL="12700" rtl="0" algn="l">
              <a:lnSpc>
                <a:spcPct val="100000"/>
              </a:lnSpc>
              <a:spcBef>
                <a:spcPts val="0"/>
              </a:spcBef>
              <a:spcAft>
                <a:spcPts val="0"/>
              </a:spcAft>
              <a:buNone/>
            </a:pPr>
            <a:r>
              <a:rPr lang="en-US" sz="1200">
                <a:solidFill>
                  <a:srgbClr val="3A464E"/>
                </a:solidFill>
                <a:latin typeface="Arial"/>
                <a:ea typeface="Arial"/>
                <a:cs typeface="Arial"/>
                <a:sym typeface="Arial"/>
              </a:rPr>
              <a:t>5.</a:t>
            </a:r>
            <a:r>
              <a:rPr lang="en-US" sz="1200">
                <a:latin typeface="Arial"/>
                <a:ea typeface="Arial"/>
                <a:cs typeface="Arial"/>
                <a:sym typeface="Arial"/>
              </a:rPr>
              <a:t>How many rides per hour does each rider take?</a:t>
            </a:r>
            <a:endParaRPr sz="1200">
              <a:latin typeface="Arial"/>
              <a:ea typeface="Arial"/>
              <a:cs typeface="Arial"/>
              <a:sym typeface="Arial"/>
            </a:endParaRPr>
          </a:p>
          <a:p>
            <a:pPr indent="0" lvl="0" marL="0" rtl="0" algn="l">
              <a:lnSpc>
                <a:spcPct val="100000"/>
              </a:lnSpc>
              <a:spcBef>
                <a:spcPts val="1150"/>
              </a:spcBef>
              <a:spcAft>
                <a:spcPts val="0"/>
              </a:spcAft>
              <a:buNone/>
            </a:pPr>
            <a:r>
              <a:t/>
            </a:r>
            <a:endParaRPr sz="1200">
              <a:latin typeface="Arial"/>
              <a:ea typeface="Arial"/>
              <a:cs typeface="Arial"/>
              <a:sym typeface="Arial"/>
            </a:endParaRPr>
          </a:p>
          <a:p>
            <a:pPr indent="0" lvl="0" marL="12700" rtl="0" algn="l">
              <a:lnSpc>
                <a:spcPct val="100000"/>
              </a:lnSpc>
              <a:spcBef>
                <a:spcPts val="0"/>
              </a:spcBef>
              <a:spcAft>
                <a:spcPts val="0"/>
              </a:spcAft>
              <a:buNone/>
            </a:pPr>
            <a:r>
              <a:rPr lang="en-US" sz="900">
                <a:solidFill>
                  <a:srgbClr val="3366D5"/>
                </a:solidFill>
                <a:latin typeface="Courier New"/>
                <a:ea typeface="Courier New"/>
                <a:cs typeface="Courier New"/>
                <a:sym typeface="Courier New"/>
              </a:rPr>
              <a:t>SELECT </a:t>
            </a:r>
            <a:r>
              <a:rPr lang="en-US" sz="900">
                <a:latin typeface="Courier New"/>
                <a:ea typeface="Courier New"/>
                <a:cs typeface="Courier New"/>
                <a:sym typeface="Courier New"/>
              </a:rPr>
              <a:t>member_casual</a:t>
            </a:r>
            <a:r>
              <a:rPr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a:p>
            <a:pPr indent="0" lvl="0" marL="12700" marR="144526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EXTRACT</a:t>
            </a:r>
            <a:r>
              <a:rPr lang="en-US" sz="900">
                <a:solidFill>
                  <a:srgbClr val="37464E"/>
                </a:solidFill>
                <a:latin typeface="Courier New"/>
                <a:ea typeface="Courier New"/>
                <a:cs typeface="Courier New"/>
                <a:sym typeface="Courier New"/>
              </a:rPr>
              <a:t>(</a:t>
            </a:r>
            <a:r>
              <a:rPr lang="en-US" sz="900">
                <a:latin typeface="Courier New"/>
                <a:ea typeface="Courier New"/>
                <a:cs typeface="Courier New"/>
                <a:sym typeface="Courier New"/>
              </a:rPr>
              <a:t>HOUR </a:t>
            </a:r>
            <a:r>
              <a:rPr lang="en-US" sz="900">
                <a:solidFill>
                  <a:srgbClr val="3366D5"/>
                </a:solidFill>
                <a:latin typeface="Courier New"/>
                <a:ea typeface="Courier New"/>
                <a:cs typeface="Courier New"/>
                <a:sym typeface="Courier New"/>
              </a:rPr>
              <a:t>FROM </a:t>
            </a:r>
            <a:r>
              <a:rPr lang="en-US" sz="900">
                <a:latin typeface="Courier New"/>
                <a:ea typeface="Courier New"/>
                <a:cs typeface="Courier New"/>
                <a:sym typeface="Courier New"/>
              </a:rPr>
              <a:t>started_at</a:t>
            </a:r>
            <a:r>
              <a:rPr lang="en-US" sz="900">
                <a:solidFill>
                  <a:srgbClr val="37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AS </a:t>
            </a:r>
            <a:r>
              <a:rPr lang="en-US" sz="900">
                <a:latin typeface="Courier New"/>
                <a:ea typeface="Courier New"/>
                <a:cs typeface="Courier New"/>
                <a:sym typeface="Courier New"/>
              </a:rPr>
              <a:t>hour_of_day</a:t>
            </a:r>
            <a:r>
              <a:rPr lang="en-US" sz="900">
                <a:solidFill>
                  <a:srgbClr val="3A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COUNT</a:t>
            </a:r>
            <a:r>
              <a:rPr lang="en-US" sz="900">
                <a:solidFill>
                  <a:srgbClr val="37464E"/>
                </a:solidFill>
                <a:latin typeface="Courier New"/>
                <a:ea typeface="Courier New"/>
                <a:cs typeface="Courier New"/>
                <a:sym typeface="Courier New"/>
              </a:rPr>
              <a:t>(*) </a:t>
            </a:r>
            <a:r>
              <a:rPr lang="en-US" sz="900">
                <a:solidFill>
                  <a:srgbClr val="3366D5"/>
                </a:solidFill>
                <a:latin typeface="Courier New"/>
                <a:ea typeface="Courier New"/>
                <a:cs typeface="Courier New"/>
                <a:sym typeface="Courier New"/>
              </a:rPr>
              <a:t>AS </a:t>
            </a:r>
            <a:r>
              <a:rPr lang="en-US" sz="900">
                <a:latin typeface="Courier New"/>
                <a:ea typeface="Courier New"/>
                <a:cs typeface="Courier New"/>
                <a:sym typeface="Courier New"/>
              </a:rPr>
              <a:t>total_trips</a:t>
            </a:r>
            <a:endParaRPr sz="900">
              <a:latin typeface="Courier New"/>
              <a:ea typeface="Courier New"/>
              <a:cs typeface="Courier New"/>
              <a:sym typeface="Courier New"/>
            </a:endParaRPr>
          </a:p>
          <a:p>
            <a:pPr indent="0" lvl="0" marL="12700" marR="965200" rtl="0" algn="l">
              <a:lnSpc>
                <a:spcPct val="164900"/>
              </a:lnSpc>
              <a:spcBef>
                <a:spcPts val="0"/>
              </a:spcBef>
              <a:spcAft>
                <a:spcPts val="0"/>
              </a:spcAft>
              <a:buNone/>
            </a:pPr>
            <a:r>
              <a:rPr lang="en-US" sz="900">
                <a:solidFill>
                  <a:srgbClr val="3366D5"/>
                </a:solidFill>
                <a:latin typeface="Courier New"/>
                <a:ea typeface="Courier New"/>
                <a:cs typeface="Courier New"/>
                <a:sym typeface="Courier New"/>
              </a:rPr>
              <a:t>FROM </a:t>
            </a:r>
            <a:r>
              <a:rPr lang="en-US" sz="900">
                <a:solidFill>
                  <a:srgbClr val="0D8F4E"/>
                </a:solidFill>
                <a:latin typeface="Courier New"/>
                <a:ea typeface="Courier New"/>
                <a:cs typeface="Courier New"/>
                <a:sym typeface="Courier New"/>
              </a:rPr>
              <a:t>`bicycle-436922.bicycle_trip.Cleaned1_tripdata` </a:t>
            </a:r>
            <a:r>
              <a:rPr lang="en-US" sz="900">
                <a:solidFill>
                  <a:srgbClr val="3366D5"/>
                </a:solidFill>
                <a:latin typeface="Courier New"/>
                <a:ea typeface="Courier New"/>
                <a:cs typeface="Courier New"/>
                <a:sym typeface="Courier New"/>
              </a:rPr>
              <a:t>GROUP BY </a:t>
            </a:r>
            <a:r>
              <a:rPr lang="en-US" sz="900">
                <a:latin typeface="Courier New"/>
                <a:ea typeface="Courier New"/>
                <a:cs typeface="Courier New"/>
                <a:sym typeface="Courier New"/>
              </a:rPr>
              <a:t>member_casual</a:t>
            </a:r>
            <a:r>
              <a:rPr lang="en-US" sz="900">
                <a:solidFill>
                  <a:srgbClr val="3A464E"/>
                </a:solidFill>
                <a:latin typeface="Courier New"/>
                <a:ea typeface="Courier New"/>
                <a:cs typeface="Courier New"/>
                <a:sym typeface="Courier New"/>
              </a:rPr>
              <a:t>,</a:t>
            </a:r>
            <a:r>
              <a:rPr lang="en-US" sz="900">
                <a:latin typeface="Courier New"/>
                <a:ea typeface="Courier New"/>
                <a:cs typeface="Courier New"/>
                <a:sym typeface="Courier New"/>
              </a:rPr>
              <a:t>hour_of_day</a:t>
            </a:r>
            <a:endParaRPr sz="900">
              <a:latin typeface="Courier New"/>
              <a:ea typeface="Courier New"/>
              <a:cs typeface="Courier New"/>
              <a:sym typeface="Courier New"/>
            </a:endParaRPr>
          </a:p>
          <a:p>
            <a:pPr indent="0" lvl="0" marL="12700" rtl="0" algn="l">
              <a:lnSpc>
                <a:spcPct val="100000"/>
              </a:lnSpc>
              <a:spcBef>
                <a:spcPts val="700"/>
              </a:spcBef>
              <a:spcAft>
                <a:spcPts val="0"/>
              </a:spcAft>
              <a:buNone/>
            </a:pPr>
            <a:r>
              <a:rPr lang="en-US" sz="900">
                <a:solidFill>
                  <a:srgbClr val="3366D5"/>
                </a:solidFill>
                <a:latin typeface="Courier New"/>
                <a:ea typeface="Courier New"/>
                <a:cs typeface="Courier New"/>
                <a:sym typeface="Courier New"/>
              </a:rPr>
              <a:t>ORDER BY </a:t>
            </a:r>
            <a:r>
              <a:rPr lang="en-US" sz="900">
                <a:latin typeface="Courier New"/>
                <a:ea typeface="Courier New"/>
                <a:cs typeface="Courier New"/>
                <a:sym typeface="Courier New"/>
              </a:rPr>
              <a:t>member_casual</a:t>
            </a:r>
            <a:r>
              <a:rPr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p:txBody>
      </p:sp>
      <p:pic>
        <p:nvPicPr>
          <p:cNvPr id="227" name="Google Shape;227;p16"/>
          <p:cNvPicPr preferRelativeResize="0"/>
          <p:nvPr/>
        </p:nvPicPr>
        <p:blipFill rotWithShape="1">
          <a:blip r:embed="rId3">
            <a:alphaModFix/>
          </a:blip>
          <a:srcRect b="0" l="0" r="0" t="0"/>
          <a:stretch/>
        </p:blipFill>
        <p:spPr>
          <a:xfrm>
            <a:off x="914400" y="5848015"/>
            <a:ext cx="5981700" cy="2878494"/>
          </a:xfrm>
          <a:prstGeom prst="rect">
            <a:avLst/>
          </a:prstGeom>
          <a:noFill/>
          <a:ln>
            <a:noFill/>
          </a:ln>
        </p:spPr>
      </p:pic>
      <p:sp>
        <p:nvSpPr>
          <p:cNvPr id="228" name="Google Shape;228;p16"/>
          <p:cNvSpPr txBox="1"/>
          <p:nvPr/>
        </p:nvSpPr>
        <p:spPr>
          <a:xfrm>
            <a:off x="914400" y="4606230"/>
            <a:ext cx="43878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6.What's the average,min and max ride length among the riders?</a:t>
            </a:r>
            <a:endParaRPr sz="1200">
              <a:latin typeface="Arial"/>
              <a:ea typeface="Arial"/>
              <a:cs typeface="Arial"/>
              <a:sym typeface="Arial"/>
            </a:endParaRPr>
          </a:p>
        </p:txBody>
      </p:sp>
      <p:sp>
        <p:nvSpPr>
          <p:cNvPr id="229" name="Google Shape;229;p16"/>
          <p:cNvSpPr txBox="1"/>
          <p:nvPr/>
        </p:nvSpPr>
        <p:spPr>
          <a:xfrm>
            <a:off x="914400" y="5131965"/>
            <a:ext cx="56262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Analysis of Average Ride length, min and max ride length member vs casual riders.</a:t>
            </a:r>
            <a:endParaRPr sz="1200">
              <a:latin typeface="Arial"/>
              <a:ea typeface="Arial"/>
              <a:cs typeface="Arial"/>
              <a:sym typeface="Arial"/>
            </a:endParaRPr>
          </a:p>
        </p:txBody>
      </p:sp>
      <p:sp>
        <p:nvSpPr>
          <p:cNvPr id="230" name="Google Shape;230;p16"/>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34" name="Shape 234"/>
        <p:cNvGrpSpPr/>
        <p:nvPr/>
      </p:nvGrpSpPr>
      <p:grpSpPr>
        <a:xfrm>
          <a:off x="0" y="0"/>
          <a:ext cx="0" cy="0"/>
          <a:chOff x="0" y="0"/>
          <a:chExt cx="0" cy="0"/>
        </a:xfrm>
      </p:grpSpPr>
      <p:sp>
        <p:nvSpPr>
          <p:cNvPr id="235" name="Google Shape;235;p17"/>
          <p:cNvSpPr txBox="1"/>
          <p:nvPr/>
        </p:nvSpPr>
        <p:spPr>
          <a:xfrm>
            <a:off x="914400" y="914400"/>
            <a:ext cx="56046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The above query shows that casual riders average ride length takes around 20 min</a:t>
            </a:r>
            <a:endParaRPr sz="1200">
              <a:latin typeface="Arial"/>
              <a:ea typeface="Arial"/>
              <a:cs typeface="Arial"/>
              <a:sym typeface="Arial"/>
            </a:endParaRPr>
          </a:p>
        </p:txBody>
      </p:sp>
      <p:sp>
        <p:nvSpPr>
          <p:cNvPr id="236" name="Google Shape;236;p17"/>
          <p:cNvSpPr txBox="1"/>
          <p:nvPr/>
        </p:nvSpPr>
        <p:spPr>
          <a:xfrm>
            <a:off x="914400" y="1177267"/>
            <a:ext cx="17658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more than member riders.</a:t>
            </a:r>
            <a:endParaRPr sz="1200">
              <a:latin typeface="Arial"/>
              <a:ea typeface="Arial"/>
              <a:cs typeface="Arial"/>
              <a:sym typeface="Arial"/>
            </a:endParaRPr>
          </a:p>
        </p:txBody>
      </p:sp>
      <p:sp>
        <p:nvSpPr>
          <p:cNvPr id="237" name="Google Shape;237;p17"/>
          <p:cNvSpPr txBox="1"/>
          <p:nvPr/>
        </p:nvSpPr>
        <p:spPr>
          <a:xfrm>
            <a:off x="914400" y="1703003"/>
            <a:ext cx="22230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--max trip time for both members</a:t>
            </a:r>
            <a:endParaRPr sz="1200">
              <a:latin typeface="Arial"/>
              <a:ea typeface="Arial"/>
              <a:cs typeface="Arial"/>
              <a:sym typeface="Arial"/>
            </a:endParaRPr>
          </a:p>
        </p:txBody>
      </p:sp>
      <p:sp>
        <p:nvSpPr>
          <p:cNvPr id="238" name="Google Shape;238;p17"/>
          <p:cNvSpPr txBox="1"/>
          <p:nvPr/>
        </p:nvSpPr>
        <p:spPr>
          <a:xfrm>
            <a:off x="914400" y="6382754"/>
            <a:ext cx="55485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As you can see that the max of ride length in mins for causal and member riders is</a:t>
            </a:r>
            <a:endParaRPr sz="1200">
              <a:latin typeface="Arial"/>
              <a:ea typeface="Arial"/>
              <a:cs typeface="Arial"/>
              <a:sym typeface="Arial"/>
            </a:endParaRPr>
          </a:p>
        </p:txBody>
      </p:sp>
      <p:pic>
        <p:nvPicPr>
          <p:cNvPr id="239" name="Google Shape;239;p17"/>
          <p:cNvPicPr preferRelativeResize="0"/>
          <p:nvPr/>
        </p:nvPicPr>
        <p:blipFill rotWithShape="1">
          <a:blip r:embed="rId3">
            <a:alphaModFix/>
          </a:blip>
          <a:srcRect b="0" l="0" r="0" t="0"/>
          <a:stretch/>
        </p:blipFill>
        <p:spPr>
          <a:xfrm>
            <a:off x="914400" y="1965870"/>
            <a:ext cx="5981700" cy="3326169"/>
          </a:xfrm>
          <a:prstGeom prst="rect">
            <a:avLst/>
          </a:prstGeom>
          <a:noFill/>
          <a:ln>
            <a:noFill/>
          </a:ln>
        </p:spPr>
      </p:pic>
      <p:sp>
        <p:nvSpPr>
          <p:cNvPr id="240" name="Google Shape;240;p17"/>
          <p:cNvSpPr txBox="1"/>
          <p:nvPr/>
        </p:nvSpPr>
        <p:spPr>
          <a:xfrm>
            <a:off x="914400" y="6645622"/>
            <a:ext cx="8433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1439.0 mins</a:t>
            </a:r>
            <a:endParaRPr sz="1200">
              <a:latin typeface="Arial"/>
              <a:ea typeface="Arial"/>
              <a:cs typeface="Arial"/>
              <a:sym typeface="Arial"/>
            </a:endParaRPr>
          </a:p>
        </p:txBody>
      </p:sp>
      <p:sp>
        <p:nvSpPr>
          <p:cNvPr id="241" name="Google Shape;241;p17"/>
          <p:cNvSpPr txBox="1"/>
          <p:nvPr/>
        </p:nvSpPr>
        <p:spPr>
          <a:xfrm>
            <a:off x="914400" y="7135080"/>
            <a:ext cx="29901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 minimum amount of time spent on a bike</a:t>
            </a:r>
            <a:endParaRPr sz="1200">
              <a:latin typeface="Arial"/>
              <a:ea typeface="Arial"/>
              <a:cs typeface="Arial"/>
              <a:sym typeface="Arial"/>
            </a:endParaRPr>
          </a:p>
        </p:txBody>
      </p:sp>
      <p:sp>
        <p:nvSpPr>
          <p:cNvPr id="242" name="Google Shape;242;p17"/>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46" name="Shape 246"/>
        <p:cNvGrpSpPr/>
        <p:nvPr/>
      </p:nvGrpSpPr>
      <p:grpSpPr>
        <a:xfrm>
          <a:off x="0" y="0"/>
          <a:ext cx="0" cy="0"/>
          <a:chOff x="0" y="0"/>
          <a:chExt cx="0" cy="0"/>
        </a:xfrm>
      </p:grpSpPr>
      <p:sp>
        <p:nvSpPr>
          <p:cNvPr id="247" name="Google Shape;247;p18"/>
          <p:cNvSpPr txBox="1"/>
          <p:nvPr/>
        </p:nvSpPr>
        <p:spPr>
          <a:xfrm>
            <a:off x="914400" y="4704605"/>
            <a:ext cx="33249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7.What is the most popular day for casual riders?</a:t>
            </a:r>
            <a:endParaRPr sz="1200">
              <a:latin typeface="Arial"/>
              <a:ea typeface="Arial"/>
              <a:cs typeface="Arial"/>
              <a:sym typeface="Arial"/>
            </a:endParaRPr>
          </a:p>
        </p:txBody>
      </p:sp>
      <p:sp>
        <p:nvSpPr>
          <p:cNvPr id="248" name="Google Shape;248;p18"/>
          <p:cNvSpPr txBox="1"/>
          <p:nvPr/>
        </p:nvSpPr>
        <p:spPr>
          <a:xfrm>
            <a:off x="914400" y="4967473"/>
            <a:ext cx="48711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 Analysis on the most popular and least popular day for casual riders.</a:t>
            </a:r>
            <a:endParaRPr sz="1200">
              <a:latin typeface="Arial"/>
              <a:ea typeface="Arial"/>
              <a:cs typeface="Arial"/>
              <a:sym typeface="Arial"/>
            </a:endParaRPr>
          </a:p>
        </p:txBody>
      </p:sp>
      <p:pic>
        <p:nvPicPr>
          <p:cNvPr id="249" name="Google Shape;249;p18"/>
          <p:cNvPicPr preferRelativeResize="0"/>
          <p:nvPr/>
        </p:nvPicPr>
        <p:blipFill rotWithShape="1">
          <a:blip r:embed="rId3">
            <a:alphaModFix/>
          </a:blip>
          <a:srcRect b="0" l="0" r="0" t="0"/>
          <a:stretch/>
        </p:blipFill>
        <p:spPr>
          <a:xfrm>
            <a:off x="914400" y="914400"/>
            <a:ext cx="5981700" cy="3488094"/>
          </a:xfrm>
          <a:prstGeom prst="rect">
            <a:avLst/>
          </a:prstGeom>
          <a:noFill/>
          <a:ln>
            <a:noFill/>
          </a:ln>
        </p:spPr>
      </p:pic>
      <p:sp>
        <p:nvSpPr>
          <p:cNvPr id="250" name="Google Shape;250;p18"/>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54" name="Shape 254"/>
        <p:cNvGrpSpPr/>
        <p:nvPr/>
      </p:nvGrpSpPr>
      <p:grpSpPr>
        <a:xfrm>
          <a:off x="0" y="0"/>
          <a:ext cx="0" cy="0"/>
          <a:chOff x="0" y="0"/>
          <a:chExt cx="0" cy="0"/>
        </a:xfrm>
      </p:grpSpPr>
      <p:sp>
        <p:nvSpPr>
          <p:cNvPr id="255" name="Google Shape;255;p19"/>
          <p:cNvSpPr txBox="1"/>
          <p:nvPr/>
        </p:nvSpPr>
        <p:spPr>
          <a:xfrm>
            <a:off x="914400" y="6333380"/>
            <a:ext cx="34437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8.What is the most popular day for member riders?</a:t>
            </a:r>
            <a:endParaRPr sz="1200">
              <a:latin typeface="Arial"/>
              <a:ea typeface="Arial"/>
              <a:cs typeface="Arial"/>
              <a:sym typeface="Arial"/>
            </a:endParaRPr>
          </a:p>
        </p:txBody>
      </p:sp>
      <p:sp>
        <p:nvSpPr>
          <p:cNvPr id="256" name="Google Shape;256;p19"/>
          <p:cNvSpPr txBox="1"/>
          <p:nvPr/>
        </p:nvSpPr>
        <p:spPr>
          <a:xfrm>
            <a:off x="914400" y="6859116"/>
            <a:ext cx="54186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The query below helps to understand the most popular and least popular day for</a:t>
            </a:r>
            <a:endParaRPr sz="1200">
              <a:latin typeface="Arial"/>
              <a:ea typeface="Arial"/>
              <a:cs typeface="Arial"/>
              <a:sym typeface="Arial"/>
            </a:endParaRPr>
          </a:p>
        </p:txBody>
      </p:sp>
      <p:pic>
        <p:nvPicPr>
          <p:cNvPr id="257" name="Google Shape;257;p19"/>
          <p:cNvPicPr preferRelativeResize="0"/>
          <p:nvPr/>
        </p:nvPicPr>
        <p:blipFill rotWithShape="1">
          <a:blip r:embed="rId3">
            <a:alphaModFix/>
          </a:blip>
          <a:srcRect b="0" l="0" r="0" t="0"/>
          <a:stretch/>
        </p:blipFill>
        <p:spPr>
          <a:xfrm>
            <a:off x="914400" y="914400"/>
            <a:ext cx="5981700" cy="5116869"/>
          </a:xfrm>
          <a:prstGeom prst="rect">
            <a:avLst/>
          </a:prstGeom>
          <a:noFill/>
          <a:ln>
            <a:noFill/>
          </a:ln>
        </p:spPr>
      </p:pic>
      <p:sp>
        <p:nvSpPr>
          <p:cNvPr id="258" name="Google Shape;258;p19"/>
          <p:cNvSpPr txBox="1"/>
          <p:nvPr/>
        </p:nvSpPr>
        <p:spPr>
          <a:xfrm>
            <a:off x="914400" y="7121983"/>
            <a:ext cx="57816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member riders. Thursday seems to be popular and Sunday seems to be least popular</a:t>
            </a:r>
            <a:endParaRPr sz="1200">
              <a:latin typeface="Arial"/>
              <a:ea typeface="Arial"/>
              <a:cs typeface="Arial"/>
              <a:sym typeface="Arial"/>
            </a:endParaRPr>
          </a:p>
        </p:txBody>
      </p:sp>
      <p:sp>
        <p:nvSpPr>
          <p:cNvPr id="259" name="Google Shape;259;p19"/>
          <p:cNvSpPr txBox="1"/>
          <p:nvPr/>
        </p:nvSpPr>
        <p:spPr>
          <a:xfrm>
            <a:off x="914400" y="7384851"/>
            <a:ext cx="15462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among member riders.</a:t>
            </a:r>
            <a:endParaRPr sz="1200">
              <a:latin typeface="Arial"/>
              <a:ea typeface="Arial"/>
              <a:cs typeface="Arial"/>
              <a:sym typeface="Arial"/>
            </a:endParaRPr>
          </a:p>
        </p:txBody>
      </p:sp>
      <p:sp>
        <p:nvSpPr>
          <p:cNvPr id="260" name="Google Shape;260;p19"/>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51" name="Shape 51"/>
        <p:cNvGrpSpPr/>
        <p:nvPr/>
      </p:nvGrpSpPr>
      <p:grpSpPr>
        <a:xfrm>
          <a:off x="0" y="0"/>
          <a:ext cx="0" cy="0"/>
          <a:chOff x="0" y="0"/>
          <a:chExt cx="0" cy="0"/>
        </a:xfrm>
      </p:grpSpPr>
      <p:sp>
        <p:nvSpPr>
          <p:cNvPr id="52" name="Google Shape;52;p2"/>
          <p:cNvSpPr txBox="1"/>
          <p:nvPr/>
        </p:nvSpPr>
        <p:spPr>
          <a:xfrm>
            <a:off x="901700" y="1089056"/>
            <a:ext cx="99123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3A464E"/>
                </a:solidFill>
                <a:latin typeface="Arial"/>
                <a:ea typeface="Arial"/>
                <a:cs typeface="Arial"/>
                <a:sym typeface="Arial"/>
              </a:rPr>
              <a:t>Scenario</a:t>
            </a:r>
            <a:endParaRPr sz="1800">
              <a:latin typeface="Arial"/>
              <a:ea typeface="Arial"/>
              <a:cs typeface="Arial"/>
              <a:sym typeface="Arial"/>
            </a:endParaRPr>
          </a:p>
        </p:txBody>
      </p:sp>
      <p:sp>
        <p:nvSpPr>
          <p:cNvPr id="53" name="Google Shape;53;p2"/>
          <p:cNvSpPr txBox="1"/>
          <p:nvPr/>
        </p:nvSpPr>
        <p:spPr>
          <a:xfrm>
            <a:off x="901700" y="1724138"/>
            <a:ext cx="5964000" cy="8355900"/>
          </a:xfrm>
          <a:prstGeom prst="rect">
            <a:avLst/>
          </a:prstGeom>
          <a:noFill/>
          <a:ln>
            <a:noFill/>
          </a:ln>
        </p:spPr>
        <p:txBody>
          <a:bodyPr anchorCtr="0" anchor="t" bIns="0" lIns="0" spcFirstLastPara="1" rIns="0" wrap="square" tIns="12700">
            <a:spAutoFit/>
          </a:bodyPr>
          <a:lstStyle/>
          <a:p>
            <a:pPr indent="0" lvl="0" marL="12700" marR="405765" rtl="0" algn="l">
              <a:lnSpc>
                <a:spcPct val="110200"/>
              </a:lnSpc>
              <a:spcBef>
                <a:spcPts val="0"/>
              </a:spcBef>
              <a:spcAft>
                <a:spcPts val="0"/>
              </a:spcAft>
              <a:buNone/>
            </a:pPr>
            <a:r>
              <a:rPr lang="en-US">
                <a:solidFill>
                  <a:srgbClr val="3A464E"/>
                </a:solidFill>
                <a:latin typeface="Arial"/>
                <a:ea typeface="Arial"/>
                <a:cs typeface="Arial"/>
                <a:sym typeface="Arial"/>
              </a:rPr>
              <a:t>I am a junior data analyst working on the marketing analyst team at Cyclistic, a bike-share company in Chicago. The director of marketing believes the company’s</a:t>
            </a:r>
            <a:endParaRPr>
              <a:latin typeface="Arial"/>
              <a:ea typeface="Arial"/>
              <a:cs typeface="Arial"/>
              <a:sym typeface="Arial"/>
            </a:endParaRPr>
          </a:p>
          <a:p>
            <a:pPr indent="0" lvl="0" marL="12700" marR="89535" rtl="0" algn="l">
              <a:lnSpc>
                <a:spcPct val="110200"/>
              </a:lnSpc>
              <a:spcBef>
                <a:spcPts val="0"/>
              </a:spcBef>
              <a:spcAft>
                <a:spcPts val="0"/>
              </a:spcAft>
              <a:buNone/>
            </a:pPr>
            <a:r>
              <a:rPr lang="en-US">
                <a:solidFill>
                  <a:srgbClr val="3A464E"/>
                </a:solidFill>
                <a:latin typeface="Arial"/>
                <a:ea typeface="Arial"/>
                <a:cs typeface="Arial"/>
                <a:sym typeface="Arial"/>
              </a:rPr>
              <a:t>future success depends on maximizing the number of annual memberships. Therefore, my team wants to understand how casual riders and annual members use Cyclistic bikes differently. From these insights, my team will design a new marketing strategy to convert casual riders into annual members. But first, Cyclistic executives must approve my recommendations, so they must be backed up with compelling data insights and professional data visualizations.</a:t>
            </a:r>
            <a:endParaRPr>
              <a:latin typeface="Arial"/>
              <a:ea typeface="Arial"/>
              <a:cs typeface="Arial"/>
              <a:sym typeface="Arial"/>
            </a:endParaRPr>
          </a:p>
          <a:p>
            <a:pPr indent="0" lvl="0" marL="0" rtl="0" algn="l">
              <a:lnSpc>
                <a:spcPct val="100000"/>
              </a:lnSpc>
              <a:spcBef>
                <a:spcPts val="90"/>
              </a:spcBef>
              <a:spcAft>
                <a:spcPts val="0"/>
              </a:spcAft>
              <a:buNone/>
            </a:pPr>
            <a:r>
              <a:t/>
            </a:r>
            <a:endParaRPr sz="1200">
              <a:latin typeface="Arial"/>
              <a:ea typeface="Arial"/>
              <a:cs typeface="Arial"/>
              <a:sym typeface="Arial"/>
            </a:endParaRPr>
          </a:p>
          <a:p>
            <a:pPr indent="0" lvl="0" marL="12700" rtl="0" algn="l">
              <a:lnSpc>
                <a:spcPct val="100000"/>
              </a:lnSpc>
              <a:spcBef>
                <a:spcPts val="5"/>
              </a:spcBef>
              <a:spcAft>
                <a:spcPts val="0"/>
              </a:spcAft>
              <a:buNone/>
            </a:pPr>
            <a:r>
              <a:rPr b="1" lang="en-US" sz="1800">
                <a:solidFill>
                  <a:srgbClr val="3A464E"/>
                </a:solidFill>
                <a:latin typeface="Arial"/>
                <a:ea typeface="Arial"/>
                <a:cs typeface="Arial"/>
                <a:sym typeface="Arial"/>
              </a:rPr>
              <a:t>Characters and teams</a:t>
            </a:r>
            <a:endParaRPr sz="1800">
              <a:latin typeface="Arial"/>
              <a:ea typeface="Arial"/>
              <a:cs typeface="Arial"/>
              <a:sym typeface="Arial"/>
            </a:endParaRPr>
          </a:p>
          <a:p>
            <a:pPr indent="41910" lvl="0" marL="12700" marR="5080" rtl="0" algn="l">
              <a:lnSpc>
                <a:spcPct val="110200"/>
              </a:lnSpc>
              <a:spcBef>
                <a:spcPts val="1475"/>
              </a:spcBef>
              <a:spcAft>
                <a:spcPts val="0"/>
              </a:spcAft>
              <a:buNone/>
            </a:pPr>
            <a:r>
              <a:rPr lang="en-US">
                <a:solidFill>
                  <a:srgbClr val="3A464E"/>
                </a:solidFill>
                <a:latin typeface="Arial"/>
                <a:ea typeface="Arial"/>
                <a:cs typeface="Arial"/>
                <a:sym typeface="Arial"/>
              </a:rPr>
              <a:t>Cyclistic: A bike-share program that features more than 5,800 bicycles and 600 docking stations. Cyclistic sets itself apart by also offering reclining bikes, hand tricycles, and cargo bikes, making bike-share more inclusive to people with disabilities and riders who can’t use a standard two-wheeled bike. The majority of riders opt for traditional bikes; about 8% of riders use the assistive options. Cyclistic users are more likely to ride for leisure, but about 30% use the bikes to commute to work each day.</a:t>
            </a:r>
            <a:endParaRPr>
              <a:latin typeface="Arial"/>
              <a:ea typeface="Arial"/>
              <a:cs typeface="Arial"/>
              <a:sym typeface="Arial"/>
            </a:endParaRPr>
          </a:p>
          <a:p>
            <a:pPr indent="0" lvl="0" marL="0" rtl="0" algn="l">
              <a:lnSpc>
                <a:spcPct val="100000"/>
              </a:lnSpc>
              <a:spcBef>
                <a:spcPts val="0"/>
              </a:spcBef>
              <a:spcAft>
                <a:spcPts val="0"/>
              </a:spcAft>
              <a:buNone/>
            </a:pPr>
            <a:r>
              <a:t/>
            </a:r>
            <a:endParaRPr sz="1200">
              <a:latin typeface="Arial"/>
              <a:ea typeface="Arial"/>
              <a:cs typeface="Arial"/>
              <a:sym typeface="Arial"/>
            </a:endParaRPr>
          </a:p>
          <a:p>
            <a:pPr indent="0" lvl="0" marL="0" rtl="0" algn="l">
              <a:lnSpc>
                <a:spcPct val="100000"/>
              </a:lnSpc>
              <a:spcBef>
                <a:spcPts val="80"/>
              </a:spcBef>
              <a:spcAft>
                <a:spcPts val="0"/>
              </a:spcAft>
              <a:buNone/>
            </a:pPr>
            <a:r>
              <a:t/>
            </a:r>
            <a:endParaRPr sz="1200">
              <a:latin typeface="Arial"/>
              <a:ea typeface="Arial"/>
              <a:cs typeface="Arial"/>
              <a:sym typeface="Arial"/>
            </a:endParaRPr>
          </a:p>
          <a:p>
            <a:pPr indent="0" lvl="0" marL="12700" rtl="0" algn="l">
              <a:lnSpc>
                <a:spcPct val="100000"/>
              </a:lnSpc>
              <a:spcBef>
                <a:spcPts val="0"/>
              </a:spcBef>
              <a:spcAft>
                <a:spcPts val="0"/>
              </a:spcAft>
              <a:buNone/>
            </a:pPr>
            <a:r>
              <a:rPr b="1" lang="en-US" sz="1800">
                <a:solidFill>
                  <a:srgbClr val="3A464E"/>
                </a:solidFill>
                <a:latin typeface="Arial"/>
                <a:ea typeface="Arial"/>
                <a:cs typeface="Arial"/>
                <a:sym typeface="Arial"/>
              </a:rPr>
              <a:t>Key Stakeholders</a:t>
            </a:r>
            <a:endParaRPr sz="1800">
              <a:latin typeface="Arial"/>
              <a:ea typeface="Arial"/>
              <a:cs typeface="Arial"/>
              <a:sym typeface="Arial"/>
            </a:endParaRPr>
          </a:p>
          <a:p>
            <a:pPr indent="-147320" lvl="0" marL="147320" marR="5080" rtl="0" algn="l">
              <a:lnSpc>
                <a:spcPct val="110200"/>
              </a:lnSpc>
              <a:spcBef>
                <a:spcPts val="1475"/>
              </a:spcBef>
              <a:spcAft>
                <a:spcPts val="0"/>
              </a:spcAft>
              <a:buClr>
                <a:srgbClr val="3A464E"/>
              </a:buClr>
              <a:buSzPts val="1400"/>
              <a:buFont typeface="Arial"/>
              <a:buChar char="●"/>
            </a:pPr>
            <a:r>
              <a:rPr lang="en-US">
                <a:solidFill>
                  <a:srgbClr val="3A464E"/>
                </a:solidFill>
                <a:latin typeface="Arial"/>
                <a:ea typeface="Arial"/>
                <a:cs typeface="Arial"/>
                <a:sym typeface="Arial"/>
              </a:rPr>
              <a:t>Lily Moreno: The director of marketing and your manager. Moreno is responsible for the development of campaigns and initiatives to promote the bike-share program. These may include email, social media, and other channels.</a:t>
            </a:r>
            <a:endParaRPr>
              <a:latin typeface="Arial"/>
              <a:ea typeface="Arial"/>
              <a:cs typeface="Arial"/>
              <a:sym typeface="Arial"/>
            </a:endParaRPr>
          </a:p>
          <a:p>
            <a:pPr indent="-189230" lvl="0" marL="189230" marR="175895" rtl="0" algn="l">
              <a:lnSpc>
                <a:spcPct val="110200"/>
              </a:lnSpc>
              <a:spcBef>
                <a:spcPts val="0"/>
              </a:spcBef>
              <a:spcAft>
                <a:spcPts val="0"/>
              </a:spcAft>
              <a:buClr>
                <a:srgbClr val="3A464E"/>
              </a:buClr>
              <a:buSzPts val="1400"/>
              <a:buFont typeface="Arial"/>
              <a:buChar char="●"/>
            </a:pPr>
            <a:r>
              <a:rPr lang="en-US">
                <a:solidFill>
                  <a:srgbClr val="3A464E"/>
                </a:solidFill>
                <a:latin typeface="Arial"/>
                <a:ea typeface="Arial"/>
                <a:cs typeface="Arial"/>
                <a:sym typeface="Arial"/>
              </a:rPr>
              <a:t>Cyclistic marketing analytics team: A team of data analysts who are responsible for collecting, analyzing, and reporting data that helps guide Cyclistic marketing strategy. You joined this team six months ago and have been busy learning about Cyclist's mission and business goals—as well as how you, as a junior data analyst, can help Cyclistic achieve them.</a:t>
            </a:r>
            <a:endParaRPr>
              <a:latin typeface="Arial"/>
              <a:ea typeface="Arial"/>
              <a:cs typeface="Arial"/>
              <a:sym typeface="Arial"/>
            </a:endParaRPr>
          </a:p>
          <a:p>
            <a:pPr indent="-134620" lvl="0" marL="147320" marR="234950" rtl="0" algn="l">
              <a:lnSpc>
                <a:spcPct val="110200"/>
              </a:lnSpc>
              <a:spcBef>
                <a:spcPts val="0"/>
              </a:spcBef>
              <a:spcAft>
                <a:spcPts val="0"/>
              </a:spcAft>
              <a:buClr>
                <a:srgbClr val="3A464E"/>
              </a:buClr>
              <a:buSzPts val="1200"/>
              <a:buFont typeface="Arial"/>
              <a:buChar char="●"/>
            </a:pPr>
            <a:r>
              <a:rPr lang="en-US">
                <a:solidFill>
                  <a:srgbClr val="3A464E"/>
                </a:solidFill>
                <a:latin typeface="Arial"/>
                <a:ea typeface="Arial"/>
                <a:cs typeface="Arial"/>
                <a:sym typeface="Arial"/>
              </a:rPr>
              <a:t>Cyclistic executive team: The notoriously detail-oriented exec</a:t>
            </a:r>
            <a:r>
              <a:rPr lang="en-US" sz="1200">
                <a:solidFill>
                  <a:srgbClr val="3A464E"/>
                </a:solidFill>
                <a:latin typeface="Arial"/>
                <a:ea typeface="Arial"/>
                <a:cs typeface="Arial"/>
                <a:sym typeface="Arial"/>
              </a:rPr>
              <a:t>utive team will decide whether to approve the recommended marketing program.</a:t>
            </a:r>
            <a:endParaRPr sz="1200">
              <a:latin typeface="Arial"/>
              <a:ea typeface="Arial"/>
              <a:cs typeface="Arial"/>
              <a:sym typeface="Arial"/>
            </a:endParaRPr>
          </a:p>
        </p:txBody>
      </p:sp>
      <p:sp>
        <p:nvSpPr>
          <p:cNvPr id="54" name="Google Shape;54;p2"/>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64" name="Shape 264"/>
        <p:cNvGrpSpPr/>
        <p:nvPr/>
      </p:nvGrpSpPr>
      <p:grpSpPr>
        <a:xfrm>
          <a:off x="0" y="0"/>
          <a:ext cx="0" cy="0"/>
          <a:chOff x="0" y="0"/>
          <a:chExt cx="0" cy="0"/>
        </a:xfrm>
      </p:grpSpPr>
      <p:pic>
        <p:nvPicPr>
          <p:cNvPr id="265" name="Google Shape;265;p20"/>
          <p:cNvPicPr preferRelativeResize="0"/>
          <p:nvPr/>
        </p:nvPicPr>
        <p:blipFill rotWithShape="1">
          <a:blip r:embed="rId3">
            <a:alphaModFix/>
          </a:blip>
          <a:srcRect b="0" l="0" r="0" t="0"/>
          <a:stretch/>
        </p:blipFill>
        <p:spPr>
          <a:xfrm>
            <a:off x="914400" y="914400"/>
            <a:ext cx="5981700" cy="5688369"/>
          </a:xfrm>
          <a:prstGeom prst="rect">
            <a:avLst/>
          </a:prstGeom>
          <a:noFill/>
          <a:ln>
            <a:noFill/>
          </a:ln>
        </p:spPr>
      </p:pic>
      <p:sp>
        <p:nvSpPr>
          <p:cNvPr id="266" name="Google Shape;266;p20"/>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70" name="Shape 270"/>
        <p:cNvGrpSpPr/>
        <p:nvPr/>
      </p:nvGrpSpPr>
      <p:grpSpPr>
        <a:xfrm>
          <a:off x="0" y="0"/>
          <a:ext cx="0" cy="0"/>
          <a:chOff x="0" y="0"/>
          <a:chExt cx="0" cy="0"/>
        </a:xfrm>
      </p:grpSpPr>
      <p:sp>
        <p:nvSpPr>
          <p:cNvPr id="271" name="Google Shape;271;p21"/>
          <p:cNvSpPr/>
          <p:nvPr/>
        </p:nvSpPr>
        <p:spPr>
          <a:xfrm>
            <a:off x="914400" y="1140990"/>
            <a:ext cx="4277995" cy="175260"/>
          </a:xfrm>
          <a:custGeom>
            <a:rect b="b" l="l" r="r" t="t"/>
            <a:pathLst>
              <a:path extrusionOk="0" h="175259" w="4277995">
                <a:moveTo>
                  <a:pt x="4277617" y="175245"/>
                </a:moveTo>
                <a:lnTo>
                  <a:pt x="0" y="175245"/>
                </a:lnTo>
                <a:lnTo>
                  <a:pt x="0" y="0"/>
                </a:lnTo>
                <a:lnTo>
                  <a:pt x="4277617" y="0"/>
                </a:lnTo>
                <a:lnTo>
                  <a:pt x="4277617" y="175245"/>
                </a:lnTo>
                <a:close/>
              </a:path>
            </a:pathLst>
          </a:custGeom>
          <a:solidFill>
            <a:srgbClr val="B6D7A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2" name="Google Shape;272;p21"/>
          <p:cNvSpPr txBox="1"/>
          <p:nvPr/>
        </p:nvSpPr>
        <p:spPr>
          <a:xfrm>
            <a:off x="901700" y="1118840"/>
            <a:ext cx="4303500" cy="197400"/>
          </a:xfrm>
          <a:prstGeom prst="rect">
            <a:avLst/>
          </a:prstGeom>
          <a:solidFill>
            <a:srgbClr val="B6D7A8"/>
          </a:solid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Arial"/>
                <a:ea typeface="Arial"/>
                <a:cs typeface="Arial"/>
                <a:sym typeface="Arial"/>
              </a:rPr>
              <a:t>9.What is the most popular start station name for casual riders?</a:t>
            </a:r>
            <a:endParaRPr sz="1200">
              <a:latin typeface="Arial"/>
              <a:ea typeface="Arial"/>
              <a:cs typeface="Arial"/>
              <a:sym typeface="Arial"/>
            </a:endParaRPr>
          </a:p>
        </p:txBody>
      </p:sp>
      <p:pic>
        <p:nvPicPr>
          <p:cNvPr id="273" name="Google Shape;273;p21"/>
          <p:cNvPicPr preferRelativeResize="0"/>
          <p:nvPr/>
        </p:nvPicPr>
        <p:blipFill rotWithShape="1">
          <a:blip r:embed="rId3">
            <a:alphaModFix/>
          </a:blip>
          <a:srcRect b="0" l="0" r="0" t="0"/>
          <a:stretch/>
        </p:blipFill>
        <p:spPr>
          <a:xfrm>
            <a:off x="914400" y="1857040"/>
            <a:ext cx="5981700" cy="6793269"/>
          </a:xfrm>
          <a:prstGeom prst="rect">
            <a:avLst/>
          </a:prstGeom>
          <a:noFill/>
          <a:ln>
            <a:noFill/>
          </a:ln>
        </p:spPr>
      </p:pic>
      <p:sp>
        <p:nvSpPr>
          <p:cNvPr id="274" name="Google Shape;274;p21"/>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78" name="Shape 278"/>
        <p:cNvGrpSpPr/>
        <p:nvPr/>
      </p:nvGrpSpPr>
      <p:grpSpPr>
        <a:xfrm>
          <a:off x="0" y="0"/>
          <a:ext cx="0" cy="0"/>
          <a:chOff x="0" y="0"/>
          <a:chExt cx="0" cy="0"/>
        </a:xfrm>
      </p:grpSpPr>
      <p:sp>
        <p:nvSpPr>
          <p:cNvPr id="279" name="Google Shape;279;p22"/>
          <p:cNvSpPr txBox="1"/>
          <p:nvPr/>
        </p:nvSpPr>
        <p:spPr>
          <a:xfrm>
            <a:off x="914400" y="914400"/>
            <a:ext cx="57264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It seems from the above result that the frequently visited start station by casual riders</a:t>
            </a:r>
            <a:endParaRPr sz="1200">
              <a:latin typeface="Arial"/>
              <a:ea typeface="Arial"/>
              <a:cs typeface="Arial"/>
              <a:sym typeface="Arial"/>
            </a:endParaRPr>
          </a:p>
        </p:txBody>
      </p:sp>
      <p:sp>
        <p:nvSpPr>
          <p:cNvPr id="280" name="Google Shape;280;p22"/>
          <p:cNvSpPr txBox="1"/>
          <p:nvPr/>
        </p:nvSpPr>
        <p:spPr>
          <a:xfrm>
            <a:off x="914400" y="1177280"/>
            <a:ext cx="19482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are Streeter Dr &amp; Grand ave.</a:t>
            </a:r>
            <a:endParaRPr sz="1200">
              <a:latin typeface="Arial"/>
              <a:ea typeface="Arial"/>
              <a:cs typeface="Arial"/>
              <a:sym typeface="Arial"/>
            </a:endParaRPr>
          </a:p>
        </p:txBody>
      </p:sp>
      <p:sp>
        <p:nvSpPr>
          <p:cNvPr id="281" name="Google Shape;281;p22"/>
          <p:cNvSpPr txBox="1"/>
          <p:nvPr/>
        </p:nvSpPr>
        <p:spPr>
          <a:xfrm>
            <a:off x="914400" y="1702990"/>
            <a:ext cx="44940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10.What is the most popular start station name for member riders?</a:t>
            </a:r>
            <a:endParaRPr sz="1200">
              <a:latin typeface="Arial"/>
              <a:ea typeface="Arial"/>
              <a:cs typeface="Arial"/>
              <a:sym typeface="Arial"/>
            </a:endParaRPr>
          </a:p>
        </p:txBody>
      </p:sp>
      <p:pic>
        <p:nvPicPr>
          <p:cNvPr id="282" name="Google Shape;282;p22"/>
          <p:cNvPicPr preferRelativeResize="0"/>
          <p:nvPr/>
        </p:nvPicPr>
        <p:blipFill rotWithShape="1">
          <a:blip r:embed="rId3">
            <a:alphaModFix/>
          </a:blip>
          <a:srcRect b="0" l="0" r="0" t="0"/>
          <a:stretch/>
        </p:blipFill>
        <p:spPr>
          <a:xfrm>
            <a:off x="914400" y="2419052"/>
            <a:ext cx="5981700" cy="5774094"/>
          </a:xfrm>
          <a:prstGeom prst="rect">
            <a:avLst/>
          </a:prstGeom>
          <a:noFill/>
          <a:ln>
            <a:noFill/>
          </a:ln>
        </p:spPr>
      </p:pic>
      <p:sp>
        <p:nvSpPr>
          <p:cNvPr id="283" name="Google Shape;283;p22"/>
          <p:cNvSpPr txBox="1"/>
          <p:nvPr/>
        </p:nvSpPr>
        <p:spPr>
          <a:xfrm>
            <a:off x="914400" y="8495258"/>
            <a:ext cx="57780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The above result clearly shows that the most frequently used and popular start station</a:t>
            </a:r>
            <a:endParaRPr sz="1200">
              <a:latin typeface="Arial"/>
              <a:ea typeface="Arial"/>
              <a:cs typeface="Arial"/>
              <a:sym typeface="Arial"/>
            </a:endParaRPr>
          </a:p>
        </p:txBody>
      </p:sp>
      <p:sp>
        <p:nvSpPr>
          <p:cNvPr id="284" name="Google Shape;284;p22"/>
          <p:cNvSpPr txBox="1"/>
          <p:nvPr/>
        </p:nvSpPr>
        <p:spPr>
          <a:xfrm>
            <a:off x="914400" y="8758138"/>
            <a:ext cx="27399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by members is Kingsbury St &amp; Kinzie St.</a:t>
            </a:r>
            <a:endParaRPr sz="1200">
              <a:latin typeface="Arial"/>
              <a:ea typeface="Arial"/>
              <a:cs typeface="Arial"/>
              <a:sym typeface="Arial"/>
            </a:endParaRPr>
          </a:p>
        </p:txBody>
      </p:sp>
      <p:sp>
        <p:nvSpPr>
          <p:cNvPr id="285" name="Google Shape;285;p22"/>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89" name="Shape 289"/>
        <p:cNvGrpSpPr/>
        <p:nvPr/>
      </p:nvGrpSpPr>
      <p:grpSpPr>
        <a:xfrm>
          <a:off x="0" y="0"/>
          <a:ext cx="0" cy="0"/>
          <a:chOff x="0" y="0"/>
          <a:chExt cx="0" cy="0"/>
        </a:xfrm>
      </p:grpSpPr>
      <p:sp>
        <p:nvSpPr>
          <p:cNvPr id="290" name="Google Shape;290;p23"/>
          <p:cNvSpPr/>
          <p:nvPr/>
        </p:nvSpPr>
        <p:spPr>
          <a:xfrm>
            <a:off x="914400" y="1140990"/>
            <a:ext cx="3919854" cy="175260"/>
          </a:xfrm>
          <a:custGeom>
            <a:rect b="b" l="l" r="r" t="t"/>
            <a:pathLst>
              <a:path extrusionOk="0" h="175259" w="3919854">
                <a:moveTo>
                  <a:pt x="3919314" y="175245"/>
                </a:moveTo>
                <a:lnTo>
                  <a:pt x="0" y="175245"/>
                </a:lnTo>
                <a:lnTo>
                  <a:pt x="0" y="0"/>
                </a:lnTo>
                <a:lnTo>
                  <a:pt x="3919314" y="0"/>
                </a:lnTo>
                <a:lnTo>
                  <a:pt x="3919314" y="175245"/>
                </a:lnTo>
                <a:close/>
              </a:path>
            </a:pathLst>
          </a:custGeom>
          <a:solidFill>
            <a:srgbClr val="F9F9F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1" name="Google Shape;291;p23"/>
          <p:cNvSpPr txBox="1"/>
          <p:nvPr/>
        </p:nvSpPr>
        <p:spPr>
          <a:xfrm>
            <a:off x="901700" y="1118840"/>
            <a:ext cx="3945300" cy="197400"/>
          </a:xfrm>
          <a:prstGeom prst="rect">
            <a:avLst/>
          </a:prstGeom>
          <a:solidFill>
            <a:srgbClr val="B6D7A8"/>
          </a:solid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Arial"/>
                <a:ea typeface="Arial"/>
                <a:cs typeface="Arial"/>
                <a:sym typeface="Arial"/>
              </a:rPr>
              <a:t>11.How many average rides per month by both the riders?</a:t>
            </a:r>
            <a:endParaRPr sz="1200">
              <a:latin typeface="Arial"/>
              <a:ea typeface="Arial"/>
              <a:cs typeface="Arial"/>
              <a:sym typeface="Arial"/>
            </a:endParaRPr>
          </a:p>
        </p:txBody>
      </p:sp>
      <p:pic>
        <p:nvPicPr>
          <p:cNvPr id="292" name="Google Shape;292;p23"/>
          <p:cNvPicPr preferRelativeResize="0"/>
          <p:nvPr/>
        </p:nvPicPr>
        <p:blipFill rotWithShape="1">
          <a:blip r:embed="rId3">
            <a:alphaModFix/>
          </a:blip>
          <a:srcRect b="0" l="0" r="0" t="0"/>
          <a:stretch/>
        </p:blipFill>
        <p:spPr>
          <a:xfrm>
            <a:off x="914400" y="1630461"/>
            <a:ext cx="5981700" cy="4326294"/>
          </a:xfrm>
          <a:prstGeom prst="rect">
            <a:avLst/>
          </a:prstGeom>
          <a:noFill/>
          <a:ln>
            <a:noFill/>
          </a:ln>
        </p:spPr>
      </p:pic>
      <p:pic>
        <p:nvPicPr>
          <p:cNvPr id="293" name="Google Shape;293;p23"/>
          <p:cNvPicPr preferRelativeResize="0"/>
          <p:nvPr/>
        </p:nvPicPr>
        <p:blipFill rotWithShape="1">
          <a:blip r:embed="rId4">
            <a:alphaModFix/>
          </a:blip>
          <a:srcRect b="0" l="0" r="0" t="0"/>
          <a:stretch/>
        </p:blipFill>
        <p:spPr>
          <a:xfrm>
            <a:off x="914400" y="6032251"/>
            <a:ext cx="5981700" cy="2792769"/>
          </a:xfrm>
          <a:prstGeom prst="rect">
            <a:avLst/>
          </a:prstGeom>
          <a:noFill/>
          <a:ln>
            <a:noFill/>
          </a:ln>
        </p:spPr>
      </p:pic>
      <p:sp>
        <p:nvSpPr>
          <p:cNvPr id="294" name="Google Shape;294;p23"/>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298" name="Shape 298"/>
        <p:cNvGrpSpPr/>
        <p:nvPr/>
      </p:nvGrpSpPr>
      <p:grpSpPr>
        <a:xfrm>
          <a:off x="0" y="0"/>
          <a:ext cx="0" cy="0"/>
          <a:chOff x="0" y="0"/>
          <a:chExt cx="0" cy="0"/>
        </a:xfrm>
      </p:grpSpPr>
      <p:sp>
        <p:nvSpPr>
          <p:cNvPr id="299" name="Google Shape;299;p24"/>
          <p:cNvSpPr txBox="1"/>
          <p:nvPr/>
        </p:nvSpPr>
        <p:spPr>
          <a:xfrm>
            <a:off x="914400" y="914400"/>
            <a:ext cx="57183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From the analysis it clearly shows that both the riders have reached their highest avg</a:t>
            </a:r>
            <a:endParaRPr sz="1200">
              <a:latin typeface="Arial"/>
              <a:ea typeface="Arial"/>
              <a:cs typeface="Arial"/>
              <a:sym typeface="Arial"/>
            </a:endParaRPr>
          </a:p>
        </p:txBody>
      </p:sp>
      <p:sp>
        <p:nvSpPr>
          <p:cNvPr id="300" name="Google Shape;300;p24"/>
          <p:cNvSpPr txBox="1"/>
          <p:nvPr/>
        </p:nvSpPr>
        <p:spPr>
          <a:xfrm>
            <a:off x="914400" y="1177280"/>
            <a:ext cx="53055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riding activity in July. Both of them experienced their lowest activity in January.</a:t>
            </a:r>
            <a:endParaRPr sz="1200">
              <a:latin typeface="Arial"/>
              <a:ea typeface="Arial"/>
              <a:cs typeface="Arial"/>
              <a:sym typeface="Arial"/>
            </a:endParaRPr>
          </a:p>
        </p:txBody>
      </p:sp>
      <p:pic>
        <p:nvPicPr>
          <p:cNvPr id="301" name="Google Shape;301;p24"/>
          <p:cNvPicPr preferRelativeResize="0"/>
          <p:nvPr/>
        </p:nvPicPr>
        <p:blipFill rotWithShape="1">
          <a:blip r:embed="rId3">
            <a:alphaModFix/>
          </a:blip>
          <a:srcRect b="0" l="0" r="0" t="0"/>
          <a:stretch/>
        </p:blipFill>
        <p:spPr>
          <a:xfrm>
            <a:off x="914400" y="2394396"/>
            <a:ext cx="5981700" cy="4831119"/>
          </a:xfrm>
          <a:prstGeom prst="rect">
            <a:avLst/>
          </a:prstGeom>
          <a:noFill/>
          <a:ln>
            <a:noFill/>
          </a:ln>
        </p:spPr>
      </p:pic>
      <p:sp>
        <p:nvSpPr>
          <p:cNvPr id="302" name="Google Shape;302;p24"/>
          <p:cNvSpPr txBox="1"/>
          <p:nvPr/>
        </p:nvSpPr>
        <p:spPr>
          <a:xfrm>
            <a:off x="914400" y="1893316"/>
            <a:ext cx="34983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12. How many rides per day does each rider take ?</a:t>
            </a:r>
            <a:endParaRPr sz="1200">
              <a:latin typeface="Arial"/>
              <a:ea typeface="Arial"/>
              <a:cs typeface="Arial"/>
              <a:sym typeface="Arial"/>
            </a:endParaRPr>
          </a:p>
        </p:txBody>
      </p:sp>
      <p:sp>
        <p:nvSpPr>
          <p:cNvPr id="303" name="Google Shape;303;p24"/>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307" name="Shape 307"/>
        <p:cNvGrpSpPr/>
        <p:nvPr/>
      </p:nvGrpSpPr>
      <p:grpSpPr>
        <a:xfrm>
          <a:off x="0" y="0"/>
          <a:ext cx="0" cy="0"/>
          <a:chOff x="0" y="0"/>
          <a:chExt cx="0" cy="0"/>
        </a:xfrm>
      </p:grpSpPr>
      <p:sp>
        <p:nvSpPr>
          <p:cNvPr id="308" name="Google Shape;308;p25"/>
          <p:cNvSpPr txBox="1"/>
          <p:nvPr/>
        </p:nvSpPr>
        <p:spPr>
          <a:xfrm>
            <a:off x="914400" y="3980705"/>
            <a:ext cx="58242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From the above result it can be seen that most rides by members and casual occurred</a:t>
            </a:r>
            <a:endParaRPr sz="1200">
              <a:latin typeface="Arial"/>
              <a:ea typeface="Arial"/>
              <a:cs typeface="Arial"/>
              <a:sym typeface="Arial"/>
            </a:endParaRPr>
          </a:p>
        </p:txBody>
      </p:sp>
      <p:sp>
        <p:nvSpPr>
          <p:cNvPr id="309" name="Google Shape;309;p25"/>
          <p:cNvSpPr txBox="1"/>
          <p:nvPr/>
        </p:nvSpPr>
        <p:spPr>
          <a:xfrm>
            <a:off x="914400" y="4243585"/>
            <a:ext cx="56985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during the weekends. If we investigate further by following the query. It clearly shows</a:t>
            </a:r>
            <a:endParaRPr sz="1200">
              <a:latin typeface="Arial"/>
              <a:ea typeface="Arial"/>
              <a:cs typeface="Arial"/>
              <a:sym typeface="Arial"/>
            </a:endParaRPr>
          </a:p>
        </p:txBody>
      </p:sp>
      <p:pic>
        <p:nvPicPr>
          <p:cNvPr id="310" name="Google Shape;310;p25"/>
          <p:cNvPicPr preferRelativeResize="0"/>
          <p:nvPr/>
        </p:nvPicPr>
        <p:blipFill rotWithShape="1">
          <a:blip r:embed="rId3">
            <a:alphaModFix/>
          </a:blip>
          <a:srcRect b="0" l="0" r="0" t="0"/>
          <a:stretch/>
        </p:blipFill>
        <p:spPr>
          <a:xfrm>
            <a:off x="914400" y="914400"/>
            <a:ext cx="5981700" cy="2764194"/>
          </a:xfrm>
          <a:prstGeom prst="rect">
            <a:avLst/>
          </a:prstGeom>
          <a:noFill/>
          <a:ln>
            <a:noFill/>
          </a:ln>
        </p:spPr>
      </p:pic>
      <p:sp>
        <p:nvSpPr>
          <p:cNvPr id="311" name="Google Shape;311;p25"/>
          <p:cNvSpPr txBox="1"/>
          <p:nvPr/>
        </p:nvSpPr>
        <p:spPr>
          <a:xfrm>
            <a:off x="914400" y="4506441"/>
            <a:ext cx="57303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that members have taken higher trips than casual riders. Which shows that members</a:t>
            </a:r>
            <a:endParaRPr sz="1200">
              <a:latin typeface="Arial"/>
              <a:ea typeface="Arial"/>
              <a:cs typeface="Arial"/>
              <a:sym typeface="Arial"/>
            </a:endParaRPr>
          </a:p>
        </p:txBody>
      </p:sp>
      <p:sp>
        <p:nvSpPr>
          <p:cNvPr id="312" name="Google Shape;312;p25"/>
          <p:cNvSpPr txBox="1"/>
          <p:nvPr/>
        </p:nvSpPr>
        <p:spPr>
          <a:xfrm>
            <a:off x="914400" y="4769296"/>
            <a:ext cx="45453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use the service more on weekdays and casual riders on weekends.</a:t>
            </a:r>
            <a:endParaRPr sz="1200">
              <a:latin typeface="Arial"/>
              <a:ea typeface="Arial"/>
              <a:cs typeface="Arial"/>
              <a:sym typeface="Arial"/>
            </a:endParaRPr>
          </a:p>
        </p:txBody>
      </p:sp>
      <p:sp>
        <p:nvSpPr>
          <p:cNvPr id="313" name="Google Shape;313;p25"/>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317" name="Shape 317"/>
        <p:cNvGrpSpPr/>
        <p:nvPr/>
      </p:nvGrpSpPr>
      <p:grpSpPr>
        <a:xfrm>
          <a:off x="0" y="0"/>
          <a:ext cx="0" cy="0"/>
          <a:chOff x="0" y="0"/>
          <a:chExt cx="0" cy="0"/>
        </a:xfrm>
      </p:grpSpPr>
      <p:sp>
        <p:nvSpPr>
          <p:cNvPr id="318" name="Google Shape;318;p26"/>
          <p:cNvSpPr txBox="1"/>
          <p:nvPr/>
        </p:nvSpPr>
        <p:spPr>
          <a:xfrm>
            <a:off x="914400" y="6685086"/>
            <a:ext cx="622800" cy="2772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888"/>
              </a:lnSpc>
              <a:spcBef>
                <a:spcPts val="0"/>
              </a:spcBef>
              <a:spcAft>
                <a:spcPts val="0"/>
              </a:spcAft>
              <a:buNone/>
            </a:pPr>
            <a:r>
              <a:rPr lang="en-US" sz="1800">
                <a:latin typeface="Arial"/>
                <a:ea typeface="Arial"/>
                <a:cs typeface="Arial"/>
                <a:sym typeface="Arial"/>
              </a:rPr>
              <a:t>Share</a:t>
            </a:r>
            <a:endParaRPr sz="1800">
              <a:latin typeface="Arial"/>
              <a:ea typeface="Arial"/>
              <a:cs typeface="Arial"/>
              <a:sym typeface="Arial"/>
            </a:endParaRPr>
          </a:p>
        </p:txBody>
      </p:sp>
      <p:sp>
        <p:nvSpPr>
          <p:cNvPr id="319" name="Google Shape;319;p26"/>
          <p:cNvSpPr txBox="1"/>
          <p:nvPr/>
        </p:nvSpPr>
        <p:spPr>
          <a:xfrm>
            <a:off x="914400" y="7079381"/>
            <a:ext cx="58923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Now that I have done some research and gained some insights from the data. I need to</a:t>
            </a:r>
            <a:endParaRPr sz="1200">
              <a:latin typeface="Arial"/>
              <a:ea typeface="Arial"/>
              <a:cs typeface="Arial"/>
              <a:sym typeface="Arial"/>
            </a:endParaRPr>
          </a:p>
        </p:txBody>
      </p:sp>
      <p:sp>
        <p:nvSpPr>
          <p:cNvPr id="320" name="Google Shape;320;p26"/>
          <p:cNvSpPr txBox="1"/>
          <p:nvPr/>
        </p:nvSpPr>
        <p:spPr>
          <a:xfrm>
            <a:off x="914400" y="7342237"/>
            <a:ext cx="55830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create visualizations and share it with the shareholders. I used Tableau for creating</a:t>
            </a:r>
            <a:endParaRPr sz="1200">
              <a:latin typeface="Arial"/>
              <a:ea typeface="Arial"/>
              <a:cs typeface="Arial"/>
              <a:sym typeface="Arial"/>
            </a:endParaRPr>
          </a:p>
        </p:txBody>
      </p:sp>
      <p:pic>
        <p:nvPicPr>
          <p:cNvPr id="321" name="Google Shape;321;p26"/>
          <p:cNvPicPr preferRelativeResize="0"/>
          <p:nvPr/>
        </p:nvPicPr>
        <p:blipFill rotWithShape="1">
          <a:blip r:embed="rId3">
            <a:alphaModFix/>
          </a:blip>
          <a:srcRect b="0" l="0" r="0" t="0"/>
          <a:stretch/>
        </p:blipFill>
        <p:spPr>
          <a:xfrm>
            <a:off x="914400" y="914400"/>
            <a:ext cx="5981700" cy="3554769"/>
          </a:xfrm>
          <a:prstGeom prst="rect">
            <a:avLst/>
          </a:prstGeom>
          <a:noFill/>
          <a:ln>
            <a:noFill/>
          </a:ln>
        </p:spPr>
      </p:pic>
      <p:pic>
        <p:nvPicPr>
          <p:cNvPr id="322" name="Google Shape;322;p26"/>
          <p:cNvPicPr preferRelativeResize="0"/>
          <p:nvPr/>
        </p:nvPicPr>
        <p:blipFill rotWithShape="1">
          <a:blip r:embed="rId4">
            <a:alphaModFix/>
          </a:blip>
          <a:srcRect b="0" l="0" r="0" t="0"/>
          <a:stretch/>
        </p:blipFill>
        <p:spPr>
          <a:xfrm>
            <a:off x="914400" y="4544690"/>
            <a:ext cx="5981700" cy="1611669"/>
          </a:xfrm>
          <a:prstGeom prst="rect">
            <a:avLst/>
          </a:prstGeom>
          <a:noFill/>
          <a:ln>
            <a:noFill/>
          </a:ln>
        </p:spPr>
      </p:pic>
      <p:sp>
        <p:nvSpPr>
          <p:cNvPr id="323" name="Google Shape;323;p26"/>
          <p:cNvSpPr txBox="1"/>
          <p:nvPr/>
        </p:nvSpPr>
        <p:spPr>
          <a:xfrm>
            <a:off x="914400" y="7605117"/>
            <a:ext cx="20205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some insightful visualizations.</a:t>
            </a:r>
            <a:endParaRPr sz="1200">
              <a:latin typeface="Arial"/>
              <a:ea typeface="Arial"/>
              <a:cs typeface="Arial"/>
              <a:sym typeface="Arial"/>
            </a:endParaRPr>
          </a:p>
        </p:txBody>
      </p:sp>
      <p:sp>
        <p:nvSpPr>
          <p:cNvPr id="324" name="Google Shape;324;p26"/>
          <p:cNvSpPr txBox="1"/>
          <p:nvPr/>
        </p:nvSpPr>
        <p:spPr>
          <a:xfrm>
            <a:off x="914400" y="7867997"/>
            <a:ext cx="41994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Here’s my dashboard with relevant visualizations at a glimpse.</a:t>
            </a:r>
            <a:endParaRPr sz="1200">
              <a:latin typeface="Arial"/>
              <a:ea typeface="Arial"/>
              <a:cs typeface="Arial"/>
              <a:sym typeface="Arial"/>
            </a:endParaRPr>
          </a:p>
        </p:txBody>
      </p:sp>
      <p:sp>
        <p:nvSpPr>
          <p:cNvPr id="325" name="Google Shape;325;p26"/>
          <p:cNvSpPr txBox="1"/>
          <p:nvPr/>
        </p:nvSpPr>
        <p:spPr>
          <a:xfrm>
            <a:off x="914400" y="8130852"/>
            <a:ext cx="5934600" cy="1617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03333"/>
              </a:lnSpc>
              <a:spcBef>
                <a:spcPts val="0"/>
              </a:spcBef>
              <a:spcAft>
                <a:spcPts val="0"/>
              </a:spcAft>
              <a:buNone/>
            </a:pPr>
            <a:r>
              <a:rPr lang="en-US" sz="1050" u="sng">
                <a:solidFill>
                  <a:srgbClr val="1154CC"/>
                </a:solidFill>
                <a:latin typeface="Courier New"/>
                <a:ea typeface="Courier New"/>
                <a:cs typeface="Courier New"/>
                <a:sym typeface="Courier New"/>
                <a:hlinkClick r:id="rId5">
                  <a:extLst>
                    <a:ext uri="{A12FA001-AC4F-418D-AE19-62706E023703}">
                      <ahyp:hlinkClr val="tx"/>
                    </a:ext>
                  </a:extLst>
                </a:hlinkClick>
              </a:rPr>
              <a:t>https://public.tableau.com/app/profile/deepa.saravanan6315/viz/GoogleDataA</a:t>
            </a:r>
            <a:endParaRPr sz="1050">
              <a:latin typeface="Courier New"/>
              <a:ea typeface="Courier New"/>
              <a:cs typeface="Courier New"/>
              <a:sym typeface="Courier New"/>
            </a:endParaRPr>
          </a:p>
        </p:txBody>
      </p:sp>
      <p:sp>
        <p:nvSpPr>
          <p:cNvPr id="326" name="Google Shape;326;p26"/>
          <p:cNvSpPr txBox="1"/>
          <p:nvPr/>
        </p:nvSpPr>
        <p:spPr>
          <a:xfrm>
            <a:off x="914400" y="8357443"/>
            <a:ext cx="5934600" cy="1617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03333"/>
              </a:lnSpc>
              <a:spcBef>
                <a:spcPts val="0"/>
              </a:spcBef>
              <a:spcAft>
                <a:spcPts val="0"/>
              </a:spcAft>
              <a:buNone/>
            </a:pPr>
            <a:r>
              <a:rPr lang="en-US" sz="1050" u="sng">
                <a:solidFill>
                  <a:srgbClr val="1154CC"/>
                </a:solidFill>
                <a:latin typeface="Courier New"/>
                <a:ea typeface="Courier New"/>
                <a:cs typeface="Courier New"/>
                <a:sym typeface="Courier New"/>
                <a:hlinkClick r:id="rId6">
                  <a:extLst>
                    <a:ext uri="{A12FA001-AC4F-418D-AE19-62706E023703}">
                      <ahyp:hlinkClr val="tx"/>
                    </a:ext>
                  </a:extLst>
                </a:hlinkClick>
              </a:rPr>
              <a:t>nalyticsDashboard-BikeRideAnalysis/GoogleDataAnalyticsDashboard-BikeRideAn</a:t>
            </a:r>
            <a:endParaRPr sz="1050">
              <a:latin typeface="Courier New"/>
              <a:ea typeface="Courier New"/>
              <a:cs typeface="Courier New"/>
              <a:sym typeface="Courier New"/>
            </a:endParaRPr>
          </a:p>
        </p:txBody>
      </p:sp>
      <p:sp>
        <p:nvSpPr>
          <p:cNvPr id="327" name="Google Shape;327;p26"/>
          <p:cNvSpPr txBox="1"/>
          <p:nvPr/>
        </p:nvSpPr>
        <p:spPr>
          <a:xfrm>
            <a:off x="914400" y="8584034"/>
            <a:ext cx="493500" cy="1617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03333"/>
              </a:lnSpc>
              <a:spcBef>
                <a:spcPts val="0"/>
              </a:spcBef>
              <a:spcAft>
                <a:spcPts val="0"/>
              </a:spcAft>
              <a:buNone/>
            </a:pPr>
            <a:r>
              <a:rPr lang="en-US" sz="1050" u="sng">
                <a:solidFill>
                  <a:srgbClr val="1154CC"/>
                </a:solidFill>
                <a:latin typeface="Courier New"/>
                <a:ea typeface="Courier New"/>
                <a:cs typeface="Courier New"/>
                <a:sym typeface="Courier New"/>
                <a:hlinkClick r:id="rId7">
                  <a:extLst>
                    <a:ext uri="{A12FA001-AC4F-418D-AE19-62706E023703}">
                      <ahyp:hlinkClr val="tx"/>
                    </a:ext>
                  </a:extLst>
                </a:hlinkClick>
              </a:rPr>
              <a:t>alysis</a:t>
            </a:r>
            <a:endParaRPr sz="1050">
              <a:latin typeface="Courier New"/>
              <a:ea typeface="Courier New"/>
              <a:cs typeface="Courier New"/>
              <a:sym typeface="Courier New"/>
            </a:endParaRPr>
          </a:p>
        </p:txBody>
      </p:sp>
      <p:sp>
        <p:nvSpPr>
          <p:cNvPr id="328" name="Google Shape;328;p26"/>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332" name="Shape 332"/>
        <p:cNvGrpSpPr/>
        <p:nvPr/>
      </p:nvGrpSpPr>
      <p:grpSpPr>
        <a:xfrm>
          <a:off x="0" y="0"/>
          <a:ext cx="0" cy="0"/>
          <a:chOff x="0" y="0"/>
          <a:chExt cx="0" cy="0"/>
        </a:xfrm>
      </p:grpSpPr>
      <p:sp>
        <p:nvSpPr>
          <p:cNvPr id="333" name="Google Shape;333;p27"/>
          <p:cNvSpPr txBox="1"/>
          <p:nvPr/>
        </p:nvSpPr>
        <p:spPr>
          <a:xfrm>
            <a:off x="914400" y="1535286"/>
            <a:ext cx="457200" cy="277200"/>
          </a:xfrm>
          <a:prstGeom prst="rect">
            <a:avLst/>
          </a:prstGeom>
          <a:solidFill>
            <a:srgbClr val="93C47D"/>
          </a:solid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0" lIns="0" spcFirstLastPara="1" rIns="0" wrap="square" tIns="0">
            <a:spAutoFit/>
          </a:bodyPr>
          <a:lstStyle/>
          <a:p>
            <a:pPr indent="0" lvl="0" marL="0" rtl="0" algn="l">
              <a:lnSpc>
                <a:spcPct val="113888"/>
              </a:lnSpc>
              <a:spcBef>
                <a:spcPts val="0"/>
              </a:spcBef>
              <a:spcAft>
                <a:spcPts val="0"/>
              </a:spcAft>
              <a:buNone/>
            </a:pPr>
            <a:r>
              <a:rPr b="1" lang="en-US" sz="1800">
                <a:latin typeface="Arial"/>
                <a:ea typeface="Arial"/>
                <a:cs typeface="Arial"/>
                <a:sym typeface="Arial"/>
              </a:rPr>
              <a:t>Act:</a:t>
            </a:r>
            <a:endParaRPr sz="1800">
              <a:latin typeface="Arial"/>
              <a:ea typeface="Arial"/>
              <a:cs typeface="Arial"/>
              <a:sym typeface="Arial"/>
            </a:endParaRPr>
          </a:p>
        </p:txBody>
      </p:sp>
      <p:sp>
        <p:nvSpPr>
          <p:cNvPr id="334" name="Google Shape;334;p27"/>
          <p:cNvSpPr txBox="1"/>
          <p:nvPr/>
        </p:nvSpPr>
        <p:spPr>
          <a:xfrm>
            <a:off x="914400" y="1929480"/>
            <a:ext cx="59259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Now that I have finished completing my visualizations. The final phase includes</a:t>
            </a:r>
            <a:endParaRPr sz="1200">
              <a:latin typeface="Arial"/>
              <a:ea typeface="Arial"/>
              <a:cs typeface="Arial"/>
              <a:sym typeface="Arial"/>
            </a:endParaRPr>
          </a:p>
        </p:txBody>
      </p:sp>
      <p:sp>
        <p:nvSpPr>
          <p:cNvPr id="335" name="Google Shape;335;p27"/>
          <p:cNvSpPr txBox="1"/>
          <p:nvPr/>
        </p:nvSpPr>
        <p:spPr>
          <a:xfrm>
            <a:off x="914400" y="2192461"/>
            <a:ext cx="34101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providing recommendations based on my findings.</a:t>
            </a:r>
            <a:endParaRPr sz="1200">
              <a:latin typeface="Arial"/>
              <a:ea typeface="Arial"/>
              <a:cs typeface="Arial"/>
              <a:sym typeface="Arial"/>
            </a:endParaRPr>
          </a:p>
        </p:txBody>
      </p:sp>
      <p:sp>
        <p:nvSpPr>
          <p:cNvPr id="336" name="Google Shape;336;p27"/>
          <p:cNvSpPr txBox="1"/>
          <p:nvPr/>
        </p:nvSpPr>
        <p:spPr>
          <a:xfrm>
            <a:off x="1143000" y="2718196"/>
            <a:ext cx="56694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1. Seasonal Membership option: Introduce discounted seasonal membership offers</a:t>
            </a:r>
            <a:endParaRPr sz="1200">
              <a:latin typeface="Arial"/>
              <a:ea typeface="Arial"/>
              <a:cs typeface="Arial"/>
              <a:sym typeface="Arial"/>
            </a:endParaRPr>
          </a:p>
        </p:txBody>
      </p:sp>
      <p:sp>
        <p:nvSpPr>
          <p:cNvPr id="337" name="Google Shape;337;p27"/>
          <p:cNvSpPr txBox="1"/>
          <p:nvPr/>
        </p:nvSpPr>
        <p:spPr>
          <a:xfrm>
            <a:off x="1371600" y="2981076"/>
            <a:ext cx="54807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to attract more riders during the summer to capture a significant number of riders.</a:t>
            </a:r>
            <a:endParaRPr sz="1200">
              <a:latin typeface="Arial"/>
              <a:ea typeface="Arial"/>
              <a:cs typeface="Arial"/>
              <a:sym typeface="Arial"/>
            </a:endParaRPr>
          </a:p>
        </p:txBody>
      </p:sp>
      <p:sp>
        <p:nvSpPr>
          <p:cNvPr id="338" name="Google Shape;338;p27"/>
          <p:cNvSpPr txBox="1"/>
          <p:nvPr/>
        </p:nvSpPr>
        <p:spPr>
          <a:xfrm>
            <a:off x="1371600" y="3243932"/>
            <a:ext cx="49599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Also, Consider providing annual membership discounts to casual cyclists.</a:t>
            </a:r>
            <a:endParaRPr sz="1200">
              <a:latin typeface="Arial"/>
              <a:ea typeface="Arial"/>
              <a:cs typeface="Arial"/>
              <a:sym typeface="Arial"/>
            </a:endParaRPr>
          </a:p>
        </p:txBody>
      </p:sp>
      <p:sp>
        <p:nvSpPr>
          <p:cNvPr id="339" name="Google Shape;339;p27"/>
          <p:cNvSpPr txBox="1"/>
          <p:nvPr/>
        </p:nvSpPr>
        <p:spPr>
          <a:xfrm>
            <a:off x="1143000" y="3769667"/>
            <a:ext cx="55860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2. Consider promoting membership events near stations to promote more visibility</a:t>
            </a:r>
            <a:endParaRPr sz="1200">
              <a:latin typeface="Arial"/>
              <a:ea typeface="Arial"/>
              <a:cs typeface="Arial"/>
              <a:sym typeface="Arial"/>
            </a:endParaRPr>
          </a:p>
        </p:txBody>
      </p:sp>
      <p:sp>
        <p:nvSpPr>
          <p:cNvPr id="340" name="Google Shape;340;p27"/>
          <p:cNvSpPr txBox="1"/>
          <p:nvPr/>
        </p:nvSpPr>
        <p:spPr>
          <a:xfrm>
            <a:off x="1371600" y="4032547"/>
            <a:ext cx="54687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and pass on flyers which emphasize the positive impact of fitness which can help</a:t>
            </a:r>
            <a:endParaRPr sz="1200">
              <a:latin typeface="Arial"/>
              <a:ea typeface="Arial"/>
              <a:cs typeface="Arial"/>
              <a:sym typeface="Arial"/>
            </a:endParaRPr>
          </a:p>
        </p:txBody>
      </p:sp>
      <p:sp>
        <p:nvSpPr>
          <p:cNvPr id="341" name="Google Shape;341;p27"/>
          <p:cNvSpPr txBox="1"/>
          <p:nvPr/>
        </p:nvSpPr>
        <p:spPr>
          <a:xfrm>
            <a:off x="1371600" y="4295402"/>
            <a:ext cx="30627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reduce stress and improve overall well being.</a:t>
            </a:r>
            <a:endParaRPr sz="1200">
              <a:latin typeface="Arial"/>
              <a:ea typeface="Arial"/>
              <a:cs typeface="Arial"/>
              <a:sym typeface="Arial"/>
            </a:endParaRPr>
          </a:p>
        </p:txBody>
      </p:sp>
      <p:sp>
        <p:nvSpPr>
          <p:cNvPr id="342" name="Google Shape;342;p27"/>
          <p:cNvSpPr txBox="1"/>
          <p:nvPr/>
        </p:nvSpPr>
        <p:spPr>
          <a:xfrm>
            <a:off x="1143000" y="4821138"/>
            <a:ext cx="56211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3. Showcase the benefits of bikeshare especially electric bikes and their impact on</a:t>
            </a:r>
            <a:endParaRPr sz="1200">
              <a:latin typeface="Arial"/>
              <a:ea typeface="Arial"/>
              <a:cs typeface="Arial"/>
              <a:sym typeface="Arial"/>
            </a:endParaRPr>
          </a:p>
        </p:txBody>
      </p:sp>
      <p:sp>
        <p:nvSpPr>
          <p:cNvPr id="343" name="Google Shape;343;p27"/>
          <p:cNvSpPr txBox="1"/>
          <p:nvPr/>
        </p:nvSpPr>
        <p:spPr>
          <a:xfrm>
            <a:off x="1371600" y="5084018"/>
            <a:ext cx="5422200" cy="39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a sustainable environment. This can be done through social media platforms like</a:t>
            </a:r>
            <a:endParaRPr sz="1200">
              <a:latin typeface="Arial"/>
              <a:ea typeface="Arial"/>
              <a:cs typeface="Arial"/>
              <a:sym typeface="Arial"/>
            </a:endParaRPr>
          </a:p>
        </p:txBody>
      </p:sp>
      <p:sp>
        <p:nvSpPr>
          <p:cNvPr id="344" name="Google Shape;344;p27"/>
          <p:cNvSpPr txBox="1"/>
          <p:nvPr/>
        </p:nvSpPr>
        <p:spPr>
          <a:xfrm>
            <a:off x="1371600" y="5346873"/>
            <a:ext cx="2274600" cy="1848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3750"/>
              </a:lnSpc>
              <a:spcBef>
                <a:spcPts val="0"/>
              </a:spcBef>
              <a:spcAft>
                <a:spcPts val="0"/>
              </a:spcAft>
              <a:buNone/>
            </a:pPr>
            <a:r>
              <a:rPr lang="en-US" sz="1200">
                <a:latin typeface="Arial"/>
                <a:ea typeface="Arial"/>
                <a:cs typeface="Arial"/>
                <a:sym typeface="Arial"/>
              </a:rPr>
              <a:t>Facebook, Twitter and Instagram.</a:t>
            </a:r>
            <a:endParaRPr sz="1200">
              <a:latin typeface="Arial"/>
              <a:ea typeface="Arial"/>
              <a:cs typeface="Arial"/>
              <a:sym typeface="Arial"/>
            </a:endParaRPr>
          </a:p>
        </p:txBody>
      </p:sp>
      <p:sp>
        <p:nvSpPr>
          <p:cNvPr id="345" name="Google Shape;345;p27"/>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58" name="Shape 58"/>
        <p:cNvGrpSpPr/>
        <p:nvPr/>
      </p:nvGrpSpPr>
      <p:grpSpPr>
        <a:xfrm>
          <a:off x="0" y="0"/>
          <a:ext cx="0" cy="0"/>
          <a:chOff x="0" y="0"/>
          <a:chExt cx="0" cy="0"/>
        </a:xfrm>
      </p:grpSpPr>
      <p:sp>
        <p:nvSpPr>
          <p:cNvPr id="59" name="Google Shape;59;p3"/>
          <p:cNvSpPr txBox="1"/>
          <p:nvPr/>
        </p:nvSpPr>
        <p:spPr>
          <a:xfrm>
            <a:off x="901700" y="887524"/>
            <a:ext cx="127063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1F2328"/>
                </a:solidFill>
                <a:latin typeface="Arial"/>
                <a:ea typeface="Arial"/>
                <a:cs typeface="Arial"/>
                <a:sym typeface="Arial"/>
              </a:rPr>
              <a:t>Step 1: Ask</a:t>
            </a:r>
            <a:endParaRPr sz="1800">
              <a:latin typeface="Arial"/>
              <a:ea typeface="Arial"/>
              <a:cs typeface="Arial"/>
              <a:sym typeface="Arial"/>
            </a:endParaRPr>
          </a:p>
        </p:txBody>
      </p:sp>
      <p:sp>
        <p:nvSpPr>
          <p:cNvPr id="60" name="Google Shape;60;p3"/>
          <p:cNvSpPr txBox="1"/>
          <p:nvPr/>
        </p:nvSpPr>
        <p:spPr>
          <a:xfrm>
            <a:off x="901700" y="1522605"/>
            <a:ext cx="5743500" cy="874500"/>
          </a:xfrm>
          <a:prstGeom prst="rect">
            <a:avLst/>
          </a:prstGeom>
          <a:noFill/>
          <a:ln>
            <a:noFill/>
          </a:ln>
        </p:spPr>
        <p:txBody>
          <a:bodyPr anchorCtr="0" anchor="t" bIns="0" lIns="0" spcFirstLastPara="1" rIns="0" wrap="square" tIns="12700">
            <a:spAutoFit/>
          </a:bodyPr>
          <a:lstStyle/>
          <a:p>
            <a:pPr indent="0" lvl="0" marL="12700" marR="5080" rtl="0" algn="l">
              <a:lnSpc>
                <a:spcPct val="110200"/>
              </a:lnSpc>
              <a:spcBef>
                <a:spcPts val="0"/>
              </a:spcBef>
              <a:spcAft>
                <a:spcPts val="0"/>
              </a:spcAft>
              <a:buNone/>
            </a:pPr>
            <a:r>
              <a:rPr lang="en-US" sz="1200">
                <a:solidFill>
                  <a:srgbClr val="3A464E"/>
                </a:solidFill>
                <a:latin typeface="Arial"/>
                <a:ea typeface="Arial"/>
                <a:cs typeface="Arial"/>
                <a:sym typeface="Arial"/>
              </a:rPr>
              <a:t>T</a:t>
            </a:r>
            <a:r>
              <a:rPr lang="en-US" sz="1300">
                <a:solidFill>
                  <a:srgbClr val="3A464E"/>
                </a:solidFill>
                <a:latin typeface="Arial"/>
                <a:ea typeface="Arial"/>
                <a:cs typeface="Arial"/>
                <a:sym typeface="Arial"/>
              </a:rPr>
              <a:t>hree questions will guide the future marketing program: 1. How do annual members and casual riders use Cyclistic bikes differently? 2. Why would casual riders buy Cyclistic annual memberships? 3. How can Cyclists use digital media to influence casual riders to become members?</a:t>
            </a:r>
            <a:endParaRPr sz="1300">
              <a:latin typeface="Arial"/>
              <a:ea typeface="Arial"/>
              <a:cs typeface="Arial"/>
              <a:sym typeface="Arial"/>
            </a:endParaRPr>
          </a:p>
        </p:txBody>
      </p:sp>
      <p:sp>
        <p:nvSpPr>
          <p:cNvPr id="61" name="Google Shape;61;p3"/>
          <p:cNvSpPr txBox="1"/>
          <p:nvPr/>
        </p:nvSpPr>
        <p:spPr>
          <a:xfrm>
            <a:off x="901700" y="2516016"/>
            <a:ext cx="4116000" cy="804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solidFill>
                  <a:srgbClr val="3A464E"/>
                </a:solidFill>
                <a:latin typeface="Arial"/>
                <a:ea typeface="Arial"/>
                <a:cs typeface="Arial"/>
                <a:sym typeface="Arial"/>
              </a:rPr>
              <a:t>Step:2 Data Cleaning and Preparation</a:t>
            </a:r>
            <a:endParaRPr sz="1800">
              <a:latin typeface="Arial"/>
              <a:ea typeface="Arial"/>
              <a:cs typeface="Arial"/>
              <a:sym typeface="Arial"/>
            </a:endParaRPr>
          </a:p>
          <a:p>
            <a:pPr indent="0" lvl="0" marL="12700" rtl="0" algn="l">
              <a:lnSpc>
                <a:spcPct val="100000"/>
              </a:lnSpc>
              <a:spcBef>
                <a:spcPts val="1805"/>
              </a:spcBef>
              <a:spcAft>
                <a:spcPts val="0"/>
              </a:spcAft>
              <a:buNone/>
            </a:pPr>
            <a:r>
              <a:rPr b="1" lang="en-US" sz="1800">
                <a:solidFill>
                  <a:srgbClr val="3A464E"/>
                </a:solidFill>
                <a:latin typeface="Arial"/>
                <a:ea typeface="Arial"/>
                <a:cs typeface="Arial"/>
                <a:sym typeface="Arial"/>
              </a:rPr>
              <a:t>DATA COLLECTION</a:t>
            </a:r>
            <a:endParaRPr sz="1800">
              <a:latin typeface="Arial"/>
              <a:ea typeface="Arial"/>
              <a:cs typeface="Arial"/>
              <a:sym typeface="Arial"/>
            </a:endParaRPr>
          </a:p>
        </p:txBody>
      </p:sp>
      <p:sp>
        <p:nvSpPr>
          <p:cNvPr id="62" name="Google Shape;62;p3"/>
          <p:cNvSpPr txBox="1"/>
          <p:nvPr/>
        </p:nvSpPr>
        <p:spPr>
          <a:xfrm>
            <a:off x="901700" y="3509749"/>
            <a:ext cx="5964000" cy="3078000"/>
          </a:xfrm>
          <a:prstGeom prst="rect">
            <a:avLst/>
          </a:prstGeom>
          <a:noFill/>
          <a:ln>
            <a:noFill/>
          </a:ln>
        </p:spPr>
        <p:txBody>
          <a:bodyPr anchorCtr="0" anchor="t" bIns="0" lIns="0" spcFirstLastPara="1" rIns="0" wrap="square" tIns="12700">
            <a:spAutoFit/>
          </a:bodyPr>
          <a:lstStyle/>
          <a:p>
            <a:pPr indent="0" lvl="0" marL="12700" marR="5080" rtl="0" algn="l">
              <a:lnSpc>
                <a:spcPct val="110200"/>
              </a:lnSpc>
              <a:spcBef>
                <a:spcPts val="0"/>
              </a:spcBef>
              <a:spcAft>
                <a:spcPts val="0"/>
              </a:spcAft>
              <a:buNone/>
            </a:pPr>
            <a:r>
              <a:rPr lang="en-US">
                <a:solidFill>
                  <a:srgbClr val="242424"/>
                </a:solidFill>
                <a:latin typeface="Arial"/>
                <a:ea typeface="Arial"/>
                <a:cs typeface="Arial"/>
                <a:sym typeface="Arial"/>
              </a:rPr>
              <a:t>I will be using Cyclistic’s historical trip data from January 2023 to December 2023 to analyze and identify trends. (Note: The datasets have a different name because Cyclistic is a fictional company. For the purposes of this case study, the datasets are appropriate and will enable me to answer the business questions. The data has been made available by Motivate International Inc. under this </a:t>
            </a:r>
            <a:r>
              <a:rPr lang="en-US" u="sng">
                <a:solidFill>
                  <a:srgbClr val="1154CC"/>
                </a:solidFill>
                <a:latin typeface="Arial"/>
                <a:ea typeface="Arial"/>
                <a:cs typeface="Arial"/>
                <a:sym typeface="Arial"/>
                <a:hlinkClick r:id="rId3">
                  <a:extLst>
                    <a:ext uri="{A12FA001-AC4F-418D-AE19-62706E023703}">
                      <ahyp:hlinkClr val="tx"/>
                    </a:ext>
                  </a:extLst>
                </a:hlinkClick>
              </a:rPr>
              <a:t>license</a:t>
            </a:r>
            <a:r>
              <a:rPr lang="en-US" u="none">
                <a:solidFill>
                  <a:srgbClr val="242424"/>
                </a:solidFill>
                <a:latin typeface="Arial"/>
                <a:ea typeface="Arial"/>
                <a:cs typeface="Arial"/>
                <a:sym typeface="Arial"/>
              </a:rPr>
              <a:t>) This is public data that I can use to explore how different customer types are using Cyclistic bikes. But note that data-privacy issues prohibit me from using riders’ personally identifiable information.</a:t>
            </a:r>
            <a:endParaRPr>
              <a:latin typeface="Arial"/>
              <a:ea typeface="Arial"/>
              <a:cs typeface="Arial"/>
              <a:sym typeface="Arial"/>
            </a:endParaRPr>
          </a:p>
          <a:p>
            <a:pPr indent="0" lvl="0" marL="12700" marR="250190" rtl="0" algn="l">
              <a:lnSpc>
                <a:spcPct val="110200"/>
              </a:lnSpc>
              <a:spcBef>
                <a:spcPts val="0"/>
              </a:spcBef>
              <a:spcAft>
                <a:spcPts val="0"/>
              </a:spcAft>
              <a:buNone/>
            </a:pPr>
            <a:r>
              <a:rPr lang="en-US">
                <a:solidFill>
                  <a:srgbClr val="242424"/>
                </a:solidFill>
                <a:latin typeface="Arial"/>
                <a:ea typeface="Arial"/>
                <a:cs typeface="Arial"/>
                <a:sym typeface="Arial"/>
              </a:rPr>
              <a:t>This means that I won’t be able to connect pass purchases to credit card numbers to determine if casual riders live in the Cyclistic service area or if they have purchased multiple single passes. The dataset can be found </a:t>
            </a:r>
            <a:r>
              <a:rPr lang="en-US" u="sng">
                <a:solidFill>
                  <a:srgbClr val="1154CC"/>
                </a:solidFill>
                <a:latin typeface="Arial"/>
                <a:ea typeface="Arial"/>
                <a:cs typeface="Arial"/>
                <a:sym typeface="Arial"/>
                <a:hlinkClick r:id="rId4">
                  <a:extLst>
                    <a:ext uri="{A12FA001-AC4F-418D-AE19-62706E023703}">
                      <ahyp:hlinkClr val="tx"/>
                    </a:ext>
                  </a:extLst>
                </a:hlinkClick>
              </a:rPr>
              <a:t>here.</a:t>
            </a:r>
            <a:endParaRPr>
              <a:latin typeface="Arial"/>
              <a:ea typeface="Arial"/>
              <a:cs typeface="Arial"/>
              <a:sym typeface="Arial"/>
            </a:endParaRPr>
          </a:p>
        </p:txBody>
      </p:sp>
      <p:sp>
        <p:nvSpPr>
          <p:cNvPr id="63" name="Google Shape;63;p3"/>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67" name="Shape 67"/>
        <p:cNvGrpSpPr/>
        <p:nvPr/>
      </p:nvGrpSpPr>
      <p:grpSpPr>
        <a:xfrm>
          <a:off x="0" y="0"/>
          <a:ext cx="0" cy="0"/>
          <a:chOff x="0" y="0"/>
          <a:chExt cx="0" cy="0"/>
        </a:xfrm>
      </p:grpSpPr>
      <p:sp>
        <p:nvSpPr>
          <p:cNvPr id="68" name="Google Shape;68;p4"/>
          <p:cNvSpPr txBox="1"/>
          <p:nvPr/>
        </p:nvSpPr>
        <p:spPr>
          <a:xfrm>
            <a:off x="901700" y="1080526"/>
            <a:ext cx="3455035" cy="162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00">
                <a:solidFill>
                  <a:srgbClr val="3A464E"/>
                </a:solidFill>
                <a:latin typeface="Courier New"/>
                <a:ea typeface="Courier New"/>
                <a:cs typeface="Courier New"/>
                <a:sym typeface="Courier New"/>
              </a:rPr>
              <a:t>The ride details with 13 variables is shown below:</a:t>
            </a:r>
            <a:endParaRPr sz="900">
              <a:latin typeface="Courier New"/>
              <a:ea typeface="Courier New"/>
              <a:cs typeface="Courier New"/>
              <a:sym typeface="Courier New"/>
            </a:endParaRPr>
          </a:p>
        </p:txBody>
      </p:sp>
      <p:sp>
        <p:nvSpPr>
          <p:cNvPr id="69" name="Google Shape;69;p4"/>
          <p:cNvSpPr txBox="1"/>
          <p:nvPr/>
        </p:nvSpPr>
        <p:spPr>
          <a:xfrm>
            <a:off x="901700" y="4666713"/>
            <a:ext cx="264160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COMBINING ALL ROWS</a:t>
            </a:r>
            <a:endParaRPr sz="1800">
              <a:latin typeface="Arial"/>
              <a:ea typeface="Arial"/>
              <a:cs typeface="Arial"/>
              <a:sym typeface="Arial"/>
            </a:endParaRPr>
          </a:p>
        </p:txBody>
      </p:sp>
      <p:sp>
        <p:nvSpPr>
          <p:cNvPr id="70" name="Google Shape;70;p4"/>
          <p:cNvSpPr txBox="1"/>
          <p:nvPr/>
        </p:nvSpPr>
        <p:spPr>
          <a:xfrm>
            <a:off x="901700" y="5211869"/>
            <a:ext cx="5893500" cy="2225700"/>
          </a:xfrm>
          <a:prstGeom prst="rect">
            <a:avLst/>
          </a:prstGeom>
          <a:noFill/>
          <a:ln>
            <a:noFill/>
          </a:ln>
        </p:spPr>
        <p:txBody>
          <a:bodyPr anchorCtr="0" anchor="t" bIns="0" lIns="0" spcFirstLastPara="1" rIns="0" wrap="square" tIns="12700">
            <a:spAutoFit/>
          </a:bodyPr>
          <a:lstStyle/>
          <a:p>
            <a:pPr indent="0" lvl="0" marL="12700" marR="5080" rtl="0" algn="l">
              <a:lnSpc>
                <a:spcPct val="143700"/>
              </a:lnSpc>
              <a:spcBef>
                <a:spcPts val="0"/>
              </a:spcBef>
              <a:spcAft>
                <a:spcPts val="0"/>
              </a:spcAft>
              <a:buNone/>
            </a:pPr>
            <a:r>
              <a:rPr lang="en-US" sz="1300">
                <a:solidFill>
                  <a:srgbClr val="3A464E"/>
                </a:solidFill>
                <a:latin typeface="Arial"/>
                <a:ea typeface="Arial"/>
                <a:cs typeface="Arial"/>
                <a:sym typeface="Arial"/>
              </a:rPr>
              <a:t>In order to clean and explore the data further, I had to choose SQL on google’s BigQuery platform. The csv files were too large to be imported to Excel spreadsheet since they exceeded the capacity. I downloaded the csv files from Jan till Dec 2023 (Note: Sep dataset was missing ) and imported them to SQL. I then combined all the tables to Combined1_tripdata. Using the following query. While uploading I was notified that local uploads are limited to only 100 mb. I had to use Google Cloud storage to import. I created a bucket through Google Cloud storage to upload all the files to sql.</a:t>
            </a:r>
            <a:endParaRPr sz="1300">
              <a:latin typeface="Arial"/>
              <a:ea typeface="Arial"/>
              <a:cs typeface="Arial"/>
              <a:sym typeface="Arial"/>
            </a:endParaRPr>
          </a:p>
        </p:txBody>
      </p:sp>
      <p:sp>
        <p:nvSpPr>
          <p:cNvPr id="71" name="Google Shape;71;p4"/>
          <p:cNvSpPr txBox="1"/>
          <p:nvPr/>
        </p:nvSpPr>
        <p:spPr>
          <a:xfrm>
            <a:off x="1130300" y="7581800"/>
            <a:ext cx="1779270" cy="254000"/>
          </a:xfrm>
          <a:prstGeom prst="rect">
            <a:avLst/>
          </a:prstGeom>
          <a:noFill/>
          <a:ln>
            <a:noFill/>
          </a:ln>
        </p:spPr>
        <p:txBody>
          <a:bodyPr anchorCtr="0" anchor="t" bIns="0" lIns="0" spcFirstLastPara="1" rIns="0" wrap="square" tIns="12700">
            <a:spAutoFit/>
          </a:bodyPr>
          <a:lstStyle/>
          <a:p>
            <a:pPr indent="-227329" lvl="0" marL="240029" rtl="0" algn="l">
              <a:lnSpc>
                <a:spcPct val="100000"/>
              </a:lnSpc>
              <a:spcBef>
                <a:spcPts val="0"/>
              </a:spcBef>
              <a:spcAft>
                <a:spcPts val="0"/>
              </a:spcAft>
              <a:buClr>
                <a:srgbClr val="3A464E"/>
              </a:buClr>
              <a:buSzPts val="1500"/>
              <a:buFont typeface="Arial"/>
              <a:buChar char="●"/>
            </a:pPr>
            <a:r>
              <a:rPr lang="en-US" sz="1500">
                <a:solidFill>
                  <a:srgbClr val="3A464E"/>
                </a:solidFill>
                <a:latin typeface="Arial"/>
                <a:ea typeface="Arial"/>
                <a:cs typeface="Arial"/>
                <a:sym typeface="Arial"/>
              </a:rPr>
              <a:t>Combined Tables:</a:t>
            </a:r>
            <a:endParaRPr sz="1500">
              <a:latin typeface="Arial"/>
              <a:ea typeface="Arial"/>
              <a:cs typeface="Arial"/>
              <a:sym typeface="Arial"/>
            </a:endParaRPr>
          </a:p>
        </p:txBody>
      </p:sp>
      <p:sp>
        <p:nvSpPr>
          <p:cNvPr id="72" name="Google Shape;72;p4"/>
          <p:cNvSpPr txBox="1"/>
          <p:nvPr/>
        </p:nvSpPr>
        <p:spPr>
          <a:xfrm>
            <a:off x="901700" y="8153784"/>
            <a:ext cx="5513100" cy="126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t>CREATE TABLE IF NOT EXISTS `bicycle-436922.bicycle_trip.Combined1_tripdata` AS (</a:t>
            </a:r>
            <a:endParaRPr sz="1200"/>
          </a:p>
          <a:p>
            <a:pPr indent="0" lvl="0" marL="12700" marR="1993900" rtl="0" algn="l">
              <a:lnSpc>
                <a:spcPct val="164900"/>
              </a:lnSpc>
              <a:spcBef>
                <a:spcPts val="0"/>
              </a:spcBef>
              <a:spcAft>
                <a:spcPts val="0"/>
              </a:spcAft>
              <a:buNone/>
            </a:pPr>
            <a:r>
              <a:rPr lang="en-US" sz="1200"/>
              <a:t>SELECT * FROM `bicycle-436922.bicycle_trip.jan2023` UNION ALL</a:t>
            </a:r>
            <a:endParaRPr sz="1200"/>
          </a:p>
          <a:p>
            <a:pPr indent="0" lvl="0" marL="12700" rtl="0" algn="l">
              <a:lnSpc>
                <a:spcPct val="100000"/>
              </a:lnSpc>
              <a:spcBef>
                <a:spcPts val="700"/>
              </a:spcBef>
              <a:spcAft>
                <a:spcPts val="0"/>
              </a:spcAft>
              <a:buNone/>
            </a:pPr>
            <a:r>
              <a:rPr lang="en-US" sz="1200"/>
              <a:t>SELECT * FROM `bicycle-436922.bicycle_trip.feb2023`</a:t>
            </a:r>
            <a:endParaRPr sz="1200"/>
          </a:p>
        </p:txBody>
      </p:sp>
      <p:pic>
        <p:nvPicPr>
          <p:cNvPr id="73" name="Google Shape;73;p4"/>
          <p:cNvPicPr preferRelativeResize="0"/>
          <p:nvPr/>
        </p:nvPicPr>
        <p:blipFill rotWithShape="1">
          <a:blip r:embed="rId3">
            <a:alphaModFix/>
          </a:blip>
          <a:srcRect b="0" l="0" r="0" t="0"/>
          <a:stretch/>
        </p:blipFill>
        <p:spPr>
          <a:xfrm>
            <a:off x="950862" y="1297570"/>
            <a:ext cx="3134320" cy="3029267"/>
          </a:xfrm>
          <a:prstGeom prst="rect">
            <a:avLst/>
          </a:prstGeom>
          <a:noFill/>
          <a:ln>
            <a:noFill/>
          </a:ln>
        </p:spPr>
      </p:pic>
      <p:sp>
        <p:nvSpPr>
          <p:cNvPr id="74" name="Google Shape;74;p4"/>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78" name="Shape 78"/>
        <p:cNvGrpSpPr/>
        <p:nvPr/>
      </p:nvGrpSpPr>
      <p:grpSpPr>
        <a:xfrm>
          <a:off x="0" y="0"/>
          <a:ext cx="0" cy="0"/>
          <a:chOff x="0" y="0"/>
          <a:chExt cx="0" cy="0"/>
        </a:xfrm>
      </p:grpSpPr>
      <p:sp>
        <p:nvSpPr>
          <p:cNvPr id="79" name="Google Shape;79;p5"/>
          <p:cNvSpPr txBox="1"/>
          <p:nvPr/>
        </p:nvSpPr>
        <p:spPr>
          <a:xfrm>
            <a:off x="901700" y="907169"/>
            <a:ext cx="3592200" cy="494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t>UNION ALL</a:t>
            </a:r>
            <a:endParaRPr sz="1000"/>
          </a:p>
          <a:p>
            <a:pPr indent="0" lvl="0" marL="12700" marR="73660" rtl="0" algn="l">
              <a:lnSpc>
                <a:spcPct val="164900"/>
              </a:lnSpc>
              <a:spcBef>
                <a:spcPts val="0"/>
              </a:spcBef>
              <a:spcAft>
                <a:spcPts val="0"/>
              </a:spcAft>
              <a:buNone/>
            </a:pPr>
            <a:r>
              <a:rPr lang="en-US" sz="1000"/>
              <a:t>SELECT * FROM `bicycle-436922.bicycle_trip.mar2023` UNION ALL</a:t>
            </a:r>
            <a:endParaRPr sz="1000"/>
          </a:p>
          <a:p>
            <a:pPr indent="0" lvl="0" marL="12700" marR="73660" rtl="0" algn="l">
              <a:lnSpc>
                <a:spcPct val="164900"/>
              </a:lnSpc>
              <a:spcBef>
                <a:spcPts val="0"/>
              </a:spcBef>
              <a:spcAft>
                <a:spcPts val="0"/>
              </a:spcAft>
              <a:buNone/>
            </a:pPr>
            <a:r>
              <a:rPr lang="en-US" sz="1000"/>
              <a:t>SELECT * FROM `bicycle-436922.bicycle_trip.apr2023` UNION ALL</a:t>
            </a:r>
            <a:endParaRPr sz="1000"/>
          </a:p>
          <a:p>
            <a:pPr indent="0" lvl="0" marL="12700" marR="73660" rtl="0" algn="l">
              <a:lnSpc>
                <a:spcPct val="164900"/>
              </a:lnSpc>
              <a:spcBef>
                <a:spcPts val="0"/>
              </a:spcBef>
              <a:spcAft>
                <a:spcPts val="0"/>
              </a:spcAft>
              <a:buNone/>
            </a:pPr>
            <a:r>
              <a:rPr lang="en-US" sz="1000"/>
              <a:t>SELECT * FROM `bicycle-436922.bicycle_trip.may2023` UNION ALL</a:t>
            </a:r>
            <a:endParaRPr sz="1000"/>
          </a:p>
          <a:p>
            <a:pPr indent="0" lvl="0" marL="12700" marR="73660" rtl="0" algn="l">
              <a:lnSpc>
                <a:spcPct val="164900"/>
              </a:lnSpc>
              <a:spcBef>
                <a:spcPts val="0"/>
              </a:spcBef>
              <a:spcAft>
                <a:spcPts val="0"/>
              </a:spcAft>
              <a:buNone/>
            </a:pPr>
            <a:r>
              <a:rPr lang="en-US" sz="1000"/>
              <a:t>SELECT * FROM `bicycle-436922.bicycle_trip.jun2023` UNION ALL</a:t>
            </a:r>
            <a:endParaRPr sz="1000"/>
          </a:p>
          <a:p>
            <a:pPr indent="0" lvl="0" marL="12700" marR="5080" rtl="0" algn="l">
              <a:lnSpc>
                <a:spcPct val="164900"/>
              </a:lnSpc>
              <a:spcBef>
                <a:spcPts val="0"/>
              </a:spcBef>
              <a:spcAft>
                <a:spcPts val="0"/>
              </a:spcAft>
              <a:buNone/>
            </a:pPr>
            <a:r>
              <a:rPr lang="en-US" sz="1000"/>
              <a:t>SELECT * FROM `bicycle-436922.bicycle_trip.july2023` UNION ALL</a:t>
            </a:r>
            <a:endParaRPr sz="1000"/>
          </a:p>
          <a:p>
            <a:pPr indent="0" lvl="0" marL="12700" marR="73660" rtl="0" algn="l">
              <a:lnSpc>
                <a:spcPct val="164900"/>
              </a:lnSpc>
              <a:spcBef>
                <a:spcPts val="0"/>
              </a:spcBef>
              <a:spcAft>
                <a:spcPts val="0"/>
              </a:spcAft>
              <a:buNone/>
            </a:pPr>
            <a:r>
              <a:rPr lang="en-US" sz="1000"/>
              <a:t>SELECT * FROM `bicycle-436922.bicycle_trip.aug2023` UNION ALL</a:t>
            </a:r>
            <a:endParaRPr sz="1000"/>
          </a:p>
          <a:p>
            <a:pPr indent="0" lvl="0" marL="12700" marR="73660" rtl="0" algn="l">
              <a:lnSpc>
                <a:spcPct val="164900"/>
              </a:lnSpc>
              <a:spcBef>
                <a:spcPts val="0"/>
              </a:spcBef>
              <a:spcAft>
                <a:spcPts val="0"/>
              </a:spcAft>
              <a:buNone/>
            </a:pPr>
            <a:r>
              <a:rPr lang="en-US" sz="1000"/>
              <a:t>SELECT * FROM `bicycle-436922.bicycle_trip.oct2023` UNION ALL</a:t>
            </a:r>
            <a:endParaRPr sz="1000"/>
          </a:p>
          <a:p>
            <a:pPr indent="0" lvl="0" marL="12700" marR="73660" rtl="0" algn="l">
              <a:lnSpc>
                <a:spcPct val="164900"/>
              </a:lnSpc>
              <a:spcBef>
                <a:spcPts val="0"/>
              </a:spcBef>
              <a:spcAft>
                <a:spcPts val="0"/>
              </a:spcAft>
              <a:buNone/>
            </a:pPr>
            <a:r>
              <a:rPr lang="en-US" sz="1000"/>
              <a:t>SELECT * FROM `bicycle-436922.bicycle_trip.nov2023` UNION ALL</a:t>
            </a:r>
            <a:endParaRPr sz="1000"/>
          </a:p>
          <a:p>
            <a:pPr indent="0" lvl="0" marL="12700" rtl="0" algn="l">
              <a:lnSpc>
                <a:spcPct val="100000"/>
              </a:lnSpc>
              <a:spcBef>
                <a:spcPts val="695"/>
              </a:spcBef>
              <a:spcAft>
                <a:spcPts val="0"/>
              </a:spcAft>
              <a:buNone/>
            </a:pPr>
            <a:r>
              <a:rPr lang="en-US" sz="1000"/>
              <a:t>SELECT * FROM `bicycle-436922.bicycle_trip.dec2023`</a:t>
            </a:r>
            <a:endParaRPr sz="1000"/>
          </a:p>
          <a:p>
            <a:pPr indent="0" lvl="0" marL="0" rtl="0" algn="l">
              <a:lnSpc>
                <a:spcPct val="100000"/>
              </a:lnSpc>
              <a:spcBef>
                <a:spcPts val="0"/>
              </a:spcBef>
              <a:spcAft>
                <a:spcPts val="0"/>
              </a:spcAft>
              <a:buNone/>
            </a:pPr>
            <a:r>
              <a:t/>
            </a:r>
            <a:endParaRPr sz="900">
              <a:latin typeface="Courier New"/>
              <a:ea typeface="Courier New"/>
              <a:cs typeface="Courier New"/>
              <a:sym typeface="Courier New"/>
            </a:endParaRPr>
          </a:p>
          <a:p>
            <a:pPr indent="0" lvl="0" marL="0" rtl="0" algn="l">
              <a:lnSpc>
                <a:spcPct val="100000"/>
              </a:lnSpc>
              <a:spcBef>
                <a:spcPts val="440"/>
              </a:spcBef>
              <a:spcAft>
                <a:spcPts val="0"/>
              </a:spcAft>
              <a:buNone/>
            </a:pPr>
            <a:r>
              <a:t/>
            </a:r>
            <a:endParaRPr sz="900">
              <a:latin typeface="Courier New"/>
              <a:ea typeface="Courier New"/>
              <a:cs typeface="Courier New"/>
              <a:sym typeface="Courier New"/>
            </a:endParaRPr>
          </a:p>
          <a:p>
            <a:pPr indent="0" lvl="0" marL="12700" rtl="0" algn="l">
              <a:lnSpc>
                <a:spcPct val="100000"/>
              </a:lnSpc>
              <a:spcBef>
                <a:spcPts val="0"/>
              </a:spcBef>
              <a:spcAft>
                <a:spcPts val="0"/>
              </a:spcAft>
              <a:buNone/>
            </a:pPr>
            <a:r>
              <a:rPr lang="en-US" sz="900">
                <a:solidFill>
                  <a:srgbClr val="37464E"/>
                </a:solidFill>
                <a:latin typeface="Courier New"/>
                <a:ea typeface="Courier New"/>
                <a:cs typeface="Courier New"/>
                <a:sym typeface="Courier New"/>
              </a:rPr>
              <a:t>)</a:t>
            </a:r>
            <a:endParaRPr sz="900">
              <a:latin typeface="Courier New"/>
              <a:ea typeface="Courier New"/>
              <a:cs typeface="Courier New"/>
              <a:sym typeface="Courier New"/>
            </a:endParaRPr>
          </a:p>
        </p:txBody>
      </p:sp>
      <p:pic>
        <p:nvPicPr>
          <p:cNvPr id="80" name="Google Shape;80;p5"/>
          <p:cNvPicPr preferRelativeResize="0"/>
          <p:nvPr/>
        </p:nvPicPr>
        <p:blipFill rotWithShape="1">
          <a:blip r:embed="rId3">
            <a:alphaModFix/>
          </a:blip>
          <a:srcRect b="0" l="0" r="0" t="0"/>
          <a:stretch/>
        </p:blipFill>
        <p:spPr>
          <a:xfrm>
            <a:off x="933450" y="5728335"/>
            <a:ext cx="5943600" cy="2963459"/>
          </a:xfrm>
          <a:prstGeom prst="rect">
            <a:avLst/>
          </a:prstGeom>
          <a:noFill/>
          <a:ln>
            <a:noFill/>
          </a:ln>
        </p:spPr>
      </p:pic>
      <p:sp>
        <p:nvSpPr>
          <p:cNvPr id="81" name="Google Shape;81;p5"/>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85" name="Shape 85"/>
        <p:cNvGrpSpPr/>
        <p:nvPr/>
      </p:nvGrpSpPr>
      <p:grpSpPr>
        <a:xfrm>
          <a:off x="0" y="0"/>
          <a:ext cx="0" cy="0"/>
          <a:chOff x="0" y="0"/>
          <a:chExt cx="0" cy="0"/>
        </a:xfrm>
      </p:grpSpPr>
      <p:sp>
        <p:nvSpPr>
          <p:cNvPr id="86" name="Google Shape;86;p6"/>
          <p:cNvSpPr txBox="1"/>
          <p:nvPr/>
        </p:nvSpPr>
        <p:spPr>
          <a:xfrm>
            <a:off x="901700" y="889886"/>
            <a:ext cx="3660900" cy="948600"/>
          </a:xfrm>
          <a:prstGeom prst="rect">
            <a:avLst/>
          </a:prstGeom>
          <a:noFill/>
          <a:ln>
            <a:noFill/>
          </a:ln>
        </p:spPr>
        <p:txBody>
          <a:bodyPr anchorCtr="0" anchor="t" bIns="0" lIns="0" spcFirstLastPara="1" rIns="0" wrap="square" tIns="12700">
            <a:spAutoFit/>
          </a:bodyPr>
          <a:lstStyle/>
          <a:p>
            <a:pPr indent="-227329" lvl="0" marL="468630" rtl="0" algn="l">
              <a:lnSpc>
                <a:spcPct val="100000"/>
              </a:lnSpc>
              <a:spcBef>
                <a:spcPts val="0"/>
              </a:spcBef>
              <a:spcAft>
                <a:spcPts val="0"/>
              </a:spcAft>
              <a:buSzPts val="1500"/>
              <a:buFont typeface="Arial"/>
              <a:buChar char="●"/>
            </a:pPr>
            <a:r>
              <a:rPr lang="en-US" sz="1500">
                <a:latin typeface="Arial"/>
                <a:ea typeface="Arial"/>
                <a:cs typeface="Arial"/>
                <a:sym typeface="Arial"/>
              </a:rPr>
              <a:t>View the table</a:t>
            </a:r>
            <a:endParaRPr sz="1500">
              <a:latin typeface="Arial"/>
              <a:ea typeface="Arial"/>
              <a:cs typeface="Arial"/>
              <a:sym typeface="Arial"/>
            </a:endParaRPr>
          </a:p>
          <a:p>
            <a:pPr indent="0" lvl="0" marL="12700" rtl="0" algn="l">
              <a:lnSpc>
                <a:spcPct val="100000"/>
              </a:lnSpc>
              <a:spcBef>
                <a:spcPts val="919"/>
              </a:spcBef>
              <a:spcAft>
                <a:spcPts val="0"/>
              </a:spcAft>
              <a:buNone/>
            </a:pPr>
            <a:r>
              <a:rPr lang="en-US" sz="900">
                <a:solidFill>
                  <a:srgbClr val="3366D5"/>
                </a:solidFill>
                <a:latin typeface="Courier New"/>
                <a:ea typeface="Courier New"/>
                <a:cs typeface="Courier New"/>
                <a:sym typeface="Courier New"/>
              </a:rPr>
              <a:t>SELECT </a:t>
            </a:r>
            <a:r>
              <a:rPr lang="en-US" sz="900">
                <a:solidFill>
                  <a:srgbClr val="37464E"/>
                </a:solidFill>
                <a:latin typeface="Courier New"/>
                <a:ea typeface="Courier New"/>
                <a:cs typeface="Courier New"/>
                <a:sym typeface="Courier New"/>
              </a:rPr>
              <a:t>*</a:t>
            </a:r>
            <a:endParaRPr sz="900">
              <a:latin typeface="Courier New"/>
              <a:ea typeface="Courier New"/>
              <a:cs typeface="Courier New"/>
              <a:sym typeface="Courier New"/>
            </a:endParaRPr>
          </a:p>
          <a:p>
            <a:pPr indent="0" lvl="0" marL="12700" marR="5080" rtl="0" algn="l">
              <a:lnSpc>
                <a:spcPct val="164900"/>
              </a:lnSpc>
              <a:spcBef>
                <a:spcPts val="0"/>
              </a:spcBef>
              <a:spcAft>
                <a:spcPts val="0"/>
              </a:spcAft>
              <a:buNone/>
            </a:pPr>
            <a:r>
              <a:rPr lang="en-US" sz="1100">
                <a:solidFill>
                  <a:srgbClr val="3366D5"/>
                </a:solidFill>
              </a:rPr>
              <a:t>FROM </a:t>
            </a:r>
            <a:r>
              <a:rPr lang="en-US" sz="1100">
                <a:solidFill>
                  <a:srgbClr val="3A464E"/>
                </a:solidFill>
              </a:rPr>
              <a:t>`</a:t>
            </a:r>
            <a:r>
              <a:rPr lang="en-US" sz="1100">
                <a:solidFill>
                  <a:srgbClr val="178037"/>
                </a:solidFill>
              </a:rPr>
              <a:t>bicycle-436922.bicycle_trip.Combined1_tripdata` </a:t>
            </a:r>
            <a:r>
              <a:rPr lang="en-US" sz="1100">
                <a:solidFill>
                  <a:srgbClr val="3366D5"/>
                </a:solidFill>
              </a:rPr>
              <a:t>LIMIT </a:t>
            </a:r>
            <a:r>
              <a:rPr lang="en-US" sz="1100">
                <a:solidFill>
                  <a:srgbClr val="F4501D"/>
                </a:solidFill>
              </a:rPr>
              <a:t>10</a:t>
            </a:r>
            <a:r>
              <a:rPr lang="en-US" sz="1100">
                <a:solidFill>
                  <a:srgbClr val="3A464E"/>
                </a:solidFill>
              </a:rPr>
              <a:t>;</a:t>
            </a:r>
            <a:endParaRPr sz="1100"/>
          </a:p>
        </p:txBody>
      </p:sp>
      <p:sp>
        <p:nvSpPr>
          <p:cNvPr id="87" name="Google Shape;87;p6"/>
          <p:cNvSpPr txBox="1"/>
          <p:nvPr/>
        </p:nvSpPr>
        <p:spPr>
          <a:xfrm>
            <a:off x="901700" y="2346690"/>
            <a:ext cx="2448560" cy="9429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Arial"/>
                <a:ea typeface="Arial"/>
                <a:cs typeface="Arial"/>
                <a:sym typeface="Arial"/>
              </a:rPr>
              <a:t>Data Observation</a:t>
            </a:r>
            <a:endParaRPr sz="1800">
              <a:latin typeface="Arial"/>
              <a:ea typeface="Arial"/>
              <a:cs typeface="Arial"/>
              <a:sym typeface="Arial"/>
            </a:endParaRPr>
          </a:p>
          <a:p>
            <a:pPr indent="0" lvl="0" marL="0" rtl="0" algn="l">
              <a:lnSpc>
                <a:spcPct val="100000"/>
              </a:lnSpc>
              <a:spcBef>
                <a:spcPts val="1310"/>
              </a:spcBef>
              <a:spcAft>
                <a:spcPts val="0"/>
              </a:spcAft>
              <a:buNone/>
            </a:pPr>
            <a:r>
              <a:t/>
            </a:r>
            <a:endParaRPr sz="1800">
              <a:latin typeface="Arial"/>
              <a:ea typeface="Arial"/>
              <a:cs typeface="Arial"/>
              <a:sym typeface="Arial"/>
            </a:endParaRPr>
          </a:p>
          <a:p>
            <a:pPr indent="-227965" lvl="0" marL="469265" rtl="0" algn="l">
              <a:lnSpc>
                <a:spcPct val="100000"/>
              </a:lnSpc>
              <a:spcBef>
                <a:spcPts val="5"/>
              </a:spcBef>
              <a:spcAft>
                <a:spcPts val="0"/>
              </a:spcAft>
              <a:buSzPts val="1400"/>
              <a:buFont typeface="Arial"/>
              <a:buChar char="●"/>
            </a:pPr>
            <a:r>
              <a:rPr lang="en-US" sz="1400">
                <a:latin typeface="Arial"/>
                <a:ea typeface="Arial"/>
                <a:cs typeface="Arial"/>
                <a:sym typeface="Arial"/>
              </a:rPr>
              <a:t>Verifying the size of rows</a:t>
            </a:r>
            <a:endParaRPr sz="1400">
              <a:latin typeface="Arial"/>
              <a:ea typeface="Arial"/>
              <a:cs typeface="Arial"/>
              <a:sym typeface="Arial"/>
            </a:endParaRPr>
          </a:p>
        </p:txBody>
      </p:sp>
      <p:sp>
        <p:nvSpPr>
          <p:cNvPr id="88" name="Google Shape;88;p6"/>
          <p:cNvSpPr txBox="1"/>
          <p:nvPr/>
        </p:nvSpPr>
        <p:spPr>
          <a:xfrm>
            <a:off x="1816100" y="3600115"/>
            <a:ext cx="3729300" cy="441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00">
                <a:solidFill>
                  <a:srgbClr val="3366D5"/>
                </a:solidFill>
                <a:latin typeface="Courier New"/>
                <a:ea typeface="Courier New"/>
                <a:cs typeface="Courier New"/>
                <a:sym typeface="Courier New"/>
              </a:rPr>
              <a:t>SE</a:t>
            </a:r>
            <a:r>
              <a:rPr lang="en-US" sz="1100">
                <a:solidFill>
                  <a:srgbClr val="3366D5"/>
                </a:solidFill>
              </a:rPr>
              <a:t>LECT COUNT</a:t>
            </a:r>
            <a:r>
              <a:rPr lang="en-US" sz="1100">
                <a:solidFill>
                  <a:srgbClr val="37464E"/>
                </a:solidFill>
              </a:rPr>
              <a:t>(*) </a:t>
            </a:r>
            <a:r>
              <a:rPr lang="en-US" sz="1100">
                <a:solidFill>
                  <a:srgbClr val="3366D5"/>
                </a:solidFill>
              </a:rPr>
              <a:t>AS </a:t>
            </a:r>
            <a:r>
              <a:rPr lang="en-US" sz="1100"/>
              <a:t>total_rows</a:t>
            </a:r>
            <a:endParaRPr sz="1100"/>
          </a:p>
          <a:p>
            <a:pPr indent="0" lvl="0" marL="12700" rtl="0" algn="l">
              <a:lnSpc>
                <a:spcPct val="100000"/>
              </a:lnSpc>
              <a:spcBef>
                <a:spcPts val="700"/>
              </a:spcBef>
              <a:spcAft>
                <a:spcPts val="0"/>
              </a:spcAft>
              <a:buNone/>
            </a:pPr>
            <a:r>
              <a:rPr lang="en-US" sz="1100">
                <a:solidFill>
                  <a:srgbClr val="3366D5"/>
                </a:solidFill>
              </a:rPr>
              <a:t>FROM </a:t>
            </a:r>
            <a:r>
              <a:rPr lang="en-US" sz="1100">
                <a:solidFill>
                  <a:srgbClr val="0D8F4E"/>
                </a:solidFill>
              </a:rPr>
              <a:t>`bicycle-436922.bicycle_trip.Combined1_tripdata`</a:t>
            </a:r>
            <a:r>
              <a:rPr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p:txBody>
      </p:sp>
      <p:sp>
        <p:nvSpPr>
          <p:cNvPr id="89" name="Google Shape;89;p6"/>
          <p:cNvSpPr txBox="1"/>
          <p:nvPr/>
        </p:nvSpPr>
        <p:spPr>
          <a:xfrm>
            <a:off x="901700" y="5795987"/>
            <a:ext cx="163957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Arial"/>
                <a:ea typeface="Arial"/>
                <a:cs typeface="Arial"/>
                <a:sym typeface="Arial"/>
              </a:rPr>
              <a:t>Step 3: Process</a:t>
            </a:r>
            <a:endParaRPr sz="1800">
              <a:latin typeface="Arial"/>
              <a:ea typeface="Arial"/>
              <a:cs typeface="Arial"/>
              <a:sym typeface="Arial"/>
            </a:endParaRPr>
          </a:p>
        </p:txBody>
      </p:sp>
      <p:sp>
        <p:nvSpPr>
          <p:cNvPr id="90" name="Google Shape;90;p6"/>
          <p:cNvSpPr txBox="1"/>
          <p:nvPr/>
        </p:nvSpPr>
        <p:spPr>
          <a:xfrm>
            <a:off x="1130300" y="6341139"/>
            <a:ext cx="5701800" cy="537900"/>
          </a:xfrm>
          <a:prstGeom prst="rect">
            <a:avLst/>
          </a:prstGeom>
          <a:noFill/>
          <a:ln>
            <a:noFill/>
          </a:ln>
        </p:spPr>
        <p:txBody>
          <a:bodyPr anchorCtr="0" anchor="t" bIns="0" lIns="0" spcFirstLastPara="1" rIns="0" wrap="square" tIns="12700">
            <a:spAutoFit/>
          </a:bodyPr>
          <a:lstStyle/>
          <a:p>
            <a:pPr indent="-241300" lvl="0" marL="241300" marR="5080" rtl="0" algn="l">
              <a:lnSpc>
                <a:spcPct val="143700"/>
              </a:lnSpc>
              <a:spcBef>
                <a:spcPts val="0"/>
              </a:spcBef>
              <a:spcAft>
                <a:spcPts val="0"/>
              </a:spcAft>
              <a:buSzPts val="1400"/>
              <a:buFont typeface="Arial"/>
              <a:buChar char="●"/>
            </a:pPr>
            <a:r>
              <a:rPr lang="en-US">
                <a:latin typeface="Arial"/>
                <a:ea typeface="Arial"/>
                <a:cs typeface="Arial"/>
                <a:sym typeface="Arial"/>
              </a:rPr>
              <a:t>I decided to analyze the quantity of null values by checking for the number of null values in all columns.</a:t>
            </a:r>
            <a:endParaRPr>
              <a:latin typeface="Arial"/>
              <a:ea typeface="Arial"/>
              <a:cs typeface="Arial"/>
              <a:sym typeface="Arial"/>
            </a:endParaRPr>
          </a:p>
        </p:txBody>
      </p:sp>
      <p:sp>
        <p:nvSpPr>
          <p:cNvPr id="91" name="Google Shape;91;p6"/>
          <p:cNvSpPr txBox="1"/>
          <p:nvPr/>
        </p:nvSpPr>
        <p:spPr>
          <a:xfrm>
            <a:off x="914400" y="7458000"/>
            <a:ext cx="46818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b="1" lang="en-US" sz="1000">
                <a:solidFill>
                  <a:srgbClr val="1F2328"/>
                </a:solidFill>
                <a:latin typeface="Consolas"/>
                <a:ea typeface="Consolas"/>
                <a:cs typeface="Consolas"/>
                <a:sym typeface="Consolas"/>
              </a:rPr>
              <a:t>SELECT 'null_count_ride_id' AS column_name, COUNT(*) AS count_value</a:t>
            </a:r>
            <a:endParaRPr b="1" sz="1000">
              <a:latin typeface="Consolas"/>
              <a:ea typeface="Consolas"/>
              <a:cs typeface="Consolas"/>
              <a:sym typeface="Consolas"/>
            </a:endParaRPr>
          </a:p>
        </p:txBody>
      </p:sp>
      <p:sp>
        <p:nvSpPr>
          <p:cNvPr id="92" name="Google Shape;92;p6"/>
          <p:cNvSpPr txBox="1"/>
          <p:nvPr/>
        </p:nvSpPr>
        <p:spPr>
          <a:xfrm>
            <a:off x="914400" y="7673621"/>
            <a:ext cx="36543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4500"/>
              </a:lnSpc>
              <a:spcBef>
                <a:spcPts val="0"/>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p:txBody>
      </p:sp>
      <p:sp>
        <p:nvSpPr>
          <p:cNvPr id="93" name="Google Shape;93;p6"/>
          <p:cNvSpPr txBox="1"/>
          <p:nvPr/>
        </p:nvSpPr>
        <p:spPr>
          <a:xfrm>
            <a:off x="914400" y="7894674"/>
            <a:ext cx="14790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lang="en-US" sz="1000">
                <a:solidFill>
                  <a:srgbClr val="1F2328"/>
                </a:solidFill>
                <a:latin typeface="Consolas"/>
                <a:ea typeface="Consolas"/>
                <a:cs typeface="Consolas"/>
                <a:sym typeface="Consolas"/>
              </a:rPr>
              <a:t>WHERE ride_id IS NULL</a:t>
            </a:r>
            <a:endParaRPr sz="1000">
              <a:latin typeface="Consolas"/>
              <a:ea typeface="Consolas"/>
              <a:cs typeface="Consolas"/>
              <a:sym typeface="Consolas"/>
            </a:endParaRPr>
          </a:p>
        </p:txBody>
      </p:sp>
      <p:sp>
        <p:nvSpPr>
          <p:cNvPr id="94" name="Google Shape;94;p6"/>
          <p:cNvSpPr txBox="1"/>
          <p:nvPr/>
        </p:nvSpPr>
        <p:spPr>
          <a:xfrm>
            <a:off x="914400" y="8110295"/>
            <a:ext cx="6414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lang="en-US" sz="1000">
                <a:solidFill>
                  <a:srgbClr val="1F2328"/>
                </a:solidFill>
                <a:latin typeface="Consolas"/>
                <a:ea typeface="Consolas"/>
                <a:cs typeface="Consolas"/>
                <a:sym typeface="Consolas"/>
              </a:rPr>
              <a:t>UNION ALL</a:t>
            </a:r>
            <a:endParaRPr sz="1000">
              <a:latin typeface="Consolas"/>
              <a:ea typeface="Consolas"/>
              <a:cs typeface="Consolas"/>
              <a:sym typeface="Consolas"/>
            </a:endParaRPr>
          </a:p>
        </p:txBody>
      </p:sp>
      <p:sp>
        <p:nvSpPr>
          <p:cNvPr id="95" name="Google Shape;95;p6"/>
          <p:cNvSpPr txBox="1"/>
          <p:nvPr/>
        </p:nvSpPr>
        <p:spPr>
          <a:xfrm>
            <a:off x="914400" y="8325916"/>
            <a:ext cx="30144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lang="en-US" sz="1000">
                <a:solidFill>
                  <a:srgbClr val="1F2328"/>
                </a:solidFill>
                <a:latin typeface="Consolas"/>
                <a:ea typeface="Consolas"/>
                <a:cs typeface="Consolas"/>
                <a:sym typeface="Consolas"/>
              </a:rPr>
              <a:t>SELECT 'null_count_rideable_type', COUNT(*)</a:t>
            </a:r>
            <a:endParaRPr sz="1000">
              <a:latin typeface="Consolas"/>
              <a:ea typeface="Consolas"/>
              <a:cs typeface="Consolas"/>
              <a:sym typeface="Consolas"/>
            </a:endParaRPr>
          </a:p>
        </p:txBody>
      </p:sp>
      <p:sp>
        <p:nvSpPr>
          <p:cNvPr id="96" name="Google Shape;96;p6"/>
          <p:cNvSpPr txBox="1"/>
          <p:nvPr/>
        </p:nvSpPr>
        <p:spPr>
          <a:xfrm>
            <a:off x="914400" y="8541531"/>
            <a:ext cx="36543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4500"/>
              </a:lnSpc>
              <a:spcBef>
                <a:spcPts val="0"/>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p:txBody>
      </p:sp>
      <p:sp>
        <p:nvSpPr>
          <p:cNvPr id="97" name="Google Shape;97;p6"/>
          <p:cNvSpPr txBox="1"/>
          <p:nvPr/>
        </p:nvSpPr>
        <p:spPr>
          <a:xfrm>
            <a:off x="914400" y="8762584"/>
            <a:ext cx="18975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lang="en-US" sz="1000">
                <a:solidFill>
                  <a:srgbClr val="1F2328"/>
                </a:solidFill>
                <a:latin typeface="Consolas"/>
                <a:ea typeface="Consolas"/>
                <a:cs typeface="Consolas"/>
                <a:sym typeface="Consolas"/>
              </a:rPr>
              <a:t>WHERE rideable_type IS NULL</a:t>
            </a:r>
            <a:endParaRPr sz="1000">
              <a:latin typeface="Consolas"/>
              <a:ea typeface="Consolas"/>
              <a:cs typeface="Consolas"/>
              <a:sym typeface="Consolas"/>
            </a:endParaRPr>
          </a:p>
        </p:txBody>
      </p:sp>
      <p:sp>
        <p:nvSpPr>
          <p:cNvPr id="98" name="Google Shape;98;p6"/>
          <p:cNvSpPr txBox="1"/>
          <p:nvPr/>
        </p:nvSpPr>
        <p:spPr>
          <a:xfrm>
            <a:off x="914400" y="8978211"/>
            <a:ext cx="6414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lang="en-US" sz="1000">
                <a:solidFill>
                  <a:srgbClr val="1F2328"/>
                </a:solidFill>
                <a:latin typeface="Consolas"/>
                <a:ea typeface="Consolas"/>
                <a:cs typeface="Consolas"/>
                <a:sym typeface="Consolas"/>
              </a:rPr>
              <a:t>UNION ALL</a:t>
            </a:r>
            <a:endParaRPr sz="1000">
              <a:latin typeface="Consolas"/>
              <a:ea typeface="Consolas"/>
              <a:cs typeface="Consolas"/>
              <a:sym typeface="Consolas"/>
            </a:endParaRPr>
          </a:p>
        </p:txBody>
      </p:sp>
      <p:pic>
        <p:nvPicPr>
          <p:cNvPr id="99" name="Google Shape;99;p6"/>
          <p:cNvPicPr preferRelativeResize="0"/>
          <p:nvPr/>
        </p:nvPicPr>
        <p:blipFill rotWithShape="1">
          <a:blip r:embed="rId3">
            <a:alphaModFix/>
          </a:blip>
          <a:srcRect b="0" l="0" r="0" t="0"/>
          <a:stretch/>
        </p:blipFill>
        <p:spPr>
          <a:xfrm>
            <a:off x="1847850" y="4608823"/>
            <a:ext cx="5924550" cy="655462"/>
          </a:xfrm>
          <a:prstGeom prst="rect">
            <a:avLst/>
          </a:prstGeom>
          <a:noFill/>
          <a:ln>
            <a:noFill/>
          </a:ln>
        </p:spPr>
      </p:pic>
      <p:sp>
        <p:nvSpPr>
          <p:cNvPr id="100" name="Google Shape;100;p6"/>
          <p:cNvSpPr txBox="1"/>
          <p:nvPr>
            <p:ph idx="12" type="sldNum"/>
          </p:nvPr>
        </p:nvSpPr>
        <p:spPr>
          <a:xfrm>
            <a:off x="5596128" y="9354312"/>
            <a:ext cx="1787700" cy="277200"/>
          </a:xfrm>
          <a:prstGeom prst="rect">
            <a:avLst/>
          </a:prstGeom>
          <a:solidFill>
            <a:srgbClr val="B6D7A8"/>
          </a:solidFill>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104" name="Shape 104"/>
        <p:cNvGrpSpPr/>
        <p:nvPr/>
      </p:nvGrpSpPr>
      <p:grpSpPr>
        <a:xfrm>
          <a:off x="0" y="0"/>
          <a:ext cx="0" cy="0"/>
          <a:chOff x="0" y="0"/>
          <a:chExt cx="0" cy="0"/>
        </a:xfrm>
      </p:grpSpPr>
      <p:sp>
        <p:nvSpPr>
          <p:cNvPr id="105" name="Google Shape;105;p7"/>
          <p:cNvSpPr/>
          <p:nvPr/>
        </p:nvSpPr>
        <p:spPr>
          <a:xfrm>
            <a:off x="914400" y="914400"/>
            <a:ext cx="2792095" cy="149225"/>
          </a:xfrm>
          <a:custGeom>
            <a:rect b="b" l="l" r="r" t="t"/>
            <a:pathLst>
              <a:path extrusionOk="0" h="149225" w="2792095">
                <a:moveTo>
                  <a:pt x="2791916" y="148704"/>
                </a:moveTo>
                <a:lnTo>
                  <a:pt x="0" y="148704"/>
                </a:lnTo>
                <a:lnTo>
                  <a:pt x="0" y="0"/>
                </a:lnTo>
                <a:lnTo>
                  <a:pt x="2791916" y="0"/>
                </a:lnTo>
                <a:lnTo>
                  <a:pt x="2791916"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7"/>
          <p:cNvSpPr/>
          <p:nvPr/>
        </p:nvSpPr>
        <p:spPr>
          <a:xfrm>
            <a:off x="914400" y="1130020"/>
            <a:ext cx="3641725" cy="153035"/>
          </a:xfrm>
          <a:custGeom>
            <a:rect b="b" l="l" r="r" t="t"/>
            <a:pathLst>
              <a:path extrusionOk="0" h="153034"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7"/>
          <p:cNvSpPr/>
          <p:nvPr/>
        </p:nvSpPr>
        <p:spPr>
          <a:xfrm>
            <a:off x="914400" y="1351074"/>
            <a:ext cx="1675764" cy="149225"/>
          </a:xfrm>
          <a:custGeom>
            <a:rect b="b" l="l" r="r" t="t"/>
            <a:pathLst>
              <a:path extrusionOk="0" h="149225" w="1675764">
                <a:moveTo>
                  <a:pt x="1675150" y="148704"/>
                </a:moveTo>
                <a:lnTo>
                  <a:pt x="0" y="148704"/>
                </a:lnTo>
                <a:lnTo>
                  <a:pt x="0" y="0"/>
                </a:lnTo>
                <a:lnTo>
                  <a:pt x="1675150" y="0"/>
                </a:lnTo>
                <a:lnTo>
                  <a:pt x="1675150"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8" name="Google Shape;108;p7"/>
          <p:cNvSpPr/>
          <p:nvPr/>
        </p:nvSpPr>
        <p:spPr>
          <a:xfrm>
            <a:off x="914400" y="1566695"/>
            <a:ext cx="628650" cy="149225"/>
          </a:xfrm>
          <a:custGeom>
            <a:rect b="b" l="l" r="r" t="t"/>
            <a:pathLst>
              <a:path extrusionOk="0" h="149225" w="628650">
                <a:moveTo>
                  <a:pt x="628181" y="148704"/>
                </a:moveTo>
                <a:lnTo>
                  <a:pt x="0" y="148704"/>
                </a:lnTo>
                <a:lnTo>
                  <a:pt x="0" y="0"/>
                </a:lnTo>
                <a:lnTo>
                  <a:pt x="628181" y="0"/>
                </a:lnTo>
                <a:lnTo>
                  <a:pt x="62818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7"/>
          <p:cNvSpPr/>
          <p:nvPr/>
        </p:nvSpPr>
        <p:spPr>
          <a:xfrm>
            <a:off x="914400" y="1782316"/>
            <a:ext cx="2652395" cy="149225"/>
          </a:xfrm>
          <a:custGeom>
            <a:rect b="b" l="l" r="r" t="t"/>
            <a:pathLst>
              <a:path extrusionOk="0" h="149225" w="2652395">
                <a:moveTo>
                  <a:pt x="2652320" y="148704"/>
                </a:moveTo>
                <a:lnTo>
                  <a:pt x="0" y="148704"/>
                </a:lnTo>
                <a:lnTo>
                  <a:pt x="0" y="0"/>
                </a:lnTo>
                <a:lnTo>
                  <a:pt x="2652320" y="0"/>
                </a:lnTo>
                <a:lnTo>
                  <a:pt x="2652320"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0" name="Google Shape;110;p7"/>
          <p:cNvSpPr/>
          <p:nvPr/>
        </p:nvSpPr>
        <p:spPr>
          <a:xfrm>
            <a:off x="914400" y="1997930"/>
            <a:ext cx="3641725" cy="153035"/>
          </a:xfrm>
          <a:custGeom>
            <a:rect b="b" l="l" r="r" t="t"/>
            <a:pathLst>
              <a:path extrusionOk="0" h="153035"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1" name="Google Shape;111;p7"/>
          <p:cNvSpPr/>
          <p:nvPr/>
        </p:nvSpPr>
        <p:spPr>
          <a:xfrm>
            <a:off x="914400" y="2218983"/>
            <a:ext cx="1536065" cy="149225"/>
          </a:xfrm>
          <a:custGeom>
            <a:rect b="b" l="l" r="r" t="t"/>
            <a:pathLst>
              <a:path extrusionOk="0" h="149225" w="1536064">
                <a:moveTo>
                  <a:pt x="1535554" y="148704"/>
                </a:moveTo>
                <a:lnTo>
                  <a:pt x="0" y="148704"/>
                </a:lnTo>
                <a:lnTo>
                  <a:pt x="0" y="0"/>
                </a:lnTo>
                <a:lnTo>
                  <a:pt x="1535554" y="0"/>
                </a:lnTo>
                <a:lnTo>
                  <a:pt x="1535554"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2" name="Google Shape;112;p7"/>
          <p:cNvSpPr/>
          <p:nvPr/>
        </p:nvSpPr>
        <p:spPr>
          <a:xfrm>
            <a:off x="914400" y="2434611"/>
            <a:ext cx="628650" cy="149225"/>
          </a:xfrm>
          <a:custGeom>
            <a:rect b="b" l="l" r="r" t="t"/>
            <a:pathLst>
              <a:path extrusionOk="0" h="149225" w="628650">
                <a:moveTo>
                  <a:pt x="628181" y="148704"/>
                </a:moveTo>
                <a:lnTo>
                  <a:pt x="0" y="148704"/>
                </a:lnTo>
                <a:lnTo>
                  <a:pt x="0" y="0"/>
                </a:lnTo>
                <a:lnTo>
                  <a:pt x="628181" y="0"/>
                </a:lnTo>
                <a:lnTo>
                  <a:pt x="62818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3" name="Google Shape;113;p7"/>
          <p:cNvSpPr/>
          <p:nvPr/>
        </p:nvSpPr>
        <p:spPr>
          <a:xfrm>
            <a:off x="914400" y="2650232"/>
            <a:ext cx="3350895" cy="149225"/>
          </a:xfrm>
          <a:custGeom>
            <a:rect b="b" l="l" r="r" t="t"/>
            <a:pathLst>
              <a:path extrusionOk="0" h="149225" w="3350895">
                <a:moveTo>
                  <a:pt x="3350300" y="148704"/>
                </a:moveTo>
                <a:lnTo>
                  <a:pt x="0" y="148704"/>
                </a:lnTo>
                <a:lnTo>
                  <a:pt x="0" y="0"/>
                </a:lnTo>
                <a:lnTo>
                  <a:pt x="3350300" y="0"/>
                </a:lnTo>
                <a:lnTo>
                  <a:pt x="3350300"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4" name="Google Shape;114;p7"/>
          <p:cNvSpPr/>
          <p:nvPr/>
        </p:nvSpPr>
        <p:spPr>
          <a:xfrm>
            <a:off x="914400" y="2865846"/>
            <a:ext cx="3641725" cy="153035"/>
          </a:xfrm>
          <a:custGeom>
            <a:rect b="b" l="l" r="r" t="t"/>
            <a:pathLst>
              <a:path extrusionOk="0" h="153035"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5" name="Google Shape;115;p7"/>
          <p:cNvSpPr/>
          <p:nvPr/>
        </p:nvSpPr>
        <p:spPr>
          <a:xfrm>
            <a:off x="914400" y="3086906"/>
            <a:ext cx="2233930" cy="149225"/>
          </a:xfrm>
          <a:custGeom>
            <a:rect b="b" l="l" r="r" t="t"/>
            <a:pathLst>
              <a:path extrusionOk="0" h="149225" w="2233930">
                <a:moveTo>
                  <a:pt x="2233533" y="148704"/>
                </a:moveTo>
                <a:lnTo>
                  <a:pt x="0" y="148704"/>
                </a:lnTo>
                <a:lnTo>
                  <a:pt x="0" y="0"/>
                </a:lnTo>
                <a:lnTo>
                  <a:pt x="2233533" y="0"/>
                </a:lnTo>
                <a:lnTo>
                  <a:pt x="2233533"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6" name="Google Shape;116;p7"/>
          <p:cNvSpPr/>
          <p:nvPr/>
        </p:nvSpPr>
        <p:spPr>
          <a:xfrm>
            <a:off x="914400" y="3302520"/>
            <a:ext cx="628650" cy="149225"/>
          </a:xfrm>
          <a:custGeom>
            <a:rect b="b" l="l" r="r" t="t"/>
            <a:pathLst>
              <a:path extrusionOk="0" h="149225" w="628650">
                <a:moveTo>
                  <a:pt x="628181" y="148704"/>
                </a:moveTo>
                <a:lnTo>
                  <a:pt x="0" y="148704"/>
                </a:lnTo>
                <a:lnTo>
                  <a:pt x="0" y="0"/>
                </a:lnTo>
                <a:lnTo>
                  <a:pt x="628181" y="0"/>
                </a:lnTo>
                <a:lnTo>
                  <a:pt x="62818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p7"/>
          <p:cNvSpPr/>
          <p:nvPr/>
        </p:nvSpPr>
        <p:spPr>
          <a:xfrm>
            <a:off x="914400" y="3518141"/>
            <a:ext cx="3211195" cy="149225"/>
          </a:xfrm>
          <a:custGeom>
            <a:rect b="b" l="l" r="r" t="t"/>
            <a:pathLst>
              <a:path extrusionOk="0" h="149225" w="3211195">
                <a:moveTo>
                  <a:pt x="3210704" y="148704"/>
                </a:moveTo>
                <a:lnTo>
                  <a:pt x="0" y="148704"/>
                </a:lnTo>
                <a:lnTo>
                  <a:pt x="0" y="0"/>
                </a:lnTo>
                <a:lnTo>
                  <a:pt x="3210704" y="0"/>
                </a:lnTo>
                <a:lnTo>
                  <a:pt x="3210704"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8" name="Google Shape;118;p7"/>
          <p:cNvSpPr/>
          <p:nvPr/>
        </p:nvSpPr>
        <p:spPr>
          <a:xfrm>
            <a:off x="914400" y="3733768"/>
            <a:ext cx="3641725" cy="153035"/>
          </a:xfrm>
          <a:custGeom>
            <a:rect b="b" l="l" r="r" t="t"/>
            <a:pathLst>
              <a:path extrusionOk="0" h="153035"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9" name="Google Shape;119;p7"/>
          <p:cNvSpPr/>
          <p:nvPr/>
        </p:nvSpPr>
        <p:spPr>
          <a:xfrm>
            <a:off x="914400" y="3954822"/>
            <a:ext cx="2094230" cy="149225"/>
          </a:xfrm>
          <a:custGeom>
            <a:rect b="b" l="l" r="r" t="t"/>
            <a:pathLst>
              <a:path extrusionOk="0" h="149225" w="2094230">
                <a:moveTo>
                  <a:pt x="2093937" y="148704"/>
                </a:moveTo>
                <a:lnTo>
                  <a:pt x="0" y="148704"/>
                </a:lnTo>
                <a:lnTo>
                  <a:pt x="0" y="0"/>
                </a:lnTo>
                <a:lnTo>
                  <a:pt x="2093937" y="0"/>
                </a:lnTo>
                <a:lnTo>
                  <a:pt x="2093937"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0" name="Google Shape;120;p7"/>
          <p:cNvSpPr/>
          <p:nvPr/>
        </p:nvSpPr>
        <p:spPr>
          <a:xfrm>
            <a:off x="914400" y="4170436"/>
            <a:ext cx="628650" cy="149225"/>
          </a:xfrm>
          <a:custGeom>
            <a:rect b="b" l="l" r="r" t="t"/>
            <a:pathLst>
              <a:path extrusionOk="0" h="149225" w="628650">
                <a:moveTo>
                  <a:pt x="628181" y="148704"/>
                </a:moveTo>
                <a:lnTo>
                  <a:pt x="0" y="148704"/>
                </a:lnTo>
                <a:lnTo>
                  <a:pt x="0" y="0"/>
                </a:lnTo>
                <a:lnTo>
                  <a:pt x="628181" y="0"/>
                </a:lnTo>
                <a:lnTo>
                  <a:pt x="62818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7"/>
          <p:cNvSpPr/>
          <p:nvPr/>
        </p:nvSpPr>
        <p:spPr>
          <a:xfrm>
            <a:off x="914400" y="4386057"/>
            <a:ext cx="3211195" cy="149225"/>
          </a:xfrm>
          <a:custGeom>
            <a:rect b="b" l="l" r="r" t="t"/>
            <a:pathLst>
              <a:path extrusionOk="0" h="149225" w="3211195">
                <a:moveTo>
                  <a:pt x="3210704" y="148704"/>
                </a:moveTo>
                <a:lnTo>
                  <a:pt x="0" y="148704"/>
                </a:lnTo>
                <a:lnTo>
                  <a:pt x="0" y="0"/>
                </a:lnTo>
                <a:lnTo>
                  <a:pt x="3210704" y="0"/>
                </a:lnTo>
                <a:lnTo>
                  <a:pt x="3210704"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2" name="Google Shape;122;p7"/>
          <p:cNvSpPr/>
          <p:nvPr/>
        </p:nvSpPr>
        <p:spPr>
          <a:xfrm>
            <a:off x="914400" y="4601678"/>
            <a:ext cx="3641725" cy="153035"/>
          </a:xfrm>
          <a:custGeom>
            <a:rect b="b" l="l" r="r" t="t"/>
            <a:pathLst>
              <a:path extrusionOk="0" h="153035"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3" name="Google Shape;123;p7"/>
          <p:cNvSpPr/>
          <p:nvPr/>
        </p:nvSpPr>
        <p:spPr>
          <a:xfrm>
            <a:off x="914400" y="4822731"/>
            <a:ext cx="2094230" cy="149225"/>
          </a:xfrm>
          <a:custGeom>
            <a:rect b="b" l="l" r="r" t="t"/>
            <a:pathLst>
              <a:path extrusionOk="0" h="149225" w="2094230">
                <a:moveTo>
                  <a:pt x="2093937" y="148704"/>
                </a:moveTo>
                <a:lnTo>
                  <a:pt x="0" y="148704"/>
                </a:lnTo>
                <a:lnTo>
                  <a:pt x="0" y="0"/>
                </a:lnTo>
                <a:lnTo>
                  <a:pt x="2093937" y="0"/>
                </a:lnTo>
                <a:lnTo>
                  <a:pt x="2093937"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7"/>
          <p:cNvSpPr/>
          <p:nvPr/>
        </p:nvSpPr>
        <p:spPr>
          <a:xfrm>
            <a:off x="914400" y="5038352"/>
            <a:ext cx="628650" cy="149225"/>
          </a:xfrm>
          <a:custGeom>
            <a:rect b="b" l="l" r="r" t="t"/>
            <a:pathLst>
              <a:path extrusionOk="0" h="149225" w="628650">
                <a:moveTo>
                  <a:pt x="628181" y="148704"/>
                </a:moveTo>
                <a:lnTo>
                  <a:pt x="0" y="148704"/>
                </a:lnTo>
                <a:lnTo>
                  <a:pt x="0" y="0"/>
                </a:lnTo>
                <a:lnTo>
                  <a:pt x="628181" y="0"/>
                </a:lnTo>
                <a:lnTo>
                  <a:pt x="62818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5" name="Google Shape;125;p7"/>
          <p:cNvSpPr/>
          <p:nvPr/>
        </p:nvSpPr>
        <p:spPr>
          <a:xfrm>
            <a:off x="914400" y="5253973"/>
            <a:ext cx="3071495" cy="149225"/>
          </a:xfrm>
          <a:custGeom>
            <a:rect b="b" l="l" r="r" t="t"/>
            <a:pathLst>
              <a:path extrusionOk="0" h="149225" w="3071495">
                <a:moveTo>
                  <a:pt x="3071108" y="148704"/>
                </a:moveTo>
                <a:lnTo>
                  <a:pt x="0" y="148704"/>
                </a:lnTo>
                <a:lnTo>
                  <a:pt x="0" y="0"/>
                </a:lnTo>
                <a:lnTo>
                  <a:pt x="3071108" y="0"/>
                </a:lnTo>
                <a:lnTo>
                  <a:pt x="3071108"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6" name="Google Shape;126;p7"/>
          <p:cNvSpPr/>
          <p:nvPr/>
        </p:nvSpPr>
        <p:spPr>
          <a:xfrm>
            <a:off x="914400" y="5469594"/>
            <a:ext cx="3641725" cy="153035"/>
          </a:xfrm>
          <a:custGeom>
            <a:rect b="b" l="l" r="r" t="t"/>
            <a:pathLst>
              <a:path extrusionOk="0" h="153035"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7" name="Google Shape;127;p7"/>
          <p:cNvSpPr/>
          <p:nvPr/>
        </p:nvSpPr>
        <p:spPr>
          <a:xfrm>
            <a:off x="914400" y="5690647"/>
            <a:ext cx="1954530" cy="149225"/>
          </a:xfrm>
          <a:custGeom>
            <a:rect b="b" l="l" r="r" t="t"/>
            <a:pathLst>
              <a:path extrusionOk="0" h="149225" w="1954530">
                <a:moveTo>
                  <a:pt x="1954341" y="148704"/>
                </a:moveTo>
                <a:lnTo>
                  <a:pt x="0" y="148704"/>
                </a:lnTo>
                <a:lnTo>
                  <a:pt x="0" y="0"/>
                </a:lnTo>
                <a:lnTo>
                  <a:pt x="1954341" y="0"/>
                </a:lnTo>
                <a:lnTo>
                  <a:pt x="195434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8" name="Google Shape;128;p7"/>
          <p:cNvSpPr/>
          <p:nvPr/>
        </p:nvSpPr>
        <p:spPr>
          <a:xfrm>
            <a:off x="914400" y="5906268"/>
            <a:ext cx="628650" cy="149225"/>
          </a:xfrm>
          <a:custGeom>
            <a:rect b="b" l="l" r="r" t="t"/>
            <a:pathLst>
              <a:path extrusionOk="0" h="149225" w="628650">
                <a:moveTo>
                  <a:pt x="628181" y="148704"/>
                </a:moveTo>
                <a:lnTo>
                  <a:pt x="0" y="148704"/>
                </a:lnTo>
                <a:lnTo>
                  <a:pt x="0" y="0"/>
                </a:lnTo>
                <a:lnTo>
                  <a:pt x="628181" y="0"/>
                </a:lnTo>
                <a:lnTo>
                  <a:pt x="62818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p7"/>
          <p:cNvSpPr/>
          <p:nvPr/>
        </p:nvSpPr>
        <p:spPr>
          <a:xfrm>
            <a:off x="914400" y="6121883"/>
            <a:ext cx="2722245" cy="149225"/>
          </a:xfrm>
          <a:custGeom>
            <a:rect b="b" l="l" r="r" t="t"/>
            <a:pathLst>
              <a:path extrusionOk="0" h="149225" w="2722245">
                <a:moveTo>
                  <a:pt x="2722118" y="148704"/>
                </a:moveTo>
                <a:lnTo>
                  <a:pt x="0" y="148704"/>
                </a:lnTo>
                <a:lnTo>
                  <a:pt x="0" y="0"/>
                </a:lnTo>
                <a:lnTo>
                  <a:pt x="2722118" y="0"/>
                </a:lnTo>
                <a:lnTo>
                  <a:pt x="2722118"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0" name="Google Shape;130;p7"/>
          <p:cNvSpPr/>
          <p:nvPr/>
        </p:nvSpPr>
        <p:spPr>
          <a:xfrm>
            <a:off x="914400" y="6337510"/>
            <a:ext cx="3641725" cy="153035"/>
          </a:xfrm>
          <a:custGeom>
            <a:rect b="b" l="l" r="r" t="t"/>
            <a:pathLst>
              <a:path extrusionOk="0" h="153035"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7"/>
          <p:cNvSpPr/>
          <p:nvPr/>
        </p:nvSpPr>
        <p:spPr>
          <a:xfrm>
            <a:off x="914400" y="6558564"/>
            <a:ext cx="1605915" cy="149225"/>
          </a:xfrm>
          <a:custGeom>
            <a:rect b="b" l="l" r="r" t="t"/>
            <a:pathLst>
              <a:path extrusionOk="0" h="149225" w="1605914">
                <a:moveTo>
                  <a:pt x="1605352" y="148704"/>
                </a:moveTo>
                <a:lnTo>
                  <a:pt x="0" y="148704"/>
                </a:lnTo>
                <a:lnTo>
                  <a:pt x="0" y="0"/>
                </a:lnTo>
                <a:lnTo>
                  <a:pt x="1605352" y="0"/>
                </a:lnTo>
                <a:lnTo>
                  <a:pt x="1605352"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2" name="Google Shape;132;p7"/>
          <p:cNvSpPr/>
          <p:nvPr/>
        </p:nvSpPr>
        <p:spPr>
          <a:xfrm>
            <a:off x="914400" y="6774184"/>
            <a:ext cx="628650" cy="149225"/>
          </a:xfrm>
          <a:custGeom>
            <a:rect b="b" l="l" r="r" t="t"/>
            <a:pathLst>
              <a:path extrusionOk="0" h="149225" w="628650">
                <a:moveTo>
                  <a:pt x="628181" y="148704"/>
                </a:moveTo>
                <a:lnTo>
                  <a:pt x="0" y="148704"/>
                </a:lnTo>
                <a:lnTo>
                  <a:pt x="0" y="0"/>
                </a:lnTo>
                <a:lnTo>
                  <a:pt x="628181" y="0"/>
                </a:lnTo>
                <a:lnTo>
                  <a:pt x="62818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3" name="Google Shape;133;p7"/>
          <p:cNvSpPr/>
          <p:nvPr/>
        </p:nvSpPr>
        <p:spPr>
          <a:xfrm>
            <a:off x="914400" y="6989799"/>
            <a:ext cx="2722245" cy="149225"/>
          </a:xfrm>
          <a:custGeom>
            <a:rect b="b" l="l" r="r" t="t"/>
            <a:pathLst>
              <a:path extrusionOk="0" h="149225" w="2722245">
                <a:moveTo>
                  <a:pt x="2722118" y="148704"/>
                </a:moveTo>
                <a:lnTo>
                  <a:pt x="0" y="148704"/>
                </a:lnTo>
                <a:lnTo>
                  <a:pt x="0" y="0"/>
                </a:lnTo>
                <a:lnTo>
                  <a:pt x="2722118" y="0"/>
                </a:lnTo>
                <a:lnTo>
                  <a:pt x="2722118"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4" name="Google Shape;134;p7"/>
          <p:cNvSpPr/>
          <p:nvPr/>
        </p:nvSpPr>
        <p:spPr>
          <a:xfrm>
            <a:off x="914400" y="7205426"/>
            <a:ext cx="3641725" cy="153035"/>
          </a:xfrm>
          <a:custGeom>
            <a:rect b="b" l="l" r="r" t="t"/>
            <a:pathLst>
              <a:path extrusionOk="0" h="153034"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7"/>
          <p:cNvSpPr/>
          <p:nvPr/>
        </p:nvSpPr>
        <p:spPr>
          <a:xfrm>
            <a:off x="914400" y="7426473"/>
            <a:ext cx="1605915" cy="149225"/>
          </a:xfrm>
          <a:custGeom>
            <a:rect b="b" l="l" r="r" t="t"/>
            <a:pathLst>
              <a:path extrusionOk="0" h="149225" w="1605914">
                <a:moveTo>
                  <a:pt x="1605352" y="148704"/>
                </a:moveTo>
                <a:lnTo>
                  <a:pt x="0" y="148704"/>
                </a:lnTo>
                <a:lnTo>
                  <a:pt x="0" y="0"/>
                </a:lnTo>
                <a:lnTo>
                  <a:pt x="1605352" y="0"/>
                </a:lnTo>
                <a:lnTo>
                  <a:pt x="1605352"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6" name="Google Shape;136;p7"/>
          <p:cNvSpPr/>
          <p:nvPr/>
        </p:nvSpPr>
        <p:spPr>
          <a:xfrm>
            <a:off x="914400" y="7642094"/>
            <a:ext cx="628650" cy="149225"/>
          </a:xfrm>
          <a:custGeom>
            <a:rect b="b" l="l" r="r" t="t"/>
            <a:pathLst>
              <a:path extrusionOk="0" h="149225" w="628650">
                <a:moveTo>
                  <a:pt x="628181" y="148704"/>
                </a:moveTo>
                <a:lnTo>
                  <a:pt x="0" y="148704"/>
                </a:lnTo>
                <a:lnTo>
                  <a:pt x="0" y="0"/>
                </a:lnTo>
                <a:lnTo>
                  <a:pt x="628181" y="0"/>
                </a:lnTo>
                <a:lnTo>
                  <a:pt x="62818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7"/>
          <p:cNvSpPr/>
          <p:nvPr/>
        </p:nvSpPr>
        <p:spPr>
          <a:xfrm>
            <a:off x="914400" y="7857721"/>
            <a:ext cx="2582545" cy="149225"/>
          </a:xfrm>
          <a:custGeom>
            <a:rect b="b" l="l" r="r" t="t"/>
            <a:pathLst>
              <a:path extrusionOk="0" h="149225" w="2582545">
                <a:moveTo>
                  <a:pt x="2582523" y="148704"/>
                </a:moveTo>
                <a:lnTo>
                  <a:pt x="0" y="148704"/>
                </a:lnTo>
                <a:lnTo>
                  <a:pt x="0" y="0"/>
                </a:lnTo>
                <a:lnTo>
                  <a:pt x="2582523" y="0"/>
                </a:lnTo>
                <a:lnTo>
                  <a:pt x="2582523"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7"/>
          <p:cNvSpPr/>
          <p:nvPr/>
        </p:nvSpPr>
        <p:spPr>
          <a:xfrm>
            <a:off x="914400" y="8073342"/>
            <a:ext cx="3641725" cy="153035"/>
          </a:xfrm>
          <a:custGeom>
            <a:rect b="b" l="l" r="r" t="t"/>
            <a:pathLst>
              <a:path extrusionOk="0" h="153034"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7"/>
          <p:cNvSpPr/>
          <p:nvPr/>
        </p:nvSpPr>
        <p:spPr>
          <a:xfrm>
            <a:off x="914400" y="8294389"/>
            <a:ext cx="1466215" cy="149225"/>
          </a:xfrm>
          <a:custGeom>
            <a:rect b="b" l="l" r="r" t="t"/>
            <a:pathLst>
              <a:path extrusionOk="0" h="149225" w="1466214">
                <a:moveTo>
                  <a:pt x="1465756" y="148704"/>
                </a:moveTo>
                <a:lnTo>
                  <a:pt x="0" y="148704"/>
                </a:lnTo>
                <a:lnTo>
                  <a:pt x="0" y="0"/>
                </a:lnTo>
                <a:lnTo>
                  <a:pt x="1465756" y="0"/>
                </a:lnTo>
                <a:lnTo>
                  <a:pt x="1465756"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7"/>
          <p:cNvSpPr/>
          <p:nvPr/>
        </p:nvSpPr>
        <p:spPr>
          <a:xfrm>
            <a:off x="914400" y="8510010"/>
            <a:ext cx="628650" cy="149225"/>
          </a:xfrm>
          <a:custGeom>
            <a:rect b="b" l="l" r="r" t="t"/>
            <a:pathLst>
              <a:path extrusionOk="0" h="149225" w="628650">
                <a:moveTo>
                  <a:pt x="628181" y="148704"/>
                </a:moveTo>
                <a:lnTo>
                  <a:pt x="0" y="148704"/>
                </a:lnTo>
                <a:lnTo>
                  <a:pt x="0" y="0"/>
                </a:lnTo>
                <a:lnTo>
                  <a:pt x="628181" y="0"/>
                </a:lnTo>
                <a:lnTo>
                  <a:pt x="628181"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7"/>
          <p:cNvSpPr/>
          <p:nvPr/>
        </p:nvSpPr>
        <p:spPr>
          <a:xfrm>
            <a:off x="914400" y="8725631"/>
            <a:ext cx="2582545" cy="149225"/>
          </a:xfrm>
          <a:custGeom>
            <a:rect b="b" l="l" r="r" t="t"/>
            <a:pathLst>
              <a:path extrusionOk="0" h="149225" w="2582545">
                <a:moveTo>
                  <a:pt x="2582523" y="148704"/>
                </a:moveTo>
                <a:lnTo>
                  <a:pt x="0" y="148704"/>
                </a:lnTo>
                <a:lnTo>
                  <a:pt x="0" y="0"/>
                </a:lnTo>
                <a:lnTo>
                  <a:pt x="2582523" y="0"/>
                </a:lnTo>
                <a:lnTo>
                  <a:pt x="2582523" y="148704"/>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p7"/>
          <p:cNvSpPr/>
          <p:nvPr/>
        </p:nvSpPr>
        <p:spPr>
          <a:xfrm>
            <a:off x="914400" y="8941252"/>
            <a:ext cx="3641725" cy="153035"/>
          </a:xfrm>
          <a:custGeom>
            <a:rect b="b" l="l" r="r" t="t"/>
            <a:pathLst>
              <a:path extrusionOk="0" h="153034" w="3641725">
                <a:moveTo>
                  <a:pt x="3641365" y="152449"/>
                </a:moveTo>
                <a:lnTo>
                  <a:pt x="0" y="152449"/>
                </a:lnTo>
                <a:lnTo>
                  <a:pt x="0" y="0"/>
                </a:lnTo>
                <a:lnTo>
                  <a:pt x="3641365" y="0"/>
                </a:lnTo>
                <a:lnTo>
                  <a:pt x="3641365" y="152449"/>
                </a:lnTo>
                <a:close/>
              </a:path>
            </a:pathLst>
          </a:custGeom>
          <a:solidFill>
            <a:srgbClr val="F5F7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 name="Google Shape;143;p7"/>
          <p:cNvSpPr txBox="1"/>
          <p:nvPr/>
        </p:nvSpPr>
        <p:spPr>
          <a:xfrm>
            <a:off x="901700" y="823757"/>
            <a:ext cx="3667200" cy="8520900"/>
          </a:xfrm>
          <a:prstGeom prst="rect">
            <a:avLst/>
          </a:prstGeom>
          <a:solidFill>
            <a:srgbClr val="B6D7A8"/>
          </a:solidFill>
          <a:ln>
            <a:noFill/>
          </a:ln>
          <a:effectLst>
            <a:outerShdw blurRad="57150" rotWithShape="0" algn="bl" dir="5400000" dist="19050">
              <a:srgbClr val="000000">
                <a:alpha val="52999"/>
              </a:srgbClr>
            </a:outerShdw>
          </a:effectLst>
        </p:spPr>
        <p:txBody>
          <a:bodyPr anchorCtr="0" anchor="t" bIns="0" lIns="0" spcFirstLastPara="1" rIns="0" wrap="square" tIns="79375">
            <a:spAutoFit/>
          </a:bodyPr>
          <a:lstStyle/>
          <a:p>
            <a:pPr indent="0" lvl="0" marL="12700" rtl="0" algn="l">
              <a:lnSpc>
                <a:spcPct val="100000"/>
              </a:lnSpc>
              <a:spcBef>
                <a:spcPts val="0"/>
              </a:spcBef>
              <a:spcAft>
                <a:spcPts val="0"/>
              </a:spcAft>
              <a:buNone/>
            </a:pPr>
            <a:r>
              <a:rPr lang="en-US" sz="1000">
                <a:solidFill>
                  <a:srgbClr val="1F2328"/>
                </a:solidFill>
                <a:latin typeface="Consolas"/>
                <a:ea typeface="Consolas"/>
                <a:cs typeface="Consolas"/>
                <a:sym typeface="Consolas"/>
              </a:rPr>
              <a:t>SELECT 'null_count_started_at', COUNT(*)</a:t>
            </a:r>
            <a:endParaRPr sz="1000">
              <a:latin typeface="Consolas"/>
              <a:ea typeface="Consolas"/>
              <a:cs typeface="Consolas"/>
              <a:sym typeface="Consolas"/>
            </a:endParaRPr>
          </a:p>
          <a:p>
            <a:pPr indent="0" lvl="0" marL="12700" rtl="0" algn="l">
              <a:lnSpc>
                <a:spcPct val="100000"/>
              </a:lnSpc>
              <a:spcBef>
                <a:spcPts val="530"/>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a:p>
            <a:pPr indent="0" lvl="0" marL="12700" marR="1971039" rtl="0" algn="l">
              <a:lnSpc>
                <a:spcPct val="141500"/>
              </a:lnSpc>
              <a:spcBef>
                <a:spcPts val="10"/>
              </a:spcBef>
              <a:spcAft>
                <a:spcPts val="0"/>
              </a:spcAft>
              <a:buNone/>
            </a:pPr>
            <a:r>
              <a:rPr lang="en-US" sz="1000">
                <a:solidFill>
                  <a:srgbClr val="1F2328"/>
                </a:solidFill>
                <a:latin typeface="Consolas"/>
                <a:ea typeface="Consolas"/>
                <a:cs typeface="Consolas"/>
                <a:sym typeface="Consolas"/>
              </a:rPr>
              <a:t>WHERE started_at IS NULL UNION ALL</a:t>
            </a:r>
            <a:endParaRPr sz="1000">
              <a:latin typeface="Consolas"/>
              <a:ea typeface="Consolas"/>
              <a:cs typeface="Consolas"/>
              <a:sym typeface="Consolas"/>
            </a:endParaRPr>
          </a:p>
          <a:p>
            <a:pPr indent="0" lvl="0" marL="12700" rtl="0" algn="l">
              <a:lnSpc>
                <a:spcPct val="100000"/>
              </a:lnSpc>
              <a:spcBef>
                <a:spcPts val="500"/>
              </a:spcBef>
              <a:spcAft>
                <a:spcPts val="0"/>
              </a:spcAft>
              <a:buNone/>
            </a:pPr>
            <a:r>
              <a:rPr lang="en-US" sz="1000">
                <a:solidFill>
                  <a:srgbClr val="1F2328"/>
                </a:solidFill>
                <a:latin typeface="Consolas"/>
                <a:ea typeface="Consolas"/>
                <a:cs typeface="Consolas"/>
                <a:sym typeface="Consolas"/>
              </a:rPr>
              <a:t>SELECT 'null_count_ended_at', COUNT(*)</a:t>
            </a:r>
            <a:endParaRPr sz="1000">
              <a:latin typeface="Consolas"/>
              <a:ea typeface="Consolas"/>
              <a:cs typeface="Consolas"/>
              <a:sym typeface="Consolas"/>
            </a:endParaRPr>
          </a:p>
          <a:p>
            <a:pPr indent="0" lvl="0" marL="12700" rtl="0" algn="l">
              <a:lnSpc>
                <a:spcPct val="100000"/>
              </a:lnSpc>
              <a:spcBef>
                <a:spcPts val="525"/>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a:p>
            <a:pPr indent="0" lvl="0" marL="12700" marR="2110740" rtl="0" algn="l">
              <a:lnSpc>
                <a:spcPct val="141500"/>
              </a:lnSpc>
              <a:spcBef>
                <a:spcPts val="15"/>
              </a:spcBef>
              <a:spcAft>
                <a:spcPts val="0"/>
              </a:spcAft>
              <a:buNone/>
            </a:pPr>
            <a:r>
              <a:rPr lang="en-US" sz="1000">
                <a:solidFill>
                  <a:srgbClr val="1F2328"/>
                </a:solidFill>
                <a:latin typeface="Consolas"/>
                <a:ea typeface="Consolas"/>
                <a:cs typeface="Consolas"/>
                <a:sym typeface="Consolas"/>
              </a:rPr>
              <a:t>WHERE ended_at IS NULL UNION ALL</a:t>
            </a:r>
            <a:endParaRPr sz="1000">
              <a:latin typeface="Consolas"/>
              <a:ea typeface="Consolas"/>
              <a:cs typeface="Consolas"/>
              <a:sym typeface="Consolas"/>
            </a:endParaRPr>
          </a:p>
          <a:p>
            <a:pPr indent="0" lvl="0" marL="12700" marR="5080" rtl="0" algn="l">
              <a:lnSpc>
                <a:spcPct val="173000"/>
              </a:lnSpc>
              <a:spcBef>
                <a:spcPts val="115"/>
              </a:spcBef>
              <a:spcAft>
                <a:spcPts val="0"/>
              </a:spcAft>
              <a:buNone/>
            </a:pPr>
            <a:r>
              <a:rPr lang="en-US" sz="1000">
                <a:solidFill>
                  <a:srgbClr val="1F2328"/>
                </a:solidFill>
                <a:latin typeface="Consolas"/>
                <a:ea typeface="Consolas"/>
                <a:cs typeface="Consolas"/>
                <a:sym typeface="Consolas"/>
              </a:rPr>
              <a:t>SELECT 'null_count_start_station_name', COUNT(*) 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a:p>
            <a:pPr indent="0" lvl="0" marL="12700" marR="1412875" rtl="0" algn="l">
              <a:lnSpc>
                <a:spcPct val="170000"/>
              </a:lnSpc>
              <a:spcBef>
                <a:spcPts val="0"/>
              </a:spcBef>
              <a:spcAft>
                <a:spcPts val="0"/>
              </a:spcAft>
              <a:buNone/>
            </a:pPr>
            <a:r>
              <a:rPr lang="en-US" sz="1000">
                <a:solidFill>
                  <a:srgbClr val="1F2328"/>
                </a:solidFill>
                <a:latin typeface="Consolas"/>
                <a:ea typeface="Consolas"/>
                <a:cs typeface="Consolas"/>
                <a:sym typeface="Consolas"/>
              </a:rPr>
              <a:t>WHERE start_station_name IS NULL UNION ALL</a:t>
            </a:r>
            <a:endParaRPr sz="1000">
              <a:latin typeface="Consolas"/>
              <a:ea typeface="Consolas"/>
              <a:cs typeface="Consolas"/>
              <a:sym typeface="Consolas"/>
            </a:endParaRPr>
          </a:p>
          <a:p>
            <a:pPr indent="0" lvl="0" marL="12700" rtl="0" algn="l">
              <a:lnSpc>
                <a:spcPct val="100000"/>
              </a:lnSpc>
              <a:spcBef>
                <a:spcPts val="355"/>
              </a:spcBef>
              <a:spcAft>
                <a:spcPts val="0"/>
              </a:spcAft>
              <a:buNone/>
            </a:pPr>
            <a:r>
              <a:rPr lang="en-US" sz="1000">
                <a:solidFill>
                  <a:srgbClr val="1F2328"/>
                </a:solidFill>
                <a:latin typeface="Consolas"/>
                <a:ea typeface="Consolas"/>
                <a:cs typeface="Consolas"/>
                <a:sym typeface="Consolas"/>
              </a:rPr>
              <a:t>SELECT 'null_count_start_station_id', COUNT(*)</a:t>
            </a:r>
            <a:endParaRPr sz="1000">
              <a:latin typeface="Consolas"/>
              <a:ea typeface="Consolas"/>
              <a:cs typeface="Consolas"/>
              <a:sym typeface="Consolas"/>
            </a:endParaRPr>
          </a:p>
          <a:p>
            <a:pPr indent="0" lvl="0" marL="12700" rtl="0" algn="l">
              <a:lnSpc>
                <a:spcPct val="100000"/>
              </a:lnSpc>
              <a:spcBef>
                <a:spcPts val="530"/>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a:p>
            <a:pPr indent="0" lvl="0" marL="12700" marR="1551940" rtl="0" algn="l">
              <a:lnSpc>
                <a:spcPct val="141500"/>
              </a:lnSpc>
              <a:spcBef>
                <a:spcPts val="10"/>
              </a:spcBef>
              <a:spcAft>
                <a:spcPts val="0"/>
              </a:spcAft>
              <a:buNone/>
            </a:pPr>
            <a:r>
              <a:rPr lang="en-US" sz="1000">
                <a:solidFill>
                  <a:srgbClr val="1F2328"/>
                </a:solidFill>
                <a:latin typeface="Consolas"/>
                <a:ea typeface="Consolas"/>
                <a:cs typeface="Consolas"/>
                <a:sym typeface="Consolas"/>
              </a:rPr>
              <a:t>WHERE start_station_id IS NULL UNION ALL</a:t>
            </a:r>
            <a:endParaRPr sz="1000">
              <a:latin typeface="Consolas"/>
              <a:ea typeface="Consolas"/>
              <a:cs typeface="Consolas"/>
              <a:sym typeface="Consolas"/>
            </a:endParaRPr>
          </a:p>
          <a:p>
            <a:pPr indent="0" lvl="0" marL="12700" rtl="0" algn="l">
              <a:lnSpc>
                <a:spcPct val="100000"/>
              </a:lnSpc>
              <a:spcBef>
                <a:spcPts val="500"/>
              </a:spcBef>
              <a:spcAft>
                <a:spcPts val="0"/>
              </a:spcAft>
              <a:buNone/>
            </a:pPr>
            <a:r>
              <a:rPr lang="en-US" sz="1000">
                <a:solidFill>
                  <a:srgbClr val="1F2328"/>
                </a:solidFill>
                <a:latin typeface="Consolas"/>
                <a:ea typeface="Consolas"/>
                <a:cs typeface="Consolas"/>
                <a:sym typeface="Consolas"/>
              </a:rPr>
              <a:t>SELECT 'null_count_end_station_name', COUNT(*)</a:t>
            </a:r>
            <a:endParaRPr sz="1000">
              <a:latin typeface="Consolas"/>
              <a:ea typeface="Consolas"/>
              <a:cs typeface="Consolas"/>
              <a:sym typeface="Consolas"/>
            </a:endParaRPr>
          </a:p>
          <a:p>
            <a:pPr indent="0" lvl="0" marL="12700" rtl="0" algn="l">
              <a:lnSpc>
                <a:spcPct val="100000"/>
              </a:lnSpc>
              <a:spcBef>
                <a:spcPts val="525"/>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a:p>
            <a:pPr indent="0" lvl="0" marL="12700" marR="1551940" rtl="0" algn="l">
              <a:lnSpc>
                <a:spcPct val="141500"/>
              </a:lnSpc>
              <a:spcBef>
                <a:spcPts val="15"/>
              </a:spcBef>
              <a:spcAft>
                <a:spcPts val="0"/>
              </a:spcAft>
              <a:buNone/>
            </a:pPr>
            <a:r>
              <a:rPr lang="en-US" sz="1000">
                <a:solidFill>
                  <a:srgbClr val="1F2328"/>
                </a:solidFill>
                <a:latin typeface="Consolas"/>
                <a:ea typeface="Consolas"/>
                <a:cs typeface="Consolas"/>
                <a:sym typeface="Consolas"/>
              </a:rPr>
              <a:t>WHERE end_station_name IS NULL UNION ALL</a:t>
            </a:r>
            <a:endParaRPr sz="1000">
              <a:latin typeface="Consolas"/>
              <a:ea typeface="Consolas"/>
              <a:cs typeface="Consolas"/>
              <a:sym typeface="Consolas"/>
            </a:endParaRPr>
          </a:p>
          <a:p>
            <a:pPr indent="0" lvl="0" marL="12700" rtl="0" algn="l">
              <a:lnSpc>
                <a:spcPct val="100000"/>
              </a:lnSpc>
              <a:spcBef>
                <a:spcPts val="495"/>
              </a:spcBef>
              <a:spcAft>
                <a:spcPts val="0"/>
              </a:spcAft>
              <a:buNone/>
            </a:pPr>
            <a:r>
              <a:rPr lang="en-US" sz="1000">
                <a:solidFill>
                  <a:srgbClr val="1F2328"/>
                </a:solidFill>
                <a:latin typeface="Consolas"/>
                <a:ea typeface="Consolas"/>
                <a:cs typeface="Consolas"/>
                <a:sym typeface="Consolas"/>
              </a:rPr>
              <a:t>SELECT 'null_count_end_station_id', COUNT(*)</a:t>
            </a:r>
            <a:endParaRPr sz="1000">
              <a:latin typeface="Consolas"/>
              <a:ea typeface="Consolas"/>
              <a:cs typeface="Consolas"/>
              <a:sym typeface="Consolas"/>
            </a:endParaRPr>
          </a:p>
          <a:p>
            <a:pPr indent="0" lvl="0" marL="12700" rtl="0" algn="l">
              <a:lnSpc>
                <a:spcPct val="100000"/>
              </a:lnSpc>
              <a:spcBef>
                <a:spcPts val="530"/>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a:p>
            <a:pPr indent="0" lvl="0" marL="12700" marR="1691639" rtl="0" algn="l">
              <a:lnSpc>
                <a:spcPct val="141500"/>
              </a:lnSpc>
              <a:spcBef>
                <a:spcPts val="15"/>
              </a:spcBef>
              <a:spcAft>
                <a:spcPts val="0"/>
              </a:spcAft>
              <a:buNone/>
            </a:pPr>
            <a:r>
              <a:rPr lang="en-US" sz="1000">
                <a:solidFill>
                  <a:srgbClr val="1F2328"/>
                </a:solidFill>
                <a:latin typeface="Consolas"/>
                <a:ea typeface="Consolas"/>
                <a:cs typeface="Consolas"/>
                <a:sym typeface="Consolas"/>
              </a:rPr>
              <a:t>WHERE end_station_id IS NULL UNION ALL</a:t>
            </a:r>
            <a:endParaRPr sz="1000">
              <a:latin typeface="Consolas"/>
              <a:ea typeface="Consolas"/>
              <a:cs typeface="Consolas"/>
              <a:sym typeface="Consolas"/>
            </a:endParaRPr>
          </a:p>
          <a:p>
            <a:pPr indent="0" lvl="0" marL="12700" rtl="0" algn="l">
              <a:lnSpc>
                <a:spcPct val="100000"/>
              </a:lnSpc>
              <a:spcBef>
                <a:spcPts val="495"/>
              </a:spcBef>
              <a:spcAft>
                <a:spcPts val="0"/>
              </a:spcAft>
              <a:buNone/>
            </a:pPr>
            <a:r>
              <a:rPr lang="en-US" sz="1000">
                <a:solidFill>
                  <a:srgbClr val="1F2328"/>
                </a:solidFill>
                <a:latin typeface="Consolas"/>
                <a:ea typeface="Consolas"/>
                <a:cs typeface="Consolas"/>
                <a:sym typeface="Consolas"/>
              </a:rPr>
              <a:t>SELECT 'null_count_start_lat', COUNT(*)</a:t>
            </a:r>
            <a:endParaRPr sz="1000">
              <a:latin typeface="Consolas"/>
              <a:ea typeface="Consolas"/>
              <a:cs typeface="Consolas"/>
              <a:sym typeface="Consolas"/>
            </a:endParaRPr>
          </a:p>
          <a:p>
            <a:pPr indent="0" lvl="0" marL="12700" rtl="0" algn="l">
              <a:lnSpc>
                <a:spcPct val="100000"/>
              </a:lnSpc>
              <a:spcBef>
                <a:spcPts val="530"/>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a:p>
            <a:pPr indent="0" lvl="0" marL="12700" marR="2040889" rtl="0" algn="l">
              <a:lnSpc>
                <a:spcPct val="141500"/>
              </a:lnSpc>
              <a:spcBef>
                <a:spcPts val="10"/>
              </a:spcBef>
              <a:spcAft>
                <a:spcPts val="0"/>
              </a:spcAft>
              <a:buNone/>
            </a:pPr>
            <a:r>
              <a:rPr lang="en-US" sz="1000">
                <a:solidFill>
                  <a:srgbClr val="1F2328"/>
                </a:solidFill>
                <a:latin typeface="Consolas"/>
                <a:ea typeface="Consolas"/>
                <a:cs typeface="Consolas"/>
                <a:sym typeface="Consolas"/>
              </a:rPr>
              <a:t>WHERE start_lat IS NULL UNION ALL</a:t>
            </a:r>
            <a:endParaRPr sz="1000">
              <a:latin typeface="Consolas"/>
              <a:ea typeface="Consolas"/>
              <a:cs typeface="Consolas"/>
              <a:sym typeface="Consolas"/>
            </a:endParaRPr>
          </a:p>
          <a:p>
            <a:pPr indent="0" lvl="0" marL="12700" rtl="0" algn="l">
              <a:lnSpc>
                <a:spcPct val="100000"/>
              </a:lnSpc>
              <a:spcBef>
                <a:spcPts val="500"/>
              </a:spcBef>
              <a:spcAft>
                <a:spcPts val="0"/>
              </a:spcAft>
              <a:buNone/>
            </a:pPr>
            <a:r>
              <a:rPr lang="en-US" sz="1000">
                <a:solidFill>
                  <a:srgbClr val="1F2328"/>
                </a:solidFill>
                <a:latin typeface="Consolas"/>
                <a:ea typeface="Consolas"/>
                <a:cs typeface="Consolas"/>
                <a:sym typeface="Consolas"/>
              </a:rPr>
              <a:t>SELECT 'null_count_start_lng', COUNT(*)</a:t>
            </a:r>
            <a:endParaRPr sz="1000">
              <a:latin typeface="Consolas"/>
              <a:ea typeface="Consolas"/>
              <a:cs typeface="Consolas"/>
              <a:sym typeface="Consolas"/>
            </a:endParaRPr>
          </a:p>
          <a:p>
            <a:pPr indent="0" lvl="0" marL="12700" rtl="0" algn="l">
              <a:lnSpc>
                <a:spcPct val="100000"/>
              </a:lnSpc>
              <a:spcBef>
                <a:spcPts val="525"/>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a:p>
            <a:pPr indent="0" lvl="0" marL="12700" marR="2040889" rtl="0" algn="l">
              <a:lnSpc>
                <a:spcPct val="141500"/>
              </a:lnSpc>
              <a:spcBef>
                <a:spcPts val="15"/>
              </a:spcBef>
              <a:spcAft>
                <a:spcPts val="0"/>
              </a:spcAft>
              <a:buNone/>
            </a:pPr>
            <a:r>
              <a:rPr lang="en-US" sz="1000">
                <a:solidFill>
                  <a:srgbClr val="1F2328"/>
                </a:solidFill>
                <a:latin typeface="Consolas"/>
                <a:ea typeface="Consolas"/>
                <a:cs typeface="Consolas"/>
                <a:sym typeface="Consolas"/>
              </a:rPr>
              <a:t>WHERE start_lng IS NULL UNION ALL</a:t>
            </a:r>
            <a:endParaRPr sz="1000">
              <a:latin typeface="Consolas"/>
              <a:ea typeface="Consolas"/>
              <a:cs typeface="Consolas"/>
              <a:sym typeface="Consolas"/>
            </a:endParaRPr>
          </a:p>
          <a:p>
            <a:pPr indent="0" lvl="0" marL="12700" rtl="0" algn="l">
              <a:lnSpc>
                <a:spcPct val="100000"/>
              </a:lnSpc>
              <a:spcBef>
                <a:spcPts val="495"/>
              </a:spcBef>
              <a:spcAft>
                <a:spcPts val="0"/>
              </a:spcAft>
              <a:buNone/>
            </a:pPr>
            <a:r>
              <a:rPr lang="en-US" sz="1000">
                <a:solidFill>
                  <a:srgbClr val="1F2328"/>
                </a:solidFill>
                <a:latin typeface="Consolas"/>
                <a:ea typeface="Consolas"/>
                <a:cs typeface="Consolas"/>
                <a:sym typeface="Consolas"/>
              </a:rPr>
              <a:t>SELECT 'null_count_end_lat', COUNT(*)</a:t>
            </a:r>
            <a:endParaRPr sz="1000">
              <a:latin typeface="Consolas"/>
              <a:ea typeface="Consolas"/>
              <a:cs typeface="Consolas"/>
              <a:sym typeface="Consolas"/>
            </a:endParaRPr>
          </a:p>
          <a:p>
            <a:pPr indent="0" lvl="0" marL="12700" rtl="0" algn="l">
              <a:lnSpc>
                <a:spcPct val="100000"/>
              </a:lnSpc>
              <a:spcBef>
                <a:spcPts val="530"/>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a:p>
            <a:pPr indent="0" lvl="0" marL="12700" marR="2180590" rtl="0" algn="l">
              <a:lnSpc>
                <a:spcPct val="141500"/>
              </a:lnSpc>
              <a:spcBef>
                <a:spcPts val="10"/>
              </a:spcBef>
              <a:spcAft>
                <a:spcPts val="0"/>
              </a:spcAft>
              <a:buNone/>
            </a:pPr>
            <a:r>
              <a:rPr lang="en-US" sz="1000">
                <a:solidFill>
                  <a:srgbClr val="1F2328"/>
                </a:solidFill>
                <a:latin typeface="Consolas"/>
                <a:ea typeface="Consolas"/>
                <a:cs typeface="Consolas"/>
                <a:sym typeface="Consolas"/>
              </a:rPr>
              <a:t>WHERE end_lat IS NULL UNION ALL</a:t>
            </a:r>
            <a:endParaRPr sz="1000">
              <a:latin typeface="Consolas"/>
              <a:ea typeface="Consolas"/>
              <a:cs typeface="Consolas"/>
              <a:sym typeface="Consolas"/>
            </a:endParaRPr>
          </a:p>
          <a:p>
            <a:pPr indent="0" lvl="0" marL="12700" rtl="0" algn="l">
              <a:lnSpc>
                <a:spcPct val="100000"/>
              </a:lnSpc>
              <a:spcBef>
                <a:spcPts val="500"/>
              </a:spcBef>
              <a:spcAft>
                <a:spcPts val="0"/>
              </a:spcAft>
              <a:buNone/>
            </a:pPr>
            <a:r>
              <a:rPr lang="en-US" sz="1000">
                <a:solidFill>
                  <a:srgbClr val="1F2328"/>
                </a:solidFill>
                <a:latin typeface="Consolas"/>
                <a:ea typeface="Consolas"/>
                <a:cs typeface="Consolas"/>
                <a:sym typeface="Consolas"/>
              </a:rPr>
              <a:t>SELECT 'null_count_end_lng', COUNT(*)</a:t>
            </a:r>
            <a:endParaRPr sz="1000">
              <a:latin typeface="Consolas"/>
              <a:ea typeface="Consolas"/>
              <a:cs typeface="Consolas"/>
              <a:sym typeface="Consolas"/>
            </a:endParaRPr>
          </a:p>
          <a:p>
            <a:pPr indent="0" lvl="0" marL="12700" rtl="0" algn="l">
              <a:lnSpc>
                <a:spcPct val="100000"/>
              </a:lnSpc>
              <a:spcBef>
                <a:spcPts val="525"/>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p:txBody>
      </p:sp>
      <p:sp>
        <p:nvSpPr>
          <p:cNvPr id="144" name="Google Shape;144;p7"/>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148" name="Shape 148"/>
        <p:cNvGrpSpPr/>
        <p:nvPr/>
      </p:nvGrpSpPr>
      <p:grpSpPr>
        <a:xfrm>
          <a:off x="0" y="0"/>
          <a:ext cx="0" cy="0"/>
          <a:chOff x="0" y="0"/>
          <a:chExt cx="0" cy="0"/>
        </a:xfrm>
      </p:grpSpPr>
      <p:sp>
        <p:nvSpPr>
          <p:cNvPr id="149" name="Google Shape;149;p8"/>
          <p:cNvSpPr txBox="1"/>
          <p:nvPr/>
        </p:nvSpPr>
        <p:spPr>
          <a:xfrm>
            <a:off x="914400" y="914400"/>
            <a:ext cx="14790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lang="en-US" sz="1000">
                <a:solidFill>
                  <a:srgbClr val="1F2328"/>
                </a:solidFill>
                <a:latin typeface="Consolas"/>
                <a:ea typeface="Consolas"/>
                <a:cs typeface="Consolas"/>
                <a:sym typeface="Consolas"/>
              </a:rPr>
              <a:t>WHERE end_lng IS NULL</a:t>
            </a:r>
            <a:endParaRPr sz="1000">
              <a:latin typeface="Consolas"/>
              <a:ea typeface="Consolas"/>
              <a:cs typeface="Consolas"/>
              <a:sym typeface="Consolas"/>
            </a:endParaRPr>
          </a:p>
        </p:txBody>
      </p:sp>
      <p:sp>
        <p:nvSpPr>
          <p:cNvPr id="150" name="Google Shape;150;p8"/>
          <p:cNvSpPr txBox="1"/>
          <p:nvPr/>
        </p:nvSpPr>
        <p:spPr>
          <a:xfrm>
            <a:off x="914400" y="1130020"/>
            <a:ext cx="6414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lang="en-US" sz="1000">
                <a:solidFill>
                  <a:srgbClr val="1F2328"/>
                </a:solidFill>
                <a:latin typeface="Consolas"/>
                <a:ea typeface="Consolas"/>
                <a:cs typeface="Consolas"/>
                <a:sym typeface="Consolas"/>
              </a:rPr>
              <a:t>UNION ALL</a:t>
            </a:r>
            <a:endParaRPr sz="1000">
              <a:latin typeface="Consolas"/>
              <a:ea typeface="Consolas"/>
              <a:cs typeface="Consolas"/>
              <a:sym typeface="Consolas"/>
            </a:endParaRPr>
          </a:p>
        </p:txBody>
      </p:sp>
      <p:sp>
        <p:nvSpPr>
          <p:cNvPr id="151" name="Google Shape;151;p8"/>
          <p:cNvSpPr txBox="1"/>
          <p:nvPr/>
        </p:nvSpPr>
        <p:spPr>
          <a:xfrm>
            <a:off x="914400" y="1345641"/>
            <a:ext cx="30144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lang="en-US" sz="1000">
                <a:solidFill>
                  <a:srgbClr val="1F2328"/>
                </a:solidFill>
                <a:latin typeface="Consolas"/>
                <a:ea typeface="Consolas"/>
                <a:cs typeface="Consolas"/>
                <a:sym typeface="Consolas"/>
              </a:rPr>
              <a:t>SELECT 'null_count_member_casual', COUNT(*)</a:t>
            </a:r>
            <a:endParaRPr sz="1000">
              <a:latin typeface="Consolas"/>
              <a:ea typeface="Consolas"/>
              <a:cs typeface="Consolas"/>
              <a:sym typeface="Consolas"/>
            </a:endParaRPr>
          </a:p>
        </p:txBody>
      </p:sp>
      <p:sp>
        <p:nvSpPr>
          <p:cNvPr id="152" name="Google Shape;152;p8"/>
          <p:cNvSpPr txBox="1"/>
          <p:nvPr/>
        </p:nvSpPr>
        <p:spPr>
          <a:xfrm>
            <a:off x="914400" y="1561262"/>
            <a:ext cx="36543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4500"/>
              </a:lnSpc>
              <a:spcBef>
                <a:spcPts val="0"/>
              </a:spcBef>
              <a:spcAft>
                <a:spcPts val="0"/>
              </a:spcAft>
              <a:buNone/>
            </a:pPr>
            <a:r>
              <a:rPr lang="en-US" sz="1000">
                <a:solidFill>
                  <a:srgbClr val="1F2328"/>
                </a:solidFill>
                <a:latin typeface="Consolas"/>
                <a:ea typeface="Consolas"/>
                <a:cs typeface="Consolas"/>
                <a:sym typeface="Consolas"/>
              </a:rPr>
              <a:t>FROM </a:t>
            </a:r>
            <a:r>
              <a:rPr lang="en-US" sz="900">
                <a:solidFill>
                  <a:srgbClr val="0D8F4E"/>
                </a:solidFill>
                <a:latin typeface="Courier New"/>
                <a:ea typeface="Courier New"/>
                <a:cs typeface="Courier New"/>
                <a:sym typeface="Courier New"/>
              </a:rPr>
              <a:t>`bicycle-436922.bicycle_trip.Combined1_tripdata`</a:t>
            </a:r>
            <a:endParaRPr sz="900">
              <a:latin typeface="Courier New"/>
              <a:ea typeface="Courier New"/>
              <a:cs typeface="Courier New"/>
              <a:sym typeface="Courier New"/>
            </a:endParaRPr>
          </a:p>
        </p:txBody>
      </p:sp>
      <p:sp>
        <p:nvSpPr>
          <p:cNvPr id="153" name="Google Shape;153;p8"/>
          <p:cNvSpPr txBox="1"/>
          <p:nvPr/>
        </p:nvSpPr>
        <p:spPr>
          <a:xfrm>
            <a:off x="914400" y="1782316"/>
            <a:ext cx="1967100" cy="153900"/>
          </a:xfrm>
          <a:prstGeom prst="rect">
            <a:avLst/>
          </a:prstGeom>
          <a:solidFill>
            <a:srgbClr val="B6D7A8"/>
          </a:solidFill>
          <a:ln>
            <a:noFill/>
          </a:ln>
        </p:spPr>
        <p:txBody>
          <a:bodyPr anchorCtr="0" anchor="t" bIns="0" lIns="0" spcFirstLastPara="1" rIns="0" wrap="square" tIns="0">
            <a:spAutoFit/>
          </a:bodyPr>
          <a:lstStyle/>
          <a:p>
            <a:pPr indent="0" lvl="0" marL="0" rtl="0" algn="l">
              <a:lnSpc>
                <a:spcPct val="111500"/>
              </a:lnSpc>
              <a:spcBef>
                <a:spcPts val="0"/>
              </a:spcBef>
              <a:spcAft>
                <a:spcPts val="0"/>
              </a:spcAft>
              <a:buNone/>
            </a:pPr>
            <a:r>
              <a:rPr lang="en-US" sz="1000">
                <a:solidFill>
                  <a:srgbClr val="1F2328"/>
                </a:solidFill>
                <a:latin typeface="Consolas"/>
                <a:ea typeface="Consolas"/>
                <a:cs typeface="Consolas"/>
                <a:sym typeface="Consolas"/>
              </a:rPr>
              <a:t>WHERE member_casual IS NULL;</a:t>
            </a:r>
            <a:endParaRPr sz="1000">
              <a:latin typeface="Consolas"/>
              <a:ea typeface="Consolas"/>
              <a:cs typeface="Consolas"/>
              <a:sym typeface="Consolas"/>
            </a:endParaRPr>
          </a:p>
        </p:txBody>
      </p:sp>
      <p:pic>
        <p:nvPicPr>
          <p:cNvPr id="154" name="Google Shape;154;p8"/>
          <p:cNvPicPr preferRelativeResize="0"/>
          <p:nvPr/>
        </p:nvPicPr>
        <p:blipFill rotWithShape="1">
          <a:blip r:embed="rId3">
            <a:alphaModFix/>
          </a:blip>
          <a:srcRect b="0" l="0" r="0" t="0"/>
          <a:stretch/>
        </p:blipFill>
        <p:spPr>
          <a:xfrm>
            <a:off x="914400" y="2213557"/>
            <a:ext cx="5981700" cy="2213905"/>
          </a:xfrm>
          <a:prstGeom prst="rect">
            <a:avLst/>
          </a:prstGeom>
          <a:noFill/>
          <a:ln>
            <a:noFill/>
          </a:ln>
        </p:spPr>
      </p:pic>
      <p:sp>
        <p:nvSpPr>
          <p:cNvPr id="155" name="Google Shape;155;p8"/>
          <p:cNvSpPr txBox="1"/>
          <p:nvPr/>
        </p:nvSpPr>
        <p:spPr>
          <a:xfrm>
            <a:off x="1130300" y="5149000"/>
            <a:ext cx="2101215" cy="238760"/>
          </a:xfrm>
          <a:prstGeom prst="rect">
            <a:avLst/>
          </a:prstGeom>
          <a:noFill/>
          <a:ln>
            <a:noFill/>
          </a:ln>
        </p:spPr>
        <p:txBody>
          <a:bodyPr anchorCtr="0" anchor="t" bIns="0" lIns="0" spcFirstLastPara="1" rIns="0" wrap="square" tIns="12700">
            <a:spAutoFit/>
          </a:bodyPr>
          <a:lstStyle/>
          <a:p>
            <a:pPr indent="-227965" lvl="0" marL="240665" rtl="0" algn="l">
              <a:lnSpc>
                <a:spcPct val="100000"/>
              </a:lnSpc>
              <a:spcBef>
                <a:spcPts val="0"/>
              </a:spcBef>
              <a:spcAft>
                <a:spcPts val="0"/>
              </a:spcAft>
              <a:buClr>
                <a:srgbClr val="3A464E"/>
              </a:buClr>
              <a:buSzPts val="1400"/>
              <a:buFont typeface="Arial"/>
              <a:buChar char="●"/>
            </a:pPr>
            <a:r>
              <a:rPr lang="en-US" sz="1400">
                <a:solidFill>
                  <a:srgbClr val="3A464E"/>
                </a:solidFill>
                <a:latin typeface="Arial"/>
                <a:ea typeface="Arial"/>
                <a:cs typeface="Arial"/>
                <a:sym typeface="Arial"/>
              </a:rPr>
              <a:t>Checking for duplicates</a:t>
            </a:r>
            <a:endParaRPr sz="1400">
              <a:latin typeface="Arial"/>
              <a:ea typeface="Arial"/>
              <a:cs typeface="Arial"/>
              <a:sym typeface="Arial"/>
            </a:endParaRPr>
          </a:p>
        </p:txBody>
      </p:sp>
      <p:sp>
        <p:nvSpPr>
          <p:cNvPr id="156" name="Google Shape;156;p8"/>
          <p:cNvSpPr txBox="1"/>
          <p:nvPr/>
        </p:nvSpPr>
        <p:spPr>
          <a:xfrm>
            <a:off x="901700" y="5924407"/>
            <a:ext cx="3660900" cy="3791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100">
                <a:solidFill>
                  <a:srgbClr val="3366D5"/>
                </a:solidFill>
              </a:rPr>
              <a:t>SELECT COUNT</a:t>
            </a:r>
            <a:r>
              <a:rPr b="1" lang="en-US" sz="1100">
                <a:solidFill>
                  <a:srgbClr val="37464E"/>
                </a:solidFill>
              </a:rPr>
              <a:t>(*) </a:t>
            </a:r>
            <a:r>
              <a:rPr b="1" lang="en-US" sz="1100">
                <a:solidFill>
                  <a:srgbClr val="3366D5"/>
                </a:solidFill>
              </a:rPr>
              <a:t>AS </a:t>
            </a:r>
            <a:r>
              <a:rPr b="1" lang="en-US" sz="1100"/>
              <a:t>total_duplicate_rows</a:t>
            </a:r>
            <a:endParaRPr sz="1100"/>
          </a:p>
          <a:p>
            <a:pPr indent="0" lvl="0" marL="12700" marR="5080" rtl="0" algn="l">
              <a:lnSpc>
                <a:spcPct val="164900"/>
              </a:lnSpc>
              <a:spcBef>
                <a:spcPts val="0"/>
              </a:spcBef>
              <a:spcAft>
                <a:spcPts val="0"/>
              </a:spcAft>
              <a:buNone/>
            </a:pPr>
            <a:r>
              <a:rPr b="1" lang="en-US" sz="1100">
                <a:solidFill>
                  <a:srgbClr val="3366D5"/>
                </a:solidFill>
              </a:rPr>
              <a:t>FROM </a:t>
            </a:r>
            <a:r>
              <a:rPr b="1" lang="en-US" sz="1100">
                <a:solidFill>
                  <a:srgbClr val="0D8F4E"/>
                </a:solidFill>
              </a:rPr>
              <a:t>`bicycle-436922.bicycle_trip.Combined1_tripdata` </a:t>
            </a:r>
            <a:r>
              <a:rPr b="1" lang="en-US" sz="1100">
                <a:solidFill>
                  <a:srgbClr val="3366D5"/>
                </a:solidFill>
              </a:rPr>
              <a:t>GROUP BY</a:t>
            </a:r>
            <a:endParaRPr sz="1100"/>
          </a:p>
          <a:p>
            <a:pPr indent="0" lvl="0" marL="12700" marR="2336800" rtl="0" algn="l">
              <a:lnSpc>
                <a:spcPct val="164900"/>
              </a:lnSpc>
              <a:spcBef>
                <a:spcPts val="0"/>
              </a:spcBef>
              <a:spcAft>
                <a:spcPts val="0"/>
              </a:spcAft>
              <a:buNone/>
            </a:pPr>
            <a:r>
              <a:rPr b="1" lang="en-US" sz="1100"/>
              <a:t>ride_id</a:t>
            </a:r>
            <a:r>
              <a:rPr b="1" lang="en-US" sz="1100">
                <a:solidFill>
                  <a:srgbClr val="3A464E"/>
                </a:solidFill>
              </a:rPr>
              <a:t>, </a:t>
            </a:r>
            <a:r>
              <a:rPr b="1" lang="en-US" sz="1100"/>
              <a:t>rideable_type</a:t>
            </a:r>
            <a:r>
              <a:rPr b="1" lang="en-US" sz="1100">
                <a:solidFill>
                  <a:srgbClr val="3A464E"/>
                </a:solidFill>
              </a:rPr>
              <a:t>, </a:t>
            </a:r>
            <a:r>
              <a:rPr b="1" lang="en-US" sz="1100"/>
              <a:t>started_at</a:t>
            </a:r>
            <a:r>
              <a:rPr b="1" lang="en-US" sz="1100">
                <a:solidFill>
                  <a:srgbClr val="3A464E"/>
                </a:solidFill>
              </a:rPr>
              <a:t>, </a:t>
            </a:r>
            <a:r>
              <a:rPr b="1" lang="en-US" sz="1100"/>
              <a:t>ended_at</a:t>
            </a:r>
            <a:r>
              <a:rPr b="1" lang="en-US" sz="1100">
                <a:solidFill>
                  <a:srgbClr val="3A464E"/>
                </a:solidFill>
              </a:rPr>
              <a:t>, </a:t>
            </a:r>
            <a:r>
              <a:rPr b="1" lang="en-US" sz="1100"/>
              <a:t>start_station_name</a:t>
            </a:r>
            <a:r>
              <a:rPr b="1" lang="en-US" sz="1100">
                <a:solidFill>
                  <a:srgbClr val="3A464E"/>
                </a:solidFill>
              </a:rPr>
              <a:t>, </a:t>
            </a:r>
            <a:r>
              <a:rPr b="1" lang="en-US" sz="1100"/>
              <a:t>start_station_id</a:t>
            </a:r>
            <a:r>
              <a:rPr b="1" lang="en-US" sz="1100">
                <a:solidFill>
                  <a:srgbClr val="3A464E"/>
                </a:solidFill>
              </a:rPr>
              <a:t>, </a:t>
            </a:r>
            <a:r>
              <a:rPr b="1" lang="en-US" sz="1100"/>
              <a:t>end_station_name</a:t>
            </a:r>
            <a:r>
              <a:rPr b="1" lang="en-US" sz="1100">
                <a:solidFill>
                  <a:srgbClr val="3A464E"/>
                </a:solidFill>
              </a:rPr>
              <a:t>, </a:t>
            </a:r>
            <a:r>
              <a:rPr b="1" lang="en-US" sz="1100"/>
              <a:t>end_station_id</a:t>
            </a:r>
            <a:r>
              <a:rPr b="1" lang="en-US" sz="1100">
                <a:solidFill>
                  <a:srgbClr val="3A464E"/>
                </a:solidFill>
              </a:rPr>
              <a:t>, </a:t>
            </a:r>
            <a:r>
              <a:rPr b="1" lang="en-US" sz="1100"/>
              <a:t>start_lat</a:t>
            </a:r>
            <a:r>
              <a:rPr b="1" lang="en-US" sz="1100">
                <a:solidFill>
                  <a:srgbClr val="3A464E"/>
                </a:solidFill>
              </a:rPr>
              <a:t>, </a:t>
            </a:r>
            <a:r>
              <a:rPr b="1" lang="en-US" sz="1100"/>
              <a:t>start_lng</a:t>
            </a:r>
            <a:r>
              <a:rPr b="1" lang="en-US" sz="1100">
                <a:solidFill>
                  <a:srgbClr val="3A464E"/>
                </a:solidFill>
              </a:rPr>
              <a:t>,</a:t>
            </a:r>
            <a:endParaRPr sz="1100"/>
          </a:p>
          <a:p>
            <a:pPr indent="0" lvl="0" marL="12700" rtl="0" algn="l">
              <a:lnSpc>
                <a:spcPct val="100000"/>
              </a:lnSpc>
              <a:spcBef>
                <a:spcPts val="700"/>
              </a:spcBef>
              <a:spcAft>
                <a:spcPts val="0"/>
              </a:spcAft>
              <a:buNone/>
            </a:pPr>
            <a:r>
              <a:rPr b="1" lang="en-US" sz="1100"/>
              <a:t>end_lat</a:t>
            </a:r>
            <a:r>
              <a:rPr b="1" lang="en-US" sz="1100">
                <a:solidFill>
                  <a:srgbClr val="3A464E"/>
                </a:solidFill>
              </a:rPr>
              <a:t>,</a:t>
            </a:r>
            <a:endParaRPr sz="1100"/>
          </a:p>
        </p:txBody>
      </p:sp>
      <p:sp>
        <p:nvSpPr>
          <p:cNvPr id="157" name="Google Shape;157;p8"/>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B6D7A8"/>
        </a:solidFill>
      </p:bgPr>
    </p:bg>
    <p:spTree>
      <p:nvGrpSpPr>
        <p:cNvPr id="161" name="Shape 161"/>
        <p:cNvGrpSpPr/>
        <p:nvPr/>
      </p:nvGrpSpPr>
      <p:grpSpPr>
        <a:xfrm>
          <a:off x="0" y="0"/>
          <a:ext cx="0" cy="0"/>
          <a:chOff x="0" y="0"/>
          <a:chExt cx="0" cy="0"/>
        </a:xfrm>
      </p:grpSpPr>
      <p:sp>
        <p:nvSpPr>
          <p:cNvPr id="162" name="Google Shape;162;p9"/>
          <p:cNvSpPr txBox="1"/>
          <p:nvPr/>
        </p:nvSpPr>
        <p:spPr>
          <a:xfrm>
            <a:off x="901700" y="907169"/>
            <a:ext cx="1397635" cy="10674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900">
                <a:latin typeface="Courier New"/>
                <a:ea typeface="Courier New"/>
                <a:cs typeface="Courier New"/>
                <a:sym typeface="Courier New"/>
              </a:rPr>
              <a:t>end_lng</a:t>
            </a:r>
            <a:r>
              <a:rPr b="1"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a:p>
            <a:pPr indent="0" lvl="0" marL="12700" rtl="0" algn="l">
              <a:lnSpc>
                <a:spcPct val="100000"/>
              </a:lnSpc>
              <a:spcBef>
                <a:spcPts val="700"/>
              </a:spcBef>
              <a:spcAft>
                <a:spcPts val="0"/>
              </a:spcAft>
              <a:buNone/>
            </a:pPr>
            <a:r>
              <a:rPr b="1" lang="en-US" sz="900">
                <a:latin typeface="Courier New"/>
                <a:ea typeface="Courier New"/>
                <a:cs typeface="Courier New"/>
                <a:sym typeface="Courier New"/>
              </a:rPr>
              <a:t>member_casual</a:t>
            </a:r>
            <a:endParaRPr sz="900">
              <a:latin typeface="Courier New"/>
              <a:ea typeface="Courier New"/>
              <a:cs typeface="Courier New"/>
              <a:sym typeface="Courier New"/>
            </a:endParaRPr>
          </a:p>
          <a:p>
            <a:pPr indent="0" lvl="0" marL="12700" rtl="0" algn="l">
              <a:lnSpc>
                <a:spcPct val="100000"/>
              </a:lnSpc>
              <a:spcBef>
                <a:spcPts val="700"/>
              </a:spcBef>
              <a:spcAft>
                <a:spcPts val="0"/>
              </a:spcAft>
              <a:buNone/>
            </a:pPr>
            <a:r>
              <a:rPr b="1" lang="en-US" sz="900">
                <a:solidFill>
                  <a:srgbClr val="3366D5"/>
                </a:solidFill>
                <a:latin typeface="Courier New"/>
                <a:ea typeface="Courier New"/>
                <a:cs typeface="Courier New"/>
                <a:sym typeface="Courier New"/>
              </a:rPr>
              <a:t>HAVING COUNT</a:t>
            </a:r>
            <a:r>
              <a:rPr b="1" lang="en-US" sz="900">
                <a:solidFill>
                  <a:srgbClr val="37464E"/>
                </a:solidFill>
                <a:latin typeface="Courier New"/>
                <a:ea typeface="Courier New"/>
                <a:cs typeface="Courier New"/>
                <a:sym typeface="Courier New"/>
              </a:rPr>
              <a:t>(*) &gt; </a:t>
            </a:r>
            <a:r>
              <a:rPr b="1" lang="en-US" sz="900">
                <a:solidFill>
                  <a:srgbClr val="F4501D"/>
                </a:solidFill>
                <a:latin typeface="Courier New"/>
                <a:ea typeface="Courier New"/>
                <a:cs typeface="Courier New"/>
                <a:sym typeface="Courier New"/>
              </a:rPr>
              <a:t>1</a:t>
            </a:r>
            <a:r>
              <a:rPr b="1" lang="en-US" sz="900">
                <a:solidFill>
                  <a:srgbClr val="3A464E"/>
                </a:solidFill>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latin typeface="Courier New"/>
              <a:ea typeface="Courier New"/>
              <a:cs typeface="Courier New"/>
              <a:sym typeface="Courier New"/>
            </a:endParaRPr>
          </a:p>
          <a:p>
            <a:pPr indent="0" lvl="0" marL="0" rtl="0" algn="l">
              <a:lnSpc>
                <a:spcPct val="100000"/>
              </a:lnSpc>
              <a:spcBef>
                <a:spcPts val="440"/>
              </a:spcBef>
              <a:spcAft>
                <a:spcPts val="0"/>
              </a:spcAft>
              <a:buNone/>
            </a:pPr>
            <a:r>
              <a:t/>
            </a:r>
            <a:endParaRPr sz="900">
              <a:latin typeface="Courier New"/>
              <a:ea typeface="Courier New"/>
              <a:cs typeface="Courier New"/>
              <a:sym typeface="Courier New"/>
            </a:endParaRPr>
          </a:p>
          <a:p>
            <a:pPr indent="0" lvl="0" marL="12700" rtl="0" algn="l">
              <a:lnSpc>
                <a:spcPct val="100000"/>
              </a:lnSpc>
              <a:spcBef>
                <a:spcPts val="0"/>
              </a:spcBef>
              <a:spcAft>
                <a:spcPts val="0"/>
              </a:spcAft>
              <a:buNone/>
            </a:pPr>
            <a:r>
              <a:rPr b="1" lang="en-US" sz="900">
                <a:solidFill>
                  <a:srgbClr val="3A464E"/>
                </a:solidFill>
                <a:latin typeface="Courier New"/>
                <a:ea typeface="Courier New"/>
                <a:cs typeface="Courier New"/>
                <a:sym typeface="Courier New"/>
              </a:rPr>
              <a:t>No duplicate rows</a:t>
            </a:r>
            <a:endParaRPr sz="900">
              <a:latin typeface="Courier New"/>
              <a:ea typeface="Courier New"/>
              <a:cs typeface="Courier New"/>
              <a:sym typeface="Courier New"/>
            </a:endParaRPr>
          </a:p>
        </p:txBody>
      </p:sp>
      <p:sp>
        <p:nvSpPr>
          <p:cNvPr id="163" name="Google Shape;163;p9"/>
          <p:cNvSpPr txBox="1"/>
          <p:nvPr/>
        </p:nvSpPr>
        <p:spPr>
          <a:xfrm>
            <a:off x="901700" y="2511815"/>
            <a:ext cx="4659600" cy="1226100"/>
          </a:xfrm>
          <a:prstGeom prst="rect">
            <a:avLst/>
          </a:prstGeom>
          <a:noFill/>
          <a:ln>
            <a:noFill/>
          </a:ln>
        </p:spPr>
        <p:txBody>
          <a:bodyPr anchorCtr="0" anchor="t" bIns="0" lIns="0" spcFirstLastPara="1" rIns="0" wrap="square" tIns="12700">
            <a:spAutoFit/>
          </a:bodyPr>
          <a:lstStyle/>
          <a:p>
            <a:pPr indent="-221615" lvl="0" marL="469265" rtl="0" algn="l">
              <a:lnSpc>
                <a:spcPct val="100000"/>
              </a:lnSpc>
              <a:spcBef>
                <a:spcPts val="0"/>
              </a:spcBef>
              <a:spcAft>
                <a:spcPts val="0"/>
              </a:spcAft>
              <a:buClr>
                <a:srgbClr val="3A464E"/>
              </a:buClr>
              <a:buSzPts val="1100"/>
              <a:buChar char="●"/>
            </a:pPr>
            <a:r>
              <a:rPr lang="en-US" sz="1100">
                <a:solidFill>
                  <a:srgbClr val="3A464E"/>
                </a:solidFill>
              </a:rPr>
              <a:t>Find the length of the ride id to make sure they are consistent.</a:t>
            </a:r>
            <a:endParaRPr sz="1100"/>
          </a:p>
          <a:p>
            <a:pPr indent="0" lvl="0" marL="0" rtl="0" algn="l">
              <a:lnSpc>
                <a:spcPct val="100000"/>
              </a:lnSpc>
              <a:spcBef>
                <a:spcPts val="445"/>
              </a:spcBef>
              <a:spcAft>
                <a:spcPts val="0"/>
              </a:spcAft>
              <a:buNone/>
            </a:pPr>
            <a:r>
              <a:t/>
            </a:r>
            <a:endParaRPr sz="1100"/>
          </a:p>
          <a:p>
            <a:pPr indent="0" lvl="0" marL="12700" marR="179705" rtl="0" algn="l">
              <a:lnSpc>
                <a:spcPct val="164900"/>
              </a:lnSpc>
              <a:spcBef>
                <a:spcPts val="0"/>
              </a:spcBef>
              <a:spcAft>
                <a:spcPts val="0"/>
              </a:spcAft>
              <a:buNone/>
            </a:pPr>
            <a:r>
              <a:rPr lang="en-US" sz="1100">
                <a:solidFill>
                  <a:srgbClr val="3366D5"/>
                </a:solidFill>
              </a:rPr>
              <a:t>SELECT LENGTH </a:t>
            </a:r>
            <a:r>
              <a:rPr lang="en-US" sz="1100">
                <a:solidFill>
                  <a:srgbClr val="37464E"/>
                </a:solidFill>
              </a:rPr>
              <a:t>(</a:t>
            </a:r>
            <a:r>
              <a:rPr lang="en-US" sz="1100"/>
              <a:t>ride_id</a:t>
            </a:r>
            <a:r>
              <a:rPr lang="en-US" sz="1100">
                <a:solidFill>
                  <a:srgbClr val="37464E"/>
                </a:solidFill>
              </a:rPr>
              <a:t>) </a:t>
            </a:r>
            <a:r>
              <a:rPr lang="en-US" sz="1100">
                <a:solidFill>
                  <a:srgbClr val="3366D5"/>
                </a:solidFill>
              </a:rPr>
              <a:t>AS </a:t>
            </a:r>
            <a:r>
              <a:rPr lang="en-US" sz="1100"/>
              <a:t>length_ride_id</a:t>
            </a:r>
            <a:r>
              <a:rPr lang="en-US" sz="1100">
                <a:solidFill>
                  <a:srgbClr val="3A464E"/>
                </a:solidFill>
              </a:rPr>
              <a:t>, </a:t>
            </a:r>
            <a:r>
              <a:rPr lang="en-US" sz="1100">
                <a:solidFill>
                  <a:srgbClr val="3366D5"/>
                </a:solidFill>
              </a:rPr>
              <a:t>COUNT</a:t>
            </a:r>
            <a:r>
              <a:rPr lang="en-US" sz="1100">
                <a:solidFill>
                  <a:srgbClr val="37464E"/>
                </a:solidFill>
              </a:rPr>
              <a:t>(*) </a:t>
            </a:r>
            <a:r>
              <a:rPr lang="en-US" sz="1100">
                <a:solidFill>
                  <a:srgbClr val="3366D5"/>
                </a:solidFill>
              </a:rPr>
              <a:t>AS </a:t>
            </a:r>
            <a:r>
              <a:rPr lang="en-US" sz="1100"/>
              <a:t>no_of_rows </a:t>
            </a:r>
            <a:r>
              <a:rPr lang="en-US" sz="1100">
                <a:solidFill>
                  <a:srgbClr val="3366D5"/>
                </a:solidFill>
              </a:rPr>
              <a:t>FROM </a:t>
            </a:r>
            <a:r>
              <a:rPr lang="en-US" sz="1100">
                <a:solidFill>
                  <a:srgbClr val="0D8F4E"/>
                </a:solidFill>
              </a:rPr>
              <a:t>`bicycle-436922.bicycle_trip.Combined1_tripdata`</a:t>
            </a:r>
            <a:endParaRPr sz="1100"/>
          </a:p>
          <a:p>
            <a:pPr indent="0" lvl="0" marL="12700" rtl="0" algn="l">
              <a:lnSpc>
                <a:spcPct val="100000"/>
              </a:lnSpc>
              <a:spcBef>
                <a:spcPts val="700"/>
              </a:spcBef>
              <a:spcAft>
                <a:spcPts val="0"/>
              </a:spcAft>
              <a:buNone/>
            </a:pPr>
            <a:r>
              <a:rPr lang="en-US" sz="1100">
                <a:solidFill>
                  <a:srgbClr val="3366D5"/>
                </a:solidFill>
              </a:rPr>
              <a:t>GROUP BY </a:t>
            </a:r>
            <a:r>
              <a:rPr lang="en-US" sz="1100"/>
              <a:t>length_ride_id</a:t>
            </a:r>
            <a:endParaRPr sz="1100"/>
          </a:p>
        </p:txBody>
      </p:sp>
      <p:sp>
        <p:nvSpPr>
          <p:cNvPr id="164" name="Google Shape;164;p9"/>
          <p:cNvSpPr txBox="1"/>
          <p:nvPr/>
        </p:nvSpPr>
        <p:spPr>
          <a:xfrm>
            <a:off x="901700" y="5116050"/>
            <a:ext cx="5889625" cy="847090"/>
          </a:xfrm>
          <a:prstGeom prst="rect">
            <a:avLst/>
          </a:prstGeom>
          <a:noFill/>
          <a:ln>
            <a:noFill/>
          </a:ln>
        </p:spPr>
        <p:txBody>
          <a:bodyPr anchorCtr="0" anchor="t" bIns="0" lIns="0" spcFirstLastPara="1" rIns="0" wrap="square" tIns="12700">
            <a:spAutoFit/>
          </a:bodyPr>
          <a:lstStyle/>
          <a:p>
            <a:pPr indent="0" lvl="0" marL="12700" marR="5080" rtl="0" algn="l">
              <a:lnSpc>
                <a:spcPct val="143700"/>
              </a:lnSpc>
              <a:spcBef>
                <a:spcPts val="0"/>
              </a:spcBef>
              <a:spcAft>
                <a:spcPts val="0"/>
              </a:spcAft>
              <a:buNone/>
            </a:pPr>
            <a:r>
              <a:rPr lang="en-US" sz="1250">
                <a:solidFill>
                  <a:srgbClr val="3C4042"/>
                </a:solidFill>
                <a:latin typeface="Arial"/>
                <a:ea typeface="Arial"/>
                <a:cs typeface="Arial"/>
                <a:sym typeface="Arial"/>
              </a:rPr>
              <a:t>Obviously, there are problems with the data if there are negative ride lengths and rides lasting for days. I wrote these queries to see how many rides were negative or lasted longer than one day.</a:t>
            </a:r>
            <a:endParaRPr sz="1250">
              <a:latin typeface="Arial"/>
              <a:ea typeface="Arial"/>
              <a:cs typeface="Arial"/>
              <a:sym typeface="Arial"/>
            </a:endParaRPr>
          </a:p>
        </p:txBody>
      </p:sp>
      <p:sp>
        <p:nvSpPr>
          <p:cNvPr id="165" name="Google Shape;165;p9"/>
          <p:cNvSpPr txBox="1"/>
          <p:nvPr/>
        </p:nvSpPr>
        <p:spPr>
          <a:xfrm>
            <a:off x="901700" y="6722274"/>
            <a:ext cx="5376000" cy="1747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100">
                <a:solidFill>
                  <a:srgbClr val="3366D5"/>
                </a:solidFill>
              </a:rPr>
              <a:t>SELECT </a:t>
            </a:r>
            <a:r>
              <a:rPr lang="en-US" sz="1100"/>
              <a:t>ride_id</a:t>
            </a:r>
            <a:r>
              <a:rPr lang="en-US" sz="1100">
                <a:solidFill>
                  <a:srgbClr val="3A464E"/>
                </a:solidFill>
              </a:rPr>
              <a:t>, </a:t>
            </a:r>
            <a:r>
              <a:rPr lang="en-US" sz="1100"/>
              <a:t>started_at</a:t>
            </a:r>
            <a:r>
              <a:rPr lang="en-US" sz="1100">
                <a:solidFill>
                  <a:srgbClr val="3A464E"/>
                </a:solidFill>
              </a:rPr>
              <a:t>, </a:t>
            </a:r>
            <a:r>
              <a:rPr lang="en-US" sz="1100"/>
              <a:t>ended_at</a:t>
            </a:r>
            <a:r>
              <a:rPr lang="en-US" sz="1100">
                <a:solidFill>
                  <a:srgbClr val="3A464E"/>
                </a:solidFill>
              </a:rPr>
              <a:t>,</a:t>
            </a:r>
            <a:endParaRPr sz="1100"/>
          </a:p>
          <a:p>
            <a:pPr indent="0" lvl="0" marL="12700" marR="5080" rtl="0" algn="l">
              <a:lnSpc>
                <a:spcPct val="164900"/>
              </a:lnSpc>
              <a:spcBef>
                <a:spcPts val="0"/>
              </a:spcBef>
              <a:spcAft>
                <a:spcPts val="0"/>
              </a:spcAft>
              <a:buNone/>
            </a:pPr>
            <a:r>
              <a:rPr lang="en-US" sz="1100">
                <a:solidFill>
                  <a:srgbClr val="3366D5"/>
                </a:solidFill>
              </a:rPr>
              <a:t>TIMESTAMP_DIFF</a:t>
            </a:r>
            <a:r>
              <a:rPr lang="en-US" sz="1100">
                <a:solidFill>
                  <a:srgbClr val="37464E"/>
                </a:solidFill>
              </a:rPr>
              <a:t>(</a:t>
            </a:r>
            <a:r>
              <a:rPr lang="en-US" sz="1100"/>
              <a:t>ended_at</a:t>
            </a:r>
            <a:r>
              <a:rPr lang="en-US" sz="1100">
                <a:solidFill>
                  <a:srgbClr val="3A464E"/>
                </a:solidFill>
              </a:rPr>
              <a:t>,</a:t>
            </a:r>
            <a:r>
              <a:rPr lang="en-US" sz="1100"/>
              <a:t>started_at</a:t>
            </a:r>
            <a:r>
              <a:rPr lang="en-US" sz="1100">
                <a:solidFill>
                  <a:srgbClr val="3A464E"/>
                </a:solidFill>
              </a:rPr>
              <a:t>,</a:t>
            </a:r>
            <a:r>
              <a:rPr lang="en-US" sz="1100"/>
              <a:t>MINUTE</a:t>
            </a:r>
            <a:r>
              <a:rPr lang="en-US" sz="1100">
                <a:solidFill>
                  <a:srgbClr val="37464E"/>
                </a:solidFill>
              </a:rPr>
              <a:t>) </a:t>
            </a:r>
            <a:r>
              <a:rPr lang="en-US" sz="1100">
                <a:solidFill>
                  <a:srgbClr val="3366D5"/>
                </a:solidFill>
              </a:rPr>
              <a:t>AS </a:t>
            </a:r>
            <a:r>
              <a:rPr lang="en-US" sz="1100"/>
              <a:t>negative_ride_length_in_minutes</a:t>
            </a:r>
            <a:r>
              <a:rPr lang="en-US" sz="1100">
                <a:solidFill>
                  <a:srgbClr val="3A464E"/>
                </a:solidFill>
              </a:rPr>
              <a:t>, </a:t>
            </a:r>
            <a:r>
              <a:rPr lang="en-US" sz="1100">
                <a:solidFill>
                  <a:srgbClr val="3366D5"/>
                </a:solidFill>
              </a:rPr>
              <a:t>COUNT</a:t>
            </a:r>
            <a:r>
              <a:rPr lang="en-US" sz="1100">
                <a:solidFill>
                  <a:srgbClr val="37464E"/>
                </a:solidFill>
              </a:rPr>
              <a:t>(</a:t>
            </a:r>
            <a:r>
              <a:rPr lang="en-US" sz="1100"/>
              <a:t>ride_id</a:t>
            </a:r>
            <a:r>
              <a:rPr lang="en-US" sz="1100">
                <a:solidFill>
                  <a:srgbClr val="37464E"/>
                </a:solidFill>
              </a:rPr>
              <a:t>) </a:t>
            </a:r>
            <a:r>
              <a:rPr lang="en-US" sz="1100">
                <a:solidFill>
                  <a:srgbClr val="3366D5"/>
                </a:solidFill>
              </a:rPr>
              <a:t>AS </a:t>
            </a:r>
            <a:r>
              <a:rPr lang="en-US" sz="1100"/>
              <a:t>no_of_rows</a:t>
            </a:r>
            <a:endParaRPr sz="1100"/>
          </a:p>
          <a:p>
            <a:pPr indent="0" lvl="0" marL="12700" marR="1719579" rtl="0" algn="l">
              <a:lnSpc>
                <a:spcPct val="164900"/>
              </a:lnSpc>
              <a:spcBef>
                <a:spcPts val="0"/>
              </a:spcBef>
              <a:spcAft>
                <a:spcPts val="0"/>
              </a:spcAft>
              <a:buNone/>
            </a:pPr>
            <a:r>
              <a:rPr lang="en-US" sz="1100">
                <a:solidFill>
                  <a:srgbClr val="3366D5"/>
                </a:solidFill>
              </a:rPr>
              <a:t>FROM </a:t>
            </a:r>
            <a:r>
              <a:rPr lang="en-US" sz="1100">
                <a:solidFill>
                  <a:srgbClr val="0D8F4E"/>
                </a:solidFill>
              </a:rPr>
              <a:t>`bicycle-436922.bicycle_trip.Combined1_tripdata` </a:t>
            </a:r>
            <a:r>
              <a:rPr lang="en-US" sz="1100">
                <a:solidFill>
                  <a:srgbClr val="3366D5"/>
                </a:solidFill>
              </a:rPr>
              <a:t>WHERE TIMESTAMP_DIFF</a:t>
            </a:r>
            <a:r>
              <a:rPr lang="en-US" sz="1100">
                <a:solidFill>
                  <a:srgbClr val="37464E"/>
                </a:solidFill>
              </a:rPr>
              <a:t>(</a:t>
            </a:r>
            <a:r>
              <a:rPr lang="en-US" sz="1100"/>
              <a:t>ended_at</a:t>
            </a:r>
            <a:r>
              <a:rPr lang="en-US" sz="1100">
                <a:solidFill>
                  <a:srgbClr val="3A464E"/>
                </a:solidFill>
              </a:rPr>
              <a:t>,</a:t>
            </a:r>
            <a:r>
              <a:rPr lang="en-US" sz="1100"/>
              <a:t>started_at</a:t>
            </a:r>
            <a:r>
              <a:rPr lang="en-US" sz="1100">
                <a:solidFill>
                  <a:srgbClr val="3A464E"/>
                </a:solidFill>
              </a:rPr>
              <a:t>,</a:t>
            </a:r>
            <a:r>
              <a:rPr lang="en-US" sz="1100"/>
              <a:t>MINUTE</a:t>
            </a:r>
            <a:r>
              <a:rPr lang="en-US" sz="1100">
                <a:solidFill>
                  <a:srgbClr val="37464E"/>
                </a:solidFill>
              </a:rPr>
              <a:t>) &lt;=</a:t>
            </a:r>
            <a:r>
              <a:rPr lang="en-US" sz="1100">
                <a:solidFill>
                  <a:srgbClr val="F4501D"/>
                </a:solidFill>
              </a:rPr>
              <a:t>1 </a:t>
            </a:r>
            <a:r>
              <a:rPr lang="en-US" sz="1100">
                <a:solidFill>
                  <a:srgbClr val="3366D5"/>
                </a:solidFill>
              </a:rPr>
              <a:t>GROUP BY </a:t>
            </a:r>
            <a:r>
              <a:rPr lang="en-US" sz="1100"/>
              <a:t>ride_id</a:t>
            </a:r>
            <a:r>
              <a:rPr lang="en-US" sz="1100">
                <a:solidFill>
                  <a:srgbClr val="3A464E"/>
                </a:solidFill>
              </a:rPr>
              <a:t>,</a:t>
            </a:r>
            <a:r>
              <a:rPr lang="en-US" sz="1100"/>
              <a:t>started_at</a:t>
            </a:r>
            <a:r>
              <a:rPr lang="en-US" sz="1100">
                <a:solidFill>
                  <a:srgbClr val="3A464E"/>
                </a:solidFill>
              </a:rPr>
              <a:t>, </a:t>
            </a:r>
            <a:r>
              <a:rPr lang="en-US" sz="1100"/>
              <a:t>ended_at</a:t>
            </a:r>
            <a:r>
              <a:rPr lang="en-US" sz="1100">
                <a:solidFill>
                  <a:srgbClr val="3A464E"/>
                </a:solidFill>
              </a:rPr>
              <a:t>;</a:t>
            </a:r>
            <a:endParaRPr sz="1100"/>
          </a:p>
        </p:txBody>
      </p:sp>
      <p:pic>
        <p:nvPicPr>
          <p:cNvPr id="166" name="Google Shape;166;p9"/>
          <p:cNvPicPr preferRelativeResize="0"/>
          <p:nvPr/>
        </p:nvPicPr>
        <p:blipFill rotWithShape="1">
          <a:blip r:embed="rId3">
            <a:alphaModFix/>
          </a:blip>
          <a:srcRect b="0" l="0" r="0" t="0"/>
          <a:stretch/>
        </p:blipFill>
        <p:spPr>
          <a:xfrm>
            <a:off x="933450" y="3946462"/>
            <a:ext cx="5943600" cy="765985"/>
          </a:xfrm>
          <a:prstGeom prst="rect">
            <a:avLst/>
          </a:prstGeom>
          <a:noFill/>
          <a:ln>
            <a:noFill/>
          </a:ln>
        </p:spPr>
      </p:pic>
      <p:sp>
        <p:nvSpPr>
          <p:cNvPr id="167" name="Google Shape;167;p9"/>
          <p:cNvSpPr txBox="1"/>
          <p:nvPr>
            <p:ph idx="12" type="sldNum"/>
          </p:nvPr>
        </p:nvSpPr>
        <p:spPr>
          <a:xfrm>
            <a:off x="5596128" y="9354312"/>
            <a:ext cx="1787700" cy="2772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54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2024-10-02T23:25:29Z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er">
    <vt:lpwstr>Skia/PDF m131 Google Docs Renderer</vt:lpwstr>
  </property>
</Properties>
</file>