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E67A1E-FCB8-460B-BC80-0A0B3533A5FD}">
  <a:tblStyle styleId="{ACE67A1E-FCB8-460B-BC80-0A0B3533A5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slide" Target="slides/slide56.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5ec4e88d2_89_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5ec4e88d2_8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9668982c_1_5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9668982c_1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9668982c_1_6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9668982c_1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99668982c_1_8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99668982c_1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99668982c_1_11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99668982c_1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99668982c_1_40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99668982c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55ec4e88d2_89_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55ec4e88d2_89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55ec4e88d2_89_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5ec4e88d2_89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55ec4e88d2_1_7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55ec4e88d2_1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55ec4e88d2_1_7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55ec4e88d2_1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55ec4e88d2_26_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55ec4e88d2_2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55ec4e88d2_1_9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55ec4e88d2_1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55ec4e88d2_1_12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55ec4e88d2_1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55ec4e88d2_1_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55ec4e88d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55ec4e88d2_1_3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55ec4e88d2_1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55ec4e88d2_1_3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55ec4e88d2_1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55ec4e88d2_1_8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55ec4e88d2_1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55ec4e88d2_1_9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55ec4e88d2_1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55ec4e88d2_1_9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55ec4e88d2_1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55ec4e88d2_1_10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55ec4e88d2_1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55ec4e88d2_1_10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5ec4e88d2_1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55ec4e88d2_26_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55ec4e88d2_2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55ec4e88d2_1_10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55ec4e88d2_1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55ec4e88d2_1_12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55ec4e88d2_1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55ec4e88d2_1_12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55ec4e88d2_1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55ec4e88d2_1_13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55ec4e88d2_1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55ec4e88d2_1_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55ec4e88d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55ec4e88d2_1_5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55ec4e88d2_1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55ec4e88d2_1_6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55ec4e88d2_1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55ec4e88d2_1_6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55ec4e88d2_1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55ec4e88d2_1_13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55ec4e88d2_1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56f0b5eff6_0_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56f0b5ef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55ec4e88d2_0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55ec4e88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55ec4e88d2_1_13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55ec4e88d2_1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55ec4e88d2_1_13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55ec4e88d2_1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55ec4e88d2_1_13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55ec4e88d2_1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55ec4e88d2_1_7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55ec4e88d2_1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55ec4e88d2_1_13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55ec4e88d2_1_1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56f0b5eff6_0_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56f0b5eff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55ec4e88d2_1_16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55ec4e88d2_1_1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55ec4e88d2_1_17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55ec4e88d2_1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55ec4e88d2_1_17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55ec4e88d2_1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55ec4e88d2_1_17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55ec4e88d2_1_1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55ec4e88d2_1_12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55ec4e88d2_1_1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55ec4e88d2_1_17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55ec4e88d2_1_1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55ec4e88d2_1_17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55ec4e88d2_1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55ec4e88d2_1_17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55ec4e88d2_1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55ec4e88d2_26_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55ec4e88d2_2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55ec4e88d2_1_18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55ec4e88d2_1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55ec4e88d2_26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55ec4e88d2_2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55ec4e88d2_26_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55ec4e88d2_26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5ec4e88d2_1_13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5ec4e88d2_1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9668982c_1_3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9668982c_1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9668982c_1_3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9668982c_1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5ec4e88d2_89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ec4e88d2_8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extLst>
                    <a:ext uri="{A12FA001-AC4F-418D-AE19-62706E023703}">
                      <ahyp:hlinkClr val="tx"/>
                    </a:ext>
                  </a:extLst>
                </a:hlinkClick>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slide" Target="/ppt/slid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docs.google.com/presentation/d/1CfnLS3FSXV8X2sXPTravZGXeBUUkcFQv7Uf2iGWGUfs/edit?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docs.google.com/presentation/d/1CfnLS3FSXV8X2sXPTravZGXeBUUkcFQv7Uf2iGWGUfs/edit?usp=shar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slide" Target="/ppt/slides/slide12.xml"/><Relationship Id="rId4" Type="http://schemas.openxmlformats.org/officeDocument/2006/relationships/hyperlink" Target="https://docs.google.com/presentation/d/1CfnLS3FSXV8X2sXPTravZGXeBUUkcFQv7Uf2iGWGUfs/edit#slide=id.g76e0dad85_2_380" TargetMode="External"/><Relationship Id="rId5" Type="http://schemas.openxmlformats.org/officeDocument/2006/relationships/hyperlink" Target="https://algs4.cs.princeton.edu/44sp/AcyclicSP.jav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en.wikipedia.org/wiki/Mathematical_maturity"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slide" Target="/ppt/slides/slide12.xml"/><Relationship Id="rId4" Type="http://schemas.openxmlformats.org/officeDocument/2006/relationships/hyperlink" Target="https://docs.google.com/presentation/d/1CfnLS3FSXV8X2sXPTravZGXeBUUkcFQv7Uf2iGWGUfs/edit#slide=id.g76e0dad85_2_380" TargetMode="External"/><Relationship Id="rId5" Type="http://schemas.openxmlformats.org/officeDocument/2006/relationships/hyperlink" Target="https://algs4.cs.princeton.edu/44sp/AcyclicSP.jav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en.wikipedia.org/wiki/Polynomial-time_reduction"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google.com/presentation/d/1lTo8LZUGi3XQ1VlOmBUF9KkJTW_JWsw_DOPq8VBiI3A/edit?usp=sharing" TargetMode="External"/><Relationship Id="rId4" Type="http://schemas.openxmlformats.org/officeDocument/2006/relationships/hyperlink" Target="https://docs.google.com/presentation/d/1JoYCelH4YE6IkSMq_LfTJMzJ00WxDj7rEa49gYmAtc4/edit?usp=sharing" TargetMode="External"/><Relationship Id="rId5" Type="http://schemas.openxmlformats.org/officeDocument/2006/relationships/hyperlink" Target="https://docs.google.com/presentation/d/1_bw2z1ggUkquPdhl7gwdVBoTaoJmaZdpkV6MoAgxlJc/pub?start=false&amp;loop=false&amp;delayms=3000" TargetMode="External"/><Relationship Id="rId6" Type="http://schemas.openxmlformats.org/officeDocument/2006/relationships/hyperlink" Target="https://docs.google.com/presentation/d/177bRUTdCa60fjExdr9eO04NHm0MRfPtCzvEup1iMccM/edit#slide=id.g369665031c_0_350"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www.youtube.com/watch?v=9vpqilhW9uI" TargetMode="Externa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cs.google.com/presentation/d/18leOHESniaJqqehiTR-YAL4WeEEcHJyRB9aw_S1FLG0/edit#slide=id.g772f8a8e2_0_28" TargetMode="External"/><Relationship Id="rId4" Type="http://schemas.openxmlformats.org/officeDocument/2006/relationships/hyperlink" Target="https://docs.google.com/presentation/d/1GPizbySYMsUhnXSXKvbqV4UhPCvrt750MiqPPgU-eCY/edit#slide=id.g9a60b2f52_0_0" TargetMode="External"/><Relationship Id="rId5" Type="http://schemas.openxmlformats.org/officeDocument/2006/relationships/hyperlink" Target="https://docs.google.com/presentation/d/18leOHESniaJqqehiTR-YAL4WeEEcHJyRB9aw_S1FLG0/edit#slide=id.g5347e2c8f_221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8"/>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32" name="Google Shape;32;p8"/>
          <p:cNvSpPr txBox="1"/>
          <p:nvPr>
            <p:ph idx="1" type="subTitle"/>
          </p:nvPr>
        </p:nvSpPr>
        <p:spPr>
          <a:xfrm>
            <a:off x="161925" y="2688525"/>
            <a:ext cx="8871900" cy="22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28: Decomposition and Reductions</a:t>
            </a:r>
            <a:endParaRPr/>
          </a:p>
          <a:p>
            <a:pPr indent="-381000" lvl="0" marL="457200" rtl="0" algn="l">
              <a:spcBef>
                <a:spcPts val="0"/>
              </a:spcBef>
              <a:spcAft>
                <a:spcPts val="0"/>
              </a:spcAft>
              <a:buSzPts val="2400"/>
              <a:buChar char="●"/>
            </a:pPr>
            <a:r>
              <a:rPr lang="en"/>
              <a:t>Topological Sorting</a:t>
            </a:r>
            <a:endParaRPr/>
          </a:p>
          <a:p>
            <a:pPr indent="-381000" lvl="0" marL="457200" rtl="0" algn="l">
              <a:spcBef>
                <a:spcPts val="0"/>
              </a:spcBef>
              <a:spcAft>
                <a:spcPts val="0"/>
              </a:spcAft>
              <a:buSzPts val="2400"/>
              <a:buChar char="●"/>
            </a:pPr>
            <a:r>
              <a:rPr lang="en"/>
              <a:t>Shortest Paths on DAGs</a:t>
            </a:r>
            <a:endParaRPr/>
          </a:p>
          <a:p>
            <a:pPr indent="-381000" lvl="0" marL="457200" rtl="0" algn="l">
              <a:spcBef>
                <a:spcPts val="0"/>
              </a:spcBef>
              <a:spcAft>
                <a:spcPts val="0"/>
              </a:spcAft>
              <a:buSzPts val="2400"/>
              <a:buChar char="●"/>
            </a:pPr>
            <a:r>
              <a:rPr lang="en"/>
              <a:t>Longest Paths</a:t>
            </a:r>
            <a:endParaRPr/>
          </a:p>
          <a:p>
            <a:pPr indent="-381000" lvl="0" marL="457200" rtl="0" algn="l">
              <a:spcBef>
                <a:spcPts val="0"/>
              </a:spcBef>
              <a:spcAft>
                <a:spcPts val="0"/>
              </a:spcAft>
              <a:buSzPts val="2400"/>
              <a:buChar char="●"/>
            </a:pPr>
            <a:r>
              <a:rPr lang="en"/>
              <a:t>Reductions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Topological Sort</a:t>
            </a:r>
            <a:endParaRPr/>
          </a:p>
        </p:txBody>
      </p:sp>
      <p:sp>
        <p:nvSpPr>
          <p:cNvPr id="122" name="Google Shape;122;p17"/>
          <p:cNvSpPr txBox="1"/>
          <p:nvPr>
            <p:ph idx="1" type="body"/>
          </p:nvPr>
        </p:nvSpPr>
        <p:spPr>
          <a:xfrm>
            <a:off x="243000" y="2629050"/>
            <a:ext cx="8443800" cy="170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tasks 0 through 7, where an arrow from v to w indicates that v must happen before w.</a:t>
            </a:r>
            <a:endParaRPr/>
          </a:p>
          <a:p>
            <a:pPr indent="-355600" lvl="0" marL="457200" rtl="0" algn="l">
              <a:spcBef>
                <a:spcPts val="600"/>
              </a:spcBef>
              <a:spcAft>
                <a:spcPts val="0"/>
              </a:spcAft>
              <a:buSzPts val="2000"/>
              <a:buChar char="●"/>
            </a:pPr>
            <a:r>
              <a:rPr lang="en"/>
              <a:t>What algorithm do we use to find a valid ordering for these tasks?</a:t>
            </a:r>
            <a:endParaRPr/>
          </a:p>
          <a:p>
            <a:pPr indent="-355600" lvl="0" marL="457200" rtl="0" algn="l">
              <a:spcBef>
                <a:spcPts val="0"/>
              </a:spcBef>
              <a:spcAft>
                <a:spcPts val="0"/>
              </a:spcAft>
              <a:buSzPts val="2000"/>
              <a:buChar char="●"/>
            </a:pPr>
            <a:r>
              <a:rPr lang="en"/>
              <a:t>Valid orderings include: [0, 2, 1, 3, 5, 4, 7, 6], [2, 0, 3, 5, 1, 4, 6, 7],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Any suggestions on where we’d start?</a:t>
            </a:r>
            <a:endParaRPr/>
          </a:p>
        </p:txBody>
      </p:sp>
      <p:grpSp>
        <p:nvGrpSpPr>
          <p:cNvPr id="123" name="Google Shape;123;p17"/>
          <p:cNvGrpSpPr/>
          <p:nvPr/>
        </p:nvGrpSpPr>
        <p:grpSpPr>
          <a:xfrm>
            <a:off x="3071707" y="733900"/>
            <a:ext cx="2419775" cy="1945738"/>
            <a:chOff x="756020" y="683300"/>
            <a:chExt cx="2419775" cy="1945738"/>
          </a:xfrm>
        </p:grpSpPr>
        <p:sp>
          <p:nvSpPr>
            <p:cNvPr id="124" name="Google Shape;124;p17"/>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5" name="Google Shape;125;p17"/>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26" name="Google Shape;126;p17"/>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27" name="Google Shape;127;p17"/>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28" name="Google Shape;128;p17"/>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29" name="Google Shape;129;p17"/>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30" name="Google Shape;130;p17"/>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131" name="Google Shape;131;p17"/>
            <p:cNvCxnSpPr>
              <a:stCxn id="132" idx="2"/>
              <a:endCxn id="124"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133" name="Google Shape;133;p17"/>
            <p:cNvCxnSpPr>
              <a:stCxn id="132" idx="3"/>
              <a:endCxn id="126"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134" name="Google Shape;134;p17"/>
            <p:cNvCxnSpPr>
              <a:stCxn id="125" idx="2"/>
              <a:endCxn id="126"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135" name="Google Shape;135;p17"/>
            <p:cNvCxnSpPr>
              <a:stCxn id="125" idx="3"/>
              <a:endCxn id="128"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136" name="Google Shape;136;p17"/>
            <p:cNvCxnSpPr>
              <a:stCxn id="128" idx="2"/>
              <a:endCxn id="129" idx="0"/>
            </p:cNvCxnSpPr>
            <p:nvPr/>
          </p:nvCxnSpPr>
          <p:spPr>
            <a:xfrm>
              <a:off x="2605195" y="1437088"/>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137" name="Google Shape;137;p17"/>
            <p:cNvCxnSpPr>
              <a:stCxn id="128" idx="2"/>
              <a:endCxn id="127" idx="3"/>
            </p:cNvCxnSpPr>
            <p:nvPr/>
          </p:nvCxnSpPr>
          <p:spPr>
            <a:xfrm flipH="1">
              <a:off x="2186095" y="1437088"/>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138" name="Google Shape;138;p17"/>
            <p:cNvCxnSpPr>
              <a:stCxn id="126" idx="2"/>
              <a:endCxn id="127"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139" name="Google Shape;139;p17"/>
            <p:cNvCxnSpPr>
              <a:stCxn id="124" idx="3"/>
              <a:endCxn id="127"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17"/>
            <p:cNvCxnSpPr>
              <a:stCxn id="127" idx="2"/>
              <a:endCxn id="130" idx="0"/>
            </p:cNvCxnSpPr>
            <p:nvPr/>
          </p:nvCxnSpPr>
          <p:spPr>
            <a:xfrm>
              <a:off x="2027345" y="2118463"/>
              <a:ext cx="76200" cy="257700"/>
            </a:xfrm>
            <a:prstGeom prst="straightConnector1">
              <a:avLst/>
            </a:prstGeom>
            <a:noFill/>
            <a:ln cap="flat" cmpd="sng" w="19050">
              <a:solidFill>
                <a:schemeClr val="dk2"/>
              </a:solidFill>
              <a:prstDash val="solid"/>
              <a:round/>
              <a:headEnd len="med" w="med" type="none"/>
              <a:tailEnd len="med" w="med" type="triangle"/>
            </a:ln>
          </p:spPr>
        </p:cxnSp>
        <p:sp>
          <p:nvSpPr>
            <p:cNvPr id="132" name="Google Shape;132;p17"/>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grpSp>
      <p:sp>
        <p:nvSpPr>
          <p:cNvPr id="141" name="Google Shape;141;p17"/>
          <p:cNvSpPr txBox="1"/>
          <p:nvPr/>
        </p:nvSpPr>
        <p:spPr>
          <a:xfrm>
            <a:off x="5799275" y="632075"/>
            <a:ext cx="3344700" cy="18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Multiple breadth first searches from vertices of in-degree 0.</a:t>
            </a:r>
            <a:endParaRPr/>
          </a:p>
          <a:p>
            <a:pPr indent="-317500" lvl="0" marL="457200" rtl="0" algn="l">
              <a:spcBef>
                <a:spcPts val="0"/>
              </a:spcBef>
              <a:spcAft>
                <a:spcPts val="0"/>
              </a:spcAft>
              <a:buSzPts val="1400"/>
              <a:buChar char="●"/>
            </a:pPr>
            <a:r>
              <a:rPr lang="en"/>
              <a:t>Great places to start.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[0/2, 1/3/5, 4/6, 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[0/2/8, 1/3/5/7, </a:t>
            </a:r>
            <a:endParaRPr/>
          </a:p>
        </p:txBody>
      </p:sp>
      <p:sp>
        <p:nvSpPr>
          <p:cNvPr id="142" name="Google Shape;142;p17"/>
          <p:cNvSpPr/>
          <p:nvPr/>
        </p:nvSpPr>
        <p:spPr>
          <a:xfrm>
            <a:off x="5491482" y="21488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8</a:t>
            </a:r>
            <a:endParaRPr/>
          </a:p>
        </p:txBody>
      </p:sp>
      <p:cxnSp>
        <p:nvCxnSpPr>
          <p:cNvPr id="143" name="Google Shape;143;p17"/>
          <p:cNvCxnSpPr>
            <a:stCxn id="142" idx="2"/>
            <a:endCxn id="130" idx="3"/>
          </p:cNvCxnSpPr>
          <p:nvPr/>
        </p:nvCxnSpPr>
        <p:spPr>
          <a:xfrm flipH="1">
            <a:off x="4577982" y="2401750"/>
            <a:ext cx="1072200" cy="151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(Spoiler Alert)</a:t>
            </a:r>
            <a:endParaRPr/>
          </a:p>
        </p:txBody>
      </p:sp>
      <p:sp>
        <p:nvSpPr>
          <p:cNvPr id="149" name="Google Shape;149;p18"/>
          <p:cNvSpPr txBox="1"/>
          <p:nvPr>
            <p:ph idx="1" type="body"/>
          </p:nvPr>
        </p:nvSpPr>
        <p:spPr>
          <a:xfrm>
            <a:off x="243000" y="2825750"/>
            <a:ext cx="8443800" cy="188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Perform a DFS traversal from every vertex with indegree 0, NOT clearing markings in between traversals.</a:t>
            </a:r>
            <a:endParaRPr/>
          </a:p>
          <a:p>
            <a:pPr indent="-355600" lvl="0" marL="457200" rtl="0" algn="l">
              <a:spcBef>
                <a:spcPts val="600"/>
              </a:spcBef>
              <a:spcAft>
                <a:spcPts val="0"/>
              </a:spcAft>
              <a:buSzPts val="2000"/>
              <a:buChar char="●"/>
            </a:pPr>
            <a:r>
              <a:rPr lang="en"/>
              <a:t>Record DFS postorder in a list.</a:t>
            </a:r>
            <a:endParaRPr/>
          </a:p>
          <a:p>
            <a:pPr indent="-355600" lvl="0" marL="457200" rtl="0" algn="l">
              <a:spcBef>
                <a:spcPts val="0"/>
              </a:spcBef>
              <a:spcAft>
                <a:spcPts val="0"/>
              </a:spcAft>
              <a:buSzPts val="2000"/>
              <a:buChar char="●"/>
            </a:pPr>
            <a:r>
              <a:rPr lang="en"/>
              <a:t>Topological ordering is given by the reverse of that list (reverse postorder).</a:t>
            </a:r>
            <a:endParaRPr/>
          </a:p>
        </p:txBody>
      </p:sp>
      <p:grpSp>
        <p:nvGrpSpPr>
          <p:cNvPr id="150" name="Google Shape;150;p18"/>
          <p:cNvGrpSpPr/>
          <p:nvPr/>
        </p:nvGrpSpPr>
        <p:grpSpPr>
          <a:xfrm>
            <a:off x="3071707" y="733900"/>
            <a:ext cx="2419775" cy="1945737"/>
            <a:chOff x="756020" y="683300"/>
            <a:chExt cx="2419775" cy="1945737"/>
          </a:xfrm>
        </p:grpSpPr>
        <p:sp>
          <p:nvSpPr>
            <p:cNvPr id="151" name="Google Shape;151;p18"/>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2" name="Google Shape;152;p18"/>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3" name="Google Shape;153;p18"/>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54" name="Google Shape;154;p18"/>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55" name="Google Shape;155;p18"/>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56" name="Google Shape;156;p18"/>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7" name="Google Shape;157;p18"/>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58" name="Google Shape;158;p18"/>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159" name="Google Shape;159;p18"/>
            <p:cNvCxnSpPr>
              <a:stCxn id="151" idx="2"/>
              <a:endCxn id="152"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160" name="Google Shape;160;p18"/>
            <p:cNvCxnSpPr>
              <a:stCxn id="151" idx="3"/>
              <a:endCxn id="154"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p18"/>
            <p:cNvCxnSpPr>
              <a:stCxn id="153" idx="2"/>
              <a:endCxn id="154"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162" name="Google Shape;162;p18"/>
            <p:cNvCxnSpPr>
              <a:stCxn id="153" idx="3"/>
              <a:endCxn id="156"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163" name="Google Shape;163;p18"/>
            <p:cNvCxnSpPr>
              <a:stCxn id="156" idx="2"/>
              <a:endCxn id="157" idx="0"/>
            </p:cNvCxnSpPr>
            <p:nvPr/>
          </p:nvCxnSpPr>
          <p:spPr>
            <a:xfrm>
              <a:off x="2605195" y="1437087"/>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164" name="Google Shape;164;p18"/>
            <p:cNvCxnSpPr>
              <a:stCxn id="156" idx="2"/>
              <a:endCxn id="155" idx="3"/>
            </p:cNvCxnSpPr>
            <p:nvPr/>
          </p:nvCxnSpPr>
          <p:spPr>
            <a:xfrm flipH="1">
              <a:off x="2186095" y="1437087"/>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165" name="Google Shape;165;p18"/>
            <p:cNvCxnSpPr>
              <a:stCxn id="154" idx="2"/>
              <a:endCxn id="155"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166" name="Google Shape;166;p18"/>
            <p:cNvCxnSpPr>
              <a:stCxn id="152" idx="3"/>
              <a:endCxn id="155"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167" name="Google Shape;167;p18"/>
            <p:cNvCxnSpPr>
              <a:stCxn id="155" idx="2"/>
              <a:endCxn id="158" idx="0"/>
            </p:cNvCxnSpPr>
            <p:nvPr/>
          </p:nvCxnSpPr>
          <p:spPr>
            <a:xfrm>
              <a:off x="2027345" y="2118462"/>
              <a:ext cx="76200" cy="25770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Topological Sort (Demo 1/2)</a:t>
            </a:r>
            <a:endParaRPr/>
          </a:p>
        </p:txBody>
      </p:sp>
      <p:grpSp>
        <p:nvGrpSpPr>
          <p:cNvPr id="173" name="Google Shape;173;p19"/>
          <p:cNvGrpSpPr/>
          <p:nvPr/>
        </p:nvGrpSpPr>
        <p:grpSpPr>
          <a:xfrm>
            <a:off x="208375" y="683311"/>
            <a:ext cx="2017486" cy="2187550"/>
            <a:chOff x="208375" y="683311"/>
            <a:chExt cx="2017486" cy="2187550"/>
          </a:xfrm>
        </p:grpSpPr>
        <p:grpSp>
          <p:nvGrpSpPr>
            <p:cNvPr id="174" name="Google Shape;174;p19"/>
            <p:cNvGrpSpPr/>
            <p:nvPr/>
          </p:nvGrpSpPr>
          <p:grpSpPr>
            <a:xfrm>
              <a:off x="247226" y="683311"/>
              <a:ext cx="1978635" cy="2187550"/>
              <a:chOff x="247226" y="683311"/>
              <a:chExt cx="1978635" cy="2187550"/>
            </a:xfrm>
          </p:grpSpPr>
          <p:sp>
            <p:nvSpPr>
              <p:cNvPr id="175" name="Google Shape;175;p19"/>
              <p:cNvSpPr/>
              <p:nvPr/>
            </p:nvSpPr>
            <p:spPr>
              <a:xfrm>
                <a:off x="247226" y="119772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76" name="Google Shape;176;p19"/>
              <p:cNvSpPr/>
              <p:nvPr/>
            </p:nvSpPr>
            <p:spPr>
              <a:xfrm>
                <a:off x="402615" y="1813474"/>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77" name="Google Shape;177;p19"/>
              <p:cNvSpPr/>
              <p:nvPr/>
            </p:nvSpPr>
            <p:spPr>
              <a:xfrm>
                <a:off x="1172206" y="68331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78" name="Google Shape;178;p19"/>
              <p:cNvSpPr/>
              <p:nvPr/>
            </p:nvSpPr>
            <p:spPr>
              <a:xfrm>
                <a:off x="1150190" y="119772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79" name="Google Shape;179;p19"/>
              <p:cNvSpPr/>
              <p:nvPr/>
            </p:nvSpPr>
            <p:spPr>
              <a:xfrm>
                <a:off x="1227048" y="174807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80" name="Google Shape;180;p19"/>
              <p:cNvSpPr/>
              <p:nvPr/>
            </p:nvSpPr>
            <p:spPr>
              <a:xfrm>
                <a:off x="1583525" y="113441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81" name="Google Shape;181;p19"/>
              <p:cNvSpPr/>
              <p:nvPr/>
            </p:nvSpPr>
            <p:spPr>
              <a:xfrm>
                <a:off x="1946261" y="172619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82" name="Google Shape;182;p19"/>
              <p:cNvSpPr/>
              <p:nvPr/>
            </p:nvSpPr>
            <p:spPr>
              <a:xfrm>
                <a:off x="1294152" y="220791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183" name="Google Shape;183;p19"/>
              <p:cNvCxnSpPr>
                <a:stCxn id="175" idx="2"/>
                <a:endCxn id="176" idx="0"/>
              </p:cNvCxnSpPr>
              <p:nvPr/>
            </p:nvCxnSpPr>
            <p:spPr>
              <a:xfrm>
                <a:off x="387026" y="1425422"/>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184" name="Google Shape;184;p19"/>
              <p:cNvCxnSpPr>
                <a:stCxn id="175" idx="3"/>
                <a:endCxn id="178" idx="1"/>
              </p:cNvCxnSpPr>
              <p:nvPr/>
            </p:nvCxnSpPr>
            <p:spPr>
              <a:xfrm>
                <a:off x="526826" y="1311572"/>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185" name="Google Shape;185;p19"/>
              <p:cNvCxnSpPr>
                <a:stCxn id="177" idx="2"/>
                <a:endCxn id="178" idx="0"/>
              </p:cNvCxnSpPr>
              <p:nvPr/>
            </p:nvCxnSpPr>
            <p:spPr>
              <a:xfrm flipH="1">
                <a:off x="1290106" y="911011"/>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186" name="Google Shape;186;p19"/>
              <p:cNvCxnSpPr>
                <a:stCxn id="177" idx="3"/>
                <a:endCxn id="180" idx="0"/>
              </p:cNvCxnSpPr>
              <p:nvPr/>
            </p:nvCxnSpPr>
            <p:spPr>
              <a:xfrm>
                <a:off x="1451806" y="797161"/>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187" name="Google Shape;187;p19"/>
              <p:cNvCxnSpPr>
                <a:stCxn id="180" idx="2"/>
                <a:endCxn id="181" idx="0"/>
              </p:cNvCxnSpPr>
              <p:nvPr/>
            </p:nvCxnSpPr>
            <p:spPr>
              <a:xfrm>
                <a:off x="1723325" y="1362119"/>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188" name="Google Shape;188;p19"/>
              <p:cNvCxnSpPr>
                <a:stCxn id="180" idx="2"/>
                <a:endCxn id="179" idx="3"/>
              </p:cNvCxnSpPr>
              <p:nvPr/>
            </p:nvCxnSpPr>
            <p:spPr>
              <a:xfrm flipH="1">
                <a:off x="1506725" y="1362119"/>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189" name="Google Shape;189;p19"/>
              <p:cNvCxnSpPr>
                <a:stCxn id="178" idx="2"/>
                <a:endCxn id="179" idx="0"/>
              </p:cNvCxnSpPr>
              <p:nvPr/>
            </p:nvCxnSpPr>
            <p:spPr>
              <a:xfrm>
                <a:off x="1289990" y="1425422"/>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190" name="Google Shape;190;p19"/>
              <p:cNvCxnSpPr>
                <a:stCxn id="176" idx="3"/>
                <a:endCxn id="179" idx="1"/>
              </p:cNvCxnSpPr>
              <p:nvPr/>
            </p:nvCxnSpPr>
            <p:spPr>
              <a:xfrm flipH="1" rot="10800000">
                <a:off x="682215" y="1861924"/>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191" name="Google Shape;191;p19"/>
              <p:cNvCxnSpPr>
                <a:stCxn id="179" idx="2"/>
                <a:endCxn id="182" idx="0"/>
              </p:cNvCxnSpPr>
              <p:nvPr/>
            </p:nvCxnSpPr>
            <p:spPr>
              <a:xfrm>
                <a:off x="1366848" y="1975778"/>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192" name="Google Shape;192;p19"/>
              <p:cNvSpPr txBox="1"/>
              <p:nvPr/>
            </p:nvSpPr>
            <p:spPr>
              <a:xfrm>
                <a:off x="682123" y="2482961"/>
                <a:ext cx="13089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Postorder: []</a:t>
                </a:r>
                <a:endParaRPr/>
              </a:p>
            </p:txBody>
          </p:sp>
        </p:grpSp>
        <p:sp>
          <p:nvSpPr>
            <p:cNvPr id="193" name="Google Shape;193;p19"/>
            <p:cNvSpPr txBox="1"/>
            <p:nvPr/>
          </p:nvSpPr>
          <p:spPr>
            <a:xfrm>
              <a:off x="208375" y="915050"/>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194" name="Google Shape;194;p19"/>
          <p:cNvGrpSpPr/>
          <p:nvPr/>
        </p:nvGrpSpPr>
        <p:grpSpPr>
          <a:xfrm>
            <a:off x="2385539" y="683298"/>
            <a:ext cx="1978635" cy="2187550"/>
            <a:chOff x="2385539" y="683298"/>
            <a:chExt cx="1978635" cy="2187550"/>
          </a:xfrm>
        </p:grpSpPr>
        <p:grpSp>
          <p:nvGrpSpPr>
            <p:cNvPr id="195" name="Google Shape;195;p19"/>
            <p:cNvGrpSpPr/>
            <p:nvPr/>
          </p:nvGrpSpPr>
          <p:grpSpPr>
            <a:xfrm>
              <a:off x="2385539" y="683298"/>
              <a:ext cx="1978635" cy="2187550"/>
              <a:chOff x="2385539" y="683298"/>
              <a:chExt cx="1978635" cy="2187550"/>
            </a:xfrm>
          </p:grpSpPr>
          <p:sp>
            <p:nvSpPr>
              <p:cNvPr id="196" name="Google Shape;196;p19"/>
              <p:cNvSpPr/>
              <p:nvPr/>
            </p:nvSpPr>
            <p:spPr>
              <a:xfrm>
                <a:off x="2385539"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97" name="Google Shape;197;p19"/>
              <p:cNvSpPr/>
              <p:nvPr/>
            </p:nvSpPr>
            <p:spPr>
              <a:xfrm>
                <a:off x="2540928" y="18134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8" name="Google Shape;198;p19"/>
              <p:cNvSpPr/>
              <p:nvPr/>
            </p:nvSpPr>
            <p:spPr>
              <a:xfrm>
                <a:off x="3310519" y="6832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9" name="Google Shape;199;p19"/>
              <p:cNvSpPr/>
              <p:nvPr/>
            </p:nvSpPr>
            <p:spPr>
              <a:xfrm>
                <a:off x="3288503" y="11977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00" name="Google Shape;200;p19"/>
              <p:cNvSpPr/>
              <p:nvPr/>
            </p:nvSpPr>
            <p:spPr>
              <a:xfrm>
                <a:off x="3365361" y="1748066"/>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01" name="Google Shape;201;p19"/>
              <p:cNvSpPr/>
              <p:nvPr/>
            </p:nvSpPr>
            <p:spPr>
              <a:xfrm>
                <a:off x="3721839" y="11344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02" name="Google Shape;202;p19"/>
              <p:cNvSpPr/>
              <p:nvPr/>
            </p:nvSpPr>
            <p:spPr>
              <a:xfrm>
                <a:off x="4084574" y="17261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3" name="Google Shape;203;p19"/>
              <p:cNvSpPr/>
              <p:nvPr/>
            </p:nvSpPr>
            <p:spPr>
              <a:xfrm>
                <a:off x="3432466" y="220789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204" name="Google Shape;204;p19"/>
              <p:cNvCxnSpPr>
                <a:stCxn id="196" idx="2"/>
                <a:endCxn id="197" idx="0"/>
              </p:cNvCxnSpPr>
              <p:nvPr/>
            </p:nvCxnSpPr>
            <p:spPr>
              <a:xfrm>
                <a:off x="2525339" y="14254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205" name="Google Shape;205;p19"/>
              <p:cNvCxnSpPr>
                <a:stCxn id="196" idx="3"/>
                <a:endCxn id="199" idx="1"/>
              </p:cNvCxnSpPr>
              <p:nvPr/>
            </p:nvCxnSpPr>
            <p:spPr>
              <a:xfrm>
                <a:off x="2665139" y="13115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19"/>
              <p:cNvCxnSpPr>
                <a:stCxn id="198" idx="2"/>
                <a:endCxn id="199" idx="0"/>
              </p:cNvCxnSpPr>
              <p:nvPr/>
            </p:nvCxnSpPr>
            <p:spPr>
              <a:xfrm flipH="1">
                <a:off x="3428419" y="9109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19"/>
              <p:cNvCxnSpPr>
                <a:stCxn id="198" idx="3"/>
                <a:endCxn id="201" idx="0"/>
              </p:cNvCxnSpPr>
              <p:nvPr/>
            </p:nvCxnSpPr>
            <p:spPr>
              <a:xfrm>
                <a:off x="3590119" y="7971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208" name="Google Shape;208;p19"/>
              <p:cNvCxnSpPr>
                <a:stCxn id="201" idx="2"/>
                <a:endCxn id="202" idx="0"/>
              </p:cNvCxnSpPr>
              <p:nvPr/>
            </p:nvCxnSpPr>
            <p:spPr>
              <a:xfrm>
                <a:off x="3861639" y="13621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209" name="Google Shape;209;p19"/>
              <p:cNvCxnSpPr>
                <a:stCxn id="201" idx="2"/>
                <a:endCxn id="200" idx="3"/>
              </p:cNvCxnSpPr>
              <p:nvPr/>
            </p:nvCxnSpPr>
            <p:spPr>
              <a:xfrm flipH="1">
                <a:off x="3645039" y="13621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19"/>
              <p:cNvCxnSpPr>
                <a:stCxn id="199" idx="2"/>
                <a:endCxn id="200" idx="0"/>
              </p:cNvCxnSpPr>
              <p:nvPr/>
            </p:nvCxnSpPr>
            <p:spPr>
              <a:xfrm>
                <a:off x="3428303" y="14254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19"/>
              <p:cNvCxnSpPr>
                <a:stCxn id="197" idx="3"/>
                <a:endCxn id="200" idx="1"/>
              </p:cNvCxnSpPr>
              <p:nvPr/>
            </p:nvCxnSpPr>
            <p:spPr>
              <a:xfrm flipH="1" rot="10800000">
                <a:off x="2820528" y="18619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19"/>
              <p:cNvCxnSpPr>
                <a:stCxn id="200" idx="2"/>
                <a:endCxn id="203" idx="0"/>
              </p:cNvCxnSpPr>
              <p:nvPr/>
            </p:nvCxnSpPr>
            <p:spPr>
              <a:xfrm>
                <a:off x="3505161" y="19757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213" name="Google Shape;213;p19"/>
              <p:cNvSpPr txBox="1"/>
              <p:nvPr/>
            </p:nvSpPr>
            <p:spPr>
              <a:xfrm>
                <a:off x="2820436" y="2482948"/>
                <a:ext cx="13089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Postorder</a:t>
                </a:r>
                <a:r>
                  <a:rPr lang="en"/>
                  <a:t>: []</a:t>
                </a:r>
                <a:endParaRPr/>
              </a:p>
            </p:txBody>
          </p:sp>
        </p:grpSp>
        <p:sp>
          <p:nvSpPr>
            <p:cNvPr id="214" name="Google Shape;214;p19"/>
            <p:cNvSpPr txBox="1"/>
            <p:nvPr/>
          </p:nvSpPr>
          <p:spPr>
            <a:xfrm>
              <a:off x="2390936" y="1588686"/>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215" name="Google Shape;215;p19"/>
          <p:cNvGrpSpPr/>
          <p:nvPr/>
        </p:nvGrpSpPr>
        <p:grpSpPr>
          <a:xfrm>
            <a:off x="4587089" y="683298"/>
            <a:ext cx="1978635" cy="2187552"/>
            <a:chOff x="4587089" y="683298"/>
            <a:chExt cx="1978635" cy="2187552"/>
          </a:xfrm>
        </p:grpSpPr>
        <p:grpSp>
          <p:nvGrpSpPr>
            <p:cNvPr id="216" name="Google Shape;216;p19"/>
            <p:cNvGrpSpPr/>
            <p:nvPr/>
          </p:nvGrpSpPr>
          <p:grpSpPr>
            <a:xfrm>
              <a:off x="4587089" y="683298"/>
              <a:ext cx="1978635" cy="2187552"/>
              <a:chOff x="4587089" y="683298"/>
              <a:chExt cx="1978635" cy="2187552"/>
            </a:xfrm>
          </p:grpSpPr>
          <p:sp>
            <p:nvSpPr>
              <p:cNvPr id="217" name="Google Shape;217;p19"/>
              <p:cNvSpPr/>
              <p:nvPr/>
            </p:nvSpPr>
            <p:spPr>
              <a:xfrm>
                <a:off x="4587089"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8" name="Google Shape;218;p19"/>
              <p:cNvSpPr/>
              <p:nvPr/>
            </p:nvSpPr>
            <p:spPr>
              <a:xfrm>
                <a:off x="4742478" y="18134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9" name="Google Shape;219;p19"/>
              <p:cNvSpPr/>
              <p:nvPr/>
            </p:nvSpPr>
            <p:spPr>
              <a:xfrm>
                <a:off x="5512069" y="6832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20" name="Google Shape;220;p19"/>
              <p:cNvSpPr/>
              <p:nvPr/>
            </p:nvSpPr>
            <p:spPr>
              <a:xfrm>
                <a:off x="5490053" y="11977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21" name="Google Shape;221;p19"/>
              <p:cNvSpPr/>
              <p:nvPr/>
            </p:nvSpPr>
            <p:spPr>
              <a:xfrm>
                <a:off x="5566911" y="17480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22" name="Google Shape;222;p19"/>
              <p:cNvSpPr/>
              <p:nvPr/>
            </p:nvSpPr>
            <p:spPr>
              <a:xfrm>
                <a:off x="5923389" y="11344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23" name="Google Shape;223;p19"/>
              <p:cNvSpPr/>
              <p:nvPr/>
            </p:nvSpPr>
            <p:spPr>
              <a:xfrm>
                <a:off x="6286124" y="17261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24" name="Google Shape;224;p19"/>
              <p:cNvSpPr/>
              <p:nvPr/>
            </p:nvSpPr>
            <p:spPr>
              <a:xfrm>
                <a:off x="5634016" y="220789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225" name="Google Shape;225;p19"/>
              <p:cNvCxnSpPr>
                <a:stCxn id="217" idx="2"/>
                <a:endCxn id="218" idx="0"/>
              </p:cNvCxnSpPr>
              <p:nvPr/>
            </p:nvCxnSpPr>
            <p:spPr>
              <a:xfrm>
                <a:off x="4726889" y="14254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226" name="Google Shape;226;p19"/>
              <p:cNvCxnSpPr>
                <a:stCxn id="217" idx="3"/>
                <a:endCxn id="220" idx="1"/>
              </p:cNvCxnSpPr>
              <p:nvPr/>
            </p:nvCxnSpPr>
            <p:spPr>
              <a:xfrm>
                <a:off x="4866689" y="13115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227" name="Google Shape;227;p19"/>
              <p:cNvCxnSpPr>
                <a:stCxn id="219" idx="2"/>
                <a:endCxn id="220" idx="0"/>
              </p:cNvCxnSpPr>
              <p:nvPr/>
            </p:nvCxnSpPr>
            <p:spPr>
              <a:xfrm flipH="1">
                <a:off x="5629969" y="9109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228" name="Google Shape;228;p19"/>
              <p:cNvCxnSpPr>
                <a:stCxn id="219" idx="3"/>
                <a:endCxn id="222" idx="0"/>
              </p:cNvCxnSpPr>
              <p:nvPr/>
            </p:nvCxnSpPr>
            <p:spPr>
              <a:xfrm>
                <a:off x="5791669" y="7971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229" name="Google Shape;229;p19"/>
              <p:cNvCxnSpPr>
                <a:stCxn id="222" idx="2"/>
                <a:endCxn id="223" idx="0"/>
              </p:cNvCxnSpPr>
              <p:nvPr/>
            </p:nvCxnSpPr>
            <p:spPr>
              <a:xfrm>
                <a:off x="6063189" y="13621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230" name="Google Shape;230;p19"/>
              <p:cNvCxnSpPr>
                <a:stCxn id="222" idx="2"/>
                <a:endCxn id="221" idx="3"/>
              </p:cNvCxnSpPr>
              <p:nvPr/>
            </p:nvCxnSpPr>
            <p:spPr>
              <a:xfrm flipH="1">
                <a:off x="5846589" y="13621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231" name="Google Shape;231;p19"/>
              <p:cNvCxnSpPr>
                <a:stCxn id="220" idx="2"/>
                <a:endCxn id="221" idx="0"/>
              </p:cNvCxnSpPr>
              <p:nvPr/>
            </p:nvCxnSpPr>
            <p:spPr>
              <a:xfrm>
                <a:off x="5629853" y="14254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232" name="Google Shape;232;p19"/>
              <p:cNvCxnSpPr>
                <a:stCxn id="218" idx="3"/>
                <a:endCxn id="221" idx="1"/>
              </p:cNvCxnSpPr>
              <p:nvPr/>
            </p:nvCxnSpPr>
            <p:spPr>
              <a:xfrm flipH="1" rot="10800000">
                <a:off x="5022078" y="18619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233" name="Google Shape;233;p19"/>
              <p:cNvCxnSpPr>
                <a:stCxn id="221" idx="2"/>
                <a:endCxn id="224" idx="0"/>
              </p:cNvCxnSpPr>
              <p:nvPr/>
            </p:nvCxnSpPr>
            <p:spPr>
              <a:xfrm>
                <a:off x="5706711" y="19757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234" name="Google Shape;234;p19"/>
              <p:cNvSpPr txBox="1"/>
              <p:nvPr/>
            </p:nvSpPr>
            <p:spPr>
              <a:xfrm>
                <a:off x="5021974" y="2482950"/>
                <a:ext cx="14667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Postorder</a:t>
                </a:r>
                <a:r>
                  <a:rPr lang="en"/>
                  <a:t>: []</a:t>
                </a:r>
                <a:endParaRPr/>
              </a:p>
            </p:txBody>
          </p:sp>
        </p:grpSp>
        <p:sp>
          <p:nvSpPr>
            <p:cNvPr id="235" name="Google Shape;235;p19"/>
            <p:cNvSpPr txBox="1"/>
            <p:nvPr/>
          </p:nvSpPr>
          <p:spPr>
            <a:xfrm>
              <a:off x="5410788" y="1547586"/>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236" name="Google Shape;236;p19"/>
          <p:cNvGrpSpPr/>
          <p:nvPr/>
        </p:nvGrpSpPr>
        <p:grpSpPr>
          <a:xfrm>
            <a:off x="6929139" y="683298"/>
            <a:ext cx="2126286" cy="2187552"/>
            <a:chOff x="6929139" y="683298"/>
            <a:chExt cx="2126286" cy="2187552"/>
          </a:xfrm>
        </p:grpSpPr>
        <p:grpSp>
          <p:nvGrpSpPr>
            <p:cNvPr id="237" name="Google Shape;237;p19"/>
            <p:cNvGrpSpPr/>
            <p:nvPr/>
          </p:nvGrpSpPr>
          <p:grpSpPr>
            <a:xfrm>
              <a:off x="6929139" y="683298"/>
              <a:ext cx="1978635" cy="1752301"/>
              <a:chOff x="6929139" y="683298"/>
              <a:chExt cx="1978635" cy="1752301"/>
            </a:xfrm>
          </p:grpSpPr>
          <p:sp>
            <p:nvSpPr>
              <p:cNvPr id="238" name="Google Shape;238;p19"/>
              <p:cNvSpPr/>
              <p:nvPr/>
            </p:nvSpPr>
            <p:spPr>
              <a:xfrm>
                <a:off x="6929139"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39" name="Google Shape;239;p19"/>
              <p:cNvSpPr/>
              <p:nvPr/>
            </p:nvSpPr>
            <p:spPr>
              <a:xfrm>
                <a:off x="7084528" y="18134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40" name="Google Shape;240;p19"/>
              <p:cNvSpPr/>
              <p:nvPr/>
            </p:nvSpPr>
            <p:spPr>
              <a:xfrm>
                <a:off x="7854120" y="6832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41" name="Google Shape;241;p19"/>
              <p:cNvSpPr/>
              <p:nvPr/>
            </p:nvSpPr>
            <p:spPr>
              <a:xfrm>
                <a:off x="7832103" y="11977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42" name="Google Shape;242;p19"/>
              <p:cNvSpPr/>
              <p:nvPr/>
            </p:nvSpPr>
            <p:spPr>
              <a:xfrm>
                <a:off x="7908961" y="17480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43" name="Google Shape;243;p19"/>
              <p:cNvSpPr/>
              <p:nvPr/>
            </p:nvSpPr>
            <p:spPr>
              <a:xfrm>
                <a:off x="8265439" y="11344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44" name="Google Shape;244;p19"/>
              <p:cNvSpPr/>
              <p:nvPr/>
            </p:nvSpPr>
            <p:spPr>
              <a:xfrm>
                <a:off x="8628174" y="17261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45" name="Google Shape;245;p19"/>
              <p:cNvSpPr/>
              <p:nvPr/>
            </p:nvSpPr>
            <p:spPr>
              <a:xfrm>
                <a:off x="7976066" y="22078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246" name="Google Shape;246;p19"/>
              <p:cNvCxnSpPr>
                <a:stCxn id="238" idx="2"/>
                <a:endCxn id="239" idx="0"/>
              </p:cNvCxnSpPr>
              <p:nvPr/>
            </p:nvCxnSpPr>
            <p:spPr>
              <a:xfrm>
                <a:off x="7068939" y="14254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247" name="Google Shape;247;p19"/>
              <p:cNvCxnSpPr>
                <a:stCxn id="238" idx="3"/>
                <a:endCxn id="241" idx="1"/>
              </p:cNvCxnSpPr>
              <p:nvPr/>
            </p:nvCxnSpPr>
            <p:spPr>
              <a:xfrm>
                <a:off x="7208739" y="13115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248" name="Google Shape;248;p19"/>
              <p:cNvCxnSpPr>
                <a:stCxn id="240" idx="2"/>
                <a:endCxn id="241" idx="0"/>
              </p:cNvCxnSpPr>
              <p:nvPr/>
            </p:nvCxnSpPr>
            <p:spPr>
              <a:xfrm flipH="1">
                <a:off x="7972020" y="9109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249" name="Google Shape;249;p19"/>
              <p:cNvCxnSpPr>
                <a:stCxn id="240" idx="3"/>
                <a:endCxn id="243" idx="0"/>
              </p:cNvCxnSpPr>
              <p:nvPr/>
            </p:nvCxnSpPr>
            <p:spPr>
              <a:xfrm>
                <a:off x="8133720" y="7971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250" name="Google Shape;250;p19"/>
              <p:cNvCxnSpPr>
                <a:stCxn id="243" idx="2"/>
                <a:endCxn id="244" idx="0"/>
              </p:cNvCxnSpPr>
              <p:nvPr/>
            </p:nvCxnSpPr>
            <p:spPr>
              <a:xfrm>
                <a:off x="8405239" y="13621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251" name="Google Shape;251;p19"/>
              <p:cNvCxnSpPr>
                <a:stCxn id="243" idx="2"/>
                <a:endCxn id="242" idx="3"/>
              </p:cNvCxnSpPr>
              <p:nvPr/>
            </p:nvCxnSpPr>
            <p:spPr>
              <a:xfrm flipH="1">
                <a:off x="8188639" y="13621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252" name="Google Shape;252;p19"/>
              <p:cNvCxnSpPr>
                <a:stCxn id="241" idx="2"/>
                <a:endCxn id="242" idx="0"/>
              </p:cNvCxnSpPr>
              <p:nvPr/>
            </p:nvCxnSpPr>
            <p:spPr>
              <a:xfrm>
                <a:off x="7971903" y="14254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253" name="Google Shape;253;p19"/>
              <p:cNvCxnSpPr>
                <a:stCxn id="239" idx="3"/>
                <a:endCxn id="242" idx="1"/>
              </p:cNvCxnSpPr>
              <p:nvPr/>
            </p:nvCxnSpPr>
            <p:spPr>
              <a:xfrm flipH="1" rot="10800000">
                <a:off x="7364128" y="18619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254" name="Google Shape;254;p19"/>
              <p:cNvCxnSpPr>
                <a:stCxn id="242" idx="2"/>
                <a:endCxn id="245" idx="0"/>
              </p:cNvCxnSpPr>
              <p:nvPr/>
            </p:nvCxnSpPr>
            <p:spPr>
              <a:xfrm>
                <a:off x="8048761" y="1975766"/>
                <a:ext cx="67200" cy="232200"/>
              </a:xfrm>
              <a:prstGeom prst="straightConnector1">
                <a:avLst/>
              </a:prstGeom>
              <a:noFill/>
              <a:ln cap="flat" cmpd="sng" w="19050">
                <a:solidFill>
                  <a:schemeClr val="dk2"/>
                </a:solidFill>
                <a:prstDash val="solid"/>
                <a:round/>
                <a:headEnd len="med" w="med" type="none"/>
                <a:tailEnd len="med" w="med" type="triangle"/>
              </a:ln>
            </p:spPr>
          </p:cxnSp>
        </p:grpSp>
        <p:sp>
          <p:nvSpPr>
            <p:cNvPr id="255" name="Google Shape;255;p19"/>
            <p:cNvSpPr txBox="1"/>
            <p:nvPr/>
          </p:nvSpPr>
          <p:spPr>
            <a:xfrm>
              <a:off x="7364025" y="2482950"/>
              <a:ext cx="16914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Postorder</a:t>
              </a:r>
              <a:r>
                <a:rPr lang="en"/>
                <a:t>: [7]</a:t>
              </a:r>
              <a:endParaRPr/>
            </a:p>
          </p:txBody>
        </p:sp>
        <p:sp>
          <p:nvSpPr>
            <p:cNvPr id="256" name="Google Shape;256;p19"/>
            <p:cNvSpPr txBox="1"/>
            <p:nvPr/>
          </p:nvSpPr>
          <p:spPr>
            <a:xfrm>
              <a:off x="7849188" y="1972642"/>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257" name="Google Shape;257;p19"/>
          <p:cNvGrpSpPr/>
          <p:nvPr/>
        </p:nvGrpSpPr>
        <p:grpSpPr>
          <a:xfrm>
            <a:off x="226852" y="2895498"/>
            <a:ext cx="2057298" cy="2187552"/>
            <a:chOff x="226852" y="2895498"/>
            <a:chExt cx="2057298" cy="2187552"/>
          </a:xfrm>
        </p:grpSpPr>
        <p:grpSp>
          <p:nvGrpSpPr>
            <p:cNvPr id="258" name="Google Shape;258;p19"/>
            <p:cNvGrpSpPr/>
            <p:nvPr/>
          </p:nvGrpSpPr>
          <p:grpSpPr>
            <a:xfrm>
              <a:off x="226852" y="2895498"/>
              <a:ext cx="1978635" cy="1752301"/>
              <a:chOff x="226852" y="2895498"/>
              <a:chExt cx="1978635" cy="1752301"/>
            </a:xfrm>
          </p:grpSpPr>
          <p:sp>
            <p:nvSpPr>
              <p:cNvPr id="259" name="Google Shape;259;p19"/>
              <p:cNvSpPr/>
              <p:nvPr/>
            </p:nvSpPr>
            <p:spPr>
              <a:xfrm>
                <a:off x="226852" y="34099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60" name="Google Shape;260;p19"/>
              <p:cNvSpPr/>
              <p:nvPr/>
            </p:nvSpPr>
            <p:spPr>
              <a:xfrm>
                <a:off x="382241" y="40256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61" name="Google Shape;261;p19"/>
              <p:cNvSpPr/>
              <p:nvPr/>
            </p:nvSpPr>
            <p:spPr>
              <a:xfrm>
                <a:off x="1151832" y="28954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62" name="Google Shape;262;p19"/>
              <p:cNvSpPr/>
              <p:nvPr/>
            </p:nvSpPr>
            <p:spPr>
              <a:xfrm>
                <a:off x="1129816" y="34099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63" name="Google Shape;263;p19"/>
              <p:cNvSpPr/>
              <p:nvPr/>
            </p:nvSpPr>
            <p:spPr>
              <a:xfrm>
                <a:off x="1206674" y="39602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64" name="Google Shape;264;p19"/>
              <p:cNvSpPr/>
              <p:nvPr/>
            </p:nvSpPr>
            <p:spPr>
              <a:xfrm>
                <a:off x="1563151" y="33466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65" name="Google Shape;265;p19"/>
              <p:cNvSpPr/>
              <p:nvPr/>
            </p:nvSpPr>
            <p:spPr>
              <a:xfrm>
                <a:off x="1925887" y="39383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66" name="Google Shape;266;p19"/>
              <p:cNvSpPr/>
              <p:nvPr/>
            </p:nvSpPr>
            <p:spPr>
              <a:xfrm>
                <a:off x="1273778" y="44200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267" name="Google Shape;267;p19"/>
              <p:cNvCxnSpPr>
                <a:stCxn id="259" idx="2"/>
                <a:endCxn id="260" idx="0"/>
              </p:cNvCxnSpPr>
              <p:nvPr/>
            </p:nvCxnSpPr>
            <p:spPr>
              <a:xfrm>
                <a:off x="366652" y="36376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268" name="Google Shape;268;p19"/>
              <p:cNvCxnSpPr>
                <a:stCxn id="259" idx="3"/>
                <a:endCxn id="262" idx="1"/>
              </p:cNvCxnSpPr>
              <p:nvPr/>
            </p:nvCxnSpPr>
            <p:spPr>
              <a:xfrm>
                <a:off x="506452" y="35237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269" name="Google Shape;269;p19"/>
              <p:cNvCxnSpPr>
                <a:stCxn id="261" idx="2"/>
                <a:endCxn id="262" idx="0"/>
              </p:cNvCxnSpPr>
              <p:nvPr/>
            </p:nvCxnSpPr>
            <p:spPr>
              <a:xfrm flipH="1">
                <a:off x="1269732" y="31231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270" name="Google Shape;270;p19"/>
              <p:cNvCxnSpPr>
                <a:stCxn id="261" idx="3"/>
                <a:endCxn id="264" idx="0"/>
              </p:cNvCxnSpPr>
              <p:nvPr/>
            </p:nvCxnSpPr>
            <p:spPr>
              <a:xfrm>
                <a:off x="1431432" y="30093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271" name="Google Shape;271;p19"/>
              <p:cNvCxnSpPr>
                <a:stCxn id="264" idx="2"/>
                <a:endCxn id="265" idx="0"/>
              </p:cNvCxnSpPr>
              <p:nvPr/>
            </p:nvCxnSpPr>
            <p:spPr>
              <a:xfrm>
                <a:off x="1702951" y="35743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272" name="Google Shape;272;p19"/>
              <p:cNvCxnSpPr>
                <a:stCxn id="264" idx="2"/>
                <a:endCxn id="263" idx="3"/>
              </p:cNvCxnSpPr>
              <p:nvPr/>
            </p:nvCxnSpPr>
            <p:spPr>
              <a:xfrm flipH="1">
                <a:off x="1486351" y="35743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273" name="Google Shape;273;p19"/>
              <p:cNvCxnSpPr>
                <a:stCxn id="262" idx="2"/>
                <a:endCxn id="263" idx="0"/>
              </p:cNvCxnSpPr>
              <p:nvPr/>
            </p:nvCxnSpPr>
            <p:spPr>
              <a:xfrm>
                <a:off x="1269616" y="36376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274" name="Google Shape;274;p19"/>
              <p:cNvCxnSpPr>
                <a:stCxn id="260" idx="3"/>
                <a:endCxn id="263" idx="1"/>
              </p:cNvCxnSpPr>
              <p:nvPr/>
            </p:nvCxnSpPr>
            <p:spPr>
              <a:xfrm flipH="1" rot="10800000">
                <a:off x="661841" y="40741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275" name="Google Shape;275;p19"/>
              <p:cNvCxnSpPr>
                <a:stCxn id="263" idx="2"/>
                <a:endCxn id="266" idx="0"/>
              </p:cNvCxnSpPr>
              <p:nvPr/>
            </p:nvCxnSpPr>
            <p:spPr>
              <a:xfrm>
                <a:off x="1346474" y="4187966"/>
                <a:ext cx="67200" cy="232200"/>
              </a:xfrm>
              <a:prstGeom prst="straightConnector1">
                <a:avLst/>
              </a:prstGeom>
              <a:noFill/>
              <a:ln cap="flat" cmpd="sng" w="19050">
                <a:solidFill>
                  <a:schemeClr val="dk2"/>
                </a:solidFill>
                <a:prstDash val="solid"/>
                <a:round/>
                <a:headEnd len="med" w="med" type="none"/>
                <a:tailEnd len="med" w="med" type="triangle"/>
              </a:ln>
            </p:spPr>
          </p:cxnSp>
        </p:grpSp>
        <p:sp>
          <p:nvSpPr>
            <p:cNvPr id="276" name="Google Shape;276;p19"/>
            <p:cNvSpPr txBox="1"/>
            <p:nvPr/>
          </p:nvSpPr>
          <p:spPr>
            <a:xfrm>
              <a:off x="280750" y="4695150"/>
              <a:ext cx="20034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Postorder: [7, 4]</a:t>
              </a:r>
              <a:endParaRPr/>
            </a:p>
          </p:txBody>
        </p:sp>
        <p:sp>
          <p:nvSpPr>
            <p:cNvPr id="277" name="Google Shape;277;p19"/>
            <p:cNvSpPr txBox="1"/>
            <p:nvPr/>
          </p:nvSpPr>
          <p:spPr>
            <a:xfrm>
              <a:off x="1065825" y="3733984"/>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278" name="Google Shape;278;p19"/>
          <p:cNvGrpSpPr/>
          <p:nvPr/>
        </p:nvGrpSpPr>
        <p:grpSpPr>
          <a:xfrm>
            <a:off x="2467427" y="2918198"/>
            <a:ext cx="2057298" cy="2187552"/>
            <a:chOff x="2467427" y="2918198"/>
            <a:chExt cx="2057298" cy="2187552"/>
          </a:xfrm>
        </p:grpSpPr>
        <p:grpSp>
          <p:nvGrpSpPr>
            <p:cNvPr id="279" name="Google Shape;279;p19"/>
            <p:cNvGrpSpPr/>
            <p:nvPr/>
          </p:nvGrpSpPr>
          <p:grpSpPr>
            <a:xfrm>
              <a:off x="2467427" y="2918198"/>
              <a:ext cx="1978635" cy="1752301"/>
              <a:chOff x="2543627" y="2918198"/>
              <a:chExt cx="1978635" cy="1752301"/>
            </a:xfrm>
          </p:grpSpPr>
          <p:sp>
            <p:nvSpPr>
              <p:cNvPr id="280" name="Google Shape;280;p19"/>
              <p:cNvSpPr/>
              <p:nvPr/>
            </p:nvSpPr>
            <p:spPr>
              <a:xfrm>
                <a:off x="2543627" y="34326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81" name="Google Shape;281;p19"/>
              <p:cNvSpPr/>
              <p:nvPr/>
            </p:nvSpPr>
            <p:spPr>
              <a:xfrm>
                <a:off x="2699016" y="40483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82" name="Google Shape;282;p19"/>
              <p:cNvSpPr/>
              <p:nvPr/>
            </p:nvSpPr>
            <p:spPr>
              <a:xfrm>
                <a:off x="3468607" y="29181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83" name="Google Shape;283;p19"/>
              <p:cNvSpPr/>
              <p:nvPr/>
            </p:nvSpPr>
            <p:spPr>
              <a:xfrm>
                <a:off x="3446591" y="34326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84" name="Google Shape;284;p19"/>
              <p:cNvSpPr/>
              <p:nvPr/>
            </p:nvSpPr>
            <p:spPr>
              <a:xfrm>
                <a:off x="3523448" y="39829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85" name="Google Shape;285;p19"/>
              <p:cNvSpPr/>
              <p:nvPr/>
            </p:nvSpPr>
            <p:spPr>
              <a:xfrm>
                <a:off x="3879926" y="33693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86" name="Google Shape;286;p19"/>
              <p:cNvSpPr/>
              <p:nvPr/>
            </p:nvSpPr>
            <p:spPr>
              <a:xfrm>
                <a:off x="4242662" y="39610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87" name="Google Shape;287;p19"/>
              <p:cNvSpPr/>
              <p:nvPr/>
            </p:nvSpPr>
            <p:spPr>
              <a:xfrm>
                <a:off x="3590554" y="44427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288" name="Google Shape;288;p19"/>
              <p:cNvCxnSpPr>
                <a:stCxn id="280" idx="2"/>
                <a:endCxn id="281" idx="0"/>
              </p:cNvCxnSpPr>
              <p:nvPr/>
            </p:nvCxnSpPr>
            <p:spPr>
              <a:xfrm>
                <a:off x="2683427" y="36603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289" name="Google Shape;289;p19"/>
              <p:cNvCxnSpPr>
                <a:stCxn id="280" idx="3"/>
                <a:endCxn id="283" idx="1"/>
              </p:cNvCxnSpPr>
              <p:nvPr/>
            </p:nvCxnSpPr>
            <p:spPr>
              <a:xfrm>
                <a:off x="2823227" y="35464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19"/>
              <p:cNvCxnSpPr>
                <a:stCxn id="282" idx="2"/>
                <a:endCxn id="283" idx="0"/>
              </p:cNvCxnSpPr>
              <p:nvPr/>
            </p:nvCxnSpPr>
            <p:spPr>
              <a:xfrm flipH="1">
                <a:off x="3586507" y="31458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19"/>
              <p:cNvCxnSpPr>
                <a:stCxn id="282" idx="3"/>
                <a:endCxn id="285" idx="0"/>
              </p:cNvCxnSpPr>
              <p:nvPr/>
            </p:nvCxnSpPr>
            <p:spPr>
              <a:xfrm>
                <a:off x="3748207" y="30320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19"/>
              <p:cNvCxnSpPr>
                <a:stCxn id="285" idx="2"/>
                <a:endCxn id="286" idx="0"/>
              </p:cNvCxnSpPr>
              <p:nvPr/>
            </p:nvCxnSpPr>
            <p:spPr>
              <a:xfrm>
                <a:off x="4019726" y="35970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19"/>
              <p:cNvCxnSpPr>
                <a:stCxn id="285" idx="2"/>
                <a:endCxn id="284" idx="3"/>
              </p:cNvCxnSpPr>
              <p:nvPr/>
            </p:nvCxnSpPr>
            <p:spPr>
              <a:xfrm flipH="1">
                <a:off x="3803126" y="35970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19"/>
              <p:cNvCxnSpPr>
                <a:stCxn id="283" idx="2"/>
                <a:endCxn id="284" idx="0"/>
              </p:cNvCxnSpPr>
              <p:nvPr/>
            </p:nvCxnSpPr>
            <p:spPr>
              <a:xfrm>
                <a:off x="3586391" y="36603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19"/>
              <p:cNvCxnSpPr>
                <a:stCxn id="281" idx="3"/>
                <a:endCxn id="284" idx="1"/>
              </p:cNvCxnSpPr>
              <p:nvPr/>
            </p:nvCxnSpPr>
            <p:spPr>
              <a:xfrm flipH="1" rot="10800000">
                <a:off x="2978616" y="40968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19"/>
              <p:cNvCxnSpPr>
                <a:stCxn id="284" idx="2"/>
                <a:endCxn id="287" idx="0"/>
              </p:cNvCxnSpPr>
              <p:nvPr/>
            </p:nvCxnSpPr>
            <p:spPr>
              <a:xfrm>
                <a:off x="3663248" y="4210666"/>
                <a:ext cx="67200" cy="232200"/>
              </a:xfrm>
              <a:prstGeom prst="straightConnector1">
                <a:avLst/>
              </a:prstGeom>
              <a:noFill/>
              <a:ln cap="flat" cmpd="sng" w="19050">
                <a:solidFill>
                  <a:schemeClr val="dk2"/>
                </a:solidFill>
                <a:prstDash val="solid"/>
                <a:round/>
                <a:headEnd len="med" w="med" type="none"/>
                <a:tailEnd len="med" w="med" type="triangle"/>
              </a:ln>
            </p:spPr>
          </p:cxnSp>
        </p:grpSp>
        <p:sp>
          <p:nvSpPr>
            <p:cNvPr id="297" name="Google Shape;297;p19"/>
            <p:cNvSpPr txBox="1"/>
            <p:nvPr/>
          </p:nvSpPr>
          <p:spPr>
            <a:xfrm>
              <a:off x="2521325" y="4717850"/>
              <a:ext cx="20034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Postorder: [7, 4, 1]</a:t>
              </a:r>
              <a:endParaRPr/>
            </a:p>
          </p:txBody>
        </p:sp>
        <p:sp>
          <p:nvSpPr>
            <p:cNvPr id="298" name="Google Shape;298;p19"/>
            <p:cNvSpPr txBox="1"/>
            <p:nvPr/>
          </p:nvSpPr>
          <p:spPr>
            <a:xfrm>
              <a:off x="2473811" y="3833114"/>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299" name="Google Shape;299;p19"/>
          <p:cNvGrpSpPr/>
          <p:nvPr/>
        </p:nvGrpSpPr>
        <p:grpSpPr>
          <a:xfrm>
            <a:off x="4587111" y="2911279"/>
            <a:ext cx="2072327" cy="2180621"/>
            <a:chOff x="4587111" y="2911279"/>
            <a:chExt cx="2072327" cy="2180621"/>
          </a:xfrm>
        </p:grpSpPr>
        <p:grpSp>
          <p:nvGrpSpPr>
            <p:cNvPr id="300" name="Google Shape;300;p19"/>
            <p:cNvGrpSpPr/>
            <p:nvPr/>
          </p:nvGrpSpPr>
          <p:grpSpPr>
            <a:xfrm>
              <a:off x="4668427" y="2911279"/>
              <a:ext cx="1978635" cy="1752301"/>
              <a:chOff x="2543627" y="2918198"/>
              <a:chExt cx="1978635" cy="1752301"/>
            </a:xfrm>
          </p:grpSpPr>
          <p:sp>
            <p:nvSpPr>
              <p:cNvPr id="301" name="Google Shape;301;p19"/>
              <p:cNvSpPr/>
              <p:nvPr/>
            </p:nvSpPr>
            <p:spPr>
              <a:xfrm>
                <a:off x="2543627" y="34326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02" name="Google Shape;302;p19"/>
              <p:cNvSpPr/>
              <p:nvPr/>
            </p:nvSpPr>
            <p:spPr>
              <a:xfrm>
                <a:off x="2699016" y="40483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03" name="Google Shape;303;p19"/>
              <p:cNvSpPr/>
              <p:nvPr/>
            </p:nvSpPr>
            <p:spPr>
              <a:xfrm>
                <a:off x="3468607" y="29181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04" name="Google Shape;304;p19"/>
              <p:cNvSpPr/>
              <p:nvPr/>
            </p:nvSpPr>
            <p:spPr>
              <a:xfrm>
                <a:off x="3446591" y="34326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05" name="Google Shape;305;p19"/>
              <p:cNvSpPr/>
              <p:nvPr/>
            </p:nvSpPr>
            <p:spPr>
              <a:xfrm>
                <a:off x="3523448" y="39829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06" name="Google Shape;306;p19"/>
              <p:cNvSpPr/>
              <p:nvPr/>
            </p:nvSpPr>
            <p:spPr>
              <a:xfrm>
                <a:off x="3879926" y="33693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07" name="Google Shape;307;p19"/>
              <p:cNvSpPr/>
              <p:nvPr/>
            </p:nvSpPr>
            <p:spPr>
              <a:xfrm>
                <a:off x="4242662" y="39610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08" name="Google Shape;308;p19"/>
              <p:cNvSpPr/>
              <p:nvPr/>
            </p:nvSpPr>
            <p:spPr>
              <a:xfrm>
                <a:off x="3590554" y="44427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309" name="Google Shape;309;p19"/>
              <p:cNvCxnSpPr>
                <a:stCxn id="301" idx="2"/>
                <a:endCxn id="302" idx="0"/>
              </p:cNvCxnSpPr>
              <p:nvPr/>
            </p:nvCxnSpPr>
            <p:spPr>
              <a:xfrm>
                <a:off x="2683427" y="36603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10" name="Google Shape;310;p19"/>
              <p:cNvCxnSpPr>
                <a:stCxn id="301" idx="3"/>
                <a:endCxn id="304" idx="1"/>
              </p:cNvCxnSpPr>
              <p:nvPr/>
            </p:nvCxnSpPr>
            <p:spPr>
              <a:xfrm>
                <a:off x="2823227" y="35464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11" name="Google Shape;311;p19"/>
              <p:cNvCxnSpPr>
                <a:stCxn id="303" idx="2"/>
                <a:endCxn id="304" idx="0"/>
              </p:cNvCxnSpPr>
              <p:nvPr/>
            </p:nvCxnSpPr>
            <p:spPr>
              <a:xfrm flipH="1">
                <a:off x="3586507" y="31458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12" name="Google Shape;312;p19"/>
              <p:cNvCxnSpPr>
                <a:stCxn id="303" idx="3"/>
                <a:endCxn id="306" idx="0"/>
              </p:cNvCxnSpPr>
              <p:nvPr/>
            </p:nvCxnSpPr>
            <p:spPr>
              <a:xfrm>
                <a:off x="3748207" y="30320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13" name="Google Shape;313;p19"/>
              <p:cNvCxnSpPr>
                <a:stCxn id="306" idx="2"/>
                <a:endCxn id="307" idx="0"/>
              </p:cNvCxnSpPr>
              <p:nvPr/>
            </p:nvCxnSpPr>
            <p:spPr>
              <a:xfrm>
                <a:off x="4019726" y="35970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14" name="Google Shape;314;p19"/>
              <p:cNvCxnSpPr>
                <a:stCxn id="306" idx="2"/>
                <a:endCxn id="305" idx="3"/>
              </p:cNvCxnSpPr>
              <p:nvPr/>
            </p:nvCxnSpPr>
            <p:spPr>
              <a:xfrm flipH="1">
                <a:off x="3803126" y="35970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15" name="Google Shape;315;p19"/>
              <p:cNvCxnSpPr>
                <a:stCxn id="304" idx="2"/>
                <a:endCxn id="305" idx="0"/>
              </p:cNvCxnSpPr>
              <p:nvPr/>
            </p:nvCxnSpPr>
            <p:spPr>
              <a:xfrm>
                <a:off x="3586391" y="36603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16" name="Google Shape;316;p19"/>
              <p:cNvCxnSpPr>
                <a:stCxn id="302" idx="3"/>
                <a:endCxn id="305" idx="1"/>
              </p:cNvCxnSpPr>
              <p:nvPr/>
            </p:nvCxnSpPr>
            <p:spPr>
              <a:xfrm flipH="1" rot="10800000">
                <a:off x="2978616" y="40968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17" name="Google Shape;317;p19"/>
              <p:cNvCxnSpPr>
                <a:stCxn id="305" idx="2"/>
                <a:endCxn id="308" idx="0"/>
              </p:cNvCxnSpPr>
              <p:nvPr/>
            </p:nvCxnSpPr>
            <p:spPr>
              <a:xfrm>
                <a:off x="3663248" y="4210666"/>
                <a:ext cx="67200" cy="232200"/>
              </a:xfrm>
              <a:prstGeom prst="straightConnector1">
                <a:avLst/>
              </a:prstGeom>
              <a:noFill/>
              <a:ln cap="flat" cmpd="sng" w="19050">
                <a:solidFill>
                  <a:schemeClr val="dk2"/>
                </a:solidFill>
                <a:prstDash val="solid"/>
                <a:round/>
                <a:headEnd len="med" w="med" type="none"/>
                <a:tailEnd len="med" w="med" type="triangle"/>
              </a:ln>
            </p:spPr>
          </p:cxnSp>
        </p:grpSp>
        <p:sp>
          <p:nvSpPr>
            <p:cNvPr id="318" name="Google Shape;318;p19"/>
            <p:cNvSpPr txBox="1"/>
            <p:nvPr/>
          </p:nvSpPr>
          <p:spPr>
            <a:xfrm>
              <a:off x="4587111" y="3198380"/>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19" name="Google Shape;319;p19"/>
            <p:cNvSpPr txBox="1"/>
            <p:nvPr/>
          </p:nvSpPr>
          <p:spPr>
            <a:xfrm>
              <a:off x="4656038" y="4704000"/>
              <a:ext cx="20034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Postorder: [7, 4, 1]</a:t>
              </a:r>
              <a:endParaRPr/>
            </a:p>
          </p:txBody>
        </p:sp>
      </p:grpSp>
      <p:grpSp>
        <p:nvGrpSpPr>
          <p:cNvPr id="320" name="Google Shape;320;p19"/>
          <p:cNvGrpSpPr/>
          <p:nvPr/>
        </p:nvGrpSpPr>
        <p:grpSpPr>
          <a:xfrm>
            <a:off x="7052663" y="2907809"/>
            <a:ext cx="2003400" cy="2180621"/>
            <a:chOff x="7052663" y="2907809"/>
            <a:chExt cx="2003400" cy="2180621"/>
          </a:xfrm>
        </p:grpSpPr>
        <p:grpSp>
          <p:nvGrpSpPr>
            <p:cNvPr id="321" name="Google Shape;321;p19"/>
            <p:cNvGrpSpPr/>
            <p:nvPr/>
          </p:nvGrpSpPr>
          <p:grpSpPr>
            <a:xfrm>
              <a:off x="7065052" y="2907809"/>
              <a:ext cx="1978635" cy="1752301"/>
              <a:chOff x="2543627" y="2918198"/>
              <a:chExt cx="1978635" cy="1752301"/>
            </a:xfrm>
          </p:grpSpPr>
          <p:sp>
            <p:nvSpPr>
              <p:cNvPr id="322" name="Google Shape;322;p19"/>
              <p:cNvSpPr/>
              <p:nvPr/>
            </p:nvSpPr>
            <p:spPr>
              <a:xfrm>
                <a:off x="2543627" y="34326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23" name="Google Shape;323;p19"/>
              <p:cNvSpPr/>
              <p:nvPr/>
            </p:nvSpPr>
            <p:spPr>
              <a:xfrm>
                <a:off x="2699016" y="40483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24" name="Google Shape;324;p19"/>
              <p:cNvSpPr/>
              <p:nvPr/>
            </p:nvSpPr>
            <p:spPr>
              <a:xfrm>
                <a:off x="3468607" y="29181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25" name="Google Shape;325;p19"/>
              <p:cNvSpPr/>
              <p:nvPr/>
            </p:nvSpPr>
            <p:spPr>
              <a:xfrm>
                <a:off x="3446591" y="34326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26" name="Google Shape;326;p19"/>
              <p:cNvSpPr/>
              <p:nvPr/>
            </p:nvSpPr>
            <p:spPr>
              <a:xfrm>
                <a:off x="3523448" y="39829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27" name="Google Shape;327;p19"/>
              <p:cNvSpPr/>
              <p:nvPr/>
            </p:nvSpPr>
            <p:spPr>
              <a:xfrm>
                <a:off x="3879926" y="33693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28" name="Google Shape;328;p19"/>
              <p:cNvSpPr/>
              <p:nvPr/>
            </p:nvSpPr>
            <p:spPr>
              <a:xfrm>
                <a:off x="4242662" y="39610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29" name="Google Shape;329;p19"/>
              <p:cNvSpPr/>
              <p:nvPr/>
            </p:nvSpPr>
            <p:spPr>
              <a:xfrm>
                <a:off x="3590554" y="44427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330" name="Google Shape;330;p19"/>
              <p:cNvCxnSpPr>
                <a:stCxn id="322" idx="2"/>
                <a:endCxn id="323" idx="0"/>
              </p:cNvCxnSpPr>
              <p:nvPr/>
            </p:nvCxnSpPr>
            <p:spPr>
              <a:xfrm>
                <a:off x="2683427" y="36603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19"/>
              <p:cNvCxnSpPr>
                <a:stCxn id="322" idx="3"/>
                <a:endCxn id="325" idx="1"/>
              </p:cNvCxnSpPr>
              <p:nvPr/>
            </p:nvCxnSpPr>
            <p:spPr>
              <a:xfrm>
                <a:off x="2823227" y="35464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19"/>
              <p:cNvCxnSpPr>
                <a:stCxn id="324" idx="2"/>
                <a:endCxn id="325" idx="0"/>
              </p:cNvCxnSpPr>
              <p:nvPr/>
            </p:nvCxnSpPr>
            <p:spPr>
              <a:xfrm flipH="1">
                <a:off x="3586507" y="31458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19"/>
              <p:cNvCxnSpPr>
                <a:stCxn id="324" idx="3"/>
                <a:endCxn id="327" idx="0"/>
              </p:cNvCxnSpPr>
              <p:nvPr/>
            </p:nvCxnSpPr>
            <p:spPr>
              <a:xfrm>
                <a:off x="3748207" y="30320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19"/>
              <p:cNvCxnSpPr>
                <a:stCxn id="327" idx="2"/>
                <a:endCxn id="328" idx="0"/>
              </p:cNvCxnSpPr>
              <p:nvPr/>
            </p:nvCxnSpPr>
            <p:spPr>
              <a:xfrm>
                <a:off x="4019726" y="35970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19"/>
              <p:cNvCxnSpPr>
                <a:stCxn id="327" idx="2"/>
                <a:endCxn id="326" idx="3"/>
              </p:cNvCxnSpPr>
              <p:nvPr/>
            </p:nvCxnSpPr>
            <p:spPr>
              <a:xfrm flipH="1">
                <a:off x="3803126" y="35970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19"/>
              <p:cNvCxnSpPr>
                <a:stCxn id="325" idx="2"/>
                <a:endCxn id="326" idx="0"/>
              </p:cNvCxnSpPr>
              <p:nvPr/>
            </p:nvCxnSpPr>
            <p:spPr>
              <a:xfrm>
                <a:off x="3586391" y="36603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19"/>
              <p:cNvCxnSpPr>
                <a:stCxn id="323" idx="3"/>
                <a:endCxn id="326" idx="1"/>
              </p:cNvCxnSpPr>
              <p:nvPr/>
            </p:nvCxnSpPr>
            <p:spPr>
              <a:xfrm flipH="1" rot="10800000">
                <a:off x="2978616" y="40968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19"/>
              <p:cNvCxnSpPr>
                <a:stCxn id="326" idx="2"/>
                <a:endCxn id="329" idx="0"/>
              </p:cNvCxnSpPr>
              <p:nvPr/>
            </p:nvCxnSpPr>
            <p:spPr>
              <a:xfrm>
                <a:off x="3663248" y="4210666"/>
                <a:ext cx="67200" cy="232200"/>
              </a:xfrm>
              <a:prstGeom prst="straightConnector1">
                <a:avLst/>
              </a:prstGeom>
              <a:noFill/>
              <a:ln cap="flat" cmpd="sng" w="19050">
                <a:solidFill>
                  <a:schemeClr val="dk2"/>
                </a:solidFill>
                <a:prstDash val="solid"/>
                <a:round/>
                <a:headEnd len="med" w="med" type="none"/>
                <a:tailEnd len="med" w="med" type="triangle"/>
              </a:ln>
            </p:spPr>
          </p:cxnSp>
        </p:grpSp>
        <p:sp>
          <p:nvSpPr>
            <p:cNvPr id="339" name="Google Shape;339;p19"/>
            <p:cNvSpPr txBox="1"/>
            <p:nvPr/>
          </p:nvSpPr>
          <p:spPr>
            <a:xfrm>
              <a:off x="7839630" y="3193919"/>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40" name="Google Shape;340;p19"/>
            <p:cNvSpPr txBox="1"/>
            <p:nvPr/>
          </p:nvSpPr>
          <p:spPr>
            <a:xfrm>
              <a:off x="7052663" y="4700530"/>
              <a:ext cx="20034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Postorder: [7, 4, 1, 3]</a:t>
              </a:r>
              <a:endParaRPr>
                <a:highlight>
                  <a:srgbClr val="FFFFFF"/>
                </a:highligh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Topological Sort (Demo 2/2)</a:t>
            </a:r>
            <a:endParaRPr/>
          </a:p>
        </p:txBody>
      </p:sp>
      <p:grpSp>
        <p:nvGrpSpPr>
          <p:cNvPr id="346" name="Google Shape;346;p20"/>
          <p:cNvGrpSpPr/>
          <p:nvPr/>
        </p:nvGrpSpPr>
        <p:grpSpPr>
          <a:xfrm>
            <a:off x="247226" y="683311"/>
            <a:ext cx="2407199" cy="2187539"/>
            <a:chOff x="247226" y="683311"/>
            <a:chExt cx="2407199" cy="2187539"/>
          </a:xfrm>
        </p:grpSpPr>
        <p:grpSp>
          <p:nvGrpSpPr>
            <p:cNvPr id="347" name="Google Shape;347;p20"/>
            <p:cNvGrpSpPr/>
            <p:nvPr/>
          </p:nvGrpSpPr>
          <p:grpSpPr>
            <a:xfrm>
              <a:off x="247226" y="683311"/>
              <a:ext cx="2407199" cy="2187539"/>
              <a:chOff x="247226" y="683311"/>
              <a:chExt cx="2407199" cy="2187539"/>
            </a:xfrm>
          </p:grpSpPr>
          <p:sp>
            <p:nvSpPr>
              <p:cNvPr id="348" name="Google Shape;348;p20"/>
              <p:cNvSpPr/>
              <p:nvPr/>
            </p:nvSpPr>
            <p:spPr>
              <a:xfrm>
                <a:off x="247226" y="119772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49" name="Google Shape;349;p20"/>
              <p:cNvSpPr/>
              <p:nvPr/>
            </p:nvSpPr>
            <p:spPr>
              <a:xfrm>
                <a:off x="402615" y="181347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50" name="Google Shape;350;p20"/>
              <p:cNvSpPr/>
              <p:nvPr/>
            </p:nvSpPr>
            <p:spPr>
              <a:xfrm>
                <a:off x="1172206" y="68331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51" name="Google Shape;351;p20"/>
              <p:cNvSpPr/>
              <p:nvPr/>
            </p:nvSpPr>
            <p:spPr>
              <a:xfrm>
                <a:off x="1150190" y="119772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52" name="Google Shape;352;p20"/>
              <p:cNvSpPr/>
              <p:nvPr/>
            </p:nvSpPr>
            <p:spPr>
              <a:xfrm>
                <a:off x="1227048" y="174807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53" name="Google Shape;353;p20"/>
              <p:cNvSpPr/>
              <p:nvPr/>
            </p:nvSpPr>
            <p:spPr>
              <a:xfrm>
                <a:off x="1583525" y="113441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54" name="Google Shape;354;p20"/>
              <p:cNvSpPr/>
              <p:nvPr/>
            </p:nvSpPr>
            <p:spPr>
              <a:xfrm>
                <a:off x="1946261" y="172619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55" name="Google Shape;355;p20"/>
              <p:cNvSpPr/>
              <p:nvPr/>
            </p:nvSpPr>
            <p:spPr>
              <a:xfrm>
                <a:off x="1294152" y="220791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356" name="Google Shape;356;p20"/>
              <p:cNvCxnSpPr>
                <a:stCxn id="348" idx="2"/>
                <a:endCxn id="349" idx="0"/>
              </p:cNvCxnSpPr>
              <p:nvPr/>
            </p:nvCxnSpPr>
            <p:spPr>
              <a:xfrm>
                <a:off x="387026" y="1425422"/>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57" name="Google Shape;357;p20"/>
              <p:cNvCxnSpPr>
                <a:stCxn id="348" idx="3"/>
                <a:endCxn id="351" idx="1"/>
              </p:cNvCxnSpPr>
              <p:nvPr/>
            </p:nvCxnSpPr>
            <p:spPr>
              <a:xfrm>
                <a:off x="526826" y="1311572"/>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58" name="Google Shape;358;p20"/>
              <p:cNvCxnSpPr>
                <a:stCxn id="350" idx="2"/>
                <a:endCxn id="351" idx="0"/>
              </p:cNvCxnSpPr>
              <p:nvPr/>
            </p:nvCxnSpPr>
            <p:spPr>
              <a:xfrm flipH="1">
                <a:off x="1290106" y="911011"/>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59" name="Google Shape;359;p20"/>
              <p:cNvCxnSpPr>
                <a:stCxn id="350" idx="3"/>
                <a:endCxn id="353" idx="0"/>
              </p:cNvCxnSpPr>
              <p:nvPr/>
            </p:nvCxnSpPr>
            <p:spPr>
              <a:xfrm>
                <a:off x="1451806" y="797161"/>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60" name="Google Shape;360;p20"/>
              <p:cNvCxnSpPr>
                <a:stCxn id="353" idx="2"/>
                <a:endCxn id="354" idx="0"/>
              </p:cNvCxnSpPr>
              <p:nvPr/>
            </p:nvCxnSpPr>
            <p:spPr>
              <a:xfrm>
                <a:off x="1723325" y="1362119"/>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61" name="Google Shape;361;p20"/>
              <p:cNvCxnSpPr>
                <a:stCxn id="353" idx="2"/>
                <a:endCxn id="352" idx="3"/>
              </p:cNvCxnSpPr>
              <p:nvPr/>
            </p:nvCxnSpPr>
            <p:spPr>
              <a:xfrm flipH="1">
                <a:off x="1506725" y="1362119"/>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62" name="Google Shape;362;p20"/>
              <p:cNvCxnSpPr>
                <a:stCxn id="351" idx="2"/>
                <a:endCxn id="352" idx="0"/>
              </p:cNvCxnSpPr>
              <p:nvPr/>
            </p:nvCxnSpPr>
            <p:spPr>
              <a:xfrm>
                <a:off x="1289990" y="1425422"/>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63" name="Google Shape;363;p20"/>
              <p:cNvCxnSpPr>
                <a:stCxn id="349" idx="3"/>
                <a:endCxn id="352" idx="1"/>
              </p:cNvCxnSpPr>
              <p:nvPr/>
            </p:nvCxnSpPr>
            <p:spPr>
              <a:xfrm flipH="1" rot="10800000">
                <a:off x="682215" y="1861924"/>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64" name="Google Shape;364;p20"/>
              <p:cNvCxnSpPr>
                <a:stCxn id="352" idx="2"/>
                <a:endCxn id="355" idx="0"/>
              </p:cNvCxnSpPr>
              <p:nvPr/>
            </p:nvCxnSpPr>
            <p:spPr>
              <a:xfrm>
                <a:off x="1366848" y="1975778"/>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65" name="Google Shape;365;p20"/>
              <p:cNvSpPr txBox="1"/>
              <p:nvPr/>
            </p:nvSpPr>
            <p:spPr>
              <a:xfrm>
                <a:off x="402625" y="2482950"/>
                <a:ext cx="22518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Postorder: [7, 4, 1, 3]</a:t>
                </a:r>
                <a:endParaRPr/>
              </a:p>
            </p:txBody>
          </p:sp>
        </p:grpSp>
        <p:sp>
          <p:nvSpPr>
            <p:cNvPr id="366" name="Google Shape;366;p20"/>
            <p:cNvSpPr txBox="1"/>
            <p:nvPr/>
          </p:nvSpPr>
          <p:spPr>
            <a:xfrm>
              <a:off x="1065838" y="971039"/>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367" name="Google Shape;367;p20"/>
          <p:cNvGrpSpPr/>
          <p:nvPr/>
        </p:nvGrpSpPr>
        <p:grpSpPr>
          <a:xfrm>
            <a:off x="2423075" y="683298"/>
            <a:ext cx="2444975" cy="2187552"/>
            <a:chOff x="2423075" y="683298"/>
            <a:chExt cx="2444975" cy="2187552"/>
          </a:xfrm>
        </p:grpSpPr>
        <p:grpSp>
          <p:nvGrpSpPr>
            <p:cNvPr id="368" name="Google Shape;368;p20"/>
            <p:cNvGrpSpPr/>
            <p:nvPr/>
          </p:nvGrpSpPr>
          <p:grpSpPr>
            <a:xfrm>
              <a:off x="2537939" y="683298"/>
              <a:ext cx="2330111" cy="2187552"/>
              <a:chOff x="2385539" y="683298"/>
              <a:chExt cx="2330111" cy="2187552"/>
            </a:xfrm>
          </p:grpSpPr>
          <p:sp>
            <p:nvSpPr>
              <p:cNvPr id="369" name="Google Shape;369;p20"/>
              <p:cNvSpPr/>
              <p:nvPr/>
            </p:nvSpPr>
            <p:spPr>
              <a:xfrm>
                <a:off x="2385539"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70" name="Google Shape;370;p20"/>
              <p:cNvSpPr/>
              <p:nvPr/>
            </p:nvSpPr>
            <p:spPr>
              <a:xfrm>
                <a:off x="2540928" y="18134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71" name="Google Shape;371;p20"/>
              <p:cNvSpPr/>
              <p:nvPr/>
            </p:nvSpPr>
            <p:spPr>
              <a:xfrm>
                <a:off x="3310519" y="6832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72" name="Google Shape;372;p20"/>
              <p:cNvSpPr/>
              <p:nvPr/>
            </p:nvSpPr>
            <p:spPr>
              <a:xfrm>
                <a:off x="3288503"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73" name="Google Shape;373;p20"/>
              <p:cNvSpPr/>
              <p:nvPr/>
            </p:nvSpPr>
            <p:spPr>
              <a:xfrm>
                <a:off x="3365361" y="17480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74" name="Google Shape;374;p20"/>
              <p:cNvSpPr/>
              <p:nvPr/>
            </p:nvSpPr>
            <p:spPr>
              <a:xfrm>
                <a:off x="3721839" y="11344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75" name="Google Shape;375;p20"/>
              <p:cNvSpPr/>
              <p:nvPr/>
            </p:nvSpPr>
            <p:spPr>
              <a:xfrm>
                <a:off x="4084574" y="17261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76" name="Google Shape;376;p20"/>
              <p:cNvSpPr/>
              <p:nvPr/>
            </p:nvSpPr>
            <p:spPr>
              <a:xfrm>
                <a:off x="3432466" y="22078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377" name="Google Shape;377;p20"/>
              <p:cNvCxnSpPr>
                <a:stCxn id="369" idx="2"/>
                <a:endCxn id="370" idx="0"/>
              </p:cNvCxnSpPr>
              <p:nvPr/>
            </p:nvCxnSpPr>
            <p:spPr>
              <a:xfrm>
                <a:off x="2525339" y="14254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20"/>
              <p:cNvCxnSpPr>
                <a:stCxn id="369" idx="3"/>
                <a:endCxn id="372" idx="1"/>
              </p:cNvCxnSpPr>
              <p:nvPr/>
            </p:nvCxnSpPr>
            <p:spPr>
              <a:xfrm>
                <a:off x="2665139" y="13115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79" name="Google Shape;379;p20"/>
              <p:cNvCxnSpPr>
                <a:stCxn id="371" idx="2"/>
                <a:endCxn id="372" idx="0"/>
              </p:cNvCxnSpPr>
              <p:nvPr/>
            </p:nvCxnSpPr>
            <p:spPr>
              <a:xfrm flipH="1">
                <a:off x="3428419" y="9109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80" name="Google Shape;380;p20"/>
              <p:cNvCxnSpPr>
                <a:stCxn id="371" idx="3"/>
                <a:endCxn id="374" idx="0"/>
              </p:cNvCxnSpPr>
              <p:nvPr/>
            </p:nvCxnSpPr>
            <p:spPr>
              <a:xfrm>
                <a:off x="3590119" y="7971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81" name="Google Shape;381;p20"/>
              <p:cNvCxnSpPr>
                <a:stCxn id="374" idx="2"/>
                <a:endCxn id="375" idx="0"/>
              </p:cNvCxnSpPr>
              <p:nvPr/>
            </p:nvCxnSpPr>
            <p:spPr>
              <a:xfrm>
                <a:off x="3861639" y="13621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82" name="Google Shape;382;p20"/>
              <p:cNvCxnSpPr>
                <a:stCxn id="374" idx="2"/>
                <a:endCxn id="373" idx="3"/>
              </p:cNvCxnSpPr>
              <p:nvPr/>
            </p:nvCxnSpPr>
            <p:spPr>
              <a:xfrm flipH="1">
                <a:off x="3645039" y="13621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83" name="Google Shape;383;p20"/>
              <p:cNvCxnSpPr>
                <a:stCxn id="372" idx="2"/>
                <a:endCxn id="373" idx="0"/>
              </p:cNvCxnSpPr>
              <p:nvPr/>
            </p:nvCxnSpPr>
            <p:spPr>
              <a:xfrm>
                <a:off x="3428303" y="14254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84" name="Google Shape;384;p20"/>
              <p:cNvCxnSpPr>
                <a:stCxn id="370" idx="3"/>
                <a:endCxn id="373" idx="1"/>
              </p:cNvCxnSpPr>
              <p:nvPr/>
            </p:nvCxnSpPr>
            <p:spPr>
              <a:xfrm flipH="1" rot="10800000">
                <a:off x="2820528" y="18619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85" name="Google Shape;385;p20"/>
              <p:cNvCxnSpPr>
                <a:stCxn id="373" idx="2"/>
                <a:endCxn id="376" idx="0"/>
              </p:cNvCxnSpPr>
              <p:nvPr/>
            </p:nvCxnSpPr>
            <p:spPr>
              <a:xfrm>
                <a:off x="3505161" y="19757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86" name="Google Shape;386;p20"/>
              <p:cNvSpPr txBox="1"/>
              <p:nvPr/>
            </p:nvSpPr>
            <p:spPr>
              <a:xfrm>
                <a:off x="2385550" y="2482950"/>
                <a:ext cx="23301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Postorder</a:t>
                </a:r>
                <a:r>
                  <a:rPr lang="en"/>
                  <a:t>: [7, 4, 1, 3, 0]</a:t>
                </a:r>
                <a:endParaRPr/>
              </a:p>
            </p:txBody>
          </p:sp>
        </p:grpSp>
        <p:sp>
          <p:nvSpPr>
            <p:cNvPr id="387" name="Google Shape;387;p20"/>
            <p:cNvSpPr txBox="1"/>
            <p:nvPr/>
          </p:nvSpPr>
          <p:spPr>
            <a:xfrm>
              <a:off x="2423075" y="960047"/>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388" name="Google Shape;388;p20"/>
          <p:cNvGrpSpPr/>
          <p:nvPr/>
        </p:nvGrpSpPr>
        <p:grpSpPr>
          <a:xfrm>
            <a:off x="4781839" y="641544"/>
            <a:ext cx="2330111" cy="2229306"/>
            <a:chOff x="4781839" y="641544"/>
            <a:chExt cx="2330111" cy="2229306"/>
          </a:xfrm>
        </p:grpSpPr>
        <p:grpSp>
          <p:nvGrpSpPr>
            <p:cNvPr id="389" name="Google Shape;389;p20"/>
            <p:cNvGrpSpPr/>
            <p:nvPr/>
          </p:nvGrpSpPr>
          <p:grpSpPr>
            <a:xfrm>
              <a:off x="4781839" y="683298"/>
              <a:ext cx="2330111" cy="2187552"/>
              <a:chOff x="2385539" y="683298"/>
              <a:chExt cx="2330111" cy="2187552"/>
            </a:xfrm>
          </p:grpSpPr>
          <p:sp>
            <p:nvSpPr>
              <p:cNvPr id="390" name="Google Shape;390;p20"/>
              <p:cNvSpPr/>
              <p:nvPr/>
            </p:nvSpPr>
            <p:spPr>
              <a:xfrm>
                <a:off x="2385539"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91" name="Google Shape;391;p20"/>
              <p:cNvSpPr/>
              <p:nvPr/>
            </p:nvSpPr>
            <p:spPr>
              <a:xfrm>
                <a:off x="2540928" y="18134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92" name="Google Shape;392;p20"/>
              <p:cNvSpPr/>
              <p:nvPr/>
            </p:nvSpPr>
            <p:spPr>
              <a:xfrm>
                <a:off x="3310519" y="68329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93" name="Google Shape;393;p20"/>
              <p:cNvSpPr/>
              <p:nvPr/>
            </p:nvSpPr>
            <p:spPr>
              <a:xfrm>
                <a:off x="3288503"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94" name="Google Shape;394;p20"/>
              <p:cNvSpPr/>
              <p:nvPr/>
            </p:nvSpPr>
            <p:spPr>
              <a:xfrm>
                <a:off x="3365361" y="17480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95" name="Google Shape;395;p20"/>
              <p:cNvSpPr/>
              <p:nvPr/>
            </p:nvSpPr>
            <p:spPr>
              <a:xfrm>
                <a:off x="3721839" y="11344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96" name="Google Shape;396;p20"/>
              <p:cNvSpPr/>
              <p:nvPr/>
            </p:nvSpPr>
            <p:spPr>
              <a:xfrm>
                <a:off x="4084574" y="17261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97" name="Google Shape;397;p20"/>
              <p:cNvSpPr/>
              <p:nvPr/>
            </p:nvSpPr>
            <p:spPr>
              <a:xfrm>
                <a:off x="3432466" y="22078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398" name="Google Shape;398;p20"/>
              <p:cNvCxnSpPr>
                <a:stCxn id="390" idx="2"/>
                <a:endCxn id="391" idx="0"/>
              </p:cNvCxnSpPr>
              <p:nvPr/>
            </p:nvCxnSpPr>
            <p:spPr>
              <a:xfrm>
                <a:off x="2525339" y="14254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99" name="Google Shape;399;p20"/>
              <p:cNvCxnSpPr>
                <a:stCxn id="390" idx="3"/>
                <a:endCxn id="393" idx="1"/>
              </p:cNvCxnSpPr>
              <p:nvPr/>
            </p:nvCxnSpPr>
            <p:spPr>
              <a:xfrm>
                <a:off x="2665139" y="13115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00" name="Google Shape;400;p20"/>
              <p:cNvCxnSpPr>
                <a:stCxn id="392" idx="2"/>
                <a:endCxn id="393" idx="0"/>
              </p:cNvCxnSpPr>
              <p:nvPr/>
            </p:nvCxnSpPr>
            <p:spPr>
              <a:xfrm flipH="1">
                <a:off x="3428419" y="9109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01" name="Google Shape;401;p20"/>
              <p:cNvCxnSpPr>
                <a:stCxn id="392" idx="3"/>
                <a:endCxn id="395" idx="0"/>
              </p:cNvCxnSpPr>
              <p:nvPr/>
            </p:nvCxnSpPr>
            <p:spPr>
              <a:xfrm>
                <a:off x="3590119" y="7971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02" name="Google Shape;402;p20"/>
              <p:cNvCxnSpPr>
                <a:stCxn id="395" idx="2"/>
                <a:endCxn id="396" idx="0"/>
              </p:cNvCxnSpPr>
              <p:nvPr/>
            </p:nvCxnSpPr>
            <p:spPr>
              <a:xfrm>
                <a:off x="3861639" y="13621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03" name="Google Shape;403;p20"/>
              <p:cNvCxnSpPr>
                <a:stCxn id="395" idx="2"/>
                <a:endCxn id="394" idx="3"/>
              </p:cNvCxnSpPr>
              <p:nvPr/>
            </p:nvCxnSpPr>
            <p:spPr>
              <a:xfrm flipH="1">
                <a:off x="3645039" y="13621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04" name="Google Shape;404;p20"/>
              <p:cNvCxnSpPr>
                <a:stCxn id="393" idx="2"/>
                <a:endCxn id="394" idx="0"/>
              </p:cNvCxnSpPr>
              <p:nvPr/>
            </p:nvCxnSpPr>
            <p:spPr>
              <a:xfrm>
                <a:off x="3428303" y="14254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05" name="Google Shape;405;p20"/>
              <p:cNvCxnSpPr>
                <a:stCxn id="391" idx="3"/>
                <a:endCxn id="394" idx="1"/>
              </p:cNvCxnSpPr>
              <p:nvPr/>
            </p:nvCxnSpPr>
            <p:spPr>
              <a:xfrm flipH="1" rot="10800000">
                <a:off x="2820528" y="18619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06" name="Google Shape;406;p20"/>
              <p:cNvCxnSpPr>
                <a:stCxn id="394" idx="2"/>
                <a:endCxn id="397" idx="0"/>
              </p:cNvCxnSpPr>
              <p:nvPr/>
            </p:nvCxnSpPr>
            <p:spPr>
              <a:xfrm>
                <a:off x="3505161" y="19757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07" name="Google Shape;407;p20"/>
              <p:cNvSpPr txBox="1"/>
              <p:nvPr/>
            </p:nvSpPr>
            <p:spPr>
              <a:xfrm>
                <a:off x="2385550" y="2482950"/>
                <a:ext cx="23301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Postorder</a:t>
                </a:r>
                <a:r>
                  <a:rPr lang="en"/>
                  <a:t>: [7, 4, 1, 3, 0]</a:t>
                </a:r>
                <a:endParaRPr/>
              </a:p>
            </p:txBody>
          </p:sp>
        </p:grpSp>
        <p:sp>
          <p:nvSpPr>
            <p:cNvPr id="408" name="Google Shape;408;p20"/>
            <p:cNvSpPr txBox="1"/>
            <p:nvPr/>
          </p:nvSpPr>
          <p:spPr>
            <a:xfrm>
              <a:off x="5481994" y="641544"/>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409" name="Google Shape;409;p20"/>
          <p:cNvGrpSpPr/>
          <p:nvPr/>
        </p:nvGrpSpPr>
        <p:grpSpPr>
          <a:xfrm>
            <a:off x="7009764" y="663998"/>
            <a:ext cx="2330111" cy="2187552"/>
            <a:chOff x="7009764" y="663998"/>
            <a:chExt cx="2330111" cy="2187552"/>
          </a:xfrm>
        </p:grpSpPr>
        <p:sp>
          <p:nvSpPr>
            <p:cNvPr id="410" name="Google Shape;410;p20"/>
            <p:cNvSpPr txBox="1"/>
            <p:nvPr/>
          </p:nvSpPr>
          <p:spPr>
            <a:xfrm>
              <a:off x="8570820" y="1048158"/>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411" name="Google Shape;411;p20"/>
            <p:cNvGrpSpPr/>
            <p:nvPr/>
          </p:nvGrpSpPr>
          <p:grpSpPr>
            <a:xfrm>
              <a:off x="7009764" y="663998"/>
              <a:ext cx="2330111" cy="2187552"/>
              <a:chOff x="2385539" y="683298"/>
              <a:chExt cx="2330111" cy="2187552"/>
            </a:xfrm>
          </p:grpSpPr>
          <p:sp>
            <p:nvSpPr>
              <p:cNvPr id="412" name="Google Shape;412;p20"/>
              <p:cNvSpPr/>
              <p:nvPr/>
            </p:nvSpPr>
            <p:spPr>
              <a:xfrm>
                <a:off x="2385539"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13" name="Google Shape;413;p20"/>
              <p:cNvSpPr/>
              <p:nvPr/>
            </p:nvSpPr>
            <p:spPr>
              <a:xfrm>
                <a:off x="2540928" y="18134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4" name="Google Shape;414;p20"/>
              <p:cNvSpPr/>
              <p:nvPr/>
            </p:nvSpPr>
            <p:spPr>
              <a:xfrm>
                <a:off x="3310519" y="68329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15" name="Google Shape;415;p20"/>
              <p:cNvSpPr/>
              <p:nvPr/>
            </p:nvSpPr>
            <p:spPr>
              <a:xfrm>
                <a:off x="3288503"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16" name="Google Shape;416;p20"/>
              <p:cNvSpPr/>
              <p:nvPr/>
            </p:nvSpPr>
            <p:spPr>
              <a:xfrm>
                <a:off x="3365361" y="17480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417" name="Google Shape;417;p20"/>
              <p:cNvSpPr/>
              <p:nvPr/>
            </p:nvSpPr>
            <p:spPr>
              <a:xfrm>
                <a:off x="3721839" y="113440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418" name="Google Shape;418;p20"/>
              <p:cNvSpPr/>
              <p:nvPr/>
            </p:nvSpPr>
            <p:spPr>
              <a:xfrm>
                <a:off x="4084574" y="17261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419" name="Google Shape;419;p20"/>
              <p:cNvSpPr/>
              <p:nvPr/>
            </p:nvSpPr>
            <p:spPr>
              <a:xfrm>
                <a:off x="3432466" y="22078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420" name="Google Shape;420;p20"/>
              <p:cNvCxnSpPr>
                <a:stCxn id="412" idx="2"/>
                <a:endCxn id="413" idx="0"/>
              </p:cNvCxnSpPr>
              <p:nvPr/>
            </p:nvCxnSpPr>
            <p:spPr>
              <a:xfrm>
                <a:off x="2525339" y="14254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21" name="Google Shape;421;p20"/>
              <p:cNvCxnSpPr>
                <a:stCxn id="412" idx="3"/>
                <a:endCxn id="415" idx="1"/>
              </p:cNvCxnSpPr>
              <p:nvPr/>
            </p:nvCxnSpPr>
            <p:spPr>
              <a:xfrm>
                <a:off x="2665139" y="13115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22" name="Google Shape;422;p20"/>
              <p:cNvCxnSpPr>
                <a:stCxn id="414" idx="2"/>
                <a:endCxn id="415" idx="0"/>
              </p:cNvCxnSpPr>
              <p:nvPr/>
            </p:nvCxnSpPr>
            <p:spPr>
              <a:xfrm flipH="1">
                <a:off x="3428419" y="9109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23" name="Google Shape;423;p20"/>
              <p:cNvCxnSpPr>
                <a:stCxn id="414" idx="3"/>
                <a:endCxn id="417" idx="0"/>
              </p:cNvCxnSpPr>
              <p:nvPr/>
            </p:nvCxnSpPr>
            <p:spPr>
              <a:xfrm>
                <a:off x="3590119" y="7971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24" name="Google Shape;424;p20"/>
              <p:cNvCxnSpPr>
                <a:stCxn id="417" idx="2"/>
                <a:endCxn id="418" idx="0"/>
              </p:cNvCxnSpPr>
              <p:nvPr/>
            </p:nvCxnSpPr>
            <p:spPr>
              <a:xfrm>
                <a:off x="3861639" y="13621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25" name="Google Shape;425;p20"/>
              <p:cNvCxnSpPr>
                <a:stCxn id="417" idx="2"/>
                <a:endCxn id="416" idx="3"/>
              </p:cNvCxnSpPr>
              <p:nvPr/>
            </p:nvCxnSpPr>
            <p:spPr>
              <a:xfrm flipH="1">
                <a:off x="3645039" y="13621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26" name="Google Shape;426;p20"/>
              <p:cNvCxnSpPr>
                <a:stCxn id="415" idx="2"/>
                <a:endCxn id="416" idx="0"/>
              </p:cNvCxnSpPr>
              <p:nvPr/>
            </p:nvCxnSpPr>
            <p:spPr>
              <a:xfrm>
                <a:off x="3428303" y="14254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27" name="Google Shape;427;p20"/>
              <p:cNvCxnSpPr>
                <a:stCxn id="413" idx="3"/>
                <a:endCxn id="416" idx="1"/>
              </p:cNvCxnSpPr>
              <p:nvPr/>
            </p:nvCxnSpPr>
            <p:spPr>
              <a:xfrm flipH="1" rot="10800000">
                <a:off x="2820528" y="18619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28" name="Google Shape;428;p20"/>
              <p:cNvCxnSpPr>
                <a:stCxn id="416" idx="2"/>
                <a:endCxn id="419" idx="0"/>
              </p:cNvCxnSpPr>
              <p:nvPr/>
            </p:nvCxnSpPr>
            <p:spPr>
              <a:xfrm>
                <a:off x="3505161" y="19757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29" name="Google Shape;429;p20"/>
              <p:cNvSpPr txBox="1"/>
              <p:nvPr/>
            </p:nvSpPr>
            <p:spPr>
              <a:xfrm>
                <a:off x="2385550" y="2482950"/>
                <a:ext cx="23301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Postorder</a:t>
                </a:r>
                <a:r>
                  <a:rPr lang="en"/>
                  <a:t>: [7, 4, 1, 3, 0]</a:t>
                </a:r>
                <a:endParaRPr/>
              </a:p>
            </p:txBody>
          </p:sp>
        </p:grpSp>
      </p:grpSp>
      <p:grpSp>
        <p:nvGrpSpPr>
          <p:cNvPr id="430" name="Google Shape;430;p20"/>
          <p:cNvGrpSpPr/>
          <p:nvPr/>
        </p:nvGrpSpPr>
        <p:grpSpPr>
          <a:xfrm>
            <a:off x="71489" y="2901162"/>
            <a:ext cx="2330111" cy="2187552"/>
            <a:chOff x="71489" y="2901162"/>
            <a:chExt cx="2330111" cy="2187552"/>
          </a:xfrm>
        </p:grpSpPr>
        <p:sp>
          <p:nvSpPr>
            <p:cNvPr id="431" name="Google Shape;431;p20"/>
            <p:cNvSpPr txBox="1"/>
            <p:nvPr/>
          </p:nvSpPr>
          <p:spPr>
            <a:xfrm>
              <a:off x="2029047" y="3917845"/>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432" name="Google Shape;432;p20"/>
            <p:cNvGrpSpPr/>
            <p:nvPr/>
          </p:nvGrpSpPr>
          <p:grpSpPr>
            <a:xfrm>
              <a:off x="71489" y="2901162"/>
              <a:ext cx="2330111" cy="2187552"/>
              <a:chOff x="2385539" y="683298"/>
              <a:chExt cx="2330111" cy="2187552"/>
            </a:xfrm>
          </p:grpSpPr>
          <p:sp>
            <p:nvSpPr>
              <p:cNvPr id="433" name="Google Shape;433;p20"/>
              <p:cNvSpPr/>
              <p:nvPr/>
            </p:nvSpPr>
            <p:spPr>
              <a:xfrm>
                <a:off x="2385539"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34" name="Google Shape;434;p20"/>
              <p:cNvSpPr/>
              <p:nvPr/>
            </p:nvSpPr>
            <p:spPr>
              <a:xfrm>
                <a:off x="2540928" y="18134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35" name="Google Shape;435;p20"/>
              <p:cNvSpPr/>
              <p:nvPr/>
            </p:nvSpPr>
            <p:spPr>
              <a:xfrm>
                <a:off x="3310519" y="68329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36" name="Google Shape;436;p20"/>
              <p:cNvSpPr/>
              <p:nvPr/>
            </p:nvSpPr>
            <p:spPr>
              <a:xfrm>
                <a:off x="3288503"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37" name="Google Shape;437;p20"/>
              <p:cNvSpPr/>
              <p:nvPr/>
            </p:nvSpPr>
            <p:spPr>
              <a:xfrm>
                <a:off x="3365361" y="17480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438" name="Google Shape;438;p20"/>
              <p:cNvSpPr/>
              <p:nvPr/>
            </p:nvSpPr>
            <p:spPr>
              <a:xfrm>
                <a:off x="3721839" y="113440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439" name="Google Shape;439;p20"/>
              <p:cNvSpPr/>
              <p:nvPr/>
            </p:nvSpPr>
            <p:spPr>
              <a:xfrm>
                <a:off x="4084574" y="172618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440" name="Google Shape;440;p20"/>
              <p:cNvSpPr/>
              <p:nvPr/>
            </p:nvSpPr>
            <p:spPr>
              <a:xfrm>
                <a:off x="3432466" y="22078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441" name="Google Shape;441;p20"/>
              <p:cNvCxnSpPr>
                <a:stCxn id="433" idx="2"/>
                <a:endCxn id="434" idx="0"/>
              </p:cNvCxnSpPr>
              <p:nvPr/>
            </p:nvCxnSpPr>
            <p:spPr>
              <a:xfrm>
                <a:off x="2525339" y="14254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42" name="Google Shape;442;p20"/>
              <p:cNvCxnSpPr>
                <a:stCxn id="433" idx="3"/>
                <a:endCxn id="436" idx="1"/>
              </p:cNvCxnSpPr>
              <p:nvPr/>
            </p:nvCxnSpPr>
            <p:spPr>
              <a:xfrm>
                <a:off x="2665139" y="13115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43" name="Google Shape;443;p20"/>
              <p:cNvCxnSpPr>
                <a:stCxn id="435" idx="2"/>
                <a:endCxn id="436" idx="0"/>
              </p:cNvCxnSpPr>
              <p:nvPr/>
            </p:nvCxnSpPr>
            <p:spPr>
              <a:xfrm flipH="1">
                <a:off x="3428419" y="9109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44" name="Google Shape;444;p20"/>
              <p:cNvCxnSpPr>
                <a:stCxn id="435" idx="3"/>
                <a:endCxn id="438" idx="0"/>
              </p:cNvCxnSpPr>
              <p:nvPr/>
            </p:nvCxnSpPr>
            <p:spPr>
              <a:xfrm>
                <a:off x="3590119" y="7971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45" name="Google Shape;445;p20"/>
              <p:cNvCxnSpPr>
                <a:stCxn id="438" idx="2"/>
                <a:endCxn id="439" idx="0"/>
              </p:cNvCxnSpPr>
              <p:nvPr/>
            </p:nvCxnSpPr>
            <p:spPr>
              <a:xfrm>
                <a:off x="3861639" y="13621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46" name="Google Shape;446;p20"/>
              <p:cNvCxnSpPr>
                <a:stCxn id="438" idx="2"/>
                <a:endCxn id="437" idx="3"/>
              </p:cNvCxnSpPr>
              <p:nvPr/>
            </p:nvCxnSpPr>
            <p:spPr>
              <a:xfrm flipH="1">
                <a:off x="3645039" y="13621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47" name="Google Shape;447;p20"/>
              <p:cNvCxnSpPr>
                <a:stCxn id="436" idx="2"/>
                <a:endCxn id="437" idx="0"/>
              </p:cNvCxnSpPr>
              <p:nvPr/>
            </p:nvCxnSpPr>
            <p:spPr>
              <a:xfrm>
                <a:off x="3428303" y="14254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48" name="Google Shape;448;p20"/>
              <p:cNvCxnSpPr>
                <a:stCxn id="434" idx="3"/>
                <a:endCxn id="437" idx="1"/>
              </p:cNvCxnSpPr>
              <p:nvPr/>
            </p:nvCxnSpPr>
            <p:spPr>
              <a:xfrm flipH="1" rot="10800000">
                <a:off x="2820528" y="18619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49" name="Google Shape;449;p20"/>
              <p:cNvCxnSpPr>
                <a:stCxn id="437" idx="2"/>
                <a:endCxn id="440" idx="0"/>
              </p:cNvCxnSpPr>
              <p:nvPr/>
            </p:nvCxnSpPr>
            <p:spPr>
              <a:xfrm>
                <a:off x="3505161" y="19757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50" name="Google Shape;450;p20"/>
              <p:cNvSpPr txBox="1"/>
              <p:nvPr/>
            </p:nvSpPr>
            <p:spPr>
              <a:xfrm>
                <a:off x="2385550" y="2482950"/>
                <a:ext cx="23301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Postorder</a:t>
                </a:r>
                <a:r>
                  <a:rPr lang="en"/>
                  <a:t>: [7, 4, 1, 3, 0, 6]</a:t>
                </a:r>
                <a:endParaRPr/>
              </a:p>
            </p:txBody>
          </p:sp>
        </p:grpSp>
      </p:grpSp>
      <p:grpSp>
        <p:nvGrpSpPr>
          <p:cNvPr id="451" name="Google Shape;451;p20"/>
          <p:cNvGrpSpPr/>
          <p:nvPr/>
        </p:nvGrpSpPr>
        <p:grpSpPr>
          <a:xfrm>
            <a:off x="3386020" y="2890148"/>
            <a:ext cx="2496611" cy="2187563"/>
            <a:chOff x="3386020" y="2890148"/>
            <a:chExt cx="2496611" cy="2187563"/>
          </a:xfrm>
        </p:grpSpPr>
        <p:sp>
          <p:nvSpPr>
            <p:cNvPr id="452" name="Google Shape;452;p20"/>
            <p:cNvSpPr txBox="1"/>
            <p:nvPr/>
          </p:nvSpPr>
          <p:spPr>
            <a:xfrm>
              <a:off x="5036311" y="3312973"/>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453" name="Google Shape;453;p20"/>
            <p:cNvGrpSpPr/>
            <p:nvPr/>
          </p:nvGrpSpPr>
          <p:grpSpPr>
            <a:xfrm>
              <a:off x="3386020" y="2890148"/>
              <a:ext cx="2496611" cy="2187563"/>
              <a:chOff x="2385539" y="683298"/>
              <a:chExt cx="2496611" cy="2187563"/>
            </a:xfrm>
          </p:grpSpPr>
          <p:sp>
            <p:nvSpPr>
              <p:cNvPr id="454" name="Google Shape;454;p20"/>
              <p:cNvSpPr/>
              <p:nvPr/>
            </p:nvSpPr>
            <p:spPr>
              <a:xfrm>
                <a:off x="2385539"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55" name="Google Shape;455;p20"/>
              <p:cNvSpPr/>
              <p:nvPr/>
            </p:nvSpPr>
            <p:spPr>
              <a:xfrm>
                <a:off x="2540928" y="18134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56" name="Google Shape;456;p20"/>
              <p:cNvSpPr/>
              <p:nvPr/>
            </p:nvSpPr>
            <p:spPr>
              <a:xfrm>
                <a:off x="3310519" y="68329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57" name="Google Shape;457;p20"/>
              <p:cNvSpPr/>
              <p:nvPr/>
            </p:nvSpPr>
            <p:spPr>
              <a:xfrm>
                <a:off x="3288503"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58" name="Google Shape;458;p20"/>
              <p:cNvSpPr/>
              <p:nvPr/>
            </p:nvSpPr>
            <p:spPr>
              <a:xfrm>
                <a:off x="3365361" y="17480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459" name="Google Shape;459;p20"/>
              <p:cNvSpPr/>
              <p:nvPr/>
            </p:nvSpPr>
            <p:spPr>
              <a:xfrm>
                <a:off x="3721839" y="113440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460" name="Google Shape;460;p20"/>
              <p:cNvSpPr/>
              <p:nvPr/>
            </p:nvSpPr>
            <p:spPr>
              <a:xfrm>
                <a:off x="4084574" y="172618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461" name="Google Shape;461;p20"/>
              <p:cNvSpPr/>
              <p:nvPr/>
            </p:nvSpPr>
            <p:spPr>
              <a:xfrm>
                <a:off x="3432466" y="22078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462" name="Google Shape;462;p20"/>
              <p:cNvCxnSpPr>
                <a:stCxn id="454" idx="2"/>
                <a:endCxn id="455" idx="0"/>
              </p:cNvCxnSpPr>
              <p:nvPr/>
            </p:nvCxnSpPr>
            <p:spPr>
              <a:xfrm>
                <a:off x="2525339" y="14254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63" name="Google Shape;463;p20"/>
              <p:cNvCxnSpPr>
                <a:stCxn id="454" idx="3"/>
                <a:endCxn id="457" idx="1"/>
              </p:cNvCxnSpPr>
              <p:nvPr/>
            </p:nvCxnSpPr>
            <p:spPr>
              <a:xfrm>
                <a:off x="2665139" y="13115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64" name="Google Shape;464;p20"/>
              <p:cNvCxnSpPr>
                <a:stCxn id="456" idx="2"/>
                <a:endCxn id="457" idx="0"/>
              </p:cNvCxnSpPr>
              <p:nvPr/>
            </p:nvCxnSpPr>
            <p:spPr>
              <a:xfrm flipH="1">
                <a:off x="3428419" y="9109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65" name="Google Shape;465;p20"/>
              <p:cNvCxnSpPr>
                <a:stCxn id="456" idx="3"/>
                <a:endCxn id="459" idx="0"/>
              </p:cNvCxnSpPr>
              <p:nvPr/>
            </p:nvCxnSpPr>
            <p:spPr>
              <a:xfrm>
                <a:off x="3590119" y="7971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66" name="Google Shape;466;p20"/>
              <p:cNvCxnSpPr>
                <a:stCxn id="459" idx="2"/>
                <a:endCxn id="460" idx="0"/>
              </p:cNvCxnSpPr>
              <p:nvPr/>
            </p:nvCxnSpPr>
            <p:spPr>
              <a:xfrm>
                <a:off x="3861639" y="13621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67" name="Google Shape;467;p20"/>
              <p:cNvCxnSpPr>
                <a:stCxn id="459" idx="2"/>
                <a:endCxn id="458" idx="3"/>
              </p:cNvCxnSpPr>
              <p:nvPr/>
            </p:nvCxnSpPr>
            <p:spPr>
              <a:xfrm flipH="1">
                <a:off x="3645039" y="13621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68" name="Google Shape;468;p20"/>
              <p:cNvCxnSpPr>
                <a:stCxn id="457" idx="2"/>
                <a:endCxn id="458" idx="0"/>
              </p:cNvCxnSpPr>
              <p:nvPr/>
            </p:nvCxnSpPr>
            <p:spPr>
              <a:xfrm>
                <a:off x="3428303" y="14254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69" name="Google Shape;469;p20"/>
              <p:cNvCxnSpPr>
                <a:stCxn id="455" idx="3"/>
                <a:endCxn id="458" idx="1"/>
              </p:cNvCxnSpPr>
              <p:nvPr/>
            </p:nvCxnSpPr>
            <p:spPr>
              <a:xfrm flipH="1" rot="10800000">
                <a:off x="2820528" y="18619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70" name="Google Shape;470;p20"/>
              <p:cNvCxnSpPr>
                <a:stCxn id="458" idx="2"/>
                <a:endCxn id="461" idx="0"/>
              </p:cNvCxnSpPr>
              <p:nvPr/>
            </p:nvCxnSpPr>
            <p:spPr>
              <a:xfrm>
                <a:off x="3505161" y="19757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71" name="Google Shape;471;p20"/>
              <p:cNvSpPr txBox="1"/>
              <p:nvPr/>
            </p:nvSpPr>
            <p:spPr>
              <a:xfrm>
                <a:off x="2385550" y="2482961"/>
                <a:ext cx="24966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Postorder</a:t>
                </a:r>
                <a:r>
                  <a:rPr lang="en"/>
                  <a:t>: [7, 4, 1, 3, 0, 6, 5]</a:t>
                </a:r>
                <a:endParaRPr/>
              </a:p>
            </p:txBody>
          </p:sp>
        </p:grpSp>
      </p:grpSp>
      <p:grpSp>
        <p:nvGrpSpPr>
          <p:cNvPr id="472" name="Google Shape;472;p20"/>
          <p:cNvGrpSpPr/>
          <p:nvPr/>
        </p:nvGrpSpPr>
        <p:grpSpPr>
          <a:xfrm>
            <a:off x="6355025" y="2851548"/>
            <a:ext cx="2789100" cy="2231632"/>
            <a:chOff x="6355025" y="2851548"/>
            <a:chExt cx="2789100" cy="2231632"/>
          </a:xfrm>
        </p:grpSpPr>
        <p:sp>
          <p:nvSpPr>
            <p:cNvPr id="473" name="Google Shape;473;p20"/>
            <p:cNvSpPr txBox="1"/>
            <p:nvPr/>
          </p:nvSpPr>
          <p:spPr>
            <a:xfrm>
              <a:off x="7710886" y="2851548"/>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474" name="Google Shape;474;p20"/>
            <p:cNvGrpSpPr/>
            <p:nvPr/>
          </p:nvGrpSpPr>
          <p:grpSpPr>
            <a:xfrm>
              <a:off x="6355025" y="2895618"/>
              <a:ext cx="2789100" cy="2187563"/>
              <a:chOff x="2261450" y="683298"/>
              <a:chExt cx="2789100" cy="2187563"/>
            </a:xfrm>
          </p:grpSpPr>
          <p:sp>
            <p:nvSpPr>
              <p:cNvPr id="475" name="Google Shape;475;p20"/>
              <p:cNvSpPr/>
              <p:nvPr/>
            </p:nvSpPr>
            <p:spPr>
              <a:xfrm>
                <a:off x="2385539"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76" name="Google Shape;476;p20"/>
              <p:cNvSpPr/>
              <p:nvPr/>
            </p:nvSpPr>
            <p:spPr>
              <a:xfrm>
                <a:off x="2540928" y="18134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77" name="Google Shape;477;p20"/>
              <p:cNvSpPr/>
              <p:nvPr/>
            </p:nvSpPr>
            <p:spPr>
              <a:xfrm>
                <a:off x="3310519" y="68329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78" name="Google Shape;478;p20"/>
              <p:cNvSpPr/>
              <p:nvPr/>
            </p:nvSpPr>
            <p:spPr>
              <a:xfrm>
                <a:off x="3288503" y="11977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79" name="Google Shape;479;p20"/>
              <p:cNvSpPr/>
              <p:nvPr/>
            </p:nvSpPr>
            <p:spPr>
              <a:xfrm>
                <a:off x="3365361" y="17480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480" name="Google Shape;480;p20"/>
              <p:cNvSpPr/>
              <p:nvPr/>
            </p:nvSpPr>
            <p:spPr>
              <a:xfrm>
                <a:off x="3721839" y="113440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481" name="Google Shape;481;p20"/>
              <p:cNvSpPr/>
              <p:nvPr/>
            </p:nvSpPr>
            <p:spPr>
              <a:xfrm>
                <a:off x="4084574" y="172618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482" name="Google Shape;482;p20"/>
              <p:cNvSpPr/>
              <p:nvPr/>
            </p:nvSpPr>
            <p:spPr>
              <a:xfrm>
                <a:off x="3432466" y="22078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483" name="Google Shape;483;p20"/>
              <p:cNvCxnSpPr>
                <a:stCxn id="475" idx="2"/>
                <a:endCxn id="476" idx="0"/>
              </p:cNvCxnSpPr>
              <p:nvPr/>
            </p:nvCxnSpPr>
            <p:spPr>
              <a:xfrm>
                <a:off x="2525339" y="14254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84" name="Google Shape;484;p20"/>
              <p:cNvCxnSpPr>
                <a:stCxn id="475" idx="3"/>
                <a:endCxn id="478" idx="1"/>
              </p:cNvCxnSpPr>
              <p:nvPr/>
            </p:nvCxnSpPr>
            <p:spPr>
              <a:xfrm>
                <a:off x="2665139" y="13115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85" name="Google Shape;485;p20"/>
              <p:cNvCxnSpPr>
                <a:stCxn id="477" idx="2"/>
                <a:endCxn id="478" idx="0"/>
              </p:cNvCxnSpPr>
              <p:nvPr/>
            </p:nvCxnSpPr>
            <p:spPr>
              <a:xfrm flipH="1">
                <a:off x="3428419" y="9109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86" name="Google Shape;486;p20"/>
              <p:cNvCxnSpPr>
                <a:stCxn id="477" idx="3"/>
                <a:endCxn id="480" idx="0"/>
              </p:cNvCxnSpPr>
              <p:nvPr/>
            </p:nvCxnSpPr>
            <p:spPr>
              <a:xfrm>
                <a:off x="3590119" y="7971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87" name="Google Shape;487;p20"/>
              <p:cNvCxnSpPr>
                <a:stCxn id="480" idx="2"/>
                <a:endCxn id="481" idx="0"/>
              </p:cNvCxnSpPr>
              <p:nvPr/>
            </p:nvCxnSpPr>
            <p:spPr>
              <a:xfrm>
                <a:off x="3861639" y="13621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88" name="Google Shape;488;p20"/>
              <p:cNvCxnSpPr>
                <a:stCxn id="480" idx="2"/>
                <a:endCxn id="479" idx="3"/>
              </p:cNvCxnSpPr>
              <p:nvPr/>
            </p:nvCxnSpPr>
            <p:spPr>
              <a:xfrm flipH="1">
                <a:off x="3645039" y="13621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89" name="Google Shape;489;p20"/>
              <p:cNvCxnSpPr>
                <a:stCxn id="478" idx="2"/>
                <a:endCxn id="479" idx="0"/>
              </p:cNvCxnSpPr>
              <p:nvPr/>
            </p:nvCxnSpPr>
            <p:spPr>
              <a:xfrm>
                <a:off x="3428303" y="14254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90" name="Google Shape;490;p20"/>
              <p:cNvCxnSpPr>
                <a:stCxn id="476" idx="3"/>
                <a:endCxn id="479" idx="1"/>
              </p:cNvCxnSpPr>
              <p:nvPr/>
            </p:nvCxnSpPr>
            <p:spPr>
              <a:xfrm flipH="1" rot="10800000">
                <a:off x="2820528" y="18619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91" name="Google Shape;491;p20"/>
              <p:cNvCxnSpPr>
                <a:stCxn id="479" idx="2"/>
                <a:endCxn id="482" idx="0"/>
              </p:cNvCxnSpPr>
              <p:nvPr/>
            </p:nvCxnSpPr>
            <p:spPr>
              <a:xfrm>
                <a:off x="3505161" y="19757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92" name="Google Shape;492;p20"/>
              <p:cNvSpPr txBox="1"/>
              <p:nvPr/>
            </p:nvSpPr>
            <p:spPr>
              <a:xfrm>
                <a:off x="2261450" y="2482961"/>
                <a:ext cx="27891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Postorder</a:t>
                </a:r>
                <a:r>
                  <a:rPr lang="en">
                    <a:highlight>
                      <a:srgbClr val="FFFFFF"/>
                    </a:highlight>
                  </a:rPr>
                  <a:t>: [7, 4, 1, 3, 0, 6, 5, 2]</a:t>
                </a:r>
                <a:endParaRPr>
                  <a:highlight>
                    <a:srgbClr val="FFFFFF"/>
                  </a:highlight>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(Spoiler Alert)</a:t>
            </a:r>
            <a:endParaRPr/>
          </a:p>
        </p:txBody>
      </p:sp>
      <p:sp>
        <p:nvSpPr>
          <p:cNvPr id="498" name="Google Shape;498;p21"/>
          <p:cNvSpPr txBox="1"/>
          <p:nvPr>
            <p:ph idx="1" type="body"/>
          </p:nvPr>
        </p:nvSpPr>
        <p:spPr>
          <a:xfrm>
            <a:off x="243000" y="2825750"/>
            <a:ext cx="8443800" cy="188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Perform a DFS traversal from every vertex with indegree 0, NOT clearing markings in between traversals.</a:t>
            </a:r>
            <a:endParaRPr/>
          </a:p>
          <a:p>
            <a:pPr indent="-355600" lvl="0" marL="457200" rtl="0" algn="l">
              <a:spcBef>
                <a:spcPts val="600"/>
              </a:spcBef>
              <a:spcAft>
                <a:spcPts val="0"/>
              </a:spcAft>
              <a:buSzPts val="2000"/>
              <a:buChar char="●"/>
            </a:pPr>
            <a:r>
              <a:rPr lang="en"/>
              <a:t>Record DFS postorder in a list: [7, 4, 1, 3, 0, 6, 5, 2]</a:t>
            </a:r>
            <a:endParaRPr/>
          </a:p>
          <a:p>
            <a:pPr indent="-355600" lvl="0" marL="457200" rtl="0" algn="l">
              <a:spcBef>
                <a:spcPts val="0"/>
              </a:spcBef>
              <a:spcAft>
                <a:spcPts val="0"/>
              </a:spcAft>
              <a:buSzPts val="2000"/>
              <a:buChar char="●"/>
            </a:pPr>
            <a:r>
              <a:rPr lang="en"/>
              <a:t>Topological ordering is given by the reverse of that list (reverse postorder):</a:t>
            </a:r>
            <a:endParaRPr/>
          </a:p>
          <a:p>
            <a:pPr indent="-355600" lvl="1" marL="914400" rtl="0" algn="l">
              <a:spcBef>
                <a:spcPts val="0"/>
              </a:spcBef>
              <a:spcAft>
                <a:spcPts val="0"/>
              </a:spcAft>
              <a:buSzPts val="2000"/>
              <a:buChar char="○"/>
            </a:pPr>
            <a:r>
              <a:rPr lang="en"/>
              <a:t>[2, 5, 6, 0, 3, 1, 4, 7]</a:t>
            </a:r>
            <a:endParaRPr/>
          </a:p>
        </p:txBody>
      </p:sp>
      <p:grpSp>
        <p:nvGrpSpPr>
          <p:cNvPr id="499" name="Google Shape;499;p21"/>
          <p:cNvGrpSpPr/>
          <p:nvPr/>
        </p:nvGrpSpPr>
        <p:grpSpPr>
          <a:xfrm>
            <a:off x="3071707" y="733900"/>
            <a:ext cx="2419775" cy="1945737"/>
            <a:chOff x="756020" y="683300"/>
            <a:chExt cx="2419775" cy="1945737"/>
          </a:xfrm>
        </p:grpSpPr>
        <p:sp>
          <p:nvSpPr>
            <p:cNvPr id="500" name="Google Shape;500;p21"/>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01" name="Google Shape;501;p21"/>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02" name="Google Shape;502;p21"/>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03" name="Google Shape;503;p21"/>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04" name="Google Shape;504;p21"/>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505" name="Google Shape;505;p21"/>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506" name="Google Shape;506;p21"/>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507" name="Google Shape;507;p21"/>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508" name="Google Shape;508;p21"/>
            <p:cNvCxnSpPr>
              <a:stCxn id="500" idx="2"/>
              <a:endCxn id="501"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509" name="Google Shape;509;p21"/>
            <p:cNvCxnSpPr>
              <a:stCxn id="500" idx="3"/>
              <a:endCxn id="503"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510" name="Google Shape;510;p21"/>
            <p:cNvCxnSpPr>
              <a:stCxn id="502" idx="2"/>
              <a:endCxn id="503"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511" name="Google Shape;511;p21"/>
            <p:cNvCxnSpPr>
              <a:stCxn id="502" idx="3"/>
              <a:endCxn id="505"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512" name="Google Shape;512;p21"/>
            <p:cNvCxnSpPr>
              <a:stCxn id="505" idx="2"/>
              <a:endCxn id="506" idx="0"/>
            </p:cNvCxnSpPr>
            <p:nvPr/>
          </p:nvCxnSpPr>
          <p:spPr>
            <a:xfrm>
              <a:off x="2605195" y="1437087"/>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513" name="Google Shape;513;p21"/>
            <p:cNvCxnSpPr>
              <a:stCxn id="505" idx="2"/>
              <a:endCxn id="504" idx="3"/>
            </p:cNvCxnSpPr>
            <p:nvPr/>
          </p:nvCxnSpPr>
          <p:spPr>
            <a:xfrm flipH="1">
              <a:off x="2186095" y="1437087"/>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514" name="Google Shape;514;p21"/>
            <p:cNvCxnSpPr>
              <a:stCxn id="503" idx="2"/>
              <a:endCxn id="504"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515" name="Google Shape;515;p21"/>
            <p:cNvCxnSpPr>
              <a:stCxn id="501" idx="3"/>
              <a:endCxn id="504"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516" name="Google Shape;516;p21"/>
            <p:cNvCxnSpPr>
              <a:stCxn id="504" idx="2"/>
              <a:endCxn id="507" idx="0"/>
            </p:cNvCxnSpPr>
            <p:nvPr/>
          </p:nvCxnSpPr>
          <p:spPr>
            <a:xfrm>
              <a:off x="2027345" y="2118462"/>
              <a:ext cx="76200" cy="25770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Topological Sort</a:t>
            </a:r>
            <a:endParaRPr/>
          </a:p>
        </p:txBody>
      </p:sp>
      <p:sp>
        <p:nvSpPr>
          <p:cNvPr id="522" name="Google Shape;522;p22"/>
          <p:cNvSpPr txBox="1"/>
          <p:nvPr>
            <p:ph idx="1" type="body"/>
          </p:nvPr>
        </p:nvSpPr>
        <p:spPr>
          <a:xfrm>
            <a:off x="243000" y="3557500"/>
            <a:ext cx="8597400" cy="115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reason it’s called topological sort: Can think of this process as sorting our nodes so they appear in an order consistent with edges, e.g. [2, 5, 6, 0, 3, 1, 4, 7]</a:t>
            </a:r>
            <a:endParaRPr/>
          </a:p>
          <a:p>
            <a:pPr indent="-355600" lvl="0" marL="457200" rtl="0" algn="l">
              <a:spcBef>
                <a:spcPts val="600"/>
              </a:spcBef>
              <a:spcAft>
                <a:spcPts val="0"/>
              </a:spcAft>
              <a:buSzPts val="2000"/>
              <a:buChar char="●"/>
            </a:pPr>
            <a:r>
              <a:rPr lang="en"/>
              <a:t>When nodes are sorted in diagram, arrows all point rightwards.</a:t>
            </a:r>
            <a:endParaRPr/>
          </a:p>
        </p:txBody>
      </p:sp>
      <p:sp>
        <p:nvSpPr>
          <p:cNvPr id="523" name="Google Shape;523;p22"/>
          <p:cNvSpPr/>
          <p:nvPr/>
        </p:nvSpPr>
        <p:spPr>
          <a:xfrm>
            <a:off x="3701507" y="10997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24" name="Google Shape;524;p22"/>
          <p:cNvSpPr/>
          <p:nvPr/>
        </p:nvSpPr>
        <p:spPr>
          <a:xfrm>
            <a:off x="5258807" y="13687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25" name="Google Shape;525;p22"/>
          <p:cNvSpPr/>
          <p:nvPr/>
        </p:nvSpPr>
        <p:spPr>
          <a:xfrm>
            <a:off x="1607457" y="10997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26" name="Google Shape;526;p22"/>
          <p:cNvSpPr/>
          <p:nvPr/>
        </p:nvSpPr>
        <p:spPr>
          <a:xfrm>
            <a:off x="4515157" y="10309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27" name="Google Shape;527;p22"/>
          <p:cNvSpPr/>
          <p:nvPr/>
        </p:nvSpPr>
        <p:spPr>
          <a:xfrm>
            <a:off x="5730807" y="90461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528" name="Google Shape;528;p22"/>
          <p:cNvSpPr/>
          <p:nvPr/>
        </p:nvSpPr>
        <p:spPr>
          <a:xfrm>
            <a:off x="2302882" y="118981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529" name="Google Shape;529;p22"/>
          <p:cNvSpPr/>
          <p:nvPr/>
        </p:nvSpPr>
        <p:spPr>
          <a:xfrm>
            <a:off x="2818282" y="118981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530" name="Google Shape;530;p22"/>
          <p:cNvSpPr/>
          <p:nvPr/>
        </p:nvSpPr>
        <p:spPr>
          <a:xfrm>
            <a:off x="6946457" y="96781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531" name="Google Shape;531;p22"/>
          <p:cNvCxnSpPr>
            <a:stCxn id="523" idx="2"/>
            <a:endCxn id="524" idx="0"/>
          </p:cNvCxnSpPr>
          <p:nvPr/>
        </p:nvCxnSpPr>
        <p:spPr>
          <a:xfrm>
            <a:off x="3860207" y="1352675"/>
            <a:ext cx="1557300" cy="162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22"/>
          <p:cNvCxnSpPr>
            <a:stCxn id="523" idx="3"/>
            <a:endCxn id="526" idx="1"/>
          </p:cNvCxnSpPr>
          <p:nvPr/>
        </p:nvCxnSpPr>
        <p:spPr>
          <a:xfrm flipH="1" rot="10800000">
            <a:off x="4018907" y="1157525"/>
            <a:ext cx="496200" cy="687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22"/>
          <p:cNvCxnSpPr>
            <a:stCxn id="525" idx="2"/>
            <a:endCxn id="526" idx="0"/>
          </p:cNvCxnSpPr>
          <p:nvPr/>
        </p:nvCxnSpPr>
        <p:spPr>
          <a:xfrm flipH="1" rot="10800000">
            <a:off x="1766157" y="1031075"/>
            <a:ext cx="2907600" cy="3216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22"/>
          <p:cNvCxnSpPr>
            <a:stCxn id="525" idx="3"/>
            <a:endCxn id="528" idx="0"/>
          </p:cNvCxnSpPr>
          <p:nvPr/>
        </p:nvCxnSpPr>
        <p:spPr>
          <a:xfrm flipH="1" rot="10800000">
            <a:off x="1924857" y="1189925"/>
            <a:ext cx="536700" cy="363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22"/>
          <p:cNvCxnSpPr>
            <a:stCxn id="528" idx="2"/>
            <a:endCxn id="529" idx="0"/>
          </p:cNvCxnSpPr>
          <p:nvPr/>
        </p:nvCxnSpPr>
        <p:spPr>
          <a:xfrm flipH="1" rot="10800000">
            <a:off x="2461582" y="1189813"/>
            <a:ext cx="515400" cy="2529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22"/>
          <p:cNvCxnSpPr>
            <a:stCxn id="528" idx="2"/>
            <a:endCxn id="527" idx="3"/>
          </p:cNvCxnSpPr>
          <p:nvPr/>
        </p:nvCxnSpPr>
        <p:spPr>
          <a:xfrm flipH="1" rot="10800000">
            <a:off x="2461582" y="1031113"/>
            <a:ext cx="3586500" cy="4116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22"/>
          <p:cNvCxnSpPr>
            <a:stCxn id="526" idx="2"/>
            <a:endCxn id="527" idx="0"/>
          </p:cNvCxnSpPr>
          <p:nvPr/>
        </p:nvCxnSpPr>
        <p:spPr>
          <a:xfrm flipH="1" rot="10800000">
            <a:off x="4673857" y="904675"/>
            <a:ext cx="1215600" cy="3792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22"/>
          <p:cNvCxnSpPr>
            <a:stCxn id="524" idx="3"/>
            <a:endCxn id="527" idx="1"/>
          </p:cNvCxnSpPr>
          <p:nvPr/>
        </p:nvCxnSpPr>
        <p:spPr>
          <a:xfrm flipH="1" rot="10800000">
            <a:off x="5576207" y="1031125"/>
            <a:ext cx="154500" cy="46410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22"/>
          <p:cNvCxnSpPr>
            <a:stCxn id="527" idx="2"/>
            <a:endCxn id="530" idx="0"/>
          </p:cNvCxnSpPr>
          <p:nvPr/>
        </p:nvCxnSpPr>
        <p:spPr>
          <a:xfrm flipH="1" rot="10800000">
            <a:off x="5889507" y="967913"/>
            <a:ext cx="1215600" cy="189600"/>
          </a:xfrm>
          <a:prstGeom prst="straightConnector1">
            <a:avLst/>
          </a:prstGeom>
          <a:noFill/>
          <a:ln cap="flat" cmpd="sng" w="19050">
            <a:solidFill>
              <a:schemeClr val="dk2"/>
            </a:solidFill>
            <a:prstDash val="solid"/>
            <a:round/>
            <a:headEnd len="med" w="med" type="none"/>
            <a:tailEnd len="med" w="med" type="triangle"/>
          </a:ln>
        </p:spPr>
      </p:cxnSp>
      <p:sp>
        <p:nvSpPr>
          <p:cNvPr id="540" name="Google Shape;540;p22"/>
          <p:cNvSpPr/>
          <p:nvPr/>
        </p:nvSpPr>
        <p:spPr>
          <a:xfrm>
            <a:off x="5983702"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41" name="Google Shape;541;p22"/>
          <p:cNvSpPr/>
          <p:nvPr/>
        </p:nvSpPr>
        <p:spPr>
          <a:xfrm>
            <a:off x="7293586"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42" name="Google Shape;542;p22"/>
          <p:cNvSpPr/>
          <p:nvPr/>
        </p:nvSpPr>
        <p:spPr>
          <a:xfrm>
            <a:off x="4018907"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43" name="Google Shape;543;p22"/>
          <p:cNvSpPr/>
          <p:nvPr/>
        </p:nvSpPr>
        <p:spPr>
          <a:xfrm>
            <a:off x="6638650"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44" name="Google Shape;544;p22"/>
          <p:cNvSpPr/>
          <p:nvPr/>
        </p:nvSpPr>
        <p:spPr>
          <a:xfrm>
            <a:off x="7948522"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545" name="Google Shape;545;p22"/>
          <p:cNvSpPr/>
          <p:nvPr/>
        </p:nvSpPr>
        <p:spPr>
          <a:xfrm>
            <a:off x="4673843"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546" name="Google Shape;546;p22"/>
          <p:cNvSpPr/>
          <p:nvPr/>
        </p:nvSpPr>
        <p:spPr>
          <a:xfrm>
            <a:off x="5328779"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547" name="Google Shape;547;p22"/>
          <p:cNvSpPr/>
          <p:nvPr/>
        </p:nvSpPr>
        <p:spPr>
          <a:xfrm>
            <a:off x="8658532"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548" name="Google Shape;548;p22"/>
          <p:cNvCxnSpPr>
            <a:stCxn id="542" idx="3"/>
            <a:endCxn id="545" idx="1"/>
          </p:cNvCxnSpPr>
          <p:nvPr/>
        </p:nvCxnSpPr>
        <p:spPr>
          <a:xfrm>
            <a:off x="4336307"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49" name="Google Shape;549;p22"/>
          <p:cNvCxnSpPr>
            <a:stCxn id="542" idx="0"/>
            <a:endCxn id="543" idx="0"/>
          </p:cNvCxnSpPr>
          <p:nvPr/>
        </p:nvCxnSpPr>
        <p:spPr>
          <a:xfrm flipH="1" rot="-5400000">
            <a:off x="5487107" y="726325"/>
            <a:ext cx="600" cy="26196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550" name="Google Shape;550;p22"/>
          <p:cNvCxnSpPr>
            <a:stCxn id="545" idx="3"/>
            <a:endCxn id="546" idx="1"/>
          </p:cNvCxnSpPr>
          <p:nvPr/>
        </p:nvCxnSpPr>
        <p:spPr>
          <a:xfrm>
            <a:off x="4991243"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51" name="Google Shape;551;p22"/>
          <p:cNvCxnSpPr>
            <a:stCxn id="545" idx="2"/>
            <a:endCxn id="544" idx="2"/>
          </p:cNvCxnSpPr>
          <p:nvPr/>
        </p:nvCxnSpPr>
        <p:spPr>
          <a:xfrm flipH="1" rot="-5400000">
            <a:off x="6469643" y="651625"/>
            <a:ext cx="600" cy="3274800"/>
          </a:xfrm>
          <a:prstGeom prst="curvedConnector3">
            <a:avLst>
              <a:gd fmla="val 68279167" name="adj1"/>
            </a:avLst>
          </a:prstGeom>
          <a:noFill/>
          <a:ln cap="flat" cmpd="sng" w="19050">
            <a:solidFill>
              <a:schemeClr val="dk2"/>
            </a:solidFill>
            <a:prstDash val="solid"/>
            <a:round/>
            <a:headEnd len="med" w="med" type="none"/>
            <a:tailEnd len="med" w="med" type="triangle"/>
          </a:ln>
        </p:spPr>
      </p:cxnSp>
      <p:cxnSp>
        <p:nvCxnSpPr>
          <p:cNvPr id="552" name="Google Shape;552;p22"/>
          <p:cNvCxnSpPr>
            <a:stCxn id="540" idx="3"/>
            <a:endCxn id="543" idx="1"/>
          </p:cNvCxnSpPr>
          <p:nvPr/>
        </p:nvCxnSpPr>
        <p:spPr>
          <a:xfrm>
            <a:off x="6301102"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53" name="Google Shape;553;p22"/>
          <p:cNvCxnSpPr>
            <a:stCxn id="540" idx="2"/>
            <a:endCxn id="541" idx="2"/>
          </p:cNvCxnSpPr>
          <p:nvPr/>
        </p:nvCxnSpPr>
        <p:spPr>
          <a:xfrm flipH="1" rot="-5400000">
            <a:off x="6797002" y="1634125"/>
            <a:ext cx="600" cy="13098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554" name="Google Shape;554;p22"/>
          <p:cNvCxnSpPr>
            <a:stCxn id="541" idx="3"/>
            <a:endCxn id="544" idx="1"/>
          </p:cNvCxnSpPr>
          <p:nvPr/>
        </p:nvCxnSpPr>
        <p:spPr>
          <a:xfrm>
            <a:off x="7610986"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55" name="Google Shape;555;p22"/>
          <p:cNvCxnSpPr>
            <a:stCxn id="543" idx="0"/>
            <a:endCxn id="544" idx="0"/>
          </p:cNvCxnSpPr>
          <p:nvPr/>
        </p:nvCxnSpPr>
        <p:spPr>
          <a:xfrm flipH="1" rot="-5400000">
            <a:off x="7451950" y="1381225"/>
            <a:ext cx="600" cy="13098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556" name="Google Shape;556;p22"/>
          <p:cNvCxnSpPr>
            <a:stCxn id="544" idx="3"/>
            <a:endCxn id="547" idx="1"/>
          </p:cNvCxnSpPr>
          <p:nvPr/>
        </p:nvCxnSpPr>
        <p:spPr>
          <a:xfrm>
            <a:off x="8265922" y="2162275"/>
            <a:ext cx="392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Depth First Search</a:t>
            </a:r>
            <a:endParaRPr/>
          </a:p>
        </p:txBody>
      </p:sp>
      <p:sp>
        <p:nvSpPr>
          <p:cNvPr id="562" name="Google Shape;562;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 aware, that when people say “Depth First Search”, they sometimes mean with restarts, and they sometimes mean without.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example, when we did DepthFirstPaths for reachability, we did not restart.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Topological Sort, we restarted from every vertex with indegree 0.</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568" name="Google Shape;568;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runtime to find all vertices of indegree 0?</a:t>
            </a:r>
            <a:endParaRPr/>
          </a:p>
          <a:p>
            <a:pPr indent="-355600" lvl="0" marL="457200" rtl="0" algn="l">
              <a:spcBef>
                <a:spcPts val="600"/>
              </a:spcBef>
              <a:spcAft>
                <a:spcPts val="0"/>
              </a:spcAft>
              <a:buSzPts val="2000"/>
              <a:buChar char="●"/>
            </a:pPr>
            <a:r>
              <a:rPr lang="en"/>
              <a:t>Interesting thing I did not tell you: You don’t have to.</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Another better topological sort algorithm:</a:t>
            </a:r>
            <a:endParaRPr/>
          </a:p>
          <a:p>
            <a:pPr indent="-355600" lvl="0" marL="457200" rtl="0" algn="l">
              <a:spcBef>
                <a:spcPts val="600"/>
              </a:spcBef>
              <a:spcAft>
                <a:spcPts val="0"/>
              </a:spcAft>
              <a:buSzPts val="2000"/>
              <a:buChar char="●"/>
            </a:pPr>
            <a:r>
              <a:rPr lang="en"/>
              <a:t>Run DFS from an arbitrary vertex.</a:t>
            </a:r>
            <a:endParaRPr/>
          </a:p>
          <a:p>
            <a:pPr indent="-355600" lvl="0" marL="457200" rtl="0" algn="l">
              <a:spcBef>
                <a:spcPts val="0"/>
              </a:spcBef>
              <a:spcAft>
                <a:spcPts val="0"/>
              </a:spcAft>
              <a:buSzPts val="2000"/>
              <a:buChar char="●"/>
            </a:pPr>
            <a:r>
              <a:rPr lang="en"/>
              <a:t>If not all marked, pick an unmarked vertex and do it again.</a:t>
            </a:r>
            <a:endParaRPr/>
          </a:p>
          <a:p>
            <a:pPr indent="-355600" lvl="0" marL="457200" rtl="0" algn="l">
              <a:spcBef>
                <a:spcPts val="0"/>
              </a:spcBef>
              <a:spcAft>
                <a:spcPts val="0"/>
              </a:spcAft>
              <a:buSzPts val="2000"/>
              <a:buChar char="●"/>
            </a:pPr>
            <a:r>
              <a:rPr lang="en"/>
              <a:t>Repeat until done.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72" name="Shape 572"/>
        <p:cNvGrpSpPr/>
        <p:nvPr/>
      </p:nvGrpSpPr>
      <p:grpSpPr>
        <a:xfrm>
          <a:off x="0" y="0"/>
          <a:ext cx="0" cy="0"/>
          <a:chOff x="0" y="0"/>
          <a:chExt cx="0" cy="0"/>
        </a:xfrm>
      </p:grpSpPr>
      <p:sp>
        <p:nvSpPr>
          <p:cNvPr id="573" name="Google Shape;573;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Your Understanding</a:t>
            </a:r>
            <a:endParaRPr/>
          </a:p>
        </p:txBody>
      </p:sp>
      <p:sp>
        <p:nvSpPr>
          <p:cNvPr id="574" name="Google Shape;574;p25"/>
          <p:cNvSpPr txBox="1"/>
          <p:nvPr>
            <p:ph idx="1" type="body"/>
          </p:nvPr>
        </p:nvSpPr>
        <p:spPr>
          <a:xfrm>
            <a:off x="243000" y="556500"/>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 topological ordering for the graph below (a.k.a. topological sort).</a:t>
            </a:r>
            <a:endParaRPr/>
          </a:p>
        </p:txBody>
      </p:sp>
      <p:grpSp>
        <p:nvGrpSpPr>
          <p:cNvPr id="575" name="Google Shape;575;p25"/>
          <p:cNvGrpSpPr/>
          <p:nvPr/>
        </p:nvGrpSpPr>
        <p:grpSpPr>
          <a:xfrm>
            <a:off x="1789005" y="1937325"/>
            <a:ext cx="5565975" cy="1879300"/>
            <a:chOff x="1289193" y="2118700"/>
            <a:chExt cx="5565975" cy="1879300"/>
          </a:xfrm>
        </p:grpSpPr>
        <p:sp>
          <p:nvSpPr>
            <p:cNvPr id="576" name="Google Shape;576;p25"/>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577" name="Google Shape;577;p25"/>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578" name="Google Shape;578;p25"/>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579" name="Google Shape;579;p25"/>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580" name="Google Shape;580;p25"/>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581" name="Google Shape;581;p25"/>
            <p:cNvCxnSpPr>
              <a:stCxn id="576" idx="2"/>
              <a:endCxn id="577"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582" name="Google Shape;582;p25"/>
            <p:cNvCxnSpPr>
              <a:stCxn id="578" idx="2"/>
              <a:endCxn id="579"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583" name="Google Shape;583;p25"/>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584" name="Google Shape;584;p25"/>
            <p:cNvCxnSpPr>
              <a:stCxn id="583" idx="3"/>
              <a:endCxn id="576"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585" name="Google Shape;585;p25"/>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586" name="Google Shape;586;p25"/>
            <p:cNvCxnSpPr>
              <a:stCxn id="583" idx="3"/>
              <a:endCxn id="577"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587" name="Google Shape;587;p25"/>
            <p:cNvCxnSpPr>
              <a:stCxn id="579" idx="3"/>
              <a:endCxn id="580"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588" name="Google Shape;588;p25"/>
            <p:cNvCxnSpPr>
              <a:stCxn id="576" idx="3"/>
              <a:endCxn id="578"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589" name="Google Shape;589;p25"/>
            <p:cNvSpPr/>
            <p:nvPr/>
          </p:nvSpPr>
          <p:spPr>
            <a:xfrm>
              <a:off x="3255028" y="287201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4</a:t>
              </a:r>
              <a:endParaRPr sz="1800"/>
            </a:p>
          </p:txBody>
        </p:sp>
        <p:cxnSp>
          <p:nvCxnSpPr>
            <p:cNvPr id="590" name="Google Shape;590;p25"/>
            <p:cNvCxnSpPr>
              <a:stCxn id="580" idx="1"/>
              <a:endCxn id="578"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591" name="Google Shape;591;p25"/>
            <p:cNvSpPr/>
            <p:nvPr/>
          </p:nvSpPr>
          <p:spPr>
            <a:xfrm>
              <a:off x="2455266" y="249516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592" name="Google Shape;592;p25"/>
            <p:cNvSpPr/>
            <p:nvPr/>
          </p:nvSpPr>
          <p:spPr>
            <a:xfrm>
              <a:off x="2417934" y="330598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593" name="Google Shape;593;p25"/>
            <p:cNvSpPr/>
            <p:nvPr/>
          </p:nvSpPr>
          <p:spPr>
            <a:xfrm>
              <a:off x="5720308" y="2493220"/>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594" name="Google Shape;594;p25"/>
            <p:cNvSpPr/>
            <p:nvPr/>
          </p:nvSpPr>
          <p:spPr>
            <a:xfrm>
              <a:off x="4104972" y="2118700"/>
              <a:ext cx="3174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595" name="Google Shape;595;p25"/>
            <p:cNvSpPr/>
            <p:nvPr/>
          </p:nvSpPr>
          <p:spPr>
            <a:xfrm>
              <a:off x="5713741" y="332556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596" name="Google Shape;596;p25"/>
            <p:cNvCxnSpPr>
              <a:stCxn id="579" idx="1"/>
              <a:endCxn id="577"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597" name="Google Shape;597;p25"/>
            <p:cNvSpPr/>
            <p:nvPr/>
          </p:nvSpPr>
          <p:spPr>
            <a:xfrm>
              <a:off x="4876084" y="2889482"/>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598" name="Google Shape;598;p25"/>
            <p:cNvSpPr/>
            <p:nvPr/>
          </p:nvSpPr>
          <p:spPr>
            <a:xfrm>
              <a:off x="4051357" y="371929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3</a:t>
              </a:r>
              <a:endParaRPr sz="1800"/>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2" name="Shape 602"/>
        <p:cNvGrpSpPr/>
        <p:nvPr/>
      </p:nvGrpSpPr>
      <p:grpSpPr>
        <a:xfrm>
          <a:off x="0" y="0"/>
          <a:ext cx="0" cy="0"/>
          <a:chOff x="0" y="0"/>
          <a:chExt cx="0" cy="0"/>
        </a:xfrm>
      </p:grpSpPr>
      <p:sp>
        <p:nvSpPr>
          <p:cNvPr id="603" name="Google Shape;603;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Your Understanding</a:t>
            </a:r>
            <a:endParaRPr/>
          </a:p>
        </p:txBody>
      </p:sp>
      <p:sp>
        <p:nvSpPr>
          <p:cNvPr id="604" name="Google Shape;604;p26"/>
          <p:cNvSpPr txBox="1"/>
          <p:nvPr>
            <p:ph idx="1" type="body"/>
          </p:nvPr>
        </p:nvSpPr>
        <p:spPr>
          <a:xfrm>
            <a:off x="243000" y="556500"/>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 topological ordering for the graph below (a.k.a. topological sort)</a:t>
            </a:r>
            <a:endParaRPr/>
          </a:p>
          <a:p>
            <a:pPr indent="-355600" lvl="0" marL="457200" rtl="0" algn="l">
              <a:spcBef>
                <a:spcPts val="600"/>
              </a:spcBef>
              <a:spcAft>
                <a:spcPts val="0"/>
              </a:spcAft>
              <a:buSzPts val="2000"/>
              <a:buChar char="●"/>
            </a:pPr>
            <a:r>
              <a:rPr lang="en"/>
              <a:t>0, 3, 1, 2, 4, 5 (because DFS postorder was 542130)</a:t>
            </a:r>
            <a:endParaRPr/>
          </a:p>
        </p:txBody>
      </p:sp>
      <p:grpSp>
        <p:nvGrpSpPr>
          <p:cNvPr id="605" name="Google Shape;605;p26"/>
          <p:cNvGrpSpPr/>
          <p:nvPr/>
        </p:nvGrpSpPr>
        <p:grpSpPr>
          <a:xfrm>
            <a:off x="1789005" y="1403925"/>
            <a:ext cx="5565975" cy="1879300"/>
            <a:chOff x="1289193" y="2118700"/>
            <a:chExt cx="5565975" cy="1879300"/>
          </a:xfrm>
        </p:grpSpPr>
        <p:sp>
          <p:nvSpPr>
            <p:cNvPr id="606" name="Google Shape;606;p26"/>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607" name="Google Shape;607;p26"/>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608" name="Google Shape;608;p26"/>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609" name="Google Shape;609;p26"/>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610" name="Google Shape;610;p26"/>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611" name="Google Shape;611;p26"/>
            <p:cNvCxnSpPr>
              <a:stCxn id="606" idx="2"/>
              <a:endCxn id="607"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612" name="Google Shape;612;p26"/>
            <p:cNvCxnSpPr>
              <a:stCxn id="608" idx="2"/>
              <a:endCxn id="609"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613" name="Google Shape;613;p26"/>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614" name="Google Shape;614;p26"/>
            <p:cNvCxnSpPr>
              <a:stCxn id="613" idx="3"/>
              <a:endCxn id="606"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615" name="Google Shape;615;p26"/>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616" name="Google Shape;616;p26"/>
            <p:cNvCxnSpPr>
              <a:stCxn id="613" idx="3"/>
              <a:endCxn id="607"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617" name="Google Shape;617;p26"/>
            <p:cNvCxnSpPr>
              <a:stCxn id="609" idx="3"/>
              <a:endCxn id="610"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618" name="Google Shape;618;p26"/>
            <p:cNvCxnSpPr>
              <a:stCxn id="606" idx="3"/>
              <a:endCxn id="608"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619" name="Google Shape;619;p26"/>
            <p:cNvSpPr/>
            <p:nvPr/>
          </p:nvSpPr>
          <p:spPr>
            <a:xfrm>
              <a:off x="3255028" y="287201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4</a:t>
              </a:r>
              <a:endParaRPr sz="1800"/>
            </a:p>
          </p:txBody>
        </p:sp>
        <p:cxnSp>
          <p:nvCxnSpPr>
            <p:cNvPr id="620" name="Google Shape;620;p26"/>
            <p:cNvCxnSpPr>
              <a:stCxn id="610" idx="1"/>
              <a:endCxn id="608"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621" name="Google Shape;621;p26"/>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622" name="Google Shape;622;p26"/>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623" name="Google Shape;623;p26"/>
            <p:cNvSpPr/>
            <p:nvPr/>
          </p:nvSpPr>
          <p:spPr>
            <a:xfrm>
              <a:off x="5720308" y="249322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624" name="Google Shape;624;p26"/>
            <p:cNvSpPr/>
            <p:nvPr/>
          </p:nvSpPr>
          <p:spPr>
            <a:xfrm>
              <a:off x="4104972" y="211870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625" name="Google Shape;625;p26"/>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626" name="Google Shape;626;p26"/>
            <p:cNvCxnSpPr>
              <a:stCxn id="609" idx="1"/>
              <a:endCxn id="607"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627" name="Google Shape;627;p26"/>
            <p:cNvSpPr/>
            <p:nvPr/>
          </p:nvSpPr>
          <p:spPr>
            <a:xfrm>
              <a:off x="4876084" y="288948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628" name="Google Shape;628;p26"/>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3</a:t>
              </a:r>
              <a:endParaRPr sz="1800"/>
            </a:p>
          </p:txBody>
        </p:sp>
      </p:grpSp>
      <p:sp>
        <p:nvSpPr>
          <p:cNvPr id="629" name="Google Shape;629;p26"/>
          <p:cNvSpPr/>
          <p:nvPr/>
        </p:nvSpPr>
        <p:spPr>
          <a:xfrm>
            <a:off x="365873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630" name="Google Shape;630;p26"/>
          <p:cNvSpPr/>
          <p:nvPr/>
        </p:nvSpPr>
        <p:spPr>
          <a:xfrm>
            <a:off x="249528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631" name="Google Shape;631;p26"/>
          <p:cNvSpPr/>
          <p:nvPr/>
        </p:nvSpPr>
        <p:spPr>
          <a:xfrm>
            <a:off x="482218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632" name="Google Shape;632;p26"/>
          <p:cNvSpPr/>
          <p:nvPr/>
        </p:nvSpPr>
        <p:spPr>
          <a:xfrm>
            <a:off x="598563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633" name="Google Shape;633;p26"/>
          <p:cNvSpPr/>
          <p:nvPr/>
        </p:nvSpPr>
        <p:spPr>
          <a:xfrm>
            <a:off x="71490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634" name="Google Shape;634;p26"/>
          <p:cNvCxnSpPr>
            <a:stCxn id="629" idx="1"/>
            <a:endCxn id="630" idx="3"/>
          </p:cNvCxnSpPr>
          <p:nvPr/>
        </p:nvCxnSpPr>
        <p:spPr>
          <a:xfrm rot="10800000">
            <a:off x="2882635" y="4322275"/>
            <a:ext cx="776100" cy="0"/>
          </a:xfrm>
          <a:prstGeom prst="straightConnector1">
            <a:avLst/>
          </a:prstGeom>
          <a:noFill/>
          <a:ln cap="flat" cmpd="sng" w="19050">
            <a:solidFill>
              <a:srgbClr val="666666"/>
            </a:solidFill>
            <a:prstDash val="solid"/>
            <a:round/>
            <a:headEnd len="med" w="med" type="triangle"/>
            <a:tailEnd len="med" w="med" type="none"/>
          </a:ln>
        </p:spPr>
      </p:cxnSp>
      <p:sp>
        <p:nvSpPr>
          <p:cNvPr id="635" name="Google Shape;635;p26"/>
          <p:cNvSpPr/>
          <p:nvPr/>
        </p:nvSpPr>
        <p:spPr>
          <a:xfrm>
            <a:off x="13318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sp>
        <p:nvSpPr>
          <p:cNvPr id="636" name="Google Shape;636;p26"/>
          <p:cNvSpPr txBox="1"/>
          <p:nvPr/>
        </p:nvSpPr>
        <p:spPr>
          <a:xfrm>
            <a:off x="7914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637" name="Google Shape;637;p26"/>
          <p:cNvCxnSpPr>
            <a:stCxn id="635" idx="3"/>
            <a:endCxn id="630" idx="1"/>
          </p:cNvCxnSpPr>
          <p:nvPr/>
        </p:nvCxnSpPr>
        <p:spPr>
          <a:xfrm>
            <a:off x="1719138" y="4322275"/>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638" name="Google Shape;638;p26"/>
          <p:cNvCxnSpPr>
            <a:stCxn id="632" idx="3"/>
            <a:endCxn id="633" idx="1"/>
          </p:cNvCxnSpPr>
          <p:nvPr/>
        </p:nvCxnSpPr>
        <p:spPr>
          <a:xfrm>
            <a:off x="6372932" y="4322275"/>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639" name="Google Shape;639;p26"/>
          <p:cNvCxnSpPr>
            <a:stCxn id="629" idx="3"/>
            <a:endCxn id="631" idx="1"/>
          </p:cNvCxnSpPr>
          <p:nvPr/>
        </p:nvCxnSpPr>
        <p:spPr>
          <a:xfrm>
            <a:off x="4046035" y="4322275"/>
            <a:ext cx="776100" cy="0"/>
          </a:xfrm>
          <a:prstGeom prst="straightConnector1">
            <a:avLst/>
          </a:prstGeom>
          <a:noFill/>
          <a:ln cap="flat" cmpd="sng" w="19050">
            <a:solidFill>
              <a:srgbClr val="666666"/>
            </a:solidFill>
            <a:prstDash val="solid"/>
            <a:round/>
            <a:headEnd len="med" w="med" type="none"/>
            <a:tailEnd len="med" w="med" type="triangle"/>
          </a:ln>
        </p:spPr>
      </p:cxnSp>
      <p:sp>
        <p:nvSpPr>
          <p:cNvPr id="640" name="Google Shape;640;p26"/>
          <p:cNvSpPr/>
          <p:nvPr/>
        </p:nvSpPr>
        <p:spPr>
          <a:xfrm>
            <a:off x="3071546" y="419581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4</a:t>
            </a:r>
            <a:endParaRPr sz="1800"/>
          </a:p>
        </p:txBody>
      </p:sp>
      <p:sp>
        <p:nvSpPr>
          <p:cNvPr id="641" name="Google Shape;641;p26"/>
          <p:cNvSpPr/>
          <p:nvPr/>
        </p:nvSpPr>
        <p:spPr>
          <a:xfrm>
            <a:off x="1929860"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642" name="Google Shape;642;p26"/>
          <p:cNvSpPr/>
          <p:nvPr/>
        </p:nvSpPr>
        <p:spPr>
          <a:xfrm>
            <a:off x="42494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643" name="Google Shape;643;p26"/>
          <p:cNvSpPr/>
          <p:nvPr/>
        </p:nvSpPr>
        <p:spPr>
          <a:xfrm>
            <a:off x="65945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644" name="Google Shape;644;p26"/>
          <p:cNvCxnSpPr>
            <a:stCxn id="631" idx="3"/>
            <a:endCxn id="632" idx="1"/>
          </p:cNvCxnSpPr>
          <p:nvPr/>
        </p:nvCxnSpPr>
        <p:spPr>
          <a:xfrm>
            <a:off x="5209483" y="4322275"/>
            <a:ext cx="776100" cy="0"/>
          </a:xfrm>
          <a:prstGeom prst="straightConnector1">
            <a:avLst/>
          </a:prstGeom>
          <a:noFill/>
          <a:ln cap="flat" cmpd="sng" w="19050">
            <a:solidFill>
              <a:srgbClr val="666666"/>
            </a:solidFill>
            <a:prstDash val="solid"/>
            <a:round/>
            <a:headEnd len="med" w="med" type="none"/>
            <a:tailEnd len="med" w="med" type="triangle"/>
          </a:ln>
        </p:spPr>
      </p:cxnSp>
      <p:sp>
        <p:nvSpPr>
          <p:cNvPr id="645" name="Google Shape;645;p26"/>
          <p:cNvSpPr/>
          <p:nvPr/>
        </p:nvSpPr>
        <p:spPr>
          <a:xfrm>
            <a:off x="5401809" y="4190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646" name="Google Shape;646;p26"/>
          <p:cNvCxnSpPr>
            <a:stCxn id="635" idx="2"/>
            <a:endCxn id="629" idx="2"/>
          </p:cNvCxnSpPr>
          <p:nvPr/>
        </p:nvCxnSpPr>
        <p:spPr>
          <a:xfrm flipH="1" rot="-5400000">
            <a:off x="2688588" y="3311425"/>
            <a:ext cx="600" cy="2326800"/>
          </a:xfrm>
          <a:prstGeom prst="curvedConnector3">
            <a:avLst>
              <a:gd fmla="val 70470768" name="adj1"/>
            </a:avLst>
          </a:prstGeom>
          <a:noFill/>
          <a:ln cap="flat" cmpd="sng" w="19050">
            <a:solidFill>
              <a:schemeClr val="dk2"/>
            </a:solidFill>
            <a:prstDash val="solid"/>
            <a:round/>
            <a:headEnd len="med" w="med" type="none"/>
            <a:tailEnd len="med" w="med" type="triangle"/>
          </a:ln>
        </p:spPr>
      </p:cxnSp>
      <p:sp>
        <p:nvSpPr>
          <p:cNvPr id="647" name="Google Shape;647;p26"/>
          <p:cNvSpPr/>
          <p:nvPr/>
        </p:nvSpPr>
        <p:spPr>
          <a:xfrm>
            <a:off x="25235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cxnSp>
        <p:nvCxnSpPr>
          <p:cNvPr id="648" name="Google Shape;648;p26"/>
          <p:cNvCxnSpPr>
            <a:stCxn id="630" idx="0"/>
            <a:endCxn id="632" idx="0"/>
          </p:cNvCxnSpPr>
          <p:nvPr/>
        </p:nvCxnSpPr>
        <p:spPr>
          <a:xfrm flipH="1" rot="-5400000">
            <a:off x="4433736" y="2425225"/>
            <a:ext cx="600" cy="3490200"/>
          </a:xfrm>
          <a:prstGeom prst="curvedConnector3">
            <a:avLst>
              <a:gd fmla="val -70962565" name="adj1"/>
            </a:avLst>
          </a:prstGeom>
          <a:noFill/>
          <a:ln cap="flat" cmpd="sng" w="19050">
            <a:solidFill>
              <a:schemeClr val="dk2"/>
            </a:solidFill>
            <a:prstDash val="solid"/>
            <a:round/>
            <a:headEnd len="med" w="med" type="none"/>
            <a:tailEnd len="med" w="med" type="triangle"/>
          </a:ln>
        </p:spPr>
      </p:cxnSp>
      <p:sp>
        <p:nvSpPr>
          <p:cNvPr id="649" name="Google Shape;649;p26"/>
          <p:cNvSpPr/>
          <p:nvPr/>
        </p:nvSpPr>
        <p:spPr>
          <a:xfrm>
            <a:off x="42817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3</a:t>
            </a:r>
            <a:endParaRPr sz="1800"/>
          </a:p>
        </p:txBody>
      </p:sp>
      <p:cxnSp>
        <p:nvCxnSpPr>
          <p:cNvPr id="650" name="Google Shape;650;p26"/>
          <p:cNvCxnSpPr>
            <a:stCxn id="631" idx="2"/>
            <a:endCxn id="633" idx="2"/>
          </p:cNvCxnSpPr>
          <p:nvPr/>
        </p:nvCxnSpPr>
        <p:spPr>
          <a:xfrm flipH="1" rot="-5400000">
            <a:off x="6178933" y="3311425"/>
            <a:ext cx="600" cy="2326800"/>
          </a:xfrm>
          <a:prstGeom prst="curvedConnector3">
            <a:avLst>
              <a:gd fmla="val 70470768" name="adj1"/>
            </a:avLst>
          </a:prstGeom>
          <a:noFill/>
          <a:ln cap="flat" cmpd="sng" w="19050">
            <a:solidFill>
              <a:schemeClr val="dk2"/>
            </a:solidFill>
            <a:prstDash val="solid"/>
            <a:round/>
            <a:headEnd len="med" w="med" type="none"/>
            <a:tailEnd len="med" w="med" type="triangle"/>
          </a:ln>
        </p:spPr>
      </p:cxnSp>
      <p:sp>
        <p:nvSpPr>
          <p:cNvPr id="651" name="Google Shape;651;p26"/>
          <p:cNvSpPr/>
          <p:nvPr/>
        </p:nvSpPr>
        <p:spPr>
          <a:xfrm>
            <a:off x="60115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652" name="Google Shape;652;p26"/>
          <p:cNvSpPr txBox="1"/>
          <p:nvPr/>
        </p:nvSpPr>
        <p:spPr>
          <a:xfrm>
            <a:off x="6901250" y="2818525"/>
            <a:ext cx="19938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Recall that we can think of topological sort as an ordering of “tasks”.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Many Achievements</a:t>
            </a:r>
            <a:endParaRPr/>
          </a:p>
        </p:txBody>
      </p:sp>
      <p:sp>
        <p:nvSpPr>
          <p:cNvPr id="38" name="Google Shape;38;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We’ve covered a tremendous amount of material so far.</a:t>
            </a:r>
            <a:endParaRPr/>
          </a:p>
          <a:p>
            <a:pPr indent="-355600" lvl="0" marL="457200" rtl="0" algn="l">
              <a:spcBef>
                <a:spcPts val="600"/>
              </a:spcBef>
              <a:spcAft>
                <a:spcPts val="0"/>
              </a:spcAft>
              <a:buSzPts val="2000"/>
              <a:buChar char="●"/>
            </a:pPr>
            <a:r>
              <a:rPr lang="en"/>
              <a:t>Programming practice: Java, IntelliJ, JUnit, correctness and timing tests, designing your own data structures that compose other data structures together.</a:t>
            </a:r>
            <a:endParaRPr/>
          </a:p>
          <a:p>
            <a:pPr indent="-355600" lvl="0" marL="457200" rtl="0" algn="l">
              <a:spcBef>
                <a:spcPts val="0"/>
              </a:spcBef>
              <a:spcAft>
                <a:spcPts val="0"/>
              </a:spcAft>
              <a:buSzPts val="2000"/>
              <a:buChar char="●"/>
            </a:pPr>
            <a:r>
              <a:rPr lang="en"/>
              <a:t>Asymptotic analysis.</a:t>
            </a:r>
            <a:endParaRPr/>
          </a:p>
          <a:p>
            <a:pPr indent="-355600" lvl="0" marL="457200" rtl="0" algn="l">
              <a:spcBef>
                <a:spcPts val="0"/>
              </a:spcBef>
              <a:spcAft>
                <a:spcPts val="0"/>
              </a:spcAft>
              <a:buSzPts val="2000"/>
              <a:buChar char="●"/>
            </a:pPr>
            <a:r>
              <a:rPr lang="en"/>
              <a:t>Tons of different abstract data types and their implementations, e.g. BST to implement a map, heaps to implement a PQ.</a:t>
            </a:r>
            <a:endParaRPr/>
          </a:p>
          <a:p>
            <a:pPr indent="-355600" lvl="0" marL="457200" rtl="0" algn="l">
              <a:spcBef>
                <a:spcPts val="0"/>
              </a:spcBef>
              <a:spcAft>
                <a:spcPts val="0"/>
              </a:spcAft>
              <a:buSzPts val="2000"/>
              <a:buChar char="●"/>
            </a:pPr>
            <a:r>
              <a:rPr lang="en"/>
              <a:t>Algorithms on graphs, e.g. shortest paths, minimum spanning trees,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Directed Acyclic Graphs</a:t>
            </a:r>
            <a:endParaRPr/>
          </a:p>
        </p:txBody>
      </p:sp>
      <p:sp>
        <p:nvSpPr>
          <p:cNvPr id="658" name="Google Shape;658;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topological sort only exists if the graph is a directed acyclic graph (DAG).</a:t>
            </a:r>
            <a:endParaRPr/>
          </a:p>
          <a:p>
            <a:pPr indent="-355600" lvl="0" marL="457200" rtl="0" algn="l">
              <a:spcBef>
                <a:spcPts val="600"/>
              </a:spcBef>
              <a:spcAft>
                <a:spcPts val="0"/>
              </a:spcAft>
              <a:buSzPts val="2000"/>
              <a:buChar char="●"/>
            </a:pPr>
            <a:r>
              <a:rPr lang="en"/>
              <a:t>For the graph below, there is NO possible ordering where all arrows are respected.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DAGs appear in many real world applications, and there are many graph algorithms that only work on DAGs.</a:t>
            </a:r>
            <a:endParaRPr/>
          </a:p>
          <a:p>
            <a:pPr indent="0" lvl="0" marL="0" rtl="0" algn="l">
              <a:spcBef>
                <a:spcPts val="600"/>
              </a:spcBef>
              <a:spcAft>
                <a:spcPts val="0"/>
              </a:spcAft>
              <a:buNone/>
            </a:pPr>
            <a:r>
              <a:t/>
            </a:r>
            <a:endParaRPr/>
          </a:p>
        </p:txBody>
      </p:sp>
      <p:grpSp>
        <p:nvGrpSpPr>
          <p:cNvPr id="659" name="Google Shape;659;p27"/>
          <p:cNvGrpSpPr/>
          <p:nvPr/>
        </p:nvGrpSpPr>
        <p:grpSpPr>
          <a:xfrm>
            <a:off x="3121257" y="1933275"/>
            <a:ext cx="2419775" cy="1945738"/>
            <a:chOff x="756020" y="683300"/>
            <a:chExt cx="2419775" cy="1945738"/>
          </a:xfrm>
        </p:grpSpPr>
        <p:sp>
          <p:nvSpPr>
            <p:cNvPr id="660" name="Google Shape;660;p27"/>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61" name="Google Shape;661;p27"/>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62" name="Google Shape;662;p27"/>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63" name="Google Shape;663;p27"/>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64" name="Google Shape;664;p27"/>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665" name="Google Shape;665;p27"/>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666" name="Google Shape;666;p27"/>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67" name="Google Shape;667;p27"/>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668" name="Google Shape;668;p27"/>
            <p:cNvCxnSpPr>
              <a:stCxn id="660" idx="2"/>
              <a:endCxn id="661"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669" name="Google Shape;669;p27"/>
            <p:cNvCxnSpPr>
              <a:stCxn id="660" idx="3"/>
              <a:endCxn id="663"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670" name="Google Shape;670;p27"/>
            <p:cNvCxnSpPr>
              <a:stCxn id="662" idx="2"/>
              <a:endCxn id="663"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671" name="Google Shape;671;p27"/>
            <p:cNvCxnSpPr>
              <a:stCxn id="662" idx="3"/>
              <a:endCxn id="665"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672" name="Google Shape;672;p27"/>
            <p:cNvCxnSpPr>
              <a:stCxn id="665" idx="2"/>
              <a:endCxn id="666" idx="0"/>
            </p:cNvCxnSpPr>
            <p:nvPr/>
          </p:nvCxnSpPr>
          <p:spPr>
            <a:xfrm>
              <a:off x="2605195" y="1437088"/>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673" name="Google Shape;673;p27"/>
            <p:cNvCxnSpPr>
              <a:stCxn id="665" idx="2"/>
              <a:endCxn id="664" idx="3"/>
            </p:cNvCxnSpPr>
            <p:nvPr/>
          </p:nvCxnSpPr>
          <p:spPr>
            <a:xfrm flipH="1">
              <a:off x="2186095" y="1437088"/>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674" name="Google Shape;674;p27"/>
            <p:cNvCxnSpPr>
              <a:stCxn id="663" idx="2"/>
              <a:endCxn id="664"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675" name="Google Shape;675;p27"/>
            <p:cNvCxnSpPr>
              <a:stCxn id="661" idx="3"/>
              <a:endCxn id="664"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676" name="Google Shape;676;p27"/>
            <p:cNvCxnSpPr>
              <a:stCxn id="664" idx="2"/>
              <a:endCxn id="667" idx="0"/>
            </p:cNvCxnSpPr>
            <p:nvPr/>
          </p:nvCxnSpPr>
          <p:spPr>
            <a:xfrm>
              <a:off x="2027345" y="2118463"/>
              <a:ext cx="76200" cy="257700"/>
            </a:xfrm>
            <a:prstGeom prst="straightConnector1">
              <a:avLst/>
            </a:prstGeom>
            <a:noFill/>
            <a:ln cap="flat" cmpd="sng" w="19050">
              <a:solidFill>
                <a:schemeClr val="dk2"/>
              </a:solidFill>
              <a:prstDash val="solid"/>
              <a:round/>
              <a:headEnd len="med" w="med" type="none"/>
              <a:tailEnd len="med" w="med" type="triangle"/>
            </a:ln>
          </p:spPr>
        </p:cxnSp>
      </p:grpSp>
      <p:cxnSp>
        <p:nvCxnSpPr>
          <p:cNvPr id="677" name="Google Shape;677;p27"/>
          <p:cNvCxnSpPr>
            <a:stCxn id="667" idx="1"/>
            <a:endCxn id="660" idx="1"/>
          </p:cNvCxnSpPr>
          <p:nvPr/>
        </p:nvCxnSpPr>
        <p:spPr>
          <a:xfrm rot="10800000">
            <a:off x="3121182" y="2630863"/>
            <a:ext cx="1188900" cy="1121700"/>
          </a:xfrm>
          <a:prstGeom prst="curvedConnector3">
            <a:avLst>
              <a:gd fmla="val 120023"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 Problems</a:t>
            </a:r>
            <a:endParaRPr/>
          </a:p>
        </p:txBody>
      </p:sp>
      <p:graphicFrame>
        <p:nvGraphicFramePr>
          <p:cNvPr id="683" name="Google Shape;683;p28"/>
          <p:cNvGraphicFramePr/>
          <p:nvPr/>
        </p:nvGraphicFramePr>
        <p:xfrm>
          <a:off x="592488" y="688161"/>
          <a:ext cx="3000000" cy="3000000"/>
        </p:xfrm>
        <a:graphic>
          <a:graphicData uri="http://schemas.openxmlformats.org/drawingml/2006/table">
            <a:tbl>
              <a:tblPr>
                <a:noFill/>
                <a:tableStyleId>{ACE67A1E-FCB8-460B-BC80-0A0B3533A5FD}</a:tableStyleId>
              </a:tblPr>
              <a:tblGrid>
                <a:gridCol w="1457800"/>
                <a:gridCol w="2762325"/>
                <a:gridCol w="2082725"/>
                <a:gridCol w="1906475"/>
              </a:tblGrid>
              <a:tr h="426375">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Problem Description</a:t>
                      </a:r>
                      <a:endParaRPr/>
                    </a:p>
                  </a:txBody>
                  <a:tcPr marT="91425" marB="91425" marR="91425" marL="91425"/>
                </a:tc>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a:t>Efficiency</a:t>
                      </a:r>
                      <a:endParaRPr/>
                    </a:p>
                  </a:txBody>
                  <a:tcPr marT="91425" marB="91425" marR="91425" marL="91425"/>
                </a:tc>
              </a:tr>
              <a:tr h="647800">
                <a:tc>
                  <a:txBody>
                    <a:bodyPr/>
                    <a:lstStyle/>
                    <a:p>
                      <a:pPr indent="0" lvl="0" marL="0" rtl="0" algn="l">
                        <a:spcBef>
                          <a:spcPts val="0"/>
                        </a:spcBef>
                        <a:spcAft>
                          <a:spcPts val="0"/>
                        </a:spcAft>
                        <a:buNone/>
                      </a:pPr>
                      <a:r>
                        <a:rPr lang="en"/>
                        <a:t>topological sort</a:t>
                      </a:r>
                      <a:endParaRPr/>
                    </a:p>
                  </a:txBody>
                  <a:tcPr marT="91425" marB="91425" marR="91425" marL="91425"/>
                </a:tc>
                <a:tc>
                  <a:txBody>
                    <a:bodyPr/>
                    <a:lstStyle/>
                    <a:p>
                      <a:pPr indent="0" lvl="0" marL="0" rtl="0" algn="l">
                        <a:spcBef>
                          <a:spcPts val="0"/>
                        </a:spcBef>
                        <a:spcAft>
                          <a:spcPts val="0"/>
                        </a:spcAft>
                        <a:buNone/>
                      </a:pPr>
                      <a:r>
                        <a:rPr lang="en"/>
                        <a:t>Find an ordering of vertices that respects edges of our DAG.</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action="ppaction://hlinksldjump" r:id="rId3"/>
                        </a:rPr>
                        <a:t>Demo</a:t>
                      </a:r>
                      <a:endParaRPr/>
                    </a:p>
                    <a:p>
                      <a:pPr indent="0" lvl="0" marL="0" rtl="0" algn="l">
                        <a:spcBef>
                          <a:spcPts val="0"/>
                        </a:spcBef>
                        <a:spcAft>
                          <a:spcPts val="0"/>
                        </a:spcAft>
                        <a:buNone/>
                      </a:pPr>
                      <a:r>
                        <a:rPr lang="en"/>
                        <a:t>Topological.java</a:t>
                      </a:r>
                      <a:endParaRPr/>
                    </a:p>
                  </a:txBody>
                  <a:tcPr marT="91425" marB="91425" marR="91425" marL="91425"/>
                </a:tc>
                <a:tc>
                  <a:txBody>
                    <a:bodyPr/>
                    <a:lstStyle/>
                    <a:p>
                      <a:pPr indent="0" lvl="0" marL="0" rtl="0" algn="ctr">
                        <a:spcBef>
                          <a:spcPts val="0"/>
                        </a:spcBef>
                        <a:spcAft>
                          <a:spcPts val="0"/>
                        </a:spcAft>
                        <a:buNone/>
                      </a:pPr>
                      <a:r>
                        <a:rPr lang="en"/>
                        <a:t>O(V+E) time</a:t>
                      </a:r>
                      <a:endParaRPr/>
                    </a:p>
                    <a:p>
                      <a:pPr indent="0" lvl="0" marL="0" rtl="0" algn="ctr">
                        <a:spcBef>
                          <a:spcPts val="0"/>
                        </a:spcBef>
                        <a:spcAft>
                          <a:spcPts val="0"/>
                        </a:spcAft>
                        <a:buNone/>
                      </a:pPr>
                      <a:r>
                        <a:rPr lang="en"/>
                        <a:t>Θ(V) space</a:t>
                      </a:r>
                      <a:endParaRPr/>
                    </a:p>
                  </a:txBody>
                  <a:tcPr marT="91425" marB="91425" marR="91425" marL="91425"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87" name="Shape 687"/>
        <p:cNvGrpSpPr/>
        <p:nvPr/>
      </p:nvGrpSpPr>
      <p:grpSpPr>
        <a:xfrm>
          <a:off x="0" y="0"/>
          <a:ext cx="0" cy="0"/>
          <a:chOff x="0" y="0"/>
          <a:chExt cx="0" cy="0"/>
        </a:xfrm>
      </p:grpSpPr>
      <p:sp>
        <p:nvSpPr>
          <p:cNvPr id="688" name="Google Shape;688;p29"/>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Shortest Paths on DAGs</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92" name="Shape 692"/>
        <p:cNvGrpSpPr/>
        <p:nvPr/>
      </p:nvGrpSpPr>
      <p:grpSpPr>
        <a:xfrm>
          <a:off x="0" y="0"/>
          <a:ext cx="0" cy="0"/>
          <a:chOff x="0" y="0"/>
          <a:chExt cx="0" cy="0"/>
        </a:xfrm>
      </p:grpSpPr>
      <p:sp>
        <p:nvSpPr>
          <p:cNvPr id="693" name="Google Shape;693;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694" name="Google Shape;694;p30"/>
          <p:cNvSpPr txBox="1"/>
          <p:nvPr>
            <p:ph idx="1" type="body"/>
          </p:nvPr>
        </p:nvSpPr>
        <p:spPr>
          <a:xfrm>
            <a:off x="243000" y="556500"/>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shortest paths tree for the graph below, using s as the source?                   In what order will Dijkstra’s algorithm visit the vertices?</a:t>
            </a:r>
            <a:endParaRPr/>
          </a:p>
        </p:txBody>
      </p:sp>
      <p:grpSp>
        <p:nvGrpSpPr>
          <p:cNvPr id="695" name="Google Shape;695;p30"/>
          <p:cNvGrpSpPr/>
          <p:nvPr/>
        </p:nvGrpSpPr>
        <p:grpSpPr>
          <a:xfrm>
            <a:off x="1789005" y="1947425"/>
            <a:ext cx="5565975" cy="1869199"/>
            <a:chOff x="1289193" y="2128800"/>
            <a:chExt cx="5565975" cy="1869199"/>
          </a:xfrm>
        </p:grpSpPr>
        <p:sp>
          <p:nvSpPr>
            <p:cNvPr id="696" name="Google Shape;696;p30"/>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697" name="Google Shape;697;p30"/>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698" name="Google Shape;698;p30"/>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699" name="Google Shape;699;p30"/>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700" name="Google Shape;700;p30"/>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701" name="Google Shape;701;p30"/>
            <p:cNvCxnSpPr>
              <a:stCxn id="696" idx="2"/>
              <a:endCxn id="697"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702" name="Google Shape;702;p30"/>
            <p:cNvCxnSpPr>
              <a:stCxn id="698" idx="2"/>
              <a:endCxn id="699"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703" name="Google Shape;703;p30"/>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704" name="Google Shape;704;p30"/>
            <p:cNvCxnSpPr>
              <a:stCxn id="703" idx="3"/>
              <a:endCxn id="696"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705" name="Google Shape;705;p30"/>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706" name="Google Shape;706;p30"/>
            <p:cNvCxnSpPr>
              <a:stCxn id="703" idx="3"/>
              <a:endCxn id="697"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707" name="Google Shape;707;p30"/>
            <p:cNvCxnSpPr>
              <a:stCxn id="699" idx="3"/>
              <a:endCxn id="700"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708" name="Google Shape;708;p30"/>
            <p:cNvCxnSpPr>
              <a:stCxn id="696" idx="3"/>
              <a:endCxn id="698"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709" name="Google Shape;709;p30"/>
            <p:cNvSpPr/>
            <p:nvPr/>
          </p:nvSpPr>
          <p:spPr>
            <a:xfrm>
              <a:off x="3255028" y="287201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4</a:t>
              </a:r>
              <a:endParaRPr sz="1800"/>
            </a:p>
          </p:txBody>
        </p:sp>
        <p:cxnSp>
          <p:nvCxnSpPr>
            <p:cNvPr id="710" name="Google Shape;710;p30"/>
            <p:cNvCxnSpPr>
              <a:stCxn id="700" idx="1"/>
              <a:endCxn id="698"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711" name="Google Shape;711;p30"/>
            <p:cNvSpPr/>
            <p:nvPr/>
          </p:nvSpPr>
          <p:spPr>
            <a:xfrm>
              <a:off x="2455266" y="249516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712" name="Google Shape;712;p30"/>
            <p:cNvSpPr/>
            <p:nvPr/>
          </p:nvSpPr>
          <p:spPr>
            <a:xfrm>
              <a:off x="2417934" y="330598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713" name="Google Shape;713;p30"/>
            <p:cNvSpPr/>
            <p:nvPr/>
          </p:nvSpPr>
          <p:spPr>
            <a:xfrm>
              <a:off x="5720308" y="2493220"/>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714" name="Google Shape;714;p30"/>
            <p:cNvSpPr/>
            <p:nvPr/>
          </p:nvSpPr>
          <p:spPr>
            <a:xfrm>
              <a:off x="5713741" y="332556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715" name="Google Shape;715;p30"/>
            <p:cNvCxnSpPr>
              <a:stCxn id="699" idx="1"/>
              <a:endCxn id="697"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716" name="Google Shape;716;p30"/>
            <p:cNvSpPr/>
            <p:nvPr/>
          </p:nvSpPr>
          <p:spPr>
            <a:xfrm>
              <a:off x="4876084" y="2889482"/>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717" name="Google Shape;717;p30"/>
            <p:cNvSpPr/>
            <p:nvPr/>
          </p:nvSpPr>
          <p:spPr>
            <a:xfrm>
              <a:off x="4051357" y="371929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3</a:t>
              </a:r>
              <a:endParaRPr sz="1800"/>
            </a:p>
          </p:txBody>
        </p:sp>
      </p:grpSp>
      <p:sp>
        <p:nvSpPr>
          <p:cNvPr id="718" name="Google Shape;718;p30"/>
          <p:cNvSpPr txBox="1"/>
          <p:nvPr/>
        </p:nvSpPr>
        <p:spPr>
          <a:xfrm>
            <a:off x="155475" y="4625275"/>
            <a:ext cx="82296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 from Algorithms, by Vazirani/Papadimitriou </a:t>
            </a:r>
            <a:endParaRPr/>
          </a:p>
        </p:txBody>
      </p:sp>
      <p:sp>
        <p:nvSpPr>
          <p:cNvPr id="719" name="Google Shape;719;p30"/>
          <p:cNvSpPr/>
          <p:nvPr/>
        </p:nvSpPr>
        <p:spPr>
          <a:xfrm>
            <a:off x="4534975" y="1937325"/>
            <a:ext cx="3873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3" name="Shape 723"/>
        <p:cNvGrpSpPr/>
        <p:nvPr/>
      </p:nvGrpSpPr>
      <p:grpSpPr>
        <a:xfrm>
          <a:off x="0" y="0"/>
          <a:ext cx="0" cy="0"/>
          <a:chOff x="0" y="0"/>
          <a:chExt cx="0" cy="0"/>
        </a:xfrm>
      </p:grpSpPr>
      <p:sp>
        <p:nvSpPr>
          <p:cNvPr id="724" name="Google Shape;724;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Shortest Paths Warmup</a:t>
            </a:r>
            <a:endParaRPr/>
          </a:p>
        </p:txBody>
      </p:sp>
      <p:sp>
        <p:nvSpPr>
          <p:cNvPr id="725" name="Google Shape;725;p31"/>
          <p:cNvSpPr txBox="1"/>
          <p:nvPr>
            <p:ph idx="1" type="body"/>
          </p:nvPr>
        </p:nvSpPr>
        <p:spPr>
          <a:xfrm>
            <a:off x="243000" y="556500"/>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shortest paths tree for the graph below, using s as the source?                  In what order will Dijkstra’s algorithm visit the vertices?</a:t>
            </a:r>
            <a:endParaRPr/>
          </a:p>
          <a:p>
            <a:pPr indent="-355600" lvl="0" marL="457200" rtl="0" algn="l">
              <a:spcBef>
                <a:spcPts val="600"/>
              </a:spcBef>
              <a:spcAft>
                <a:spcPts val="0"/>
              </a:spcAft>
              <a:buSzPts val="2000"/>
              <a:buChar char="●"/>
            </a:pPr>
            <a:r>
              <a:rPr lang="en"/>
              <a:t>0, 1, 3, 4, 5, 2</a:t>
            </a:r>
            <a:endParaRPr/>
          </a:p>
        </p:txBody>
      </p:sp>
      <p:grpSp>
        <p:nvGrpSpPr>
          <p:cNvPr id="726" name="Google Shape;726;p31"/>
          <p:cNvGrpSpPr/>
          <p:nvPr/>
        </p:nvGrpSpPr>
        <p:grpSpPr>
          <a:xfrm>
            <a:off x="1789005" y="1947425"/>
            <a:ext cx="5565975" cy="1869199"/>
            <a:chOff x="1289193" y="2128800"/>
            <a:chExt cx="5565975" cy="1869199"/>
          </a:xfrm>
        </p:grpSpPr>
        <p:sp>
          <p:nvSpPr>
            <p:cNvPr id="727" name="Google Shape;727;p31"/>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728" name="Google Shape;728;p31"/>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729" name="Google Shape;729;p31"/>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730" name="Google Shape;730;p31"/>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731" name="Google Shape;731;p31"/>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732" name="Google Shape;732;p31"/>
            <p:cNvCxnSpPr>
              <a:stCxn id="727" idx="2"/>
              <a:endCxn id="728"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733" name="Google Shape;733;p31"/>
            <p:cNvCxnSpPr>
              <a:stCxn id="729" idx="2"/>
              <a:endCxn id="730"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734" name="Google Shape;734;p31"/>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735" name="Google Shape;735;p31"/>
            <p:cNvCxnSpPr>
              <a:stCxn id="734" idx="3"/>
              <a:endCxn id="727"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736" name="Google Shape;736;p31"/>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737" name="Google Shape;737;p31"/>
            <p:cNvCxnSpPr>
              <a:stCxn id="734" idx="3"/>
              <a:endCxn id="728"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738" name="Google Shape;738;p31"/>
            <p:cNvCxnSpPr>
              <a:stCxn id="730" idx="3"/>
              <a:endCxn id="731"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739" name="Google Shape;739;p31"/>
            <p:cNvCxnSpPr>
              <a:stCxn id="727" idx="3"/>
              <a:endCxn id="729"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740" name="Google Shape;740;p31"/>
            <p:cNvSpPr/>
            <p:nvPr/>
          </p:nvSpPr>
          <p:spPr>
            <a:xfrm>
              <a:off x="3255028" y="287201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4</a:t>
              </a:r>
              <a:endParaRPr sz="1800"/>
            </a:p>
          </p:txBody>
        </p:sp>
        <p:cxnSp>
          <p:nvCxnSpPr>
            <p:cNvPr id="741" name="Google Shape;741;p31"/>
            <p:cNvCxnSpPr>
              <a:stCxn id="731" idx="1"/>
              <a:endCxn id="729"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742" name="Google Shape;742;p31"/>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743" name="Google Shape;743;p31"/>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744" name="Google Shape;744;p31"/>
            <p:cNvSpPr/>
            <p:nvPr/>
          </p:nvSpPr>
          <p:spPr>
            <a:xfrm>
              <a:off x="5720308" y="249322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745" name="Google Shape;745;p31"/>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746" name="Google Shape;746;p31"/>
            <p:cNvCxnSpPr>
              <a:stCxn id="730" idx="1"/>
              <a:endCxn id="728" idx="3"/>
            </p:cNvCxnSpPr>
            <p:nvPr/>
          </p:nvCxnSpPr>
          <p:spPr>
            <a:xfrm rot="10800000">
              <a:off x="3586681" y="3845745"/>
              <a:ext cx="1257000" cy="0"/>
            </a:xfrm>
            <a:prstGeom prst="straightConnector1">
              <a:avLst/>
            </a:prstGeom>
            <a:noFill/>
            <a:ln cap="flat" cmpd="sng" w="38100">
              <a:solidFill>
                <a:srgbClr val="000000"/>
              </a:solidFill>
              <a:prstDash val="solid"/>
              <a:round/>
              <a:headEnd len="med" w="med" type="triangle"/>
              <a:tailEnd len="med" w="med" type="none"/>
            </a:ln>
          </p:spPr>
        </p:cxnSp>
        <p:sp>
          <p:nvSpPr>
            <p:cNvPr id="747" name="Google Shape;747;p31"/>
            <p:cNvSpPr/>
            <p:nvPr/>
          </p:nvSpPr>
          <p:spPr>
            <a:xfrm>
              <a:off x="4876084" y="288948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748" name="Google Shape;748;p31"/>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3</a:t>
              </a:r>
              <a:endParaRPr sz="1800"/>
            </a:p>
          </p:txBody>
        </p:sp>
      </p:grpSp>
      <p:sp>
        <p:nvSpPr>
          <p:cNvPr id="749" name="Google Shape;749;p31"/>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750" name="Google Shape;750;p31"/>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751" name="Google Shape;751;p31"/>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5</a:t>
            </a:r>
            <a:endParaRPr sz="1800">
              <a:solidFill>
                <a:srgbClr val="FF43F0"/>
              </a:solidFill>
            </a:endParaRPr>
          </a:p>
        </p:txBody>
      </p:sp>
      <p:sp>
        <p:nvSpPr>
          <p:cNvPr id="752" name="Google Shape;752;p31"/>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753" name="Google Shape;753;p31"/>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6</a:t>
            </a:r>
            <a:endParaRPr sz="1800">
              <a:solidFill>
                <a:srgbClr val="FF43F0"/>
              </a:solidFill>
            </a:endParaRPr>
          </a:p>
        </p:txBody>
      </p:sp>
      <p:sp>
        <p:nvSpPr>
          <p:cNvPr id="754" name="Google Shape;754;p31"/>
          <p:cNvSpPr/>
          <p:nvPr/>
        </p:nvSpPr>
        <p:spPr>
          <a:xfrm>
            <a:off x="4534975" y="1937325"/>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8" name="Shape 758"/>
        <p:cNvGrpSpPr/>
        <p:nvPr/>
      </p:nvGrpSpPr>
      <p:grpSpPr>
        <a:xfrm>
          <a:off x="0" y="0"/>
          <a:ext cx="0" cy="0"/>
          <a:chOff x="0" y="0"/>
          <a:chExt cx="0" cy="0"/>
        </a:xfrm>
      </p:grpSpPr>
      <p:sp>
        <p:nvSpPr>
          <p:cNvPr id="759" name="Google Shape;759;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760" name="Google Shape;760;p32"/>
          <p:cNvSpPr txBox="1"/>
          <p:nvPr>
            <p:ph idx="1" type="body"/>
          </p:nvPr>
        </p:nvSpPr>
        <p:spPr>
          <a:xfrm>
            <a:off x="243000" y="556500"/>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allow negative edges, Dijkstra’s algorithm can fail.</a:t>
            </a:r>
            <a:endParaRPr/>
          </a:p>
          <a:p>
            <a:pPr indent="-355600" lvl="0" marL="457200" rtl="0" algn="l">
              <a:spcBef>
                <a:spcPts val="600"/>
              </a:spcBef>
              <a:spcAft>
                <a:spcPts val="0"/>
              </a:spcAft>
              <a:buSzPts val="2000"/>
              <a:buChar char="●"/>
            </a:pPr>
            <a:r>
              <a:rPr lang="en"/>
              <a:t>For example, below we see Dijkstra’s just before vertex 2 is visited.</a:t>
            </a:r>
            <a:endParaRPr/>
          </a:p>
        </p:txBody>
      </p:sp>
      <p:grpSp>
        <p:nvGrpSpPr>
          <p:cNvPr id="761" name="Google Shape;761;p32"/>
          <p:cNvGrpSpPr/>
          <p:nvPr/>
        </p:nvGrpSpPr>
        <p:grpSpPr>
          <a:xfrm>
            <a:off x="1789005" y="1937325"/>
            <a:ext cx="5565975" cy="1879300"/>
            <a:chOff x="1289193" y="2118700"/>
            <a:chExt cx="5565975" cy="1879300"/>
          </a:xfrm>
        </p:grpSpPr>
        <p:sp>
          <p:nvSpPr>
            <p:cNvPr id="762" name="Google Shape;762;p32"/>
            <p:cNvSpPr/>
            <p:nvPr/>
          </p:nvSpPr>
          <p:spPr>
            <a:xfrm>
              <a:off x="3199306" y="2138976"/>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763" name="Google Shape;763;p32"/>
            <p:cNvSpPr/>
            <p:nvPr/>
          </p:nvSpPr>
          <p:spPr>
            <a:xfrm>
              <a:off x="3199306" y="36935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764" name="Google Shape;764;p32"/>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765" name="Google Shape;765;p32"/>
            <p:cNvSpPr/>
            <p:nvPr/>
          </p:nvSpPr>
          <p:spPr>
            <a:xfrm>
              <a:off x="4843681" y="3693495"/>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766" name="Google Shape;766;p32"/>
            <p:cNvSpPr/>
            <p:nvPr/>
          </p:nvSpPr>
          <p:spPr>
            <a:xfrm>
              <a:off x="6467868"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767" name="Google Shape;767;p32"/>
            <p:cNvCxnSpPr>
              <a:stCxn id="762" idx="2"/>
              <a:endCxn id="763"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768" name="Google Shape;768;p32"/>
            <p:cNvCxnSpPr>
              <a:stCxn id="764" idx="2"/>
              <a:endCxn id="765"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769" name="Google Shape;769;p32"/>
            <p:cNvSpPr/>
            <p:nvPr/>
          </p:nvSpPr>
          <p:spPr>
            <a:xfrm>
              <a:off x="1565025"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770" name="Google Shape;770;p32"/>
            <p:cNvCxnSpPr>
              <a:stCxn id="769" idx="3"/>
              <a:endCxn id="762"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771" name="Google Shape;771;p32"/>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772" name="Google Shape;772;p32"/>
            <p:cNvCxnSpPr>
              <a:stCxn id="769" idx="3"/>
              <a:endCxn id="763"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773" name="Google Shape;773;p32"/>
            <p:cNvCxnSpPr>
              <a:stCxn id="765" idx="3"/>
              <a:endCxn id="766"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774" name="Google Shape;774;p32"/>
            <p:cNvCxnSpPr>
              <a:stCxn id="762" idx="3"/>
              <a:endCxn id="764"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775" name="Google Shape;775;p32"/>
            <p:cNvSpPr/>
            <p:nvPr/>
          </p:nvSpPr>
          <p:spPr>
            <a:xfrm>
              <a:off x="3147233" y="2872025"/>
              <a:ext cx="4911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25</a:t>
              </a:r>
              <a:endParaRPr sz="1800"/>
            </a:p>
          </p:txBody>
        </p:sp>
        <p:cxnSp>
          <p:nvCxnSpPr>
            <p:cNvPr id="776" name="Google Shape;776;p32"/>
            <p:cNvCxnSpPr>
              <a:stCxn id="766" idx="1"/>
              <a:endCxn id="764"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777" name="Google Shape;777;p32"/>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778" name="Google Shape;778;p32"/>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779" name="Google Shape;779;p32"/>
            <p:cNvSpPr/>
            <p:nvPr/>
          </p:nvSpPr>
          <p:spPr>
            <a:xfrm>
              <a:off x="5567911" y="2493225"/>
              <a:ext cx="747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780" name="Google Shape;780;p32"/>
            <p:cNvSpPr/>
            <p:nvPr/>
          </p:nvSpPr>
          <p:spPr>
            <a:xfrm>
              <a:off x="4035163"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781" name="Google Shape;781;p32"/>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782" name="Google Shape;782;p32"/>
            <p:cNvCxnSpPr>
              <a:stCxn id="765" idx="1"/>
              <a:endCxn id="763" idx="3"/>
            </p:cNvCxnSpPr>
            <p:nvPr/>
          </p:nvCxnSpPr>
          <p:spPr>
            <a:xfrm rot="10800000">
              <a:off x="3586681" y="3845745"/>
              <a:ext cx="1257000" cy="0"/>
            </a:xfrm>
            <a:prstGeom prst="straightConnector1">
              <a:avLst/>
            </a:prstGeom>
            <a:noFill/>
            <a:ln cap="flat" cmpd="sng" w="38100">
              <a:solidFill>
                <a:srgbClr val="000000"/>
              </a:solidFill>
              <a:prstDash val="solid"/>
              <a:round/>
              <a:headEnd len="med" w="med" type="triangle"/>
              <a:tailEnd len="med" w="med" type="none"/>
            </a:ln>
          </p:spPr>
        </p:cxnSp>
        <p:sp>
          <p:nvSpPr>
            <p:cNvPr id="783" name="Google Shape;783;p32"/>
            <p:cNvSpPr/>
            <p:nvPr/>
          </p:nvSpPr>
          <p:spPr>
            <a:xfrm>
              <a:off x="4799887" y="2889475"/>
              <a:ext cx="5820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sp>
          <p:nvSpPr>
            <p:cNvPr id="784" name="Google Shape;784;p32"/>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grpSp>
      <p:sp>
        <p:nvSpPr>
          <p:cNvPr id="785" name="Google Shape;785;p32"/>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786" name="Google Shape;786;p32"/>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787" name="Google Shape;787;p32"/>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788" name="Google Shape;788;p32"/>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789" name="Google Shape;789;p32"/>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3</a:t>
            </a:r>
            <a:endParaRPr sz="1800">
              <a:solidFill>
                <a:srgbClr val="FF43F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3" name="Shape 793"/>
        <p:cNvGrpSpPr/>
        <p:nvPr/>
      </p:nvGrpSpPr>
      <p:grpSpPr>
        <a:xfrm>
          <a:off x="0" y="0"/>
          <a:ext cx="0" cy="0"/>
          <a:chOff x="0" y="0"/>
          <a:chExt cx="0" cy="0"/>
        </a:xfrm>
      </p:grpSpPr>
      <p:sp>
        <p:nvSpPr>
          <p:cNvPr id="794" name="Google Shape;794;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795" name="Google Shape;795;p33"/>
          <p:cNvSpPr txBox="1"/>
          <p:nvPr>
            <p:ph idx="1" type="body"/>
          </p:nvPr>
        </p:nvSpPr>
        <p:spPr>
          <a:xfrm>
            <a:off x="243000" y="556500"/>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allow negative edges, Dijkstra’s algorithm can fail.</a:t>
            </a:r>
            <a:endParaRPr/>
          </a:p>
          <a:p>
            <a:pPr indent="-355600" lvl="0" marL="457200" rtl="0" algn="l">
              <a:spcBef>
                <a:spcPts val="600"/>
              </a:spcBef>
              <a:spcAft>
                <a:spcPts val="0"/>
              </a:spcAft>
              <a:buSzPts val="2000"/>
              <a:buChar char="●"/>
            </a:pPr>
            <a:r>
              <a:rPr lang="en"/>
              <a:t>For example, below we see Dijkstra’s just before vertex 2 is visited.</a:t>
            </a:r>
            <a:endParaRPr/>
          </a:p>
          <a:p>
            <a:pPr indent="-355600" lvl="0" marL="457200" rtl="0" algn="l">
              <a:spcBef>
                <a:spcPts val="0"/>
              </a:spcBef>
              <a:spcAft>
                <a:spcPts val="0"/>
              </a:spcAft>
              <a:buSzPts val="2000"/>
              <a:buChar char="●"/>
            </a:pPr>
            <a:r>
              <a:rPr lang="en"/>
              <a:t>Relaxation on 4 succeeds, but distance to 5 will never be updated.</a:t>
            </a:r>
            <a:endParaRPr/>
          </a:p>
        </p:txBody>
      </p:sp>
      <p:grpSp>
        <p:nvGrpSpPr>
          <p:cNvPr id="796" name="Google Shape;796;p33"/>
          <p:cNvGrpSpPr/>
          <p:nvPr/>
        </p:nvGrpSpPr>
        <p:grpSpPr>
          <a:xfrm>
            <a:off x="1789005" y="1937325"/>
            <a:ext cx="5565975" cy="1879300"/>
            <a:chOff x="1289193" y="2118700"/>
            <a:chExt cx="5565975" cy="1879300"/>
          </a:xfrm>
        </p:grpSpPr>
        <p:sp>
          <p:nvSpPr>
            <p:cNvPr id="797" name="Google Shape;797;p33"/>
            <p:cNvSpPr/>
            <p:nvPr/>
          </p:nvSpPr>
          <p:spPr>
            <a:xfrm>
              <a:off x="3199306" y="2138976"/>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798" name="Google Shape;798;p33"/>
            <p:cNvSpPr/>
            <p:nvPr/>
          </p:nvSpPr>
          <p:spPr>
            <a:xfrm>
              <a:off x="3199306" y="36935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799" name="Google Shape;799;p33"/>
            <p:cNvSpPr/>
            <p:nvPr/>
          </p:nvSpPr>
          <p:spPr>
            <a:xfrm>
              <a:off x="4833587" y="21288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800" name="Google Shape;800;p33"/>
            <p:cNvSpPr/>
            <p:nvPr/>
          </p:nvSpPr>
          <p:spPr>
            <a:xfrm>
              <a:off x="4843681" y="3693495"/>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801" name="Google Shape;801;p33"/>
            <p:cNvSpPr/>
            <p:nvPr/>
          </p:nvSpPr>
          <p:spPr>
            <a:xfrm>
              <a:off x="6467868"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802" name="Google Shape;802;p33"/>
            <p:cNvCxnSpPr>
              <a:stCxn id="797" idx="2"/>
              <a:endCxn id="798"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803" name="Google Shape;803;p33"/>
            <p:cNvCxnSpPr>
              <a:stCxn id="799" idx="2"/>
              <a:endCxn id="800" idx="0"/>
            </p:cNvCxnSpPr>
            <p:nvPr/>
          </p:nvCxnSpPr>
          <p:spPr>
            <a:xfrm>
              <a:off x="5027237" y="2433300"/>
              <a:ext cx="10200" cy="1260300"/>
            </a:xfrm>
            <a:prstGeom prst="straightConnector1">
              <a:avLst/>
            </a:prstGeom>
            <a:noFill/>
            <a:ln cap="flat" cmpd="sng" w="38100">
              <a:solidFill>
                <a:srgbClr val="FF00FF"/>
              </a:solidFill>
              <a:prstDash val="solid"/>
              <a:round/>
              <a:headEnd len="med" w="med" type="none"/>
              <a:tailEnd len="med" w="med" type="triangle"/>
            </a:ln>
          </p:spPr>
        </p:cxnSp>
        <p:sp>
          <p:nvSpPr>
            <p:cNvPr id="804" name="Google Shape;804;p33"/>
            <p:cNvSpPr/>
            <p:nvPr/>
          </p:nvSpPr>
          <p:spPr>
            <a:xfrm>
              <a:off x="1565025"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805" name="Google Shape;805;p33"/>
            <p:cNvCxnSpPr>
              <a:stCxn id="804" idx="3"/>
              <a:endCxn id="797"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806" name="Google Shape;806;p33"/>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807" name="Google Shape;807;p33"/>
            <p:cNvCxnSpPr>
              <a:stCxn id="804" idx="3"/>
              <a:endCxn id="798"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808" name="Google Shape;808;p33"/>
            <p:cNvCxnSpPr>
              <a:stCxn id="800" idx="3"/>
              <a:endCxn id="801"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809" name="Google Shape;809;p33"/>
            <p:cNvCxnSpPr>
              <a:stCxn id="797" idx="3"/>
              <a:endCxn id="799"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810" name="Google Shape;810;p33"/>
            <p:cNvSpPr/>
            <p:nvPr/>
          </p:nvSpPr>
          <p:spPr>
            <a:xfrm>
              <a:off x="3147233" y="2872025"/>
              <a:ext cx="4911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25</a:t>
              </a:r>
              <a:endParaRPr sz="1800"/>
            </a:p>
          </p:txBody>
        </p:sp>
        <p:cxnSp>
          <p:nvCxnSpPr>
            <p:cNvPr id="811" name="Google Shape;811;p33"/>
            <p:cNvCxnSpPr>
              <a:stCxn id="801" idx="1"/>
              <a:endCxn id="799" idx="3"/>
            </p:cNvCxnSpPr>
            <p:nvPr/>
          </p:nvCxnSpPr>
          <p:spPr>
            <a:xfrm rot="10800000">
              <a:off x="5220768" y="2280988"/>
              <a:ext cx="1247100" cy="787500"/>
            </a:xfrm>
            <a:prstGeom prst="straightConnector1">
              <a:avLst/>
            </a:prstGeom>
            <a:noFill/>
            <a:ln cap="flat" cmpd="sng" w="38100">
              <a:solidFill>
                <a:srgbClr val="FF00FF"/>
              </a:solidFill>
              <a:prstDash val="solid"/>
              <a:round/>
              <a:headEnd len="med" w="med" type="triangle"/>
              <a:tailEnd len="med" w="med" type="none"/>
            </a:ln>
          </p:spPr>
        </p:cxnSp>
        <p:sp>
          <p:nvSpPr>
            <p:cNvPr id="812" name="Google Shape;812;p33"/>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813" name="Google Shape;813;p33"/>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814" name="Google Shape;814;p33"/>
            <p:cNvSpPr/>
            <p:nvPr/>
          </p:nvSpPr>
          <p:spPr>
            <a:xfrm>
              <a:off x="5567911" y="2493225"/>
              <a:ext cx="747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815" name="Google Shape;815;p33"/>
            <p:cNvSpPr/>
            <p:nvPr/>
          </p:nvSpPr>
          <p:spPr>
            <a:xfrm>
              <a:off x="4035163"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816" name="Google Shape;816;p33"/>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817" name="Google Shape;817;p33"/>
            <p:cNvCxnSpPr>
              <a:stCxn id="800" idx="1"/>
              <a:endCxn id="798" idx="3"/>
            </p:cNvCxnSpPr>
            <p:nvPr/>
          </p:nvCxnSpPr>
          <p:spPr>
            <a:xfrm rot="10800000">
              <a:off x="3586681" y="3845745"/>
              <a:ext cx="1257000" cy="0"/>
            </a:xfrm>
            <a:prstGeom prst="straightConnector1">
              <a:avLst/>
            </a:prstGeom>
            <a:noFill/>
            <a:ln cap="flat" cmpd="sng" w="38100">
              <a:solidFill>
                <a:srgbClr val="000000"/>
              </a:solidFill>
              <a:prstDash val="solid"/>
              <a:round/>
              <a:headEnd len="med" w="med" type="triangle"/>
              <a:tailEnd len="med" w="med" type="none"/>
            </a:ln>
          </p:spPr>
        </p:cxnSp>
        <p:sp>
          <p:nvSpPr>
            <p:cNvPr id="818" name="Google Shape;818;p33"/>
            <p:cNvSpPr/>
            <p:nvPr/>
          </p:nvSpPr>
          <p:spPr>
            <a:xfrm>
              <a:off x="4799887" y="2889475"/>
              <a:ext cx="5820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sp>
          <p:nvSpPr>
            <p:cNvPr id="819" name="Google Shape;819;p33"/>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grpSp>
      <p:sp>
        <p:nvSpPr>
          <p:cNvPr id="820" name="Google Shape;820;p33"/>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821" name="Google Shape;821;p33"/>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822" name="Google Shape;822;p33"/>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823" name="Google Shape;823;p33"/>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824" name="Google Shape;824;p33"/>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3</a:t>
            </a:r>
            <a:endParaRPr sz="1800">
              <a:solidFill>
                <a:srgbClr val="FF43F0"/>
              </a:solidFill>
            </a:endParaRPr>
          </a:p>
        </p:txBody>
      </p:sp>
      <p:cxnSp>
        <p:nvCxnSpPr>
          <p:cNvPr id="825" name="Google Shape;825;p33"/>
          <p:cNvCxnSpPr/>
          <p:nvPr/>
        </p:nvCxnSpPr>
        <p:spPr>
          <a:xfrm>
            <a:off x="5411958" y="3919550"/>
            <a:ext cx="197400" cy="129000"/>
          </a:xfrm>
          <a:prstGeom prst="straightConnector1">
            <a:avLst/>
          </a:prstGeom>
          <a:noFill/>
          <a:ln cap="flat" cmpd="sng" w="19050">
            <a:solidFill>
              <a:schemeClr val="dk2"/>
            </a:solidFill>
            <a:prstDash val="solid"/>
            <a:round/>
            <a:headEnd len="med" w="med" type="none"/>
            <a:tailEnd len="med" w="med" type="none"/>
          </a:ln>
        </p:spPr>
      </p:cxnSp>
      <p:sp>
        <p:nvSpPr>
          <p:cNvPr id="826" name="Google Shape;826;p33"/>
          <p:cNvSpPr txBox="1"/>
          <p:nvPr/>
        </p:nvSpPr>
        <p:spPr>
          <a:xfrm>
            <a:off x="5585210" y="4056850"/>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0" name="Shape 830"/>
        <p:cNvGrpSpPr/>
        <p:nvPr/>
      </p:nvGrpSpPr>
      <p:grpSpPr>
        <a:xfrm>
          <a:off x="0" y="0"/>
          <a:ext cx="0" cy="0"/>
          <a:chOff x="0" y="0"/>
          <a:chExt cx="0" cy="0"/>
        </a:xfrm>
      </p:grpSpPr>
      <p:sp>
        <p:nvSpPr>
          <p:cNvPr id="831" name="Google Shape;831;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832" name="Google Shape;832;p34"/>
          <p:cNvSpPr txBox="1"/>
          <p:nvPr>
            <p:ph idx="1" type="body"/>
          </p:nvPr>
        </p:nvSpPr>
        <p:spPr>
          <a:xfrm>
            <a:off x="243000" y="556500"/>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allow negative edges, Dijkstra’s algorithm can fail.</a:t>
            </a:r>
            <a:endParaRPr/>
          </a:p>
          <a:p>
            <a:pPr indent="-355600" lvl="0" marL="457200" rtl="0" algn="l">
              <a:spcBef>
                <a:spcPts val="600"/>
              </a:spcBef>
              <a:spcAft>
                <a:spcPts val="0"/>
              </a:spcAft>
              <a:buSzPts val="2000"/>
              <a:buChar char="●"/>
            </a:pPr>
            <a:r>
              <a:rPr lang="en"/>
              <a:t>For example, below we see Dijkstra’s just before vertex 2 is visited.</a:t>
            </a:r>
            <a:endParaRPr/>
          </a:p>
          <a:p>
            <a:pPr indent="-355600" lvl="0" marL="457200" rtl="0" algn="l">
              <a:spcBef>
                <a:spcPts val="0"/>
              </a:spcBef>
              <a:spcAft>
                <a:spcPts val="0"/>
              </a:spcAft>
              <a:buSzPts val="2000"/>
              <a:buChar char="●"/>
            </a:pPr>
            <a:r>
              <a:rPr lang="en"/>
              <a:t>Relaxation on 4 succeeds, but distance to 5 will never be updated.</a:t>
            </a:r>
            <a:endParaRPr/>
          </a:p>
        </p:txBody>
      </p:sp>
      <p:grpSp>
        <p:nvGrpSpPr>
          <p:cNvPr id="833" name="Google Shape;833;p34"/>
          <p:cNvGrpSpPr/>
          <p:nvPr/>
        </p:nvGrpSpPr>
        <p:grpSpPr>
          <a:xfrm>
            <a:off x="1789005" y="1937325"/>
            <a:ext cx="5565975" cy="1879300"/>
            <a:chOff x="1289193" y="2118700"/>
            <a:chExt cx="5565975" cy="1879300"/>
          </a:xfrm>
        </p:grpSpPr>
        <p:sp>
          <p:nvSpPr>
            <p:cNvPr id="834" name="Google Shape;834;p34"/>
            <p:cNvSpPr/>
            <p:nvPr/>
          </p:nvSpPr>
          <p:spPr>
            <a:xfrm>
              <a:off x="3199306" y="2138976"/>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835" name="Google Shape;835;p34"/>
            <p:cNvSpPr/>
            <p:nvPr/>
          </p:nvSpPr>
          <p:spPr>
            <a:xfrm>
              <a:off x="3199306" y="36935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836" name="Google Shape;836;p34"/>
            <p:cNvSpPr/>
            <p:nvPr/>
          </p:nvSpPr>
          <p:spPr>
            <a:xfrm>
              <a:off x="4833587" y="21288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837" name="Google Shape;837;p34"/>
            <p:cNvSpPr/>
            <p:nvPr/>
          </p:nvSpPr>
          <p:spPr>
            <a:xfrm>
              <a:off x="4843681" y="3693495"/>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838" name="Google Shape;838;p34"/>
            <p:cNvSpPr/>
            <p:nvPr/>
          </p:nvSpPr>
          <p:spPr>
            <a:xfrm>
              <a:off x="6467868"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839" name="Google Shape;839;p34"/>
            <p:cNvCxnSpPr>
              <a:stCxn id="834" idx="2"/>
              <a:endCxn id="835"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840" name="Google Shape;840;p34"/>
            <p:cNvCxnSpPr>
              <a:stCxn id="836" idx="2"/>
              <a:endCxn id="837" idx="0"/>
            </p:cNvCxnSpPr>
            <p:nvPr/>
          </p:nvCxnSpPr>
          <p:spPr>
            <a:xfrm>
              <a:off x="5027237" y="24333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841" name="Google Shape;841;p34"/>
            <p:cNvSpPr/>
            <p:nvPr/>
          </p:nvSpPr>
          <p:spPr>
            <a:xfrm>
              <a:off x="1565025"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842" name="Google Shape;842;p34"/>
            <p:cNvCxnSpPr>
              <a:stCxn id="841" idx="3"/>
              <a:endCxn id="834"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843" name="Google Shape;843;p34"/>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844" name="Google Shape;844;p34"/>
            <p:cNvCxnSpPr>
              <a:stCxn id="841" idx="3"/>
              <a:endCxn id="835"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845" name="Google Shape;845;p34"/>
            <p:cNvCxnSpPr>
              <a:stCxn id="837" idx="3"/>
              <a:endCxn id="838"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846" name="Google Shape;846;p34"/>
            <p:cNvCxnSpPr>
              <a:stCxn id="834" idx="3"/>
              <a:endCxn id="836"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847" name="Google Shape;847;p34"/>
            <p:cNvSpPr/>
            <p:nvPr/>
          </p:nvSpPr>
          <p:spPr>
            <a:xfrm>
              <a:off x="3147233" y="2872025"/>
              <a:ext cx="4911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25</a:t>
              </a:r>
              <a:endParaRPr sz="1800"/>
            </a:p>
          </p:txBody>
        </p:sp>
        <p:cxnSp>
          <p:nvCxnSpPr>
            <p:cNvPr id="848" name="Google Shape;848;p34"/>
            <p:cNvCxnSpPr>
              <a:stCxn id="838" idx="1"/>
              <a:endCxn id="836"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849" name="Google Shape;849;p34"/>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850" name="Google Shape;850;p34"/>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851" name="Google Shape;851;p34"/>
            <p:cNvSpPr/>
            <p:nvPr/>
          </p:nvSpPr>
          <p:spPr>
            <a:xfrm>
              <a:off x="5567911" y="2493225"/>
              <a:ext cx="747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852" name="Google Shape;852;p34"/>
            <p:cNvSpPr/>
            <p:nvPr/>
          </p:nvSpPr>
          <p:spPr>
            <a:xfrm>
              <a:off x="4035163"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853" name="Google Shape;853;p34"/>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854" name="Google Shape;854;p34"/>
            <p:cNvCxnSpPr>
              <a:stCxn id="837" idx="1"/>
              <a:endCxn id="835"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855" name="Google Shape;855;p34"/>
            <p:cNvSpPr/>
            <p:nvPr/>
          </p:nvSpPr>
          <p:spPr>
            <a:xfrm>
              <a:off x="4799887" y="2889475"/>
              <a:ext cx="5820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sp>
          <p:nvSpPr>
            <p:cNvPr id="856" name="Google Shape;856;p34"/>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grpSp>
      <p:sp>
        <p:nvSpPr>
          <p:cNvPr id="857" name="Google Shape;857;p34"/>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858" name="Google Shape;858;p34"/>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859" name="Google Shape;859;p34"/>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860" name="Google Shape;860;p34"/>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3</a:t>
            </a:r>
            <a:endParaRPr sz="1800">
              <a:solidFill>
                <a:srgbClr val="FF43F0"/>
              </a:solidFill>
            </a:endParaRPr>
          </a:p>
        </p:txBody>
      </p:sp>
      <p:sp>
        <p:nvSpPr>
          <p:cNvPr id="861" name="Google Shape;861;p34"/>
          <p:cNvSpPr txBox="1"/>
          <p:nvPr/>
        </p:nvSpPr>
        <p:spPr>
          <a:xfrm>
            <a:off x="5302744" y="3755291"/>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862" name="Google Shape;862;p34"/>
          <p:cNvSpPr txBox="1"/>
          <p:nvPr/>
        </p:nvSpPr>
        <p:spPr>
          <a:xfrm>
            <a:off x="7512100" y="1967225"/>
            <a:ext cx="14469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distTo is wrong!</a:t>
            </a:r>
            <a:endParaRPr/>
          </a:p>
        </p:txBody>
      </p:sp>
      <p:cxnSp>
        <p:nvCxnSpPr>
          <p:cNvPr id="863" name="Google Shape;863;p34"/>
          <p:cNvCxnSpPr/>
          <p:nvPr/>
        </p:nvCxnSpPr>
        <p:spPr>
          <a:xfrm flipH="1">
            <a:off x="7323875" y="2348775"/>
            <a:ext cx="356700" cy="17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67" name="Shape 867"/>
        <p:cNvGrpSpPr/>
        <p:nvPr/>
      </p:nvGrpSpPr>
      <p:grpSpPr>
        <a:xfrm>
          <a:off x="0" y="0"/>
          <a:ext cx="0" cy="0"/>
          <a:chOff x="0" y="0"/>
          <a:chExt cx="0" cy="0"/>
        </a:xfrm>
      </p:grpSpPr>
      <p:sp>
        <p:nvSpPr>
          <p:cNvPr id="868" name="Google Shape;868;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869" name="Google Shape;869;p35"/>
          <p:cNvSpPr txBox="1"/>
          <p:nvPr>
            <p:ph idx="1" type="body"/>
          </p:nvPr>
        </p:nvSpPr>
        <p:spPr>
          <a:xfrm>
            <a:off x="243000" y="556500"/>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Try to come up with an algorithm for shortest paths on a DAG that works even if there are negative edges.</a:t>
            </a:r>
            <a:endParaRPr/>
          </a:p>
          <a:p>
            <a:pPr indent="-355600" lvl="0" marL="457200" rtl="0" algn="l">
              <a:spcBef>
                <a:spcPts val="600"/>
              </a:spcBef>
              <a:spcAft>
                <a:spcPts val="0"/>
              </a:spcAft>
              <a:buSzPts val="2000"/>
              <a:buChar char="●"/>
            </a:pPr>
            <a:r>
              <a:rPr lang="en"/>
              <a:t>Hint: You should still use the “relax” operation as a basic building block.</a:t>
            </a:r>
            <a:endParaRPr/>
          </a:p>
        </p:txBody>
      </p:sp>
      <p:grpSp>
        <p:nvGrpSpPr>
          <p:cNvPr id="870" name="Google Shape;870;p35"/>
          <p:cNvGrpSpPr/>
          <p:nvPr/>
        </p:nvGrpSpPr>
        <p:grpSpPr>
          <a:xfrm>
            <a:off x="1789005" y="1937325"/>
            <a:ext cx="5565975" cy="1879300"/>
            <a:chOff x="1289193" y="2118700"/>
            <a:chExt cx="5565975" cy="1879300"/>
          </a:xfrm>
        </p:grpSpPr>
        <p:sp>
          <p:nvSpPr>
            <p:cNvPr id="871" name="Google Shape;871;p35"/>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872" name="Google Shape;872;p35"/>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873" name="Google Shape;873;p35"/>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874" name="Google Shape;874;p35"/>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875" name="Google Shape;875;p35"/>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876" name="Google Shape;876;p35"/>
            <p:cNvCxnSpPr>
              <a:stCxn id="871" idx="2"/>
              <a:endCxn id="872"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877" name="Google Shape;877;p35"/>
            <p:cNvCxnSpPr>
              <a:stCxn id="873" idx="2"/>
              <a:endCxn id="874"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878" name="Google Shape;878;p35"/>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879" name="Google Shape;879;p35"/>
            <p:cNvCxnSpPr>
              <a:stCxn id="878" idx="3"/>
              <a:endCxn id="871"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880" name="Google Shape;880;p35"/>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881" name="Google Shape;881;p35"/>
            <p:cNvCxnSpPr>
              <a:stCxn id="878" idx="3"/>
              <a:endCxn id="872"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882" name="Google Shape;882;p35"/>
            <p:cNvCxnSpPr>
              <a:stCxn id="874" idx="3"/>
              <a:endCxn id="875"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883" name="Google Shape;883;p35"/>
            <p:cNvCxnSpPr>
              <a:stCxn id="871" idx="3"/>
              <a:endCxn id="873"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884" name="Google Shape;884;p35"/>
            <p:cNvSpPr/>
            <p:nvPr/>
          </p:nvSpPr>
          <p:spPr>
            <a:xfrm>
              <a:off x="3147233" y="2872025"/>
              <a:ext cx="4911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rPr>
                <a:t>25</a:t>
              </a:r>
              <a:endParaRPr sz="1800">
                <a:highlight>
                  <a:srgbClr val="C9DAF8"/>
                </a:highlight>
              </a:endParaRPr>
            </a:p>
          </p:txBody>
        </p:sp>
        <p:cxnSp>
          <p:nvCxnSpPr>
            <p:cNvPr id="885" name="Google Shape;885;p35"/>
            <p:cNvCxnSpPr>
              <a:stCxn id="875" idx="1"/>
              <a:endCxn id="873"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886" name="Google Shape;886;p35"/>
            <p:cNvSpPr/>
            <p:nvPr/>
          </p:nvSpPr>
          <p:spPr>
            <a:xfrm>
              <a:off x="2455266" y="249516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rPr>
                <a:t>1</a:t>
              </a:r>
              <a:endParaRPr sz="1800">
                <a:highlight>
                  <a:srgbClr val="C9DAF8"/>
                </a:highlight>
              </a:endParaRPr>
            </a:p>
          </p:txBody>
        </p:sp>
        <p:sp>
          <p:nvSpPr>
            <p:cNvPr id="887" name="Google Shape;887;p35"/>
            <p:cNvSpPr/>
            <p:nvPr/>
          </p:nvSpPr>
          <p:spPr>
            <a:xfrm>
              <a:off x="2417934" y="330598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rPr>
                <a:t>1</a:t>
              </a:r>
              <a:endParaRPr sz="1800">
                <a:highlight>
                  <a:srgbClr val="C9DAF8"/>
                </a:highlight>
              </a:endParaRPr>
            </a:p>
          </p:txBody>
        </p:sp>
        <p:sp>
          <p:nvSpPr>
            <p:cNvPr id="888" name="Google Shape;888;p35"/>
            <p:cNvSpPr/>
            <p:nvPr/>
          </p:nvSpPr>
          <p:spPr>
            <a:xfrm>
              <a:off x="5567911" y="2493225"/>
              <a:ext cx="7476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rPr>
                <a:t>1</a:t>
              </a:r>
              <a:endParaRPr sz="1800">
                <a:highlight>
                  <a:srgbClr val="C9DAF8"/>
                </a:highlight>
              </a:endParaRPr>
            </a:p>
          </p:txBody>
        </p:sp>
        <p:sp>
          <p:nvSpPr>
            <p:cNvPr id="889" name="Google Shape;889;p35"/>
            <p:cNvSpPr/>
            <p:nvPr/>
          </p:nvSpPr>
          <p:spPr>
            <a:xfrm>
              <a:off x="4035163" y="2118700"/>
              <a:ext cx="3873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rPr>
                <a:t>6</a:t>
              </a:r>
              <a:endParaRPr sz="1800">
                <a:highlight>
                  <a:srgbClr val="C9DAF8"/>
                </a:highlight>
              </a:endParaRPr>
            </a:p>
          </p:txBody>
        </p:sp>
        <p:sp>
          <p:nvSpPr>
            <p:cNvPr id="890" name="Google Shape;890;p35"/>
            <p:cNvSpPr/>
            <p:nvPr/>
          </p:nvSpPr>
          <p:spPr>
            <a:xfrm>
              <a:off x="5713741" y="332556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rPr>
                <a:t>1</a:t>
              </a:r>
              <a:endParaRPr sz="1800">
                <a:highlight>
                  <a:srgbClr val="C9DAF8"/>
                </a:highlight>
              </a:endParaRPr>
            </a:p>
          </p:txBody>
        </p:sp>
        <p:cxnSp>
          <p:nvCxnSpPr>
            <p:cNvPr id="891" name="Google Shape;891;p35"/>
            <p:cNvCxnSpPr>
              <a:stCxn id="874" idx="1"/>
              <a:endCxn id="872"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892" name="Google Shape;892;p35"/>
            <p:cNvSpPr/>
            <p:nvPr/>
          </p:nvSpPr>
          <p:spPr>
            <a:xfrm>
              <a:off x="4799887" y="2889475"/>
              <a:ext cx="5820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rPr>
                <a:t>-20</a:t>
              </a:r>
              <a:endParaRPr sz="1800">
                <a:highlight>
                  <a:srgbClr val="C9DAF8"/>
                </a:highlight>
              </a:endParaRPr>
            </a:p>
          </p:txBody>
        </p:sp>
        <p:sp>
          <p:nvSpPr>
            <p:cNvPr id="893" name="Google Shape;893;p35"/>
            <p:cNvSpPr/>
            <p:nvPr/>
          </p:nvSpPr>
          <p:spPr>
            <a:xfrm>
              <a:off x="4051357" y="371929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rPr>
                <a:t>1</a:t>
              </a:r>
              <a:endParaRPr sz="1800">
                <a:highlight>
                  <a:srgbClr val="C9DAF8"/>
                </a:highlight>
              </a:endParaRPr>
            </a:p>
          </p:txBody>
        </p:sp>
      </p:grpSp>
      <p:sp>
        <p:nvSpPr>
          <p:cNvPr id="894" name="Google Shape;894;p35"/>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5" name="Google Shape;895;p35"/>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6" name="Google Shape;896;p35"/>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7" name="Google Shape;897;p35"/>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8" name="Google Shape;898;p35"/>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2" name="Shape 902"/>
        <p:cNvGrpSpPr/>
        <p:nvPr/>
      </p:nvGrpSpPr>
      <p:grpSpPr>
        <a:xfrm>
          <a:off x="0" y="0"/>
          <a:ext cx="0" cy="0"/>
          <a:chOff x="0" y="0"/>
          <a:chExt cx="0" cy="0"/>
        </a:xfrm>
      </p:grpSpPr>
      <p:sp>
        <p:nvSpPr>
          <p:cNvPr id="903" name="Google Shape;903;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904" name="Google Shape;904;p36"/>
          <p:cNvSpPr txBox="1"/>
          <p:nvPr>
            <p:ph idx="1" type="body"/>
          </p:nvPr>
        </p:nvSpPr>
        <p:spPr>
          <a:xfrm>
            <a:off x="243000" y="556500"/>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Try to come up with an algorithm for shortest paths on a DAG that works even if there are negative edges.</a:t>
            </a:r>
            <a:endParaRPr/>
          </a:p>
          <a:p>
            <a:pPr indent="-355600" lvl="0" marL="457200" rtl="0" algn="l">
              <a:spcBef>
                <a:spcPts val="600"/>
              </a:spcBef>
              <a:spcAft>
                <a:spcPts val="0"/>
              </a:spcAft>
              <a:buSzPts val="2000"/>
              <a:buChar char="●"/>
            </a:pPr>
            <a:r>
              <a:rPr lang="en"/>
              <a:t>Hint: You should still use the “relax” operation as a basic building block.</a:t>
            </a:r>
            <a:endParaRPr/>
          </a:p>
        </p:txBody>
      </p:sp>
      <p:grpSp>
        <p:nvGrpSpPr>
          <p:cNvPr id="905" name="Google Shape;905;p36"/>
          <p:cNvGrpSpPr/>
          <p:nvPr/>
        </p:nvGrpSpPr>
        <p:grpSpPr>
          <a:xfrm>
            <a:off x="1789005" y="1937325"/>
            <a:ext cx="5565975" cy="1879300"/>
            <a:chOff x="1289193" y="2118700"/>
            <a:chExt cx="5565975" cy="1879300"/>
          </a:xfrm>
        </p:grpSpPr>
        <p:sp>
          <p:nvSpPr>
            <p:cNvPr id="906" name="Google Shape;906;p36"/>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907" name="Google Shape;907;p36"/>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908" name="Google Shape;908;p36"/>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909" name="Google Shape;909;p36"/>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910" name="Google Shape;910;p36"/>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911" name="Google Shape;911;p36"/>
            <p:cNvCxnSpPr>
              <a:stCxn id="906" idx="2"/>
              <a:endCxn id="907"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912" name="Google Shape;912;p36"/>
            <p:cNvCxnSpPr>
              <a:stCxn id="908" idx="2"/>
              <a:endCxn id="909"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913" name="Google Shape;913;p36"/>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914" name="Google Shape;914;p36"/>
            <p:cNvCxnSpPr>
              <a:stCxn id="913" idx="3"/>
              <a:endCxn id="906"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915" name="Google Shape;915;p36"/>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916" name="Google Shape;916;p36"/>
            <p:cNvCxnSpPr>
              <a:stCxn id="913" idx="3"/>
              <a:endCxn id="907"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917" name="Google Shape;917;p36"/>
            <p:cNvCxnSpPr>
              <a:stCxn id="909" idx="3"/>
              <a:endCxn id="910"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918" name="Google Shape;918;p36"/>
            <p:cNvCxnSpPr>
              <a:stCxn id="906" idx="3"/>
              <a:endCxn id="908"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919" name="Google Shape;919;p36"/>
            <p:cNvSpPr/>
            <p:nvPr/>
          </p:nvSpPr>
          <p:spPr>
            <a:xfrm>
              <a:off x="3147233" y="2872025"/>
              <a:ext cx="4911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25</a:t>
              </a:r>
              <a:endParaRPr sz="1800"/>
            </a:p>
          </p:txBody>
        </p:sp>
        <p:cxnSp>
          <p:nvCxnSpPr>
            <p:cNvPr id="920" name="Google Shape;920;p36"/>
            <p:cNvCxnSpPr>
              <a:stCxn id="910" idx="1"/>
              <a:endCxn id="908"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921" name="Google Shape;921;p36"/>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922" name="Google Shape;922;p36"/>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923" name="Google Shape;923;p36"/>
            <p:cNvSpPr/>
            <p:nvPr/>
          </p:nvSpPr>
          <p:spPr>
            <a:xfrm>
              <a:off x="5567911" y="2493225"/>
              <a:ext cx="747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924" name="Google Shape;924;p36"/>
            <p:cNvSpPr/>
            <p:nvPr/>
          </p:nvSpPr>
          <p:spPr>
            <a:xfrm>
              <a:off x="4035163"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925" name="Google Shape;925;p36"/>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926" name="Google Shape;926;p36"/>
            <p:cNvCxnSpPr>
              <a:stCxn id="909" idx="1"/>
              <a:endCxn id="907"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927" name="Google Shape;927;p36"/>
            <p:cNvSpPr/>
            <p:nvPr/>
          </p:nvSpPr>
          <p:spPr>
            <a:xfrm>
              <a:off x="4799887" y="2889475"/>
              <a:ext cx="5820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sp>
          <p:nvSpPr>
            <p:cNvPr id="928" name="Google Shape;928;p36"/>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grpSp>
      <p:sp>
        <p:nvSpPr>
          <p:cNvPr id="929" name="Google Shape;929;p36"/>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a:t>
            </a:r>
            <a:endParaRPr sz="1800">
              <a:solidFill>
                <a:srgbClr val="FF43F0"/>
              </a:solidFill>
            </a:endParaRPr>
          </a:p>
        </p:txBody>
      </p:sp>
      <p:sp>
        <p:nvSpPr>
          <p:cNvPr id="930" name="Google Shape;930;p36"/>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a:t>
            </a:r>
            <a:endParaRPr sz="1800">
              <a:solidFill>
                <a:srgbClr val="FF43F0"/>
              </a:solidFill>
            </a:endParaRPr>
          </a:p>
        </p:txBody>
      </p:sp>
      <p:sp>
        <p:nvSpPr>
          <p:cNvPr id="931" name="Google Shape;931;p36"/>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a:t>
            </a:r>
            <a:endParaRPr sz="1800">
              <a:solidFill>
                <a:srgbClr val="FF43F0"/>
              </a:solidFill>
            </a:endParaRPr>
          </a:p>
        </p:txBody>
      </p:sp>
      <p:sp>
        <p:nvSpPr>
          <p:cNvPr id="932" name="Google Shape;932;p36"/>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a:t>
            </a:r>
            <a:endParaRPr sz="1800">
              <a:solidFill>
                <a:srgbClr val="FF43F0"/>
              </a:solidFill>
            </a:endParaRPr>
          </a:p>
        </p:txBody>
      </p:sp>
      <p:sp>
        <p:nvSpPr>
          <p:cNvPr id="933" name="Google Shape;933;p36"/>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a:t>
            </a:r>
            <a:endParaRPr sz="1800">
              <a:solidFill>
                <a:srgbClr val="FF43F0"/>
              </a:solidFill>
            </a:endParaRPr>
          </a:p>
        </p:txBody>
      </p:sp>
      <p:sp>
        <p:nvSpPr>
          <p:cNvPr id="934" name="Google Shape;934;p36"/>
          <p:cNvSpPr txBox="1"/>
          <p:nvPr>
            <p:ph idx="1" type="body"/>
          </p:nvPr>
        </p:nvSpPr>
        <p:spPr>
          <a:xfrm>
            <a:off x="243000" y="3914924"/>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simple idea: Visit vertices in topological order.</a:t>
            </a:r>
            <a:endParaRPr/>
          </a:p>
          <a:p>
            <a:pPr indent="-355600" lvl="0" marL="457200" rtl="0" algn="l">
              <a:spcBef>
                <a:spcPts val="600"/>
              </a:spcBef>
              <a:spcAft>
                <a:spcPts val="0"/>
              </a:spcAft>
              <a:buSzPts val="2000"/>
              <a:buChar char="●"/>
            </a:pPr>
            <a:r>
              <a:rPr lang="en"/>
              <a:t>On each visit, relax all outgoing edges.</a:t>
            </a:r>
            <a:endParaRPr/>
          </a:p>
          <a:p>
            <a:pPr indent="-355600" lvl="0" marL="457200" rtl="0" algn="l">
              <a:spcBef>
                <a:spcPts val="0"/>
              </a:spcBef>
              <a:spcAft>
                <a:spcPts val="0"/>
              </a:spcAft>
              <a:buSzPts val="2000"/>
              <a:buChar char="●"/>
            </a:pPr>
            <a:r>
              <a:rPr lang="en"/>
              <a:t>Each vertex is visited only when all possible info about it has been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Point of All of This?</a:t>
            </a:r>
            <a:endParaRPr/>
          </a:p>
        </p:txBody>
      </p:sp>
      <p:sp>
        <p:nvSpPr>
          <p:cNvPr id="44" name="Google Shape;44;p1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question worth pondering: Why this specific body of knowledge?</a:t>
            </a:r>
            <a:endParaRPr/>
          </a:p>
          <a:p>
            <a:pPr indent="-355600" lvl="0" marL="457200" rtl="0" algn="l">
              <a:spcBef>
                <a:spcPts val="600"/>
              </a:spcBef>
              <a:spcAft>
                <a:spcPts val="0"/>
              </a:spcAft>
              <a:buSzPts val="2000"/>
              <a:buChar char="●"/>
            </a:pPr>
            <a:r>
              <a:rPr lang="en"/>
              <a:t>Why is everyone pursuing it?</a:t>
            </a:r>
            <a:endParaRPr/>
          </a:p>
          <a:p>
            <a:pPr indent="-355600" lvl="0" marL="457200" rtl="0" algn="l">
              <a:spcBef>
                <a:spcPts val="0"/>
              </a:spcBef>
              <a:spcAft>
                <a:spcPts val="0"/>
              </a:spcAft>
              <a:buSzPts val="2000"/>
              <a:buChar char="●"/>
            </a:pPr>
            <a:r>
              <a:rPr lang="en"/>
              <a:t>Why do companies want to pursue people who have it?</a:t>
            </a:r>
            <a:endParaRPr/>
          </a:p>
          <a:p>
            <a:pPr indent="0" lvl="0" marL="0" rtl="0" algn="l">
              <a:spcBef>
                <a:spcPts val="600"/>
              </a:spcBef>
              <a:spcAft>
                <a:spcPts val="0"/>
              </a:spcAft>
              <a:buNone/>
            </a:pPr>
            <a:r>
              <a:rPr lang="en"/>
              <a:t>Any thoughts?</a:t>
            </a:r>
            <a:endParaRPr/>
          </a:p>
          <a:p>
            <a:pPr indent="-355600" lvl="0" marL="457200" rtl="0" algn="l">
              <a:spcBef>
                <a:spcPts val="600"/>
              </a:spcBef>
              <a:spcAft>
                <a:spcPts val="0"/>
              </a:spcAft>
              <a:buSzPts val="2000"/>
              <a:buChar char="●"/>
            </a:pPr>
            <a:r>
              <a:rPr lang="en"/>
              <a:t>Efficient algorithms can improve performance of code, solve problems that are otherwise intractable. </a:t>
            </a:r>
            <a:endParaRPr/>
          </a:p>
          <a:p>
            <a:pPr indent="-355600" lvl="1" marL="914400" rtl="0" algn="l">
              <a:spcBef>
                <a:spcPts val="0"/>
              </a:spcBef>
              <a:spcAft>
                <a:spcPts val="0"/>
              </a:spcAft>
              <a:buSzPts val="2000"/>
              <a:buChar char="○"/>
            </a:pPr>
            <a:r>
              <a:rPr lang="en"/>
              <a:t>These problems are real world problems.</a:t>
            </a:r>
            <a:endParaRPr/>
          </a:p>
          <a:p>
            <a:pPr indent="-355600" lvl="0" marL="457200" rtl="0" algn="l">
              <a:spcBef>
                <a:spcPts val="0"/>
              </a:spcBef>
              <a:spcAft>
                <a:spcPts val="0"/>
              </a:spcAft>
              <a:buSzPts val="2000"/>
              <a:buChar char="●"/>
            </a:pPr>
            <a:r>
              <a:rPr lang="en"/>
              <a:t>Shows an understanding of how computers work. Shibboleth of understanding of computing.</a:t>
            </a:r>
            <a:endParaRPr/>
          </a:p>
          <a:p>
            <a:pPr indent="-355600" lvl="0" marL="457200" rtl="0" algn="l">
              <a:spcBef>
                <a:spcPts val="0"/>
              </a:spcBef>
              <a:spcAft>
                <a:spcPts val="0"/>
              </a:spcAft>
              <a:buSzPts val="2000"/>
              <a:buChar char="●"/>
            </a:pPr>
            <a:r>
              <a:rPr lang="en"/>
              <a:t>For fun.</a:t>
            </a:r>
            <a:endParaRPr/>
          </a:p>
          <a:p>
            <a:pPr indent="-355600" lvl="0" marL="457200" rtl="0" algn="l">
              <a:spcBef>
                <a:spcPts val="0"/>
              </a:spcBef>
              <a:spcAft>
                <a:spcPts val="0"/>
              </a:spcAft>
              <a:buSzPts val="2000"/>
              <a:buChar char="●"/>
            </a:pPr>
            <a:r>
              <a:rPr lang="en"/>
              <a:t>Provides a common platform for interviewing for technical knowledge.</a:t>
            </a:r>
            <a:endParaRPr/>
          </a:p>
          <a:p>
            <a:pPr indent="-355600" lvl="1" marL="914400" rtl="0" algn="l">
              <a:spcBef>
                <a:spcPts val="0"/>
              </a:spcBef>
              <a:spcAft>
                <a:spcPts val="0"/>
              </a:spcAft>
              <a:buSzPts val="2000"/>
              <a:buChar char="○"/>
            </a:pPr>
            <a:r>
              <a:rPr lang="en"/>
              <a:t>You now have a huge toolset you can use to solve problems.</a:t>
            </a:r>
            <a:endParaRPr/>
          </a:p>
          <a:p>
            <a:pPr indent="-355600" lvl="0" marL="457200" rtl="0" algn="l">
              <a:spcBef>
                <a:spcPts val="0"/>
              </a:spcBef>
              <a:spcAft>
                <a:spcPts val="0"/>
              </a:spcAft>
              <a:buSzPts val="2000"/>
              <a:buChar char="●"/>
            </a:pPr>
            <a:r>
              <a:rPr lang="en"/>
              <a:t>I really think we’re changing the way you think.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8" name="Shape 938"/>
        <p:cNvGrpSpPr/>
        <p:nvPr/>
      </p:nvGrpSpPr>
      <p:grpSpPr>
        <a:xfrm>
          <a:off x="0" y="0"/>
          <a:ext cx="0" cy="0"/>
          <a:chOff x="0" y="0"/>
          <a:chExt cx="0" cy="0"/>
        </a:xfrm>
      </p:grpSpPr>
      <p:sp>
        <p:nvSpPr>
          <p:cNvPr id="939" name="Google Shape;939;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DAG SPT Algorithm: Relax in Topological Order</a:t>
            </a:r>
            <a:endParaRPr/>
          </a:p>
        </p:txBody>
      </p:sp>
      <p:sp>
        <p:nvSpPr>
          <p:cNvPr id="940" name="Google Shape;940;p37"/>
          <p:cNvSpPr txBox="1"/>
          <p:nvPr>
            <p:ph idx="1" type="body"/>
          </p:nvPr>
        </p:nvSpPr>
        <p:spPr>
          <a:xfrm>
            <a:off x="243000" y="556500"/>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First: We have to find a topological order, e.g. 031245. Runtime is O(V + E).</a:t>
            </a:r>
            <a:endParaRPr/>
          </a:p>
        </p:txBody>
      </p:sp>
      <p:grpSp>
        <p:nvGrpSpPr>
          <p:cNvPr id="941" name="Google Shape;941;p37"/>
          <p:cNvGrpSpPr/>
          <p:nvPr/>
        </p:nvGrpSpPr>
        <p:grpSpPr>
          <a:xfrm>
            <a:off x="1789005" y="1403925"/>
            <a:ext cx="5565975" cy="1879300"/>
            <a:chOff x="1289193" y="2118700"/>
            <a:chExt cx="5565975" cy="1879300"/>
          </a:xfrm>
        </p:grpSpPr>
        <p:sp>
          <p:nvSpPr>
            <p:cNvPr id="942" name="Google Shape;942;p37"/>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943" name="Google Shape;943;p37"/>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944" name="Google Shape;944;p37"/>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945" name="Google Shape;945;p37"/>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946" name="Google Shape;946;p37"/>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947" name="Google Shape;947;p37"/>
            <p:cNvCxnSpPr>
              <a:stCxn id="942" idx="2"/>
              <a:endCxn id="943"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948" name="Google Shape;948;p37"/>
            <p:cNvCxnSpPr>
              <a:stCxn id="944" idx="2"/>
              <a:endCxn id="945"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949" name="Google Shape;949;p37"/>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950" name="Google Shape;950;p37"/>
            <p:cNvCxnSpPr>
              <a:stCxn id="949" idx="3"/>
              <a:endCxn id="942"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951" name="Google Shape;951;p37"/>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952" name="Google Shape;952;p37"/>
            <p:cNvCxnSpPr>
              <a:stCxn id="949" idx="3"/>
              <a:endCxn id="943"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953" name="Google Shape;953;p37"/>
            <p:cNvCxnSpPr>
              <a:stCxn id="945" idx="3"/>
              <a:endCxn id="946"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954" name="Google Shape;954;p37"/>
            <p:cNvCxnSpPr>
              <a:stCxn id="942" idx="3"/>
              <a:endCxn id="944"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955" name="Google Shape;955;p37"/>
            <p:cNvSpPr/>
            <p:nvPr/>
          </p:nvSpPr>
          <p:spPr>
            <a:xfrm>
              <a:off x="3147233" y="2872025"/>
              <a:ext cx="4911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25</a:t>
              </a:r>
              <a:endParaRPr sz="1800"/>
            </a:p>
          </p:txBody>
        </p:sp>
        <p:cxnSp>
          <p:nvCxnSpPr>
            <p:cNvPr id="956" name="Google Shape;956;p37"/>
            <p:cNvCxnSpPr>
              <a:stCxn id="946" idx="1"/>
              <a:endCxn id="944"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957" name="Google Shape;957;p37"/>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958" name="Google Shape;958;p37"/>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959" name="Google Shape;959;p37"/>
            <p:cNvSpPr/>
            <p:nvPr/>
          </p:nvSpPr>
          <p:spPr>
            <a:xfrm>
              <a:off x="5567911" y="2493225"/>
              <a:ext cx="747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960" name="Google Shape;960;p37"/>
            <p:cNvSpPr/>
            <p:nvPr/>
          </p:nvSpPr>
          <p:spPr>
            <a:xfrm>
              <a:off x="4035163"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961" name="Google Shape;961;p37"/>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962" name="Google Shape;962;p37"/>
            <p:cNvCxnSpPr>
              <a:stCxn id="945" idx="1"/>
              <a:endCxn id="943"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963" name="Google Shape;963;p37"/>
            <p:cNvSpPr/>
            <p:nvPr/>
          </p:nvSpPr>
          <p:spPr>
            <a:xfrm>
              <a:off x="4799887" y="2889475"/>
              <a:ext cx="5820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sp>
          <p:nvSpPr>
            <p:cNvPr id="964" name="Google Shape;964;p37"/>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grpSp>
      <p:sp>
        <p:nvSpPr>
          <p:cNvPr id="965" name="Google Shape;965;p37"/>
          <p:cNvSpPr txBox="1"/>
          <p:nvPr/>
        </p:nvSpPr>
        <p:spPr>
          <a:xfrm>
            <a:off x="3743067" y="10529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a:t>
            </a:r>
            <a:endParaRPr sz="1800">
              <a:solidFill>
                <a:srgbClr val="FF43F0"/>
              </a:solidFill>
            </a:endParaRPr>
          </a:p>
        </p:txBody>
      </p:sp>
      <p:sp>
        <p:nvSpPr>
          <p:cNvPr id="966" name="Google Shape;966;p37"/>
          <p:cNvSpPr txBox="1"/>
          <p:nvPr/>
        </p:nvSpPr>
        <p:spPr>
          <a:xfrm>
            <a:off x="3743067" y="32070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a:t>
            </a:r>
            <a:endParaRPr sz="1800">
              <a:solidFill>
                <a:srgbClr val="FF43F0"/>
              </a:solidFill>
            </a:endParaRPr>
          </a:p>
        </p:txBody>
      </p:sp>
      <p:sp>
        <p:nvSpPr>
          <p:cNvPr id="967" name="Google Shape;967;p37"/>
          <p:cNvSpPr txBox="1"/>
          <p:nvPr/>
        </p:nvSpPr>
        <p:spPr>
          <a:xfrm>
            <a:off x="5352302" y="32070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a:t>
            </a:r>
            <a:endParaRPr sz="1800">
              <a:solidFill>
                <a:srgbClr val="FF43F0"/>
              </a:solidFill>
            </a:endParaRPr>
          </a:p>
        </p:txBody>
      </p:sp>
      <p:sp>
        <p:nvSpPr>
          <p:cNvPr id="968" name="Google Shape;968;p37"/>
          <p:cNvSpPr txBox="1"/>
          <p:nvPr/>
        </p:nvSpPr>
        <p:spPr>
          <a:xfrm>
            <a:off x="5352302" y="10548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a:t>
            </a:r>
            <a:endParaRPr sz="1800">
              <a:solidFill>
                <a:srgbClr val="FF43F0"/>
              </a:solidFill>
            </a:endParaRPr>
          </a:p>
        </p:txBody>
      </p:sp>
      <p:sp>
        <p:nvSpPr>
          <p:cNvPr id="969" name="Google Shape;969;p37"/>
          <p:cNvSpPr txBox="1"/>
          <p:nvPr/>
        </p:nvSpPr>
        <p:spPr>
          <a:xfrm>
            <a:off x="7011077" y="18494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a:t>
            </a:r>
            <a:endParaRPr sz="1800">
              <a:solidFill>
                <a:srgbClr val="FF43F0"/>
              </a:solidFill>
            </a:endParaRPr>
          </a:p>
        </p:txBody>
      </p:sp>
      <p:sp>
        <p:nvSpPr>
          <p:cNvPr id="970" name="Google Shape;970;p37"/>
          <p:cNvSpPr/>
          <p:nvPr/>
        </p:nvSpPr>
        <p:spPr>
          <a:xfrm>
            <a:off x="393305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971" name="Google Shape;971;p37"/>
          <p:cNvSpPr/>
          <p:nvPr/>
        </p:nvSpPr>
        <p:spPr>
          <a:xfrm>
            <a:off x="270864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972" name="Google Shape;972;p37"/>
          <p:cNvSpPr/>
          <p:nvPr/>
        </p:nvSpPr>
        <p:spPr>
          <a:xfrm>
            <a:off x="515746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973" name="Google Shape;973;p37"/>
          <p:cNvSpPr/>
          <p:nvPr/>
        </p:nvSpPr>
        <p:spPr>
          <a:xfrm>
            <a:off x="638187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974" name="Google Shape;974;p37"/>
          <p:cNvSpPr/>
          <p:nvPr/>
        </p:nvSpPr>
        <p:spPr>
          <a:xfrm>
            <a:off x="76062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975" name="Google Shape;975;p37"/>
          <p:cNvCxnSpPr>
            <a:stCxn id="970" idx="1"/>
            <a:endCxn id="971" idx="3"/>
          </p:cNvCxnSpPr>
          <p:nvPr/>
        </p:nvCxnSpPr>
        <p:spPr>
          <a:xfrm rot="10800000">
            <a:off x="3096055" y="4322275"/>
            <a:ext cx="837000" cy="0"/>
          </a:xfrm>
          <a:prstGeom prst="straightConnector1">
            <a:avLst/>
          </a:prstGeom>
          <a:noFill/>
          <a:ln cap="flat" cmpd="sng" w="19050">
            <a:solidFill>
              <a:srgbClr val="666666"/>
            </a:solidFill>
            <a:prstDash val="solid"/>
            <a:round/>
            <a:headEnd len="med" w="med" type="triangle"/>
            <a:tailEnd len="med" w="med" type="none"/>
          </a:ln>
        </p:spPr>
      </p:cxnSp>
      <p:sp>
        <p:nvSpPr>
          <p:cNvPr id="976" name="Google Shape;976;p37"/>
          <p:cNvSpPr/>
          <p:nvPr/>
        </p:nvSpPr>
        <p:spPr>
          <a:xfrm>
            <a:off x="14842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sp>
        <p:nvSpPr>
          <p:cNvPr id="977" name="Google Shape;977;p37"/>
          <p:cNvSpPr txBox="1"/>
          <p:nvPr/>
        </p:nvSpPr>
        <p:spPr>
          <a:xfrm>
            <a:off x="10962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978" name="Google Shape;978;p37"/>
          <p:cNvCxnSpPr>
            <a:stCxn id="976" idx="3"/>
            <a:endCxn id="971" idx="1"/>
          </p:cNvCxnSpPr>
          <p:nvPr/>
        </p:nvCxnSpPr>
        <p:spPr>
          <a:xfrm>
            <a:off x="1871538"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979" name="Google Shape;979;p37"/>
          <p:cNvCxnSpPr>
            <a:stCxn id="973" idx="3"/>
            <a:endCxn id="974" idx="1"/>
          </p:cNvCxnSpPr>
          <p:nvPr/>
        </p:nvCxnSpPr>
        <p:spPr>
          <a:xfrm>
            <a:off x="6769172"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980" name="Google Shape;980;p37"/>
          <p:cNvCxnSpPr>
            <a:stCxn id="970" idx="3"/>
            <a:endCxn id="972" idx="1"/>
          </p:cNvCxnSpPr>
          <p:nvPr/>
        </p:nvCxnSpPr>
        <p:spPr>
          <a:xfrm>
            <a:off x="4320355"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981" name="Google Shape;981;p37"/>
          <p:cNvSpPr/>
          <p:nvPr/>
        </p:nvSpPr>
        <p:spPr>
          <a:xfrm>
            <a:off x="3376346" y="41809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982" name="Google Shape;982;p37"/>
          <p:cNvSpPr/>
          <p:nvPr/>
        </p:nvSpPr>
        <p:spPr>
          <a:xfrm>
            <a:off x="2111991"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983" name="Google Shape;983;p37"/>
          <p:cNvSpPr/>
          <p:nvPr/>
        </p:nvSpPr>
        <p:spPr>
          <a:xfrm>
            <a:off x="45542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984" name="Google Shape;984;p37"/>
          <p:cNvSpPr/>
          <p:nvPr/>
        </p:nvSpPr>
        <p:spPr>
          <a:xfrm>
            <a:off x="70517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985" name="Google Shape;985;p37"/>
          <p:cNvCxnSpPr>
            <a:stCxn id="972" idx="3"/>
            <a:endCxn id="973" idx="1"/>
          </p:cNvCxnSpPr>
          <p:nvPr/>
        </p:nvCxnSpPr>
        <p:spPr>
          <a:xfrm>
            <a:off x="5544763"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986" name="Google Shape;986;p37"/>
          <p:cNvSpPr/>
          <p:nvPr/>
        </p:nvSpPr>
        <p:spPr>
          <a:xfrm>
            <a:off x="5635348" y="4165399"/>
            <a:ext cx="548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987" name="Google Shape;987;p37"/>
          <p:cNvCxnSpPr>
            <a:stCxn id="976" idx="2"/>
            <a:endCxn id="970" idx="2"/>
          </p:cNvCxnSpPr>
          <p:nvPr/>
        </p:nvCxnSpPr>
        <p:spPr>
          <a:xfrm flipH="1" rot="-5400000">
            <a:off x="2902038"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988" name="Google Shape;988;p37"/>
          <p:cNvSpPr/>
          <p:nvPr/>
        </p:nvSpPr>
        <p:spPr>
          <a:xfrm>
            <a:off x="28283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989" name="Google Shape;989;p37"/>
          <p:cNvCxnSpPr>
            <a:stCxn id="971" idx="0"/>
            <a:endCxn id="973" idx="0"/>
          </p:cNvCxnSpPr>
          <p:nvPr/>
        </p:nvCxnSpPr>
        <p:spPr>
          <a:xfrm flipH="1" rot="-5400000">
            <a:off x="4738596" y="2333725"/>
            <a:ext cx="600" cy="36732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990" name="Google Shape;990;p37"/>
          <p:cNvSpPr/>
          <p:nvPr/>
        </p:nvSpPr>
        <p:spPr>
          <a:xfrm>
            <a:off x="45865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991" name="Google Shape;991;p37"/>
          <p:cNvCxnSpPr>
            <a:stCxn id="972" idx="2"/>
            <a:endCxn id="974" idx="2"/>
          </p:cNvCxnSpPr>
          <p:nvPr/>
        </p:nvCxnSpPr>
        <p:spPr>
          <a:xfrm flipH="1" rot="-5400000">
            <a:off x="6575263"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992" name="Google Shape;992;p37"/>
          <p:cNvSpPr/>
          <p:nvPr/>
        </p:nvSpPr>
        <p:spPr>
          <a:xfrm>
            <a:off x="63163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6" name="Shape 996"/>
        <p:cNvGrpSpPr/>
        <p:nvPr/>
      </p:nvGrpSpPr>
      <p:grpSpPr>
        <a:xfrm>
          <a:off x="0" y="0"/>
          <a:ext cx="0" cy="0"/>
          <a:chOff x="0" y="0"/>
          <a:chExt cx="0" cy="0"/>
        </a:xfrm>
      </p:grpSpPr>
      <p:sp>
        <p:nvSpPr>
          <p:cNvPr id="997" name="Google Shape;997;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DAG SPT Algorithm: Relax in Topological Order</a:t>
            </a:r>
            <a:endParaRPr/>
          </a:p>
        </p:txBody>
      </p:sp>
      <p:sp>
        <p:nvSpPr>
          <p:cNvPr id="998" name="Google Shape;998;p38"/>
          <p:cNvSpPr txBox="1"/>
          <p:nvPr>
            <p:ph idx="1" type="body"/>
          </p:nvPr>
        </p:nvSpPr>
        <p:spPr>
          <a:xfrm>
            <a:off x="243000" y="556500"/>
            <a:ext cx="8778000" cy="315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Second: We have to visit all the vertices in topological order, relaxing all edges as we go. Let’s see a demo [</a:t>
            </a:r>
            <a:r>
              <a:rPr lang="en" u="sng">
                <a:solidFill>
                  <a:schemeClr val="hlink"/>
                </a:solidFill>
                <a:hlinkClick r:id="rId3"/>
              </a:rPr>
              <a:t>Link</a:t>
            </a:r>
            <a:r>
              <a:rPr lang="en"/>
              <a:t>].</a:t>
            </a:r>
            <a:endParaRPr/>
          </a:p>
        </p:txBody>
      </p:sp>
      <p:sp>
        <p:nvSpPr>
          <p:cNvPr id="999" name="Google Shape;999;p38"/>
          <p:cNvSpPr/>
          <p:nvPr/>
        </p:nvSpPr>
        <p:spPr>
          <a:xfrm>
            <a:off x="393305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1000" name="Google Shape;1000;p38"/>
          <p:cNvSpPr/>
          <p:nvPr/>
        </p:nvSpPr>
        <p:spPr>
          <a:xfrm>
            <a:off x="270864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1001" name="Google Shape;1001;p38"/>
          <p:cNvSpPr/>
          <p:nvPr/>
        </p:nvSpPr>
        <p:spPr>
          <a:xfrm>
            <a:off x="515746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1002" name="Google Shape;1002;p38"/>
          <p:cNvSpPr/>
          <p:nvPr/>
        </p:nvSpPr>
        <p:spPr>
          <a:xfrm>
            <a:off x="638187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1003" name="Google Shape;1003;p38"/>
          <p:cNvSpPr/>
          <p:nvPr/>
        </p:nvSpPr>
        <p:spPr>
          <a:xfrm>
            <a:off x="76062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1004" name="Google Shape;1004;p38"/>
          <p:cNvCxnSpPr>
            <a:stCxn id="999" idx="1"/>
            <a:endCxn id="1000" idx="3"/>
          </p:cNvCxnSpPr>
          <p:nvPr/>
        </p:nvCxnSpPr>
        <p:spPr>
          <a:xfrm rot="10800000">
            <a:off x="3096055" y="4322275"/>
            <a:ext cx="837000" cy="0"/>
          </a:xfrm>
          <a:prstGeom prst="straightConnector1">
            <a:avLst/>
          </a:prstGeom>
          <a:noFill/>
          <a:ln cap="flat" cmpd="sng" w="19050">
            <a:solidFill>
              <a:srgbClr val="666666"/>
            </a:solidFill>
            <a:prstDash val="solid"/>
            <a:round/>
            <a:headEnd len="med" w="med" type="triangle"/>
            <a:tailEnd len="med" w="med" type="none"/>
          </a:ln>
        </p:spPr>
      </p:cxnSp>
      <p:sp>
        <p:nvSpPr>
          <p:cNvPr id="1005" name="Google Shape;1005;p38"/>
          <p:cNvSpPr/>
          <p:nvPr/>
        </p:nvSpPr>
        <p:spPr>
          <a:xfrm>
            <a:off x="14842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sp>
        <p:nvSpPr>
          <p:cNvPr id="1006" name="Google Shape;1006;p38"/>
          <p:cNvSpPr txBox="1"/>
          <p:nvPr/>
        </p:nvSpPr>
        <p:spPr>
          <a:xfrm>
            <a:off x="10962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007" name="Google Shape;1007;p38"/>
          <p:cNvCxnSpPr>
            <a:stCxn id="1005" idx="3"/>
            <a:endCxn id="1000" idx="1"/>
          </p:cNvCxnSpPr>
          <p:nvPr/>
        </p:nvCxnSpPr>
        <p:spPr>
          <a:xfrm>
            <a:off x="1871538"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08" name="Google Shape;1008;p38"/>
          <p:cNvCxnSpPr>
            <a:stCxn id="1002" idx="3"/>
            <a:endCxn id="1003" idx="1"/>
          </p:cNvCxnSpPr>
          <p:nvPr/>
        </p:nvCxnSpPr>
        <p:spPr>
          <a:xfrm>
            <a:off x="6769172"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09" name="Google Shape;1009;p38"/>
          <p:cNvCxnSpPr>
            <a:stCxn id="999" idx="3"/>
            <a:endCxn id="1001" idx="1"/>
          </p:cNvCxnSpPr>
          <p:nvPr/>
        </p:nvCxnSpPr>
        <p:spPr>
          <a:xfrm>
            <a:off x="4320355"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10" name="Google Shape;1010;p38"/>
          <p:cNvSpPr/>
          <p:nvPr/>
        </p:nvSpPr>
        <p:spPr>
          <a:xfrm>
            <a:off x="3376346" y="41809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011" name="Google Shape;1011;p38"/>
          <p:cNvSpPr/>
          <p:nvPr/>
        </p:nvSpPr>
        <p:spPr>
          <a:xfrm>
            <a:off x="2111991"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012" name="Google Shape;1012;p38"/>
          <p:cNvSpPr/>
          <p:nvPr/>
        </p:nvSpPr>
        <p:spPr>
          <a:xfrm>
            <a:off x="45542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013" name="Google Shape;1013;p38"/>
          <p:cNvSpPr/>
          <p:nvPr/>
        </p:nvSpPr>
        <p:spPr>
          <a:xfrm>
            <a:off x="70517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014" name="Google Shape;1014;p38"/>
          <p:cNvCxnSpPr>
            <a:stCxn id="1001" idx="3"/>
            <a:endCxn id="1002" idx="1"/>
          </p:cNvCxnSpPr>
          <p:nvPr/>
        </p:nvCxnSpPr>
        <p:spPr>
          <a:xfrm>
            <a:off x="5544763"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15" name="Google Shape;1015;p38"/>
          <p:cNvSpPr/>
          <p:nvPr/>
        </p:nvSpPr>
        <p:spPr>
          <a:xfrm>
            <a:off x="5635348" y="4165399"/>
            <a:ext cx="548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016" name="Google Shape;1016;p38"/>
          <p:cNvCxnSpPr>
            <a:stCxn id="1005" idx="2"/>
            <a:endCxn id="999" idx="2"/>
          </p:cNvCxnSpPr>
          <p:nvPr/>
        </p:nvCxnSpPr>
        <p:spPr>
          <a:xfrm flipH="1" rot="-5400000">
            <a:off x="2902038"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17" name="Google Shape;1017;p38"/>
          <p:cNvSpPr/>
          <p:nvPr/>
        </p:nvSpPr>
        <p:spPr>
          <a:xfrm>
            <a:off x="28283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018" name="Google Shape;1018;p38"/>
          <p:cNvCxnSpPr>
            <a:stCxn id="1000" idx="0"/>
            <a:endCxn id="1002" idx="0"/>
          </p:cNvCxnSpPr>
          <p:nvPr/>
        </p:nvCxnSpPr>
        <p:spPr>
          <a:xfrm flipH="1" rot="-5400000">
            <a:off x="4738596" y="2333725"/>
            <a:ext cx="600" cy="36732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19" name="Google Shape;1019;p38"/>
          <p:cNvSpPr/>
          <p:nvPr/>
        </p:nvSpPr>
        <p:spPr>
          <a:xfrm>
            <a:off x="45865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020" name="Google Shape;1020;p38"/>
          <p:cNvCxnSpPr>
            <a:stCxn id="1001" idx="2"/>
            <a:endCxn id="1003" idx="2"/>
          </p:cNvCxnSpPr>
          <p:nvPr/>
        </p:nvCxnSpPr>
        <p:spPr>
          <a:xfrm flipH="1" rot="-5400000">
            <a:off x="6575263"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21" name="Google Shape;1021;p38"/>
          <p:cNvSpPr/>
          <p:nvPr/>
        </p:nvSpPr>
        <p:spPr>
          <a:xfrm>
            <a:off x="63163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5" name="Shape 1025"/>
        <p:cNvGrpSpPr/>
        <p:nvPr/>
      </p:nvGrpSpPr>
      <p:grpSpPr>
        <a:xfrm>
          <a:off x="0" y="0"/>
          <a:ext cx="0" cy="0"/>
          <a:chOff x="0" y="0"/>
          <a:chExt cx="0" cy="0"/>
        </a:xfrm>
      </p:grpSpPr>
      <p:sp>
        <p:nvSpPr>
          <p:cNvPr id="1026" name="Google Shape;1026;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DAG SPT Algorithm: Relax in Topological Order</a:t>
            </a:r>
            <a:endParaRPr/>
          </a:p>
        </p:txBody>
      </p:sp>
      <p:sp>
        <p:nvSpPr>
          <p:cNvPr id="1027" name="Google Shape;1027;p39"/>
          <p:cNvSpPr txBox="1"/>
          <p:nvPr>
            <p:ph idx="1" type="body"/>
          </p:nvPr>
        </p:nvSpPr>
        <p:spPr>
          <a:xfrm>
            <a:off x="243000" y="556500"/>
            <a:ext cx="8778000" cy="315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Second: We have to visit all the vertices in topological order, relaxing all edges as we go. Let’s see a demo [</a:t>
            </a:r>
            <a:r>
              <a:rPr lang="en" u="sng">
                <a:solidFill>
                  <a:schemeClr val="hlink"/>
                </a:solidFill>
                <a:hlinkClick r:id="rId3"/>
              </a:rPr>
              <a:t>Link</a:t>
            </a:r>
            <a:r>
              <a:rPr lang="en"/>
              <a:t>].</a:t>
            </a:r>
            <a:endParaRPr/>
          </a:p>
          <a:p>
            <a:pPr indent="-355600" lvl="0" marL="457200" rtl="0" algn="l">
              <a:spcBef>
                <a:spcPts val="600"/>
              </a:spcBef>
              <a:spcAft>
                <a:spcPts val="0"/>
              </a:spcAft>
              <a:buSzPts val="2000"/>
              <a:buChar char="●"/>
            </a:pPr>
            <a:r>
              <a:rPr lang="en"/>
              <a:t>Runtime for step 2 is also O(V + 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Quick note: In office hours, someone asked, why isn’t it O(V*E), since we’re relaxing all edges from each vertex.</a:t>
            </a:r>
            <a:endParaRPr/>
          </a:p>
          <a:p>
            <a:pPr indent="-355600" lvl="0" marL="457200" rtl="0" algn="l">
              <a:spcBef>
                <a:spcPts val="600"/>
              </a:spcBef>
              <a:spcAft>
                <a:spcPts val="0"/>
              </a:spcAft>
              <a:buSzPts val="2000"/>
              <a:buChar char="●"/>
            </a:pPr>
            <a:r>
              <a:rPr lang="en"/>
              <a:t>Keep in mind that E is the TOTAL number of edges in the entire graph, not the number of edges per vertex, e.g. for graph below E = 8.</a:t>
            </a:r>
            <a:endParaRPr/>
          </a:p>
        </p:txBody>
      </p:sp>
      <p:sp>
        <p:nvSpPr>
          <p:cNvPr id="1028" name="Google Shape;1028;p39"/>
          <p:cNvSpPr/>
          <p:nvPr/>
        </p:nvSpPr>
        <p:spPr>
          <a:xfrm>
            <a:off x="393305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1029" name="Google Shape;1029;p39"/>
          <p:cNvSpPr/>
          <p:nvPr/>
        </p:nvSpPr>
        <p:spPr>
          <a:xfrm>
            <a:off x="270864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1030" name="Google Shape;1030;p39"/>
          <p:cNvSpPr/>
          <p:nvPr/>
        </p:nvSpPr>
        <p:spPr>
          <a:xfrm>
            <a:off x="515746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1031" name="Google Shape;1031;p39"/>
          <p:cNvSpPr/>
          <p:nvPr/>
        </p:nvSpPr>
        <p:spPr>
          <a:xfrm>
            <a:off x="638187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1032" name="Google Shape;1032;p39"/>
          <p:cNvSpPr/>
          <p:nvPr/>
        </p:nvSpPr>
        <p:spPr>
          <a:xfrm>
            <a:off x="76062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1033" name="Google Shape;1033;p39"/>
          <p:cNvCxnSpPr>
            <a:stCxn id="1028" idx="1"/>
            <a:endCxn id="1029" idx="3"/>
          </p:cNvCxnSpPr>
          <p:nvPr/>
        </p:nvCxnSpPr>
        <p:spPr>
          <a:xfrm rot="10800000">
            <a:off x="3096055" y="4322275"/>
            <a:ext cx="837000" cy="0"/>
          </a:xfrm>
          <a:prstGeom prst="straightConnector1">
            <a:avLst/>
          </a:prstGeom>
          <a:noFill/>
          <a:ln cap="flat" cmpd="sng" w="19050">
            <a:solidFill>
              <a:srgbClr val="666666"/>
            </a:solidFill>
            <a:prstDash val="solid"/>
            <a:round/>
            <a:headEnd len="med" w="med" type="triangle"/>
            <a:tailEnd len="med" w="med" type="none"/>
          </a:ln>
        </p:spPr>
      </p:cxnSp>
      <p:sp>
        <p:nvSpPr>
          <p:cNvPr id="1034" name="Google Shape;1034;p39"/>
          <p:cNvSpPr/>
          <p:nvPr/>
        </p:nvSpPr>
        <p:spPr>
          <a:xfrm>
            <a:off x="14842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sp>
        <p:nvSpPr>
          <p:cNvPr id="1035" name="Google Shape;1035;p39"/>
          <p:cNvSpPr txBox="1"/>
          <p:nvPr/>
        </p:nvSpPr>
        <p:spPr>
          <a:xfrm>
            <a:off x="10962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036" name="Google Shape;1036;p39"/>
          <p:cNvCxnSpPr>
            <a:stCxn id="1034" idx="3"/>
            <a:endCxn id="1029" idx="1"/>
          </p:cNvCxnSpPr>
          <p:nvPr/>
        </p:nvCxnSpPr>
        <p:spPr>
          <a:xfrm>
            <a:off x="1871538"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37" name="Google Shape;1037;p39"/>
          <p:cNvCxnSpPr>
            <a:stCxn id="1031" idx="3"/>
            <a:endCxn id="1032" idx="1"/>
          </p:cNvCxnSpPr>
          <p:nvPr/>
        </p:nvCxnSpPr>
        <p:spPr>
          <a:xfrm>
            <a:off x="6769172"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38" name="Google Shape;1038;p39"/>
          <p:cNvCxnSpPr>
            <a:stCxn id="1028" idx="3"/>
            <a:endCxn id="1030" idx="1"/>
          </p:cNvCxnSpPr>
          <p:nvPr/>
        </p:nvCxnSpPr>
        <p:spPr>
          <a:xfrm>
            <a:off x="4320355"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39" name="Google Shape;1039;p39"/>
          <p:cNvSpPr/>
          <p:nvPr/>
        </p:nvSpPr>
        <p:spPr>
          <a:xfrm>
            <a:off x="3376346" y="41809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040" name="Google Shape;1040;p39"/>
          <p:cNvSpPr/>
          <p:nvPr/>
        </p:nvSpPr>
        <p:spPr>
          <a:xfrm>
            <a:off x="2111991"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041" name="Google Shape;1041;p39"/>
          <p:cNvSpPr/>
          <p:nvPr/>
        </p:nvSpPr>
        <p:spPr>
          <a:xfrm>
            <a:off x="45542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042" name="Google Shape;1042;p39"/>
          <p:cNvSpPr/>
          <p:nvPr/>
        </p:nvSpPr>
        <p:spPr>
          <a:xfrm>
            <a:off x="70517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043" name="Google Shape;1043;p39"/>
          <p:cNvCxnSpPr>
            <a:stCxn id="1030" idx="3"/>
            <a:endCxn id="1031" idx="1"/>
          </p:cNvCxnSpPr>
          <p:nvPr/>
        </p:nvCxnSpPr>
        <p:spPr>
          <a:xfrm>
            <a:off x="5544763"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44" name="Google Shape;1044;p39"/>
          <p:cNvSpPr/>
          <p:nvPr/>
        </p:nvSpPr>
        <p:spPr>
          <a:xfrm>
            <a:off x="5635348" y="4165399"/>
            <a:ext cx="548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045" name="Google Shape;1045;p39"/>
          <p:cNvCxnSpPr>
            <a:stCxn id="1034" idx="2"/>
            <a:endCxn id="1028" idx="2"/>
          </p:cNvCxnSpPr>
          <p:nvPr/>
        </p:nvCxnSpPr>
        <p:spPr>
          <a:xfrm flipH="1" rot="-5400000">
            <a:off x="2902038"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46" name="Google Shape;1046;p39"/>
          <p:cNvSpPr/>
          <p:nvPr/>
        </p:nvSpPr>
        <p:spPr>
          <a:xfrm>
            <a:off x="28283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047" name="Google Shape;1047;p39"/>
          <p:cNvCxnSpPr>
            <a:stCxn id="1029" idx="0"/>
            <a:endCxn id="1031" idx="0"/>
          </p:cNvCxnSpPr>
          <p:nvPr/>
        </p:nvCxnSpPr>
        <p:spPr>
          <a:xfrm flipH="1" rot="-5400000">
            <a:off x="4738596" y="2333725"/>
            <a:ext cx="600" cy="36732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48" name="Google Shape;1048;p39"/>
          <p:cNvSpPr/>
          <p:nvPr/>
        </p:nvSpPr>
        <p:spPr>
          <a:xfrm>
            <a:off x="45865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049" name="Google Shape;1049;p39"/>
          <p:cNvCxnSpPr>
            <a:stCxn id="1030" idx="2"/>
            <a:endCxn id="1032" idx="2"/>
          </p:cNvCxnSpPr>
          <p:nvPr/>
        </p:nvCxnSpPr>
        <p:spPr>
          <a:xfrm flipH="1" rot="-5400000">
            <a:off x="6575263"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50" name="Google Shape;1050;p39"/>
          <p:cNvSpPr/>
          <p:nvPr/>
        </p:nvSpPr>
        <p:spPr>
          <a:xfrm>
            <a:off x="63163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 Problems</a:t>
            </a:r>
            <a:endParaRPr/>
          </a:p>
        </p:txBody>
      </p:sp>
      <p:graphicFrame>
        <p:nvGraphicFramePr>
          <p:cNvPr id="1056" name="Google Shape;1056;p40"/>
          <p:cNvGraphicFramePr/>
          <p:nvPr/>
        </p:nvGraphicFramePr>
        <p:xfrm>
          <a:off x="592488" y="688161"/>
          <a:ext cx="3000000" cy="3000000"/>
        </p:xfrm>
        <a:graphic>
          <a:graphicData uri="http://schemas.openxmlformats.org/drawingml/2006/table">
            <a:tbl>
              <a:tblPr>
                <a:noFill/>
                <a:tableStyleId>{ACE67A1E-FCB8-460B-BC80-0A0B3533A5FD}</a:tableStyleId>
              </a:tblPr>
              <a:tblGrid>
                <a:gridCol w="1457800"/>
                <a:gridCol w="2762325"/>
                <a:gridCol w="2082725"/>
                <a:gridCol w="1906475"/>
              </a:tblGrid>
              <a:tr h="426375">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Problem Description</a:t>
                      </a:r>
                      <a:endParaRPr/>
                    </a:p>
                  </a:txBody>
                  <a:tcPr marT="91425" marB="91425" marR="91425" marL="91425"/>
                </a:tc>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a:t>Efficiency</a:t>
                      </a:r>
                      <a:endParaRPr/>
                    </a:p>
                  </a:txBody>
                  <a:tcPr marT="91425" marB="91425" marR="91425" marL="91425"/>
                </a:tc>
              </a:tr>
              <a:tr h="647800">
                <a:tc>
                  <a:txBody>
                    <a:bodyPr/>
                    <a:lstStyle/>
                    <a:p>
                      <a:pPr indent="0" lvl="0" marL="0" rtl="0" algn="l">
                        <a:spcBef>
                          <a:spcPts val="0"/>
                        </a:spcBef>
                        <a:spcAft>
                          <a:spcPts val="0"/>
                        </a:spcAft>
                        <a:buNone/>
                      </a:pPr>
                      <a:r>
                        <a:rPr lang="en"/>
                        <a:t>topological sort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an ordering of vertices that respects edges of our DAG.</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action="ppaction://hlinksldjump" r:id="rId3"/>
                        </a:rPr>
                        <a:t>Demo</a:t>
                      </a:r>
                      <a:endParaRPr/>
                    </a:p>
                    <a:p>
                      <a:pPr indent="0" lvl="0" marL="0" rtl="0" algn="l">
                        <a:spcBef>
                          <a:spcPts val="0"/>
                        </a:spcBef>
                        <a:spcAft>
                          <a:spcPts val="0"/>
                        </a:spcAft>
                        <a:buNone/>
                      </a:pPr>
                      <a:r>
                        <a:rPr lang="en"/>
                        <a:t>Code: Topological.java</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O(V+E) time</a:t>
                      </a:r>
                      <a:endParaRPr/>
                    </a:p>
                    <a:p>
                      <a:pPr indent="0" lvl="0" marL="0" rtl="0" algn="ctr">
                        <a:spcBef>
                          <a:spcPts val="0"/>
                        </a:spcBef>
                        <a:spcAft>
                          <a:spcPts val="0"/>
                        </a:spcAft>
                        <a:buNone/>
                      </a:pPr>
                      <a:r>
                        <a:rPr lang="en"/>
                        <a:t>Θ(V) space</a:t>
                      </a:r>
                      <a:endParaRPr/>
                    </a:p>
                  </a:txBody>
                  <a:tcPr marT="91425" marB="91425" marR="91425" marL="91425" anchor="ctr">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DAG s</a:t>
                      </a:r>
                      <a:r>
                        <a:rPr lang="en"/>
                        <a:t>hortest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shortest paths tree on a DAG.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r:id="rId4"/>
                        </a:rPr>
                        <a:t>Demo</a:t>
                      </a:r>
                      <a:endParaRPr/>
                    </a:p>
                    <a:p>
                      <a:pPr indent="0" lvl="0" marL="0" rtl="0" algn="l">
                        <a:spcBef>
                          <a:spcPts val="0"/>
                        </a:spcBef>
                        <a:spcAft>
                          <a:spcPts val="0"/>
                        </a:spcAft>
                        <a:buNone/>
                      </a:pPr>
                      <a:r>
                        <a:rPr lang="en"/>
                        <a:t>Code: </a:t>
                      </a:r>
                      <a:r>
                        <a:rPr lang="en" u="sng">
                          <a:solidFill>
                            <a:schemeClr val="hlink"/>
                          </a:solidFill>
                          <a:hlinkClick r:id="rId5"/>
                        </a:rPr>
                        <a:t>AcyclicSP.java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O(V+E) time</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Θ(V) space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57" name="Google Shape;1057;p40"/>
          <p:cNvSpPr txBox="1"/>
          <p:nvPr>
            <p:ph idx="1" type="body"/>
          </p:nvPr>
        </p:nvSpPr>
        <p:spPr>
          <a:xfrm>
            <a:off x="243000" y="2548625"/>
            <a:ext cx="8778000" cy="154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Note: The DAG shortest paths solution uses the topological sort solution as a subroutine.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61" name="Shape 1061"/>
        <p:cNvGrpSpPr/>
        <p:nvPr/>
      </p:nvGrpSpPr>
      <p:grpSpPr>
        <a:xfrm>
          <a:off x="0" y="0"/>
          <a:ext cx="0" cy="0"/>
          <a:chOff x="0" y="0"/>
          <a:chExt cx="0" cy="0"/>
        </a:xfrm>
      </p:grpSpPr>
      <p:sp>
        <p:nvSpPr>
          <p:cNvPr id="1062" name="Google Shape;1062;p41"/>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Longest Paths</a:t>
            </a:r>
            <a:endParaRPr sz="4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Longest Paths Problem</a:t>
            </a:r>
            <a:endParaRPr/>
          </a:p>
        </p:txBody>
      </p:sp>
      <p:sp>
        <p:nvSpPr>
          <p:cNvPr id="1068" name="Google Shape;1068;p42"/>
          <p:cNvSpPr txBox="1"/>
          <p:nvPr>
            <p:ph idx="1" type="body"/>
          </p:nvPr>
        </p:nvSpPr>
        <p:spPr>
          <a:xfrm>
            <a:off x="243000" y="556500"/>
            <a:ext cx="8443800" cy="95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the problem of finding the longest path tree (LPT) from s to every other vertex. The path must be simple (no cycles!).</a:t>
            </a:r>
            <a:endParaRPr/>
          </a:p>
        </p:txBody>
      </p:sp>
      <p:sp>
        <p:nvSpPr>
          <p:cNvPr id="1069" name="Google Shape;1069;p42"/>
          <p:cNvSpPr/>
          <p:nvPr/>
        </p:nvSpPr>
        <p:spPr>
          <a:xfrm>
            <a:off x="5033890" y="22167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1070" name="Google Shape;1070;p42"/>
          <p:cNvSpPr/>
          <p:nvPr/>
        </p:nvSpPr>
        <p:spPr>
          <a:xfrm>
            <a:off x="4983537" y="37712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1071" name="Google Shape;1071;p42"/>
          <p:cNvSpPr/>
          <p:nvPr/>
        </p:nvSpPr>
        <p:spPr>
          <a:xfrm>
            <a:off x="6917491" y="1536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1072" name="Google Shape;1072;p42"/>
          <p:cNvSpPr/>
          <p:nvPr/>
        </p:nvSpPr>
        <p:spPr>
          <a:xfrm>
            <a:off x="6844294" y="299397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1073" name="Google Shape;1073;p42"/>
          <p:cNvSpPr/>
          <p:nvPr/>
        </p:nvSpPr>
        <p:spPr>
          <a:xfrm>
            <a:off x="7111066" y="405206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sp>
        <p:nvSpPr>
          <p:cNvPr id="1074" name="Google Shape;1074;p42"/>
          <p:cNvSpPr/>
          <p:nvPr/>
        </p:nvSpPr>
        <p:spPr>
          <a:xfrm>
            <a:off x="8434680" y="2762769"/>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6</a:t>
            </a:r>
            <a:endParaRPr sz="1700"/>
          </a:p>
        </p:txBody>
      </p:sp>
      <p:cxnSp>
        <p:nvCxnSpPr>
          <p:cNvPr id="1075" name="Google Shape;1075;p42"/>
          <p:cNvCxnSpPr>
            <a:stCxn id="1069" idx="2"/>
            <a:endCxn id="1070" idx="0"/>
          </p:cNvCxnSpPr>
          <p:nvPr/>
        </p:nvCxnSpPr>
        <p:spPr>
          <a:xfrm flipH="1">
            <a:off x="5177140" y="2521201"/>
            <a:ext cx="50400" cy="1250100"/>
          </a:xfrm>
          <a:prstGeom prst="straightConnector1">
            <a:avLst/>
          </a:prstGeom>
          <a:noFill/>
          <a:ln cap="flat" cmpd="sng" w="19050">
            <a:solidFill>
              <a:srgbClr val="666666"/>
            </a:solidFill>
            <a:prstDash val="solid"/>
            <a:round/>
            <a:headEnd len="med" w="med" type="none"/>
            <a:tailEnd len="med" w="med" type="triangle"/>
          </a:ln>
        </p:spPr>
      </p:cxnSp>
      <p:cxnSp>
        <p:nvCxnSpPr>
          <p:cNvPr id="1076" name="Google Shape;1076;p42"/>
          <p:cNvCxnSpPr>
            <a:stCxn id="1069" idx="3"/>
            <a:endCxn id="1072" idx="1"/>
          </p:cNvCxnSpPr>
          <p:nvPr/>
        </p:nvCxnSpPr>
        <p:spPr>
          <a:xfrm>
            <a:off x="5421190" y="2368951"/>
            <a:ext cx="1423200" cy="777300"/>
          </a:xfrm>
          <a:prstGeom prst="straightConnector1">
            <a:avLst/>
          </a:prstGeom>
          <a:noFill/>
          <a:ln cap="flat" cmpd="sng" w="19050">
            <a:solidFill>
              <a:srgbClr val="666666"/>
            </a:solidFill>
            <a:prstDash val="solid"/>
            <a:round/>
            <a:headEnd len="med" w="med" type="none"/>
            <a:tailEnd len="med" w="med" type="triangle"/>
          </a:ln>
        </p:spPr>
      </p:cxnSp>
      <p:cxnSp>
        <p:nvCxnSpPr>
          <p:cNvPr id="1077" name="Google Shape;1077;p42"/>
          <p:cNvCxnSpPr>
            <a:stCxn id="1071" idx="2"/>
            <a:endCxn id="1072" idx="0"/>
          </p:cNvCxnSpPr>
          <p:nvPr/>
        </p:nvCxnSpPr>
        <p:spPr>
          <a:xfrm flipH="1">
            <a:off x="7037941" y="1841300"/>
            <a:ext cx="73200" cy="1152600"/>
          </a:xfrm>
          <a:prstGeom prst="straightConnector1">
            <a:avLst/>
          </a:prstGeom>
          <a:noFill/>
          <a:ln cap="flat" cmpd="sng" w="19050">
            <a:solidFill>
              <a:srgbClr val="666666"/>
            </a:solidFill>
            <a:prstDash val="solid"/>
            <a:round/>
            <a:headEnd len="med" w="med" type="none"/>
            <a:tailEnd len="med" w="med" type="triangle"/>
          </a:ln>
        </p:spPr>
      </p:cxnSp>
      <p:cxnSp>
        <p:nvCxnSpPr>
          <p:cNvPr id="1078" name="Google Shape;1078;p42"/>
          <p:cNvCxnSpPr>
            <a:stCxn id="1074" idx="2"/>
            <a:endCxn id="1073" idx="3"/>
          </p:cNvCxnSpPr>
          <p:nvPr/>
        </p:nvCxnSpPr>
        <p:spPr>
          <a:xfrm flipH="1">
            <a:off x="7498230" y="3067269"/>
            <a:ext cx="1130100" cy="1137000"/>
          </a:xfrm>
          <a:prstGeom prst="straightConnector1">
            <a:avLst/>
          </a:prstGeom>
          <a:noFill/>
          <a:ln cap="flat" cmpd="sng" w="19050">
            <a:solidFill>
              <a:srgbClr val="666666"/>
            </a:solidFill>
            <a:prstDash val="solid"/>
            <a:round/>
            <a:headEnd len="med" w="med" type="none"/>
            <a:tailEnd len="med" w="med" type="triangle"/>
          </a:ln>
        </p:spPr>
      </p:cxnSp>
      <p:cxnSp>
        <p:nvCxnSpPr>
          <p:cNvPr id="1079" name="Google Shape;1079;p42"/>
          <p:cNvCxnSpPr>
            <a:stCxn id="1072" idx="2"/>
            <a:endCxn id="1073" idx="0"/>
          </p:cNvCxnSpPr>
          <p:nvPr/>
        </p:nvCxnSpPr>
        <p:spPr>
          <a:xfrm>
            <a:off x="7037944" y="3298470"/>
            <a:ext cx="266700" cy="753600"/>
          </a:xfrm>
          <a:prstGeom prst="straightConnector1">
            <a:avLst/>
          </a:prstGeom>
          <a:noFill/>
          <a:ln cap="flat" cmpd="sng" w="19050">
            <a:solidFill>
              <a:srgbClr val="666666"/>
            </a:solidFill>
            <a:prstDash val="solid"/>
            <a:round/>
            <a:headEnd len="med" w="med" type="none"/>
            <a:tailEnd len="med" w="med" type="triangle"/>
          </a:ln>
        </p:spPr>
      </p:cxnSp>
      <p:cxnSp>
        <p:nvCxnSpPr>
          <p:cNvPr id="1080" name="Google Shape;1080;p42"/>
          <p:cNvCxnSpPr>
            <a:stCxn id="1070" idx="3"/>
            <a:endCxn id="1073" idx="1"/>
          </p:cNvCxnSpPr>
          <p:nvPr/>
        </p:nvCxnSpPr>
        <p:spPr>
          <a:xfrm>
            <a:off x="5370837" y="3923475"/>
            <a:ext cx="1740300" cy="280800"/>
          </a:xfrm>
          <a:prstGeom prst="straightConnector1">
            <a:avLst/>
          </a:prstGeom>
          <a:noFill/>
          <a:ln cap="flat" cmpd="sng" w="19050">
            <a:solidFill>
              <a:srgbClr val="666666"/>
            </a:solidFill>
            <a:prstDash val="solid"/>
            <a:round/>
            <a:headEnd len="med" w="med" type="none"/>
            <a:tailEnd len="med" w="med" type="triangle"/>
          </a:ln>
        </p:spPr>
      </p:cxnSp>
      <p:sp>
        <p:nvSpPr>
          <p:cNvPr id="1081" name="Google Shape;1081;p42"/>
          <p:cNvSpPr/>
          <p:nvPr/>
        </p:nvSpPr>
        <p:spPr>
          <a:xfrm>
            <a:off x="3443625" y="3110789"/>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1082" name="Google Shape;1082;p42"/>
          <p:cNvCxnSpPr>
            <a:stCxn id="1081" idx="3"/>
            <a:endCxn id="1069" idx="1"/>
          </p:cNvCxnSpPr>
          <p:nvPr/>
        </p:nvCxnSpPr>
        <p:spPr>
          <a:xfrm flipH="1" rot="10800000">
            <a:off x="3830925" y="2369039"/>
            <a:ext cx="1203000" cy="894000"/>
          </a:xfrm>
          <a:prstGeom prst="straightConnector1">
            <a:avLst/>
          </a:prstGeom>
          <a:noFill/>
          <a:ln cap="flat" cmpd="sng" w="19050">
            <a:solidFill>
              <a:srgbClr val="666666"/>
            </a:solidFill>
            <a:prstDash val="solid"/>
            <a:round/>
            <a:headEnd len="med" w="med" type="none"/>
            <a:tailEnd len="med" w="med" type="triangle"/>
          </a:ln>
        </p:spPr>
      </p:cxnSp>
      <p:sp>
        <p:nvSpPr>
          <p:cNvPr id="1083" name="Google Shape;1083;p42"/>
          <p:cNvSpPr txBox="1"/>
          <p:nvPr/>
        </p:nvSpPr>
        <p:spPr>
          <a:xfrm>
            <a:off x="3167793" y="30493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084" name="Google Shape;1084;p42"/>
          <p:cNvCxnSpPr>
            <a:stCxn id="1081" idx="3"/>
            <a:endCxn id="1070" idx="1"/>
          </p:cNvCxnSpPr>
          <p:nvPr/>
        </p:nvCxnSpPr>
        <p:spPr>
          <a:xfrm>
            <a:off x="3830925" y="3263039"/>
            <a:ext cx="1152600" cy="660300"/>
          </a:xfrm>
          <a:prstGeom prst="straightConnector1">
            <a:avLst/>
          </a:prstGeom>
          <a:noFill/>
          <a:ln cap="flat" cmpd="sng" w="19050">
            <a:solidFill>
              <a:srgbClr val="666666"/>
            </a:solidFill>
            <a:prstDash val="solid"/>
            <a:round/>
            <a:headEnd len="med" w="med" type="none"/>
            <a:tailEnd len="med" w="med" type="triangle"/>
          </a:ln>
        </p:spPr>
      </p:cxnSp>
      <p:cxnSp>
        <p:nvCxnSpPr>
          <p:cNvPr id="1085" name="Google Shape;1085;p42"/>
          <p:cNvCxnSpPr>
            <a:stCxn id="1072" idx="3"/>
            <a:endCxn id="1074" idx="1"/>
          </p:cNvCxnSpPr>
          <p:nvPr/>
        </p:nvCxnSpPr>
        <p:spPr>
          <a:xfrm flipH="1" rot="10800000">
            <a:off x="7231594" y="2914920"/>
            <a:ext cx="1203000" cy="231300"/>
          </a:xfrm>
          <a:prstGeom prst="straightConnector1">
            <a:avLst/>
          </a:prstGeom>
          <a:noFill/>
          <a:ln cap="flat" cmpd="sng" w="19050">
            <a:solidFill>
              <a:srgbClr val="666666"/>
            </a:solidFill>
            <a:prstDash val="solid"/>
            <a:round/>
            <a:headEnd len="med" w="med" type="none"/>
            <a:tailEnd len="med" w="med" type="triangle"/>
          </a:ln>
        </p:spPr>
      </p:cxnSp>
      <p:cxnSp>
        <p:nvCxnSpPr>
          <p:cNvPr id="1086" name="Google Shape;1086;p42"/>
          <p:cNvCxnSpPr>
            <a:stCxn id="1069" idx="3"/>
            <a:endCxn id="1071" idx="1"/>
          </p:cNvCxnSpPr>
          <p:nvPr/>
        </p:nvCxnSpPr>
        <p:spPr>
          <a:xfrm flipH="1" rot="10800000">
            <a:off x="5421190" y="1689151"/>
            <a:ext cx="1496400" cy="679800"/>
          </a:xfrm>
          <a:prstGeom prst="straightConnector1">
            <a:avLst/>
          </a:prstGeom>
          <a:noFill/>
          <a:ln cap="flat" cmpd="sng" w="19050">
            <a:solidFill>
              <a:srgbClr val="666666"/>
            </a:solidFill>
            <a:prstDash val="solid"/>
            <a:round/>
            <a:headEnd len="med" w="med" type="none"/>
            <a:tailEnd len="med" w="med" type="triangle"/>
          </a:ln>
        </p:spPr>
      </p:cxnSp>
      <p:sp>
        <p:nvSpPr>
          <p:cNvPr id="1087" name="Google Shape;1087;p42"/>
          <p:cNvSpPr/>
          <p:nvPr/>
        </p:nvSpPr>
        <p:spPr>
          <a:xfrm>
            <a:off x="5065790" y="29497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5</a:t>
            </a:r>
            <a:endParaRPr sz="1800"/>
          </a:p>
        </p:txBody>
      </p:sp>
      <p:cxnSp>
        <p:nvCxnSpPr>
          <p:cNvPr id="1088" name="Google Shape;1088;p42"/>
          <p:cNvCxnSpPr>
            <a:stCxn id="1074" idx="0"/>
            <a:endCxn id="1071" idx="3"/>
          </p:cNvCxnSpPr>
          <p:nvPr/>
        </p:nvCxnSpPr>
        <p:spPr>
          <a:xfrm rot="10800000">
            <a:off x="7304730" y="1689069"/>
            <a:ext cx="1323600" cy="1073700"/>
          </a:xfrm>
          <a:prstGeom prst="straightConnector1">
            <a:avLst/>
          </a:prstGeom>
          <a:noFill/>
          <a:ln cap="flat" cmpd="sng" w="19050">
            <a:solidFill>
              <a:srgbClr val="666666"/>
            </a:solidFill>
            <a:prstDash val="solid"/>
            <a:round/>
            <a:headEnd len="med" w="med" type="none"/>
            <a:tailEnd len="med" w="med" type="triangle"/>
          </a:ln>
        </p:spPr>
      </p:cxnSp>
      <p:sp>
        <p:nvSpPr>
          <p:cNvPr id="1089" name="Google Shape;1089;p42"/>
          <p:cNvSpPr/>
          <p:nvPr/>
        </p:nvSpPr>
        <p:spPr>
          <a:xfrm>
            <a:off x="4294998" y="270056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1090" name="Google Shape;1090;p42"/>
          <p:cNvSpPr/>
          <p:nvPr/>
        </p:nvSpPr>
        <p:spPr>
          <a:xfrm>
            <a:off x="4218798" y="340772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091" name="Google Shape;1091;p42"/>
          <p:cNvSpPr/>
          <p:nvPr/>
        </p:nvSpPr>
        <p:spPr>
          <a:xfrm>
            <a:off x="6056000" y="3921475"/>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15</a:t>
            </a:r>
            <a:endParaRPr sz="1800"/>
          </a:p>
        </p:txBody>
      </p:sp>
      <p:sp>
        <p:nvSpPr>
          <p:cNvPr id="1092" name="Google Shape;1092;p42"/>
          <p:cNvSpPr/>
          <p:nvPr/>
        </p:nvSpPr>
        <p:spPr>
          <a:xfrm>
            <a:off x="6006302" y="26399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3</a:t>
            </a:r>
            <a:endParaRPr sz="1800"/>
          </a:p>
        </p:txBody>
      </p:sp>
      <p:sp>
        <p:nvSpPr>
          <p:cNvPr id="1093" name="Google Shape;1093;p42"/>
          <p:cNvSpPr/>
          <p:nvPr/>
        </p:nvSpPr>
        <p:spPr>
          <a:xfrm>
            <a:off x="6984714" y="225165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1094" name="Google Shape;1094;p42"/>
          <p:cNvSpPr/>
          <p:nvPr/>
        </p:nvSpPr>
        <p:spPr>
          <a:xfrm>
            <a:off x="5966017" y="1891633"/>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11</a:t>
            </a:r>
            <a:endParaRPr sz="1800"/>
          </a:p>
        </p:txBody>
      </p:sp>
      <p:sp>
        <p:nvSpPr>
          <p:cNvPr id="1095" name="Google Shape;1095;p42"/>
          <p:cNvSpPr/>
          <p:nvPr/>
        </p:nvSpPr>
        <p:spPr>
          <a:xfrm>
            <a:off x="7706689" y="29041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5</a:t>
            </a:r>
            <a:endParaRPr sz="1800"/>
          </a:p>
        </p:txBody>
      </p:sp>
      <p:sp>
        <p:nvSpPr>
          <p:cNvPr id="1096" name="Google Shape;1096;p42"/>
          <p:cNvSpPr/>
          <p:nvPr/>
        </p:nvSpPr>
        <p:spPr>
          <a:xfrm>
            <a:off x="7968747" y="3493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097" name="Google Shape;1097;p42"/>
          <p:cNvSpPr/>
          <p:nvPr/>
        </p:nvSpPr>
        <p:spPr>
          <a:xfrm>
            <a:off x="7840072" y="211624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098" name="Google Shape;1098;p42"/>
          <p:cNvSpPr/>
          <p:nvPr/>
        </p:nvSpPr>
        <p:spPr>
          <a:xfrm>
            <a:off x="7001553" y="34845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4</a:t>
            </a:r>
            <a:endParaRPr sz="1800"/>
          </a:p>
        </p:txBody>
      </p:sp>
      <p:cxnSp>
        <p:nvCxnSpPr>
          <p:cNvPr id="1099" name="Google Shape;1099;p42"/>
          <p:cNvCxnSpPr/>
          <p:nvPr/>
        </p:nvCxnSpPr>
        <p:spPr>
          <a:xfrm flipH="1">
            <a:off x="5370694" y="3146220"/>
            <a:ext cx="1473600" cy="777300"/>
          </a:xfrm>
          <a:prstGeom prst="straightConnector1">
            <a:avLst/>
          </a:prstGeom>
          <a:noFill/>
          <a:ln cap="flat" cmpd="sng" w="19050">
            <a:solidFill>
              <a:srgbClr val="666666"/>
            </a:solidFill>
            <a:prstDash val="solid"/>
            <a:round/>
            <a:headEnd len="med" w="med" type="none"/>
            <a:tailEnd len="med" w="med" type="triangle"/>
          </a:ln>
        </p:spPr>
      </p:cxnSp>
      <p:sp>
        <p:nvSpPr>
          <p:cNvPr id="1100" name="Google Shape;1100;p42"/>
          <p:cNvSpPr/>
          <p:nvPr/>
        </p:nvSpPr>
        <p:spPr>
          <a:xfrm>
            <a:off x="5988090" y="339849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Longest Paths Problem</a:t>
            </a:r>
            <a:endParaRPr/>
          </a:p>
        </p:txBody>
      </p:sp>
      <p:sp>
        <p:nvSpPr>
          <p:cNvPr id="1106" name="Google Shape;1106;p43"/>
          <p:cNvSpPr txBox="1"/>
          <p:nvPr>
            <p:ph idx="1" type="body"/>
          </p:nvPr>
        </p:nvSpPr>
        <p:spPr>
          <a:xfrm>
            <a:off x="243000" y="556500"/>
            <a:ext cx="8443800" cy="95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the problem of finding the longest path tree (LPT) from s to every other vertex. The path must be simple (no cycles!).</a:t>
            </a:r>
            <a:endParaRPr/>
          </a:p>
        </p:txBody>
      </p:sp>
      <p:sp>
        <p:nvSpPr>
          <p:cNvPr id="1107" name="Google Shape;1107;p43"/>
          <p:cNvSpPr/>
          <p:nvPr/>
        </p:nvSpPr>
        <p:spPr>
          <a:xfrm>
            <a:off x="5033890" y="22167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1108" name="Google Shape;1108;p43"/>
          <p:cNvSpPr/>
          <p:nvPr/>
        </p:nvSpPr>
        <p:spPr>
          <a:xfrm>
            <a:off x="4983537" y="37712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1109" name="Google Shape;1109;p43"/>
          <p:cNvSpPr/>
          <p:nvPr/>
        </p:nvSpPr>
        <p:spPr>
          <a:xfrm>
            <a:off x="6917491" y="1536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1110" name="Google Shape;1110;p43"/>
          <p:cNvSpPr/>
          <p:nvPr/>
        </p:nvSpPr>
        <p:spPr>
          <a:xfrm>
            <a:off x="6844294" y="299397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1111" name="Google Shape;1111;p43"/>
          <p:cNvSpPr/>
          <p:nvPr/>
        </p:nvSpPr>
        <p:spPr>
          <a:xfrm>
            <a:off x="7111066" y="405206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sp>
        <p:nvSpPr>
          <p:cNvPr id="1112" name="Google Shape;1112;p43"/>
          <p:cNvSpPr/>
          <p:nvPr/>
        </p:nvSpPr>
        <p:spPr>
          <a:xfrm>
            <a:off x="8434680" y="2762769"/>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6</a:t>
            </a:r>
            <a:endParaRPr sz="1700"/>
          </a:p>
        </p:txBody>
      </p:sp>
      <p:cxnSp>
        <p:nvCxnSpPr>
          <p:cNvPr id="1113" name="Google Shape;1113;p43"/>
          <p:cNvCxnSpPr>
            <a:stCxn id="1107" idx="2"/>
            <a:endCxn id="1108" idx="0"/>
          </p:cNvCxnSpPr>
          <p:nvPr/>
        </p:nvCxnSpPr>
        <p:spPr>
          <a:xfrm flipH="1">
            <a:off x="5177140" y="2521201"/>
            <a:ext cx="50400" cy="1250100"/>
          </a:xfrm>
          <a:prstGeom prst="straightConnector1">
            <a:avLst/>
          </a:prstGeom>
          <a:noFill/>
          <a:ln cap="flat" cmpd="sng" w="38100">
            <a:solidFill>
              <a:srgbClr val="000000"/>
            </a:solidFill>
            <a:prstDash val="solid"/>
            <a:round/>
            <a:headEnd len="med" w="med" type="none"/>
            <a:tailEnd len="med" w="med" type="triangle"/>
          </a:ln>
        </p:spPr>
      </p:cxnSp>
      <p:cxnSp>
        <p:nvCxnSpPr>
          <p:cNvPr id="1114" name="Google Shape;1114;p43"/>
          <p:cNvCxnSpPr>
            <a:stCxn id="1107" idx="3"/>
            <a:endCxn id="1110" idx="1"/>
          </p:cNvCxnSpPr>
          <p:nvPr/>
        </p:nvCxnSpPr>
        <p:spPr>
          <a:xfrm>
            <a:off x="5421190" y="2368951"/>
            <a:ext cx="1423200" cy="777300"/>
          </a:xfrm>
          <a:prstGeom prst="straightConnector1">
            <a:avLst/>
          </a:prstGeom>
          <a:noFill/>
          <a:ln cap="flat" cmpd="sng" w="19050">
            <a:solidFill>
              <a:srgbClr val="666666"/>
            </a:solidFill>
            <a:prstDash val="solid"/>
            <a:round/>
            <a:headEnd len="med" w="med" type="none"/>
            <a:tailEnd len="med" w="med" type="triangle"/>
          </a:ln>
        </p:spPr>
      </p:cxnSp>
      <p:cxnSp>
        <p:nvCxnSpPr>
          <p:cNvPr id="1115" name="Google Shape;1115;p43"/>
          <p:cNvCxnSpPr>
            <a:stCxn id="1109" idx="2"/>
            <a:endCxn id="1110" idx="0"/>
          </p:cNvCxnSpPr>
          <p:nvPr/>
        </p:nvCxnSpPr>
        <p:spPr>
          <a:xfrm flipH="1">
            <a:off x="7037941" y="1841300"/>
            <a:ext cx="73200" cy="1152600"/>
          </a:xfrm>
          <a:prstGeom prst="straightConnector1">
            <a:avLst/>
          </a:prstGeom>
          <a:noFill/>
          <a:ln cap="flat" cmpd="sng" w="38100">
            <a:solidFill>
              <a:srgbClr val="000000"/>
            </a:solidFill>
            <a:prstDash val="solid"/>
            <a:round/>
            <a:headEnd len="med" w="med" type="none"/>
            <a:tailEnd len="med" w="med" type="triangle"/>
          </a:ln>
        </p:spPr>
      </p:cxnSp>
      <p:cxnSp>
        <p:nvCxnSpPr>
          <p:cNvPr id="1116" name="Google Shape;1116;p43"/>
          <p:cNvCxnSpPr>
            <a:stCxn id="1112" idx="2"/>
            <a:endCxn id="1111" idx="3"/>
          </p:cNvCxnSpPr>
          <p:nvPr/>
        </p:nvCxnSpPr>
        <p:spPr>
          <a:xfrm flipH="1">
            <a:off x="7498230" y="3067269"/>
            <a:ext cx="1130100" cy="1137000"/>
          </a:xfrm>
          <a:prstGeom prst="straightConnector1">
            <a:avLst/>
          </a:prstGeom>
          <a:noFill/>
          <a:ln cap="flat" cmpd="sng" w="19050">
            <a:solidFill>
              <a:srgbClr val="666666"/>
            </a:solidFill>
            <a:prstDash val="solid"/>
            <a:round/>
            <a:headEnd len="med" w="med" type="none"/>
            <a:tailEnd len="med" w="med" type="triangle"/>
          </a:ln>
        </p:spPr>
      </p:cxnSp>
      <p:cxnSp>
        <p:nvCxnSpPr>
          <p:cNvPr id="1117" name="Google Shape;1117;p43"/>
          <p:cNvCxnSpPr>
            <a:stCxn id="1110" idx="2"/>
            <a:endCxn id="1111" idx="0"/>
          </p:cNvCxnSpPr>
          <p:nvPr/>
        </p:nvCxnSpPr>
        <p:spPr>
          <a:xfrm>
            <a:off x="7037944" y="3298470"/>
            <a:ext cx="266700" cy="753600"/>
          </a:xfrm>
          <a:prstGeom prst="straightConnector1">
            <a:avLst/>
          </a:prstGeom>
          <a:noFill/>
          <a:ln cap="flat" cmpd="sng" w="19050">
            <a:solidFill>
              <a:srgbClr val="666666"/>
            </a:solidFill>
            <a:prstDash val="solid"/>
            <a:round/>
            <a:headEnd len="med" w="med" type="none"/>
            <a:tailEnd len="med" w="med" type="triangle"/>
          </a:ln>
        </p:spPr>
      </p:cxnSp>
      <p:cxnSp>
        <p:nvCxnSpPr>
          <p:cNvPr id="1118" name="Google Shape;1118;p43"/>
          <p:cNvCxnSpPr>
            <a:stCxn id="1108" idx="3"/>
            <a:endCxn id="1111" idx="1"/>
          </p:cNvCxnSpPr>
          <p:nvPr/>
        </p:nvCxnSpPr>
        <p:spPr>
          <a:xfrm>
            <a:off x="5370837" y="3923475"/>
            <a:ext cx="1740300" cy="280800"/>
          </a:xfrm>
          <a:prstGeom prst="straightConnector1">
            <a:avLst/>
          </a:prstGeom>
          <a:noFill/>
          <a:ln cap="flat" cmpd="sng" w="38100">
            <a:solidFill>
              <a:srgbClr val="000000"/>
            </a:solidFill>
            <a:prstDash val="solid"/>
            <a:round/>
            <a:headEnd len="med" w="med" type="none"/>
            <a:tailEnd len="med" w="med" type="triangle"/>
          </a:ln>
        </p:spPr>
      </p:cxnSp>
      <p:sp>
        <p:nvSpPr>
          <p:cNvPr id="1119" name="Google Shape;1119;p43"/>
          <p:cNvSpPr/>
          <p:nvPr/>
        </p:nvSpPr>
        <p:spPr>
          <a:xfrm>
            <a:off x="3443625" y="3110789"/>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1120" name="Google Shape;1120;p43"/>
          <p:cNvCxnSpPr>
            <a:stCxn id="1119" idx="3"/>
            <a:endCxn id="1107" idx="1"/>
          </p:cNvCxnSpPr>
          <p:nvPr/>
        </p:nvCxnSpPr>
        <p:spPr>
          <a:xfrm flipH="1" rot="10800000">
            <a:off x="3830925" y="2369039"/>
            <a:ext cx="1203000" cy="894000"/>
          </a:xfrm>
          <a:prstGeom prst="straightConnector1">
            <a:avLst/>
          </a:prstGeom>
          <a:noFill/>
          <a:ln cap="flat" cmpd="sng" w="38100">
            <a:solidFill>
              <a:srgbClr val="000000"/>
            </a:solidFill>
            <a:prstDash val="solid"/>
            <a:round/>
            <a:headEnd len="med" w="med" type="none"/>
            <a:tailEnd len="med" w="med" type="triangle"/>
          </a:ln>
        </p:spPr>
      </p:cxnSp>
      <p:sp>
        <p:nvSpPr>
          <p:cNvPr id="1121" name="Google Shape;1121;p43"/>
          <p:cNvSpPr txBox="1"/>
          <p:nvPr/>
        </p:nvSpPr>
        <p:spPr>
          <a:xfrm>
            <a:off x="3167793" y="30493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122" name="Google Shape;1122;p43"/>
          <p:cNvCxnSpPr>
            <a:stCxn id="1119" idx="3"/>
            <a:endCxn id="1108" idx="1"/>
          </p:cNvCxnSpPr>
          <p:nvPr/>
        </p:nvCxnSpPr>
        <p:spPr>
          <a:xfrm>
            <a:off x="3830925" y="3263039"/>
            <a:ext cx="1152600" cy="660300"/>
          </a:xfrm>
          <a:prstGeom prst="straightConnector1">
            <a:avLst/>
          </a:prstGeom>
          <a:noFill/>
          <a:ln cap="flat" cmpd="sng" w="19050">
            <a:solidFill>
              <a:srgbClr val="666666"/>
            </a:solidFill>
            <a:prstDash val="solid"/>
            <a:round/>
            <a:headEnd len="med" w="med" type="none"/>
            <a:tailEnd len="med" w="med" type="triangle"/>
          </a:ln>
        </p:spPr>
      </p:cxnSp>
      <p:cxnSp>
        <p:nvCxnSpPr>
          <p:cNvPr id="1123" name="Google Shape;1123;p43"/>
          <p:cNvCxnSpPr>
            <a:stCxn id="1110" idx="3"/>
            <a:endCxn id="1112" idx="1"/>
          </p:cNvCxnSpPr>
          <p:nvPr/>
        </p:nvCxnSpPr>
        <p:spPr>
          <a:xfrm flipH="1" rot="10800000">
            <a:off x="7231594" y="2914920"/>
            <a:ext cx="1203000" cy="231300"/>
          </a:xfrm>
          <a:prstGeom prst="straightConnector1">
            <a:avLst/>
          </a:prstGeom>
          <a:noFill/>
          <a:ln cap="flat" cmpd="sng" w="38100">
            <a:solidFill>
              <a:srgbClr val="000000"/>
            </a:solidFill>
            <a:prstDash val="solid"/>
            <a:round/>
            <a:headEnd len="med" w="med" type="none"/>
            <a:tailEnd len="med" w="med" type="triangle"/>
          </a:ln>
        </p:spPr>
      </p:cxnSp>
      <p:cxnSp>
        <p:nvCxnSpPr>
          <p:cNvPr id="1124" name="Google Shape;1124;p43"/>
          <p:cNvCxnSpPr>
            <a:stCxn id="1107" idx="3"/>
            <a:endCxn id="1109" idx="1"/>
          </p:cNvCxnSpPr>
          <p:nvPr/>
        </p:nvCxnSpPr>
        <p:spPr>
          <a:xfrm flipH="1" rot="10800000">
            <a:off x="5421190" y="1689151"/>
            <a:ext cx="1496400" cy="679800"/>
          </a:xfrm>
          <a:prstGeom prst="straightConnector1">
            <a:avLst/>
          </a:prstGeom>
          <a:noFill/>
          <a:ln cap="flat" cmpd="sng" w="38100">
            <a:solidFill>
              <a:srgbClr val="000000"/>
            </a:solidFill>
            <a:prstDash val="solid"/>
            <a:round/>
            <a:headEnd len="med" w="med" type="none"/>
            <a:tailEnd len="med" w="med" type="triangle"/>
          </a:ln>
        </p:spPr>
      </p:cxnSp>
      <p:sp>
        <p:nvSpPr>
          <p:cNvPr id="1125" name="Google Shape;1125;p43"/>
          <p:cNvSpPr/>
          <p:nvPr/>
        </p:nvSpPr>
        <p:spPr>
          <a:xfrm>
            <a:off x="5065790" y="29497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5</a:t>
            </a:r>
            <a:endParaRPr sz="1800"/>
          </a:p>
        </p:txBody>
      </p:sp>
      <p:cxnSp>
        <p:nvCxnSpPr>
          <p:cNvPr id="1126" name="Google Shape;1126;p43"/>
          <p:cNvCxnSpPr>
            <a:stCxn id="1112" idx="0"/>
            <a:endCxn id="1109" idx="3"/>
          </p:cNvCxnSpPr>
          <p:nvPr/>
        </p:nvCxnSpPr>
        <p:spPr>
          <a:xfrm rot="10800000">
            <a:off x="7304730" y="1689069"/>
            <a:ext cx="1323600" cy="1073700"/>
          </a:xfrm>
          <a:prstGeom prst="straightConnector1">
            <a:avLst/>
          </a:prstGeom>
          <a:noFill/>
          <a:ln cap="flat" cmpd="sng" w="19050">
            <a:solidFill>
              <a:srgbClr val="666666"/>
            </a:solidFill>
            <a:prstDash val="solid"/>
            <a:round/>
            <a:headEnd len="med" w="med" type="none"/>
            <a:tailEnd len="med" w="med" type="triangle"/>
          </a:ln>
        </p:spPr>
      </p:cxnSp>
      <p:sp>
        <p:nvSpPr>
          <p:cNvPr id="1127" name="Google Shape;1127;p43"/>
          <p:cNvSpPr/>
          <p:nvPr/>
        </p:nvSpPr>
        <p:spPr>
          <a:xfrm>
            <a:off x="4294998" y="270056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1128" name="Google Shape;1128;p43"/>
          <p:cNvSpPr/>
          <p:nvPr/>
        </p:nvSpPr>
        <p:spPr>
          <a:xfrm>
            <a:off x="4218798" y="340772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29" name="Google Shape;1129;p43"/>
          <p:cNvSpPr/>
          <p:nvPr/>
        </p:nvSpPr>
        <p:spPr>
          <a:xfrm>
            <a:off x="6056000" y="3921475"/>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15</a:t>
            </a:r>
            <a:endParaRPr sz="1800"/>
          </a:p>
        </p:txBody>
      </p:sp>
      <p:sp>
        <p:nvSpPr>
          <p:cNvPr id="1130" name="Google Shape;1130;p43"/>
          <p:cNvSpPr/>
          <p:nvPr/>
        </p:nvSpPr>
        <p:spPr>
          <a:xfrm>
            <a:off x="6006302" y="26399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3</a:t>
            </a:r>
            <a:endParaRPr sz="1800"/>
          </a:p>
        </p:txBody>
      </p:sp>
      <p:sp>
        <p:nvSpPr>
          <p:cNvPr id="1131" name="Google Shape;1131;p43"/>
          <p:cNvSpPr/>
          <p:nvPr/>
        </p:nvSpPr>
        <p:spPr>
          <a:xfrm>
            <a:off x="6984714" y="225165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1132" name="Google Shape;1132;p43"/>
          <p:cNvSpPr/>
          <p:nvPr/>
        </p:nvSpPr>
        <p:spPr>
          <a:xfrm>
            <a:off x="5966017" y="1891633"/>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11</a:t>
            </a:r>
            <a:endParaRPr sz="1800"/>
          </a:p>
        </p:txBody>
      </p:sp>
      <p:sp>
        <p:nvSpPr>
          <p:cNvPr id="1133" name="Google Shape;1133;p43"/>
          <p:cNvSpPr/>
          <p:nvPr/>
        </p:nvSpPr>
        <p:spPr>
          <a:xfrm>
            <a:off x="7706689" y="29041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5</a:t>
            </a:r>
            <a:endParaRPr sz="1800"/>
          </a:p>
        </p:txBody>
      </p:sp>
      <p:sp>
        <p:nvSpPr>
          <p:cNvPr id="1134" name="Google Shape;1134;p43"/>
          <p:cNvSpPr/>
          <p:nvPr/>
        </p:nvSpPr>
        <p:spPr>
          <a:xfrm>
            <a:off x="7968747" y="3493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35" name="Google Shape;1135;p43"/>
          <p:cNvSpPr/>
          <p:nvPr/>
        </p:nvSpPr>
        <p:spPr>
          <a:xfrm>
            <a:off x="7840072" y="211624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36" name="Google Shape;1136;p43"/>
          <p:cNvSpPr/>
          <p:nvPr/>
        </p:nvSpPr>
        <p:spPr>
          <a:xfrm>
            <a:off x="7001553" y="34845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4</a:t>
            </a:r>
            <a:endParaRPr sz="1800"/>
          </a:p>
        </p:txBody>
      </p:sp>
      <p:cxnSp>
        <p:nvCxnSpPr>
          <p:cNvPr id="1137" name="Google Shape;1137;p43"/>
          <p:cNvCxnSpPr/>
          <p:nvPr/>
        </p:nvCxnSpPr>
        <p:spPr>
          <a:xfrm flipH="1">
            <a:off x="5370694" y="3146220"/>
            <a:ext cx="1473600" cy="777300"/>
          </a:xfrm>
          <a:prstGeom prst="straightConnector1">
            <a:avLst/>
          </a:prstGeom>
          <a:noFill/>
          <a:ln cap="flat" cmpd="sng" w="19050">
            <a:solidFill>
              <a:srgbClr val="666666"/>
            </a:solidFill>
            <a:prstDash val="solid"/>
            <a:round/>
            <a:headEnd len="med" w="med" type="none"/>
            <a:tailEnd len="med" w="med" type="triangle"/>
          </a:ln>
        </p:spPr>
      </p:cxnSp>
      <p:sp>
        <p:nvSpPr>
          <p:cNvPr id="1138" name="Google Shape;1138;p43"/>
          <p:cNvSpPr/>
          <p:nvPr/>
        </p:nvSpPr>
        <p:spPr>
          <a:xfrm>
            <a:off x="5988090" y="339849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39" name="Google Shape;1139;p43"/>
          <p:cNvSpPr txBox="1"/>
          <p:nvPr/>
        </p:nvSpPr>
        <p:spPr>
          <a:xfrm>
            <a:off x="5052827" y="187391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140" name="Google Shape;1140;p43"/>
          <p:cNvSpPr txBox="1"/>
          <p:nvPr/>
        </p:nvSpPr>
        <p:spPr>
          <a:xfrm>
            <a:off x="6681553" y="1739259"/>
            <a:ext cx="481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141" name="Google Shape;1141;p43"/>
          <p:cNvSpPr txBox="1"/>
          <p:nvPr/>
        </p:nvSpPr>
        <p:spPr>
          <a:xfrm>
            <a:off x="5199892" y="343066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142" name="Google Shape;1142;p43"/>
          <p:cNvSpPr txBox="1"/>
          <p:nvPr/>
        </p:nvSpPr>
        <p:spPr>
          <a:xfrm>
            <a:off x="7067777" y="2653225"/>
            <a:ext cx="549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15</a:t>
            </a:r>
            <a:endParaRPr sz="1800">
              <a:solidFill>
                <a:srgbClr val="FF43F0"/>
              </a:solidFill>
            </a:endParaRPr>
          </a:p>
        </p:txBody>
      </p:sp>
      <p:sp>
        <p:nvSpPr>
          <p:cNvPr id="1143" name="Google Shape;1143;p43"/>
          <p:cNvSpPr txBox="1"/>
          <p:nvPr/>
        </p:nvSpPr>
        <p:spPr>
          <a:xfrm>
            <a:off x="7291045" y="3707465"/>
            <a:ext cx="481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22</a:t>
            </a:r>
            <a:endParaRPr sz="1800">
              <a:solidFill>
                <a:srgbClr val="FF43F0"/>
              </a:solidFill>
            </a:endParaRPr>
          </a:p>
        </p:txBody>
      </p:sp>
      <p:sp>
        <p:nvSpPr>
          <p:cNvPr id="1144" name="Google Shape;1144;p43"/>
          <p:cNvSpPr txBox="1"/>
          <p:nvPr/>
        </p:nvSpPr>
        <p:spPr>
          <a:xfrm>
            <a:off x="8557074" y="2420224"/>
            <a:ext cx="501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20</a:t>
            </a:r>
            <a:endParaRPr sz="1800">
              <a:solidFill>
                <a:srgbClr val="FF43F0"/>
              </a:solidFill>
            </a:endParaRPr>
          </a:p>
        </p:txBody>
      </p:sp>
      <p:sp>
        <p:nvSpPr>
          <p:cNvPr id="1145" name="Google Shape;1145;p43"/>
          <p:cNvSpPr txBox="1"/>
          <p:nvPr>
            <p:ph idx="1" type="body"/>
          </p:nvPr>
        </p:nvSpPr>
        <p:spPr>
          <a:xfrm>
            <a:off x="225775" y="1354850"/>
            <a:ext cx="4169700" cy="230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surprising facts:</a:t>
            </a:r>
            <a:endParaRPr/>
          </a:p>
          <a:p>
            <a:pPr indent="-355600" lvl="0" marL="457200" marR="0" rtl="0" algn="l">
              <a:lnSpc>
                <a:spcPct val="100000"/>
              </a:lnSpc>
              <a:spcBef>
                <a:spcPts val="600"/>
              </a:spcBef>
              <a:spcAft>
                <a:spcPts val="0"/>
              </a:spcAft>
              <a:buClr>
                <a:schemeClr val="dk1"/>
              </a:buClr>
              <a:buSzPts val="2000"/>
              <a:buFont typeface="Calibri"/>
              <a:buChar char="●"/>
            </a:pPr>
            <a:r>
              <a:rPr lang="en"/>
              <a:t>Best known algorithm is exponential (extremely bad).</a:t>
            </a:r>
            <a:endParaRPr/>
          </a:p>
          <a:p>
            <a:pPr indent="-355600" lvl="0" marL="457200" rtl="0" algn="l">
              <a:spcBef>
                <a:spcPts val="0"/>
              </a:spcBef>
              <a:spcAft>
                <a:spcPts val="0"/>
              </a:spcAft>
              <a:buSzPts val="2000"/>
              <a:buChar char="●"/>
            </a:pPr>
            <a:r>
              <a:rPr lang="en"/>
              <a:t>Perhaps the most important unsolved problem in mathematics</a:t>
            </a:r>
            <a:r>
              <a:rPr lang="en"/>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49" name="Shape 1149"/>
        <p:cNvGrpSpPr/>
        <p:nvPr/>
      </p:nvGrpSpPr>
      <p:grpSpPr>
        <a:xfrm>
          <a:off x="0" y="0"/>
          <a:ext cx="0" cy="0"/>
          <a:chOff x="0" y="0"/>
          <a:chExt cx="0" cy="0"/>
        </a:xfrm>
      </p:grpSpPr>
      <p:sp>
        <p:nvSpPr>
          <p:cNvPr id="1150" name="Google Shape;1150;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Longest Paths Problem on DAGs</a:t>
            </a:r>
            <a:endParaRPr/>
          </a:p>
        </p:txBody>
      </p:sp>
      <p:sp>
        <p:nvSpPr>
          <p:cNvPr id="1151" name="Google Shape;1151;p44"/>
          <p:cNvSpPr txBox="1"/>
          <p:nvPr>
            <p:ph idx="1" type="body"/>
          </p:nvPr>
        </p:nvSpPr>
        <p:spPr>
          <a:xfrm>
            <a:off x="243000" y="556500"/>
            <a:ext cx="8443800" cy="95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Difficult challenge for you.</a:t>
            </a:r>
            <a:endParaRPr/>
          </a:p>
          <a:p>
            <a:pPr indent="-355600" lvl="0" marL="457200" rtl="0" algn="l">
              <a:spcBef>
                <a:spcPts val="600"/>
              </a:spcBef>
              <a:spcAft>
                <a:spcPts val="0"/>
              </a:spcAft>
              <a:buSzPts val="2000"/>
              <a:buChar char="●"/>
            </a:pPr>
            <a:r>
              <a:rPr lang="en"/>
              <a:t>Solve the LPT problem on a directed acyclic graph.</a:t>
            </a:r>
            <a:endParaRPr/>
          </a:p>
          <a:p>
            <a:pPr indent="-355600" lvl="0" marL="457200" rtl="0" algn="l">
              <a:spcBef>
                <a:spcPts val="0"/>
              </a:spcBef>
              <a:spcAft>
                <a:spcPts val="0"/>
              </a:spcAft>
              <a:buSzPts val="2000"/>
              <a:buChar char="●"/>
            </a:pPr>
            <a:r>
              <a:rPr lang="en"/>
              <a:t>Algorithm must be O(E + V) runtime.</a:t>
            </a:r>
            <a:endParaRPr/>
          </a:p>
        </p:txBody>
      </p:sp>
      <p:grpSp>
        <p:nvGrpSpPr>
          <p:cNvPr id="1152" name="Google Shape;1152;p44"/>
          <p:cNvGrpSpPr/>
          <p:nvPr/>
        </p:nvGrpSpPr>
        <p:grpSpPr>
          <a:xfrm>
            <a:off x="1789005" y="2603100"/>
            <a:ext cx="5565975" cy="1879300"/>
            <a:chOff x="1289193" y="2118700"/>
            <a:chExt cx="5565975" cy="1879300"/>
          </a:xfrm>
        </p:grpSpPr>
        <p:sp>
          <p:nvSpPr>
            <p:cNvPr id="1153" name="Google Shape;1153;p44"/>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1154" name="Google Shape;1154;p44"/>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1155" name="Google Shape;1155;p44"/>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1156" name="Google Shape;1156;p44"/>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1157" name="Google Shape;1157;p44"/>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1158" name="Google Shape;1158;p44"/>
            <p:cNvCxnSpPr>
              <a:stCxn id="1153" idx="2"/>
              <a:endCxn id="1154" idx="0"/>
            </p:cNvCxnSpPr>
            <p:nvPr/>
          </p:nvCxnSpPr>
          <p:spPr>
            <a:xfrm>
              <a:off x="3392956" y="2443476"/>
              <a:ext cx="0" cy="1250100"/>
            </a:xfrm>
            <a:prstGeom prst="straightConnector1">
              <a:avLst/>
            </a:prstGeom>
            <a:noFill/>
            <a:ln cap="flat" cmpd="sng" w="38100">
              <a:solidFill>
                <a:srgbClr val="000000"/>
              </a:solidFill>
              <a:prstDash val="solid"/>
              <a:round/>
              <a:headEnd len="med" w="med" type="triangle"/>
              <a:tailEnd len="med" w="med" type="none"/>
            </a:ln>
          </p:spPr>
        </p:cxnSp>
        <p:cxnSp>
          <p:nvCxnSpPr>
            <p:cNvPr id="1159" name="Google Shape;1159;p44"/>
            <p:cNvCxnSpPr>
              <a:stCxn id="1155" idx="2"/>
              <a:endCxn id="1156" idx="0"/>
            </p:cNvCxnSpPr>
            <p:nvPr/>
          </p:nvCxnSpPr>
          <p:spPr>
            <a:xfrm>
              <a:off x="5027237" y="24333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1160" name="Google Shape;1160;p44"/>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1161" name="Google Shape;1161;p44"/>
            <p:cNvCxnSpPr>
              <a:stCxn id="1160" idx="3"/>
              <a:endCxn id="1153"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1162" name="Google Shape;1162;p44"/>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163" name="Google Shape;1163;p44"/>
            <p:cNvCxnSpPr>
              <a:stCxn id="1160" idx="3"/>
              <a:endCxn id="1154"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1164" name="Google Shape;1164;p44"/>
            <p:cNvCxnSpPr>
              <a:stCxn id="1156" idx="3"/>
              <a:endCxn id="1157"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1165" name="Google Shape;1165;p44"/>
            <p:cNvCxnSpPr>
              <a:stCxn id="1153" idx="3"/>
              <a:endCxn id="1155"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1166" name="Google Shape;1166;p44"/>
            <p:cNvSpPr/>
            <p:nvPr/>
          </p:nvSpPr>
          <p:spPr>
            <a:xfrm>
              <a:off x="3255028" y="287201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4</a:t>
              </a:r>
              <a:endParaRPr sz="1800"/>
            </a:p>
          </p:txBody>
        </p:sp>
        <p:cxnSp>
          <p:nvCxnSpPr>
            <p:cNvPr id="1167" name="Google Shape;1167;p44"/>
            <p:cNvCxnSpPr>
              <a:stCxn id="1157" idx="1"/>
              <a:endCxn id="1155" idx="3"/>
            </p:cNvCxnSpPr>
            <p:nvPr/>
          </p:nvCxnSpPr>
          <p:spPr>
            <a:xfrm rot="10800000">
              <a:off x="5220768" y="2280988"/>
              <a:ext cx="1247100" cy="787500"/>
            </a:xfrm>
            <a:prstGeom prst="straightConnector1">
              <a:avLst/>
            </a:prstGeom>
            <a:noFill/>
            <a:ln cap="flat" cmpd="sng" w="38100">
              <a:solidFill>
                <a:srgbClr val="000000"/>
              </a:solidFill>
              <a:prstDash val="solid"/>
              <a:round/>
              <a:headEnd len="med" w="med" type="triangle"/>
              <a:tailEnd len="med" w="med" type="none"/>
            </a:ln>
          </p:spPr>
        </p:cxnSp>
        <p:sp>
          <p:nvSpPr>
            <p:cNvPr id="1168" name="Google Shape;1168;p44"/>
            <p:cNvSpPr/>
            <p:nvPr/>
          </p:nvSpPr>
          <p:spPr>
            <a:xfrm>
              <a:off x="2455266" y="249516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69" name="Google Shape;1169;p44"/>
            <p:cNvSpPr/>
            <p:nvPr/>
          </p:nvSpPr>
          <p:spPr>
            <a:xfrm>
              <a:off x="2417934" y="330598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1170" name="Google Shape;1170;p44"/>
            <p:cNvSpPr/>
            <p:nvPr/>
          </p:nvSpPr>
          <p:spPr>
            <a:xfrm>
              <a:off x="5720308" y="2493220"/>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a:t>
              </a:r>
              <a:endParaRPr sz="1800"/>
            </a:p>
          </p:txBody>
        </p:sp>
        <p:sp>
          <p:nvSpPr>
            <p:cNvPr id="1171" name="Google Shape;1171;p44"/>
            <p:cNvSpPr/>
            <p:nvPr/>
          </p:nvSpPr>
          <p:spPr>
            <a:xfrm>
              <a:off x="4104972" y="2118700"/>
              <a:ext cx="3174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172" name="Google Shape;1172;p44"/>
            <p:cNvSpPr/>
            <p:nvPr/>
          </p:nvSpPr>
          <p:spPr>
            <a:xfrm>
              <a:off x="5713741" y="332556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73" name="Google Shape;1173;p44"/>
            <p:cNvCxnSpPr>
              <a:stCxn id="1156" idx="1"/>
              <a:endCxn id="1154"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1174" name="Google Shape;1174;p44"/>
            <p:cNvSpPr/>
            <p:nvPr/>
          </p:nvSpPr>
          <p:spPr>
            <a:xfrm>
              <a:off x="4876084" y="2889482"/>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75" name="Google Shape;1175;p44"/>
            <p:cNvSpPr/>
            <p:nvPr/>
          </p:nvSpPr>
          <p:spPr>
            <a:xfrm>
              <a:off x="4051357" y="371929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3</a:t>
              </a:r>
              <a:endParaRPr sz="1800"/>
            </a:p>
          </p:txBody>
        </p:sp>
      </p:grpSp>
      <p:sp>
        <p:nvSpPr>
          <p:cNvPr id="1176" name="Google Shape;1176;p44"/>
          <p:cNvSpPr txBox="1"/>
          <p:nvPr/>
        </p:nvSpPr>
        <p:spPr>
          <a:xfrm>
            <a:off x="3743067" y="22721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6</a:t>
            </a:r>
            <a:endParaRPr sz="1800">
              <a:solidFill>
                <a:srgbClr val="FF43F0"/>
              </a:solidFill>
            </a:endParaRPr>
          </a:p>
        </p:txBody>
      </p:sp>
      <p:sp>
        <p:nvSpPr>
          <p:cNvPr id="1177" name="Google Shape;1177;p44"/>
          <p:cNvSpPr txBox="1"/>
          <p:nvPr/>
        </p:nvSpPr>
        <p:spPr>
          <a:xfrm>
            <a:off x="3743067" y="437171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178" name="Google Shape;1178;p44"/>
          <p:cNvSpPr txBox="1"/>
          <p:nvPr/>
        </p:nvSpPr>
        <p:spPr>
          <a:xfrm>
            <a:off x="5332478" y="2254204"/>
            <a:ext cx="4947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12</a:t>
            </a:r>
            <a:endParaRPr sz="1800">
              <a:solidFill>
                <a:srgbClr val="FF43F0"/>
              </a:solidFill>
            </a:endParaRPr>
          </a:p>
        </p:txBody>
      </p:sp>
      <p:sp>
        <p:nvSpPr>
          <p:cNvPr id="1179" name="Google Shape;1179;p44"/>
          <p:cNvSpPr txBox="1"/>
          <p:nvPr/>
        </p:nvSpPr>
        <p:spPr>
          <a:xfrm>
            <a:off x="6986298" y="3038894"/>
            <a:ext cx="466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14</a:t>
            </a:r>
            <a:endParaRPr sz="1800">
              <a:solidFill>
                <a:srgbClr val="FF43F0"/>
              </a:solidFill>
            </a:endParaRPr>
          </a:p>
        </p:txBody>
      </p:sp>
      <p:sp>
        <p:nvSpPr>
          <p:cNvPr id="1180" name="Google Shape;1180;p44"/>
          <p:cNvSpPr txBox="1"/>
          <p:nvPr/>
        </p:nvSpPr>
        <p:spPr>
          <a:xfrm>
            <a:off x="5378944" y="4379756"/>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181" name="Google Shape;1181;p44"/>
          <p:cNvSpPr txBox="1"/>
          <p:nvPr/>
        </p:nvSpPr>
        <p:spPr>
          <a:xfrm>
            <a:off x="2057092" y="303404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800">
              <a:solidFill>
                <a:srgbClr val="FF43F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Longest Paths Problem on DAGs</a:t>
            </a:r>
            <a:endParaRPr/>
          </a:p>
        </p:txBody>
      </p:sp>
      <p:sp>
        <p:nvSpPr>
          <p:cNvPr id="1187" name="Google Shape;1187;p45"/>
          <p:cNvSpPr txBox="1"/>
          <p:nvPr>
            <p:ph idx="1" type="body"/>
          </p:nvPr>
        </p:nvSpPr>
        <p:spPr>
          <a:xfrm>
            <a:off x="243000" y="556500"/>
            <a:ext cx="8443800" cy="95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DAG LPT solution for graph G:</a:t>
            </a:r>
            <a:endParaRPr/>
          </a:p>
          <a:p>
            <a:pPr indent="-355600" lvl="0" marL="457200" rtl="0" algn="l">
              <a:spcBef>
                <a:spcPts val="600"/>
              </a:spcBef>
              <a:spcAft>
                <a:spcPts val="0"/>
              </a:spcAft>
              <a:buSzPts val="2000"/>
              <a:buChar char="●"/>
            </a:pPr>
            <a:r>
              <a:rPr lang="en"/>
              <a:t>Form a new copy of the graph G’ with signs of all edge weights flipped.</a:t>
            </a:r>
            <a:endParaRPr/>
          </a:p>
          <a:p>
            <a:pPr indent="-355600" lvl="0" marL="457200" rtl="0" algn="l">
              <a:spcBef>
                <a:spcPts val="0"/>
              </a:spcBef>
              <a:spcAft>
                <a:spcPts val="0"/>
              </a:spcAft>
              <a:buSzPts val="2000"/>
              <a:buChar char="●"/>
            </a:pPr>
            <a:r>
              <a:rPr lang="en"/>
              <a:t>Run DAGSPT on G’ yielding result X.</a:t>
            </a:r>
            <a:endParaRPr/>
          </a:p>
          <a:p>
            <a:pPr indent="-355600" lvl="0" marL="457200" rtl="0" algn="l">
              <a:spcBef>
                <a:spcPts val="0"/>
              </a:spcBef>
              <a:spcAft>
                <a:spcPts val="0"/>
              </a:spcAft>
              <a:buSzPts val="2000"/>
              <a:buChar char="●"/>
            </a:pPr>
            <a:r>
              <a:rPr lang="en"/>
              <a:t>Flip signs of all values in X.distTo. X.edgeTo is already correct. </a:t>
            </a:r>
            <a:endParaRPr/>
          </a:p>
        </p:txBody>
      </p:sp>
      <p:grpSp>
        <p:nvGrpSpPr>
          <p:cNvPr id="1188" name="Google Shape;1188;p45"/>
          <p:cNvGrpSpPr/>
          <p:nvPr/>
        </p:nvGrpSpPr>
        <p:grpSpPr>
          <a:xfrm>
            <a:off x="1789005" y="2603100"/>
            <a:ext cx="5565975" cy="1879300"/>
            <a:chOff x="1289193" y="2118700"/>
            <a:chExt cx="5565975" cy="1879300"/>
          </a:xfrm>
        </p:grpSpPr>
        <p:sp>
          <p:nvSpPr>
            <p:cNvPr id="1189" name="Google Shape;1189;p45"/>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1190" name="Google Shape;1190;p45"/>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1191" name="Google Shape;1191;p45"/>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1192" name="Google Shape;1192;p45"/>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1193" name="Google Shape;1193;p45"/>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1194" name="Google Shape;1194;p45"/>
            <p:cNvCxnSpPr>
              <a:stCxn id="1189" idx="2"/>
              <a:endCxn id="1190" idx="0"/>
            </p:cNvCxnSpPr>
            <p:nvPr/>
          </p:nvCxnSpPr>
          <p:spPr>
            <a:xfrm>
              <a:off x="3392956" y="2443476"/>
              <a:ext cx="0" cy="1250100"/>
            </a:xfrm>
            <a:prstGeom prst="straightConnector1">
              <a:avLst/>
            </a:prstGeom>
            <a:noFill/>
            <a:ln cap="flat" cmpd="sng" w="38100">
              <a:solidFill>
                <a:srgbClr val="000000"/>
              </a:solidFill>
              <a:prstDash val="solid"/>
              <a:round/>
              <a:headEnd len="med" w="med" type="triangle"/>
              <a:tailEnd len="med" w="med" type="none"/>
            </a:ln>
          </p:spPr>
        </p:cxnSp>
        <p:cxnSp>
          <p:nvCxnSpPr>
            <p:cNvPr id="1195" name="Google Shape;1195;p45"/>
            <p:cNvCxnSpPr>
              <a:stCxn id="1191" idx="2"/>
              <a:endCxn id="1192" idx="0"/>
            </p:cNvCxnSpPr>
            <p:nvPr/>
          </p:nvCxnSpPr>
          <p:spPr>
            <a:xfrm>
              <a:off x="5027237" y="24333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1196" name="Google Shape;1196;p45"/>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1197" name="Google Shape;1197;p45"/>
            <p:cNvCxnSpPr>
              <a:stCxn id="1196" idx="3"/>
              <a:endCxn id="1189"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1198" name="Google Shape;1198;p45"/>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199" name="Google Shape;1199;p45"/>
            <p:cNvCxnSpPr>
              <a:stCxn id="1196" idx="3"/>
              <a:endCxn id="1190"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1200" name="Google Shape;1200;p45"/>
            <p:cNvCxnSpPr>
              <a:stCxn id="1192" idx="3"/>
              <a:endCxn id="1193"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1201" name="Google Shape;1201;p45"/>
            <p:cNvCxnSpPr>
              <a:stCxn id="1189" idx="3"/>
              <a:endCxn id="1191"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1202" name="Google Shape;1202;p45"/>
            <p:cNvSpPr/>
            <p:nvPr/>
          </p:nvSpPr>
          <p:spPr>
            <a:xfrm>
              <a:off x="3255043" y="2872025"/>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t>
              </a:r>
              <a:r>
                <a:rPr lang="en" sz="1800"/>
                <a:t>4</a:t>
              </a:r>
              <a:endParaRPr sz="1800"/>
            </a:p>
          </p:txBody>
        </p:sp>
        <p:cxnSp>
          <p:nvCxnSpPr>
            <p:cNvPr id="1203" name="Google Shape;1203;p45"/>
            <p:cNvCxnSpPr>
              <a:stCxn id="1193" idx="1"/>
              <a:endCxn id="1191" idx="3"/>
            </p:cNvCxnSpPr>
            <p:nvPr/>
          </p:nvCxnSpPr>
          <p:spPr>
            <a:xfrm rot="10800000">
              <a:off x="5220768" y="2280988"/>
              <a:ext cx="1247100" cy="787500"/>
            </a:xfrm>
            <a:prstGeom prst="straightConnector1">
              <a:avLst/>
            </a:prstGeom>
            <a:noFill/>
            <a:ln cap="flat" cmpd="sng" w="38100">
              <a:solidFill>
                <a:srgbClr val="000000"/>
              </a:solidFill>
              <a:prstDash val="solid"/>
              <a:round/>
              <a:headEnd len="med" w="med" type="triangle"/>
              <a:tailEnd len="med" w="med" type="none"/>
            </a:ln>
          </p:spPr>
        </p:cxnSp>
        <p:sp>
          <p:nvSpPr>
            <p:cNvPr id="1204" name="Google Shape;1204;p45"/>
            <p:cNvSpPr/>
            <p:nvPr/>
          </p:nvSpPr>
          <p:spPr>
            <a:xfrm>
              <a:off x="2455260" y="2495175"/>
              <a:ext cx="444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t>
              </a:r>
              <a:r>
                <a:rPr lang="en" sz="1800"/>
                <a:t>1</a:t>
              </a:r>
              <a:endParaRPr sz="1800"/>
            </a:p>
          </p:txBody>
        </p:sp>
        <p:sp>
          <p:nvSpPr>
            <p:cNvPr id="1205" name="Google Shape;1205;p45"/>
            <p:cNvSpPr/>
            <p:nvPr/>
          </p:nvSpPr>
          <p:spPr>
            <a:xfrm>
              <a:off x="2417941" y="3305975"/>
              <a:ext cx="4815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t>
              </a:r>
              <a:r>
                <a:rPr lang="en" sz="1800"/>
                <a:t>2</a:t>
              </a:r>
              <a:endParaRPr sz="1800"/>
            </a:p>
          </p:txBody>
        </p:sp>
        <p:sp>
          <p:nvSpPr>
            <p:cNvPr id="1206" name="Google Shape;1206;p45"/>
            <p:cNvSpPr/>
            <p:nvPr/>
          </p:nvSpPr>
          <p:spPr>
            <a:xfrm>
              <a:off x="5720315" y="2493225"/>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t>
              </a:r>
              <a:r>
                <a:rPr lang="en" sz="1800"/>
                <a:t>2</a:t>
              </a:r>
              <a:endParaRPr sz="1800"/>
            </a:p>
          </p:txBody>
        </p:sp>
        <p:sp>
          <p:nvSpPr>
            <p:cNvPr id="1207" name="Google Shape;1207;p45"/>
            <p:cNvSpPr/>
            <p:nvPr/>
          </p:nvSpPr>
          <p:spPr>
            <a:xfrm>
              <a:off x="4104960"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t>
              </a:r>
              <a:r>
                <a:rPr lang="en" sz="1800"/>
                <a:t>6</a:t>
              </a:r>
              <a:endParaRPr sz="1800"/>
            </a:p>
          </p:txBody>
        </p:sp>
        <p:sp>
          <p:nvSpPr>
            <p:cNvPr id="1208" name="Google Shape;1208;p45"/>
            <p:cNvSpPr/>
            <p:nvPr/>
          </p:nvSpPr>
          <p:spPr>
            <a:xfrm>
              <a:off x="5713735" y="3325575"/>
              <a:ext cx="4392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t>
              </a:r>
              <a:r>
                <a:rPr lang="en" sz="1800"/>
                <a:t>1</a:t>
              </a:r>
              <a:endParaRPr sz="1800"/>
            </a:p>
          </p:txBody>
        </p:sp>
        <p:cxnSp>
          <p:nvCxnSpPr>
            <p:cNvPr id="1209" name="Google Shape;1209;p45"/>
            <p:cNvCxnSpPr>
              <a:stCxn id="1192" idx="1"/>
              <a:endCxn id="1190"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1210" name="Google Shape;1210;p45"/>
            <p:cNvSpPr/>
            <p:nvPr/>
          </p:nvSpPr>
          <p:spPr>
            <a:xfrm>
              <a:off x="4876090" y="2889475"/>
              <a:ext cx="4815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t>
              </a:r>
              <a:r>
                <a:rPr lang="en" sz="1800"/>
                <a:t>1</a:t>
              </a:r>
              <a:endParaRPr sz="1800"/>
            </a:p>
          </p:txBody>
        </p:sp>
        <p:sp>
          <p:nvSpPr>
            <p:cNvPr id="1211" name="Google Shape;1211;p45"/>
            <p:cNvSpPr/>
            <p:nvPr/>
          </p:nvSpPr>
          <p:spPr>
            <a:xfrm>
              <a:off x="4051365" y="37193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t>
              </a:r>
              <a:r>
                <a:rPr lang="en" sz="1800"/>
                <a:t>3</a:t>
              </a:r>
              <a:endParaRPr sz="1800"/>
            </a:p>
          </p:txBody>
        </p:sp>
      </p:grpSp>
      <p:sp>
        <p:nvSpPr>
          <p:cNvPr id="1212" name="Google Shape;1212;p45"/>
          <p:cNvSpPr txBox="1"/>
          <p:nvPr/>
        </p:nvSpPr>
        <p:spPr>
          <a:xfrm>
            <a:off x="3743078" y="2272150"/>
            <a:ext cx="439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213" name="Google Shape;1213;p45"/>
          <p:cNvSpPr txBox="1"/>
          <p:nvPr/>
        </p:nvSpPr>
        <p:spPr>
          <a:xfrm>
            <a:off x="3743082" y="4371725"/>
            <a:ext cx="5778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214" name="Google Shape;1214;p45"/>
          <p:cNvSpPr txBox="1"/>
          <p:nvPr/>
        </p:nvSpPr>
        <p:spPr>
          <a:xfrm>
            <a:off x="5332472" y="2254200"/>
            <a:ext cx="915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-12</a:t>
            </a:r>
            <a:endParaRPr sz="1800">
              <a:solidFill>
                <a:srgbClr val="FF43F0"/>
              </a:solidFill>
            </a:endParaRPr>
          </a:p>
        </p:txBody>
      </p:sp>
      <p:sp>
        <p:nvSpPr>
          <p:cNvPr id="1215" name="Google Shape;1215;p45"/>
          <p:cNvSpPr txBox="1"/>
          <p:nvPr/>
        </p:nvSpPr>
        <p:spPr>
          <a:xfrm>
            <a:off x="6986301" y="3038900"/>
            <a:ext cx="793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-14</a:t>
            </a:r>
            <a:endParaRPr sz="1800">
              <a:solidFill>
                <a:srgbClr val="FF43F0"/>
              </a:solidFill>
            </a:endParaRPr>
          </a:p>
        </p:txBody>
      </p:sp>
      <p:sp>
        <p:nvSpPr>
          <p:cNvPr id="1216" name="Google Shape;1216;p45"/>
          <p:cNvSpPr txBox="1"/>
          <p:nvPr/>
        </p:nvSpPr>
        <p:spPr>
          <a:xfrm>
            <a:off x="5378944" y="4379756"/>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217" name="Google Shape;1217;p45"/>
          <p:cNvSpPr txBox="1"/>
          <p:nvPr/>
        </p:nvSpPr>
        <p:spPr>
          <a:xfrm>
            <a:off x="2057092" y="303404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800">
              <a:solidFill>
                <a:srgbClr val="FF43F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Longest Paths Problem on DAGs</a:t>
            </a:r>
            <a:endParaRPr/>
          </a:p>
        </p:txBody>
      </p:sp>
      <p:sp>
        <p:nvSpPr>
          <p:cNvPr id="1223" name="Google Shape;1223;p46"/>
          <p:cNvSpPr txBox="1"/>
          <p:nvPr>
            <p:ph idx="1" type="body"/>
          </p:nvPr>
        </p:nvSpPr>
        <p:spPr>
          <a:xfrm>
            <a:off x="243000" y="556500"/>
            <a:ext cx="8443800" cy="95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DAG LPT solution for graph G:</a:t>
            </a:r>
            <a:endParaRPr/>
          </a:p>
          <a:p>
            <a:pPr indent="-355600" lvl="0" marL="457200" rtl="0" algn="l">
              <a:spcBef>
                <a:spcPts val="600"/>
              </a:spcBef>
              <a:spcAft>
                <a:spcPts val="0"/>
              </a:spcAft>
              <a:buSzPts val="2000"/>
              <a:buChar char="●"/>
            </a:pPr>
            <a:r>
              <a:rPr lang="en"/>
              <a:t>Form a new copy of the graph G’ with signs of all edge weights flipped.</a:t>
            </a:r>
            <a:endParaRPr/>
          </a:p>
          <a:p>
            <a:pPr indent="-355600" lvl="0" marL="457200" rtl="0" algn="l">
              <a:spcBef>
                <a:spcPts val="0"/>
              </a:spcBef>
              <a:spcAft>
                <a:spcPts val="0"/>
              </a:spcAft>
              <a:buSzPts val="2000"/>
              <a:buChar char="●"/>
            </a:pPr>
            <a:r>
              <a:rPr lang="en"/>
              <a:t>Run DAGSPT on G’ yielding result X.</a:t>
            </a:r>
            <a:endParaRPr/>
          </a:p>
          <a:p>
            <a:pPr indent="-355600" lvl="0" marL="457200" rtl="0" algn="l">
              <a:spcBef>
                <a:spcPts val="0"/>
              </a:spcBef>
              <a:spcAft>
                <a:spcPts val="0"/>
              </a:spcAft>
              <a:buSzPts val="2000"/>
              <a:buChar char="●"/>
            </a:pPr>
            <a:r>
              <a:rPr lang="en"/>
              <a:t>Flip signs of all values in X.distTo. X.edgeTo is already correct. </a:t>
            </a:r>
            <a:endParaRPr/>
          </a:p>
        </p:txBody>
      </p:sp>
      <p:sp>
        <p:nvSpPr>
          <p:cNvPr id="1224" name="Google Shape;1224;p46"/>
          <p:cNvSpPr/>
          <p:nvPr/>
        </p:nvSpPr>
        <p:spPr>
          <a:xfrm>
            <a:off x="3699119" y="26233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1225" name="Google Shape;1225;p46"/>
          <p:cNvSpPr/>
          <p:nvPr/>
        </p:nvSpPr>
        <p:spPr>
          <a:xfrm>
            <a:off x="3699119" y="41779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1226" name="Google Shape;1226;p46"/>
          <p:cNvSpPr/>
          <p:nvPr/>
        </p:nvSpPr>
        <p:spPr>
          <a:xfrm>
            <a:off x="5333400" y="26132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1227" name="Google Shape;1227;p46"/>
          <p:cNvSpPr/>
          <p:nvPr/>
        </p:nvSpPr>
        <p:spPr>
          <a:xfrm>
            <a:off x="5343494" y="41778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1228" name="Google Shape;1228;p46"/>
          <p:cNvSpPr/>
          <p:nvPr/>
        </p:nvSpPr>
        <p:spPr>
          <a:xfrm>
            <a:off x="6967680" y="34006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cxnSp>
        <p:nvCxnSpPr>
          <p:cNvPr id="1229" name="Google Shape;1229;p46"/>
          <p:cNvCxnSpPr>
            <a:stCxn id="1224" idx="2"/>
            <a:endCxn id="1225" idx="0"/>
          </p:cNvCxnSpPr>
          <p:nvPr/>
        </p:nvCxnSpPr>
        <p:spPr>
          <a:xfrm>
            <a:off x="3892769" y="2927876"/>
            <a:ext cx="0" cy="1250100"/>
          </a:xfrm>
          <a:prstGeom prst="straightConnector1">
            <a:avLst/>
          </a:prstGeom>
          <a:noFill/>
          <a:ln cap="flat" cmpd="sng" w="38100">
            <a:solidFill>
              <a:srgbClr val="000000"/>
            </a:solidFill>
            <a:prstDash val="solid"/>
            <a:round/>
            <a:headEnd len="med" w="med" type="triangle"/>
            <a:tailEnd len="med" w="med" type="none"/>
          </a:ln>
        </p:spPr>
      </p:cxnSp>
      <p:cxnSp>
        <p:nvCxnSpPr>
          <p:cNvPr id="1230" name="Google Shape;1230;p46"/>
          <p:cNvCxnSpPr>
            <a:stCxn id="1226" idx="2"/>
            <a:endCxn id="1227" idx="0"/>
          </p:cNvCxnSpPr>
          <p:nvPr/>
        </p:nvCxnSpPr>
        <p:spPr>
          <a:xfrm>
            <a:off x="5527050" y="29177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1231" name="Google Shape;1231;p46"/>
          <p:cNvSpPr/>
          <p:nvPr/>
        </p:nvSpPr>
        <p:spPr>
          <a:xfrm>
            <a:off x="2064838" y="34006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sp>
        <p:nvSpPr>
          <p:cNvPr id="1232" name="Google Shape;1232;p46"/>
          <p:cNvSpPr txBox="1"/>
          <p:nvPr/>
        </p:nvSpPr>
        <p:spPr>
          <a:xfrm>
            <a:off x="1789005" y="31904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233" name="Google Shape;1233;p46"/>
          <p:cNvCxnSpPr>
            <a:stCxn id="1231" idx="3"/>
            <a:endCxn id="1225" idx="1"/>
          </p:cNvCxnSpPr>
          <p:nvPr/>
        </p:nvCxnSpPr>
        <p:spPr>
          <a:xfrm>
            <a:off x="2452138" y="35528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1234" name="Google Shape;1234;p46"/>
          <p:cNvCxnSpPr>
            <a:stCxn id="1224" idx="3"/>
            <a:endCxn id="1226" idx="1"/>
          </p:cNvCxnSpPr>
          <p:nvPr/>
        </p:nvCxnSpPr>
        <p:spPr>
          <a:xfrm flipH="1" rot="10800000">
            <a:off x="4086419" y="2765426"/>
            <a:ext cx="1247100" cy="10200"/>
          </a:xfrm>
          <a:prstGeom prst="straightConnector1">
            <a:avLst/>
          </a:prstGeom>
          <a:noFill/>
          <a:ln cap="flat" cmpd="sng" w="38100">
            <a:solidFill>
              <a:srgbClr val="000000"/>
            </a:solidFill>
            <a:prstDash val="solid"/>
            <a:round/>
            <a:headEnd len="med" w="med" type="none"/>
            <a:tailEnd len="med" w="med" type="triangle"/>
          </a:ln>
        </p:spPr>
      </p:cxnSp>
      <p:cxnSp>
        <p:nvCxnSpPr>
          <p:cNvPr id="1235" name="Google Shape;1235;p46"/>
          <p:cNvCxnSpPr>
            <a:stCxn id="1228" idx="1"/>
            <a:endCxn id="1226" idx="3"/>
          </p:cNvCxnSpPr>
          <p:nvPr/>
        </p:nvCxnSpPr>
        <p:spPr>
          <a:xfrm rot="10800000">
            <a:off x="5720580" y="2765388"/>
            <a:ext cx="1247100" cy="787500"/>
          </a:xfrm>
          <a:prstGeom prst="straightConnector1">
            <a:avLst/>
          </a:prstGeom>
          <a:noFill/>
          <a:ln cap="flat" cmpd="sng" w="38100">
            <a:solidFill>
              <a:srgbClr val="000000"/>
            </a:solidFill>
            <a:prstDash val="solid"/>
            <a:round/>
            <a:headEnd len="med" w="med" type="triangle"/>
            <a:tailEnd len="med" w="med" type="none"/>
          </a:ln>
        </p:spPr>
      </p:cxnSp>
      <p:sp>
        <p:nvSpPr>
          <p:cNvPr id="1236" name="Google Shape;1236;p46"/>
          <p:cNvSpPr txBox="1"/>
          <p:nvPr/>
        </p:nvSpPr>
        <p:spPr>
          <a:xfrm>
            <a:off x="3743078" y="2272150"/>
            <a:ext cx="439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237" name="Google Shape;1237;p46"/>
          <p:cNvSpPr txBox="1"/>
          <p:nvPr/>
        </p:nvSpPr>
        <p:spPr>
          <a:xfrm>
            <a:off x="3743082" y="4371725"/>
            <a:ext cx="5778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238" name="Google Shape;1238;p46"/>
          <p:cNvSpPr txBox="1"/>
          <p:nvPr/>
        </p:nvSpPr>
        <p:spPr>
          <a:xfrm>
            <a:off x="5332472" y="2254200"/>
            <a:ext cx="915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12</a:t>
            </a:r>
            <a:endParaRPr sz="1800">
              <a:solidFill>
                <a:srgbClr val="FF43F0"/>
              </a:solidFill>
            </a:endParaRPr>
          </a:p>
        </p:txBody>
      </p:sp>
      <p:sp>
        <p:nvSpPr>
          <p:cNvPr id="1239" name="Google Shape;1239;p46"/>
          <p:cNvSpPr txBox="1"/>
          <p:nvPr/>
        </p:nvSpPr>
        <p:spPr>
          <a:xfrm>
            <a:off x="6986301" y="3038900"/>
            <a:ext cx="793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14</a:t>
            </a:r>
            <a:endParaRPr sz="1800">
              <a:solidFill>
                <a:srgbClr val="FF43F0"/>
              </a:solidFill>
            </a:endParaRPr>
          </a:p>
        </p:txBody>
      </p:sp>
      <p:sp>
        <p:nvSpPr>
          <p:cNvPr id="1240" name="Google Shape;1240;p46"/>
          <p:cNvSpPr txBox="1"/>
          <p:nvPr/>
        </p:nvSpPr>
        <p:spPr>
          <a:xfrm>
            <a:off x="5378944" y="4379756"/>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241" name="Google Shape;1241;p46"/>
          <p:cNvSpPr txBox="1"/>
          <p:nvPr/>
        </p:nvSpPr>
        <p:spPr>
          <a:xfrm>
            <a:off x="2057092" y="303404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800">
              <a:solidFill>
                <a:srgbClr val="FF43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Goals of Today</a:t>
            </a:r>
            <a:endParaRPr/>
          </a:p>
        </p:txBody>
      </p:sp>
      <p:sp>
        <p:nvSpPr>
          <p:cNvPr id="50" name="Google Shape;50;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Today, to practice our problem solving skills, we’ll work through some very challenging A-level problems using the tools we’ve already learned about.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Will focus on graphs, but the ideas today are more general.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on “Mathematical Maturity”</a:t>
            </a:r>
            <a:endParaRPr/>
          </a:p>
        </p:txBody>
      </p:sp>
      <p:sp>
        <p:nvSpPr>
          <p:cNvPr id="1247" name="Google Shape;1247;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you have a very high degree of so-called “</a:t>
            </a:r>
            <a:r>
              <a:rPr lang="en" u="sng">
                <a:solidFill>
                  <a:schemeClr val="hlink"/>
                </a:solidFill>
                <a:hlinkClick r:id="rId3"/>
              </a:rPr>
              <a:t>mathematical maturity</a:t>
            </a:r>
            <a:r>
              <a:rPr lang="en"/>
              <a:t>”, this algorithm should seem plainly correct.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There’s no real need to prove anything or show demos.</a:t>
            </a:r>
            <a:endParaRPr/>
          </a:p>
          <a:p>
            <a:pPr indent="-355600" lvl="0" marL="457200" rtl="0" algn="l">
              <a:spcBef>
                <a:spcPts val="600"/>
              </a:spcBef>
              <a:spcAft>
                <a:spcPts val="0"/>
              </a:spcAft>
              <a:buSzPts val="2000"/>
              <a:buChar char="●"/>
            </a:pPr>
            <a:r>
              <a:rPr lang="en"/>
              <a:t>We know DAG SPT works on graphs with negative edge weights.</a:t>
            </a:r>
            <a:endParaRPr/>
          </a:p>
          <a:p>
            <a:pPr indent="-355600" lvl="0" marL="457200" rtl="0" algn="l">
              <a:spcBef>
                <a:spcPts val="0"/>
              </a:spcBef>
              <a:spcAft>
                <a:spcPts val="0"/>
              </a:spcAft>
              <a:buSzPts val="2000"/>
              <a:buChar char="●"/>
            </a:pPr>
            <a:r>
              <a:rPr lang="en"/>
              <a:t>We also know that -(-a + -b + -c + -d) = a + b + c + 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Part of what you’re learning in your intense technical education here at Berkeley is mathematical maturity. Hasn’t been a major focus in 61B, but will be in other courses like 16A, 16B, 70, 170,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Highly Recommended Exercise For Later</a:t>
            </a:r>
            <a:endParaRPr/>
          </a:p>
        </p:txBody>
      </p:sp>
      <p:sp>
        <p:nvSpPr>
          <p:cNvPr id="1253" name="Google Shape;1253;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Play around with the longest paths problem and convince yourself that it is actually very hard.</a:t>
            </a:r>
            <a:endParaRPr/>
          </a:p>
          <a:p>
            <a:pPr indent="-355600" lvl="0" marL="457200" rtl="0" algn="l">
              <a:spcBef>
                <a:spcPts val="600"/>
              </a:spcBef>
              <a:spcAft>
                <a:spcPts val="0"/>
              </a:spcAft>
              <a:buSzPts val="2000"/>
              <a:buChar char="●"/>
            </a:pPr>
            <a:r>
              <a:rPr lang="en"/>
              <a:t>Try to develop an intuition for why it is hard. Even better if you try to put it into english.</a:t>
            </a:r>
            <a:endParaRPr/>
          </a:p>
          <a:p>
            <a:pPr indent="-355600" lvl="0" marL="457200" rtl="0" algn="l">
              <a:spcBef>
                <a:spcPts val="0"/>
              </a:spcBef>
              <a:spcAft>
                <a:spcPts val="0"/>
              </a:spcAft>
              <a:buSzPts val="2000"/>
              <a:buChar char="●"/>
            </a:pPr>
            <a:r>
              <a:rPr lang="en"/>
              <a:t>Try searching the internet for “why longest paths hard” or similar if you’re having trouble really pinning down what’s so hard about 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 Problems</a:t>
            </a:r>
            <a:endParaRPr/>
          </a:p>
        </p:txBody>
      </p:sp>
      <p:graphicFrame>
        <p:nvGraphicFramePr>
          <p:cNvPr id="1259" name="Google Shape;1259;p49"/>
          <p:cNvGraphicFramePr/>
          <p:nvPr/>
        </p:nvGraphicFramePr>
        <p:xfrm>
          <a:off x="592488" y="688161"/>
          <a:ext cx="3000000" cy="3000000"/>
        </p:xfrm>
        <a:graphic>
          <a:graphicData uri="http://schemas.openxmlformats.org/drawingml/2006/table">
            <a:tbl>
              <a:tblPr>
                <a:noFill/>
                <a:tableStyleId>{ACE67A1E-FCB8-460B-BC80-0A0B3533A5FD}</a:tableStyleId>
              </a:tblPr>
              <a:tblGrid>
                <a:gridCol w="1457800"/>
                <a:gridCol w="2762325"/>
                <a:gridCol w="2082725"/>
                <a:gridCol w="1906475"/>
              </a:tblGrid>
              <a:tr h="426375">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Problem Description</a:t>
                      </a:r>
                      <a:endParaRPr/>
                    </a:p>
                  </a:txBody>
                  <a:tcPr marT="91425" marB="91425" marR="91425" marL="91425"/>
                </a:tc>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a:t>Efficiency</a:t>
                      </a:r>
                      <a:endParaRPr/>
                    </a:p>
                  </a:txBody>
                  <a:tcPr marT="91425" marB="91425" marR="91425" marL="91425"/>
                </a:tc>
              </a:tr>
              <a:tr h="647800">
                <a:tc>
                  <a:txBody>
                    <a:bodyPr/>
                    <a:lstStyle/>
                    <a:p>
                      <a:pPr indent="0" lvl="0" marL="0" rtl="0" algn="l">
                        <a:spcBef>
                          <a:spcPts val="0"/>
                        </a:spcBef>
                        <a:spcAft>
                          <a:spcPts val="0"/>
                        </a:spcAft>
                        <a:buNone/>
                      </a:pPr>
                      <a:r>
                        <a:rPr lang="en"/>
                        <a:t>topological sort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an ordering of vertices that respects edges of our DAG.</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action="ppaction://hlinksldjump" r:id="rId3"/>
                        </a:rPr>
                        <a:t>Demo</a:t>
                      </a:r>
                      <a:endParaRPr/>
                    </a:p>
                    <a:p>
                      <a:pPr indent="0" lvl="0" marL="0" rtl="0" algn="l">
                        <a:spcBef>
                          <a:spcPts val="0"/>
                        </a:spcBef>
                        <a:spcAft>
                          <a:spcPts val="0"/>
                        </a:spcAft>
                        <a:buNone/>
                      </a:pPr>
                      <a:r>
                        <a:rPr lang="en"/>
                        <a:t>Code: Topological.java</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O(V+E) time</a:t>
                      </a:r>
                      <a:endParaRPr/>
                    </a:p>
                    <a:p>
                      <a:pPr indent="0" lvl="0" marL="0" rtl="0" algn="ctr">
                        <a:spcBef>
                          <a:spcPts val="0"/>
                        </a:spcBef>
                        <a:spcAft>
                          <a:spcPts val="0"/>
                        </a:spcAft>
                        <a:buNone/>
                      </a:pPr>
                      <a:r>
                        <a:rPr lang="en"/>
                        <a:t>Θ(V) space</a:t>
                      </a:r>
                      <a:endParaRPr/>
                    </a:p>
                  </a:txBody>
                  <a:tcPr marT="91425" marB="91425" marR="91425" marL="91425" anchor="ctr">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DAG shortest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shortest paths tree on a DAG.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r:id="rId4"/>
                        </a:rPr>
                        <a:t>Demo</a:t>
                      </a:r>
                      <a:endParaRPr/>
                    </a:p>
                    <a:p>
                      <a:pPr indent="0" lvl="0" marL="0" rtl="0" algn="l">
                        <a:spcBef>
                          <a:spcPts val="0"/>
                        </a:spcBef>
                        <a:spcAft>
                          <a:spcPts val="0"/>
                        </a:spcAft>
                        <a:buNone/>
                      </a:pPr>
                      <a:r>
                        <a:rPr lang="en"/>
                        <a:t>Code: </a:t>
                      </a:r>
                      <a:r>
                        <a:rPr lang="en" u="sng">
                          <a:solidFill>
                            <a:schemeClr val="hlink"/>
                          </a:solidFill>
                          <a:hlinkClick r:id="rId5"/>
                        </a:rPr>
                        <a:t>AcyclicSP.java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O(V+E) time</a:t>
                      </a:r>
                      <a:endParaRPr>
                        <a:solidFill>
                          <a:schemeClr val="dk1"/>
                        </a:solidFill>
                      </a:endParaRPr>
                    </a:p>
                    <a:p>
                      <a:pPr indent="0" lvl="0" marL="0" rtl="0" algn="ctr">
                        <a:spcBef>
                          <a:spcPts val="0"/>
                        </a:spcBef>
                        <a:spcAft>
                          <a:spcPts val="0"/>
                        </a:spcAft>
                        <a:buNone/>
                      </a:pPr>
                      <a:r>
                        <a:rPr lang="en">
                          <a:solidFill>
                            <a:schemeClr val="dk1"/>
                          </a:solidFill>
                        </a:rPr>
                        <a:t>Θ(V) space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longest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longest paths tree on a graph.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 known efficient solution.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O(???) time</a:t>
                      </a:r>
                      <a:endParaRPr>
                        <a:solidFill>
                          <a:schemeClr val="dk1"/>
                        </a:solidFill>
                      </a:endParaRPr>
                    </a:p>
                    <a:p>
                      <a:pPr indent="0" lvl="0" marL="0" rtl="0" algn="ctr">
                        <a:spcBef>
                          <a:spcPts val="0"/>
                        </a:spcBef>
                        <a:spcAft>
                          <a:spcPts val="0"/>
                        </a:spcAft>
                        <a:buNone/>
                      </a:pPr>
                      <a:r>
                        <a:rPr lang="en">
                          <a:solidFill>
                            <a:schemeClr val="dk1"/>
                          </a:solidFill>
                        </a:rPr>
                        <a:t>O(???) space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DAG longest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longest paths tree on a DAG.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Flip signs, run DAG SPT, flip signs again.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O(V+E) time</a:t>
                      </a:r>
                      <a:endParaRPr>
                        <a:solidFill>
                          <a:schemeClr val="dk1"/>
                        </a:solidFill>
                      </a:endParaRPr>
                    </a:p>
                    <a:p>
                      <a:pPr indent="0" lvl="0" marL="0" rtl="0" algn="ctr">
                        <a:spcBef>
                          <a:spcPts val="0"/>
                        </a:spcBef>
                        <a:spcAft>
                          <a:spcPts val="0"/>
                        </a:spcAft>
                        <a:buNone/>
                      </a:pPr>
                      <a:r>
                        <a:rPr lang="en">
                          <a:solidFill>
                            <a:schemeClr val="dk1"/>
                          </a:solidFill>
                        </a:rPr>
                        <a:t>Θ(V) space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63" name="Shape 1263"/>
        <p:cNvGrpSpPr/>
        <p:nvPr/>
      </p:nvGrpSpPr>
      <p:grpSpPr>
        <a:xfrm>
          <a:off x="0" y="0"/>
          <a:ext cx="0" cy="0"/>
          <a:chOff x="0" y="0"/>
          <a:chExt cx="0" cy="0"/>
        </a:xfrm>
      </p:grpSpPr>
      <p:sp>
        <p:nvSpPr>
          <p:cNvPr id="1264" name="Google Shape;1264;p50"/>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Reduction (170 Preview)</a:t>
            </a:r>
            <a:endParaRPr sz="4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DAG Longest Paths</a:t>
            </a:r>
            <a:endParaRPr/>
          </a:p>
        </p:txBody>
      </p:sp>
      <p:sp>
        <p:nvSpPr>
          <p:cNvPr id="1270" name="Google Shape;1270;p51"/>
          <p:cNvSpPr txBox="1"/>
          <p:nvPr>
            <p:ph idx="1" type="body"/>
          </p:nvPr>
        </p:nvSpPr>
        <p:spPr>
          <a:xfrm>
            <a:off x="243000" y="556500"/>
            <a:ext cx="8443800" cy="13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problem solving we just used probably felt a little different than usual:</a:t>
            </a:r>
            <a:endParaRPr/>
          </a:p>
          <a:p>
            <a:pPr indent="-355600" lvl="0" marL="457200" rtl="0" algn="l">
              <a:spcBef>
                <a:spcPts val="600"/>
              </a:spcBef>
              <a:spcAft>
                <a:spcPts val="0"/>
              </a:spcAft>
              <a:buSzPts val="2000"/>
              <a:buChar char="●"/>
            </a:pPr>
            <a:r>
              <a:rPr lang="en"/>
              <a:t>Given a graph G, we created a new graph G’ and fed it to a related (but different) algorithm, and then interpreted the result.</a:t>
            </a:r>
            <a:endParaRPr/>
          </a:p>
        </p:txBody>
      </p:sp>
      <p:pic>
        <p:nvPicPr>
          <p:cNvPr id="1271" name="Google Shape;1271;p51"/>
          <p:cNvPicPr preferRelativeResize="0"/>
          <p:nvPr/>
        </p:nvPicPr>
        <p:blipFill>
          <a:blip r:embed="rId3">
            <a:alphaModFix/>
          </a:blip>
          <a:stretch>
            <a:fillRect/>
          </a:stretch>
        </p:blipFill>
        <p:spPr>
          <a:xfrm>
            <a:off x="375300" y="2462605"/>
            <a:ext cx="1374074" cy="517375"/>
          </a:xfrm>
          <a:prstGeom prst="rect">
            <a:avLst/>
          </a:prstGeom>
          <a:noFill/>
          <a:ln cap="flat" cmpd="sng" w="9525">
            <a:solidFill>
              <a:srgbClr val="000000"/>
            </a:solidFill>
            <a:prstDash val="solid"/>
            <a:round/>
            <a:headEnd len="sm" w="sm" type="none"/>
            <a:tailEnd len="sm" w="sm" type="none"/>
          </a:ln>
        </p:spPr>
      </p:pic>
      <p:sp>
        <p:nvSpPr>
          <p:cNvPr id="1272" name="Google Shape;1272;p51"/>
          <p:cNvSpPr txBox="1"/>
          <p:nvPr/>
        </p:nvSpPr>
        <p:spPr>
          <a:xfrm>
            <a:off x="310850" y="2130625"/>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273" name="Google Shape;1273;p51"/>
          <p:cNvSpPr/>
          <p:nvPr/>
        </p:nvSpPr>
        <p:spPr>
          <a:xfrm>
            <a:off x="1952350" y="2078650"/>
            <a:ext cx="4826400" cy="2499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1"/>
          <p:cNvSpPr txBox="1"/>
          <p:nvPr/>
        </p:nvSpPr>
        <p:spPr>
          <a:xfrm>
            <a:off x="1876150" y="1751681"/>
            <a:ext cx="11199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DAG-LPT</a:t>
            </a:r>
            <a:endParaRPr/>
          </a:p>
        </p:txBody>
      </p:sp>
      <p:sp>
        <p:nvSpPr>
          <p:cNvPr id="1275" name="Google Shape;1275;p51"/>
          <p:cNvSpPr/>
          <p:nvPr/>
        </p:nvSpPr>
        <p:spPr>
          <a:xfrm>
            <a:off x="2279400" y="2556738"/>
            <a:ext cx="10950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a:t>
            </a:r>
            <a:endParaRPr/>
          </a:p>
        </p:txBody>
      </p:sp>
      <p:cxnSp>
        <p:nvCxnSpPr>
          <p:cNvPr id="1276" name="Google Shape;1276;p51"/>
          <p:cNvCxnSpPr>
            <a:stCxn id="1271" idx="3"/>
            <a:endCxn id="1275" idx="1"/>
          </p:cNvCxnSpPr>
          <p:nvPr/>
        </p:nvCxnSpPr>
        <p:spPr>
          <a:xfrm>
            <a:off x="1749374" y="2721293"/>
            <a:ext cx="530100" cy="0"/>
          </a:xfrm>
          <a:prstGeom prst="straightConnector1">
            <a:avLst/>
          </a:prstGeom>
          <a:noFill/>
          <a:ln cap="flat" cmpd="sng" w="9525">
            <a:solidFill>
              <a:schemeClr val="dk2"/>
            </a:solidFill>
            <a:prstDash val="solid"/>
            <a:round/>
            <a:headEnd len="med" w="med" type="none"/>
            <a:tailEnd len="med" w="med" type="triangle"/>
          </a:ln>
        </p:spPr>
      </p:cxnSp>
      <p:pic>
        <p:nvPicPr>
          <p:cNvPr id="1277" name="Google Shape;1277;p51"/>
          <p:cNvPicPr preferRelativeResize="0"/>
          <p:nvPr/>
        </p:nvPicPr>
        <p:blipFill>
          <a:blip r:embed="rId4">
            <a:alphaModFix/>
          </a:blip>
          <a:stretch>
            <a:fillRect/>
          </a:stretch>
        </p:blipFill>
        <p:spPr>
          <a:xfrm>
            <a:off x="3635825" y="2437235"/>
            <a:ext cx="1435160" cy="561075"/>
          </a:xfrm>
          <a:prstGeom prst="rect">
            <a:avLst/>
          </a:prstGeom>
          <a:noFill/>
          <a:ln cap="flat" cmpd="sng" w="9525">
            <a:solidFill>
              <a:srgbClr val="000000"/>
            </a:solidFill>
            <a:prstDash val="solid"/>
            <a:round/>
            <a:headEnd len="sm" w="sm" type="none"/>
            <a:tailEnd len="sm" w="sm" type="none"/>
          </a:ln>
        </p:spPr>
      </p:pic>
      <p:cxnSp>
        <p:nvCxnSpPr>
          <p:cNvPr id="1278" name="Google Shape;1278;p51"/>
          <p:cNvCxnSpPr>
            <a:stCxn id="1275" idx="3"/>
            <a:endCxn id="1277" idx="1"/>
          </p:cNvCxnSpPr>
          <p:nvPr/>
        </p:nvCxnSpPr>
        <p:spPr>
          <a:xfrm flipH="1" rot="10800000">
            <a:off x="3374400" y="2717688"/>
            <a:ext cx="261300" cy="3600"/>
          </a:xfrm>
          <a:prstGeom prst="straightConnector1">
            <a:avLst/>
          </a:prstGeom>
          <a:noFill/>
          <a:ln cap="flat" cmpd="sng" w="9525">
            <a:solidFill>
              <a:schemeClr val="dk2"/>
            </a:solidFill>
            <a:prstDash val="solid"/>
            <a:round/>
            <a:headEnd len="med" w="med" type="none"/>
            <a:tailEnd len="med" w="med" type="triangle"/>
          </a:ln>
        </p:spPr>
      </p:cxnSp>
      <p:sp>
        <p:nvSpPr>
          <p:cNvPr id="1279" name="Google Shape;1279;p51"/>
          <p:cNvSpPr/>
          <p:nvPr/>
        </p:nvSpPr>
        <p:spPr>
          <a:xfrm>
            <a:off x="5408603" y="2508970"/>
            <a:ext cx="1196700" cy="4161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DAG-SPT</a:t>
            </a:r>
            <a:endParaRPr/>
          </a:p>
        </p:txBody>
      </p:sp>
      <p:cxnSp>
        <p:nvCxnSpPr>
          <p:cNvPr id="1280" name="Google Shape;1280;p51"/>
          <p:cNvCxnSpPr>
            <a:stCxn id="1277" idx="3"/>
            <a:endCxn id="1279" idx="1"/>
          </p:cNvCxnSpPr>
          <p:nvPr/>
        </p:nvCxnSpPr>
        <p:spPr>
          <a:xfrm flipH="1" rot="10800000">
            <a:off x="5070985" y="2716873"/>
            <a:ext cx="337500" cy="900"/>
          </a:xfrm>
          <a:prstGeom prst="straightConnector1">
            <a:avLst/>
          </a:prstGeom>
          <a:noFill/>
          <a:ln cap="flat" cmpd="sng" w="9525">
            <a:solidFill>
              <a:schemeClr val="dk2"/>
            </a:solidFill>
            <a:prstDash val="solid"/>
            <a:round/>
            <a:headEnd len="med" w="med" type="none"/>
            <a:tailEnd len="med" w="med" type="triangle"/>
          </a:ln>
        </p:spPr>
      </p:cxnSp>
      <p:sp>
        <p:nvSpPr>
          <p:cNvPr id="1281" name="Google Shape;1281;p51"/>
          <p:cNvSpPr txBox="1"/>
          <p:nvPr/>
        </p:nvSpPr>
        <p:spPr>
          <a:xfrm>
            <a:off x="3635825" y="2105900"/>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1282" name="Google Shape;1282;p51"/>
          <p:cNvCxnSpPr>
            <a:stCxn id="1279" idx="2"/>
            <a:endCxn id="1283" idx="0"/>
          </p:cNvCxnSpPr>
          <p:nvPr/>
        </p:nvCxnSpPr>
        <p:spPr>
          <a:xfrm rot="5400000">
            <a:off x="4244453" y="1848970"/>
            <a:ext cx="686400" cy="2838600"/>
          </a:xfrm>
          <a:prstGeom prst="curvedConnector3">
            <a:avLst>
              <a:gd fmla="val 50010" name="adj1"/>
            </a:avLst>
          </a:prstGeom>
          <a:noFill/>
          <a:ln cap="flat" cmpd="sng" w="9525">
            <a:solidFill>
              <a:schemeClr val="dk2"/>
            </a:solidFill>
            <a:prstDash val="solid"/>
            <a:round/>
            <a:headEnd len="med" w="med" type="none"/>
            <a:tailEnd len="med" w="med" type="triangle"/>
          </a:ln>
        </p:spPr>
      </p:cxnSp>
      <p:sp>
        <p:nvSpPr>
          <p:cNvPr id="1284" name="Google Shape;1284;p51"/>
          <p:cNvSpPr txBox="1"/>
          <p:nvPr/>
        </p:nvSpPr>
        <p:spPr>
          <a:xfrm>
            <a:off x="2307850" y="3294975"/>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SPT of </a:t>
            </a:r>
            <a:r>
              <a:rPr lang="en"/>
              <a:t>G’</a:t>
            </a:r>
            <a:endParaRPr/>
          </a:p>
        </p:txBody>
      </p:sp>
      <p:sp>
        <p:nvSpPr>
          <p:cNvPr id="1285" name="Google Shape;1285;p51"/>
          <p:cNvSpPr/>
          <p:nvPr/>
        </p:nvSpPr>
        <p:spPr>
          <a:xfrm>
            <a:off x="4847000" y="3795200"/>
            <a:ext cx="11967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a:t>
            </a:r>
            <a:endParaRPr/>
          </a:p>
        </p:txBody>
      </p:sp>
      <p:cxnSp>
        <p:nvCxnSpPr>
          <p:cNvPr id="1286" name="Google Shape;1286;p51"/>
          <p:cNvCxnSpPr>
            <a:stCxn id="1283" idx="3"/>
            <a:endCxn id="1285" idx="1"/>
          </p:cNvCxnSpPr>
          <p:nvPr/>
        </p:nvCxnSpPr>
        <p:spPr>
          <a:xfrm>
            <a:off x="3987294" y="3959752"/>
            <a:ext cx="859800" cy="0"/>
          </a:xfrm>
          <a:prstGeom prst="straightConnector1">
            <a:avLst/>
          </a:prstGeom>
          <a:noFill/>
          <a:ln cap="flat" cmpd="sng" w="9525">
            <a:solidFill>
              <a:schemeClr val="dk2"/>
            </a:solidFill>
            <a:prstDash val="solid"/>
            <a:round/>
            <a:headEnd len="med" w="med" type="none"/>
            <a:tailEnd len="med" w="med" type="triangle"/>
          </a:ln>
        </p:spPr>
      </p:cxnSp>
      <p:cxnSp>
        <p:nvCxnSpPr>
          <p:cNvPr id="1287" name="Google Shape;1287;p51"/>
          <p:cNvCxnSpPr>
            <a:stCxn id="1285" idx="3"/>
            <a:endCxn id="1288" idx="1"/>
          </p:cNvCxnSpPr>
          <p:nvPr/>
        </p:nvCxnSpPr>
        <p:spPr>
          <a:xfrm>
            <a:off x="6043700" y="3959750"/>
            <a:ext cx="1131600" cy="0"/>
          </a:xfrm>
          <a:prstGeom prst="straightConnector1">
            <a:avLst/>
          </a:prstGeom>
          <a:noFill/>
          <a:ln cap="flat" cmpd="sng" w="9525">
            <a:solidFill>
              <a:schemeClr val="dk2"/>
            </a:solidFill>
            <a:prstDash val="solid"/>
            <a:round/>
            <a:headEnd len="med" w="med" type="none"/>
            <a:tailEnd len="med" w="med" type="triangle"/>
          </a:ln>
        </p:spPr>
      </p:cxnSp>
      <p:sp>
        <p:nvSpPr>
          <p:cNvPr id="1289" name="Google Shape;1289;p51"/>
          <p:cNvSpPr txBox="1"/>
          <p:nvPr/>
        </p:nvSpPr>
        <p:spPr>
          <a:xfrm>
            <a:off x="7129299" y="3280349"/>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LPT </a:t>
            </a:r>
            <a:r>
              <a:rPr lang="en"/>
              <a:t>of G</a:t>
            </a:r>
            <a:endParaRPr/>
          </a:p>
        </p:txBody>
      </p:sp>
      <p:pic>
        <p:nvPicPr>
          <p:cNvPr id="1283" name="Google Shape;1283;p51"/>
          <p:cNvPicPr preferRelativeResize="0"/>
          <p:nvPr/>
        </p:nvPicPr>
        <p:blipFill>
          <a:blip r:embed="rId5">
            <a:alphaModFix/>
          </a:blip>
          <a:stretch>
            <a:fillRect/>
          </a:stretch>
        </p:blipFill>
        <p:spPr>
          <a:xfrm>
            <a:off x="2349498" y="3611602"/>
            <a:ext cx="1637796" cy="696300"/>
          </a:xfrm>
          <a:prstGeom prst="rect">
            <a:avLst/>
          </a:prstGeom>
          <a:noFill/>
          <a:ln cap="flat" cmpd="sng" w="9525">
            <a:solidFill>
              <a:srgbClr val="000000"/>
            </a:solidFill>
            <a:prstDash val="solid"/>
            <a:round/>
            <a:headEnd len="sm" w="sm" type="none"/>
            <a:tailEnd len="sm" w="sm" type="none"/>
          </a:ln>
        </p:spPr>
      </p:pic>
      <p:pic>
        <p:nvPicPr>
          <p:cNvPr id="1288" name="Google Shape;1288;p51"/>
          <p:cNvPicPr preferRelativeResize="0"/>
          <p:nvPr/>
        </p:nvPicPr>
        <p:blipFill>
          <a:blip r:embed="rId6">
            <a:alphaModFix/>
          </a:blip>
          <a:stretch>
            <a:fillRect/>
          </a:stretch>
        </p:blipFill>
        <p:spPr>
          <a:xfrm>
            <a:off x="7175425" y="3604300"/>
            <a:ext cx="1637800" cy="71088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Reduction</a:t>
            </a:r>
            <a:endParaRPr/>
          </a:p>
        </p:txBody>
      </p:sp>
      <p:sp>
        <p:nvSpPr>
          <p:cNvPr id="1295" name="Google Shape;1295;p52"/>
          <p:cNvSpPr txBox="1"/>
          <p:nvPr>
            <p:ph idx="1" type="body"/>
          </p:nvPr>
        </p:nvSpPr>
        <p:spPr>
          <a:xfrm>
            <a:off x="243000" y="556500"/>
            <a:ext cx="8443800" cy="13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process is known as </a:t>
            </a:r>
            <a:r>
              <a:rPr b="1" lang="en"/>
              <a:t>reduction</a:t>
            </a:r>
            <a:r>
              <a:rPr lang="en"/>
              <a:t>. </a:t>
            </a:r>
            <a:endParaRPr/>
          </a:p>
          <a:p>
            <a:pPr indent="-355600" lvl="0" marL="457200" rtl="0" algn="l">
              <a:spcBef>
                <a:spcPts val="600"/>
              </a:spcBef>
              <a:spcAft>
                <a:spcPts val="0"/>
              </a:spcAft>
              <a:buSzPts val="2000"/>
              <a:buChar char="●"/>
            </a:pPr>
            <a:r>
              <a:rPr lang="en"/>
              <a:t>Since DAG-SPT can be used to solve DAG-LPT, we say that “DAG-LPT reduces to DAG-SPT”. </a:t>
            </a:r>
            <a:endParaRPr/>
          </a:p>
        </p:txBody>
      </p:sp>
      <p:pic>
        <p:nvPicPr>
          <p:cNvPr id="1296" name="Google Shape;1296;p52"/>
          <p:cNvPicPr preferRelativeResize="0"/>
          <p:nvPr/>
        </p:nvPicPr>
        <p:blipFill>
          <a:blip r:embed="rId3">
            <a:alphaModFix/>
          </a:blip>
          <a:stretch>
            <a:fillRect/>
          </a:stretch>
        </p:blipFill>
        <p:spPr>
          <a:xfrm>
            <a:off x="375300" y="2462605"/>
            <a:ext cx="1374074" cy="517375"/>
          </a:xfrm>
          <a:prstGeom prst="rect">
            <a:avLst/>
          </a:prstGeom>
          <a:noFill/>
          <a:ln cap="flat" cmpd="sng" w="9525">
            <a:solidFill>
              <a:srgbClr val="000000"/>
            </a:solidFill>
            <a:prstDash val="solid"/>
            <a:round/>
            <a:headEnd len="sm" w="sm" type="none"/>
            <a:tailEnd len="sm" w="sm" type="none"/>
          </a:ln>
        </p:spPr>
      </p:pic>
      <p:sp>
        <p:nvSpPr>
          <p:cNvPr id="1297" name="Google Shape;1297;p52"/>
          <p:cNvSpPr txBox="1"/>
          <p:nvPr/>
        </p:nvSpPr>
        <p:spPr>
          <a:xfrm>
            <a:off x="310850" y="2130625"/>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298" name="Google Shape;1298;p52"/>
          <p:cNvSpPr/>
          <p:nvPr/>
        </p:nvSpPr>
        <p:spPr>
          <a:xfrm>
            <a:off x="1952350" y="2078650"/>
            <a:ext cx="4826400" cy="2499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2"/>
          <p:cNvSpPr txBox="1"/>
          <p:nvPr/>
        </p:nvSpPr>
        <p:spPr>
          <a:xfrm>
            <a:off x="1876150" y="1751681"/>
            <a:ext cx="11199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DAG-LPT</a:t>
            </a:r>
            <a:endParaRPr/>
          </a:p>
        </p:txBody>
      </p:sp>
      <p:sp>
        <p:nvSpPr>
          <p:cNvPr id="1300" name="Google Shape;1300;p52"/>
          <p:cNvSpPr/>
          <p:nvPr/>
        </p:nvSpPr>
        <p:spPr>
          <a:xfrm>
            <a:off x="2279400" y="2556738"/>
            <a:ext cx="10950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a:t>
            </a:r>
            <a:endParaRPr/>
          </a:p>
        </p:txBody>
      </p:sp>
      <p:cxnSp>
        <p:nvCxnSpPr>
          <p:cNvPr id="1301" name="Google Shape;1301;p52"/>
          <p:cNvCxnSpPr>
            <a:stCxn id="1296" idx="3"/>
            <a:endCxn id="1300" idx="1"/>
          </p:cNvCxnSpPr>
          <p:nvPr/>
        </p:nvCxnSpPr>
        <p:spPr>
          <a:xfrm>
            <a:off x="1749374" y="2721293"/>
            <a:ext cx="530100" cy="0"/>
          </a:xfrm>
          <a:prstGeom prst="straightConnector1">
            <a:avLst/>
          </a:prstGeom>
          <a:noFill/>
          <a:ln cap="flat" cmpd="sng" w="9525">
            <a:solidFill>
              <a:schemeClr val="dk2"/>
            </a:solidFill>
            <a:prstDash val="solid"/>
            <a:round/>
            <a:headEnd len="med" w="med" type="none"/>
            <a:tailEnd len="med" w="med" type="triangle"/>
          </a:ln>
        </p:spPr>
      </p:cxnSp>
      <p:pic>
        <p:nvPicPr>
          <p:cNvPr id="1302" name="Google Shape;1302;p52"/>
          <p:cNvPicPr preferRelativeResize="0"/>
          <p:nvPr/>
        </p:nvPicPr>
        <p:blipFill>
          <a:blip r:embed="rId4">
            <a:alphaModFix/>
          </a:blip>
          <a:stretch>
            <a:fillRect/>
          </a:stretch>
        </p:blipFill>
        <p:spPr>
          <a:xfrm>
            <a:off x="3635825" y="2437235"/>
            <a:ext cx="1435160" cy="561075"/>
          </a:xfrm>
          <a:prstGeom prst="rect">
            <a:avLst/>
          </a:prstGeom>
          <a:noFill/>
          <a:ln cap="flat" cmpd="sng" w="9525">
            <a:solidFill>
              <a:srgbClr val="000000"/>
            </a:solidFill>
            <a:prstDash val="solid"/>
            <a:round/>
            <a:headEnd len="sm" w="sm" type="none"/>
            <a:tailEnd len="sm" w="sm" type="none"/>
          </a:ln>
        </p:spPr>
      </p:pic>
      <p:cxnSp>
        <p:nvCxnSpPr>
          <p:cNvPr id="1303" name="Google Shape;1303;p52"/>
          <p:cNvCxnSpPr>
            <a:stCxn id="1300" idx="3"/>
            <a:endCxn id="1302" idx="1"/>
          </p:cNvCxnSpPr>
          <p:nvPr/>
        </p:nvCxnSpPr>
        <p:spPr>
          <a:xfrm flipH="1" rot="10800000">
            <a:off x="3374400" y="2717688"/>
            <a:ext cx="261300" cy="3600"/>
          </a:xfrm>
          <a:prstGeom prst="straightConnector1">
            <a:avLst/>
          </a:prstGeom>
          <a:noFill/>
          <a:ln cap="flat" cmpd="sng" w="9525">
            <a:solidFill>
              <a:schemeClr val="dk2"/>
            </a:solidFill>
            <a:prstDash val="solid"/>
            <a:round/>
            <a:headEnd len="med" w="med" type="none"/>
            <a:tailEnd len="med" w="med" type="triangle"/>
          </a:ln>
        </p:spPr>
      </p:cxnSp>
      <p:sp>
        <p:nvSpPr>
          <p:cNvPr id="1304" name="Google Shape;1304;p52"/>
          <p:cNvSpPr/>
          <p:nvPr/>
        </p:nvSpPr>
        <p:spPr>
          <a:xfrm>
            <a:off x="5408603" y="2508970"/>
            <a:ext cx="1196700" cy="4161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DAG-SPT</a:t>
            </a:r>
            <a:endParaRPr/>
          </a:p>
        </p:txBody>
      </p:sp>
      <p:cxnSp>
        <p:nvCxnSpPr>
          <p:cNvPr id="1305" name="Google Shape;1305;p52"/>
          <p:cNvCxnSpPr>
            <a:stCxn id="1302" idx="3"/>
            <a:endCxn id="1304" idx="1"/>
          </p:cNvCxnSpPr>
          <p:nvPr/>
        </p:nvCxnSpPr>
        <p:spPr>
          <a:xfrm flipH="1" rot="10800000">
            <a:off x="5070985" y="2716873"/>
            <a:ext cx="337500" cy="900"/>
          </a:xfrm>
          <a:prstGeom prst="straightConnector1">
            <a:avLst/>
          </a:prstGeom>
          <a:noFill/>
          <a:ln cap="flat" cmpd="sng" w="9525">
            <a:solidFill>
              <a:schemeClr val="dk2"/>
            </a:solidFill>
            <a:prstDash val="solid"/>
            <a:round/>
            <a:headEnd len="med" w="med" type="none"/>
            <a:tailEnd len="med" w="med" type="triangle"/>
          </a:ln>
        </p:spPr>
      </p:cxnSp>
      <p:sp>
        <p:nvSpPr>
          <p:cNvPr id="1306" name="Google Shape;1306;p52"/>
          <p:cNvSpPr txBox="1"/>
          <p:nvPr/>
        </p:nvSpPr>
        <p:spPr>
          <a:xfrm>
            <a:off x="3635825" y="2105900"/>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1307" name="Google Shape;1307;p52"/>
          <p:cNvCxnSpPr>
            <a:stCxn id="1304" idx="2"/>
            <a:endCxn id="1308" idx="0"/>
          </p:cNvCxnSpPr>
          <p:nvPr/>
        </p:nvCxnSpPr>
        <p:spPr>
          <a:xfrm rot="5400000">
            <a:off x="4244453" y="1848970"/>
            <a:ext cx="686400" cy="2838600"/>
          </a:xfrm>
          <a:prstGeom prst="curvedConnector3">
            <a:avLst>
              <a:gd fmla="val 50010" name="adj1"/>
            </a:avLst>
          </a:prstGeom>
          <a:noFill/>
          <a:ln cap="flat" cmpd="sng" w="9525">
            <a:solidFill>
              <a:schemeClr val="dk2"/>
            </a:solidFill>
            <a:prstDash val="solid"/>
            <a:round/>
            <a:headEnd len="med" w="med" type="none"/>
            <a:tailEnd len="med" w="med" type="triangle"/>
          </a:ln>
        </p:spPr>
      </p:cxnSp>
      <p:sp>
        <p:nvSpPr>
          <p:cNvPr id="1309" name="Google Shape;1309;p52"/>
          <p:cNvSpPr txBox="1"/>
          <p:nvPr/>
        </p:nvSpPr>
        <p:spPr>
          <a:xfrm>
            <a:off x="2307850" y="3294975"/>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SPT of G’</a:t>
            </a:r>
            <a:endParaRPr/>
          </a:p>
        </p:txBody>
      </p:sp>
      <p:sp>
        <p:nvSpPr>
          <p:cNvPr id="1310" name="Google Shape;1310;p52"/>
          <p:cNvSpPr/>
          <p:nvPr/>
        </p:nvSpPr>
        <p:spPr>
          <a:xfrm>
            <a:off x="4847000" y="3795200"/>
            <a:ext cx="11967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a:t>
            </a:r>
            <a:endParaRPr/>
          </a:p>
        </p:txBody>
      </p:sp>
      <p:cxnSp>
        <p:nvCxnSpPr>
          <p:cNvPr id="1311" name="Google Shape;1311;p52"/>
          <p:cNvCxnSpPr>
            <a:stCxn id="1308" idx="3"/>
            <a:endCxn id="1310" idx="1"/>
          </p:cNvCxnSpPr>
          <p:nvPr/>
        </p:nvCxnSpPr>
        <p:spPr>
          <a:xfrm>
            <a:off x="3987294" y="3959752"/>
            <a:ext cx="859800" cy="0"/>
          </a:xfrm>
          <a:prstGeom prst="straightConnector1">
            <a:avLst/>
          </a:prstGeom>
          <a:noFill/>
          <a:ln cap="flat" cmpd="sng" w="9525">
            <a:solidFill>
              <a:schemeClr val="dk2"/>
            </a:solidFill>
            <a:prstDash val="solid"/>
            <a:round/>
            <a:headEnd len="med" w="med" type="none"/>
            <a:tailEnd len="med" w="med" type="triangle"/>
          </a:ln>
        </p:spPr>
      </p:cxnSp>
      <p:cxnSp>
        <p:nvCxnSpPr>
          <p:cNvPr id="1312" name="Google Shape;1312;p52"/>
          <p:cNvCxnSpPr>
            <a:stCxn id="1310" idx="3"/>
            <a:endCxn id="1313" idx="1"/>
          </p:cNvCxnSpPr>
          <p:nvPr/>
        </p:nvCxnSpPr>
        <p:spPr>
          <a:xfrm>
            <a:off x="6043700" y="3959750"/>
            <a:ext cx="1131600" cy="0"/>
          </a:xfrm>
          <a:prstGeom prst="straightConnector1">
            <a:avLst/>
          </a:prstGeom>
          <a:noFill/>
          <a:ln cap="flat" cmpd="sng" w="9525">
            <a:solidFill>
              <a:schemeClr val="dk2"/>
            </a:solidFill>
            <a:prstDash val="solid"/>
            <a:round/>
            <a:headEnd len="med" w="med" type="none"/>
            <a:tailEnd len="med" w="med" type="triangle"/>
          </a:ln>
        </p:spPr>
      </p:cxnSp>
      <p:sp>
        <p:nvSpPr>
          <p:cNvPr id="1314" name="Google Shape;1314;p52"/>
          <p:cNvSpPr txBox="1"/>
          <p:nvPr/>
        </p:nvSpPr>
        <p:spPr>
          <a:xfrm>
            <a:off x="7129299" y="3280349"/>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LPT of G</a:t>
            </a:r>
            <a:endParaRPr/>
          </a:p>
        </p:txBody>
      </p:sp>
      <p:pic>
        <p:nvPicPr>
          <p:cNvPr id="1308" name="Google Shape;1308;p52"/>
          <p:cNvPicPr preferRelativeResize="0"/>
          <p:nvPr/>
        </p:nvPicPr>
        <p:blipFill>
          <a:blip r:embed="rId5">
            <a:alphaModFix/>
          </a:blip>
          <a:stretch>
            <a:fillRect/>
          </a:stretch>
        </p:blipFill>
        <p:spPr>
          <a:xfrm>
            <a:off x="2349498" y="3611602"/>
            <a:ext cx="1637796" cy="696300"/>
          </a:xfrm>
          <a:prstGeom prst="rect">
            <a:avLst/>
          </a:prstGeom>
          <a:noFill/>
          <a:ln cap="flat" cmpd="sng" w="9525">
            <a:solidFill>
              <a:srgbClr val="000000"/>
            </a:solidFill>
            <a:prstDash val="solid"/>
            <a:round/>
            <a:headEnd len="sm" w="sm" type="none"/>
            <a:tailEnd len="sm" w="sm" type="none"/>
          </a:ln>
        </p:spPr>
      </p:pic>
      <p:pic>
        <p:nvPicPr>
          <p:cNvPr id="1313" name="Google Shape;1313;p52"/>
          <p:cNvPicPr preferRelativeResize="0"/>
          <p:nvPr/>
        </p:nvPicPr>
        <p:blipFill>
          <a:blip r:embed="rId6">
            <a:alphaModFix/>
          </a:blip>
          <a:stretch>
            <a:fillRect/>
          </a:stretch>
        </p:blipFill>
        <p:spPr>
          <a:xfrm>
            <a:off x="7175425" y="3604300"/>
            <a:ext cx="1637800" cy="71088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Reduction Analogy</a:t>
            </a:r>
            <a:endParaRPr/>
          </a:p>
        </p:txBody>
      </p:sp>
      <p:sp>
        <p:nvSpPr>
          <p:cNvPr id="1320" name="Google Shape;1320;p5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process is known as reduction. </a:t>
            </a:r>
            <a:endParaRPr/>
          </a:p>
          <a:p>
            <a:pPr indent="-355600" lvl="0" marL="457200" rtl="0" algn="l">
              <a:spcBef>
                <a:spcPts val="600"/>
              </a:spcBef>
              <a:spcAft>
                <a:spcPts val="0"/>
              </a:spcAft>
              <a:buSzPts val="2000"/>
              <a:buChar char="●"/>
            </a:pPr>
            <a:r>
              <a:rPr lang="en"/>
              <a:t>Since DAG-SPT can be used to DAG-LPT, we say that “DAG-LPT reduces to DAG-SPT”.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 a real-world analog, suppose we want to climb a hill. There are many ways to do this:</a:t>
            </a:r>
            <a:endParaRPr/>
          </a:p>
          <a:p>
            <a:pPr indent="-355600" lvl="0" marL="457200" rtl="0" algn="l">
              <a:spcBef>
                <a:spcPts val="600"/>
              </a:spcBef>
              <a:spcAft>
                <a:spcPts val="0"/>
              </a:spcAft>
              <a:buSzPts val="2000"/>
              <a:buChar char="●"/>
            </a:pPr>
            <a:r>
              <a:rPr lang="en"/>
              <a:t>“Climbing a hill” reduces to “riding a ski lift.”</a:t>
            </a:r>
            <a:endParaRPr/>
          </a:p>
          <a:p>
            <a:pPr indent="-355600" lvl="0" marL="457200" rtl="0" algn="l">
              <a:spcBef>
                <a:spcPts val="0"/>
              </a:spcBef>
              <a:spcAft>
                <a:spcPts val="0"/>
              </a:spcAft>
              <a:buSzPts val="2000"/>
              <a:buChar char="●"/>
            </a:pPr>
            <a:r>
              <a:rPr lang="en"/>
              <a:t>“Climbing a hill” reduces to “being shot out of a cannon.”</a:t>
            </a:r>
            <a:endParaRPr/>
          </a:p>
          <a:p>
            <a:pPr indent="-355600" lvl="0" marL="457200" rtl="0" algn="l">
              <a:spcBef>
                <a:spcPts val="0"/>
              </a:spcBef>
              <a:spcAft>
                <a:spcPts val="0"/>
              </a:spcAft>
              <a:buSzPts val="2000"/>
              <a:buChar char="●"/>
            </a:pPr>
            <a:r>
              <a:rPr lang="en"/>
              <a:t>“Climbing a hill” reduces to “riding a bike up the hill.”</a:t>
            </a:r>
            <a:endParaRPr/>
          </a:p>
          <a:p>
            <a:pPr indent="0" lvl="0" marL="457200" rtl="0" algn="l">
              <a:spcBef>
                <a:spcPts val="6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5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Reduction Definition (Informal)</a:t>
            </a:r>
            <a:endParaRPr/>
          </a:p>
        </p:txBody>
      </p:sp>
      <p:sp>
        <p:nvSpPr>
          <p:cNvPr id="1326" name="Google Shape;1326;p5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process is known as reduction. </a:t>
            </a:r>
            <a:endParaRPr/>
          </a:p>
          <a:p>
            <a:pPr indent="-355600" lvl="0" marL="457200" rtl="0" algn="l">
              <a:spcBef>
                <a:spcPts val="600"/>
              </a:spcBef>
              <a:spcAft>
                <a:spcPts val="0"/>
              </a:spcAft>
              <a:buSzPts val="2000"/>
              <a:buChar char="●"/>
            </a:pPr>
            <a:r>
              <a:rPr lang="en"/>
              <a:t>Since DAG-SPT can be used to DAG-LPT, we say that “DAG-LPT reduces to DAG-SPT”.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Algorithms by </a:t>
            </a:r>
            <a:r>
              <a:rPr lang="en"/>
              <a:t>Dasgupta, Papadimitriou, and Vazirani defines a reduction informally as follows:</a:t>
            </a:r>
            <a:endParaRPr/>
          </a:p>
          <a:p>
            <a:pPr indent="-355600" lvl="0" marL="457200" rtl="0" algn="l">
              <a:spcBef>
                <a:spcPts val="600"/>
              </a:spcBef>
              <a:spcAft>
                <a:spcPts val="0"/>
              </a:spcAft>
              <a:buSzPts val="2000"/>
              <a:buChar char="●"/>
            </a:pPr>
            <a:r>
              <a:rPr lang="en"/>
              <a:t>“If any subroutine for task Q can be used to solve P, we say P reduces to Q.”</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Can also define the idea formally, but </a:t>
            </a:r>
            <a:r>
              <a:rPr b="1" lang="en"/>
              <a:t>way </a:t>
            </a:r>
            <a:r>
              <a:rPr lang="en"/>
              <a:t>beyond the scope of our class.</a:t>
            </a:r>
            <a:endParaRPr/>
          </a:p>
          <a:p>
            <a:pPr indent="-355600" lvl="0" marL="457200" rtl="0" algn="l">
              <a:spcBef>
                <a:spcPts val="600"/>
              </a:spcBef>
              <a:spcAft>
                <a:spcPts val="0"/>
              </a:spcAft>
              <a:buSzPts val="2000"/>
              <a:buChar char="●"/>
            </a:pPr>
            <a:r>
              <a:rPr lang="en"/>
              <a:t>If you’re curious, you can read more about </a:t>
            </a:r>
            <a:r>
              <a:rPr lang="en" u="sng">
                <a:solidFill>
                  <a:schemeClr val="hlink"/>
                </a:solidFill>
                <a:hlinkClick r:id="rId3"/>
              </a:rPr>
              <a:t>Karp and Cook reductions</a:t>
            </a:r>
            <a:r>
              <a:rPr lang="en"/>
              <a:t>.</a:t>
            </a:r>
            <a:br>
              <a:rPr lang="en"/>
            </a:b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Reduction is More Than Sign Flipping</a:t>
            </a:r>
            <a:endParaRPr/>
          </a:p>
        </p:txBody>
      </p:sp>
      <p:sp>
        <p:nvSpPr>
          <p:cNvPr id="1332" name="Google Shape;1332;p5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see a richer example of a reduction.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5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Independent Set Problem</a:t>
            </a:r>
            <a:endParaRPr/>
          </a:p>
        </p:txBody>
      </p:sp>
      <p:sp>
        <p:nvSpPr>
          <p:cNvPr id="1338" name="Google Shape;1338;p5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independent set is a set of vertices in which no two vertices are adjacent.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Independent-set Problem:</a:t>
            </a:r>
            <a:endParaRPr/>
          </a:p>
          <a:p>
            <a:pPr indent="-355600" lvl="0" marL="457200" rtl="0" algn="l">
              <a:spcBef>
                <a:spcPts val="600"/>
              </a:spcBef>
              <a:spcAft>
                <a:spcPts val="0"/>
              </a:spcAft>
              <a:buSzPts val="2000"/>
              <a:buChar char="●"/>
            </a:pPr>
            <a:r>
              <a:rPr lang="en"/>
              <a:t>Does there exist an independent set of size k?</a:t>
            </a:r>
            <a:endParaRPr/>
          </a:p>
          <a:p>
            <a:pPr indent="-355600" lvl="0" marL="457200" rtl="0" algn="l">
              <a:spcBef>
                <a:spcPts val="0"/>
              </a:spcBef>
              <a:spcAft>
                <a:spcPts val="0"/>
              </a:spcAft>
              <a:buSzPts val="2000"/>
              <a:buChar char="●"/>
            </a:pPr>
            <a:r>
              <a:rPr lang="en"/>
              <a:t>i.e. color k vertices red, such that none touch.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for the graph on the right and k = 9</a:t>
            </a:r>
            <a:endParaRPr/>
          </a:p>
          <a:p>
            <a:pPr indent="-355600" lvl="0" marL="457200" rtl="0" algn="l">
              <a:spcBef>
                <a:spcPts val="600"/>
              </a:spcBef>
              <a:spcAft>
                <a:spcPts val="0"/>
              </a:spcAft>
              <a:buSzPts val="2000"/>
              <a:buChar char="●"/>
            </a:pPr>
            <a:r>
              <a:rPr lang="en"/>
              <a:t>For this particular graph, N=24.</a:t>
            </a:r>
            <a:endParaRPr/>
          </a:p>
        </p:txBody>
      </p:sp>
      <p:pic>
        <p:nvPicPr>
          <p:cNvPr id="1339" name="Google Shape;1339;p56"/>
          <p:cNvPicPr preferRelativeResize="0"/>
          <p:nvPr/>
        </p:nvPicPr>
        <p:blipFill>
          <a:blip r:embed="rId3">
            <a:alphaModFix/>
          </a:blip>
          <a:stretch>
            <a:fillRect/>
          </a:stretch>
        </p:blipFill>
        <p:spPr>
          <a:xfrm>
            <a:off x="5307866" y="1056673"/>
            <a:ext cx="3790950" cy="379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 Problems So Far</a:t>
            </a:r>
            <a:endParaRPr/>
          </a:p>
        </p:txBody>
      </p:sp>
      <p:graphicFrame>
        <p:nvGraphicFramePr>
          <p:cNvPr id="56" name="Google Shape;56;p12"/>
          <p:cNvGraphicFramePr/>
          <p:nvPr/>
        </p:nvGraphicFramePr>
        <p:xfrm>
          <a:off x="592488" y="688161"/>
          <a:ext cx="3000000" cy="3000000"/>
        </p:xfrm>
        <a:graphic>
          <a:graphicData uri="http://schemas.openxmlformats.org/drawingml/2006/table">
            <a:tbl>
              <a:tblPr>
                <a:noFill/>
                <a:tableStyleId>{ACE67A1E-FCB8-460B-BC80-0A0B3533A5FD}</a:tableStyleId>
              </a:tblPr>
              <a:tblGrid>
                <a:gridCol w="1457800"/>
                <a:gridCol w="2762325"/>
                <a:gridCol w="2082725"/>
                <a:gridCol w="1906475"/>
              </a:tblGrid>
              <a:tr h="426375">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Problem Description</a:t>
                      </a:r>
                      <a:endParaRPr/>
                    </a:p>
                  </a:txBody>
                  <a:tcPr marT="91425" marB="91425" marR="91425" marL="91425"/>
                </a:tc>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a:t>Efficiency</a:t>
                      </a:r>
                      <a:endParaRPr/>
                    </a:p>
                  </a:txBody>
                  <a:tcPr marT="91425" marB="91425" marR="91425" marL="91425"/>
                </a:tc>
              </a:tr>
              <a:tr h="647800">
                <a:tc>
                  <a:txBody>
                    <a:bodyPr/>
                    <a:lstStyle/>
                    <a:p>
                      <a:pPr indent="0" lvl="0" marL="0" rtl="0" algn="l">
                        <a:spcBef>
                          <a:spcPts val="0"/>
                        </a:spcBef>
                        <a:spcAft>
                          <a:spcPts val="0"/>
                        </a:spcAft>
                        <a:buNone/>
                      </a:pPr>
                      <a:r>
                        <a:rPr lang="en"/>
                        <a:t>paths</a:t>
                      </a:r>
                      <a:endParaRPr/>
                    </a:p>
                  </a:txBody>
                  <a:tcPr marT="91425" marB="91425" marR="91425" marL="91425"/>
                </a:tc>
                <a:tc>
                  <a:txBody>
                    <a:bodyPr/>
                    <a:lstStyle/>
                    <a:p>
                      <a:pPr indent="0" lvl="0" marL="0" rtl="0" algn="l">
                        <a:spcBef>
                          <a:spcPts val="0"/>
                        </a:spcBef>
                        <a:spcAft>
                          <a:spcPts val="0"/>
                        </a:spcAft>
                        <a:buNone/>
                      </a:pPr>
                      <a:r>
                        <a:rPr lang="en"/>
                        <a:t>Find a path from s to every reachable vertex.</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DepthFirstPaths.java</a:t>
                      </a:r>
                      <a:endParaRPr/>
                    </a:p>
                    <a:p>
                      <a:pPr indent="0" lvl="0" marL="0" rtl="0" algn="l">
                        <a:spcBef>
                          <a:spcPts val="0"/>
                        </a:spcBef>
                        <a:spcAft>
                          <a:spcPts val="0"/>
                        </a:spcAft>
                        <a:buNone/>
                      </a:pPr>
                      <a:r>
                        <a:rPr lang="en" u="sng">
                          <a:solidFill>
                            <a:schemeClr val="hlink"/>
                          </a:solidFill>
                          <a:hlinkClick r:id="rId3"/>
                        </a:rPr>
                        <a:t>Demo</a:t>
                      </a:r>
                      <a:endParaRPr/>
                    </a:p>
                  </a:txBody>
                  <a:tcPr marT="91425" marB="91425" marR="91425" marL="91425"/>
                </a:tc>
                <a:tc>
                  <a:txBody>
                    <a:bodyPr/>
                    <a:lstStyle/>
                    <a:p>
                      <a:pPr indent="0" lvl="0" marL="0" rtl="0" algn="ctr">
                        <a:spcBef>
                          <a:spcPts val="0"/>
                        </a:spcBef>
                        <a:spcAft>
                          <a:spcPts val="0"/>
                        </a:spcAft>
                        <a:buNone/>
                      </a:pPr>
                      <a:r>
                        <a:rPr lang="en"/>
                        <a:t>O(V+E) time</a:t>
                      </a:r>
                      <a:endParaRPr/>
                    </a:p>
                    <a:p>
                      <a:pPr indent="0" lvl="0" marL="0" rtl="0" algn="ctr">
                        <a:spcBef>
                          <a:spcPts val="0"/>
                        </a:spcBef>
                        <a:spcAft>
                          <a:spcPts val="0"/>
                        </a:spcAft>
                        <a:buNone/>
                      </a:pPr>
                      <a:r>
                        <a:rPr lang="en"/>
                        <a:t>Θ(V) space</a:t>
                      </a:r>
                      <a:endParaRPr/>
                    </a:p>
                  </a:txBody>
                  <a:tcPr marT="91425" marB="91425" marR="91425" marL="91425" anchor="ctr"/>
                </a:tc>
              </a:tr>
              <a:tr h="647800">
                <a:tc>
                  <a:txBody>
                    <a:bodyPr/>
                    <a:lstStyle/>
                    <a:p>
                      <a:pPr indent="0" lvl="0" marL="0" rtl="0" algn="l">
                        <a:spcBef>
                          <a:spcPts val="0"/>
                        </a:spcBef>
                        <a:spcAft>
                          <a:spcPts val="0"/>
                        </a:spcAft>
                        <a:buNone/>
                      </a:pPr>
                      <a:r>
                        <a:rPr lang="en"/>
                        <a:t>shortest paths</a:t>
                      </a:r>
                      <a:endParaRPr/>
                    </a:p>
                  </a:txBody>
                  <a:tcPr marT="91425" marB="91425" marR="91425" marL="91425"/>
                </a:tc>
                <a:tc>
                  <a:txBody>
                    <a:bodyPr/>
                    <a:lstStyle/>
                    <a:p>
                      <a:pPr indent="0" lvl="0" marL="0" rtl="0" algn="l">
                        <a:spcBef>
                          <a:spcPts val="0"/>
                        </a:spcBef>
                        <a:spcAft>
                          <a:spcPts val="0"/>
                        </a:spcAft>
                        <a:buNone/>
                      </a:pPr>
                      <a:r>
                        <a:rPr lang="en"/>
                        <a:t>Find the shortest path from s to every reachable vertex.</a:t>
                      </a:r>
                      <a:endParaRPr/>
                    </a:p>
                  </a:txBody>
                  <a:tcPr marT="91425" marB="91425" marR="91425" marL="91425"/>
                </a:tc>
                <a:tc>
                  <a:txBody>
                    <a:bodyPr/>
                    <a:lstStyle/>
                    <a:p>
                      <a:pPr indent="0" lvl="0" marL="0" rtl="0" algn="l">
                        <a:spcBef>
                          <a:spcPts val="0"/>
                        </a:spcBef>
                        <a:spcAft>
                          <a:spcPts val="0"/>
                        </a:spcAft>
                        <a:buNone/>
                      </a:pPr>
                      <a:r>
                        <a:rPr lang="en"/>
                        <a:t>BreadthFirstPaths.java</a:t>
                      </a:r>
                      <a:endParaRPr/>
                    </a:p>
                    <a:p>
                      <a:pPr indent="0" lvl="0" marL="0" rtl="0" algn="l">
                        <a:spcBef>
                          <a:spcPts val="0"/>
                        </a:spcBef>
                        <a:spcAft>
                          <a:spcPts val="0"/>
                        </a:spcAft>
                        <a:buNone/>
                      </a:pPr>
                      <a:r>
                        <a:rPr lang="en" u="sng">
                          <a:solidFill>
                            <a:schemeClr val="hlink"/>
                          </a:solidFill>
                          <a:hlinkClick r:id="rId4"/>
                        </a:rPr>
                        <a:t>Demo</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O(V+E) time</a:t>
                      </a:r>
                      <a:endParaRPr>
                        <a:solidFill>
                          <a:schemeClr val="dk1"/>
                        </a:solidFill>
                      </a:endParaRPr>
                    </a:p>
                    <a:p>
                      <a:pPr indent="0" lvl="0" marL="0" rtl="0" algn="ctr">
                        <a:spcBef>
                          <a:spcPts val="0"/>
                        </a:spcBef>
                        <a:spcAft>
                          <a:spcPts val="0"/>
                        </a:spcAft>
                        <a:buNone/>
                      </a:pPr>
                      <a:r>
                        <a:rPr lang="en">
                          <a:solidFill>
                            <a:schemeClr val="dk1"/>
                          </a:solidFill>
                        </a:rPr>
                        <a:t>Θ(V) space</a:t>
                      </a:r>
                      <a:endParaRPr>
                        <a:solidFill>
                          <a:schemeClr val="dk1"/>
                        </a:solidFill>
                      </a:endParaRPr>
                    </a:p>
                  </a:txBody>
                  <a:tcPr marT="91425" marB="91425" marR="91425" marL="91425"/>
                </a:tc>
              </a:tr>
              <a:tr h="721300">
                <a:tc>
                  <a:txBody>
                    <a:bodyPr/>
                    <a:lstStyle/>
                    <a:p>
                      <a:pPr indent="0" lvl="0" marL="0" rtl="0" algn="l">
                        <a:spcBef>
                          <a:spcPts val="0"/>
                        </a:spcBef>
                        <a:spcAft>
                          <a:spcPts val="0"/>
                        </a:spcAft>
                        <a:buNone/>
                      </a:pPr>
                      <a:r>
                        <a:rPr lang="en"/>
                        <a:t>shortest weighted paths</a:t>
                      </a:r>
                      <a:endParaRPr/>
                    </a:p>
                  </a:txBody>
                  <a:tcPr marT="91425" marB="91425" marR="91425" marL="91425"/>
                </a:tc>
                <a:tc>
                  <a:txBody>
                    <a:bodyPr/>
                    <a:lstStyle/>
                    <a:p>
                      <a:pPr indent="0" lvl="0" marL="0" rtl="0" algn="l">
                        <a:spcBef>
                          <a:spcPts val="0"/>
                        </a:spcBef>
                        <a:spcAft>
                          <a:spcPts val="0"/>
                        </a:spcAft>
                        <a:buNone/>
                      </a:pPr>
                      <a:r>
                        <a:rPr lang="en"/>
                        <a:t>Find the shortest path, considering weights, from s to every reachable vertex.</a:t>
                      </a:r>
                      <a:endParaRPr/>
                    </a:p>
                  </a:txBody>
                  <a:tcPr marT="91425" marB="91425" marR="91425" marL="91425"/>
                </a:tc>
                <a:tc>
                  <a:txBody>
                    <a:bodyPr/>
                    <a:lstStyle/>
                    <a:p>
                      <a:pPr indent="0" lvl="0" marL="0" rtl="0" algn="l">
                        <a:spcBef>
                          <a:spcPts val="0"/>
                        </a:spcBef>
                        <a:spcAft>
                          <a:spcPts val="0"/>
                        </a:spcAft>
                        <a:buNone/>
                      </a:pPr>
                      <a:r>
                        <a:rPr lang="en"/>
                        <a:t>DijkstrasSP.java</a:t>
                      </a:r>
                      <a:endParaRPr/>
                    </a:p>
                    <a:p>
                      <a:pPr indent="0" lvl="0" marL="0" rtl="0" algn="l">
                        <a:spcBef>
                          <a:spcPts val="0"/>
                        </a:spcBef>
                        <a:spcAft>
                          <a:spcPts val="0"/>
                        </a:spcAft>
                        <a:buNone/>
                      </a:pPr>
                      <a:r>
                        <a:rPr lang="en" u="sng">
                          <a:solidFill>
                            <a:schemeClr val="hlink"/>
                          </a:solidFill>
                          <a:hlinkClick r:id="rId5"/>
                        </a:rPr>
                        <a:t>Demo</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O(E log V) time</a:t>
                      </a:r>
                      <a:endParaRPr>
                        <a:solidFill>
                          <a:schemeClr val="dk1"/>
                        </a:solidFill>
                      </a:endParaRPr>
                    </a:p>
                    <a:p>
                      <a:pPr indent="0" lvl="0" marL="0" rtl="0" algn="ctr">
                        <a:spcBef>
                          <a:spcPts val="0"/>
                        </a:spcBef>
                        <a:spcAft>
                          <a:spcPts val="0"/>
                        </a:spcAft>
                        <a:buNone/>
                      </a:pPr>
                      <a:r>
                        <a:rPr lang="en">
                          <a:solidFill>
                            <a:schemeClr val="dk1"/>
                          </a:solidFill>
                        </a:rPr>
                        <a:t>Θ(V) space</a:t>
                      </a:r>
                      <a:endParaRPr>
                        <a:solidFill>
                          <a:schemeClr val="dk1"/>
                        </a:solidFill>
                      </a:endParaRPr>
                    </a:p>
                  </a:txBody>
                  <a:tcPr marT="91425" marB="91425" marR="91425" marL="91425"/>
                </a:tc>
              </a:tr>
              <a:tr h="873325">
                <a:tc>
                  <a:txBody>
                    <a:bodyPr/>
                    <a:lstStyle/>
                    <a:p>
                      <a:pPr indent="0" lvl="0" marL="0" rtl="0" algn="l">
                        <a:spcBef>
                          <a:spcPts val="0"/>
                        </a:spcBef>
                        <a:spcAft>
                          <a:spcPts val="0"/>
                        </a:spcAft>
                        <a:buNone/>
                      </a:pPr>
                      <a:r>
                        <a:rPr lang="en"/>
                        <a:t>shortest weighted path</a:t>
                      </a:r>
                      <a:endParaRPr/>
                    </a:p>
                  </a:txBody>
                  <a:tcPr marT="91425" marB="91425" marR="91425" marL="91425"/>
                </a:tc>
                <a:tc>
                  <a:txBody>
                    <a:bodyPr/>
                    <a:lstStyle/>
                    <a:p>
                      <a:pPr indent="0" lvl="0" marL="0" rtl="0" algn="l">
                        <a:spcBef>
                          <a:spcPts val="0"/>
                        </a:spcBef>
                        <a:spcAft>
                          <a:spcPts val="0"/>
                        </a:spcAft>
                        <a:buNone/>
                      </a:pPr>
                      <a:r>
                        <a:rPr lang="en"/>
                        <a:t>Find the shortest path, consider weights, from s to some target vertex</a:t>
                      </a:r>
                      <a:endParaRPr/>
                    </a:p>
                  </a:txBody>
                  <a:tcPr marT="91425" marB="91425" marR="91425" marL="91425"/>
                </a:tc>
                <a:tc>
                  <a:txBody>
                    <a:bodyPr/>
                    <a:lstStyle/>
                    <a:p>
                      <a:pPr indent="0" lvl="0" marL="0" rtl="0" algn="l">
                        <a:spcBef>
                          <a:spcPts val="0"/>
                        </a:spcBef>
                        <a:spcAft>
                          <a:spcPts val="0"/>
                        </a:spcAft>
                        <a:buNone/>
                      </a:pPr>
                      <a:r>
                        <a:rPr lang="en"/>
                        <a:t>A*: Same as Dijkstra’s but with h(v, goal) added to priority of each vertex.</a:t>
                      </a:r>
                      <a:endParaRPr/>
                    </a:p>
                    <a:p>
                      <a:pPr indent="0" lvl="0" marL="0" rtl="0" algn="l">
                        <a:spcBef>
                          <a:spcPts val="0"/>
                        </a:spcBef>
                        <a:spcAft>
                          <a:spcPts val="0"/>
                        </a:spcAft>
                        <a:buNone/>
                      </a:pPr>
                      <a:r>
                        <a:rPr lang="en" u="sng">
                          <a:solidFill>
                            <a:schemeClr val="hlink"/>
                          </a:solidFill>
                          <a:hlinkClick r:id="rId6"/>
                        </a:rPr>
                        <a:t>Demo</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Time depends on heuristic.</a:t>
                      </a:r>
                      <a:endParaRPr>
                        <a:solidFill>
                          <a:schemeClr val="dk1"/>
                        </a:solidFill>
                      </a:endParaRPr>
                    </a:p>
                    <a:p>
                      <a:pPr indent="0" lvl="0" marL="0" rtl="0" algn="ctr">
                        <a:spcBef>
                          <a:spcPts val="0"/>
                        </a:spcBef>
                        <a:spcAft>
                          <a:spcPts val="0"/>
                        </a:spcAft>
                        <a:buNone/>
                      </a:pPr>
                      <a:r>
                        <a:rPr lang="en">
                          <a:solidFill>
                            <a:schemeClr val="dk1"/>
                          </a:solidFill>
                        </a:rPr>
                        <a:t>Θ(V) space</a:t>
                      </a:r>
                      <a:endParaRPr>
                        <a:solidFill>
                          <a:schemeClr val="dk1"/>
                        </a:solidFill>
                      </a:endParaRPr>
                    </a:p>
                  </a:txBody>
                  <a:tcPr marT="91425" marB="91425" marR="91425" marL="9142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5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3SAT Problem</a:t>
            </a:r>
            <a:endParaRPr/>
          </a:p>
        </p:txBody>
      </p:sp>
      <p:sp>
        <p:nvSpPr>
          <p:cNvPr id="1345" name="Google Shape;1345;p57"/>
          <p:cNvSpPr txBox="1"/>
          <p:nvPr>
            <p:ph idx="1" type="body"/>
          </p:nvPr>
        </p:nvSpPr>
        <p:spPr>
          <a:xfrm>
            <a:off x="243000" y="556500"/>
            <a:ext cx="8443800" cy="117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3SAT: Given a boolean formula, does there exist a truth value for boolean variables that obeys a set of 3-variable disjunctive constraints?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346" name="Google Shape;1346;p57"/>
          <p:cNvSpPr/>
          <p:nvPr/>
        </p:nvSpPr>
        <p:spPr>
          <a:xfrm rot="5400000">
            <a:off x="2029370" y="1233805"/>
            <a:ext cx="294600" cy="17280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7"/>
          <p:cNvSpPr txBox="1"/>
          <p:nvPr/>
        </p:nvSpPr>
        <p:spPr>
          <a:xfrm>
            <a:off x="2223475" y="1753750"/>
            <a:ext cx="32682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 variable disjunctive constraint</a:t>
            </a:r>
            <a:br>
              <a:rPr lang="en"/>
            </a:br>
            <a:endParaRPr/>
          </a:p>
        </p:txBody>
      </p:sp>
      <p:sp>
        <p:nvSpPr>
          <p:cNvPr id="1348" name="Google Shape;1348;p57"/>
          <p:cNvSpPr txBox="1"/>
          <p:nvPr/>
        </p:nvSpPr>
        <p:spPr>
          <a:xfrm>
            <a:off x="242000" y="1981200"/>
            <a:ext cx="8894100" cy="1755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Example: (x1 || x2 || !x3) &amp;&amp; (x1 || !x1 || x1) &amp;&amp; (x2 || x3 || x4)</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Solution: x1 = true, x2 = true, x3 = true, x4 = false</a:t>
            </a:r>
            <a:endParaRPr sz="20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5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3SAT Reduces to </a:t>
            </a:r>
            <a:r>
              <a:rPr lang="en"/>
              <a:t>Independent Set </a:t>
            </a:r>
            <a:endParaRPr/>
          </a:p>
        </p:txBody>
      </p:sp>
      <p:sp>
        <p:nvSpPr>
          <p:cNvPr id="1354" name="Google Shape;1354;p5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Proposition: 3SAT reduces to Independent-set.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Proof. Given an instance ϕ of 3-SAT, create an instance G of Independent-set:</a:t>
            </a:r>
            <a:endParaRPr/>
          </a:p>
          <a:p>
            <a:pPr indent="-355600" lvl="0" marL="457200" rtl="0" algn="l">
              <a:spcBef>
                <a:spcPts val="600"/>
              </a:spcBef>
              <a:spcAft>
                <a:spcPts val="0"/>
              </a:spcAft>
              <a:buSzPts val="2000"/>
              <a:buChar char="●"/>
            </a:pPr>
            <a:r>
              <a:rPr lang="en"/>
              <a:t>For each clause in ϕ, create 3 vertices in a triangle.</a:t>
            </a:r>
            <a:endParaRPr/>
          </a:p>
          <a:p>
            <a:pPr indent="-355600" lvl="0" marL="457200" rtl="0" algn="l">
              <a:spcBef>
                <a:spcPts val="0"/>
              </a:spcBef>
              <a:spcAft>
                <a:spcPts val="0"/>
              </a:spcAft>
              <a:buSzPts val="2000"/>
              <a:buChar char="●"/>
            </a:pPr>
            <a:r>
              <a:rPr lang="en"/>
              <a:t>Add an edge between each literal and its negation (can’t both be true in 3SAT means can’t be in same set in Independent-set)</a:t>
            </a:r>
            <a:endParaRPr/>
          </a:p>
          <a:p>
            <a:pPr indent="0" lvl="0" marL="0" rtl="0" algn="l">
              <a:spcBef>
                <a:spcPts val="600"/>
              </a:spcBef>
              <a:spcAft>
                <a:spcPts val="0"/>
              </a:spcAft>
              <a:buNone/>
            </a:pPr>
            <a:r>
              <a:t/>
            </a:r>
            <a:endParaRPr/>
          </a:p>
        </p:txBody>
      </p:sp>
      <p:sp>
        <p:nvSpPr>
          <p:cNvPr id="1355" name="Google Shape;1355;p58"/>
          <p:cNvSpPr txBox="1"/>
          <p:nvPr/>
        </p:nvSpPr>
        <p:spPr>
          <a:xfrm>
            <a:off x="1127100" y="4456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1356" name="Google Shape;1356;p58"/>
          <p:cNvSpPr/>
          <p:nvPr/>
        </p:nvSpPr>
        <p:spPr>
          <a:xfrm>
            <a:off x="243000"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1357" name="Google Shape;1357;p58"/>
          <p:cNvSpPr/>
          <p:nvPr/>
        </p:nvSpPr>
        <p:spPr>
          <a:xfrm>
            <a:off x="863010"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358" name="Google Shape;1358;p58"/>
          <p:cNvSpPr/>
          <p:nvPr/>
        </p:nvSpPr>
        <p:spPr>
          <a:xfrm>
            <a:off x="1412404"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359" name="Google Shape;1359;p58"/>
          <p:cNvSpPr/>
          <p:nvPr/>
        </p:nvSpPr>
        <p:spPr>
          <a:xfrm>
            <a:off x="2581807"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1360" name="Google Shape;1360;p58"/>
          <p:cNvSpPr/>
          <p:nvPr/>
        </p:nvSpPr>
        <p:spPr>
          <a:xfrm>
            <a:off x="3751211"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1361" name="Google Shape;1361;p58"/>
          <p:cNvSpPr/>
          <p:nvPr/>
        </p:nvSpPr>
        <p:spPr>
          <a:xfrm>
            <a:off x="3201557"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362" name="Google Shape;1362;p58"/>
          <p:cNvSpPr/>
          <p:nvPr/>
        </p:nvSpPr>
        <p:spPr>
          <a:xfrm>
            <a:off x="4852526" y="4090175"/>
            <a:ext cx="5493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1363" name="Google Shape;1363;p58"/>
          <p:cNvSpPr/>
          <p:nvPr/>
        </p:nvSpPr>
        <p:spPr>
          <a:xfrm>
            <a:off x="6090018"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364" name="Google Shape;1364;p58"/>
          <p:cNvSpPr/>
          <p:nvPr/>
        </p:nvSpPr>
        <p:spPr>
          <a:xfrm>
            <a:off x="5540103"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365" name="Google Shape;1365;p58"/>
          <p:cNvSpPr/>
          <p:nvPr/>
        </p:nvSpPr>
        <p:spPr>
          <a:xfrm>
            <a:off x="7259421"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366" name="Google Shape;1366;p58"/>
          <p:cNvSpPr/>
          <p:nvPr/>
        </p:nvSpPr>
        <p:spPr>
          <a:xfrm>
            <a:off x="7878649"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367" name="Google Shape;1367;p58"/>
          <p:cNvSpPr/>
          <p:nvPr/>
        </p:nvSpPr>
        <p:spPr>
          <a:xfrm>
            <a:off x="8428825"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1368" name="Google Shape;1368;p58"/>
          <p:cNvCxnSpPr>
            <a:stCxn id="1357" idx="2"/>
            <a:endCxn id="1356" idx="0"/>
          </p:cNvCxnSpPr>
          <p:nvPr/>
        </p:nvCxnSpPr>
        <p:spPr>
          <a:xfrm flipH="1">
            <a:off x="483510" y="3740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1369" name="Google Shape;1369;p58"/>
          <p:cNvCxnSpPr>
            <a:stCxn id="1358" idx="0"/>
            <a:endCxn id="1357" idx="2"/>
          </p:cNvCxnSpPr>
          <p:nvPr/>
        </p:nvCxnSpPr>
        <p:spPr>
          <a:xfrm rot="10800000">
            <a:off x="1103704" y="3740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1370" name="Google Shape;1370;p58"/>
          <p:cNvCxnSpPr>
            <a:stCxn id="1356" idx="3"/>
            <a:endCxn id="1358" idx="1"/>
          </p:cNvCxnSpPr>
          <p:nvPr/>
        </p:nvCxnSpPr>
        <p:spPr>
          <a:xfrm>
            <a:off x="724200"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371" name="Google Shape;1371;p58"/>
          <p:cNvCxnSpPr>
            <a:stCxn id="1361" idx="2"/>
            <a:endCxn id="1359" idx="0"/>
          </p:cNvCxnSpPr>
          <p:nvPr/>
        </p:nvCxnSpPr>
        <p:spPr>
          <a:xfrm flipH="1">
            <a:off x="2822357" y="3740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1372" name="Google Shape;1372;p58"/>
          <p:cNvCxnSpPr>
            <a:stCxn id="1359" idx="3"/>
            <a:endCxn id="1360" idx="1"/>
          </p:cNvCxnSpPr>
          <p:nvPr/>
        </p:nvCxnSpPr>
        <p:spPr>
          <a:xfrm>
            <a:off x="3063007"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373" name="Google Shape;1373;p58"/>
          <p:cNvCxnSpPr>
            <a:stCxn id="1360" idx="0"/>
            <a:endCxn id="1361" idx="2"/>
          </p:cNvCxnSpPr>
          <p:nvPr/>
        </p:nvCxnSpPr>
        <p:spPr>
          <a:xfrm rot="10800000">
            <a:off x="3442211" y="3740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1374" name="Google Shape;1374;p58"/>
          <p:cNvCxnSpPr>
            <a:stCxn id="1362" idx="0"/>
            <a:endCxn id="1364" idx="2"/>
          </p:cNvCxnSpPr>
          <p:nvPr/>
        </p:nvCxnSpPr>
        <p:spPr>
          <a:xfrm flipH="1" rot="10800000">
            <a:off x="5127176" y="3740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1375" name="Google Shape;1375;p58"/>
          <p:cNvCxnSpPr>
            <a:stCxn id="1363" idx="0"/>
            <a:endCxn id="1364" idx="2"/>
          </p:cNvCxnSpPr>
          <p:nvPr/>
        </p:nvCxnSpPr>
        <p:spPr>
          <a:xfrm rot="10800000">
            <a:off x="5780718" y="3740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1376" name="Google Shape;1376;p58"/>
          <p:cNvCxnSpPr>
            <a:stCxn id="1363" idx="1"/>
            <a:endCxn id="1362" idx="3"/>
          </p:cNvCxnSpPr>
          <p:nvPr/>
        </p:nvCxnSpPr>
        <p:spPr>
          <a:xfrm rot="10800000">
            <a:off x="5401818"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377" name="Google Shape;1377;p58"/>
          <p:cNvCxnSpPr>
            <a:stCxn id="1365" idx="0"/>
            <a:endCxn id="1366" idx="2"/>
          </p:cNvCxnSpPr>
          <p:nvPr/>
        </p:nvCxnSpPr>
        <p:spPr>
          <a:xfrm flipH="1" rot="10800000">
            <a:off x="7500021" y="3740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1378" name="Google Shape;1378;p58"/>
          <p:cNvCxnSpPr>
            <a:stCxn id="1367" idx="0"/>
            <a:endCxn id="1366" idx="2"/>
          </p:cNvCxnSpPr>
          <p:nvPr/>
        </p:nvCxnSpPr>
        <p:spPr>
          <a:xfrm rot="10800000">
            <a:off x="8119225" y="3740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1379" name="Google Shape;1379;p58"/>
          <p:cNvCxnSpPr>
            <a:endCxn id="1365" idx="3"/>
          </p:cNvCxnSpPr>
          <p:nvPr/>
        </p:nvCxnSpPr>
        <p:spPr>
          <a:xfrm rot="10800000">
            <a:off x="7740621" y="4273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1380" name="Google Shape;1380;p58"/>
          <p:cNvCxnSpPr>
            <a:stCxn id="1357" idx="3"/>
            <a:endCxn id="1361" idx="1"/>
          </p:cNvCxnSpPr>
          <p:nvPr/>
        </p:nvCxnSpPr>
        <p:spPr>
          <a:xfrm>
            <a:off x="1344210" y="3556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381" name="Google Shape;1381;p58"/>
          <p:cNvCxnSpPr>
            <a:stCxn id="1364" idx="3"/>
            <a:endCxn id="1366" idx="1"/>
          </p:cNvCxnSpPr>
          <p:nvPr/>
        </p:nvCxnSpPr>
        <p:spPr>
          <a:xfrm>
            <a:off x="6021303" y="3556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382" name="Google Shape;1382;p58"/>
          <p:cNvCxnSpPr>
            <a:stCxn id="1361" idx="0"/>
            <a:endCxn id="1366" idx="0"/>
          </p:cNvCxnSpPr>
          <p:nvPr/>
        </p:nvCxnSpPr>
        <p:spPr>
          <a:xfrm flipH="1" rot="-5400000">
            <a:off x="5780357" y="1034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383" name="Google Shape;1383;p58"/>
          <p:cNvCxnSpPr>
            <a:stCxn id="1364" idx="0"/>
            <a:endCxn id="1357" idx="0"/>
          </p:cNvCxnSpPr>
          <p:nvPr/>
        </p:nvCxnSpPr>
        <p:spPr>
          <a:xfrm rot="5400000">
            <a:off x="3441903" y="1034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384" name="Google Shape;1384;p58"/>
          <p:cNvCxnSpPr>
            <a:stCxn id="1356" idx="2"/>
            <a:endCxn id="1359" idx="2"/>
          </p:cNvCxnSpPr>
          <p:nvPr/>
        </p:nvCxnSpPr>
        <p:spPr>
          <a:xfrm flipH="1" rot="-5400000">
            <a:off x="1652700" y="3288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385" name="Google Shape;1385;p58"/>
          <p:cNvCxnSpPr>
            <a:stCxn id="1362" idx="2"/>
            <a:endCxn id="1367" idx="2"/>
          </p:cNvCxnSpPr>
          <p:nvPr/>
        </p:nvCxnSpPr>
        <p:spPr>
          <a:xfrm flipH="1" rot="-5400000">
            <a:off x="6897926" y="2686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1386" name="Google Shape;1386;p58"/>
          <p:cNvSpPr txBox="1"/>
          <p:nvPr/>
        </p:nvSpPr>
        <p:spPr>
          <a:xfrm>
            <a:off x="5973950" y="2763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1387" name="Google Shape;1387;p58"/>
          <p:cNvCxnSpPr>
            <a:stCxn id="1360" idx="2"/>
            <a:endCxn id="1362" idx="2"/>
          </p:cNvCxnSpPr>
          <p:nvPr/>
        </p:nvCxnSpPr>
        <p:spPr>
          <a:xfrm flipH="1" rot="-5400000">
            <a:off x="4559261" y="3890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91" name="Shape 1391"/>
        <p:cNvGrpSpPr/>
        <p:nvPr/>
      </p:nvGrpSpPr>
      <p:grpSpPr>
        <a:xfrm>
          <a:off x="0" y="0"/>
          <a:ext cx="0" cy="0"/>
          <a:chOff x="0" y="0"/>
          <a:chExt cx="0" cy="0"/>
        </a:xfrm>
      </p:grpSpPr>
      <p:sp>
        <p:nvSpPr>
          <p:cNvPr id="1392" name="Google Shape;1392;p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3SAT Reduces to Independent Set</a:t>
            </a:r>
            <a:endParaRPr/>
          </a:p>
        </p:txBody>
      </p:sp>
      <p:sp>
        <p:nvSpPr>
          <p:cNvPr id="1393" name="Google Shape;1393;p5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independent set of size k = 4. Use this set to generate a solution to the 3SAT problem.</a:t>
            </a:r>
            <a:endParaRPr/>
          </a:p>
          <a:p>
            <a:pPr indent="-355600" lvl="0" marL="457200" rtl="0" algn="l">
              <a:spcBef>
                <a:spcPts val="600"/>
              </a:spcBef>
              <a:spcAft>
                <a:spcPts val="0"/>
              </a:spcAft>
              <a:buSzPts val="2000"/>
              <a:buChar char="●"/>
            </a:pPr>
            <a:r>
              <a:rPr lang="en"/>
              <a:t>Reminder: An independent set of size 4 is a set of 4 (red) vertices that do not touch.</a:t>
            </a:r>
            <a:endParaRPr/>
          </a:p>
        </p:txBody>
      </p:sp>
      <p:sp>
        <p:nvSpPr>
          <p:cNvPr id="1394" name="Google Shape;1394;p59"/>
          <p:cNvSpPr txBox="1"/>
          <p:nvPr/>
        </p:nvSpPr>
        <p:spPr>
          <a:xfrm>
            <a:off x="1127100" y="3694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1395" name="Google Shape;1395;p59"/>
          <p:cNvSpPr/>
          <p:nvPr/>
        </p:nvSpPr>
        <p:spPr>
          <a:xfrm>
            <a:off x="243000"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1396" name="Google Shape;1396;p59"/>
          <p:cNvSpPr/>
          <p:nvPr/>
        </p:nvSpPr>
        <p:spPr>
          <a:xfrm>
            <a:off x="863010"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397" name="Google Shape;1397;p59"/>
          <p:cNvSpPr/>
          <p:nvPr/>
        </p:nvSpPr>
        <p:spPr>
          <a:xfrm>
            <a:off x="1412404"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398" name="Google Shape;1398;p59"/>
          <p:cNvSpPr/>
          <p:nvPr/>
        </p:nvSpPr>
        <p:spPr>
          <a:xfrm>
            <a:off x="2581807"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1399" name="Google Shape;1399;p59"/>
          <p:cNvSpPr/>
          <p:nvPr/>
        </p:nvSpPr>
        <p:spPr>
          <a:xfrm>
            <a:off x="375121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1400" name="Google Shape;1400;p59"/>
          <p:cNvSpPr/>
          <p:nvPr/>
        </p:nvSpPr>
        <p:spPr>
          <a:xfrm>
            <a:off x="3201557"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401" name="Google Shape;1401;p59"/>
          <p:cNvSpPr/>
          <p:nvPr/>
        </p:nvSpPr>
        <p:spPr>
          <a:xfrm>
            <a:off x="4852526" y="3328175"/>
            <a:ext cx="5493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1402" name="Google Shape;1402;p59"/>
          <p:cNvSpPr/>
          <p:nvPr/>
        </p:nvSpPr>
        <p:spPr>
          <a:xfrm>
            <a:off x="6090018"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403" name="Google Shape;1403;p59"/>
          <p:cNvSpPr/>
          <p:nvPr/>
        </p:nvSpPr>
        <p:spPr>
          <a:xfrm>
            <a:off x="5540103"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404" name="Google Shape;1404;p59"/>
          <p:cNvSpPr/>
          <p:nvPr/>
        </p:nvSpPr>
        <p:spPr>
          <a:xfrm>
            <a:off x="725942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405" name="Google Shape;1405;p59"/>
          <p:cNvSpPr/>
          <p:nvPr/>
        </p:nvSpPr>
        <p:spPr>
          <a:xfrm>
            <a:off x="7878649"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406" name="Google Shape;1406;p59"/>
          <p:cNvSpPr/>
          <p:nvPr/>
        </p:nvSpPr>
        <p:spPr>
          <a:xfrm>
            <a:off x="8428825"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1407" name="Google Shape;1407;p59"/>
          <p:cNvCxnSpPr>
            <a:stCxn id="1396" idx="2"/>
            <a:endCxn id="1395" idx="0"/>
          </p:cNvCxnSpPr>
          <p:nvPr/>
        </p:nvCxnSpPr>
        <p:spPr>
          <a:xfrm flipH="1">
            <a:off x="483510" y="2978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1408" name="Google Shape;1408;p59"/>
          <p:cNvCxnSpPr>
            <a:stCxn id="1397" idx="0"/>
            <a:endCxn id="1396" idx="2"/>
          </p:cNvCxnSpPr>
          <p:nvPr/>
        </p:nvCxnSpPr>
        <p:spPr>
          <a:xfrm rot="10800000">
            <a:off x="1103704" y="2978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1409" name="Google Shape;1409;p59"/>
          <p:cNvCxnSpPr>
            <a:stCxn id="1395" idx="3"/>
            <a:endCxn id="1397" idx="1"/>
          </p:cNvCxnSpPr>
          <p:nvPr/>
        </p:nvCxnSpPr>
        <p:spPr>
          <a:xfrm>
            <a:off x="724200"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410" name="Google Shape;1410;p59"/>
          <p:cNvCxnSpPr>
            <a:stCxn id="1400" idx="2"/>
            <a:endCxn id="1398" idx="0"/>
          </p:cNvCxnSpPr>
          <p:nvPr/>
        </p:nvCxnSpPr>
        <p:spPr>
          <a:xfrm flipH="1">
            <a:off x="2822357" y="2978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1411" name="Google Shape;1411;p59"/>
          <p:cNvCxnSpPr>
            <a:stCxn id="1398" idx="3"/>
            <a:endCxn id="1399" idx="1"/>
          </p:cNvCxnSpPr>
          <p:nvPr/>
        </p:nvCxnSpPr>
        <p:spPr>
          <a:xfrm>
            <a:off x="3063007"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412" name="Google Shape;1412;p59"/>
          <p:cNvCxnSpPr>
            <a:stCxn id="1399" idx="0"/>
            <a:endCxn id="1400" idx="2"/>
          </p:cNvCxnSpPr>
          <p:nvPr/>
        </p:nvCxnSpPr>
        <p:spPr>
          <a:xfrm rot="10800000">
            <a:off x="3442211" y="2978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1413" name="Google Shape;1413;p59"/>
          <p:cNvCxnSpPr>
            <a:stCxn id="1401" idx="0"/>
            <a:endCxn id="1403" idx="2"/>
          </p:cNvCxnSpPr>
          <p:nvPr/>
        </p:nvCxnSpPr>
        <p:spPr>
          <a:xfrm flipH="1" rot="10800000">
            <a:off x="5127176" y="2978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1414" name="Google Shape;1414;p59"/>
          <p:cNvCxnSpPr>
            <a:stCxn id="1402" idx="0"/>
            <a:endCxn id="1403" idx="2"/>
          </p:cNvCxnSpPr>
          <p:nvPr/>
        </p:nvCxnSpPr>
        <p:spPr>
          <a:xfrm rot="10800000">
            <a:off x="5780718" y="2978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1415" name="Google Shape;1415;p59"/>
          <p:cNvCxnSpPr>
            <a:stCxn id="1402" idx="1"/>
            <a:endCxn id="1401" idx="3"/>
          </p:cNvCxnSpPr>
          <p:nvPr/>
        </p:nvCxnSpPr>
        <p:spPr>
          <a:xfrm rot="10800000">
            <a:off x="5401818"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416" name="Google Shape;1416;p59"/>
          <p:cNvCxnSpPr>
            <a:stCxn id="1404" idx="0"/>
            <a:endCxn id="1405" idx="2"/>
          </p:cNvCxnSpPr>
          <p:nvPr/>
        </p:nvCxnSpPr>
        <p:spPr>
          <a:xfrm flipH="1" rot="10800000">
            <a:off x="7500021" y="2978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1417" name="Google Shape;1417;p59"/>
          <p:cNvCxnSpPr>
            <a:stCxn id="1406" idx="0"/>
            <a:endCxn id="1405" idx="2"/>
          </p:cNvCxnSpPr>
          <p:nvPr/>
        </p:nvCxnSpPr>
        <p:spPr>
          <a:xfrm rot="10800000">
            <a:off x="8119225" y="2978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1418" name="Google Shape;1418;p59"/>
          <p:cNvCxnSpPr>
            <a:endCxn id="1404" idx="3"/>
          </p:cNvCxnSpPr>
          <p:nvPr/>
        </p:nvCxnSpPr>
        <p:spPr>
          <a:xfrm rot="10800000">
            <a:off x="7740621" y="3511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1419" name="Google Shape;1419;p59"/>
          <p:cNvCxnSpPr>
            <a:stCxn id="1396" idx="3"/>
            <a:endCxn id="1400" idx="1"/>
          </p:cNvCxnSpPr>
          <p:nvPr/>
        </p:nvCxnSpPr>
        <p:spPr>
          <a:xfrm>
            <a:off x="1344210"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420" name="Google Shape;1420;p59"/>
          <p:cNvCxnSpPr>
            <a:stCxn id="1403" idx="3"/>
            <a:endCxn id="1405" idx="1"/>
          </p:cNvCxnSpPr>
          <p:nvPr/>
        </p:nvCxnSpPr>
        <p:spPr>
          <a:xfrm>
            <a:off x="6021303"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421" name="Google Shape;1421;p59"/>
          <p:cNvCxnSpPr>
            <a:stCxn id="1400" idx="0"/>
            <a:endCxn id="1405" idx="0"/>
          </p:cNvCxnSpPr>
          <p:nvPr/>
        </p:nvCxnSpPr>
        <p:spPr>
          <a:xfrm flipH="1" rot="-5400000">
            <a:off x="5780357"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422" name="Google Shape;1422;p59"/>
          <p:cNvCxnSpPr>
            <a:stCxn id="1403" idx="0"/>
            <a:endCxn id="1396" idx="0"/>
          </p:cNvCxnSpPr>
          <p:nvPr/>
        </p:nvCxnSpPr>
        <p:spPr>
          <a:xfrm rot="5400000">
            <a:off x="3441903"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423" name="Google Shape;1423;p59"/>
          <p:cNvCxnSpPr>
            <a:stCxn id="1395" idx="2"/>
            <a:endCxn id="1398" idx="2"/>
          </p:cNvCxnSpPr>
          <p:nvPr/>
        </p:nvCxnSpPr>
        <p:spPr>
          <a:xfrm flipH="1" rot="-5400000">
            <a:off x="1652700" y="2526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424" name="Google Shape;1424;p59"/>
          <p:cNvCxnSpPr>
            <a:stCxn id="1401" idx="2"/>
            <a:endCxn id="1406" idx="2"/>
          </p:cNvCxnSpPr>
          <p:nvPr/>
        </p:nvCxnSpPr>
        <p:spPr>
          <a:xfrm flipH="1" rot="-5400000">
            <a:off x="6897926" y="1924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1425" name="Google Shape;1425;p59"/>
          <p:cNvSpPr txBox="1"/>
          <p:nvPr/>
        </p:nvSpPr>
        <p:spPr>
          <a:xfrm>
            <a:off x="5973950" y="2001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1426" name="Google Shape;1426;p59"/>
          <p:cNvCxnSpPr>
            <a:stCxn id="1399" idx="2"/>
            <a:endCxn id="1401" idx="2"/>
          </p:cNvCxnSpPr>
          <p:nvPr/>
        </p:nvCxnSpPr>
        <p:spPr>
          <a:xfrm flipH="1" rot="-5400000">
            <a:off x="4559261" y="3128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0" name="Shape 1430"/>
        <p:cNvGrpSpPr/>
        <p:nvPr/>
      </p:nvGrpSpPr>
      <p:grpSpPr>
        <a:xfrm>
          <a:off x="0" y="0"/>
          <a:ext cx="0" cy="0"/>
          <a:chOff x="0" y="0"/>
          <a:chExt cx="0" cy="0"/>
        </a:xfrm>
      </p:grpSpPr>
      <p:sp>
        <p:nvSpPr>
          <p:cNvPr id="1431" name="Google Shape;1431;p6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3SAT Reduces to Independent Set</a:t>
            </a:r>
            <a:r>
              <a:rPr lang="en"/>
              <a:t> (Your Answer)</a:t>
            </a:r>
            <a:endParaRPr/>
          </a:p>
        </p:txBody>
      </p:sp>
      <p:sp>
        <p:nvSpPr>
          <p:cNvPr id="1432" name="Google Shape;1432;p6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independent set of size k = 4. Use this set to generate a solution to the 3SAT problem.</a:t>
            </a:r>
            <a:endParaRPr/>
          </a:p>
          <a:p>
            <a:pPr indent="-355600" lvl="0" marL="457200" rtl="0" algn="l">
              <a:spcBef>
                <a:spcPts val="600"/>
              </a:spcBef>
              <a:spcAft>
                <a:spcPts val="0"/>
              </a:spcAft>
              <a:buSzPts val="2000"/>
              <a:buChar char="●"/>
            </a:pPr>
            <a:r>
              <a:rPr lang="en"/>
              <a:t>Reminder: An independent set of size 4 is a set of 4 (red) vertices that do not touch.</a:t>
            </a:r>
            <a:endParaRPr/>
          </a:p>
        </p:txBody>
      </p:sp>
      <p:sp>
        <p:nvSpPr>
          <p:cNvPr id="1433" name="Google Shape;1433;p60"/>
          <p:cNvSpPr txBox="1"/>
          <p:nvPr/>
        </p:nvSpPr>
        <p:spPr>
          <a:xfrm>
            <a:off x="1127100" y="3694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1434" name="Google Shape;1434;p60"/>
          <p:cNvSpPr/>
          <p:nvPr/>
        </p:nvSpPr>
        <p:spPr>
          <a:xfrm>
            <a:off x="243000"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1435" name="Google Shape;1435;p60"/>
          <p:cNvSpPr/>
          <p:nvPr/>
        </p:nvSpPr>
        <p:spPr>
          <a:xfrm>
            <a:off x="863010"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436" name="Google Shape;1436;p60"/>
          <p:cNvSpPr/>
          <p:nvPr/>
        </p:nvSpPr>
        <p:spPr>
          <a:xfrm>
            <a:off x="1412404" y="3328175"/>
            <a:ext cx="481200" cy="367500"/>
          </a:xfrm>
          <a:prstGeom prst="rect">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437" name="Google Shape;1437;p60"/>
          <p:cNvSpPr/>
          <p:nvPr/>
        </p:nvSpPr>
        <p:spPr>
          <a:xfrm>
            <a:off x="2581807" y="3328175"/>
            <a:ext cx="481200" cy="367500"/>
          </a:xfrm>
          <a:prstGeom prst="rect">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1438" name="Google Shape;1438;p60"/>
          <p:cNvSpPr/>
          <p:nvPr/>
        </p:nvSpPr>
        <p:spPr>
          <a:xfrm>
            <a:off x="375121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1439" name="Google Shape;1439;p60"/>
          <p:cNvSpPr/>
          <p:nvPr/>
        </p:nvSpPr>
        <p:spPr>
          <a:xfrm>
            <a:off x="3201557"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440" name="Google Shape;1440;p60"/>
          <p:cNvSpPr/>
          <p:nvPr/>
        </p:nvSpPr>
        <p:spPr>
          <a:xfrm>
            <a:off x="4852526" y="3328175"/>
            <a:ext cx="5493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1441" name="Google Shape;1441;p60"/>
          <p:cNvSpPr/>
          <p:nvPr/>
        </p:nvSpPr>
        <p:spPr>
          <a:xfrm>
            <a:off x="6090018" y="3328175"/>
            <a:ext cx="481200" cy="367500"/>
          </a:xfrm>
          <a:prstGeom prst="rect">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442" name="Google Shape;1442;p60"/>
          <p:cNvSpPr/>
          <p:nvPr/>
        </p:nvSpPr>
        <p:spPr>
          <a:xfrm>
            <a:off x="5540103"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443" name="Google Shape;1443;p60"/>
          <p:cNvSpPr/>
          <p:nvPr/>
        </p:nvSpPr>
        <p:spPr>
          <a:xfrm>
            <a:off x="725942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444" name="Google Shape;1444;p60"/>
          <p:cNvSpPr/>
          <p:nvPr/>
        </p:nvSpPr>
        <p:spPr>
          <a:xfrm>
            <a:off x="7878649"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445" name="Google Shape;1445;p60"/>
          <p:cNvSpPr/>
          <p:nvPr/>
        </p:nvSpPr>
        <p:spPr>
          <a:xfrm>
            <a:off x="8428825" y="3328175"/>
            <a:ext cx="481200" cy="367500"/>
          </a:xfrm>
          <a:prstGeom prst="rect">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1446" name="Google Shape;1446;p60"/>
          <p:cNvCxnSpPr>
            <a:stCxn id="1435" idx="2"/>
            <a:endCxn id="1434" idx="0"/>
          </p:cNvCxnSpPr>
          <p:nvPr/>
        </p:nvCxnSpPr>
        <p:spPr>
          <a:xfrm flipH="1">
            <a:off x="483510" y="2978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1447" name="Google Shape;1447;p60"/>
          <p:cNvCxnSpPr>
            <a:stCxn id="1436" idx="0"/>
            <a:endCxn id="1435" idx="2"/>
          </p:cNvCxnSpPr>
          <p:nvPr/>
        </p:nvCxnSpPr>
        <p:spPr>
          <a:xfrm rot="10800000">
            <a:off x="1103704" y="2978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1448" name="Google Shape;1448;p60"/>
          <p:cNvCxnSpPr>
            <a:stCxn id="1434" idx="3"/>
            <a:endCxn id="1436" idx="1"/>
          </p:cNvCxnSpPr>
          <p:nvPr/>
        </p:nvCxnSpPr>
        <p:spPr>
          <a:xfrm>
            <a:off x="724200"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449" name="Google Shape;1449;p60"/>
          <p:cNvCxnSpPr>
            <a:stCxn id="1439" idx="2"/>
            <a:endCxn id="1437" idx="0"/>
          </p:cNvCxnSpPr>
          <p:nvPr/>
        </p:nvCxnSpPr>
        <p:spPr>
          <a:xfrm flipH="1">
            <a:off x="2822357" y="2978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1450" name="Google Shape;1450;p60"/>
          <p:cNvCxnSpPr>
            <a:stCxn id="1437" idx="3"/>
            <a:endCxn id="1438" idx="1"/>
          </p:cNvCxnSpPr>
          <p:nvPr/>
        </p:nvCxnSpPr>
        <p:spPr>
          <a:xfrm>
            <a:off x="3063007"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451" name="Google Shape;1451;p60"/>
          <p:cNvCxnSpPr>
            <a:stCxn id="1438" idx="0"/>
            <a:endCxn id="1439" idx="2"/>
          </p:cNvCxnSpPr>
          <p:nvPr/>
        </p:nvCxnSpPr>
        <p:spPr>
          <a:xfrm rot="10800000">
            <a:off x="3442211" y="2978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1452" name="Google Shape;1452;p60"/>
          <p:cNvCxnSpPr>
            <a:stCxn id="1440" idx="0"/>
            <a:endCxn id="1442" idx="2"/>
          </p:cNvCxnSpPr>
          <p:nvPr/>
        </p:nvCxnSpPr>
        <p:spPr>
          <a:xfrm flipH="1" rot="10800000">
            <a:off x="5127176" y="2978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1453" name="Google Shape;1453;p60"/>
          <p:cNvCxnSpPr>
            <a:stCxn id="1441" idx="0"/>
            <a:endCxn id="1442" idx="2"/>
          </p:cNvCxnSpPr>
          <p:nvPr/>
        </p:nvCxnSpPr>
        <p:spPr>
          <a:xfrm rot="10800000">
            <a:off x="5780718" y="2978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1454" name="Google Shape;1454;p60"/>
          <p:cNvCxnSpPr>
            <a:stCxn id="1441" idx="1"/>
            <a:endCxn id="1440" idx="3"/>
          </p:cNvCxnSpPr>
          <p:nvPr/>
        </p:nvCxnSpPr>
        <p:spPr>
          <a:xfrm rot="10800000">
            <a:off x="5401818"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455" name="Google Shape;1455;p60"/>
          <p:cNvCxnSpPr>
            <a:stCxn id="1443" idx="0"/>
            <a:endCxn id="1444" idx="2"/>
          </p:cNvCxnSpPr>
          <p:nvPr/>
        </p:nvCxnSpPr>
        <p:spPr>
          <a:xfrm flipH="1" rot="10800000">
            <a:off x="7500021" y="2978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1456" name="Google Shape;1456;p60"/>
          <p:cNvCxnSpPr>
            <a:stCxn id="1445" idx="0"/>
            <a:endCxn id="1444" idx="2"/>
          </p:cNvCxnSpPr>
          <p:nvPr/>
        </p:nvCxnSpPr>
        <p:spPr>
          <a:xfrm rot="10800000">
            <a:off x="8119225" y="2978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1457" name="Google Shape;1457;p60"/>
          <p:cNvCxnSpPr>
            <a:endCxn id="1443" idx="3"/>
          </p:cNvCxnSpPr>
          <p:nvPr/>
        </p:nvCxnSpPr>
        <p:spPr>
          <a:xfrm rot="10800000">
            <a:off x="7740621" y="3511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1458" name="Google Shape;1458;p60"/>
          <p:cNvCxnSpPr>
            <a:stCxn id="1435" idx="3"/>
            <a:endCxn id="1439" idx="1"/>
          </p:cNvCxnSpPr>
          <p:nvPr/>
        </p:nvCxnSpPr>
        <p:spPr>
          <a:xfrm>
            <a:off x="1344210"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459" name="Google Shape;1459;p60"/>
          <p:cNvCxnSpPr>
            <a:stCxn id="1442" idx="3"/>
            <a:endCxn id="1444" idx="1"/>
          </p:cNvCxnSpPr>
          <p:nvPr/>
        </p:nvCxnSpPr>
        <p:spPr>
          <a:xfrm>
            <a:off x="6021303"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460" name="Google Shape;1460;p60"/>
          <p:cNvCxnSpPr>
            <a:stCxn id="1439" idx="0"/>
            <a:endCxn id="1444" idx="0"/>
          </p:cNvCxnSpPr>
          <p:nvPr/>
        </p:nvCxnSpPr>
        <p:spPr>
          <a:xfrm flipH="1" rot="-5400000">
            <a:off x="5780357"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461" name="Google Shape;1461;p60"/>
          <p:cNvCxnSpPr>
            <a:stCxn id="1442" idx="0"/>
            <a:endCxn id="1435" idx="0"/>
          </p:cNvCxnSpPr>
          <p:nvPr/>
        </p:nvCxnSpPr>
        <p:spPr>
          <a:xfrm rot="5400000">
            <a:off x="3441903"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462" name="Google Shape;1462;p60"/>
          <p:cNvCxnSpPr>
            <a:stCxn id="1434" idx="2"/>
            <a:endCxn id="1437" idx="2"/>
          </p:cNvCxnSpPr>
          <p:nvPr/>
        </p:nvCxnSpPr>
        <p:spPr>
          <a:xfrm flipH="1" rot="-5400000">
            <a:off x="1652700" y="2526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463" name="Google Shape;1463;p60"/>
          <p:cNvCxnSpPr>
            <a:stCxn id="1440" idx="2"/>
            <a:endCxn id="1445" idx="2"/>
          </p:cNvCxnSpPr>
          <p:nvPr/>
        </p:nvCxnSpPr>
        <p:spPr>
          <a:xfrm flipH="1" rot="-5400000">
            <a:off x="6897926" y="1924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1464" name="Google Shape;1464;p60"/>
          <p:cNvSpPr txBox="1"/>
          <p:nvPr/>
        </p:nvSpPr>
        <p:spPr>
          <a:xfrm>
            <a:off x="5973950" y="2001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1465" name="Google Shape;1465;p60"/>
          <p:cNvCxnSpPr>
            <a:stCxn id="1438" idx="2"/>
            <a:endCxn id="1440" idx="2"/>
          </p:cNvCxnSpPr>
          <p:nvPr/>
        </p:nvCxnSpPr>
        <p:spPr>
          <a:xfrm flipH="1" rot="-5400000">
            <a:off x="4559261" y="3128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1466" name="Google Shape;1466;p60"/>
          <p:cNvSpPr txBox="1"/>
          <p:nvPr/>
        </p:nvSpPr>
        <p:spPr>
          <a:xfrm>
            <a:off x="1516975" y="4166600"/>
            <a:ext cx="5886300" cy="8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X3: True</a:t>
            </a:r>
            <a:endParaRPr/>
          </a:p>
          <a:p>
            <a:pPr indent="0" lvl="0" marL="0" rtl="0" algn="l">
              <a:spcBef>
                <a:spcPts val="0"/>
              </a:spcBef>
              <a:spcAft>
                <a:spcPts val="0"/>
              </a:spcAft>
              <a:buNone/>
            </a:pPr>
            <a:r>
              <a:rPr lang="en"/>
              <a:t>X2: False</a:t>
            </a:r>
            <a:endParaRPr/>
          </a:p>
          <a:p>
            <a:pPr indent="0" lvl="0" marL="0" rtl="0" algn="l">
              <a:spcBef>
                <a:spcPts val="0"/>
              </a:spcBef>
              <a:spcAft>
                <a:spcPts val="0"/>
              </a:spcAft>
              <a:buNone/>
            </a:pPr>
            <a:r>
              <a:rPr lang="en"/>
              <a:t>X4: True</a:t>
            </a:r>
            <a:endParaRPr/>
          </a:p>
          <a:p>
            <a:pPr indent="0" lvl="0" marL="0" rtl="0" algn="l">
              <a:spcBef>
                <a:spcPts val="0"/>
              </a:spcBef>
              <a:spcAft>
                <a:spcPts val="0"/>
              </a:spcAft>
              <a:buNone/>
            </a:pPr>
            <a:r>
              <a:rPr lang="en"/>
              <a:t>X1: Doesn’t matter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Reduction</a:t>
            </a:r>
            <a:endParaRPr/>
          </a:p>
        </p:txBody>
      </p:sp>
      <p:sp>
        <p:nvSpPr>
          <p:cNvPr id="1472" name="Google Shape;1472;p61"/>
          <p:cNvSpPr txBox="1"/>
          <p:nvPr>
            <p:ph idx="1" type="body"/>
          </p:nvPr>
        </p:nvSpPr>
        <p:spPr>
          <a:xfrm>
            <a:off x="243000" y="556500"/>
            <a:ext cx="8874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Since IND-SET can be used to solve 3SAT, we say that “3SAT reduces to IND-SET”. </a:t>
            </a:r>
            <a:endParaRPr/>
          </a:p>
          <a:p>
            <a:pPr indent="-355600" lvl="0" marL="457200" rtl="0" algn="l">
              <a:spcBef>
                <a:spcPts val="600"/>
              </a:spcBef>
              <a:spcAft>
                <a:spcPts val="0"/>
              </a:spcAft>
              <a:buSzPts val="2000"/>
              <a:buChar char="●"/>
            </a:pPr>
            <a:r>
              <a:rPr lang="en"/>
              <a:t>Note: 3SAT is not a graph problem!</a:t>
            </a:r>
            <a:endParaRPr/>
          </a:p>
          <a:p>
            <a:pPr indent="-355600" lvl="0" marL="457200" rtl="0" algn="l">
              <a:spcBef>
                <a:spcPts val="0"/>
              </a:spcBef>
              <a:spcAft>
                <a:spcPts val="0"/>
              </a:spcAft>
              <a:buSzPts val="2000"/>
              <a:buChar char="●"/>
            </a:pPr>
            <a:r>
              <a:rPr lang="en"/>
              <a:t>Note: Reductions don’t always involve creating graphs.</a:t>
            </a:r>
            <a:endParaRPr/>
          </a:p>
          <a:p>
            <a:pPr indent="0" lvl="0" marL="457200" rtl="0" algn="l">
              <a:spcBef>
                <a:spcPts val="600"/>
              </a:spcBef>
              <a:spcAft>
                <a:spcPts val="0"/>
              </a:spcAft>
              <a:buNone/>
            </a:pPr>
            <a:r>
              <a:t/>
            </a:r>
            <a:endParaRPr/>
          </a:p>
        </p:txBody>
      </p:sp>
      <p:sp>
        <p:nvSpPr>
          <p:cNvPr id="1473" name="Google Shape;1473;p61"/>
          <p:cNvSpPr txBox="1"/>
          <p:nvPr/>
        </p:nvSpPr>
        <p:spPr>
          <a:xfrm>
            <a:off x="310850" y="2130625"/>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1"/>
          <p:cNvSpPr/>
          <p:nvPr/>
        </p:nvSpPr>
        <p:spPr>
          <a:xfrm>
            <a:off x="1952350" y="2078650"/>
            <a:ext cx="5173200" cy="2499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1"/>
          <p:cNvSpPr txBox="1"/>
          <p:nvPr/>
        </p:nvSpPr>
        <p:spPr>
          <a:xfrm>
            <a:off x="1876150" y="1751681"/>
            <a:ext cx="11199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3SAT</a:t>
            </a:r>
            <a:endParaRPr/>
          </a:p>
        </p:txBody>
      </p:sp>
      <p:sp>
        <p:nvSpPr>
          <p:cNvPr id="1476" name="Google Shape;1476;p61"/>
          <p:cNvSpPr/>
          <p:nvPr/>
        </p:nvSpPr>
        <p:spPr>
          <a:xfrm>
            <a:off x="2279400" y="2556738"/>
            <a:ext cx="10950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a:t>
            </a:r>
            <a:endParaRPr/>
          </a:p>
        </p:txBody>
      </p:sp>
      <p:cxnSp>
        <p:nvCxnSpPr>
          <p:cNvPr id="1477" name="Google Shape;1477;p61"/>
          <p:cNvCxnSpPr>
            <a:stCxn id="1478" idx="3"/>
            <a:endCxn id="1476" idx="1"/>
          </p:cNvCxnSpPr>
          <p:nvPr/>
        </p:nvCxnSpPr>
        <p:spPr>
          <a:xfrm>
            <a:off x="1710724" y="2719925"/>
            <a:ext cx="568800" cy="1500"/>
          </a:xfrm>
          <a:prstGeom prst="straightConnector1">
            <a:avLst/>
          </a:prstGeom>
          <a:noFill/>
          <a:ln cap="flat" cmpd="sng" w="9525">
            <a:solidFill>
              <a:schemeClr val="dk2"/>
            </a:solidFill>
            <a:prstDash val="solid"/>
            <a:round/>
            <a:headEnd len="med" w="med" type="none"/>
            <a:tailEnd len="med" w="med" type="triangle"/>
          </a:ln>
        </p:spPr>
      </p:cxnSp>
      <p:cxnSp>
        <p:nvCxnSpPr>
          <p:cNvPr id="1479" name="Google Shape;1479;p61"/>
          <p:cNvCxnSpPr>
            <a:stCxn id="1476" idx="3"/>
            <a:endCxn id="1480" idx="1"/>
          </p:cNvCxnSpPr>
          <p:nvPr/>
        </p:nvCxnSpPr>
        <p:spPr>
          <a:xfrm flipH="1" rot="10800000">
            <a:off x="3374400" y="2718588"/>
            <a:ext cx="261300" cy="2700"/>
          </a:xfrm>
          <a:prstGeom prst="straightConnector1">
            <a:avLst/>
          </a:prstGeom>
          <a:noFill/>
          <a:ln cap="flat" cmpd="sng" w="9525">
            <a:solidFill>
              <a:schemeClr val="dk2"/>
            </a:solidFill>
            <a:prstDash val="solid"/>
            <a:round/>
            <a:headEnd len="med" w="med" type="none"/>
            <a:tailEnd len="med" w="med" type="triangle"/>
          </a:ln>
        </p:spPr>
      </p:cxnSp>
      <p:sp>
        <p:nvSpPr>
          <p:cNvPr id="1481" name="Google Shape;1481;p61"/>
          <p:cNvSpPr/>
          <p:nvPr/>
        </p:nvSpPr>
        <p:spPr>
          <a:xfrm>
            <a:off x="5789603" y="2508970"/>
            <a:ext cx="1196700" cy="4161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IND-SET</a:t>
            </a:r>
            <a:endParaRPr/>
          </a:p>
        </p:txBody>
      </p:sp>
      <p:cxnSp>
        <p:nvCxnSpPr>
          <p:cNvPr id="1482" name="Google Shape;1482;p61"/>
          <p:cNvCxnSpPr>
            <a:stCxn id="1480" idx="3"/>
            <a:endCxn id="1481" idx="1"/>
          </p:cNvCxnSpPr>
          <p:nvPr/>
        </p:nvCxnSpPr>
        <p:spPr>
          <a:xfrm flipH="1" rot="10800000">
            <a:off x="5546275" y="2717117"/>
            <a:ext cx="243300" cy="1500"/>
          </a:xfrm>
          <a:prstGeom prst="straightConnector1">
            <a:avLst/>
          </a:prstGeom>
          <a:noFill/>
          <a:ln cap="flat" cmpd="sng" w="9525">
            <a:solidFill>
              <a:schemeClr val="dk2"/>
            </a:solidFill>
            <a:prstDash val="solid"/>
            <a:round/>
            <a:headEnd len="med" w="med" type="none"/>
            <a:tailEnd len="med" w="med" type="triangle"/>
          </a:ln>
        </p:spPr>
      </p:cxnSp>
      <p:sp>
        <p:nvSpPr>
          <p:cNvPr id="1483" name="Google Shape;1483;p61"/>
          <p:cNvSpPr txBox="1"/>
          <p:nvPr/>
        </p:nvSpPr>
        <p:spPr>
          <a:xfrm>
            <a:off x="3635825" y="2105900"/>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1484" name="Google Shape;1484;p61"/>
          <p:cNvCxnSpPr>
            <a:stCxn id="1481" idx="2"/>
            <a:endCxn id="1485" idx="0"/>
          </p:cNvCxnSpPr>
          <p:nvPr/>
        </p:nvCxnSpPr>
        <p:spPr>
          <a:xfrm rot="5400000">
            <a:off x="4354703" y="1722820"/>
            <a:ext cx="831000" cy="3235500"/>
          </a:xfrm>
          <a:prstGeom prst="curvedConnector3">
            <a:avLst>
              <a:gd fmla="val 49995" name="adj1"/>
            </a:avLst>
          </a:prstGeom>
          <a:noFill/>
          <a:ln cap="flat" cmpd="sng" w="9525">
            <a:solidFill>
              <a:schemeClr val="dk2"/>
            </a:solidFill>
            <a:prstDash val="solid"/>
            <a:round/>
            <a:headEnd len="med" w="med" type="none"/>
            <a:tailEnd len="med" w="med" type="triangle"/>
          </a:ln>
        </p:spPr>
      </p:cxnSp>
      <p:sp>
        <p:nvSpPr>
          <p:cNvPr id="1486" name="Google Shape;1486;p61"/>
          <p:cNvSpPr txBox="1"/>
          <p:nvPr/>
        </p:nvSpPr>
        <p:spPr>
          <a:xfrm>
            <a:off x="2155450" y="4056975"/>
            <a:ext cx="14862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IND-SET for </a:t>
            </a:r>
            <a:r>
              <a:rPr lang="en"/>
              <a:t>G</a:t>
            </a:r>
            <a:endParaRPr/>
          </a:p>
        </p:txBody>
      </p:sp>
      <p:sp>
        <p:nvSpPr>
          <p:cNvPr id="1487" name="Google Shape;1487;p61"/>
          <p:cNvSpPr/>
          <p:nvPr/>
        </p:nvSpPr>
        <p:spPr>
          <a:xfrm>
            <a:off x="4847000" y="3775379"/>
            <a:ext cx="11967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a:t>
            </a:r>
            <a:endParaRPr/>
          </a:p>
        </p:txBody>
      </p:sp>
      <p:cxnSp>
        <p:nvCxnSpPr>
          <p:cNvPr id="1488" name="Google Shape;1488;p61"/>
          <p:cNvCxnSpPr>
            <a:stCxn id="1485" idx="3"/>
            <a:endCxn id="1487" idx="1"/>
          </p:cNvCxnSpPr>
          <p:nvPr/>
        </p:nvCxnSpPr>
        <p:spPr>
          <a:xfrm>
            <a:off x="4107649" y="3939742"/>
            <a:ext cx="739500" cy="300"/>
          </a:xfrm>
          <a:prstGeom prst="straightConnector1">
            <a:avLst/>
          </a:prstGeom>
          <a:noFill/>
          <a:ln cap="flat" cmpd="sng" w="9525">
            <a:solidFill>
              <a:schemeClr val="dk2"/>
            </a:solidFill>
            <a:prstDash val="solid"/>
            <a:round/>
            <a:headEnd len="med" w="med" type="none"/>
            <a:tailEnd len="med" w="med" type="triangle"/>
          </a:ln>
        </p:spPr>
      </p:cxnSp>
      <p:cxnSp>
        <p:nvCxnSpPr>
          <p:cNvPr id="1489" name="Google Shape;1489;p61"/>
          <p:cNvCxnSpPr>
            <a:stCxn id="1487" idx="3"/>
          </p:cNvCxnSpPr>
          <p:nvPr/>
        </p:nvCxnSpPr>
        <p:spPr>
          <a:xfrm>
            <a:off x="6043700" y="3939929"/>
            <a:ext cx="1493100" cy="0"/>
          </a:xfrm>
          <a:prstGeom prst="straightConnector1">
            <a:avLst/>
          </a:prstGeom>
          <a:noFill/>
          <a:ln cap="flat" cmpd="sng" w="9525">
            <a:solidFill>
              <a:schemeClr val="dk2"/>
            </a:solidFill>
            <a:prstDash val="solid"/>
            <a:round/>
            <a:headEnd len="med" w="med" type="none"/>
            <a:tailEnd len="med" w="med" type="triangle"/>
          </a:ln>
        </p:spPr>
      </p:cxnSp>
      <p:sp>
        <p:nvSpPr>
          <p:cNvPr id="1490" name="Google Shape;1490;p61"/>
          <p:cNvSpPr txBox="1"/>
          <p:nvPr/>
        </p:nvSpPr>
        <p:spPr>
          <a:xfrm>
            <a:off x="7387310" y="3177261"/>
            <a:ext cx="17304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Assignment so </a:t>
            </a:r>
            <a:endParaRPr/>
          </a:p>
          <a:p>
            <a:pPr indent="0" lvl="0" marL="0" rtl="0" algn="l">
              <a:spcBef>
                <a:spcPts val="0"/>
              </a:spcBef>
              <a:spcAft>
                <a:spcPts val="0"/>
              </a:spcAft>
              <a:buNone/>
            </a:pPr>
            <a:r>
              <a:rPr lang="en"/>
              <a:t>that Φ gives true.</a:t>
            </a:r>
            <a:endParaRPr/>
          </a:p>
        </p:txBody>
      </p:sp>
      <p:pic>
        <p:nvPicPr>
          <p:cNvPr id="1478" name="Google Shape;1478;p61"/>
          <p:cNvPicPr preferRelativeResize="0"/>
          <p:nvPr/>
        </p:nvPicPr>
        <p:blipFill>
          <a:blip r:embed="rId3">
            <a:alphaModFix/>
          </a:blip>
          <a:stretch>
            <a:fillRect/>
          </a:stretch>
        </p:blipFill>
        <p:spPr>
          <a:xfrm>
            <a:off x="413948" y="2416500"/>
            <a:ext cx="1296775" cy="606850"/>
          </a:xfrm>
          <a:prstGeom prst="rect">
            <a:avLst/>
          </a:prstGeom>
          <a:noFill/>
          <a:ln cap="flat" cmpd="sng" w="9525">
            <a:solidFill>
              <a:srgbClr val="000000"/>
            </a:solidFill>
            <a:prstDash val="solid"/>
            <a:round/>
            <a:headEnd len="sm" w="sm" type="none"/>
            <a:tailEnd len="sm" w="sm" type="none"/>
          </a:ln>
        </p:spPr>
      </p:pic>
      <p:sp>
        <p:nvSpPr>
          <p:cNvPr id="1491" name="Google Shape;1491;p61"/>
          <p:cNvSpPr txBox="1"/>
          <p:nvPr/>
        </p:nvSpPr>
        <p:spPr>
          <a:xfrm>
            <a:off x="366134" y="2106604"/>
            <a:ext cx="3624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Φ</a:t>
            </a:r>
            <a:endParaRPr/>
          </a:p>
        </p:txBody>
      </p:sp>
      <p:pic>
        <p:nvPicPr>
          <p:cNvPr id="1480" name="Google Shape;1480;p61"/>
          <p:cNvPicPr preferRelativeResize="0"/>
          <p:nvPr/>
        </p:nvPicPr>
        <p:blipFill>
          <a:blip r:embed="rId4">
            <a:alphaModFix/>
          </a:blip>
          <a:stretch>
            <a:fillRect/>
          </a:stretch>
        </p:blipFill>
        <p:spPr>
          <a:xfrm>
            <a:off x="3635825" y="2523286"/>
            <a:ext cx="1910450" cy="390662"/>
          </a:xfrm>
          <a:prstGeom prst="rect">
            <a:avLst/>
          </a:prstGeom>
          <a:noFill/>
          <a:ln cap="flat" cmpd="sng" w="9525">
            <a:solidFill>
              <a:srgbClr val="000000"/>
            </a:solidFill>
            <a:prstDash val="solid"/>
            <a:round/>
            <a:headEnd len="sm" w="sm" type="none"/>
            <a:tailEnd len="sm" w="sm" type="none"/>
          </a:ln>
        </p:spPr>
      </p:pic>
      <p:pic>
        <p:nvPicPr>
          <p:cNvPr id="1485" name="Google Shape;1485;p61"/>
          <p:cNvPicPr preferRelativeResize="0"/>
          <p:nvPr/>
        </p:nvPicPr>
        <p:blipFill>
          <a:blip r:embed="rId5">
            <a:alphaModFix/>
          </a:blip>
          <a:stretch>
            <a:fillRect/>
          </a:stretch>
        </p:blipFill>
        <p:spPr>
          <a:xfrm>
            <a:off x="2197200" y="3755988"/>
            <a:ext cx="1910449" cy="367508"/>
          </a:xfrm>
          <a:prstGeom prst="rect">
            <a:avLst/>
          </a:prstGeom>
          <a:noFill/>
          <a:ln cap="flat" cmpd="sng" w="9525">
            <a:solidFill>
              <a:srgbClr val="000000"/>
            </a:solidFill>
            <a:prstDash val="solid"/>
            <a:round/>
            <a:headEnd len="sm" w="sm" type="none"/>
            <a:tailEnd len="sm" w="sm" type="none"/>
          </a:ln>
        </p:spPr>
      </p:pic>
      <p:sp>
        <p:nvSpPr>
          <p:cNvPr id="1492" name="Google Shape;1492;p61"/>
          <p:cNvSpPr txBox="1"/>
          <p:nvPr/>
        </p:nvSpPr>
        <p:spPr>
          <a:xfrm>
            <a:off x="7546780" y="3736201"/>
            <a:ext cx="1218900" cy="99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x1: true</a:t>
            </a:r>
            <a:endParaRPr/>
          </a:p>
          <a:p>
            <a:pPr indent="0" lvl="0" marL="0" rtl="0" algn="l">
              <a:spcBef>
                <a:spcPts val="0"/>
              </a:spcBef>
              <a:spcAft>
                <a:spcPts val="0"/>
              </a:spcAft>
              <a:buNone/>
            </a:pPr>
            <a:r>
              <a:rPr lang="en"/>
              <a:t>x2: false</a:t>
            </a:r>
            <a:endParaRPr/>
          </a:p>
          <a:p>
            <a:pPr indent="0" lvl="0" marL="0" rtl="0" algn="l">
              <a:spcBef>
                <a:spcPts val="0"/>
              </a:spcBef>
              <a:spcAft>
                <a:spcPts val="0"/>
              </a:spcAft>
              <a:buNone/>
            </a:pPr>
            <a:r>
              <a:rPr lang="en"/>
              <a:t>x3: false</a:t>
            </a:r>
            <a:endParaRPr/>
          </a:p>
          <a:p>
            <a:pPr indent="0" lvl="0" marL="0" rtl="0" algn="l">
              <a:spcBef>
                <a:spcPts val="0"/>
              </a:spcBef>
              <a:spcAft>
                <a:spcPts val="0"/>
              </a:spcAft>
              <a:buNone/>
            </a:pPr>
            <a:r>
              <a:rPr lang="en"/>
              <a:t>x4: true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Reductions and Decomposition</a:t>
            </a:r>
            <a:endParaRPr/>
          </a:p>
        </p:txBody>
      </p:sp>
      <p:sp>
        <p:nvSpPr>
          <p:cNvPr id="1498" name="Google Shape;1498;p62"/>
          <p:cNvSpPr txBox="1"/>
          <p:nvPr>
            <p:ph idx="1" type="body"/>
          </p:nvPr>
        </p:nvSpPr>
        <p:spPr>
          <a:xfrm>
            <a:off x="243000" y="556500"/>
            <a:ext cx="86169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Arguably, we’ve been doing something like a reduction all throughout the course.</a:t>
            </a:r>
            <a:endParaRPr/>
          </a:p>
          <a:p>
            <a:pPr indent="-355600" lvl="0" marL="457200" rtl="0" algn="l">
              <a:spcBef>
                <a:spcPts val="600"/>
              </a:spcBef>
              <a:spcAft>
                <a:spcPts val="0"/>
              </a:spcAft>
              <a:buSzPts val="2000"/>
              <a:buChar char="●"/>
            </a:pPr>
            <a:r>
              <a:rPr lang="en"/>
              <a:t>Abstract lists reduce to arrays (or linked lists).</a:t>
            </a:r>
            <a:endParaRPr/>
          </a:p>
          <a:p>
            <a:pPr indent="-355600" lvl="0" marL="457200" rtl="0" algn="l">
              <a:spcBef>
                <a:spcPts val="0"/>
              </a:spcBef>
              <a:spcAft>
                <a:spcPts val="0"/>
              </a:spcAft>
              <a:buSzPts val="2000"/>
              <a:buChar char="●"/>
            </a:pPr>
            <a:r>
              <a:rPr lang="en"/>
              <a:t>Synthesizing guitar string sound reduces to ArrayRingBuffer.</a:t>
            </a:r>
            <a:endParaRPr/>
          </a:p>
          <a:p>
            <a:pPr indent="-355600" lvl="0" marL="457200" rtl="0" algn="l">
              <a:spcBef>
                <a:spcPts val="0"/>
              </a:spcBef>
              <a:spcAft>
                <a:spcPts val="0"/>
              </a:spcAft>
              <a:buSzPts val="2000"/>
              <a:buChar char="●"/>
            </a:pPr>
            <a:r>
              <a:rPr lang="en"/>
              <a:t>The percolation problem reduces to DisjointSets.</a:t>
            </a:r>
            <a:endParaRPr/>
          </a:p>
          <a:p>
            <a:pPr indent="-355600" lvl="0" marL="457200" rtl="0" algn="l">
              <a:spcBef>
                <a:spcPts val="0"/>
              </a:spcBef>
              <a:spcAft>
                <a:spcPts val="0"/>
              </a:spcAft>
              <a:buSzPts val="2000"/>
              <a:buChar char="●"/>
            </a:pPr>
            <a:r>
              <a:rPr lang="en"/>
              <a:t>ExtrinsicMinPQ reduces to (operations on whatever instance variables you used).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These examples aren’t reductions exactly.</a:t>
            </a:r>
            <a:endParaRPr/>
          </a:p>
          <a:p>
            <a:pPr indent="-355600" lvl="0" marL="457200" rtl="0" algn="l">
              <a:spcBef>
                <a:spcPts val="600"/>
              </a:spcBef>
              <a:spcAft>
                <a:spcPts val="0"/>
              </a:spcAft>
              <a:buSzPts val="2000"/>
              <a:buChar char="●"/>
            </a:pPr>
            <a:r>
              <a:rPr lang="en"/>
              <a:t>We aren’t just calling a subroutine.</a:t>
            </a:r>
            <a:endParaRPr/>
          </a:p>
          <a:p>
            <a:pPr indent="-355600" lvl="0" marL="457200" rtl="0" algn="l">
              <a:spcBef>
                <a:spcPts val="0"/>
              </a:spcBef>
              <a:spcAft>
                <a:spcPts val="0"/>
              </a:spcAft>
              <a:buSzPts val="2000"/>
              <a:buChar char="●"/>
            </a:pPr>
            <a:r>
              <a:rPr lang="en"/>
              <a:t>A better term would be decomposition: Taking a complex task and breaking it into smaller parts. This is the heart of computer science.</a:t>
            </a:r>
            <a:endParaRPr/>
          </a:p>
          <a:p>
            <a:pPr indent="-355600" lvl="1" marL="914400" rtl="0" algn="l">
              <a:spcBef>
                <a:spcPts val="0"/>
              </a:spcBef>
              <a:spcAft>
                <a:spcPts val="0"/>
              </a:spcAft>
              <a:buSzPts val="2000"/>
              <a:buChar char="○"/>
            </a:pPr>
            <a:r>
              <a:rPr lang="en"/>
              <a:t>Using appropriate abstractions makes problem solving vastly easier.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6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Generational Changes in the Human Mind</a:t>
            </a:r>
            <a:endParaRPr/>
          </a:p>
        </p:txBody>
      </p:sp>
      <p:pic>
        <p:nvPicPr>
          <p:cNvPr descr="In 1900, only 3% of Americans practiced professions that were deemed &quot;cognitively demanding.&quot; Today, 35% of us do, and we have all learned to be flexible in the way that we think about problems. In this fascinating and fast-paced spin through the cognitive history of the 20th century, moral philosopher James Flynn makes the case that changes in the way we think have had surprising (and not always positive) consequences.&#10;&#10;TEDTalks is a daily video podcast of the best talks and performances from the TED Conference, where the world's leading thinkers and doers give the talk of their lives in 18 minutes (or less). Look for talks on Technology, Entertainment and Design -- plus science, business, global issues, the arts and much more.&#10;Find closed captions and translated subtitles in many languages at http://www.ted.com/translate&#10;&#10;Follow TED news on Twitter: http://www.twitter.com/tednews&#10;Like TED on Facebook: https://www.facebook.com/TED&#10;&#10;Subscribe to our channel: http://www.youtube.com/user/TEDtalksDirector" id="1504" name="Google Shape;1504;p63" title="Why our IQ levels are higher than our grandparents' | James Flynn">
            <a:hlinkClick r:id="rId3"/>
          </p:cNvPr>
          <p:cNvPicPr preferRelativeResize="0"/>
          <p:nvPr/>
        </p:nvPicPr>
        <p:blipFill>
          <a:blip r:embed="rId4">
            <a:alphaModFix/>
          </a:blip>
          <a:stretch>
            <a:fillRect/>
          </a:stretch>
        </p:blipFill>
        <p:spPr>
          <a:xfrm>
            <a:off x="2286000" y="1010151"/>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 Problems So Far</a:t>
            </a:r>
            <a:endParaRPr/>
          </a:p>
        </p:txBody>
      </p:sp>
      <p:graphicFrame>
        <p:nvGraphicFramePr>
          <p:cNvPr id="62" name="Google Shape;62;p13"/>
          <p:cNvGraphicFramePr/>
          <p:nvPr/>
        </p:nvGraphicFramePr>
        <p:xfrm>
          <a:off x="592488" y="688161"/>
          <a:ext cx="3000000" cy="3000000"/>
        </p:xfrm>
        <a:graphic>
          <a:graphicData uri="http://schemas.openxmlformats.org/drawingml/2006/table">
            <a:tbl>
              <a:tblPr>
                <a:noFill/>
                <a:tableStyleId>{ACE67A1E-FCB8-460B-BC80-0A0B3533A5FD}</a:tableStyleId>
              </a:tblPr>
              <a:tblGrid>
                <a:gridCol w="1457800"/>
                <a:gridCol w="2762325"/>
                <a:gridCol w="2082725"/>
                <a:gridCol w="1906475"/>
              </a:tblGrid>
              <a:tr h="426375">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Problem Description</a:t>
                      </a:r>
                      <a:endParaRPr/>
                    </a:p>
                  </a:txBody>
                  <a:tcPr marT="91425" marB="91425" marR="91425" marL="91425"/>
                </a:tc>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a:t>Efficiency</a:t>
                      </a:r>
                      <a:endParaRPr/>
                    </a:p>
                  </a:txBody>
                  <a:tcPr marT="91425" marB="91425" marR="91425" marL="91425"/>
                </a:tc>
              </a:tr>
              <a:tr h="647800">
                <a:tc>
                  <a:txBody>
                    <a:bodyPr/>
                    <a:lstStyle/>
                    <a:p>
                      <a:pPr indent="0" lvl="0" marL="0" rtl="0" algn="l">
                        <a:spcBef>
                          <a:spcPts val="0"/>
                        </a:spcBef>
                        <a:spcAft>
                          <a:spcPts val="0"/>
                        </a:spcAft>
                        <a:buNone/>
                      </a:pPr>
                      <a:r>
                        <a:rPr lang="en"/>
                        <a:t>minimum spanning tree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minimum spanning tree.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LazyPrimMST</a:t>
                      </a:r>
                      <a:r>
                        <a:rPr lang="en">
                          <a:solidFill>
                            <a:schemeClr val="dk1"/>
                          </a:solidFill>
                        </a:rPr>
                        <a:t>.java</a:t>
                      </a:r>
                      <a:endParaRPr/>
                    </a:p>
                    <a:p>
                      <a:pPr indent="0" lvl="0" marL="0" rtl="0" algn="l">
                        <a:spcBef>
                          <a:spcPts val="0"/>
                        </a:spcBef>
                        <a:spcAft>
                          <a:spcPts val="0"/>
                        </a:spcAft>
                        <a:buNone/>
                      </a:pPr>
                      <a:r>
                        <a:rPr lang="en" u="sng">
                          <a:solidFill>
                            <a:schemeClr val="hlink"/>
                          </a:solidFill>
                          <a:hlinkClick r:id="rId3"/>
                        </a:rPr>
                        <a:t>Demo</a:t>
                      </a:r>
                      <a:endParaRPr/>
                    </a:p>
                  </a:txBody>
                  <a:tcPr marT="91425" marB="91425" marR="91425" marL="91425"/>
                </a:tc>
                <a:tc>
                  <a:txBody>
                    <a:bodyPr/>
                    <a:lstStyle/>
                    <a:p>
                      <a:pPr indent="0" lvl="0" marL="0" rtl="0" algn="ctr">
                        <a:spcBef>
                          <a:spcPts val="0"/>
                        </a:spcBef>
                        <a:spcAft>
                          <a:spcPts val="0"/>
                        </a:spcAft>
                        <a:buNone/>
                      </a:pPr>
                      <a:r>
                        <a:rPr lang="en"/>
                        <a:t>O(???) time</a:t>
                      </a:r>
                      <a:endParaRPr/>
                    </a:p>
                    <a:p>
                      <a:pPr indent="0" lvl="0" marL="0" rtl="0" algn="ctr">
                        <a:spcBef>
                          <a:spcPts val="0"/>
                        </a:spcBef>
                        <a:spcAft>
                          <a:spcPts val="0"/>
                        </a:spcAft>
                        <a:buNone/>
                      </a:pPr>
                      <a:r>
                        <a:rPr lang="en"/>
                        <a:t>Θ(???) space</a:t>
                      </a:r>
                      <a:endParaRPr/>
                    </a:p>
                  </a:txBody>
                  <a:tcPr marT="91425" marB="91425" marR="91425" marL="91425" anchor="ctr"/>
                </a:tc>
              </a:tr>
              <a:tr h="647800">
                <a:tc>
                  <a:txBody>
                    <a:bodyPr/>
                    <a:lstStyle/>
                    <a:p>
                      <a:pPr indent="0" lvl="0" marL="0" rtl="0" algn="l">
                        <a:spcBef>
                          <a:spcPts val="0"/>
                        </a:spcBef>
                        <a:spcAft>
                          <a:spcPts val="0"/>
                        </a:spcAft>
                        <a:buNone/>
                      </a:pPr>
                      <a:r>
                        <a:rPr lang="en"/>
                        <a:t>minimum spanning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minimum spanning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PrimMST</a:t>
                      </a:r>
                      <a:r>
                        <a:rPr lang="en"/>
                        <a:t>.java</a:t>
                      </a:r>
                      <a:endParaRPr/>
                    </a:p>
                    <a:p>
                      <a:pPr indent="0" lvl="0" marL="0" rtl="0" algn="l">
                        <a:spcBef>
                          <a:spcPts val="0"/>
                        </a:spcBef>
                        <a:spcAft>
                          <a:spcPts val="0"/>
                        </a:spcAft>
                        <a:buNone/>
                      </a:pPr>
                      <a:r>
                        <a:rPr lang="en" u="sng">
                          <a:solidFill>
                            <a:schemeClr val="hlink"/>
                          </a:solidFill>
                          <a:hlinkClick r:id="rId4"/>
                        </a:rPr>
                        <a:t>Demo</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rPr>
                        <a:t>O(E log V) time</a:t>
                      </a:r>
                      <a:endParaRPr>
                        <a:solidFill>
                          <a:schemeClr val="dk1"/>
                        </a:solidFill>
                      </a:endParaRPr>
                    </a:p>
                    <a:p>
                      <a:pPr indent="0" lvl="0" marL="0" rtl="0" algn="ctr">
                        <a:spcBef>
                          <a:spcPts val="0"/>
                        </a:spcBef>
                        <a:spcAft>
                          <a:spcPts val="0"/>
                        </a:spcAft>
                        <a:buNone/>
                      </a:pPr>
                      <a:r>
                        <a:rPr lang="en">
                          <a:solidFill>
                            <a:schemeClr val="dk1"/>
                          </a:solidFill>
                        </a:rPr>
                        <a:t>Θ(V) space</a:t>
                      </a:r>
                      <a:endParaRPr>
                        <a:solidFill>
                          <a:schemeClr val="dk1"/>
                        </a:solidFill>
                      </a:endParaRPr>
                    </a:p>
                  </a:txBody>
                  <a:tcPr marT="91425" marB="91425" marR="91425" marL="91425"/>
                </a:tc>
              </a:tr>
              <a:tr h="721300">
                <a:tc>
                  <a:txBody>
                    <a:bodyPr/>
                    <a:lstStyle/>
                    <a:p>
                      <a:pPr indent="0" lvl="0" marL="0" rtl="0" algn="l">
                        <a:spcBef>
                          <a:spcPts val="0"/>
                        </a:spcBef>
                        <a:spcAft>
                          <a:spcPts val="0"/>
                        </a:spcAft>
                        <a:buNone/>
                      </a:pPr>
                      <a:r>
                        <a:rPr lang="en"/>
                        <a:t>minimum spanning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minimum spanning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KruskalMST</a:t>
                      </a:r>
                      <a:r>
                        <a:rPr lang="en"/>
                        <a:t>.java</a:t>
                      </a:r>
                      <a:endParaRPr/>
                    </a:p>
                    <a:p>
                      <a:pPr indent="0" lvl="0" marL="0" rtl="0" algn="l">
                        <a:spcBef>
                          <a:spcPts val="0"/>
                        </a:spcBef>
                        <a:spcAft>
                          <a:spcPts val="0"/>
                        </a:spcAft>
                        <a:buNone/>
                      </a:pPr>
                      <a:r>
                        <a:rPr lang="en" u="sng">
                          <a:solidFill>
                            <a:schemeClr val="hlink"/>
                          </a:solidFill>
                          <a:hlinkClick r:id="rId5"/>
                        </a:rPr>
                        <a:t>Demo</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rPr>
                        <a:t>O(E log E) time</a:t>
                      </a:r>
                      <a:endParaRPr>
                        <a:solidFill>
                          <a:schemeClr val="dk1"/>
                        </a:solidFill>
                      </a:endParaRPr>
                    </a:p>
                    <a:p>
                      <a:pPr indent="0" lvl="0" marL="0" rtl="0" algn="ctr">
                        <a:spcBef>
                          <a:spcPts val="0"/>
                        </a:spcBef>
                        <a:spcAft>
                          <a:spcPts val="0"/>
                        </a:spcAft>
                        <a:buNone/>
                      </a:pPr>
                      <a:r>
                        <a:rPr lang="en">
                          <a:solidFill>
                            <a:schemeClr val="dk1"/>
                          </a:solidFill>
                        </a:rPr>
                        <a:t>Θ(E) space</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Topological Sorting</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Topological Sort</a:t>
            </a:r>
            <a:endParaRPr/>
          </a:p>
        </p:txBody>
      </p:sp>
      <p:sp>
        <p:nvSpPr>
          <p:cNvPr id="73" name="Google Shape;73;p15"/>
          <p:cNvSpPr txBox="1"/>
          <p:nvPr>
            <p:ph idx="1" type="body"/>
          </p:nvPr>
        </p:nvSpPr>
        <p:spPr>
          <a:xfrm>
            <a:off x="243000" y="2629050"/>
            <a:ext cx="8443800" cy="170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tasks 0 through 7, where an arrow from v to w indicates that v must happen before w.</a:t>
            </a:r>
            <a:endParaRPr/>
          </a:p>
          <a:p>
            <a:pPr indent="-355600" lvl="0" marL="457200" rtl="0" algn="l">
              <a:spcBef>
                <a:spcPts val="600"/>
              </a:spcBef>
              <a:spcAft>
                <a:spcPts val="0"/>
              </a:spcAft>
              <a:buSzPts val="2000"/>
              <a:buChar char="●"/>
            </a:pPr>
            <a:r>
              <a:rPr lang="en"/>
              <a:t>What algorithm do we use to find a valid ordering for these tasks?</a:t>
            </a:r>
            <a:endParaRPr/>
          </a:p>
          <a:p>
            <a:pPr indent="-355600" lvl="0" marL="457200" rtl="0" algn="l">
              <a:spcBef>
                <a:spcPts val="0"/>
              </a:spcBef>
              <a:spcAft>
                <a:spcPts val="0"/>
              </a:spcAft>
              <a:buSzPts val="2000"/>
              <a:buChar char="●"/>
            </a:pPr>
            <a:r>
              <a:rPr lang="en"/>
              <a:t>Valid orderings include: [0, 2, 1, 3, 5, 4, 7, 6], [2, 0, 3, 5, 1, 4, 6, 7],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Any suggestions on where we’d start?</a:t>
            </a:r>
            <a:endParaRPr/>
          </a:p>
        </p:txBody>
      </p:sp>
      <p:grpSp>
        <p:nvGrpSpPr>
          <p:cNvPr id="74" name="Google Shape;74;p15"/>
          <p:cNvGrpSpPr/>
          <p:nvPr/>
        </p:nvGrpSpPr>
        <p:grpSpPr>
          <a:xfrm>
            <a:off x="3071707" y="733900"/>
            <a:ext cx="2419775" cy="1945737"/>
            <a:chOff x="756020" y="683300"/>
            <a:chExt cx="2419775" cy="1945737"/>
          </a:xfrm>
        </p:grpSpPr>
        <p:sp>
          <p:nvSpPr>
            <p:cNvPr id="75" name="Google Shape;75;p15"/>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6" name="Google Shape;76;p15"/>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77" name="Google Shape;77;p15"/>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8" name="Google Shape;78;p15"/>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79" name="Google Shape;79;p15"/>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80" name="Google Shape;80;p15"/>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81" name="Google Shape;81;p15"/>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82" name="Google Shape;82;p15"/>
            <p:cNvCxnSpPr>
              <a:stCxn id="83" idx="2"/>
              <a:endCxn id="75"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84" name="Google Shape;84;p15"/>
            <p:cNvCxnSpPr>
              <a:stCxn id="83" idx="3"/>
              <a:endCxn id="77"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85" name="Google Shape;85;p15"/>
            <p:cNvCxnSpPr>
              <a:stCxn id="76" idx="2"/>
              <a:endCxn id="77"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86" name="Google Shape;86;p15"/>
            <p:cNvCxnSpPr>
              <a:stCxn id="76" idx="3"/>
              <a:endCxn id="79"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87" name="Google Shape;87;p15"/>
            <p:cNvCxnSpPr>
              <a:stCxn id="79" idx="2"/>
              <a:endCxn id="80" idx="0"/>
            </p:cNvCxnSpPr>
            <p:nvPr/>
          </p:nvCxnSpPr>
          <p:spPr>
            <a:xfrm>
              <a:off x="2605195" y="1437087"/>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88" name="Google Shape;88;p15"/>
            <p:cNvCxnSpPr>
              <a:stCxn id="79" idx="2"/>
              <a:endCxn id="78" idx="3"/>
            </p:cNvCxnSpPr>
            <p:nvPr/>
          </p:nvCxnSpPr>
          <p:spPr>
            <a:xfrm flipH="1">
              <a:off x="2186095" y="1437087"/>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89" name="Google Shape;89;p15"/>
            <p:cNvCxnSpPr>
              <a:stCxn id="77" idx="2"/>
              <a:endCxn id="78"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90" name="Google Shape;90;p15"/>
            <p:cNvCxnSpPr>
              <a:stCxn id="75" idx="3"/>
              <a:endCxn id="78"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91" name="Google Shape;91;p15"/>
            <p:cNvCxnSpPr>
              <a:stCxn id="78" idx="2"/>
              <a:endCxn id="81" idx="0"/>
            </p:cNvCxnSpPr>
            <p:nvPr/>
          </p:nvCxnSpPr>
          <p:spPr>
            <a:xfrm>
              <a:off x="2027345" y="2118462"/>
              <a:ext cx="76200" cy="257700"/>
            </a:xfrm>
            <a:prstGeom prst="straightConnector1">
              <a:avLst/>
            </a:prstGeom>
            <a:noFill/>
            <a:ln cap="flat" cmpd="sng" w="19050">
              <a:solidFill>
                <a:schemeClr val="dk2"/>
              </a:solidFill>
              <a:prstDash val="solid"/>
              <a:round/>
              <a:headEnd len="med" w="med" type="none"/>
              <a:tailEnd len="med" w="med" type="triangle"/>
            </a:ln>
          </p:spPr>
        </p:cxnSp>
        <p:sp>
          <p:nvSpPr>
            <p:cNvPr id="83" name="Google Shape;83;p15"/>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 name="Shape 95"/>
        <p:cNvGrpSpPr/>
        <p:nvPr/>
      </p:nvGrpSpPr>
      <p:grpSpPr>
        <a:xfrm>
          <a:off x="0" y="0"/>
          <a:ext cx="0" cy="0"/>
          <a:chOff x="0" y="0"/>
          <a:chExt cx="0" cy="0"/>
        </a:xfrm>
      </p:grpSpPr>
      <p:sp>
        <p:nvSpPr>
          <p:cNvPr id="96" name="Google Shape;96;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Topological Sort</a:t>
            </a:r>
            <a:endParaRPr/>
          </a:p>
        </p:txBody>
      </p:sp>
      <p:sp>
        <p:nvSpPr>
          <p:cNvPr id="97" name="Google Shape;97;p16"/>
          <p:cNvSpPr txBox="1"/>
          <p:nvPr>
            <p:ph idx="1" type="body"/>
          </p:nvPr>
        </p:nvSpPr>
        <p:spPr>
          <a:xfrm>
            <a:off x="243000" y="2629050"/>
            <a:ext cx="8443800" cy="170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tasks 0 through 7, where an arrow from v to w indicates that v must happen before w.</a:t>
            </a:r>
            <a:endParaRPr/>
          </a:p>
          <a:p>
            <a:pPr indent="-355600" lvl="0" marL="457200" rtl="0" algn="l">
              <a:spcBef>
                <a:spcPts val="600"/>
              </a:spcBef>
              <a:spcAft>
                <a:spcPts val="0"/>
              </a:spcAft>
              <a:buSzPts val="2000"/>
              <a:buChar char="●"/>
            </a:pPr>
            <a:r>
              <a:rPr lang="en"/>
              <a:t>What algorithm do we use to find a valid ordering for these tasks?</a:t>
            </a:r>
            <a:endParaRPr/>
          </a:p>
          <a:p>
            <a:pPr indent="-355600" lvl="0" marL="457200" rtl="0" algn="l">
              <a:spcBef>
                <a:spcPts val="0"/>
              </a:spcBef>
              <a:spcAft>
                <a:spcPts val="0"/>
              </a:spcAft>
              <a:buSzPts val="2000"/>
              <a:buChar char="●"/>
            </a:pPr>
            <a:r>
              <a:rPr lang="en"/>
              <a:t>Valid orderings include: [0, 2, 1, 3, 5, 4, 7, 6], [2, 0, 3, 5, 1, 4, 6, 7],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Any suggestions on where we’d start?</a:t>
            </a:r>
            <a:endParaRPr/>
          </a:p>
        </p:txBody>
      </p:sp>
      <p:grpSp>
        <p:nvGrpSpPr>
          <p:cNvPr id="98" name="Google Shape;98;p16"/>
          <p:cNvGrpSpPr/>
          <p:nvPr/>
        </p:nvGrpSpPr>
        <p:grpSpPr>
          <a:xfrm>
            <a:off x="3071707" y="733900"/>
            <a:ext cx="2419775" cy="1945738"/>
            <a:chOff x="756020" y="683300"/>
            <a:chExt cx="2419775" cy="1945738"/>
          </a:xfrm>
        </p:grpSpPr>
        <p:sp>
          <p:nvSpPr>
            <p:cNvPr id="99" name="Google Shape;99;p16"/>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0" name="Google Shape;100;p16"/>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01" name="Google Shape;101;p16"/>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02" name="Google Shape;102;p16"/>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03" name="Google Shape;103;p16"/>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04" name="Google Shape;104;p16"/>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05" name="Google Shape;105;p16"/>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106" name="Google Shape;106;p16"/>
            <p:cNvCxnSpPr>
              <a:stCxn id="107" idx="2"/>
              <a:endCxn id="99"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108" name="Google Shape;108;p16"/>
            <p:cNvCxnSpPr>
              <a:stCxn id="107" idx="3"/>
              <a:endCxn id="101"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109" name="Google Shape;109;p16"/>
            <p:cNvCxnSpPr>
              <a:stCxn id="100" idx="2"/>
              <a:endCxn id="101"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110" name="Google Shape;110;p16"/>
            <p:cNvCxnSpPr>
              <a:stCxn id="100" idx="3"/>
              <a:endCxn id="103"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111" name="Google Shape;111;p16"/>
            <p:cNvCxnSpPr>
              <a:stCxn id="103" idx="2"/>
              <a:endCxn id="104" idx="0"/>
            </p:cNvCxnSpPr>
            <p:nvPr/>
          </p:nvCxnSpPr>
          <p:spPr>
            <a:xfrm>
              <a:off x="2605195" y="1437088"/>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112" name="Google Shape;112;p16"/>
            <p:cNvCxnSpPr>
              <a:stCxn id="103" idx="2"/>
              <a:endCxn id="102" idx="3"/>
            </p:cNvCxnSpPr>
            <p:nvPr/>
          </p:nvCxnSpPr>
          <p:spPr>
            <a:xfrm flipH="1">
              <a:off x="2186095" y="1437088"/>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113" name="Google Shape;113;p16"/>
            <p:cNvCxnSpPr>
              <a:stCxn id="101" idx="2"/>
              <a:endCxn id="102"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114" name="Google Shape;114;p16"/>
            <p:cNvCxnSpPr>
              <a:stCxn id="99" idx="3"/>
              <a:endCxn id="102"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115" name="Google Shape;115;p16"/>
            <p:cNvCxnSpPr>
              <a:stCxn id="102" idx="2"/>
              <a:endCxn id="105" idx="0"/>
            </p:cNvCxnSpPr>
            <p:nvPr/>
          </p:nvCxnSpPr>
          <p:spPr>
            <a:xfrm>
              <a:off x="2027345" y="2118463"/>
              <a:ext cx="76200" cy="257700"/>
            </a:xfrm>
            <a:prstGeom prst="straightConnector1">
              <a:avLst/>
            </a:prstGeom>
            <a:noFill/>
            <a:ln cap="flat" cmpd="sng" w="19050">
              <a:solidFill>
                <a:schemeClr val="dk2"/>
              </a:solidFill>
              <a:prstDash val="solid"/>
              <a:round/>
              <a:headEnd len="med" w="med" type="none"/>
              <a:tailEnd len="med" w="med" type="triangle"/>
            </a:ln>
          </p:spPr>
        </p:cxnSp>
        <p:sp>
          <p:nvSpPr>
            <p:cNvPr id="107" name="Google Shape;107;p16"/>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grpSp>
      <p:sp>
        <p:nvSpPr>
          <p:cNvPr id="116" name="Google Shape;116;p16"/>
          <p:cNvSpPr txBox="1"/>
          <p:nvPr/>
        </p:nvSpPr>
        <p:spPr>
          <a:xfrm>
            <a:off x="5838775" y="758500"/>
            <a:ext cx="2986500" cy="9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Start at 2: </a:t>
            </a:r>
            <a:endParaRPr/>
          </a:p>
          <a:p>
            <a:pPr indent="-317500" lvl="0" marL="457200" rtl="0" algn="l">
              <a:spcBef>
                <a:spcPts val="0"/>
              </a:spcBef>
              <a:spcAft>
                <a:spcPts val="0"/>
              </a:spcAft>
              <a:buSzPts val="1400"/>
              <a:buChar char="●"/>
            </a:pPr>
            <a:r>
              <a:rPr lang="en"/>
              <a:t>Go as far as you can get (DFS).</a:t>
            </a:r>
            <a:endParaRPr/>
          </a:p>
          <a:p>
            <a:pPr indent="-317500" lvl="1" marL="914400" rtl="0" algn="l">
              <a:spcBef>
                <a:spcPts val="0"/>
              </a:spcBef>
              <a:spcAft>
                <a:spcPts val="0"/>
              </a:spcAft>
              <a:buSzPts val="1400"/>
              <a:buChar char="○"/>
            </a:pPr>
            <a:r>
              <a:rPr lang="en"/>
              <a:t>2, 3, 4, 7, 5, 6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