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3"/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Octree-subdivision_fig3_228454597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Octree-subdivision_fig3_228454597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Octree-subdivision_fig3_228454597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Octree-subdivision_fig3_228454597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llery.yopriceville.com/Free-Clipart-Pictures/Animals-PNG/Transparent_Horse_PNG_Clipart#.XIqa-ihKguU" TargetMode="Externa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e3dc0e98f_1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e3dc0e98f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3dc0e98f_1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e3dc0e98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e3dc0e98f_1_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e3dc0e98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e3dc0e98f_1_1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e3dc0e98f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e3dc0e98f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e3dc0e98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bf5db5bbe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bf5db5bb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24799ca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224799c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e0dfdf38a_0_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e0dfdf3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e0dfdf38a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e0dfdf3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e0dfdf38a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e0dfdf38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f5db5bbe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f5db5bb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bf5db5bbe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bf5db5b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bf5db5bbe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bf5db5b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05cfcef70_2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05cfcef7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05cfcef70_2_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05cfcef70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bf5db5bbe_0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bf5db5bb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05cfcef70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05cfcef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05cfcef70_2_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05cfcef7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5cfcef70_2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5cfcef70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bf5db5bbe_0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bf5db5bb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05cfcef70_2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a05cfcef70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24799ca5_0_1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24799ca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05cfcef70_2_2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05cfcef70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bf5db5bbe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bf5db5bb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bf5db5bbe_0_1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bf5db5b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05cfcef70_2_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05cfcef70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bf5db5bbe_0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bf5db5bb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224799ca5_0_7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224799ca5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177c4fe2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177c4f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224799ca5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224799ca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224799ca5_0_7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224799ca5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224799ca5_0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5224799ca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e3dc0e98f_0_3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e3dc0e98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0177c4fe2_0_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0177c4fe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0177c4fe2_0_2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0177c4fe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224799ca5_0_7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5224799ca5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224799ca5_0_7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224799ca5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https://www.researchgate.net/figure/Octree-subdivision_fig3_228454597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5224799ca5_0_8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5224799ca5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https://www.researchgate.net/figure/Octree-subdivision_fig3_228454597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4b6d82fee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4b6d82fe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https://www.researchgate.net/figure/Octree-subdivision_fig3_228454597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54b6d82fee_0_1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54b6d82fe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https://www.researchgate.net/figure/Octree-subdivision_fig3_228454597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4b6d82fee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4b6d82f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54b6d82fee_297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54b6d82fee_2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4b6d82fee_464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4b6d82fee_46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3dc0e98f_0_3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3dc0e98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e0dfdf38a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e0dfdf38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9e0dfdf38a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9e0dfdf3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e0dfdf38a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e0dfdf38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e0dfdf38a_0_4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e0dfdf38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9e3dc0e98f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9e3dc0e9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9e0dfdf38a_0_4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9e0dfdf38a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9e3dc0e98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9e3dc0e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a0177c4fe2_0_4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a0177c4fe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9e0dfdf38a_0_3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9e0dfdf38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https://gallery.yopriceville.com/Free-Clipart-Pictures/Animals-PNG/Transparent_Horse_PNG_Clipart#.XIqa-ihKguU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54b6d82fee_2_3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54b6d82fee_2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e3dc0e98f_0_3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e3dc0e98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54b6d82fee_2_3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54b6d82fee_2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54b6d82fee_2_3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54b6d82fee_2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54b6d82fee_2_3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54b6d82fee_2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42d4f6d39_010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42d4f6d39_0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3dc0e98f_0_3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3dc0e98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3dc0e98f_0_4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3dc0e98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3dc0e98f_1_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e3dc0e98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" name="Google Shape;53;p16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6" name="Google Shape;56;p17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gif"/><Relationship Id="rId4" Type="http://schemas.openxmlformats.org/officeDocument/2006/relationships/image" Target="../media/image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gif"/><Relationship Id="rId4" Type="http://schemas.openxmlformats.org/officeDocument/2006/relationships/image" Target="../media/image5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gif"/><Relationship Id="rId4" Type="http://schemas.openxmlformats.org/officeDocument/2006/relationships/image" Target="../media/image5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gif"/><Relationship Id="rId4" Type="http://schemas.openxmlformats.org/officeDocument/2006/relationships/image" Target="../media/image5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google.com/presentation/d/1vqAJkvUxSh-Eq4iIJZevjpY29nagNTjx-4N3HpDi0UQ/pub?start=false&amp;loop=false&amp;delayms=300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presentation/d/1ZVvh_Q15Lh2D1_NnzZ4PR_aDsLBwvAU9JYQAwlSuXSM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google.com/presentation/d/1ZVvh_Q15Lh2D1_NnzZ4PR_aDsLBwvAU9JYQAwlSuXSM/edit?usp=sharin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google.com/presentation/d/1WW56RnFa3g6UJEquuIBymMcu9k2nqLrOE1ZlnTYFebg/edit?usp=sharing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ocs.google.com/presentation/d/1WW56RnFa3g6UJEquuIBymMcu9k2nqLrOE1ZlnTYFebg/edit?usp=sharing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google.com/presentation/d/1DNunK22t-4OU_9c-OBgKkMAdly9aZQkWuv_tBkDg1G4/edit?usp=sharing" TargetMode="External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youtube.com/watch?v=eakKfY5aHmY" TargetMode="External"/><Relationship Id="rId4" Type="http://schemas.openxmlformats.org/officeDocument/2006/relationships/hyperlink" Target="https://www.youtube.com/watch?v=nbbd5uby0sY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en.wikipedia.org/wiki/Barnes%E2%80%93Hut_simulation" TargetMode="External"/><Relationship Id="rId4" Type="http://schemas.openxmlformats.org/officeDocument/2006/relationships/hyperlink" Target="https://www.youtube.com/watch?v=ouO6wmKqycc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475" y="0"/>
            <a:ext cx="452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73" name="Google Shape;73;p22"/>
          <p:cNvSpPr txBox="1"/>
          <p:nvPr>
            <p:ph idx="1" type="subTitle"/>
          </p:nvPr>
        </p:nvSpPr>
        <p:spPr>
          <a:xfrm>
            <a:off x="161925" y="2612325"/>
            <a:ext cx="7544400" cy="23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19: Multi-Dimensional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Range-Finding and Nearest (1D Data)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Multi-Dimensional Data Example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QuadTrees for 2D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KdTrees for Higher Dimensional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Uniform Partitioning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returns the item that is closest. Examples: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How would you find nearest(N)?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search for N and record closest item seen!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nearest(5.</a:t>
            </a:r>
            <a:r>
              <a:rPr lang="en"/>
              <a:t>4</a:t>
            </a:r>
            <a:r>
              <a:rPr lang="en"/>
              <a:t>): 11 is best seen so far.</a:t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66" name="Google Shape;166;p31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167" name="Google Shape;167;p31"/>
          <p:cNvCxnSpPr>
            <a:stCxn id="165" idx="2"/>
            <a:endCxn id="166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31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169" name="Google Shape;169;p31"/>
          <p:cNvCxnSpPr>
            <a:stCxn id="165" idx="2"/>
            <a:endCxn id="168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31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71" name="Google Shape;171;p31"/>
          <p:cNvCxnSpPr>
            <a:stCxn id="166" idx="2"/>
            <a:endCxn id="170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31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173" name="Google Shape;173;p31"/>
          <p:cNvCxnSpPr>
            <a:stCxn id="168" idx="2"/>
            <a:endCxn id="172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31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175" name="Google Shape;175;p31"/>
          <p:cNvCxnSpPr>
            <a:stCxn id="168" idx="2"/>
            <a:endCxn id="174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31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177" name="Google Shape;177;p31"/>
          <p:cNvCxnSpPr>
            <a:stCxn id="166" idx="2"/>
            <a:endCxn id="176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79" name="Google Shape;179;p31"/>
          <p:cNvCxnSpPr>
            <a:endCxn id="178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31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81" name="Google Shape;181;p31"/>
          <p:cNvCxnSpPr>
            <a:endCxn id="180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returns the item that is closest. Examples: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How would you find nearest(N)?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search for N and record closest item seen!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nearest(5.</a:t>
            </a:r>
            <a:r>
              <a:rPr lang="en"/>
              <a:t>4</a:t>
            </a:r>
            <a:r>
              <a:rPr lang="en"/>
              <a:t>): 6 is best seen so far.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89" name="Google Shape;189;p32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190" name="Google Shape;190;p32"/>
          <p:cNvCxnSpPr>
            <a:stCxn id="188" idx="2"/>
            <a:endCxn id="189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2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192" name="Google Shape;192;p32"/>
          <p:cNvCxnSpPr>
            <a:stCxn id="188" idx="2"/>
            <a:endCxn id="191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2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94" name="Google Shape;194;p32"/>
          <p:cNvCxnSpPr>
            <a:stCxn id="189" idx="2"/>
            <a:endCxn id="193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2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196" name="Google Shape;196;p32"/>
          <p:cNvCxnSpPr>
            <a:stCxn id="191" idx="2"/>
            <a:endCxn id="195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2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198" name="Google Shape;198;p32"/>
          <p:cNvCxnSpPr>
            <a:stCxn id="191" idx="2"/>
            <a:endCxn id="197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2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200" name="Google Shape;200;p32"/>
          <p:cNvCxnSpPr>
            <a:stCxn id="189" idx="2"/>
            <a:endCxn id="199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2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02" name="Google Shape;202;p32"/>
          <p:cNvCxnSpPr>
            <a:endCxn id="201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2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04" name="Google Shape;204;p32"/>
          <p:cNvCxnSpPr>
            <a:endCxn id="203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returns the item that is closest. Examples: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How would you find nearest(N)?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search for N and record closest item seen!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nearest(5.</a:t>
            </a:r>
            <a:r>
              <a:rPr lang="en"/>
              <a:t>4</a:t>
            </a:r>
            <a:r>
              <a:rPr lang="en"/>
              <a:t>): 6 is still best so far.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12" name="Google Shape;212;p33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213" name="Google Shape;213;p33"/>
          <p:cNvCxnSpPr>
            <a:stCxn id="211" idx="2"/>
            <a:endCxn id="212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3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215" name="Google Shape;215;p33"/>
          <p:cNvCxnSpPr>
            <a:stCxn id="211" idx="2"/>
            <a:endCxn id="214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3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17" name="Google Shape;217;p33"/>
          <p:cNvCxnSpPr>
            <a:stCxn id="212" idx="2"/>
            <a:endCxn id="216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3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219" name="Google Shape;219;p33"/>
          <p:cNvCxnSpPr>
            <a:stCxn id="214" idx="2"/>
            <a:endCxn id="218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3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221" name="Google Shape;221;p33"/>
          <p:cNvCxnSpPr>
            <a:stCxn id="214" idx="2"/>
            <a:endCxn id="220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3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223" name="Google Shape;223;p33"/>
          <p:cNvCxnSpPr>
            <a:stCxn id="212" idx="2"/>
            <a:endCxn id="222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3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25" name="Google Shape;225;p33"/>
          <p:cNvCxnSpPr>
            <a:endCxn id="224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3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27" name="Google Shape;227;p33"/>
          <p:cNvCxnSpPr>
            <a:endCxn id="226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returns the item that is closest. Examples: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How would you find nearest(N)?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search for N and record closest item seen!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b="1" lang="en"/>
              <a:t>nearest(5.</a:t>
            </a:r>
            <a:r>
              <a:rPr b="1" lang="en"/>
              <a:t>4</a:t>
            </a:r>
            <a:r>
              <a:rPr b="1" lang="en"/>
              <a:t>): 5 is best.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Exploiting BST structure took less time than looking at all values.   </a:t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35" name="Google Shape;235;p34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236" name="Google Shape;236;p34"/>
          <p:cNvCxnSpPr>
            <a:stCxn id="234" idx="2"/>
            <a:endCxn id="235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4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238" name="Google Shape;238;p34"/>
          <p:cNvCxnSpPr>
            <a:stCxn id="234" idx="2"/>
            <a:endCxn id="237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4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40" name="Google Shape;240;p34"/>
          <p:cNvCxnSpPr>
            <a:stCxn id="235" idx="2"/>
            <a:endCxn id="239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4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242" name="Google Shape;242;p34"/>
          <p:cNvCxnSpPr>
            <a:stCxn id="237" idx="2"/>
            <a:endCxn id="241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4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244" name="Google Shape;244;p34"/>
          <p:cNvCxnSpPr>
            <a:stCxn id="237" idx="2"/>
            <a:endCxn id="243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4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246" name="Google Shape;246;p34"/>
          <p:cNvCxnSpPr>
            <a:stCxn id="235" idx="2"/>
            <a:endCxn id="245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4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48" name="Google Shape;248;p34"/>
          <p:cNvCxnSpPr>
            <a:endCxn id="247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4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50" name="Google Shape;250;p34"/>
          <p:cNvCxnSpPr>
            <a:endCxn id="249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Similar ideas can be used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many more.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discuss in lecture.</a:t>
            </a:r>
            <a:r>
              <a:rPr lang="en"/>
              <a:t>  </a:t>
            </a: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8" name="Google Shape;258;p35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259" name="Google Shape;259;p35"/>
          <p:cNvCxnSpPr>
            <a:stCxn id="257" idx="2"/>
            <a:endCxn id="258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5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261" name="Google Shape;261;p35"/>
          <p:cNvCxnSpPr>
            <a:stCxn id="257" idx="2"/>
            <a:endCxn id="260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5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63" name="Google Shape;263;p35"/>
          <p:cNvCxnSpPr>
            <a:stCxn id="258" idx="2"/>
            <a:endCxn id="262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5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265" name="Google Shape;265;p35"/>
          <p:cNvCxnSpPr>
            <a:stCxn id="260" idx="2"/>
            <a:endCxn id="264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5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267" name="Google Shape;267;p35"/>
          <p:cNvCxnSpPr>
            <a:stCxn id="260" idx="2"/>
            <a:endCxn id="266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5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269" name="Google Shape;269;p35"/>
          <p:cNvCxnSpPr>
            <a:stCxn id="258" idx="2"/>
            <a:endCxn id="268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5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71" name="Google Shape;271;p35"/>
          <p:cNvCxnSpPr>
            <a:endCxn id="270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5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3" name="Google Shape;273;p35"/>
          <p:cNvCxnSpPr>
            <a:endCxn id="272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and Maps on 2D Data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 far we’ve only discussed </a:t>
            </a:r>
            <a:r>
              <a:rPr lang="en">
                <a:solidFill>
                  <a:srgbClr val="000000"/>
                </a:solidFill>
              </a:rPr>
              <a:t>“one dimensional data”. That is, all data could be compared under some total order. Examples: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1 &lt; 3 &lt; 6 &lt; 9 &lt; 15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“cat” &lt; “doghouse” &lt; “if” &lt; “zebra”     [using alphabetical order]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“if” &lt; “cat” &lt; “zebra” &lt; “doghouse”     [using string length]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But not all data can be compared along a single dimension. 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We’ll see that search trees require some design tweaks to function efficiently on multi-dimensional data.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Multi-dimensional Data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2D Range Finding and Nearest Neighbors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243000" y="556500"/>
            <a:ext cx="8715300" cy="4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perform operations on a </a:t>
            </a:r>
            <a:r>
              <a:rPr b="1" lang="en"/>
              <a:t>set</a:t>
            </a:r>
            <a:r>
              <a:rPr lang="en"/>
              <a:t> of Body objects in 2D space?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2D Range Finding and Nearest Neighbors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243000" y="556500"/>
            <a:ext cx="8715300" cy="4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perform operations on a </a:t>
            </a:r>
            <a:r>
              <a:rPr b="1" lang="en"/>
              <a:t>set</a:t>
            </a:r>
            <a:r>
              <a:rPr lang="en"/>
              <a:t> of Body objects in 2D space?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2D Range Searching: How many objects are in the highlighted rectangle? </a:t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156975" y="4734200"/>
            <a:ext cx="7191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2D range search is a generalization of the “subSet” method from earlier.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2D Range Finding and Nearest Neighbors</a:t>
            </a:r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243000" y="556500"/>
            <a:ext cx="8715300" cy="4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perform operations on a </a:t>
            </a:r>
            <a:r>
              <a:rPr b="1" lang="en"/>
              <a:t>set</a:t>
            </a:r>
            <a:r>
              <a:rPr lang="en"/>
              <a:t> of Body objects in 2D space?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2D Range Searching: How many objects are in the highlighted rectangle? 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Nearest: What is the closest object to the space horse?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6560828" y="1261698"/>
            <a:ext cx="317547" cy="2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363000" y="1865750"/>
            <a:ext cx="513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Ideally, we’d like to store our data in a format (like a BST) that allows more efficient approaches than just iterating over all objects.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what goes wrong if we try to build a BST of 2 dimensional data.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156975" y="4734200"/>
            <a:ext cx="7191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2D range search is a generalization of the “subSet” method from earlier.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Range-Finding and Nearest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trying to build a BST of Body objects in 2D space.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earth.xPos = 1.5, earth.yPos = 1.6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mars.xPos = 1.0, mars.yPos = 2.8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BST, we need some notion of “less than”: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xPos, Mars &lt; Earth (tree on left).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yPos, Mars &gt; Earth (tree on right).</a:t>
            </a: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5624500" y="3383744"/>
            <a:ext cx="835800" cy="42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5176850" y="4138519"/>
            <a:ext cx="835800" cy="428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44" y="627938"/>
            <a:ext cx="428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25" y="1414450"/>
            <a:ext cx="407265" cy="4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41"/>
          <p:cNvCxnSpPr/>
          <p:nvPr/>
        </p:nvCxnSpPr>
        <p:spPr>
          <a:xfrm>
            <a:off x="7048500" y="764375"/>
            <a:ext cx="42900" cy="19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41"/>
          <p:cNvCxnSpPr/>
          <p:nvPr/>
        </p:nvCxnSpPr>
        <p:spPr>
          <a:xfrm>
            <a:off x="6677025" y="2307425"/>
            <a:ext cx="21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1"/>
          <p:cNvCxnSpPr>
            <a:stCxn id="320" idx="2"/>
            <a:endCxn id="321" idx="0"/>
          </p:cNvCxnSpPr>
          <p:nvPr/>
        </p:nvCxnSpPr>
        <p:spPr>
          <a:xfrm flipH="1">
            <a:off x="5594800" y="3812444"/>
            <a:ext cx="447600" cy="3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41"/>
          <p:cNvSpPr/>
          <p:nvPr/>
        </p:nvSpPr>
        <p:spPr>
          <a:xfrm>
            <a:off x="7174700" y="3383744"/>
            <a:ext cx="835800" cy="42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7712900" y="4112319"/>
            <a:ext cx="835800" cy="428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9" name="Google Shape;329;p41"/>
          <p:cNvCxnSpPr>
            <a:stCxn id="327" idx="2"/>
            <a:endCxn id="328" idx="0"/>
          </p:cNvCxnSpPr>
          <p:nvPr/>
        </p:nvCxnSpPr>
        <p:spPr>
          <a:xfrm>
            <a:off x="7592600" y="3812444"/>
            <a:ext cx="5382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41"/>
          <p:cNvSpPr txBox="1"/>
          <p:nvPr/>
        </p:nvSpPr>
        <p:spPr>
          <a:xfrm>
            <a:off x="7553356" y="1819281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(1.5, 1.6)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7104600" y="981200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(1.0, 2.8)</a:t>
            </a:r>
            <a:endParaRPr/>
          </a:p>
        </p:txBody>
      </p:sp>
      <p:sp>
        <p:nvSpPr>
          <p:cNvPr id="332" name="Google Shape;332;p41"/>
          <p:cNvSpPr txBox="1"/>
          <p:nvPr/>
        </p:nvSpPr>
        <p:spPr>
          <a:xfrm>
            <a:off x="5286375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X-Based Tree</a:t>
            </a:r>
            <a:endParaRPr/>
          </a:p>
        </p:txBody>
      </p:sp>
      <p:sp>
        <p:nvSpPr>
          <p:cNvPr id="333" name="Google Shape;333;p41"/>
          <p:cNvSpPr txBox="1"/>
          <p:nvPr/>
        </p:nvSpPr>
        <p:spPr>
          <a:xfrm>
            <a:off x="7181913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Y-Based Tree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trying to build a BST of Body objects in 2D space.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earth.xPos = 1.5, earth.yPos = 1.6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mars.xPos = 1.0, mars.yPos = 2.8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 BST, we need some notion of “less than”: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xPos, Mars &lt; Earth (tree on left).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yPos, Mars &gt; Earth (tree on right).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Could just pick one,</a:t>
            </a:r>
            <a:r>
              <a:rPr lang="en"/>
              <a:t> but you’re losing some of your information about ordering.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make nearest/2D range finding slow.</a:t>
            </a: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5624500" y="3383744"/>
            <a:ext cx="835800" cy="42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5176850" y="4138519"/>
            <a:ext cx="835800" cy="428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2" name="Google Shape;3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44" y="627938"/>
            <a:ext cx="428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25" y="1414450"/>
            <a:ext cx="407265" cy="4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2"/>
          <p:cNvCxnSpPr/>
          <p:nvPr/>
        </p:nvCxnSpPr>
        <p:spPr>
          <a:xfrm>
            <a:off x="7048500" y="764375"/>
            <a:ext cx="42900" cy="19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2"/>
          <p:cNvCxnSpPr/>
          <p:nvPr/>
        </p:nvCxnSpPr>
        <p:spPr>
          <a:xfrm>
            <a:off x="6677025" y="2307425"/>
            <a:ext cx="21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2"/>
          <p:cNvCxnSpPr>
            <a:stCxn id="340" idx="2"/>
            <a:endCxn id="341" idx="0"/>
          </p:cNvCxnSpPr>
          <p:nvPr/>
        </p:nvCxnSpPr>
        <p:spPr>
          <a:xfrm flipH="1">
            <a:off x="5594800" y="3812444"/>
            <a:ext cx="447600" cy="3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2"/>
          <p:cNvSpPr/>
          <p:nvPr/>
        </p:nvSpPr>
        <p:spPr>
          <a:xfrm>
            <a:off x="7174700" y="3383744"/>
            <a:ext cx="835800" cy="42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7712900" y="4112319"/>
            <a:ext cx="835800" cy="428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9" name="Google Shape;349;p42"/>
          <p:cNvCxnSpPr>
            <a:stCxn id="347" idx="2"/>
            <a:endCxn id="348" idx="0"/>
          </p:cNvCxnSpPr>
          <p:nvPr/>
        </p:nvCxnSpPr>
        <p:spPr>
          <a:xfrm>
            <a:off x="7592600" y="3812444"/>
            <a:ext cx="5382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42"/>
          <p:cNvSpPr txBox="1"/>
          <p:nvPr/>
        </p:nvSpPr>
        <p:spPr>
          <a:xfrm>
            <a:off x="7553356" y="1819281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(1.5, 1.6)</a:t>
            </a:r>
            <a:endParaRPr/>
          </a:p>
        </p:txBody>
      </p:sp>
      <p:sp>
        <p:nvSpPr>
          <p:cNvPr id="351" name="Google Shape;351;p42"/>
          <p:cNvSpPr txBox="1"/>
          <p:nvPr/>
        </p:nvSpPr>
        <p:spPr>
          <a:xfrm>
            <a:off x="7104600" y="981200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(1.0, 2.8)</a:t>
            </a:r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5286375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X-Based Tree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7181913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Y-Based Tree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idx="1" type="body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know “What are all the points with x-coordinate less than -1.5?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Equivalent to “What’s in the green rectangle?”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humans, we can easily visually identify them (E and F).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2D Range-Finding Query</a:t>
            </a:r>
            <a:endParaRPr/>
          </a:p>
        </p:txBody>
      </p:sp>
      <p:sp>
        <p:nvSpPr>
          <p:cNvPr id="360" name="Google Shape;360;p43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62" name="Google Shape;362;p43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363" name="Google Shape;363;p43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366" name="Google Shape;366;p43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67" name="Google Shape;367;p43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68" name="Google Shape;368;p43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70" name="Google Shape;370;p43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371" name="Google Shape;371;p43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72" name="Google Shape;372;p43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373" name="Google Shape;373;p43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idx="1" type="body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the points stored in a list, then we’d have to iterate over the entire list.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Slow! Requires looking at every single point.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what happens if we try to store them in a BST ordered by X, then Y coordinate.</a:t>
            </a:r>
            <a:endParaRPr/>
          </a:p>
        </p:txBody>
      </p:sp>
      <p:sp>
        <p:nvSpPr>
          <p:cNvPr id="379" name="Google Shape;379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2D Range-Finding Query</a:t>
            </a:r>
            <a:endParaRPr/>
          </a:p>
        </p:txBody>
      </p:sp>
      <p:sp>
        <p:nvSpPr>
          <p:cNvPr id="380" name="Google Shape;380;p44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82" name="Google Shape;382;p44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383" name="Google Shape;383;p44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384" name="Google Shape;384;p44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87" name="Google Shape;387;p44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88" name="Google Shape;388;p44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391" name="Google Shape;391;p44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92" name="Google Shape;392;p44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idx="1" type="body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Suppose we put points into a BST map ordered by x-coordinate.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put((-1, -1), A)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put(( 2,  2), B)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put(( 0,  1), 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put(( 1,  0), 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put((-2, -2), 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put((-3, 2.5), F)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00" name="Google Shape;400;p45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403" name="Google Shape;403;p45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404" name="Google Shape;404;p45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05" name="Google Shape;405;p45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07" name="Google Shape;407;p45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08" name="Google Shape;408;p45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409" name="Google Shape;409;p45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10" name="Google Shape;410;p45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411" name="Google Shape;411;p45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b="1" lang="en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413" name="Google Shape;413;p45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414" name="Google Shape;414;p45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b="1" lang="en"/>
              <a:t>1</a:t>
            </a:r>
            <a:r>
              <a:rPr lang="en"/>
              <a:t>, 0)</a:t>
            </a:r>
            <a:endParaRPr/>
          </a:p>
        </p:txBody>
      </p:sp>
      <p:sp>
        <p:nvSpPr>
          <p:cNvPr id="415" name="Google Shape;415;p45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b="1" lang="en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416" name="Google Shape;416;p45"/>
          <p:cNvCxnSpPr>
            <a:stCxn id="411" idx="2"/>
            <a:endCxn id="415" idx="0"/>
          </p:cNvCxnSpPr>
          <p:nvPr/>
        </p:nvCxnSpPr>
        <p:spPr>
          <a:xfrm flipH="1">
            <a:off x="1267100" y="3157775"/>
            <a:ext cx="918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5"/>
          <p:cNvCxnSpPr>
            <a:stCxn id="411" idx="2"/>
            <a:endCxn id="412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5"/>
          <p:cNvCxnSpPr>
            <a:stCxn id="413" idx="0"/>
            <a:endCxn id="412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5"/>
          <p:cNvCxnSpPr>
            <a:stCxn id="413" idx="2"/>
            <a:endCxn id="414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45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21" name="Google Shape;421;p45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422" name="Google Shape;422;p45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b="1" lang="en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423" name="Google Shape;423;p45"/>
          <p:cNvCxnSpPr>
            <a:stCxn id="422" idx="0"/>
            <a:endCxn id="415" idx="2"/>
          </p:cNvCxnSpPr>
          <p:nvPr/>
        </p:nvCxnSpPr>
        <p:spPr>
          <a:xfrm flipH="1" rot="10800000">
            <a:off x="799200" y="3765875"/>
            <a:ext cx="4680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Given the BST below, identify all the points with x-coordinate less than -1.5.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avoid looking at every node?</a:t>
            </a:r>
            <a:endParaRPr/>
          </a:p>
        </p:txBody>
      </p:sp>
      <p:sp>
        <p:nvSpPr>
          <p:cNvPr id="429" name="Google Shape;429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b="1" lang="en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433" name="Google Shape;433;p46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b="1" lang="en"/>
              <a:t>1</a:t>
            </a:r>
            <a:r>
              <a:rPr lang="en"/>
              <a:t>, 0)</a:t>
            </a:r>
            <a:endParaRPr/>
          </a:p>
        </p:txBody>
      </p:sp>
      <p:sp>
        <p:nvSpPr>
          <p:cNvPr id="434" name="Google Shape;434;p46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b="1" lang="en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435" name="Google Shape;435;p46"/>
          <p:cNvCxnSpPr>
            <a:stCxn id="430" idx="2"/>
            <a:endCxn id="434" idx="0"/>
          </p:cNvCxnSpPr>
          <p:nvPr/>
        </p:nvCxnSpPr>
        <p:spPr>
          <a:xfrm flipH="1">
            <a:off x="1267100" y="3157775"/>
            <a:ext cx="918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6"/>
          <p:cNvCxnSpPr>
            <a:stCxn id="430" idx="2"/>
            <a:endCxn id="431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6"/>
          <p:cNvCxnSpPr>
            <a:stCxn id="432" idx="0"/>
            <a:endCxn id="431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6"/>
          <p:cNvCxnSpPr>
            <a:stCxn id="432" idx="2"/>
            <a:endCxn id="433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6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b="1" lang="en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440" name="Google Shape;440;p46"/>
          <p:cNvCxnSpPr>
            <a:stCxn id="439" idx="0"/>
            <a:endCxn id="434" idx="2"/>
          </p:cNvCxnSpPr>
          <p:nvPr/>
        </p:nvCxnSpPr>
        <p:spPr>
          <a:xfrm flipH="1" rot="10800000">
            <a:off x="799200" y="3765875"/>
            <a:ext cx="4680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>
            <p:ph idx="1" type="body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Given the BST below, identify all the points with x-coordinate less than -1.5.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can simply work our way down the tree, ignoring pursuing any options that are impossible.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example, no need to go down the right child of A because no point over there could possible have x coordinate &lt; -1.5.</a:t>
            </a:r>
            <a:endParaRPr/>
          </a:p>
        </p:txBody>
      </p:sp>
      <p:sp>
        <p:nvSpPr>
          <p:cNvPr id="446" name="Google Shape;446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448" name="Google Shape;448;p47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b="1" lang="en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449" name="Google Shape;449;p47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450" name="Google Shape;450;p47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b="1" lang="en"/>
              <a:t>1</a:t>
            </a:r>
            <a:r>
              <a:rPr lang="en"/>
              <a:t>, 0)</a:t>
            </a:r>
            <a:endParaRPr/>
          </a:p>
        </p:txBody>
      </p:sp>
      <p:cxnSp>
        <p:nvCxnSpPr>
          <p:cNvPr id="451" name="Google Shape;451;p47"/>
          <p:cNvCxnSpPr>
            <a:stCxn id="447" idx="2"/>
            <a:endCxn id="448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7"/>
          <p:cNvCxnSpPr>
            <a:stCxn id="449" idx="0"/>
            <a:endCxn id="448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7"/>
          <p:cNvCxnSpPr>
            <a:stCxn id="449" idx="2"/>
            <a:endCxn id="450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7"/>
          <p:cNvCxnSpPr/>
          <p:nvPr/>
        </p:nvCxnSpPr>
        <p:spPr>
          <a:xfrm flipH="1">
            <a:off x="3032350" y="3056850"/>
            <a:ext cx="438900" cy="180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47"/>
          <p:cNvSpPr txBox="1"/>
          <p:nvPr/>
        </p:nvSpPr>
        <p:spPr>
          <a:xfrm>
            <a:off x="3456625" y="2702750"/>
            <a:ext cx="1140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 need to go here.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56" name="Google Shape;456;p47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b="1" lang="en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457" name="Google Shape;457;p47"/>
          <p:cNvCxnSpPr>
            <a:endCxn id="456" idx="0"/>
          </p:cNvCxnSpPr>
          <p:nvPr/>
        </p:nvCxnSpPr>
        <p:spPr>
          <a:xfrm flipH="1">
            <a:off x="1267200" y="3157723"/>
            <a:ext cx="918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47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b="1" lang="en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459" name="Google Shape;459;p47"/>
          <p:cNvCxnSpPr>
            <a:stCxn id="458" idx="0"/>
            <a:endCxn id="456" idx="2"/>
          </p:cNvCxnSpPr>
          <p:nvPr/>
        </p:nvCxnSpPr>
        <p:spPr>
          <a:xfrm flipH="1" rot="10800000">
            <a:off x="799200" y="3765875"/>
            <a:ext cx="4680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7"/>
          <p:cNvSpPr txBox="1"/>
          <p:nvPr/>
        </p:nvSpPr>
        <p:spPr>
          <a:xfrm>
            <a:off x="5430925" y="2760075"/>
            <a:ext cx="35877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process of cutting off a tree search early is called “Pruning”.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/>
          <p:nvPr>
            <p:ph idx="1" type="body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Given the BST below, identify all the points with x-coordinate less than -1.5.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can simply work our way down the tree, ignoring pursuing any options that are impossible.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example, no need to go down the right child of A because no point over there could possible have x coordinate &lt; -1.5.</a:t>
            </a:r>
            <a:endParaRPr/>
          </a:p>
        </p:txBody>
      </p:sp>
      <p:sp>
        <p:nvSpPr>
          <p:cNvPr id="466" name="Google Shape;466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67" name="Google Shape;467;p48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468" name="Google Shape;468;p48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b="1" lang="en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469" name="Google Shape;469;p48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470" name="Google Shape;470;p48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b="1" lang="en"/>
              <a:t>1</a:t>
            </a:r>
            <a:r>
              <a:rPr lang="en"/>
              <a:t>, 0)</a:t>
            </a:r>
            <a:endParaRPr/>
          </a:p>
        </p:txBody>
      </p:sp>
      <p:cxnSp>
        <p:nvCxnSpPr>
          <p:cNvPr id="471" name="Google Shape;471;p48"/>
          <p:cNvCxnSpPr>
            <a:stCxn id="467" idx="2"/>
            <a:endCxn id="468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8"/>
          <p:cNvCxnSpPr>
            <a:stCxn id="469" idx="0"/>
            <a:endCxn id="468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8"/>
          <p:cNvCxnSpPr>
            <a:stCxn id="469" idx="2"/>
            <a:endCxn id="470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8"/>
          <p:cNvCxnSpPr/>
          <p:nvPr/>
        </p:nvCxnSpPr>
        <p:spPr>
          <a:xfrm flipH="1">
            <a:off x="3032350" y="3056850"/>
            <a:ext cx="438900" cy="180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48"/>
          <p:cNvSpPr txBox="1"/>
          <p:nvPr/>
        </p:nvSpPr>
        <p:spPr>
          <a:xfrm>
            <a:off x="3456625" y="2702750"/>
            <a:ext cx="1140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 need to go here.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b="1" lang="en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477" name="Google Shape;477;p48"/>
          <p:cNvCxnSpPr>
            <a:endCxn id="476" idx="0"/>
          </p:cNvCxnSpPr>
          <p:nvPr/>
        </p:nvCxnSpPr>
        <p:spPr>
          <a:xfrm flipH="1">
            <a:off x="1267200" y="3157723"/>
            <a:ext cx="918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48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b="1" lang="en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479" name="Google Shape;479;p48"/>
          <p:cNvCxnSpPr>
            <a:stCxn id="478" idx="0"/>
            <a:endCxn id="476" idx="2"/>
          </p:cNvCxnSpPr>
          <p:nvPr/>
        </p:nvCxnSpPr>
        <p:spPr>
          <a:xfrm flipH="1" rot="10800000">
            <a:off x="799200" y="3765875"/>
            <a:ext cx="4680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8"/>
          <p:cNvSpPr txBox="1"/>
          <p:nvPr/>
        </p:nvSpPr>
        <p:spPr>
          <a:xfrm>
            <a:off x="5430925" y="2760075"/>
            <a:ext cx="35877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process of cutting off a tree search early is called “Pruning”.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042" y="2862689"/>
            <a:ext cx="2845032" cy="21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"/>
          <p:cNvSpPr txBox="1"/>
          <p:nvPr>
            <p:ph idx="1" type="body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we’d used y coordinate for comparisons, we’d get a slightly different BST.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put((-1,  -1), A)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put(( 2,   2), B)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put(( 0,   1), C)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put(( 1,   0), 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put((-2,  -2), 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put((-3, 2.5), F)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488" name="Google Shape;488;p49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491" name="Google Shape;491;p49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492" name="Google Shape;492;p49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93" name="Google Shape;493;p49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494" name="Google Shape;494;p49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95" name="Google Shape;495;p49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96" name="Google Shape;496;p49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497" name="Google Shape;497;p49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98" name="Google Shape;498;p49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499" name="Google Shape;499;p49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b="1" lang="en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500" name="Google Shape;500;p49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b="1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01" name="Google Shape;501;p49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b="1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502" name="Google Shape;502;p49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b="1" lang="en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503" name="Google Shape;503;p49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(-2, </a:t>
            </a:r>
            <a:r>
              <a:rPr b="1" lang="en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504" name="Google Shape;504;p49"/>
          <p:cNvCxnSpPr>
            <a:stCxn id="499" idx="2"/>
            <a:endCxn id="503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9"/>
          <p:cNvCxnSpPr>
            <a:stCxn id="499" idx="2"/>
            <a:endCxn id="500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9"/>
          <p:cNvCxnSpPr>
            <a:stCxn id="501" idx="0"/>
            <a:endCxn id="500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9"/>
          <p:cNvCxnSpPr>
            <a:stCxn id="501" idx="2"/>
            <a:endCxn id="502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49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b="1" lang="en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509" name="Google Shape;509;p49"/>
          <p:cNvCxnSpPr>
            <a:stCxn id="508" idx="0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49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11" name="Google Shape;511;p49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/>
          <p:nvPr>
            <p:ph idx="1" type="body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Given the BST below, identify all the points with x-coordinate less than -1.5.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avoid looking at every node?</a:t>
            </a:r>
            <a:endParaRPr/>
          </a:p>
        </p:txBody>
      </p:sp>
      <p:sp>
        <p:nvSpPr>
          <p:cNvPr id="517" name="Google Shape;517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518" name="Google Shape;518;p50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b="1" lang="en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519" name="Google Shape;519;p50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b="1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20" name="Google Shape;520;p50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b="1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521" name="Google Shape;521;p50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b="1" lang="en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522" name="Google Shape;522;p50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(-2, </a:t>
            </a:r>
            <a:r>
              <a:rPr b="1" lang="en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523" name="Google Shape;523;p50"/>
          <p:cNvCxnSpPr>
            <a:stCxn id="518" idx="2"/>
            <a:endCxn id="522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50"/>
          <p:cNvCxnSpPr>
            <a:stCxn id="518" idx="2"/>
            <a:endCxn id="519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50"/>
          <p:cNvCxnSpPr>
            <a:stCxn id="520" idx="0"/>
            <a:endCxn id="519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50"/>
          <p:cNvCxnSpPr>
            <a:stCxn id="520" idx="2"/>
            <a:endCxn id="521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50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b="1" lang="en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528" name="Google Shape;528;p50"/>
          <p:cNvCxnSpPr>
            <a:stCxn id="527" idx="0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Trees</a:t>
            </a:r>
            <a:endParaRPr/>
          </a:p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 far we’ve seen </a:t>
            </a:r>
            <a:r>
              <a:rPr lang="en">
                <a:solidFill>
                  <a:srgbClr val="000000"/>
                </a:solidFill>
              </a:rPr>
              <a:t>three </a:t>
            </a:r>
            <a:r>
              <a:rPr lang="en">
                <a:solidFill>
                  <a:srgbClr val="000000"/>
                </a:solidFill>
              </a:rPr>
              <a:t>different efficient implementations of a Map (or Set):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Binary Search Tree.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2-3 Tree / 2-3-4 Tree / B-Tree.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Red Black Tree.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“search tree” data structures support very fast insert, remove, and delete operations for arbitrary amounts of data.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Requires that data can be compared to each other with some total order.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We used the “Comparable” interface as our comparison engine.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/>
          <p:nvPr>
            <p:ph idx="1" type="body"/>
          </p:nvPr>
        </p:nvSpPr>
        <p:spPr>
          <a:xfrm>
            <a:off x="243000" y="556500"/>
            <a:ext cx="88449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Given the BST below, identify all the points with x-coordinate less than -1.5.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pruning was impossible!</a:t>
            </a:r>
            <a:endParaRPr/>
          </a:p>
        </p:txBody>
      </p:sp>
      <p:sp>
        <p:nvSpPr>
          <p:cNvPr id="534" name="Google Shape;534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b="1" lang="en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b="1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b="1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b="1" lang="en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(-2, </a:t>
            </a:r>
            <a:r>
              <a:rPr b="1" lang="en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540" name="Google Shape;540;p51"/>
          <p:cNvCxnSpPr>
            <a:stCxn id="535" idx="2"/>
            <a:endCxn id="539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51"/>
          <p:cNvCxnSpPr>
            <a:stCxn id="535" idx="2"/>
            <a:endCxn id="536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51"/>
          <p:cNvCxnSpPr>
            <a:stCxn id="537" idx="0"/>
            <a:endCxn id="536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51"/>
          <p:cNvCxnSpPr>
            <a:stCxn id="537" idx="2"/>
            <a:endCxn id="538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51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b="1" lang="en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545" name="Google Shape;545;p51"/>
          <p:cNvCxnSpPr>
            <a:stCxn id="544" idx="0"/>
            <a:endCxn id="536" idx="2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52"/>
          <p:cNvCxnSpPr/>
          <p:nvPr/>
        </p:nvCxnSpPr>
        <p:spPr>
          <a:xfrm>
            <a:off x="6981500" y="1852625"/>
            <a:ext cx="0" cy="290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52"/>
          <p:cNvSpPr txBox="1"/>
          <p:nvPr>
            <p:ph idx="1" type="body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X-oriented tree, the “A” node partitioned the universe into a left and right side.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Left: All points with X &lt; -1.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Right: All points with X &gt; 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Right side doesn’t intersect query rectangle.</a:t>
            </a:r>
            <a:endParaRPr/>
          </a:p>
        </p:txBody>
      </p:sp>
      <p:sp>
        <p:nvSpPr>
          <p:cNvPr id="552" name="Google Shape;552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Partitioning / Rectangle Intersection Interpretation</a:t>
            </a:r>
            <a:endParaRPr/>
          </a:p>
        </p:txBody>
      </p:sp>
      <p:sp>
        <p:nvSpPr>
          <p:cNvPr id="553" name="Google Shape;553;p52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2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55" name="Google Shape;555;p52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556" name="Google Shape;556;p52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557" name="Google Shape;557;p52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58" name="Google Shape;558;p52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559" name="Google Shape;559;p52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60" name="Google Shape;560;p52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61" name="Google Shape;561;p52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562" name="Google Shape;562;p52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63" name="Google Shape;563;p52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564" name="Google Shape;564;p52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/>
              <a:t>-1</a:t>
            </a:r>
            <a:r>
              <a:rPr lang="en"/>
              <a:t>, -1)</a:t>
            </a:r>
            <a:endParaRPr/>
          </a:p>
        </p:txBody>
      </p:sp>
      <p:sp>
        <p:nvSpPr>
          <p:cNvPr id="565" name="Google Shape;565;p52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</a:t>
            </a:r>
            <a:r>
              <a:rPr b="1" lang="en"/>
              <a:t>2</a:t>
            </a:r>
            <a:r>
              <a:rPr lang="en"/>
              <a:t>, 2)</a:t>
            </a:r>
            <a:endParaRPr/>
          </a:p>
        </p:txBody>
      </p:sp>
      <p:sp>
        <p:nvSpPr>
          <p:cNvPr id="566" name="Google Shape;566;p52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/>
              <a:t>0</a:t>
            </a:r>
            <a:r>
              <a:rPr lang="en"/>
              <a:t>, 1)</a:t>
            </a: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27475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</a:t>
            </a:r>
            <a:r>
              <a:rPr b="1" lang="en"/>
              <a:t>1</a:t>
            </a:r>
            <a:r>
              <a:rPr lang="en"/>
              <a:t>, 0)</a:t>
            </a:r>
            <a:endParaRPr/>
          </a:p>
        </p:txBody>
      </p:sp>
      <p:cxnSp>
        <p:nvCxnSpPr>
          <p:cNvPr id="568" name="Google Shape;568;p52"/>
          <p:cNvCxnSpPr>
            <a:stCxn id="564" idx="2"/>
            <a:endCxn id="565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52"/>
          <p:cNvCxnSpPr>
            <a:stCxn id="566" idx="0"/>
            <a:endCxn id="565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52"/>
          <p:cNvCxnSpPr>
            <a:stCxn id="566" idx="2"/>
            <a:endCxn id="567" idx="0"/>
          </p:cNvCxnSpPr>
          <p:nvPr/>
        </p:nvCxnSpPr>
        <p:spPr>
          <a:xfrm>
            <a:off x="2642600" y="43738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52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52"/>
          <p:cNvCxnSpPr/>
          <p:nvPr/>
        </p:nvCxnSpPr>
        <p:spPr>
          <a:xfrm flipH="1">
            <a:off x="3032350" y="3056850"/>
            <a:ext cx="438900" cy="180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2"/>
          <p:cNvSpPr txBox="1"/>
          <p:nvPr/>
        </p:nvSpPr>
        <p:spPr>
          <a:xfrm>
            <a:off x="3456625" y="2702750"/>
            <a:ext cx="1140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 need to go here.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4" name="Google Shape;574;p52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75" name="Google Shape;575;p52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576" name="Google Shape;576;p52"/>
          <p:cNvSpPr/>
          <p:nvPr/>
        </p:nvSpPr>
        <p:spPr>
          <a:xfrm>
            <a:off x="766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</a:t>
            </a:r>
            <a:r>
              <a:rPr b="1" lang="en"/>
              <a:t>-2</a:t>
            </a:r>
            <a:r>
              <a:rPr lang="en"/>
              <a:t>, -2)</a:t>
            </a:r>
            <a:endParaRPr/>
          </a:p>
        </p:txBody>
      </p:sp>
      <p:cxnSp>
        <p:nvCxnSpPr>
          <p:cNvPr id="577" name="Google Shape;577;p52"/>
          <p:cNvCxnSpPr>
            <a:endCxn id="576" idx="0"/>
          </p:cNvCxnSpPr>
          <p:nvPr/>
        </p:nvCxnSpPr>
        <p:spPr>
          <a:xfrm flipH="1">
            <a:off x="1267200" y="3157723"/>
            <a:ext cx="918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52"/>
          <p:cNvSpPr/>
          <p:nvPr/>
        </p:nvSpPr>
        <p:spPr>
          <a:xfrm>
            <a:off x="243000" y="3939575"/>
            <a:ext cx="11124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b="1" lang="en"/>
              <a:t>-3</a:t>
            </a:r>
            <a:r>
              <a:rPr lang="en"/>
              <a:t>, 2.5)</a:t>
            </a:r>
            <a:endParaRPr/>
          </a:p>
        </p:txBody>
      </p:sp>
      <p:cxnSp>
        <p:nvCxnSpPr>
          <p:cNvPr id="579" name="Google Shape;579;p52"/>
          <p:cNvCxnSpPr>
            <a:stCxn id="578" idx="0"/>
            <a:endCxn id="576" idx="2"/>
          </p:cNvCxnSpPr>
          <p:nvPr/>
        </p:nvCxnSpPr>
        <p:spPr>
          <a:xfrm flipH="1" rot="10800000">
            <a:off x="799200" y="3765875"/>
            <a:ext cx="4680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4" name="Google Shape;584;p53"/>
          <p:cNvCxnSpPr/>
          <p:nvPr/>
        </p:nvCxnSpPr>
        <p:spPr>
          <a:xfrm>
            <a:off x="5241000" y="3754025"/>
            <a:ext cx="3622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53"/>
          <p:cNvSpPr txBox="1"/>
          <p:nvPr>
            <p:ph idx="1" type="body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Y-oriented tree, the “A” node partitioned the universe into a top and bottom side.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 (left): All points with Y &lt; -1.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Top (right): All points with Y &gt; 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Both </a:t>
            </a:r>
            <a:r>
              <a:rPr lang="en"/>
              <a:t>sides intersect query rectangle.</a:t>
            </a:r>
            <a:endParaRPr/>
          </a:p>
        </p:txBody>
      </p:sp>
      <p:sp>
        <p:nvSpPr>
          <p:cNvPr id="586" name="Google Shape;586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Spatial Partitioning / Rectangle Intersection Interpretation</a:t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89" name="Google Shape;589;p53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590" name="Google Shape;590;p53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92" name="Google Shape;592;p53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593" name="Google Shape;593;p53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94" name="Google Shape;594;p53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596" name="Google Shape;596;p53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97" name="Google Shape;597;p53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598" name="Google Shape;598;p53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b="1" lang="en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599" name="Google Shape;599;p53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b="1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b="1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601" name="Google Shape;601;p53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b="1" lang="en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602" name="Google Shape;602;p53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(-2, </a:t>
            </a:r>
            <a:r>
              <a:rPr b="1" lang="en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603" name="Google Shape;603;p53"/>
          <p:cNvCxnSpPr>
            <a:stCxn id="598" idx="2"/>
            <a:endCxn id="602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53"/>
          <p:cNvCxnSpPr>
            <a:stCxn id="598" idx="2"/>
            <a:endCxn id="599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53"/>
          <p:cNvCxnSpPr>
            <a:stCxn id="600" idx="0"/>
            <a:endCxn id="599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53"/>
          <p:cNvCxnSpPr>
            <a:stCxn id="600" idx="2"/>
            <a:endCxn id="601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53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3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b="1" lang="en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609" name="Google Shape;609;p53"/>
          <p:cNvCxnSpPr>
            <a:stCxn id="608" idx="0"/>
            <a:endCxn id="599" idx="2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53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11" name="Google Shape;611;p53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612" name="Google Shape;612;p53"/>
          <p:cNvSpPr txBox="1"/>
          <p:nvPr/>
        </p:nvSpPr>
        <p:spPr>
          <a:xfrm>
            <a:off x="625125" y="4055275"/>
            <a:ext cx="1026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Can’t prune either of these!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13" name="Google Shape;613;p53"/>
          <p:cNvCxnSpPr/>
          <p:nvPr/>
        </p:nvCxnSpPr>
        <p:spPr>
          <a:xfrm flipH="1" rot="10800000">
            <a:off x="1514175" y="3302700"/>
            <a:ext cx="1159200" cy="903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53"/>
          <p:cNvCxnSpPr/>
          <p:nvPr/>
        </p:nvCxnSpPr>
        <p:spPr>
          <a:xfrm flipH="1" rot="10800000">
            <a:off x="1462125" y="3340700"/>
            <a:ext cx="80400" cy="643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4"/>
          <p:cNvCxnSpPr/>
          <p:nvPr/>
        </p:nvCxnSpPr>
        <p:spPr>
          <a:xfrm>
            <a:off x="5241000" y="2425993"/>
            <a:ext cx="3622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54"/>
          <p:cNvSpPr txBox="1"/>
          <p:nvPr>
            <p:ph idx="1" type="body"/>
          </p:nvPr>
        </p:nvSpPr>
        <p:spPr>
          <a:xfrm>
            <a:off x="243000" y="556500"/>
            <a:ext cx="87153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Y-oriented tree, the “A” node partitioned the universe into a top and bottom side.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 (left): All points with Y &lt; -1.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Top (right): All points with Y &gt; 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sides intersect query rectangle.</a:t>
            </a:r>
            <a:endParaRPr/>
          </a:p>
        </p:txBody>
      </p:sp>
      <p:sp>
        <p:nvSpPr>
          <p:cNvPr id="621" name="Google Shape;62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Partitioning / Rectangle Intersection Interpretation</a:t>
            </a:r>
            <a:endParaRPr/>
          </a:p>
        </p:txBody>
      </p:sp>
      <p:sp>
        <p:nvSpPr>
          <p:cNvPr id="622" name="Google Shape;622;p54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4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4" name="Google Shape;624;p54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625" name="Google Shape;625;p54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sp>
        <p:nvSpPr>
          <p:cNvPr id="626" name="Google Shape;626;p54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27" name="Google Shape;627;p54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sp>
        <p:nvSpPr>
          <p:cNvPr id="628" name="Google Shape;628;p54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29" name="Google Shape;629;p54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30" name="Google Shape;630;p54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631" name="Google Shape;631;p54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32" name="Google Shape;632;p54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633" name="Google Shape;633;p54"/>
          <p:cNvSpPr/>
          <p:nvPr/>
        </p:nvSpPr>
        <p:spPr>
          <a:xfrm>
            <a:off x="1684550" y="2722475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(-1, </a:t>
            </a:r>
            <a:r>
              <a:rPr b="1" lang="en"/>
              <a:t>-1</a:t>
            </a:r>
            <a:r>
              <a:rPr lang="en"/>
              <a:t>)</a:t>
            </a:r>
            <a:endParaRPr/>
          </a:p>
        </p:txBody>
      </p:sp>
      <p:sp>
        <p:nvSpPr>
          <p:cNvPr id="634" name="Google Shape;634;p54"/>
          <p:cNvSpPr/>
          <p:nvPr/>
        </p:nvSpPr>
        <p:spPr>
          <a:xfrm>
            <a:off x="2747550" y="3330524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(2, </a:t>
            </a:r>
            <a:r>
              <a:rPr b="1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635" name="Google Shape;635;p54"/>
          <p:cNvSpPr/>
          <p:nvPr/>
        </p:nvSpPr>
        <p:spPr>
          <a:xfrm>
            <a:off x="2141750" y="393857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(0, </a:t>
            </a:r>
            <a:r>
              <a:rPr b="1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636" name="Google Shape;636;p54"/>
          <p:cNvSpPr/>
          <p:nvPr/>
        </p:nvSpPr>
        <p:spPr>
          <a:xfrm>
            <a:off x="1756950" y="45466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(1, </a:t>
            </a:r>
            <a:r>
              <a:rPr b="1" lang="en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637" name="Google Shape;637;p54"/>
          <p:cNvSpPr/>
          <p:nvPr/>
        </p:nvSpPr>
        <p:spPr>
          <a:xfrm>
            <a:off x="385350" y="3330523"/>
            <a:ext cx="100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(-2, </a:t>
            </a:r>
            <a:r>
              <a:rPr b="1" lang="en"/>
              <a:t>-2</a:t>
            </a:r>
            <a:r>
              <a:rPr lang="en"/>
              <a:t>)</a:t>
            </a:r>
            <a:endParaRPr/>
          </a:p>
        </p:txBody>
      </p:sp>
      <p:cxnSp>
        <p:nvCxnSpPr>
          <p:cNvPr id="638" name="Google Shape;638;p54"/>
          <p:cNvCxnSpPr>
            <a:stCxn id="633" idx="2"/>
            <a:endCxn id="637" idx="0"/>
          </p:cNvCxnSpPr>
          <p:nvPr/>
        </p:nvCxnSpPr>
        <p:spPr>
          <a:xfrm flipH="1">
            <a:off x="886100" y="3157775"/>
            <a:ext cx="12993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54"/>
          <p:cNvCxnSpPr>
            <a:stCxn id="633" idx="2"/>
            <a:endCxn id="634" idx="0"/>
          </p:cNvCxnSpPr>
          <p:nvPr/>
        </p:nvCxnSpPr>
        <p:spPr>
          <a:xfrm>
            <a:off x="2185400" y="3157775"/>
            <a:ext cx="1062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54"/>
          <p:cNvCxnSpPr>
            <a:stCxn id="635" idx="0"/>
            <a:endCxn id="634" idx="2"/>
          </p:cNvCxnSpPr>
          <p:nvPr/>
        </p:nvCxnSpPr>
        <p:spPr>
          <a:xfrm flipH="1" rot="10800000">
            <a:off x="2642600" y="3765773"/>
            <a:ext cx="6057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54"/>
          <p:cNvCxnSpPr>
            <a:stCxn id="635" idx="2"/>
            <a:endCxn id="636" idx="0"/>
          </p:cNvCxnSpPr>
          <p:nvPr/>
        </p:nvCxnSpPr>
        <p:spPr>
          <a:xfrm flipH="1">
            <a:off x="2257700" y="4373873"/>
            <a:ext cx="3849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54"/>
          <p:cNvSpPr/>
          <p:nvPr/>
        </p:nvSpPr>
        <p:spPr>
          <a:xfrm>
            <a:off x="5234000" y="1855000"/>
            <a:ext cx="1430700" cy="2894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4"/>
          <p:cNvSpPr/>
          <p:nvPr/>
        </p:nvSpPr>
        <p:spPr>
          <a:xfrm>
            <a:off x="3586100" y="3938575"/>
            <a:ext cx="11235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(-3, </a:t>
            </a:r>
            <a:r>
              <a:rPr b="1" lang="en"/>
              <a:t>2.5</a:t>
            </a:r>
            <a:r>
              <a:rPr lang="en"/>
              <a:t>)</a:t>
            </a:r>
            <a:endParaRPr/>
          </a:p>
        </p:txBody>
      </p:sp>
      <p:cxnSp>
        <p:nvCxnSpPr>
          <p:cNvPr id="644" name="Google Shape;644;p54"/>
          <p:cNvCxnSpPr>
            <a:stCxn id="643" idx="0"/>
            <a:endCxn id="634" idx="2"/>
          </p:cNvCxnSpPr>
          <p:nvPr/>
        </p:nvCxnSpPr>
        <p:spPr>
          <a:xfrm rot="10800000">
            <a:off x="3248450" y="3765775"/>
            <a:ext cx="8994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54"/>
          <p:cNvSpPr/>
          <p:nvPr/>
        </p:nvSpPr>
        <p:spPr>
          <a:xfrm>
            <a:off x="5439081" y="1908179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46" name="Google Shape;646;p54"/>
          <p:cNvSpPr txBox="1"/>
          <p:nvPr/>
        </p:nvSpPr>
        <p:spPr>
          <a:xfrm>
            <a:off x="5588602" y="2177723"/>
            <a:ext cx="817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(-3, 2.5)</a:t>
            </a:r>
            <a:endParaRPr/>
          </a:p>
        </p:txBody>
      </p:sp>
      <p:sp>
        <p:nvSpPr>
          <p:cNvPr id="647" name="Google Shape;647;p54"/>
          <p:cNvSpPr txBox="1"/>
          <p:nvPr/>
        </p:nvSpPr>
        <p:spPr>
          <a:xfrm>
            <a:off x="625125" y="4055275"/>
            <a:ext cx="1026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Can’t prune either of these!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48" name="Google Shape;648;p54"/>
          <p:cNvCxnSpPr/>
          <p:nvPr/>
        </p:nvCxnSpPr>
        <p:spPr>
          <a:xfrm flipH="1" rot="10800000">
            <a:off x="1514175" y="3889500"/>
            <a:ext cx="2058300" cy="317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54"/>
          <p:cNvCxnSpPr/>
          <p:nvPr/>
        </p:nvCxnSpPr>
        <p:spPr>
          <a:xfrm flipH="1" rot="10800000">
            <a:off x="1462125" y="3856400"/>
            <a:ext cx="1339200" cy="127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655" name="Google Shape;655;p55"/>
          <p:cNvSpPr txBox="1"/>
          <p:nvPr>
            <p:ph idx="1" type="body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trying to build a BST of Body objects in 2D space.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earth.xPos = 1.5, earth.yPos = 1.6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mars.xPos = 1.0, mars.yPos = 2.8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BST, we need some notion of “less than”: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xPos, Mars &lt; Earth (tree on left).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yPos, Mars &gt; Earth (tree on right).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just pick one, but you’re losing some of your information about ordering.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Results in suboptimal pruning.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 next, we’ll see two efficient approaches to storing 2D data in a tree.</a:t>
            </a:r>
            <a:endParaRPr/>
          </a:p>
        </p:txBody>
      </p:sp>
      <p:pic>
        <p:nvPicPr>
          <p:cNvPr id="656" name="Google Shape;65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44" y="627938"/>
            <a:ext cx="428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25" y="1414450"/>
            <a:ext cx="407265" cy="4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Google Shape;658;p55"/>
          <p:cNvCxnSpPr/>
          <p:nvPr/>
        </p:nvCxnSpPr>
        <p:spPr>
          <a:xfrm>
            <a:off x="7048500" y="764375"/>
            <a:ext cx="42900" cy="19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55"/>
          <p:cNvCxnSpPr/>
          <p:nvPr/>
        </p:nvCxnSpPr>
        <p:spPr>
          <a:xfrm>
            <a:off x="6677025" y="2307425"/>
            <a:ext cx="21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5"/>
          <p:cNvSpPr txBox="1"/>
          <p:nvPr/>
        </p:nvSpPr>
        <p:spPr>
          <a:xfrm>
            <a:off x="7553356" y="1819281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(1.5, 1.6)</a:t>
            </a:r>
            <a:endParaRPr/>
          </a:p>
        </p:txBody>
      </p:sp>
      <p:sp>
        <p:nvSpPr>
          <p:cNvPr id="661" name="Google Shape;661;p55"/>
          <p:cNvSpPr txBox="1"/>
          <p:nvPr/>
        </p:nvSpPr>
        <p:spPr>
          <a:xfrm>
            <a:off x="7104600" y="981200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(1.0, 2.8)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QuadTrees</a:t>
            </a:r>
            <a:endParaRPr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QuadTree</a:t>
            </a:r>
            <a:endParaRPr/>
          </a:p>
        </p:txBody>
      </p:sp>
      <p:sp>
        <p:nvSpPr>
          <p:cNvPr id="672" name="Google Shape;672;p57"/>
          <p:cNvSpPr txBox="1"/>
          <p:nvPr>
            <p:ph idx="1" type="body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QuadTree is the simplest solution conceptually.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has </a:t>
            </a:r>
            <a:r>
              <a:rPr b="1" lang="en"/>
              <a:t>four </a:t>
            </a:r>
            <a:r>
              <a:rPr lang="en"/>
              <a:t>children: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Top left, a.k.a. northwest.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Top right, a.k.a. northeast.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Bottom left, a.k.a. southwest.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Bottom right, a.k.a. southeast.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if we insert Earth, then Mars, we have the unique tree below:</a:t>
            </a:r>
            <a:endParaRPr/>
          </a:p>
        </p:txBody>
      </p:sp>
      <p:pic>
        <p:nvPicPr>
          <p:cNvPr id="673" name="Google Shape;6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44" y="627938"/>
            <a:ext cx="428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25" y="1414450"/>
            <a:ext cx="407265" cy="4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Google Shape;675;p57"/>
          <p:cNvCxnSpPr/>
          <p:nvPr/>
        </p:nvCxnSpPr>
        <p:spPr>
          <a:xfrm>
            <a:off x="7048500" y="764375"/>
            <a:ext cx="42900" cy="19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57"/>
          <p:cNvCxnSpPr/>
          <p:nvPr/>
        </p:nvCxnSpPr>
        <p:spPr>
          <a:xfrm>
            <a:off x="6677025" y="2307425"/>
            <a:ext cx="21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57"/>
          <p:cNvSpPr txBox="1"/>
          <p:nvPr/>
        </p:nvSpPr>
        <p:spPr>
          <a:xfrm>
            <a:off x="7553356" y="1819281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(1.5, 1.6)</a:t>
            </a:r>
            <a:endParaRPr/>
          </a:p>
        </p:txBody>
      </p:sp>
      <p:sp>
        <p:nvSpPr>
          <p:cNvPr id="678" name="Google Shape;678;p57"/>
          <p:cNvSpPr txBox="1"/>
          <p:nvPr/>
        </p:nvSpPr>
        <p:spPr>
          <a:xfrm>
            <a:off x="7104600" y="981200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(1.0, 2.8)</a:t>
            </a:r>
            <a:endParaRPr/>
          </a:p>
        </p:txBody>
      </p:sp>
      <p:sp>
        <p:nvSpPr>
          <p:cNvPr id="679" name="Google Shape;679;p57"/>
          <p:cNvSpPr/>
          <p:nvPr/>
        </p:nvSpPr>
        <p:spPr>
          <a:xfrm>
            <a:off x="4938700" y="3383744"/>
            <a:ext cx="835800" cy="42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680" name="Google Shape;680;p57"/>
          <p:cNvSpPr/>
          <p:nvPr/>
        </p:nvSpPr>
        <p:spPr>
          <a:xfrm>
            <a:off x="4186250" y="4138519"/>
            <a:ext cx="835800" cy="428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1" name="Google Shape;681;p57"/>
          <p:cNvCxnSpPr>
            <a:stCxn id="679" idx="2"/>
            <a:endCxn id="680" idx="0"/>
          </p:cNvCxnSpPr>
          <p:nvPr/>
        </p:nvCxnSpPr>
        <p:spPr>
          <a:xfrm flipH="1">
            <a:off x="4604200" y="3812444"/>
            <a:ext cx="752400" cy="3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57"/>
          <p:cNvSpPr txBox="1"/>
          <p:nvPr/>
        </p:nvSpPr>
        <p:spPr>
          <a:xfrm>
            <a:off x="4381297" y="3732658"/>
            <a:ext cx="139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cxnSp>
        <p:nvCxnSpPr>
          <p:cNvPr id="683" name="Google Shape;683;p57"/>
          <p:cNvCxnSpPr>
            <a:stCxn id="679" idx="2"/>
          </p:cNvCxnSpPr>
          <p:nvPr/>
        </p:nvCxnSpPr>
        <p:spPr>
          <a:xfrm flipH="1">
            <a:off x="5229400" y="3812444"/>
            <a:ext cx="127200" cy="32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57"/>
          <p:cNvCxnSpPr>
            <a:stCxn id="679" idx="2"/>
          </p:cNvCxnSpPr>
          <p:nvPr/>
        </p:nvCxnSpPr>
        <p:spPr>
          <a:xfrm>
            <a:off x="5356600" y="3812444"/>
            <a:ext cx="6087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57"/>
          <p:cNvCxnSpPr>
            <a:stCxn id="679" idx="2"/>
          </p:cNvCxnSpPr>
          <p:nvPr/>
        </p:nvCxnSpPr>
        <p:spPr>
          <a:xfrm>
            <a:off x="5356600" y="3812444"/>
            <a:ext cx="1776000" cy="2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57"/>
          <p:cNvSpPr txBox="1"/>
          <p:nvPr/>
        </p:nvSpPr>
        <p:spPr>
          <a:xfrm>
            <a:off x="4875453" y="3875247"/>
            <a:ext cx="139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687" name="Google Shape;687;p57"/>
          <p:cNvSpPr txBox="1"/>
          <p:nvPr/>
        </p:nvSpPr>
        <p:spPr>
          <a:xfrm>
            <a:off x="5408853" y="3951447"/>
            <a:ext cx="139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688" name="Google Shape;688;p57"/>
          <p:cNvSpPr txBox="1"/>
          <p:nvPr/>
        </p:nvSpPr>
        <p:spPr>
          <a:xfrm>
            <a:off x="6551853" y="3951447"/>
            <a:ext cx="139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 Insertion Demo</a:t>
            </a:r>
            <a:endParaRPr/>
          </a:p>
        </p:txBody>
      </p:sp>
      <p:sp>
        <p:nvSpPr>
          <p:cNvPr id="694" name="Google Shape;694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Below: Quadtree Representation of 5 objects in 2D space.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Insertion Demo: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Link</a:t>
            </a:r>
            <a:endParaRPr sz="2000"/>
          </a:p>
        </p:txBody>
      </p:sp>
      <p:sp>
        <p:nvSpPr>
          <p:cNvPr id="695" name="Google Shape;695;p58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8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7" name="Google Shape;697;p58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8" name="Google Shape;698;p58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99" name="Google Shape;699;p58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700" name="Google Shape;700;p58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701" name="Google Shape;701;p58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58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58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04" name="Google Shape;704;p58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705" name="Google Shape;705;p58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58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58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708" name="Google Shape;708;p58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58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58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11" name="Google Shape;711;p58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712" name="Google Shape;712;p58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3" name="Google Shape;713;p58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58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15" name="Google Shape;715;p58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7" name="Google Shape;717;p58"/>
          <p:cNvCxnSpPr>
            <a:stCxn id="716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58"/>
          <p:cNvCxnSpPr>
            <a:stCxn id="716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58"/>
          <p:cNvCxnSpPr>
            <a:stCxn id="716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58"/>
          <p:cNvCxnSpPr>
            <a:stCxn id="716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58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722" name="Google Shape;722;p58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723" name="Google Shape;723;p58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724" name="Google Shape;724;p58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6" name="Google Shape;726;p58"/>
          <p:cNvCxnSpPr>
            <a:stCxn id="725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58"/>
          <p:cNvCxnSpPr>
            <a:stCxn id="725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58"/>
          <p:cNvCxnSpPr>
            <a:stCxn id="725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58"/>
          <p:cNvCxnSpPr>
            <a:stCxn id="725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58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1" name="Google Shape;731;p58"/>
          <p:cNvCxnSpPr>
            <a:stCxn id="730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58"/>
          <p:cNvCxnSpPr>
            <a:stCxn id="730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58"/>
          <p:cNvCxnSpPr>
            <a:stCxn id="730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58"/>
          <p:cNvCxnSpPr>
            <a:stCxn id="730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58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736" name="Google Shape;736;p58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737" name="Google Shape;737;p58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8" name="Google Shape;738;p58"/>
          <p:cNvCxnSpPr>
            <a:stCxn id="737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58"/>
          <p:cNvCxnSpPr>
            <a:stCxn id="737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58"/>
          <p:cNvCxnSpPr>
            <a:stCxn id="737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58"/>
          <p:cNvCxnSpPr>
            <a:stCxn id="737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58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3" name="Google Shape;743;p58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58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58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58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9"/>
          <p:cNvSpPr/>
          <p:nvPr/>
        </p:nvSpPr>
        <p:spPr>
          <a:xfrm>
            <a:off x="7093650" y="3276250"/>
            <a:ext cx="731400" cy="66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QuadTrees</a:t>
            </a:r>
            <a:endParaRPr/>
          </a:p>
        </p:txBody>
      </p:sp>
      <p:sp>
        <p:nvSpPr>
          <p:cNvPr id="753" name="Google Shape;753;p59"/>
          <p:cNvSpPr txBox="1"/>
          <p:nvPr>
            <p:ph idx="1" type="body"/>
          </p:nvPr>
        </p:nvSpPr>
        <p:spPr>
          <a:xfrm>
            <a:off x="243000" y="556500"/>
            <a:ext cx="84438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 are a form of “spatial partitioning”.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Quadtrees: Each node “owns” 4 subspaces.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Space is more finely divided in regions where there are more points.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Results in better runtime in many circumstances.</a:t>
            </a:r>
            <a:endParaRPr sz="2000"/>
          </a:p>
        </p:txBody>
      </p:sp>
      <p:sp>
        <p:nvSpPr>
          <p:cNvPr id="754" name="Google Shape;754;p59"/>
          <p:cNvSpPr/>
          <p:nvPr/>
        </p:nvSpPr>
        <p:spPr>
          <a:xfrm>
            <a:off x="5333450" y="2476675"/>
            <a:ext cx="2950200" cy="2273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59"/>
          <p:cNvCxnSpPr/>
          <p:nvPr/>
        </p:nvCxnSpPr>
        <p:spPr>
          <a:xfrm>
            <a:off x="6756300" y="2476675"/>
            <a:ext cx="0" cy="228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59"/>
          <p:cNvCxnSpPr/>
          <p:nvPr/>
        </p:nvCxnSpPr>
        <p:spPr>
          <a:xfrm>
            <a:off x="5348275" y="3957600"/>
            <a:ext cx="2939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59"/>
          <p:cNvSpPr/>
          <p:nvPr/>
        </p:nvSpPr>
        <p:spPr>
          <a:xfrm>
            <a:off x="6608910" y="3815232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58" name="Google Shape;758;p59"/>
          <p:cNvSpPr txBox="1"/>
          <p:nvPr/>
        </p:nvSpPr>
        <p:spPr>
          <a:xfrm>
            <a:off x="6880190" y="3925807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(-1, -1)</a:t>
            </a:r>
            <a:endParaRPr sz="1000"/>
          </a:p>
        </p:txBody>
      </p:sp>
      <p:sp>
        <p:nvSpPr>
          <p:cNvPr id="759" name="Google Shape;759;p59"/>
          <p:cNvSpPr txBox="1"/>
          <p:nvPr/>
        </p:nvSpPr>
        <p:spPr>
          <a:xfrm>
            <a:off x="7828753" y="3007730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760" name="Google Shape;760;p59"/>
          <p:cNvCxnSpPr/>
          <p:nvPr/>
        </p:nvCxnSpPr>
        <p:spPr>
          <a:xfrm>
            <a:off x="6767920" y="2925437"/>
            <a:ext cx="1515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59"/>
          <p:cNvCxnSpPr/>
          <p:nvPr/>
        </p:nvCxnSpPr>
        <p:spPr>
          <a:xfrm rot="10800000">
            <a:off x="7819099" y="2481675"/>
            <a:ext cx="0" cy="147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59"/>
          <p:cNvSpPr/>
          <p:nvPr/>
        </p:nvSpPr>
        <p:spPr>
          <a:xfrm>
            <a:off x="7667827" y="2783079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63" name="Google Shape;763;p59"/>
          <p:cNvSpPr txBox="1"/>
          <p:nvPr/>
        </p:nvSpPr>
        <p:spPr>
          <a:xfrm>
            <a:off x="7052492" y="2876851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(0, 1)</a:t>
            </a:r>
            <a:endParaRPr sz="1000"/>
          </a:p>
        </p:txBody>
      </p:sp>
      <p:cxnSp>
        <p:nvCxnSpPr>
          <p:cNvPr id="764" name="Google Shape;764;p59"/>
          <p:cNvCxnSpPr/>
          <p:nvPr/>
        </p:nvCxnSpPr>
        <p:spPr>
          <a:xfrm>
            <a:off x="6762107" y="3273223"/>
            <a:ext cx="1051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59"/>
          <p:cNvCxnSpPr/>
          <p:nvPr/>
        </p:nvCxnSpPr>
        <p:spPr>
          <a:xfrm>
            <a:off x="7098907" y="2928244"/>
            <a:ext cx="0" cy="1018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59"/>
          <p:cNvSpPr/>
          <p:nvPr/>
        </p:nvSpPr>
        <p:spPr>
          <a:xfrm>
            <a:off x="6963152" y="3142088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767" name="Google Shape;767;p59"/>
          <p:cNvCxnSpPr/>
          <p:nvPr/>
        </p:nvCxnSpPr>
        <p:spPr>
          <a:xfrm>
            <a:off x="7110563" y="3615409"/>
            <a:ext cx="708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59"/>
          <p:cNvCxnSpPr/>
          <p:nvPr/>
        </p:nvCxnSpPr>
        <p:spPr>
          <a:xfrm rot="10800000">
            <a:off x="7453180" y="3278690"/>
            <a:ext cx="0" cy="67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59"/>
          <p:cNvSpPr/>
          <p:nvPr/>
        </p:nvSpPr>
        <p:spPr>
          <a:xfrm>
            <a:off x="7317431" y="3462769"/>
            <a:ext cx="283200" cy="273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70" name="Google Shape;770;p59"/>
          <p:cNvSpPr txBox="1"/>
          <p:nvPr/>
        </p:nvSpPr>
        <p:spPr>
          <a:xfrm>
            <a:off x="7389271" y="3675543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(1, 0)</a:t>
            </a:r>
            <a:endParaRPr sz="1000"/>
          </a:p>
        </p:txBody>
      </p:sp>
      <p:cxnSp>
        <p:nvCxnSpPr>
          <p:cNvPr id="771" name="Google Shape;771;p59"/>
          <p:cNvCxnSpPr/>
          <p:nvPr/>
        </p:nvCxnSpPr>
        <p:spPr>
          <a:xfrm>
            <a:off x="5333650" y="4305375"/>
            <a:ext cx="1434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59"/>
          <p:cNvCxnSpPr/>
          <p:nvPr/>
        </p:nvCxnSpPr>
        <p:spPr>
          <a:xfrm>
            <a:off x="6210391" y="3968799"/>
            <a:ext cx="0" cy="774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59"/>
          <p:cNvSpPr/>
          <p:nvPr/>
        </p:nvSpPr>
        <p:spPr>
          <a:xfrm>
            <a:off x="6071014" y="4147720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74" name="Google Shape;774;p59"/>
          <p:cNvSpPr txBox="1"/>
          <p:nvPr/>
        </p:nvSpPr>
        <p:spPr>
          <a:xfrm>
            <a:off x="6175546" y="4358418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(-2, -2)</a:t>
            </a:r>
            <a:endParaRPr sz="1000"/>
          </a:p>
        </p:txBody>
      </p:sp>
      <p:sp>
        <p:nvSpPr>
          <p:cNvPr id="775" name="Google Shape;775;p59"/>
          <p:cNvSpPr txBox="1"/>
          <p:nvPr/>
        </p:nvSpPr>
        <p:spPr>
          <a:xfrm>
            <a:off x="5319025" y="4716275"/>
            <a:ext cx="309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subspaces of varying sizes.</a:t>
            </a:r>
            <a:endParaRPr/>
          </a:p>
        </p:txBody>
      </p:sp>
      <p:sp>
        <p:nvSpPr>
          <p:cNvPr id="776" name="Google Shape;776;p59"/>
          <p:cNvSpPr txBox="1"/>
          <p:nvPr/>
        </p:nvSpPr>
        <p:spPr>
          <a:xfrm>
            <a:off x="4059900" y="3125100"/>
            <a:ext cx="1136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“owns” the 4 blue subspaces.</a:t>
            </a:r>
            <a:endParaRPr/>
          </a:p>
        </p:txBody>
      </p:sp>
      <p:sp>
        <p:nvSpPr>
          <p:cNvPr id="777" name="Google Shape;777;p59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8" name="Google Shape;778;p59"/>
          <p:cNvCxnSpPr>
            <a:stCxn id="777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59"/>
          <p:cNvCxnSpPr>
            <a:stCxn id="777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59"/>
          <p:cNvCxnSpPr>
            <a:stCxn id="777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59"/>
          <p:cNvCxnSpPr>
            <a:stCxn id="777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59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783" name="Google Shape;783;p59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784" name="Google Shape;784;p59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785" name="Google Shape;785;p59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786" name="Google Shape;786;p59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7" name="Google Shape;787;p59"/>
          <p:cNvCxnSpPr>
            <a:stCxn id="786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59"/>
          <p:cNvCxnSpPr>
            <a:stCxn id="786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59"/>
          <p:cNvCxnSpPr>
            <a:stCxn id="786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59"/>
          <p:cNvCxnSpPr>
            <a:stCxn id="786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59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2" name="Google Shape;792;p59"/>
          <p:cNvCxnSpPr>
            <a:stCxn id="791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9"/>
          <p:cNvCxnSpPr>
            <a:stCxn id="791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9"/>
          <p:cNvCxnSpPr>
            <a:stCxn id="791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59"/>
          <p:cNvCxnSpPr>
            <a:stCxn id="791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59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797" name="Google Shape;797;p59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798" name="Google Shape;798;p59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9" name="Google Shape;799;p59"/>
          <p:cNvCxnSpPr>
            <a:stCxn id="798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59"/>
          <p:cNvCxnSpPr>
            <a:stCxn id="798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59"/>
          <p:cNvCxnSpPr>
            <a:stCxn id="798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59"/>
          <p:cNvCxnSpPr>
            <a:stCxn id="798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Google Shape;803;p59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4" name="Google Shape;804;p59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59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59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59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 Range Search Demo</a:t>
            </a:r>
            <a:endParaRPr/>
          </a:p>
        </p:txBody>
      </p:sp>
      <p:sp>
        <p:nvSpPr>
          <p:cNvPr id="813" name="Google Shape;813;p60"/>
          <p:cNvSpPr txBox="1"/>
          <p:nvPr>
            <p:ph idx="1" type="body"/>
          </p:nvPr>
        </p:nvSpPr>
        <p:spPr>
          <a:xfrm>
            <a:off x="243000" y="556500"/>
            <a:ext cx="84438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 allow us to prune when performing a rectangle search.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idea: Prune (i.e. don’t explore) subspaces that don’t intersect the query rectangle.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Range Search Demo: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Link</a:t>
            </a:r>
            <a:endParaRPr sz="2000"/>
          </a:p>
        </p:txBody>
      </p:sp>
      <p:sp>
        <p:nvSpPr>
          <p:cNvPr id="814" name="Google Shape;814;p60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5" name="Google Shape;815;p60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6" name="Google Shape;816;p60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7" name="Google Shape;817;p60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18" name="Google Shape;818;p60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819" name="Google Shape;819;p60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820" name="Google Shape;820;p60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0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60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23" name="Google Shape;823;p60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824" name="Google Shape;824;p60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60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60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827" name="Google Shape;827;p60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60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60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30" name="Google Shape;830;p60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831" name="Google Shape;831;p60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32" name="Google Shape;832;p60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60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34" name="Google Shape;834;p60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835" name="Google Shape;835;p60"/>
          <p:cNvSpPr/>
          <p:nvPr/>
        </p:nvSpPr>
        <p:spPr>
          <a:xfrm>
            <a:off x="7891930" y="2107554"/>
            <a:ext cx="932100" cy="717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0"/>
          <p:cNvSpPr txBox="1"/>
          <p:nvPr/>
        </p:nvSpPr>
        <p:spPr>
          <a:xfrm>
            <a:off x="5211175" y="4793825"/>
            <a:ext cx="3185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item that in the rectangle is B.</a:t>
            </a:r>
            <a:endParaRPr/>
          </a:p>
        </p:txBody>
      </p:sp>
      <p:sp>
        <p:nvSpPr>
          <p:cNvPr id="837" name="Google Shape;837;p60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8" name="Google Shape;838;p60"/>
          <p:cNvCxnSpPr>
            <a:stCxn id="837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60"/>
          <p:cNvCxnSpPr>
            <a:stCxn id="837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60"/>
          <p:cNvCxnSpPr>
            <a:stCxn id="837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60"/>
          <p:cNvCxnSpPr>
            <a:stCxn id="837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60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843" name="Google Shape;843;p60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844" name="Google Shape;844;p60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845" name="Google Shape;845;p60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846" name="Google Shape;846;p60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7" name="Google Shape;847;p60"/>
          <p:cNvCxnSpPr>
            <a:stCxn id="846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60"/>
          <p:cNvCxnSpPr>
            <a:stCxn id="846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60"/>
          <p:cNvCxnSpPr>
            <a:stCxn id="846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60"/>
          <p:cNvCxnSpPr>
            <a:stCxn id="846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60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2" name="Google Shape;852;p60"/>
          <p:cNvCxnSpPr>
            <a:stCxn id="851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60"/>
          <p:cNvCxnSpPr>
            <a:stCxn id="851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60"/>
          <p:cNvCxnSpPr>
            <a:stCxn id="851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60"/>
          <p:cNvCxnSpPr>
            <a:stCxn id="851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60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857" name="Google Shape;857;p60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858" name="Google Shape;858;p60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9" name="Google Shape;859;p60"/>
          <p:cNvCxnSpPr>
            <a:stCxn id="858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60"/>
          <p:cNvCxnSpPr>
            <a:stCxn id="858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60"/>
          <p:cNvCxnSpPr>
            <a:stCxn id="858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60"/>
          <p:cNvCxnSpPr>
            <a:stCxn id="858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60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4" name="Google Shape;864;p60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60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60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60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Power of our Set</a:t>
            </a:r>
            <a:endParaRPr/>
          </a:p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other operations we might want to include in a 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 operation: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select(int i)</a:t>
            </a:r>
            <a:r>
              <a:rPr lang="en"/>
              <a:t>: Returns the ith smallest item in the set.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select(0):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select(3):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25"/>
          <p:cNvSpPr txBox="1"/>
          <p:nvPr/>
        </p:nvSpPr>
        <p:spPr>
          <a:xfrm>
            <a:off x="2045575" y="4634100"/>
            <a:ext cx="498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{1, 4, 5, 6, 9, 11, 14, 17, 20}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 Range Search Demo</a:t>
            </a:r>
            <a:endParaRPr/>
          </a:p>
        </p:txBody>
      </p:sp>
      <p:sp>
        <p:nvSpPr>
          <p:cNvPr id="873" name="Google Shape;873;p61"/>
          <p:cNvSpPr txBox="1"/>
          <p:nvPr>
            <p:ph idx="1" type="body"/>
          </p:nvPr>
        </p:nvSpPr>
        <p:spPr>
          <a:xfrm>
            <a:off x="243000" y="556500"/>
            <a:ext cx="84438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 allow us to prune when performing a rectangle search.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idea: Prune (i.e. don’t explore) subspaces that don’t intersect the query rectangle.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Range Search Demo: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Link</a:t>
            </a:r>
            <a:endParaRPr sz="2000"/>
          </a:p>
        </p:txBody>
      </p:sp>
      <p:sp>
        <p:nvSpPr>
          <p:cNvPr id="874" name="Google Shape;874;p61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61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6" name="Google Shape;876;p61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77" name="Google Shape;877;p61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78" name="Google Shape;878;p61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879" name="Google Shape;879;p61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880" name="Google Shape;880;p61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61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61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83" name="Google Shape;883;p61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884" name="Google Shape;884;p61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61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1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887" name="Google Shape;887;p61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61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61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90" name="Google Shape;890;p61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891" name="Google Shape;891;p61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2" name="Google Shape;892;p61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61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94" name="Google Shape;894;p61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895" name="Google Shape;895;p61"/>
          <p:cNvSpPr/>
          <p:nvPr/>
        </p:nvSpPr>
        <p:spPr>
          <a:xfrm>
            <a:off x="7891930" y="2107554"/>
            <a:ext cx="932100" cy="717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1"/>
          <p:cNvSpPr txBox="1"/>
          <p:nvPr/>
        </p:nvSpPr>
        <p:spPr>
          <a:xfrm>
            <a:off x="5211175" y="4793825"/>
            <a:ext cx="3185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item that in the rectangle is B.</a:t>
            </a:r>
            <a:endParaRPr/>
          </a:p>
        </p:txBody>
      </p:sp>
      <p:sp>
        <p:nvSpPr>
          <p:cNvPr id="897" name="Google Shape;897;p61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8" name="Google Shape;898;p61"/>
          <p:cNvCxnSpPr>
            <a:stCxn id="897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61"/>
          <p:cNvCxnSpPr>
            <a:stCxn id="897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61"/>
          <p:cNvCxnSpPr>
            <a:stCxn id="897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61"/>
          <p:cNvCxnSpPr>
            <a:stCxn id="897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61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903" name="Google Shape;903;p61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904" name="Google Shape;904;p61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05" name="Google Shape;905;p61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06" name="Google Shape;906;p61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7" name="Google Shape;907;p61"/>
          <p:cNvCxnSpPr>
            <a:stCxn id="906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61"/>
          <p:cNvCxnSpPr>
            <a:stCxn id="906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61"/>
          <p:cNvCxnSpPr>
            <a:stCxn id="906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61"/>
          <p:cNvCxnSpPr>
            <a:stCxn id="906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61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2" name="Google Shape;912;p61"/>
          <p:cNvCxnSpPr>
            <a:stCxn id="911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61"/>
          <p:cNvCxnSpPr>
            <a:stCxn id="911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61"/>
          <p:cNvCxnSpPr>
            <a:stCxn id="911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61"/>
          <p:cNvCxnSpPr>
            <a:stCxn id="911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6" name="Google Shape;916;p61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17" name="Google Shape;917;p61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9" name="Google Shape;919;p61"/>
          <p:cNvCxnSpPr>
            <a:stCxn id="918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61"/>
          <p:cNvCxnSpPr>
            <a:stCxn id="918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61"/>
          <p:cNvCxnSpPr>
            <a:stCxn id="918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61"/>
          <p:cNvCxnSpPr>
            <a:stCxn id="918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61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4" name="Google Shape;924;p61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61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61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61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 Range Search Demo</a:t>
            </a:r>
            <a:endParaRPr/>
          </a:p>
        </p:txBody>
      </p:sp>
      <p:sp>
        <p:nvSpPr>
          <p:cNvPr id="933" name="Google Shape;933;p62"/>
          <p:cNvSpPr/>
          <p:nvPr/>
        </p:nvSpPr>
        <p:spPr>
          <a:xfrm>
            <a:off x="1622608" y="2192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4" name="Google Shape;934;p62"/>
          <p:cNvCxnSpPr>
            <a:stCxn id="933" idx="3"/>
          </p:cNvCxnSpPr>
          <p:nvPr/>
        </p:nvCxnSpPr>
        <p:spPr>
          <a:xfrm flipH="1">
            <a:off x="386456" y="2563827"/>
            <a:ext cx="1299900" cy="34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62"/>
          <p:cNvCxnSpPr>
            <a:stCxn id="933" idx="4"/>
          </p:cNvCxnSpPr>
          <p:nvPr/>
        </p:nvCxnSpPr>
        <p:spPr>
          <a:xfrm flipH="1">
            <a:off x="1321558" y="2627575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62"/>
          <p:cNvCxnSpPr>
            <a:stCxn id="933" idx="4"/>
          </p:cNvCxnSpPr>
          <p:nvPr/>
        </p:nvCxnSpPr>
        <p:spPr>
          <a:xfrm>
            <a:off x="1840258" y="2627575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62"/>
          <p:cNvCxnSpPr>
            <a:stCxn id="933" idx="5"/>
          </p:cNvCxnSpPr>
          <p:nvPr/>
        </p:nvCxnSpPr>
        <p:spPr>
          <a:xfrm>
            <a:off x="1994160" y="2563827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8" name="Google Shape;938;p62"/>
          <p:cNvSpPr txBox="1"/>
          <p:nvPr/>
        </p:nvSpPr>
        <p:spPr>
          <a:xfrm>
            <a:off x="495300" y="24884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939" name="Google Shape;939;p62"/>
          <p:cNvSpPr txBox="1"/>
          <p:nvPr/>
        </p:nvSpPr>
        <p:spPr>
          <a:xfrm>
            <a:off x="959644" y="26265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940" name="Google Shape;940;p62"/>
          <p:cNvSpPr txBox="1"/>
          <p:nvPr/>
        </p:nvSpPr>
        <p:spPr>
          <a:xfrm>
            <a:off x="2266931" y="26217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41" name="Google Shape;941;p62"/>
          <p:cNvSpPr txBox="1"/>
          <p:nvPr/>
        </p:nvSpPr>
        <p:spPr>
          <a:xfrm>
            <a:off x="2994656" y="25217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1075014" y="29376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3" name="Google Shape;943;p62"/>
          <p:cNvCxnSpPr>
            <a:stCxn id="942" idx="3"/>
          </p:cNvCxnSpPr>
          <p:nvPr/>
        </p:nvCxnSpPr>
        <p:spPr>
          <a:xfrm flipH="1">
            <a:off x="766763" y="3309164"/>
            <a:ext cx="372000" cy="9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62"/>
          <p:cNvCxnSpPr>
            <a:stCxn id="942" idx="4"/>
          </p:cNvCxnSpPr>
          <p:nvPr/>
        </p:nvCxnSpPr>
        <p:spPr>
          <a:xfrm flipH="1">
            <a:off x="1157664" y="3372913"/>
            <a:ext cx="135000" cy="13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62"/>
          <p:cNvCxnSpPr>
            <a:stCxn id="942" idx="4"/>
          </p:cNvCxnSpPr>
          <p:nvPr/>
        </p:nvCxnSpPr>
        <p:spPr>
          <a:xfrm>
            <a:off x="1292664" y="3372913"/>
            <a:ext cx="188700" cy="1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62"/>
          <p:cNvCxnSpPr>
            <a:stCxn id="942" idx="5"/>
          </p:cNvCxnSpPr>
          <p:nvPr/>
        </p:nvCxnSpPr>
        <p:spPr>
          <a:xfrm>
            <a:off x="1446566" y="3309164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62"/>
          <p:cNvSpPr/>
          <p:nvPr/>
        </p:nvSpPr>
        <p:spPr>
          <a:xfrm>
            <a:off x="2463289" y="3652681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8" name="Google Shape;948;p62"/>
          <p:cNvCxnSpPr>
            <a:stCxn id="947" idx="3"/>
          </p:cNvCxnSpPr>
          <p:nvPr/>
        </p:nvCxnSpPr>
        <p:spPr>
          <a:xfrm flipH="1">
            <a:off x="2215938" y="4024233"/>
            <a:ext cx="311100" cy="83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62"/>
          <p:cNvCxnSpPr>
            <a:stCxn id="947" idx="4"/>
          </p:cNvCxnSpPr>
          <p:nvPr/>
        </p:nvCxnSpPr>
        <p:spPr>
          <a:xfrm flipH="1">
            <a:off x="2455339" y="4087981"/>
            <a:ext cx="225600" cy="13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62"/>
          <p:cNvCxnSpPr>
            <a:stCxn id="947" idx="4"/>
          </p:cNvCxnSpPr>
          <p:nvPr/>
        </p:nvCxnSpPr>
        <p:spPr>
          <a:xfrm>
            <a:off x="2680939" y="4087981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62"/>
          <p:cNvCxnSpPr>
            <a:stCxn id="947" idx="5"/>
          </p:cNvCxnSpPr>
          <p:nvPr/>
        </p:nvCxnSpPr>
        <p:spPr>
          <a:xfrm>
            <a:off x="2834841" y="4024233"/>
            <a:ext cx="308100" cy="8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2" name="Google Shape;952;p62"/>
          <p:cNvSpPr txBox="1"/>
          <p:nvPr/>
        </p:nvSpPr>
        <p:spPr>
          <a:xfrm>
            <a:off x="1882606" y="31752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53" name="Google Shape;953;p62"/>
          <p:cNvSpPr txBox="1"/>
          <p:nvPr/>
        </p:nvSpPr>
        <p:spPr>
          <a:xfrm>
            <a:off x="3040850" y="40695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54" name="Google Shape;954;p62"/>
          <p:cNvSpPr/>
          <p:nvPr/>
        </p:nvSpPr>
        <p:spPr>
          <a:xfrm>
            <a:off x="2996689" y="4359913"/>
            <a:ext cx="435300" cy="435300"/>
          </a:xfrm>
          <a:prstGeom prst="ellipse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5" name="Google Shape;955;p62"/>
          <p:cNvCxnSpPr>
            <a:stCxn id="954" idx="3"/>
          </p:cNvCxnSpPr>
          <p:nvPr/>
        </p:nvCxnSpPr>
        <p:spPr>
          <a:xfrm flipH="1">
            <a:off x="2756838" y="4731464"/>
            <a:ext cx="303600" cy="8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62"/>
          <p:cNvCxnSpPr>
            <a:stCxn id="954" idx="4"/>
          </p:cNvCxnSpPr>
          <p:nvPr/>
        </p:nvCxnSpPr>
        <p:spPr>
          <a:xfrm flipH="1">
            <a:off x="2984239" y="4795213"/>
            <a:ext cx="230100" cy="13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62"/>
          <p:cNvCxnSpPr>
            <a:stCxn id="954" idx="4"/>
          </p:cNvCxnSpPr>
          <p:nvPr/>
        </p:nvCxnSpPr>
        <p:spPr>
          <a:xfrm>
            <a:off x="3214339" y="4795213"/>
            <a:ext cx="23910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62"/>
          <p:cNvCxnSpPr>
            <a:stCxn id="954" idx="5"/>
          </p:cNvCxnSpPr>
          <p:nvPr/>
        </p:nvCxnSpPr>
        <p:spPr>
          <a:xfrm>
            <a:off x="3368241" y="4731464"/>
            <a:ext cx="351300" cy="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62"/>
          <p:cNvSpPr/>
          <p:nvPr/>
        </p:nvSpPr>
        <p:spPr>
          <a:xfrm>
            <a:off x="3037558" y="2915225"/>
            <a:ext cx="435300" cy="435300"/>
          </a:xfrm>
          <a:prstGeom prst="ellipse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0" name="Google Shape;960;p62"/>
          <p:cNvCxnSpPr/>
          <p:nvPr/>
        </p:nvCxnSpPr>
        <p:spPr>
          <a:xfrm>
            <a:off x="3350145" y="3334400"/>
            <a:ext cx="325200" cy="8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62"/>
          <p:cNvCxnSpPr/>
          <p:nvPr/>
        </p:nvCxnSpPr>
        <p:spPr>
          <a:xfrm>
            <a:off x="3264064" y="3370058"/>
            <a:ext cx="279600" cy="15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62"/>
          <p:cNvCxnSpPr/>
          <p:nvPr/>
        </p:nvCxnSpPr>
        <p:spPr>
          <a:xfrm flipH="1">
            <a:off x="2973964" y="3370058"/>
            <a:ext cx="290100" cy="16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62"/>
          <p:cNvCxnSpPr/>
          <p:nvPr/>
        </p:nvCxnSpPr>
        <p:spPr>
          <a:xfrm flipH="1">
            <a:off x="2826983" y="3334400"/>
            <a:ext cx="351000" cy="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62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Google Shape;965;p62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6" name="Google Shape;966;p62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7" name="Google Shape;967;p62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68" name="Google Shape;968;p62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969" name="Google Shape;969;p62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970" name="Google Shape;970;p62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2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62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73" name="Google Shape;973;p62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974" name="Google Shape;974;p62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62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62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977" name="Google Shape;977;p62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62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62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80" name="Google Shape;980;p62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981" name="Google Shape;981;p62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2" name="Google Shape;982;p62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62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84" name="Google Shape;984;p62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985" name="Google Shape;985;p62"/>
          <p:cNvSpPr/>
          <p:nvPr/>
        </p:nvSpPr>
        <p:spPr>
          <a:xfrm>
            <a:off x="7891930" y="2107554"/>
            <a:ext cx="932100" cy="717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2"/>
          <p:cNvSpPr txBox="1"/>
          <p:nvPr/>
        </p:nvSpPr>
        <p:spPr>
          <a:xfrm>
            <a:off x="5213075" y="4695101"/>
            <a:ext cx="2067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= [B]</a:t>
            </a:r>
            <a:endParaRPr/>
          </a:p>
        </p:txBody>
      </p:sp>
      <p:sp>
        <p:nvSpPr>
          <p:cNvPr id="987" name="Google Shape;987;p62"/>
          <p:cNvSpPr txBox="1"/>
          <p:nvPr>
            <p:ph idx="1" type="body"/>
          </p:nvPr>
        </p:nvSpPr>
        <p:spPr>
          <a:xfrm>
            <a:off x="243000" y="556500"/>
            <a:ext cx="84438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 allow us to prune when performing a rectangle search.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the example below, we were able to prune all of the dotted links.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Higher Dimensional Data</a:t>
            </a:r>
            <a:endParaRPr sz="4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Data</a:t>
            </a:r>
            <a:endParaRPr/>
          </a:p>
        </p:txBody>
      </p:sp>
      <p:sp>
        <p:nvSpPr>
          <p:cNvPr id="998" name="Google Shape;998;p6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store objects in 3D space.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Quadtrees only have four directions, but in 3D, there are 8.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approach: Use an Oct-tree or Octree.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widely used in practice.</a:t>
            </a:r>
            <a:endParaRPr/>
          </a:p>
        </p:txBody>
      </p:sp>
      <p:pic>
        <p:nvPicPr>
          <p:cNvPr id="999" name="Google Shape;99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875" y="2642450"/>
            <a:ext cx="3896251" cy="23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Higher Dimensional Space</a:t>
            </a:r>
            <a:endParaRPr/>
          </a:p>
        </p:txBody>
      </p:sp>
      <p:sp>
        <p:nvSpPr>
          <p:cNvPr id="1005" name="Google Shape;1005;p6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want to organize data on a large number of dimensions.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Want to find songs with the following features: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Length between 3 minutes and 6 minutes.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Between 1000 and 20,000 listens.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Between 120 to 150 BPM.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Were recorded after 2004.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these cases, one somewhat common solution is a k-d tree.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Fascinating data structure that handles arbitrary numbers of dimensions.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k-d means “k dimensional”.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the sake of simplicity in lecture, we’ll use 2D data, but the idea generalizes naturally.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Trees</a:t>
            </a:r>
            <a:endParaRPr/>
          </a:p>
        </p:txBody>
      </p:sp>
      <p:sp>
        <p:nvSpPr>
          <p:cNvPr id="1011" name="Google Shape;1011;p66"/>
          <p:cNvSpPr txBox="1"/>
          <p:nvPr>
            <p:ph idx="1" type="body"/>
          </p:nvPr>
        </p:nvSpPr>
        <p:spPr>
          <a:xfrm>
            <a:off x="243000" y="556500"/>
            <a:ext cx="84438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k-d tree </a:t>
            </a:r>
            <a:r>
              <a:rPr lang="en"/>
              <a:t>example for 2-d: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idea, root node</a:t>
            </a:r>
            <a:r>
              <a:rPr lang="en"/>
              <a:t> partitions entire space into left and right (by x).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depth 1 nodes partition subspace into up and down (by y).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depth 2 nodes partition subspace into left and right (by x).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6"/>
          <p:cNvSpPr/>
          <p:nvPr/>
        </p:nvSpPr>
        <p:spPr>
          <a:xfrm>
            <a:off x="5386400" y="21598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3" name="Google Shape;1013;p66"/>
          <p:cNvCxnSpPr/>
          <p:nvPr/>
        </p:nvCxnSpPr>
        <p:spPr>
          <a:xfrm rot="10800000">
            <a:off x="7588925" y="3487249"/>
            <a:ext cx="1328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14" name="Google Shape;1014;p66"/>
          <p:cNvCxnSpPr/>
          <p:nvPr/>
        </p:nvCxnSpPr>
        <p:spPr>
          <a:xfrm>
            <a:off x="5475025" y="3014350"/>
            <a:ext cx="1052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15" name="Google Shape;1015;p66"/>
          <p:cNvCxnSpPr/>
          <p:nvPr/>
        </p:nvCxnSpPr>
        <p:spPr>
          <a:xfrm rot="10800000">
            <a:off x="6495250" y="3972200"/>
            <a:ext cx="1090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66"/>
          <p:cNvCxnSpPr/>
          <p:nvPr/>
        </p:nvCxnSpPr>
        <p:spPr>
          <a:xfrm>
            <a:off x="6527000" y="22336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7" name="Google Shape;1017;p66"/>
          <p:cNvSpPr/>
          <p:nvPr/>
        </p:nvSpPr>
        <p:spPr>
          <a:xfrm>
            <a:off x="6345706" y="37882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18" name="Google Shape;1018;p66"/>
          <p:cNvSpPr txBox="1"/>
          <p:nvPr/>
        </p:nvSpPr>
        <p:spPr>
          <a:xfrm>
            <a:off x="6552825" y="40589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019" name="Google Shape;1019;p66"/>
          <p:cNvCxnSpPr/>
          <p:nvPr/>
        </p:nvCxnSpPr>
        <p:spPr>
          <a:xfrm rot="10800000">
            <a:off x="6532850" y="44282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20" name="Google Shape;1020;p66"/>
          <p:cNvSpPr/>
          <p:nvPr/>
        </p:nvSpPr>
        <p:spPr>
          <a:xfrm>
            <a:off x="7409781" y="42570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21" name="Google Shape;1021;p66"/>
          <p:cNvSpPr txBox="1"/>
          <p:nvPr/>
        </p:nvSpPr>
        <p:spPr>
          <a:xfrm>
            <a:off x="7598700" y="45477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22" name="Google Shape;1022;p66"/>
          <p:cNvSpPr txBox="1"/>
          <p:nvPr/>
        </p:nvSpPr>
        <p:spPr>
          <a:xfrm>
            <a:off x="7564573" y="24352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023" name="Google Shape;1023;p66"/>
          <p:cNvCxnSpPr>
            <a:endCxn id="1020" idx="0"/>
          </p:cNvCxnSpPr>
          <p:nvPr/>
        </p:nvCxnSpPr>
        <p:spPr>
          <a:xfrm>
            <a:off x="7583931" y="22779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24" name="Google Shape;1024;p66"/>
          <p:cNvSpPr/>
          <p:nvPr/>
        </p:nvSpPr>
        <p:spPr>
          <a:xfrm>
            <a:off x="7409781" y="28480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25" name="Google Shape;1025;p66"/>
          <p:cNvSpPr/>
          <p:nvPr/>
        </p:nvSpPr>
        <p:spPr>
          <a:xfrm>
            <a:off x="6881320" y="3787390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26" name="Google Shape;1026;p66"/>
          <p:cNvSpPr txBox="1"/>
          <p:nvPr/>
        </p:nvSpPr>
        <p:spPr>
          <a:xfrm>
            <a:off x="6881325" y="34577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027" name="Google Shape;1027;p66"/>
          <p:cNvSpPr/>
          <p:nvPr/>
        </p:nvSpPr>
        <p:spPr>
          <a:xfrm>
            <a:off x="5827720" y="2848057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28" name="Google Shape;1028;p66"/>
          <p:cNvSpPr txBox="1"/>
          <p:nvPr/>
        </p:nvSpPr>
        <p:spPr>
          <a:xfrm>
            <a:off x="5398825" y="24892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b="1" lang="en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029" name="Google Shape;1029;p66"/>
          <p:cNvSpPr/>
          <p:nvPr/>
        </p:nvSpPr>
        <p:spPr>
          <a:xfrm>
            <a:off x="7408878" y="3317723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30" name="Google Shape;1030;p66"/>
          <p:cNvSpPr txBox="1"/>
          <p:nvPr/>
        </p:nvSpPr>
        <p:spPr>
          <a:xfrm>
            <a:off x="7710598" y="31633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031" name="Google Shape;1031;p66"/>
          <p:cNvSpPr txBox="1"/>
          <p:nvPr>
            <p:ph idx="1" type="body"/>
          </p:nvPr>
        </p:nvSpPr>
        <p:spPr>
          <a:xfrm>
            <a:off x="243000" y="2264350"/>
            <a:ext cx="84438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an example of how to build a k-d tree.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K-d tree insertion demo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7"/>
          <p:cNvSpPr/>
          <p:nvPr/>
        </p:nvSpPr>
        <p:spPr>
          <a:xfrm>
            <a:off x="6527000" y="2159800"/>
            <a:ext cx="1052100" cy="226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Trees</a:t>
            </a:r>
            <a:endParaRPr/>
          </a:p>
        </p:txBody>
      </p:sp>
      <p:sp>
        <p:nvSpPr>
          <p:cNvPr id="1038" name="Google Shape;1038;p67"/>
          <p:cNvSpPr txBox="1"/>
          <p:nvPr>
            <p:ph idx="1" type="body"/>
          </p:nvPr>
        </p:nvSpPr>
        <p:spPr>
          <a:xfrm>
            <a:off x="243000" y="556500"/>
            <a:ext cx="84438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k-d tree example for 2-d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idea, root node partitions entire space into left and right (by x).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depth 1 nodes partition subspace into up and down (by y).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depth 2 nodes partition subspace into left and right (by x).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7"/>
          <p:cNvSpPr/>
          <p:nvPr/>
        </p:nvSpPr>
        <p:spPr>
          <a:xfrm>
            <a:off x="5386400" y="21598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67"/>
          <p:cNvCxnSpPr/>
          <p:nvPr/>
        </p:nvCxnSpPr>
        <p:spPr>
          <a:xfrm rot="10800000">
            <a:off x="7588925" y="3487249"/>
            <a:ext cx="1328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41" name="Google Shape;1041;p67"/>
          <p:cNvCxnSpPr/>
          <p:nvPr/>
        </p:nvCxnSpPr>
        <p:spPr>
          <a:xfrm>
            <a:off x="5475025" y="3014350"/>
            <a:ext cx="1052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42" name="Google Shape;1042;p67"/>
          <p:cNvCxnSpPr/>
          <p:nvPr/>
        </p:nvCxnSpPr>
        <p:spPr>
          <a:xfrm rot="10800000">
            <a:off x="6495250" y="3972200"/>
            <a:ext cx="1090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67"/>
          <p:cNvCxnSpPr/>
          <p:nvPr/>
        </p:nvCxnSpPr>
        <p:spPr>
          <a:xfrm>
            <a:off x="6527000" y="22336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44" name="Google Shape;1044;p67"/>
          <p:cNvSpPr/>
          <p:nvPr/>
        </p:nvSpPr>
        <p:spPr>
          <a:xfrm>
            <a:off x="6345706" y="37882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45" name="Google Shape;1045;p67"/>
          <p:cNvSpPr txBox="1"/>
          <p:nvPr/>
        </p:nvSpPr>
        <p:spPr>
          <a:xfrm>
            <a:off x="6552825" y="40589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046" name="Google Shape;1046;p67"/>
          <p:cNvCxnSpPr/>
          <p:nvPr/>
        </p:nvCxnSpPr>
        <p:spPr>
          <a:xfrm rot="10800000">
            <a:off x="6532850" y="44282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47" name="Google Shape;1047;p67"/>
          <p:cNvSpPr/>
          <p:nvPr/>
        </p:nvSpPr>
        <p:spPr>
          <a:xfrm>
            <a:off x="7409781" y="42570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48" name="Google Shape;1048;p67"/>
          <p:cNvSpPr txBox="1"/>
          <p:nvPr/>
        </p:nvSpPr>
        <p:spPr>
          <a:xfrm>
            <a:off x="7598700" y="45477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49" name="Google Shape;1049;p67"/>
          <p:cNvSpPr txBox="1"/>
          <p:nvPr/>
        </p:nvSpPr>
        <p:spPr>
          <a:xfrm>
            <a:off x="7564573" y="24352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050" name="Google Shape;1050;p67"/>
          <p:cNvCxnSpPr>
            <a:endCxn id="1047" idx="0"/>
          </p:cNvCxnSpPr>
          <p:nvPr/>
        </p:nvCxnSpPr>
        <p:spPr>
          <a:xfrm>
            <a:off x="7583931" y="22779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51" name="Google Shape;1051;p67"/>
          <p:cNvSpPr/>
          <p:nvPr/>
        </p:nvSpPr>
        <p:spPr>
          <a:xfrm>
            <a:off x="7409781" y="28480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52" name="Google Shape;1052;p67"/>
          <p:cNvSpPr/>
          <p:nvPr/>
        </p:nvSpPr>
        <p:spPr>
          <a:xfrm>
            <a:off x="6881320" y="3787390"/>
            <a:ext cx="348300" cy="34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53" name="Google Shape;1053;p67"/>
          <p:cNvSpPr txBox="1"/>
          <p:nvPr/>
        </p:nvSpPr>
        <p:spPr>
          <a:xfrm>
            <a:off x="6881325" y="34577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054" name="Google Shape;1054;p67"/>
          <p:cNvSpPr/>
          <p:nvPr/>
        </p:nvSpPr>
        <p:spPr>
          <a:xfrm>
            <a:off x="5827720" y="2848057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55" name="Google Shape;1055;p67"/>
          <p:cNvSpPr txBox="1"/>
          <p:nvPr/>
        </p:nvSpPr>
        <p:spPr>
          <a:xfrm>
            <a:off x="5398825" y="24892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b="1" lang="en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056" name="Google Shape;1056;p67"/>
          <p:cNvSpPr/>
          <p:nvPr/>
        </p:nvSpPr>
        <p:spPr>
          <a:xfrm>
            <a:off x="7408878" y="3317723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57" name="Google Shape;1057;p67"/>
          <p:cNvSpPr txBox="1"/>
          <p:nvPr/>
        </p:nvSpPr>
        <p:spPr>
          <a:xfrm>
            <a:off x="7710598" y="31633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058" name="Google Shape;1058;p67"/>
          <p:cNvSpPr txBox="1"/>
          <p:nvPr>
            <p:ph idx="1" type="body"/>
          </p:nvPr>
        </p:nvSpPr>
        <p:spPr>
          <a:xfrm>
            <a:off x="243000" y="2264350"/>
            <a:ext cx="84438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an example of how to build a k-d tree.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K-d tree insertion demo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point owns 2 subspaces.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Similar to a quadtree.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D owns the two subspaces shown.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top subspace is infinitely large.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Trees and Nearest Neighbor</a:t>
            </a:r>
            <a:endParaRPr/>
          </a:p>
        </p:txBody>
      </p:sp>
      <p:sp>
        <p:nvSpPr>
          <p:cNvPr id="1064" name="Google Shape;1064;p68"/>
          <p:cNvSpPr txBox="1"/>
          <p:nvPr>
            <p:ph idx="1" type="body"/>
          </p:nvPr>
        </p:nvSpPr>
        <p:spPr>
          <a:xfrm>
            <a:off x="243000" y="556500"/>
            <a:ext cx="84438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like spatial partitioning and quadtrees, k-d trees support an efficient nearest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Optimization: Do not explore subspaces that can’t possible have a better answer than your current best.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Find the nearest point to (0, 7).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Answer is (1, 5).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K-d tree nearest demo.</a:t>
            </a:r>
            <a:r>
              <a:rPr lang="en"/>
              <a:t> </a:t>
            </a:r>
            <a:endParaRPr/>
          </a:p>
        </p:txBody>
      </p:sp>
      <p:sp>
        <p:nvSpPr>
          <p:cNvPr id="1065" name="Google Shape;1065;p68"/>
          <p:cNvSpPr/>
          <p:nvPr/>
        </p:nvSpPr>
        <p:spPr>
          <a:xfrm>
            <a:off x="5386400" y="21598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68"/>
          <p:cNvCxnSpPr/>
          <p:nvPr/>
        </p:nvCxnSpPr>
        <p:spPr>
          <a:xfrm rot="10800000">
            <a:off x="7588925" y="3487249"/>
            <a:ext cx="1328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67" name="Google Shape;1067;p68"/>
          <p:cNvCxnSpPr/>
          <p:nvPr/>
        </p:nvCxnSpPr>
        <p:spPr>
          <a:xfrm>
            <a:off x="5475025" y="3014350"/>
            <a:ext cx="1052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68" name="Google Shape;1068;p68"/>
          <p:cNvCxnSpPr/>
          <p:nvPr/>
        </p:nvCxnSpPr>
        <p:spPr>
          <a:xfrm rot="10800000">
            <a:off x="6495250" y="3972200"/>
            <a:ext cx="1090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68"/>
          <p:cNvCxnSpPr/>
          <p:nvPr/>
        </p:nvCxnSpPr>
        <p:spPr>
          <a:xfrm>
            <a:off x="6527000" y="22336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0" name="Google Shape;1070;p68"/>
          <p:cNvSpPr/>
          <p:nvPr/>
        </p:nvSpPr>
        <p:spPr>
          <a:xfrm>
            <a:off x="6345706" y="37882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71" name="Google Shape;1071;p68"/>
          <p:cNvSpPr txBox="1"/>
          <p:nvPr/>
        </p:nvSpPr>
        <p:spPr>
          <a:xfrm>
            <a:off x="6552825" y="40589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072" name="Google Shape;1072;p68"/>
          <p:cNvCxnSpPr/>
          <p:nvPr/>
        </p:nvCxnSpPr>
        <p:spPr>
          <a:xfrm rot="10800000">
            <a:off x="6532850" y="44282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3" name="Google Shape;1073;p68"/>
          <p:cNvSpPr/>
          <p:nvPr/>
        </p:nvSpPr>
        <p:spPr>
          <a:xfrm>
            <a:off x="7409781" y="42570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74" name="Google Shape;1074;p68"/>
          <p:cNvSpPr txBox="1"/>
          <p:nvPr/>
        </p:nvSpPr>
        <p:spPr>
          <a:xfrm>
            <a:off x="7598700" y="45477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75" name="Google Shape;1075;p68"/>
          <p:cNvSpPr txBox="1"/>
          <p:nvPr/>
        </p:nvSpPr>
        <p:spPr>
          <a:xfrm>
            <a:off x="7564573" y="24352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076" name="Google Shape;1076;p68"/>
          <p:cNvCxnSpPr>
            <a:endCxn id="1073" idx="0"/>
          </p:cNvCxnSpPr>
          <p:nvPr/>
        </p:nvCxnSpPr>
        <p:spPr>
          <a:xfrm>
            <a:off x="7583931" y="22779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7" name="Google Shape;1077;p68"/>
          <p:cNvSpPr/>
          <p:nvPr/>
        </p:nvSpPr>
        <p:spPr>
          <a:xfrm>
            <a:off x="7409781" y="28480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78" name="Google Shape;1078;p68"/>
          <p:cNvSpPr/>
          <p:nvPr/>
        </p:nvSpPr>
        <p:spPr>
          <a:xfrm>
            <a:off x="6881320" y="3787390"/>
            <a:ext cx="348300" cy="34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79" name="Google Shape;1079;p68"/>
          <p:cNvSpPr txBox="1"/>
          <p:nvPr/>
        </p:nvSpPr>
        <p:spPr>
          <a:xfrm>
            <a:off x="6881325" y="34577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080" name="Google Shape;1080;p68"/>
          <p:cNvSpPr/>
          <p:nvPr/>
        </p:nvSpPr>
        <p:spPr>
          <a:xfrm>
            <a:off x="5827720" y="2848057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81" name="Google Shape;1081;p68"/>
          <p:cNvSpPr txBox="1"/>
          <p:nvPr/>
        </p:nvSpPr>
        <p:spPr>
          <a:xfrm>
            <a:off x="5398825" y="24892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b="1" lang="en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082" name="Google Shape;1082;p68"/>
          <p:cNvSpPr/>
          <p:nvPr/>
        </p:nvSpPr>
        <p:spPr>
          <a:xfrm>
            <a:off x="7408878" y="3317723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83" name="Google Shape;1083;p68"/>
          <p:cNvSpPr txBox="1"/>
          <p:nvPr/>
        </p:nvSpPr>
        <p:spPr>
          <a:xfrm>
            <a:off x="7710598" y="31633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1084" name="Google Shape;108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470" y="22163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5" name="Google Shape;1085;p68"/>
          <p:cNvCxnSpPr>
            <a:endCxn id="1084" idx="2"/>
          </p:cNvCxnSpPr>
          <p:nvPr/>
        </p:nvCxnSpPr>
        <p:spPr>
          <a:xfrm flipH="1" rot="10800000">
            <a:off x="5153295" y="2348027"/>
            <a:ext cx="477000" cy="35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68"/>
          <p:cNvSpPr txBox="1"/>
          <p:nvPr/>
        </p:nvSpPr>
        <p:spPr>
          <a:xfrm>
            <a:off x="4725475" y="2656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Pseudocode</a:t>
            </a:r>
            <a:endParaRPr/>
          </a:p>
        </p:txBody>
      </p:sp>
      <p:sp>
        <p:nvSpPr>
          <p:cNvPr id="1092" name="Google Shape;1092;p6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nearest(Node n, Point goal, Node best):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 is null, return best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n.distance(goal) &lt; best.distance(goal), best = 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goal &lt; n (according to n’s comparator):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goodSide = n.”left”Child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badSide = n.”right”Child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else: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goodSide = n.”right”Child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badSide = n.”left”Child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best = nearest(goodSide, goal, best)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bad side could still have something useful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best = nearest(badSide, goal, best)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best</a:t>
            </a:r>
            <a:endParaRPr/>
          </a:p>
        </p:txBody>
      </p:sp>
      <p:sp>
        <p:nvSpPr>
          <p:cNvPr id="1093" name="Google Shape;1093;p69"/>
          <p:cNvSpPr txBox="1"/>
          <p:nvPr/>
        </p:nvSpPr>
        <p:spPr>
          <a:xfrm>
            <a:off x="5440900" y="2274725"/>
            <a:ext cx="34029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is a helper method that returns whichever is closer to goal out of the following two choices:</a:t>
            </a:r>
            <a:br>
              <a:rPr lang="en"/>
            </a:br>
            <a:r>
              <a:rPr lang="en"/>
              <a:t>1. best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all items in the subtree starting at n</a:t>
            </a:r>
            <a:endParaRPr/>
          </a:p>
        </p:txBody>
      </p:sp>
      <p:cxnSp>
        <p:nvCxnSpPr>
          <p:cNvPr id="1094" name="Google Shape;1094;p69"/>
          <p:cNvCxnSpPr/>
          <p:nvPr/>
        </p:nvCxnSpPr>
        <p:spPr>
          <a:xfrm rot="10800000">
            <a:off x="5421325" y="3924675"/>
            <a:ext cx="1023900" cy="78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69"/>
          <p:cNvSpPr txBox="1"/>
          <p:nvPr/>
        </p:nvSpPr>
        <p:spPr>
          <a:xfrm>
            <a:off x="6526300" y="3801525"/>
            <a:ext cx="2276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our pruning rule.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Inefficient Nearest Pseudocode</a:t>
            </a:r>
            <a:endParaRPr/>
          </a:p>
        </p:txBody>
      </p:sp>
      <p:sp>
        <p:nvSpPr>
          <p:cNvPr id="1101" name="Google Shape;1101;p7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nearest(Node n, Point goal, Node best):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 is null, return best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n.distance(goal) &lt; best.distance(goal), best = 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best = nearest(n.leftChild, goal, best)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best = nearest(n.rightChild, goal, best)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best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implementing this inefficient version first.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to implement.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Warning: Much slower than the NaivePointSet!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Once you’ve verified this is working, you can implement the more efficient version on the previous slide.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Power of our Set</a:t>
            </a:r>
            <a:endParaRPr/>
          </a:p>
        </p:txBody>
      </p:sp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other operations we might want to include in a 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 operation: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 x)</a:t>
            </a:r>
            <a:r>
              <a:rPr lang="en"/>
              <a:t>: Returns the “rank” of x in the set (opposite of select).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(1):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rank(6):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2045575" y="4634100"/>
            <a:ext cx="498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{1, 4, 5, 6, 9, 11, 14, 17, 20}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Uniform Partitioning</a:t>
            </a:r>
            <a:endParaRPr sz="4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</a:t>
            </a:r>
            <a:endParaRPr/>
          </a:p>
        </p:txBody>
      </p:sp>
      <p:sp>
        <p:nvSpPr>
          <p:cNvPr id="1112" name="Google Shape;1112;p72"/>
          <p:cNvSpPr txBox="1"/>
          <p:nvPr>
            <p:ph idx="1" type="body"/>
          </p:nvPr>
        </p:nvSpPr>
        <p:spPr>
          <a:xfrm>
            <a:off x="243000" y="556500"/>
            <a:ext cx="87153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end today, let’s discuss a totally different approach called “Uniform partitioning”. Unlike other approaches, isn’t based on a tree at all.</a:t>
            </a:r>
            <a:endParaRPr/>
          </a:p>
        </p:txBody>
      </p:sp>
      <p:pic>
        <p:nvPicPr>
          <p:cNvPr id="1113" name="Google Shape;111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72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2"/>
          <p:cNvSpPr txBox="1"/>
          <p:nvPr>
            <p:ph idx="1" type="body"/>
          </p:nvPr>
        </p:nvSpPr>
        <p:spPr>
          <a:xfrm>
            <a:off x="243000" y="1747350"/>
            <a:ext cx="58152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Simplest idea: Partition space into uniform rectangular buckets (also called “bins”).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 on right for 4x4 grid of such buckets.</a:t>
            </a:r>
            <a:endParaRPr/>
          </a:p>
        </p:txBody>
      </p:sp>
      <p:grpSp>
        <p:nvGrpSpPr>
          <p:cNvPr id="1116" name="Google Shape;1116;p72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117" name="Google Shape;1117;p72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72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72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72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72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2" name="Google Shape;1122;p72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123" name="Google Shape;1123;p72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72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72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72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72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128" name="Google Shape;112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72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0" name="Google Shape;1130;p72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1" name="Google Shape;1131;p72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2" name="Google Shape;1132;p72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3" name="Google Shape;1133;p72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4" name="Google Shape;1134;p72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5" name="Google Shape;1135;p72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6" name="Google Shape;1136;p72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7" name="Google Shape;1137;p72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8" name="Google Shape;1138;p72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9" name="Google Shape;1139;p72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0" name="Google Shape;1140;p72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1" name="Google Shape;1141;p72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2" name="Google Shape;1142;p72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3" name="Google Shape;1143;p72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4" name="Google Shape;1144;p72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</a:t>
            </a:r>
            <a:endParaRPr/>
          </a:p>
        </p:txBody>
      </p:sp>
      <p:pic>
        <p:nvPicPr>
          <p:cNvPr id="1150" name="Google Shape;115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73"/>
          <p:cNvSpPr txBox="1"/>
          <p:nvPr>
            <p:ph idx="1" type="body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iterate over to find all points in the green range?</a:t>
            </a:r>
            <a:endParaRPr/>
          </a:p>
        </p:txBody>
      </p:sp>
      <p:grpSp>
        <p:nvGrpSpPr>
          <p:cNvPr id="1152" name="Google Shape;1152;p73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153" name="Google Shape;1153;p73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73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73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73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73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8" name="Google Shape;1158;p73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159" name="Google Shape;1159;p73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73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73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73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73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4" name="Google Shape;1164;p73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5" name="Google Shape;1165;p73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6" name="Google Shape;1166;p73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7" name="Google Shape;1167;p73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8" name="Google Shape;1168;p73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9" name="Google Shape;1169;p73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0" name="Google Shape;1170;p73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1" name="Google Shape;1171;p73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2" name="Google Shape;1172;p73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3" name="Google Shape;1173;p73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4" name="Google Shape;1174;p73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5" name="Google Shape;1175;p73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6" name="Google Shape;1176;p73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7" name="Google Shape;1177;p73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8" name="Google Shape;1178;p73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9" name="Google Shape;1179;p73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0" name="Google Shape;1180;p73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1" name="Google Shape;118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7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Partitioning: Range Finding</a:t>
            </a:r>
            <a:endParaRPr/>
          </a:p>
        </p:txBody>
      </p:sp>
      <p:pic>
        <p:nvPicPr>
          <p:cNvPr id="1187" name="Google Shape;118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74"/>
          <p:cNvSpPr txBox="1"/>
          <p:nvPr>
            <p:ph idx="1" type="body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iterate over to find all points in the green range?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Only boxes 5, 6, 9, and 10.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Algorithm is still θ(N), but it’s faster than iterating over all points.</a:t>
            </a:r>
            <a:endParaRPr/>
          </a:p>
        </p:txBody>
      </p:sp>
      <p:grpSp>
        <p:nvGrpSpPr>
          <p:cNvPr id="1189" name="Google Shape;1189;p74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190" name="Google Shape;1190;p74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74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74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74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74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5" name="Google Shape;1195;p74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196" name="Google Shape;1196;p74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74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74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74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74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1" name="Google Shape;1201;p74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2" name="Google Shape;1202;p74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3" name="Google Shape;1203;p74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4" name="Google Shape;1204;p74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5" name="Google Shape;1205;p74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6" name="Google Shape;1206;p74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7" name="Google Shape;1207;p74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8" name="Google Shape;1208;p74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9" name="Google Shape;1209;p74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0" name="Google Shape;1210;p74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1" name="Google Shape;1211;p74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2" name="Google Shape;1212;p74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3" name="Google Shape;1213;p74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4" name="Google Shape;1214;p74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5" name="Google Shape;1215;p74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6" name="Google Shape;1216;p74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7" name="Google Shape;1217;p74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8" name="Google Shape;121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9DAF8"/>
        </a:solidFill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</a:t>
            </a:r>
            <a:endParaRPr/>
          </a:p>
        </p:txBody>
      </p:sp>
      <p:pic>
        <p:nvPicPr>
          <p:cNvPr id="1224" name="Google Shape;122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75"/>
          <p:cNvSpPr txBox="1"/>
          <p:nvPr>
            <p:ph idx="1" type="body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look at to solve nearest(      )? Assume we’re looking at distance to the red dot in the middle.</a:t>
            </a:r>
            <a:endParaRPr/>
          </a:p>
        </p:txBody>
      </p:sp>
      <p:grpSp>
        <p:nvGrpSpPr>
          <p:cNvPr id="1226" name="Google Shape;1226;p75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227" name="Google Shape;1227;p75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75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75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75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75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2" name="Google Shape;1232;p75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233" name="Google Shape;1233;p75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75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75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75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75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8" name="Google Shape;1238;p75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9" name="Google Shape;1239;p75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0" name="Google Shape;1240;p75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1" name="Google Shape;1241;p75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2" name="Google Shape;1242;p75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3" name="Google Shape;1243;p75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4" name="Google Shape;1244;p75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5" name="Google Shape;1245;p75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6" name="Google Shape;1246;p75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7" name="Google Shape;1247;p75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8" name="Google Shape;1248;p75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9" name="Google Shape;1249;p75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0" name="Google Shape;1250;p75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1" name="Google Shape;1251;p75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2" name="Google Shape;1252;p75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3" name="Google Shape;1253;p75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4" name="Google Shape;125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1647667" y="133538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75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6" name="Google Shape;125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75"/>
          <p:cNvSpPr/>
          <p:nvPr/>
        </p:nvSpPr>
        <p:spPr>
          <a:xfrm>
            <a:off x="7248525" y="2209800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8" name="Google Shape;1258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7400" y="2902663"/>
            <a:ext cx="2282800" cy="21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Partitioning: Nearest</a:t>
            </a:r>
            <a:endParaRPr/>
          </a:p>
        </p:txBody>
      </p:sp>
      <p:pic>
        <p:nvPicPr>
          <p:cNvPr id="1264" name="Google Shape;126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76"/>
          <p:cNvSpPr txBox="1"/>
          <p:nvPr>
            <p:ph idx="1" type="body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look at to solve nearest(      )?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looking at bucket 1, we can prune 0, 4, 5, and 6 because there are no possible points in these boxes that could be closer than the closest in 1.</a:t>
            </a:r>
            <a:endParaRPr/>
          </a:p>
        </p:txBody>
      </p:sp>
      <p:grpSp>
        <p:nvGrpSpPr>
          <p:cNvPr id="1266" name="Google Shape;1266;p76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267" name="Google Shape;1267;p76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76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76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76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76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2" name="Google Shape;1272;p76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273" name="Google Shape;1273;p76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76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76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76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76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8" name="Google Shape;1278;p76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9" name="Google Shape;1279;p76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0" name="Google Shape;1280;p76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1" name="Google Shape;1281;p76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2" name="Google Shape;1282;p76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3" name="Google Shape;1283;p76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4" name="Google Shape;1284;p76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5" name="Google Shape;1285;p76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6" name="Google Shape;1286;p76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7" name="Google Shape;1287;p76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8" name="Google Shape;1288;p76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9" name="Google Shape;1289;p76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0" name="Google Shape;1290;p76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1" name="Google Shape;1291;p76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2" name="Google Shape;1292;p76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3" name="Google Shape;1293;p76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94" name="Google Shape;129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1647667" y="133538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76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6" name="Google Shape;129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7" name="Google Shape;1297;p76"/>
          <p:cNvCxnSpPr/>
          <p:nvPr/>
        </p:nvCxnSpPr>
        <p:spPr>
          <a:xfrm flipH="1" rot="10800000">
            <a:off x="7243764" y="2224270"/>
            <a:ext cx="33300" cy="24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76"/>
          <p:cNvSpPr/>
          <p:nvPr/>
        </p:nvSpPr>
        <p:spPr>
          <a:xfrm>
            <a:off x="7248525" y="2209800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9" name="Google Shape;129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7400" y="2902663"/>
            <a:ext cx="2282800" cy="2162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0" name="Google Shape;1300;p76"/>
          <p:cNvCxnSpPr/>
          <p:nvPr/>
        </p:nvCxnSpPr>
        <p:spPr>
          <a:xfrm flipH="1" rot="10800000">
            <a:off x="3538539" y="3971945"/>
            <a:ext cx="99900" cy="62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7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Partitioning: Nearest</a:t>
            </a:r>
            <a:endParaRPr/>
          </a:p>
        </p:txBody>
      </p:sp>
      <p:pic>
        <p:nvPicPr>
          <p:cNvPr id="1306" name="Google Shape;130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77"/>
          <p:cNvSpPr txBox="1"/>
          <p:nvPr>
            <p:ph idx="1" type="body"/>
          </p:nvPr>
        </p:nvSpPr>
        <p:spPr>
          <a:xfrm>
            <a:off x="243000" y="604350"/>
            <a:ext cx="58152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buckets do we need to look at to solve nearest(      )?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looking at bucket 1, we can prune 0, 4, 5, and 6 because there are no possible points in these boxes that could be closer than the closest in 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runtime is still Θ(N).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but maybe up to 16 times faster than iterating over all points.</a:t>
            </a:r>
            <a:endParaRPr/>
          </a:p>
        </p:txBody>
      </p:sp>
      <p:grpSp>
        <p:nvGrpSpPr>
          <p:cNvPr id="1308" name="Google Shape;1308;p77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309" name="Google Shape;1309;p77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77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77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77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77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4" name="Google Shape;1314;p77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315" name="Google Shape;1315;p77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77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77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77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77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20" name="Google Shape;1320;p77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1" name="Google Shape;1321;p77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2" name="Google Shape;1322;p77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3" name="Google Shape;1323;p77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4" name="Google Shape;1324;p77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5" name="Google Shape;1325;p77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6" name="Google Shape;1326;p77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7" name="Google Shape;1327;p77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8" name="Google Shape;1328;p77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9" name="Google Shape;1329;p77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0" name="Google Shape;1330;p77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1" name="Google Shape;1331;p77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2" name="Google Shape;1332;p77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3" name="Google Shape;1333;p77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4" name="Google Shape;1334;p77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5" name="Google Shape;1335;p77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6" name="Google Shape;133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1647667" y="133538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77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8" name="Google Shape;133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9" name="Google Shape;1339;p77"/>
          <p:cNvCxnSpPr/>
          <p:nvPr/>
        </p:nvCxnSpPr>
        <p:spPr>
          <a:xfrm flipH="1" rot="10800000">
            <a:off x="7243764" y="2224270"/>
            <a:ext cx="33300" cy="24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77"/>
          <p:cNvSpPr/>
          <p:nvPr/>
        </p:nvSpPr>
        <p:spPr>
          <a:xfrm>
            <a:off x="7248525" y="2209800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78"/>
          <p:cNvSpPr/>
          <p:nvPr/>
        </p:nvSpPr>
        <p:spPr>
          <a:xfrm>
            <a:off x="7093650" y="3276250"/>
            <a:ext cx="731400" cy="66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7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vs. Hierarchical Partitioning</a:t>
            </a:r>
            <a:endParaRPr/>
          </a:p>
        </p:txBody>
      </p:sp>
      <p:sp>
        <p:nvSpPr>
          <p:cNvPr id="1347" name="Google Shape;1347;p78"/>
          <p:cNvSpPr txBox="1"/>
          <p:nvPr>
            <p:ph idx="1" type="body"/>
          </p:nvPr>
        </p:nvSpPr>
        <p:spPr>
          <a:xfrm>
            <a:off x="243000" y="556500"/>
            <a:ext cx="87048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All of our approaches today boil down to spatial partitioning.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Uniform partitioning (perfect grid of rectangles).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Quadtrees and KdTrees: Hierarchical partitioning.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node “owns” 4 and 2 subspaces, respectively.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Space is more finely divided into subspaces where there are more points.</a:t>
            </a:r>
            <a:endParaRPr sz="2000"/>
          </a:p>
        </p:txBody>
      </p:sp>
      <p:sp>
        <p:nvSpPr>
          <p:cNvPr id="1348" name="Google Shape;1348;p78"/>
          <p:cNvSpPr/>
          <p:nvPr/>
        </p:nvSpPr>
        <p:spPr>
          <a:xfrm>
            <a:off x="5333450" y="2476675"/>
            <a:ext cx="2950200" cy="2273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9" name="Google Shape;1349;p78"/>
          <p:cNvCxnSpPr/>
          <p:nvPr/>
        </p:nvCxnSpPr>
        <p:spPr>
          <a:xfrm>
            <a:off x="6756300" y="2476675"/>
            <a:ext cx="0" cy="228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78"/>
          <p:cNvCxnSpPr/>
          <p:nvPr/>
        </p:nvCxnSpPr>
        <p:spPr>
          <a:xfrm>
            <a:off x="5348275" y="3957600"/>
            <a:ext cx="2939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1" name="Google Shape;1351;p78"/>
          <p:cNvSpPr/>
          <p:nvPr/>
        </p:nvSpPr>
        <p:spPr>
          <a:xfrm>
            <a:off x="6608910" y="3815232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52" name="Google Shape;1352;p78"/>
          <p:cNvSpPr txBox="1"/>
          <p:nvPr/>
        </p:nvSpPr>
        <p:spPr>
          <a:xfrm>
            <a:off x="6880190" y="3925807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(-1, -1)</a:t>
            </a:r>
            <a:endParaRPr sz="1000"/>
          </a:p>
        </p:txBody>
      </p:sp>
      <p:sp>
        <p:nvSpPr>
          <p:cNvPr id="1353" name="Google Shape;1353;p78"/>
          <p:cNvSpPr txBox="1"/>
          <p:nvPr/>
        </p:nvSpPr>
        <p:spPr>
          <a:xfrm>
            <a:off x="7828753" y="3007730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1354" name="Google Shape;1354;p78"/>
          <p:cNvCxnSpPr/>
          <p:nvPr/>
        </p:nvCxnSpPr>
        <p:spPr>
          <a:xfrm>
            <a:off x="6767920" y="2925437"/>
            <a:ext cx="1515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78"/>
          <p:cNvCxnSpPr/>
          <p:nvPr/>
        </p:nvCxnSpPr>
        <p:spPr>
          <a:xfrm rot="10800000">
            <a:off x="7819099" y="2481675"/>
            <a:ext cx="0" cy="147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78"/>
          <p:cNvSpPr/>
          <p:nvPr/>
        </p:nvSpPr>
        <p:spPr>
          <a:xfrm>
            <a:off x="7667827" y="2783079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57" name="Google Shape;1357;p78"/>
          <p:cNvSpPr txBox="1"/>
          <p:nvPr/>
        </p:nvSpPr>
        <p:spPr>
          <a:xfrm>
            <a:off x="7052492" y="2876851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(0, 1)</a:t>
            </a:r>
            <a:endParaRPr sz="1000"/>
          </a:p>
        </p:txBody>
      </p:sp>
      <p:cxnSp>
        <p:nvCxnSpPr>
          <p:cNvPr id="1358" name="Google Shape;1358;p78"/>
          <p:cNvCxnSpPr/>
          <p:nvPr/>
        </p:nvCxnSpPr>
        <p:spPr>
          <a:xfrm>
            <a:off x="6762107" y="3273223"/>
            <a:ext cx="1051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78"/>
          <p:cNvCxnSpPr/>
          <p:nvPr/>
        </p:nvCxnSpPr>
        <p:spPr>
          <a:xfrm>
            <a:off x="7098907" y="2928244"/>
            <a:ext cx="0" cy="1018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78"/>
          <p:cNvSpPr/>
          <p:nvPr/>
        </p:nvSpPr>
        <p:spPr>
          <a:xfrm>
            <a:off x="6963152" y="3142088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361" name="Google Shape;1361;p78"/>
          <p:cNvCxnSpPr/>
          <p:nvPr/>
        </p:nvCxnSpPr>
        <p:spPr>
          <a:xfrm>
            <a:off x="7110563" y="3615409"/>
            <a:ext cx="708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78"/>
          <p:cNvCxnSpPr/>
          <p:nvPr/>
        </p:nvCxnSpPr>
        <p:spPr>
          <a:xfrm rot="10800000">
            <a:off x="7453180" y="3278690"/>
            <a:ext cx="0" cy="67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78"/>
          <p:cNvSpPr/>
          <p:nvPr/>
        </p:nvSpPr>
        <p:spPr>
          <a:xfrm>
            <a:off x="7317431" y="3462769"/>
            <a:ext cx="283200" cy="273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64" name="Google Shape;1364;p78"/>
          <p:cNvSpPr txBox="1"/>
          <p:nvPr/>
        </p:nvSpPr>
        <p:spPr>
          <a:xfrm>
            <a:off x="7389271" y="3675543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(1, 0)</a:t>
            </a:r>
            <a:endParaRPr sz="1000"/>
          </a:p>
        </p:txBody>
      </p:sp>
      <p:cxnSp>
        <p:nvCxnSpPr>
          <p:cNvPr id="1365" name="Google Shape;1365;p78"/>
          <p:cNvCxnSpPr/>
          <p:nvPr/>
        </p:nvCxnSpPr>
        <p:spPr>
          <a:xfrm>
            <a:off x="5333650" y="4305375"/>
            <a:ext cx="1434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78"/>
          <p:cNvCxnSpPr/>
          <p:nvPr/>
        </p:nvCxnSpPr>
        <p:spPr>
          <a:xfrm>
            <a:off x="6210391" y="3968799"/>
            <a:ext cx="0" cy="774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78"/>
          <p:cNvSpPr/>
          <p:nvPr/>
        </p:nvSpPr>
        <p:spPr>
          <a:xfrm>
            <a:off x="6071014" y="4147720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68" name="Google Shape;1368;p78"/>
          <p:cNvSpPr txBox="1"/>
          <p:nvPr/>
        </p:nvSpPr>
        <p:spPr>
          <a:xfrm>
            <a:off x="6175546" y="4358418"/>
            <a:ext cx="586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(-2, -2)</a:t>
            </a:r>
            <a:endParaRPr sz="1000"/>
          </a:p>
        </p:txBody>
      </p:sp>
      <p:sp>
        <p:nvSpPr>
          <p:cNvPr id="1369" name="Google Shape;1369;p78"/>
          <p:cNvSpPr/>
          <p:nvPr/>
        </p:nvSpPr>
        <p:spPr>
          <a:xfrm>
            <a:off x="837650" y="2476675"/>
            <a:ext cx="2950200" cy="2273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78"/>
          <p:cNvSpPr/>
          <p:nvPr/>
        </p:nvSpPr>
        <p:spPr>
          <a:xfrm>
            <a:off x="2113110" y="3815232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71" name="Google Shape;1371;p78"/>
          <p:cNvSpPr/>
          <p:nvPr/>
        </p:nvSpPr>
        <p:spPr>
          <a:xfrm>
            <a:off x="3172027" y="2783079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72" name="Google Shape;1372;p78"/>
          <p:cNvSpPr/>
          <p:nvPr/>
        </p:nvSpPr>
        <p:spPr>
          <a:xfrm>
            <a:off x="2467352" y="3142088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73" name="Google Shape;1373;p78"/>
          <p:cNvSpPr/>
          <p:nvPr/>
        </p:nvSpPr>
        <p:spPr>
          <a:xfrm>
            <a:off x="2821631" y="3462769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74" name="Google Shape;1374;p78"/>
          <p:cNvSpPr/>
          <p:nvPr/>
        </p:nvSpPr>
        <p:spPr>
          <a:xfrm>
            <a:off x="1575214" y="4147720"/>
            <a:ext cx="283200" cy="27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grpSp>
        <p:nvGrpSpPr>
          <p:cNvPr id="1375" name="Google Shape;1375;p78"/>
          <p:cNvGrpSpPr/>
          <p:nvPr/>
        </p:nvGrpSpPr>
        <p:grpSpPr>
          <a:xfrm>
            <a:off x="836954" y="2481550"/>
            <a:ext cx="2952299" cy="2273100"/>
            <a:chOff x="836954" y="2481550"/>
            <a:chExt cx="2952299" cy="2273100"/>
          </a:xfrm>
        </p:grpSpPr>
        <p:cxnSp>
          <p:nvCxnSpPr>
            <p:cNvPr id="1376" name="Google Shape;1376;p78"/>
            <p:cNvCxnSpPr/>
            <p:nvPr/>
          </p:nvCxnSpPr>
          <p:spPr>
            <a:xfrm>
              <a:off x="1427413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78"/>
            <p:cNvCxnSpPr/>
            <p:nvPr/>
          </p:nvCxnSpPr>
          <p:spPr>
            <a:xfrm>
              <a:off x="2017873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78"/>
            <p:cNvCxnSpPr/>
            <p:nvPr/>
          </p:nvCxnSpPr>
          <p:spPr>
            <a:xfrm>
              <a:off x="2608333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78"/>
            <p:cNvCxnSpPr/>
            <p:nvPr/>
          </p:nvCxnSpPr>
          <p:spPr>
            <a:xfrm>
              <a:off x="3198792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78"/>
            <p:cNvCxnSpPr/>
            <p:nvPr/>
          </p:nvCxnSpPr>
          <p:spPr>
            <a:xfrm>
              <a:off x="3789252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78"/>
            <p:cNvCxnSpPr/>
            <p:nvPr/>
          </p:nvCxnSpPr>
          <p:spPr>
            <a:xfrm>
              <a:off x="836954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2" name="Google Shape;1382;p78"/>
          <p:cNvGrpSpPr/>
          <p:nvPr/>
        </p:nvGrpSpPr>
        <p:grpSpPr>
          <a:xfrm rot="-5400000">
            <a:off x="1178123" y="2145664"/>
            <a:ext cx="2269255" cy="2940709"/>
            <a:chOff x="1427413" y="2481550"/>
            <a:chExt cx="2361839" cy="2273100"/>
          </a:xfrm>
        </p:grpSpPr>
        <p:cxnSp>
          <p:nvCxnSpPr>
            <p:cNvPr id="1383" name="Google Shape;1383;p78"/>
            <p:cNvCxnSpPr/>
            <p:nvPr/>
          </p:nvCxnSpPr>
          <p:spPr>
            <a:xfrm>
              <a:off x="1427413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78"/>
            <p:cNvCxnSpPr/>
            <p:nvPr/>
          </p:nvCxnSpPr>
          <p:spPr>
            <a:xfrm>
              <a:off x="2017873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78"/>
            <p:cNvCxnSpPr/>
            <p:nvPr/>
          </p:nvCxnSpPr>
          <p:spPr>
            <a:xfrm>
              <a:off x="2608333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6" name="Google Shape;1386;p78"/>
            <p:cNvCxnSpPr/>
            <p:nvPr/>
          </p:nvCxnSpPr>
          <p:spPr>
            <a:xfrm>
              <a:off x="3198792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7" name="Google Shape;1387;p78"/>
            <p:cNvCxnSpPr/>
            <p:nvPr/>
          </p:nvCxnSpPr>
          <p:spPr>
            <a:xfrm>
              <a:off x="3789252" y="2481550"/>
              <a:ext cx="0" cy="2273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8" name="Google Shape;1388;p78"/>
          <p:cNvSpPr txBox="1"/>
          <p:nvPr/>
        </p:nvSpPr>
        <p:spPr>
          <a:xfrm>
            <a:off x="5319025" y="4716275"/>
            <a:ext cx="2804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subspaces of varying sizes.</a:t>
            </a:r>
            <a:endParaRPr/>
          </a:p>
        </p:txBody>
      </p:sp>
      <p:sp>
        <p:nvSpPr>
          <p:cNvPr id="1389" name="Google Shape;1389;p78"/>
          <p:cNvSpPr txBox="1"/>
          <p:nvPr/>
        </p:nvSpPr>
        <p:spPr>
          <a:xfrm>
            <a:off x="836950" y="4729100"/>
            <a:ext cx="3342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subspaces of uniform sizes.</a:t>
            </a:r>
            <a:endParaRPr/>
          </a:p>
        </p:txBody>
      </p:sp>
      <p:sp>
        <p:nvSpPr>
          <p:cNvPr id="1390" name="Google Shape;1390;p78"/>
          <p:cNvSpPr txBox="1"/>
          <p:nvPr/>
        </p:nvSpPr>
        <p:spPr>
          <a:xfrm>
            <a:off x="4059900" y="3125100"/>
            <a:ext cx="1136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“owns” the 4 blue subspaces.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7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 vs. Quadtrees and Kd-Trees</a:t>
            </a:r>
            <a:endParaRPr/>
          </a:p>
        </p:txBody>
      </p:sp>
      <p:sp>
        <p:nvSpPr>
          <p:cNvPr id="1396" name="Google Shape;1396;p79"/>
          <p:cNvSpPr txBox="1"/>
          <p:nvPr>
            <p:ph idx="1" type="body"/>
          </p:nvPr>
        </p:nvSpPr>
        <p:spPr>
          <a:xfrm>
            <a:off x="243000" y="556500"/>
            <a:ext cx="87153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partitioning is easier to implement than a Quadtree or Kd-Tree.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be good enough for many applications.</a:t>
            </a:r>
            <a:endParaRPr/>
          </a:p>
        </p:txBody>
      </p:sp>
      <p:pic>
        <p:nvPicPr>
          <p:cNvPr id="1397" name="Google Shape;139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929613"/>
            <a:ext cx="2683675" cy="251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8" name="Google Shape;1398;p79"/>
          <p:cNvGrpSpPr/>
          <p:nvPr/>
        </p:nvGrpSpPr>
        <p:grpSpPr>
          <a:xfrm>
            <a:off x="6155500" y="1929623"/>
            <a:ext cx="2673650" cy="2511825"/>
            <a:chOff x="6155500" y="1929623"/>
            <a:chExt cx="2673650" cy="2511825"/>
          </a:xfrm>
        </p:grpSpPr>
        <p:cxnSp>
          <p:nvCxnSpPr>
            <p:cNvPr id="1399" name="Google Shape;1399;p79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79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79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79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79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4" name="Google Shape;1404;p79"/>
          <p:cNvGrpSpPr/>
          <p:nvPr/>
        </p:nvGrpSpPr>
        <p:grpSpPr>
          <a:xfrm rot="5400000">
            <a:off x="6155112" y="1915523"/>
            <a:ext cx="2688890" cy="2678861"/>
            <a:chOff x="6155500" y="1929623"/>
            <a:chExt cx="2673650" cy="2511825"/>
          </a:xfrm>
        </p:grpSpPr>
        <p:cxnSp>
          <p:nvCxnSpPr>
            <p:cNvPr id="1405" name="Google Shape;1405;p79"/>
            <p:cNvCxnSpPr/>
            <p:nvPr/>
          </p:nvCxnSpPr>
          <p:spPr>
            <a:xfrm>
              <a:off x="6162450" y="2557579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79"/>
            <p:cNvCxnSpPr/>
            <p:nvPr/>
          </p:nvCxnSpPr>
          <p:spPr>
            <a:xfrm>
              <a:off x="6162450" y="3185535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79"/>
            <p:cNvCxnSpPr/>
            <p:nvPr/>
          </p:nvCxnSpPr>
          <p:spPr>
            <a:xfrm>
              <a:off x="6162450" y="3813491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79"/>
            <p:cNvCxnSpPr/>
            <p:nvPr/>
          </p:nvCxnSpPr>
          <p:spPr>
            <a:xfrm>
              <a:off x="6162450" y="4441448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79"/>
            <p:cNvCxnSpPr/>
            <p:nvPr/>
          </p:nvCxnSpPr>
          <p:spPr>
            <a:xfrm>
              <a:off x="6155500" y="1929623"/>
              <a:ext cx="2666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10" name="Google Shape;141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3421">
            <a:off x="7132244" y="2091430"/>
            <a:ext cx="317547" cy="2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79"/>
          <p:cNvSpPr txBox="1"/>
          <p:nvPr/>
        </p:nvSpPr>
        <p:spPr>
          <a:xfrm>
            <a:off x="6100876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2" name="Google Shape;1412;p79"/>
          <p:cNvSpPr txBox="1"/>
          <p:nvPr/>
        </p:nvSpPr>
        <p:spPr>
          <a:xfrm>
            <a:off x="6768981" y="183982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3" name="Google Shape;1413;p79"/>
          <p:cNvSpPr txBox="1"/>
          <p:nvPr/>
        </p:nvSpPr>
        <p:spPr>
          <a:xfrm>
            <a:off x="7451482" y="1829423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4" name="Google Shape;1414;p79"/>
          <p:cNvSpPr txBox="1"/>
          <p:nvPr/>
        </p:nvSpPr>
        <p:spPr>
          <a:xfrm>
            <a:off x="8120681" y="182581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5" name="Google Shape;1415;p79"/>
          <p:cNvSpPr txBox="1"/>
          <p:nvPr/>
        </p:nvSpPr>
        <p:spPr>
          <a:xfrm>
            <a:off x="6110627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6" name="Google Shape;1416;p79"/>
          <p:cNvSpPr txBox="1"/>
          <p:nvPr/>
        </p:nvSpPr>
        <p:spPr>
          <a:xfrm>
            <a:off x="6778731" y="24738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7" name="Google Shape;1417;p79"/>
          <p:cNvSpPr txBox="1"/>
          <p:nvPr/>
        </p:nvSpPr>
        <p:spPr>
          <a:xfrm>
            <a:off x="7461233" y="2463400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8" name="Google Shape;1418;p79"/>
          <p:cNvSpPr txBox="1"/>
          <p:nvPr/>
        </p:nvSpPr>
        <p:spPr>
          <a:xfrm>
            <a:off x="8130432" y="2459796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9" name="Google Shape;1419;p79"/>
          <p:cNvSpPr txBox="1"/>
          <p:nvPr/>
        </p:nvSpPr>
        <p:spPr>
          <a:xfrm>
            <a:off x="6115502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0" name="Google Shape;1420;p79"/>
          <p:cNvSpPr txBox="1"/>
          <p:nvPr/>
        </p:nvSpPr>
        <p:spPr>
          <a:xfrm>
            <a:off x="6783607" y="3102902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1" name="Google Shape;1421;p79"/>
          <p:cNvSpPr txBox="1"/>
          <p:nvPr/>
        </p:nvSpPr>
        <p:spPr>
          <a:xfrm>
            <a:off x="7466109" y="3092501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2" name="Google Shape;1422;p79"/>
          <p:cNvSpPr txBox="1"/>
          <p:nvPr/>
        </p:nvSpPr>
        <p:spPr>
          <a:xfrm>
            <a:off x="8135307" y="3088897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3" name="Google Shape;1423;p79"/>
          <p:cNvSpPr txBox="1"/>
          <p:nvPr/>
        </p:nvSpPr>
        <p:spPr>
          <a:xfrm>
            <a:off x="6115502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4" name="Google Shape;1424;p79"/>
          <p:cNvSpPr txBox="1"/>
          <p:nvPr/>
        </p:nvSpPr>
        <p:spPr>
          <a:xfrm>
            <a:off x="6783607" y="3736879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5" name="Google Shape;1425;p79"/>
          <p:cNvSpPr txBox="1"/>
          <p:nvPr/>
        </p:nvSpPr>
        <p:spPr>
          <a:xfrm>
            <a:off x="7466109" y="3726478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6" name="Google Shape;1426;p79"/>
          <p:cNvSpPr txBox="1"/>
          <p:nvPr/>
        </p:nvSpPr>
        <p:spPr>
          <a:xfrm>
            <a:off x="8135307" y="3722874"/>
            <a:ext cx="424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7" name="Google Shape;1427;p79"/>
          <p:cNvSpPr/>
          <p:nvPr/>
        </p:nvSpPr>
        <p:spPr>
          <a:xfrm>
            <a:off x="6849001" y="2576851"/>
            <a:ext cx="907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79"/>
          <p:cNvSpPr txBox="1"/>
          <p:nvPr/>
        </p:nvSpPr>
        <p:spPr>
          <a:xfrm>
            <a:off x="308925" y="1754950"/>
            <a:ext cx="54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next lecture we’ll see a very clever 1D version of this idea called a “hash table”.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8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Summary and Applications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Power of our Set</a:t>
            </a:r>
            <a:endParaRPr/>
          </a:p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other operations we might want to include in a 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 operation: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subSet(T from, T to)</a:t>
            </a:r>
            <a:r>
              <a:rPr lang="en"/>
              <a:t>: Returns all items between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subSet(4, 9)</a:t>
            </a:r>
            <a:r>
              <a:rPr lang="en"/>
              <a:t>: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{4, 5, 6, 9}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subSet(3, 12)</a:t>
            </a:r>
            <a:r>
              <a:rPr lang="en"/>
              <a:t>: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{4, 5, 6, 9, 11}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subSet(12, 13)</a:t>
            </a:r>
            <a:r>
              <a:rPr lang="en"/>
              <a:t>: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27"/>
          <p:cNvSpPr txBox="1"/>
          <p:nvPr/>
        </p:nvSpPr>
        <p:spPr>
          <a:xfrm>
            <a:off x="2045575" y="4634100"/>
            <a:ext cx="498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{1, 4, 5, 6, 9, 11, 14, 17, 20}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Multi-Dimensional Data Summary</a:t>
            </a:r>
            <a:endParaRPr/>
          </a:p>
        </p:txBody>
      </p:sp>
      <p:sp>
        <p:nvSpPr>
          <p:cNvPr id="1439" name="Google Shape;1439;p81"/>
          <p:cNvSpPr txBox="1"/>
          <p:nvPr>
            <p:ph idx="1" type="body"/>
          </p:nvPr>
        </p:nvSpPr>
        <p:spPr>
          <a:xfrm>
            <a:off x="243000" y="556500"/>
            <a:ext cx="8443800" cy="4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Set operations can be more complex than just contains, e.g.: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Range Finding</a:t>
            </a:r>
            <a:r>
              <a:rPr lang="en"/>
              <a:t>: What are all the objects inside this (rectangular) subspace?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Nearest</a:t>
            </a:r>
            <a:r>
              <a:rPr lang="en"/>
              <a:t>: What is the closest object to a specific point?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Note: Can be generalized to k-nearest.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common approach is </a:t>
            </a:r>
            <a:r>
              <a:rPr b="1" lang="en"/>
              <a:t>spatial partitioning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Quadtree</a:t>
            </a:r>
            <a:r>
              <a:rPr lang="en"/>
              <a:t>: Generalized 2D BST where each node “owns” 4 subspaces.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K-d Tree</a:t>
            </a:r>
            <a:r>
              <a:rPr lang="en"/>
              <a:t>: Generalized k-d BST where each node “owns” 2 subspaces.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Dimension of ownership cycles with each level of depth in 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Uniform Partitioning</a:t>
            </a:r>
            <a:r>
              <a:rPr lang="en"/>
              <a:t>: Partition space into uniform chunks.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Spatial partitioning allows for </a:t>
            </a:r>
            <a:r>
              <a:rPr b="1" lang="en"/>
              <a:t>pruning</a:t>
            </a:r>
            <a:r>
              <a:rPr lang="en"/>
              <a:t> of the search space.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8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#1: Murmuration</a:t>
            </a:r>
            <a:endParaRPr/>
          </a:p>
        </p:txBody>
      </p:sp>
      <p:sp>
        <p:nvSpPr>
          <p:cNvPr id="1445" name="Google Shape;1445;p8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not know this, but starlings murmurate: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Real starlings: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https://www.youtube.com/watch?v=eakKfY5aHmY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Simulated starlings: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https://www.youtube.com/watch?v=nbbd5uby0sY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Efficient simulation means “birds” have to find their nearest neighbors efficiently.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8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#2: NBody Simulation</a:t>
            </a:r>
            <a:endParaRPr/>
          </a:p>
        </p:txBody>
      </p:sp>
      <p:sp>
        <p:nvSpPr>
          <p:cNvPr id="1451" name="Google Shape;1451;p8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NBody simulation from Project 0 was a quadratic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object has to calculate the force from every other object.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very silly if the force exerted is small, e.g. individual star in the Andromeda galaxy pulling on the sun.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optimization is called </a:t>
            </a:r>
            <a:r>
              <a:rPr lang="en" u="sng">
                <a:solidFill>
                  <a:schemeClr val="hlink"/>
                </a:solidFill>
                <a:hlinkClick r:id="rId3"/>
              </a:rPr>
              <a:t>Barnes-Hut</a:t>
            </a:r>
            <a:r>
              <a:rPr lang="en"/>
              <a:t>. </a:t>
            </a:r>
            <a:r>
              <a:rPr lang="en"/>
              <a:t>Basic idea: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Represent universe as a quadtree (or octree) of objects.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a node is sufficiently far away from X, then treat that node and all of its children as a single object.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Andromeda is very far away, so treat it as a single object for the purposes of force calculation on our sun.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Visualization: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https://www.youtube.com/watch?v=ouO6wmKqycc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8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457" name="Google Shape;1457;p8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Title figure: A thing I made (one of the first Java programs I wrote during my teaching career)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Power of our Set</a:t>
            </a:r>
            <a:endParaRPr/>
          </a:p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other operations we might want to include in a 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have a notion of distance between items,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 x)</a:t>
            </a:r>
            <a:r>
              <a:rPr lang="en"/>
              <a:t>: Returns the value closest to x.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8"/>
          <p:cNvSpPr txBox="1"/>
          <p:nvPr/>
        </p:nvSpPr>
        <p:spPr>
          <a:xfrm>
            <a:off x="2045575" y="4634100"/>
            <a:ext cx="498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{1, 4, 5, 6, 9, 11, 14, 17, 20}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returns the item that is closest. Examples: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How would you find nearest(N)?</a:t>
            </a:r>
            <a:br>
              <a:rPr lang="en"/>
            </a:br>
            <a:endParaRPr/>
          </a:p>
        </p:txBody>
      </p:sp>
      <p:sp>
        <p:nvSpPr>
          <p:cNvPr id="119" name="Google Shape;119;p29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0" name="Google Shape;120;p29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121" name="Google Shape;121;p29"/>
          <p:cNvCxnSpPr>
            <a:stCxn id="119" idx="2"/>
            <a:endCxn id="120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9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123" name="Google Shape;123;p29"/>
          <p:cNvCxnSpPr>
            <a:stCxn id="119" idx="2"/>
            <a:endCxn id="122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9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25" name="Google Shape;125;p29"/>
          <p:cNvCxnSpPr>
            <a:stCxn id="120" idx="2"/>
            <a:endCxn id="124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9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127" name="Google Shape;127;p29"/>
          <p:cNvCxnSpPr>
            <a:stCxn id="122" idx="2"/>
            <a:endCxn id="126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9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129" name="Google Shape;129;p29"/>
          <p:cNvCxnSpPr>
            <a:stCxn id="122" idx="2"/>
            <a:endCxn id="128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9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131" name="Google Shape;131;p29"/>
          <p:cNvCxnSpPr>
            <a:stCxn id="120" idx="2"/>
            <a:endCxn id="130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9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33" name="Google Shape;133;p29"/>
          <p:cNvCxnSpPr>
            <a:endCxn id="132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9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35" name="Google Shape;135;p29"/>
          <p:cNvCxnSpPr>
            <a:endCxn id="134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Fancier Set Operations with a BST</a:t>
            </a:r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turns out that a BST can efficiently support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subSet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</a:t>
            </a:r>
            <a:r>
              <a:rPr lang="en"/>
              <a:t> returns the item that is closest. Examples: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nearest(6)</a:t>
            </a:r>
            <a:r>
              <a:rPr lang="en"/>
              <a:t>: Returns 6.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nearest(8)</a:t>
            </a:r>
            <a:r>
              <a:rPr lang="en"/>
              <a:t>: Returns 9.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nearest(10)</a:t>
            </a:r>
            <a:r>
              <a:rPr lang="en"/>
              <a:t>: Returns 9 or 11.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How would you find nearest(N)?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search for N and record closest item seen!</a:t>
            </a:r>
            <a:endParaRPr/>
          </a:p>
        </p:txBody>
      </p:sp>
      <p:sp>
        <p:nvSpPr>
          <p:cNvPr id="142" name="Google Shape;142;p30"/>
          <p:cNvSpPr/>
          <p:nvPr/>
        </p:nvSpPr>
        <p:spPr>
          <a:xfrm>
            <a:off x="6938586" y="2904700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43" name="Google Shape;143;p30"/>
          <p:cNvSpPr/>
          <p:nvPr/>
        </p:nvSpPr>
        <p:spPr>
          <a:xfrm>
            <a:off x="6231990" y="33111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144" name="Google Shape;144;p30"/>
          <p:cNvCxnSpPr>
            <a:stCxn id="142" idx="2"/>
            <a:endCxn id="143" idx="0"/>
          </p:cNvCxnSpPr>
          <p:nvPr/>
        </p:nvCxnSpPr>
        <p:spPr>
          <a:xfrm flipH="1">
            <a:off x="6474336" y="3193300"/>
            <a:ext cx="7065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30"/>
          <p:cNvSpPr/>
          <p:nvPr/>
        </p:nvSpPr>
        <p:spPr>
          <a:xfrm>
            <a:off x="7597648" y="3311155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146" name="Google Shape;146;p30"/>
          <p:cNvCxnSpPr>
            <a:stCxn id="142" idx="2"/>
            <a:endCxn id="145" idx="0"/>
          </p:cNvCxnSpPr>
          <p:nvPr/>
        </p:nvCxnSpPr>
        <p:spPr>
          <a:xfrm>
            <a:off x="7180836" y="3193300"/>
            <a:ext cx="6591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30"/>
          <p:cNvSpPr/>
          <p:nvPr/>
        </p:nvSpPr>
        <p:spPr>
          <a:xfrm>
            <a:off x="5928013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48" name="Google Shape;148;p30"/>
          <p:cNvCxnSpPr>
            <a:stCxn id="143" idx="2"/>
            <a:endCxn id="147" idx="0"/>
          </p:cNvCxnSpPr>
          <p:nvPr/>
        </p:nvCxnSpPr>
        <p:spPr>
          <a:xfrm flipH="1">
            <a:off x="6170340" y="3599742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30"/>
          <p:cNvSpPr/>
          <p:nvPr/>
        </p:nvSpPr>
        <p:spPr>
          <a:xfrm>
            <a:off x="7250122" y="376544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</a:t>
            </a:r>
            <a:endParaRPr sz="1800"/>
          </a:p>
        </p:txBody>
      </p:sp>
      <p:cxnSp>
        <p:nvCxnSpPr>
          <p:cNvPr id="150" name="Google Shape;150;p30"/>
          <p:cNvCxnSpPr>
            <a:stCxn id="145" idx="2"/>
            <a:endCxn id="149" idx="0"/>
          </p:cNvCxnSpPr>
          <p:nvPr/>
        </p:nvCxnSpPr>
        <p:spPr>
          <a:xfrm flipH="1">
            <a:off x="7492498" y="3599755"/>
            <a:ext cx="347400" cy="16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0"/>
          <p:cNvSpPr/>
          <p:nvPr/>
        </p:nvSpPr>
        <p:spPr>
          <a:xfrm>
            <a:off x="7911897" y="3758492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</a:t>
            </a:r>
            <a:endParaRPr sz="1800"/>
          </a:p>
        </p:txBody>
      </p:sp>
      <p:cxnSp>
        <p:nvCxnSpPr>
          <p:cNvPr id="152" name="Google Shape;152;p30"/>
          <p:cNvCxnSpPr>
            <a:stCxn id="145" idx="2"/>
            <a:endCxn id="151" idx="0"/>
          </p:cNvCxnSpPr>
          <p:nvPr/>
        </p:nvCxnSpPr>
        <p:spPr>
          <a:xfrm>
            <a:off x="7839898" y="3599755"/>
            <a:ext cx="3141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30"/>
          <p:cNvSpPr/>
          <p:nvPr/>
        </p:nvSpPr>
        <p:spPr>
          <a:xfrm>
            <a:off x="6567938" y="37584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154" name="Google Shape;154;p30"/>
          <p:cNvCxnSpPr>
            <a:stCxn id="143" idx="2"/>
            <a:endCxn id="153" idx="0"/>
          </p:cNvCxnSpPr>
          <p:nvPr/>
        </p:nvCxnSpPr>
        <p:spPr>
          <a:xfrm>
            <a:off x="6474240" y="3599742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30"/>
          <p:cNvSpPr/>
          <p:nvPr/>
        </p:nvSpPr>
        <p:spPr>
          <a:xfrm>
            <a:off x="5606313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56" name="Google Shape;156;p30"/>
          <p:cNvCxnSpPr>
            <a:endCxn id="155" idx="0"/>
          </p:cNvCxnSpPr>
          <p:nvPr/>
        </p:nvCxnSpPr>
        <p:spPr>
          <a:xfrm flipH="1">
            <a:off x="5848563" y="4047091"/>
            <a:ext cx="3039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30"/>
          <p:cNvSpPr/>
          <p:nvPr/>
        </p:nvSpPr>
        <p:spPr>
          <a:xfrm>
            <a:off x="6246238" y="4205791"/>
            <a:ext cx="484500" cy="28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58" name="Google Shape;158;p30"/>
          <p:cNvCxnSpPr>
            <a:endCxn id="157" idx="0"/>
          </p:cNvCxnSpPr>
          <p:nvPr/>
        </p:nvCxnSpPr>
        <p:spPr>
          <a:xfrm>
            <a:off x="6152488" y="4047091"/>
            <a:ext cx="336000" cy="1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