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1C151A-D904-4D22-9FCD-DE9AACD2F838}">
  <a:tblStyle styleId="{B81C151A-D904-4D22-9FCD-DE9AACD2F8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EBD9CA0-259D-4312-B36B-9D7B7F7474C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album.aufeminin.com/album/D20090918/595987_CDFNNMFIKOXZB2ECNEHVLRX4BSJB4I_chester-2020_H204533_L.jpg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upload.wikimedia.org/wikipedia/commons/d/d2/Kevin_Bacon.jpg" TargetMode="External"/><Relationship Id="rId3" Type="http://schemas.openxmlformats.org/officeDocument/2006/relationships/hyperlink" Target="https://oracleofbacon.org/movielinks.php" TargetMode="External"/><Relationship Id="rId4" Type="http://schemas.openxmlformats.org/officeDocument/2006/relationships/hyperlink" Target="https://en.wikipedia.org/wiki/Six_Degrees_of_Kevin_Bacon" TargetMode="External"/><Relationship Id="rId5" Type="http://schemas.openxmlformats.org/officeDocument/2006/relationships/hyperlink" Target="https://www.youtube.com/watch?v=tr_FFfAP6jI&amp;t=2m34s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9f78bc2fe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9f78bc2f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593997ea_2_4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593997ea_2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593997ea_0_1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593997e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4593997ea_0_2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4593997ea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593997ea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593997e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593997ea_2_6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593997ea_2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593997ea_2_6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593997ea_2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4593997ea_2_4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4593997ea_2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593997ea_2_5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593997ea_2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593997ea_2_5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593997ea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4593997ea_2_6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54593997ea_2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409413421_06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409413421_0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hit for random on google images: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http://imalbum.aufeminin.com/album/D20090918/595987_CDFNNMFIKOXZB2ECNEHVLRX4BSJB4I_chester-2020_H204533_L.jpg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4593997ea_2_2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4593997ea_2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4593997ea_2_3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4593997ea_2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4593997ea_0_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4593997e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593997ea_2_10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593997ea_2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593997ea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593997ea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593997ea_0_2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593997e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4593997ea_0_2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4593997ea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4593997ea_0_3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4593997e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4593997ea_0_3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4593997e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593997ea_0_3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593997ea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54593997ea_0_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54593997e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4593997ea_0_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4593997e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4593997ea_0_3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4593997e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4593997ea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4593997ea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54593997ea_0_4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54593997e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4593997ea_0_4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4593997e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28520644b_0_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28520644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54593997ea_2_7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54593997ea_2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4593997ea_2_7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4593997ea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4593997ea_2_9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4593997ea_2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4593997ea_2_7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54593997ea_2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593997ea_0_1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593997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54593997ea_2_8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54593997ea_2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593997ea_2_8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593997ea_2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5e675f82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5e675f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9f2916c534_4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9f2916c5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a45e675f82_1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a45e675f8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45e675f82_1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45e675f8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99668982c_1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99668982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593997ea_0_5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593997ea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593997ea_2_9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593997ea_2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54593997ea_2_9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54593997ea_2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4593997ea_0_1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4593997ea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4593997ea_2_9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4593997ea_2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4593997ea_2_9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4593997ea_2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54593997ea_2_9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54593997ea_2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4593997ea_2_9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4593997ea_2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593997ea_2_9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593997ea_2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54593997ea_2_10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54593997ea_2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54593997ea_2_10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54593997ea_2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54593997ea_2_10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54593997ea_2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54593997ea_2_10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54593997ea_2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28520644b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2852064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4593997ea_0_11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4593997ea_0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https://upload.wikimedia.org/wikipedia/commons/d/d2/Kevin_Bacon.jpg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https://oracleofbacon.org/movielinks.php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https://en.wikipedia.org/wiki/Six_Degrees_of_Kevin_Bacon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https://www.youtube.com/watch?v=tr_FFfAP6jI&amp;t=2m34s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46df536ba_18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46df536ba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c46df536ba_18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c46df536ba_1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46df536ba_18_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46df536ba_1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c46df536ba_18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c46df536ba_1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c46df536ba_21_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c46df536ba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c46df536ba_21_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c46df536ba_2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c46df536ba_21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c46df536ba_2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c46df536ba_21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c46df536ba_2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c46df536ba_21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c46df536ba_2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c46df536ba_21_1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c46df536ba_2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593997ea_2_10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593997ea_2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c46df536ba_21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c46df536ba_2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c46df536ba_21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c46df536ba_2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c46df536ba_21_3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c46df536ba_2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46df536ba_21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46df536ba_21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c46df536ba_21_3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c46df536ba_2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46df536ba_21_3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46df536ba_21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c46df536ba_21_4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c46df536ba_2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46df536ba_21_4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46df536ba_2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c46df536ba_21_5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c46df536ba_2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c46df536ba_21_5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c46df536ba_2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593997ea_2_10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593997ea_2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593997ea_0_1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593997e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atastructur.es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google.com/presentation/d/1lTo8LZUGi3XQ1VlOmBUF9KkJTW_JWsw_DOPq8VBiI3A/edit#slide=id.g76e536eb1_0_294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docs.google.com/presentation/d/1lTo8LZUGi3XQ1VlOmBUF9KkJTW_JWsw_DOPq8VBiI3A/edit?usp=sharing" TargetMode="Externa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JoYCelH4YE6IkSMq_LfTJMzJ00WxDj7rEa49gYmAtc4/edit?usp=sharing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docs.google.com/presentation/d/1lTo8LZUGi3XQ1VlOmBUF9KkJTW_JWsw_DOPq8VBiI3A/edit?usp=sharing" TargetMode="External"/><Relationship Id="rId4" Type="http://schemas.openxmlformats.org/officeDocument/2006/relationships/hyperlink" Target="https://docs.google.com/presentation/d/1JoYCelH4YE6IkSMq_LfTJMzJ00WxDj7rEa49gYmAtc4/edit?usp=sharing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www.gosidemount.com/Guided_Diving/images/guided_cavern.jp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ocs.google.com/presentation/d/1JoYCelH4YE6IkSMq_LfTJMzJ00WxDj7rEa49gYmAtc4/edit?usp=sharing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lecture is the last lecture in scope for Spring 2021 midterm 2.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An API</a:t>
            </a:r>
            <a:r>
              <a:rPr lang="en"/>
              <a:t> </a:t>
            </a:r>
            <a:r>
              <a:rPr lang="en"/>
              <a:t>(Application Programming Interface) for graphs.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our purposes today, these are our Graph methods, including their signatures and behaviors.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Defines how Graph client programmers must think.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underlying data structure to represent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Runtime.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Memory usage.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Difficulty of implementing various graph algorithms.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Decision #1</a:t>
            </a:r>
            <a:r>
              <a:rPr lang="en"/>
              <a:t>: Integer Vertices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convention: Number nodes irrespective of “label”, and use number throughout the graph implementation. To lookup a vertex by label, you’d need to use a Map&lt;Label, Integer&gt;.</a:t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1213500" y="3132925"/>
            <a:ext cx="977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2191200" y="2436900"/>
            <a:ext cx="11058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Dallas</a:t>
            </a:r>
            <a:endParaRPr/>
          </a:p>
        </p:txBody>
      </p:sp>
      <p:cxnSp>
        <p:nvCxnSpPr>
          <p:cNvPr id="154" name="Google Shape;154;p18"/>
          <p:cNvCxnSpPr>
            <a:stCxn id="152" idx="7"/>
            <a:endCxn id="153" idx="3"/>
          </p:cNvCxnSpPr>
          <p:nvPr/>
        </p:nvCxnSpPr>
        <p:spPr>
          <a:xfrm flipH="1" rot="10800000">
            <a:off x="2048019" y="2772279"/>
            <a:ext cx="305100" cy="41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8"/>
          <p:cNvCxnSpPr>
            <a:stCxn id="152" idx="5"/>
            <a:endCxn id="156" idx="1"/>
          </p:cNvCxnSpPr>
          <p:nvPr/>
        </p:nvCxnSpPr>
        <p:spPr>
          <a:xfrm>
            <a:off x="2048019" y="3468371"/>
            <a:ext cx="558300" cy="8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8"/>
          <p:cNvSpPr/>
          <p:nvPr/>
        </p:nvSpPr>
        <p:spPr>
          <a:xfrm>
            <a:off x="2420000" y="3500225"/>
            <a:ext cx="12717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Houston</a:t>
            </a:r>
            <a:endParaRPr/>
          </a:p>
        </p:txBody>
      </p:sp>
      <p:cxnSp>
        <p:nvCxnSpPr>
          <p:cNvPr id="157" name="Google Shape;157;p18"/>
          <p:cNvCxnSpPr>
            <a:stCxn id="153" idx="4"/>
            <a:endCxn id="156" idx="0"/>
          </p:cNvCxnSpPr>
          <p:nvPr/>
        </p:nvCxnSpPr>
        <p:spPr>
          <a:xfrm>
            <a:off x="2744100" y="2829900"/>
            <a:ext cx="311700" cy="67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/>
          <p:nvPr/>
        </p:nvSpPr>
        <p:spPr>
          <a:xfrm>
            <a:off x="5610825" y="301849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6160401" y="2459618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60" name="Google Shape;160;p18"/>
          <p:cNvCxnSpPr>
            <a:stCxn id="158" idx="7"/>
            <a:endCxn id="159" idx="3"/>
          </p:cNvCxnSpPr>
          <p:nvPr/>
        </p:nvCxnSpPr>
        <p:spPr>
          <a:xfrm flipH="1" rot="10800000">
            <a:off x="5946271" y="279495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stCxn id="158" idx="5"/>
            <a:endCxn id="162" idx="1"/>
          </p:cNvCxnSpPr>
          <p:nvPr/>
        </p:nvCxnSpPr>
        <p:spPr>
          <a:xfrm>
            <a:off x="5946271" y="3353945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6160401" y="3525927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63" name="Google Shape;163;p18"/>
          <p:cNvCxnSpPr>
            <a:stCxn id="159" idx="4"/>
            <a:endCxn id="162" idx="0"/>
          </p:cNvCxnSpPr>
          <p:nvPr/>
        </p:nvCxnSpPr>
        <p:spPr>
          <a:xfrm>
            <a:off x="6356901" y="2852618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1825100" y="3918925"/>
            <a:ext cx="1514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Intended graph.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377975" y="4153825"/>
            <a:ext cx="18081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you’d build it.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6937500" y="2699350"/>
            <a:ext cx="1939200" cy="1067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Map&lt;String, Integer&gt;: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Austin: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Dallas: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Houston: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43000" y="556500"/>
            <a:ext cx="84438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43000" y="3026375"/>
            <a:ext cx="8704800" cy="16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features: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vertices must be specified in advance.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Does not support weights (labels) on nodes or edges.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Has no method for getting the number of edges for a vertex (i.e. its degree).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client: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degree of vertex v in graph G */</a:t>
            </a:r>
            <a:endParaRPr i="1" sz="160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degree(Graph G,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 = 0;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degree += 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degree;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7423450" y="3402575"/>
            <a:ext cx="1578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C2020"/>
                </a:solidFill>
              </a:rPr>
              <a:t>(degree = # edges)</a:t>
            </a:r>
            <a:endParaRPr sz="1200">
              <a:solidFill>
                <a:srgbClr val="AC2020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90550" y="4634100"/>
            <a:ext cx="1578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degree(G, 1) = 2</a:t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88" name="Google Shape;188;p20"/>
          <p:cNvCxnSpPr>
            <a:stCxn id="187" idx="3"/>
            <a:endCxn id="186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>
            <a:stCxn id="187" idx="1"/>
            <a:endCxn id="185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91" name="Google Shape;191;p20"/>
          <p:cNvCxnSpPr>
            <a:stCxn id="185" idx="3"/>
            <a:endCxn id="190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Try to write a client method called print that prints out a graph.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02" name="Google Shape;202;p21"/>
          <p:cNvCxnSpPr>
            <a:stCxn id="201" idx="3"/>
            <a:endCxn id="200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1"/>
          <p:cNvCxnSpPr>
            <a:stCxn id="201" idx="1"/>
            <a:endCxn id="199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1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05" name="Google Shape;205;p21"/>
          <p:cNvCxnSpPr>
            <a:stCxn id="199" idx="3"/>
            <a:endCxn id="204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1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1 - 4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2 - 3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4 - 1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2038800" y="4048450"/>
            <a:ext cx="4245000" cy="91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print(Graph G)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6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48600" y="10615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Graph API from our optional textbook.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Print client:</a:t>
            </a:r>
            <a:endParaRPr/>
          </a:p>
        </p:txBody>
      </p:sp>
      <p:sp>
        <p:nvSpPr>
          <p:cNvPr id="214" name="Google Shape;214;p22"/>
          <p:cNvSpPr txBox="1"/>
          <p:nvPr/>
        </p:nvSpPr>
        <p:spPr>
          <a:xfrm>
            <a:off x="252625" y="1048544"/>
            <a:ext cx="8750400" cy="195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038794" y="3097782"/>
            <a:ext cx="5037600" cy="186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print(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Graph G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701488" y="34109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701488" y="41724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123063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19" name="Google Shape;219;p22"/>
          <p:cNvCxnSpPr>
            <a:stCxn id="218" idx="3"/>
            <a:endCxn id="217" idx="7"/>
          </p:cNvCxnSpPr>
          <p:nvPr/>
        </p:nvCxnSpPr>
        <p:spPr>
          <a:xfrm flipH="1">
            <a:off x="1036917" y="4127036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2"/>
          <p:cNvCxnSpPr>
            <a:stCxn id="218" idx="1"/>
            <a:endCxn id="216" idx="5"/>
          </p:cNvCxnSpPr>
          <p:nvPr/>
        </p:nvCxnSpPr>
        <p:spPr>
          <a:xfrm rot="10800000">
            <a:off x="1036917" y="3746243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2"/>
          <p:cNvSpPr/>
          <p:nvPr/>
        </p:nvSpPr>
        <p:spPr>
          <a:xfrm>
            <a:off x="279936" y="37915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22" name="Google Shape;222;p22"/>
          <p:cNvCxnSpPr>
            <a:stCxn id="216" idx="3"/>
            <a:endCxn id="221" idx="7"/>
          </p:cNvCxnSpPr>
          <p:nvPr/>
        </p:nvCxnSpPr>
        <p:spPr>
          <a:xfrm flipH="1">
            <a:off x="615342" y="3746352"/>
            <a:ext cx="143700" cy="10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7002125" y="3409175"/>
            <a:ext cx="1989600" cy="163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java printDemo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0 - 3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1 - 2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2 - 1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3 - 0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and DepthFirstPaths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Will come back to this in more depth, but first...</a:t>
            </a:r>
            <a:endParaRPr/>
          </a:p>
        </p:txBody>
      </p:sp>
      <p:pic>
        <p:nvPicPr>
          <p:cNvPr id="230" name="Google Shape;2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928950" y="1804950"/>
            <a:ext cx="72861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Representation and Graph Algorithm Runtimes</a:t>
            </a:r>
            <a:endParaRPr sz="4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243" name="Google Shape;243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Implement our graph algorithms like BreadthFirstPaths and DepthFirstPaths, we need: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000"/>
              <a:buChar char="●"/>
            </a:pPr>
            <a:r>
              <a:rPr lang="en">
                <a:solidFill>
                  <a:srgbClr val="CCCCCC"/>
                </a:solidFill>
              </a:rPr>
              <a:t>An API</a:t>
            </a:r>
            <a:r>
              <a:rPr lang="en">
                <a:solidFill>
                  <a:srgbClr val="CCCCCC"/>
                </a:solidFill>
              </a:rPr>
              <a:t> (Application Programming Interface) for graphs.</a:t>
            </a:r>
            <a:endParaRPr>
              <a:solidFill>
                <a:srgbClr val="CCCC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○"/>
            </a:pPr>
            <a:r>
              <a:rPr lang="en">
                <a:solidFill>
                  <a:srgbClr val="CCCCCC"/>
                </a:solidFill>
              </a:rPr>
              <a:t>For our purposes today, these are our Graph methods, including their signatures and behaviors.</a:t>
            </a:r>
            <a:endParaRPr>
              <a:solidFill>
                <a:srgbClr val="CCCC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○"/>
            </a:pPr>
            <a:r>
              <a:rPr lang="en">
                <a:solidFill>
                  <a:srgbClr val="CCCCCC"/>
                </a:solidFill>
              </a:rPr>
              <a:t>Defines how Graph client programmers must think.</a:t>
            </a:r>
            <a:endParaRPr>
              <a:solidFill>
                <a:srgbClr val="CCCCC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 </a:t>
            </a:r>
            <a:r>
              <a:rPr b="1" lang="en"/>
              <a:t>underlying data structure to represent our graphs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choices can have profound implications on: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Runtime.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/>
              <a:t>Memory usage.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Char char="●"/>
            </a:pPr>
            <a:r>
              <a:rPr lang="en">
                <a:solidFill>
                  <a:srgbClr val="CCCCCC"/>
                </a:solidFill>
              </a:rPr>
              <a:t>Difficulty of implementing various graph algorithms.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we saw with trees, there are many possible implementations we could choose for our graphs.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briefly some representations we saw for trees.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2021</a:t>
            </a:r>
            <a:endParaRPr/>
          </a:p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61925" y="2688525"/>
            <a:ext cx="8871900" cy="22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22: Graphs II: Graph Traversal Implementations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BreadthFirstPaths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Representations and Graph Algorithm Runtimes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Graph Traversal Runtimes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of Abstraction</a:t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050" y="240650"/>
            <a:ext cx="44767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grpSp>
        <p:nvGrpSpPr>
          <p:cNvPr id="255" name="Google Shape;255;p27"/>
          <p:cNvGrpSpPr/>
          <p:nvPr/>
        </p:nvGrpSpPr>
        <p:grpSpPr>
          <a:xfrm>
            <a:off x="243000" y="1299189"/>
            <a:ext cx="4102966" cy="982304"/>
            <a:chOff x="395400" y="2289789"/>
            <a:chExt cx="4102966" cy="982304"/>
          </a:xfrm>
        </p:grpSpPr>
        <p:sp>
          <p:nvSpPr>
            <p:cNvPr id="256" name="Google Shape;256;p27"/>
            <p:cNvSpPr/>
            <p:nvPr/>
          </p:nvSpPr>
          <p:spPr>
            <a:xfrm>
              <a:off x="1294698" y="2289789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</a:t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1603294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911891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220488" y="2289789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95400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x</a:t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703997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1012593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321190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1846425" y="2748100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</a:t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55022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2463618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772215" y="2748100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8" name="Google Shape;268;p27"/>
            <p:cNvCxnSpPr/>
            <p:nvPr/>
          </p:nvCxnSpPr>
          <p:spPr>
            <a:xfrm flipH="1">
              <a:off x="864500" y="2458125"/>
              <a:ext cx="8604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7"/>
            <p:cNvCxnSpPr/>
            <p:nvPr/>
          </p:nvCxnSpPr>
          <p:spPr>
            <a:xfrm>
              <a:off x="2080269" y="2420700"/>
              <a:ext cx="149700" cy="31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27"/>
            <p:cNvCxnSpPr/>
            <p:nvPr/>
          </p:nvCxnSpPr>
          <p:spPr>
            <a:xfrm>
              <a:off x="2379525" y="2439400"/>
              <a:ext cx="1253100" cy="261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27"/>
            <p:cNvSpPr/>
            <p:nvPr/>
          </p:nvSpPr>
          <p:spPr>
            <a:xfrm>
              <a:off x="3572473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881070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4189666" y="2744564"/>
              <a:ext cx="308700" cy="290100"/>
            </a:xfrm>
            <a:prstGeom prst="rect">
              <a:avLst/>
            </a:prstGeom>
            <a:solidFill>
              <a:srgbClr val="EAD1D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263877" y="2744564"/>
              <a:ext cx="308700" cy="290100"/>
            </a:xfrm>
            <a:prstGeom prst="rect">
              <a:avLst/>
            </a:prstGeom>
            <a:solidFill>
              <a:srgbClr val="CFE2F3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z</a:t>
              </a:r>
              <a:endParaRPr/>
            </a:p>
          </p:txBody>
        </p:sp>
        <p:cxnSp>
          <p:nvCxnSpPr>
            <p:cNvPr id="275" name="Google Shape;275;p27"/>
            <p:cNvCxnSpPr/>
            <p:nvPr/>
          </p:nvCxnSpPr>
          <p:spPr>
            <a:xfrm flipH="1">
              <a:off x="1071356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6" name="Google Shape;276;p27"/>
            <p:cNvCxnSpPr/>
            <p:nvPr/>
          </p:nvCxnSpPr>
          <p:spPr>
            <a:xfrm flipH="1">
              <a:off x="1376358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7" name="Google Shape;277;p27"/>
            <p:cNvCxnSpPr/>
            <p:nvPr/>
          </p:nvCxnSpPr>
          <p:spPr>
            <a:xfrm flipH="1">
              <a:off x="766353" y="2864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8" name="Google Shape;278;p27"/>
            <p:cNvCxnSpPr/>
            <p:nvPr/>
          </p:nvCxnSpPr>
          <p:spPr>
            <a:xfrm flipH="1">
              <a:off x="2546593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9" name="Google Shape;279;p27"/>
            <p:cNvCxnSpPr/>
            <p:nvPr/>
          </p:nvCxnSpPr>
          <p:spPr>
            <a:xfrm flipH="1">
              <a:off x="2851596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0" name="Google Shape;280;p27"/>
            <p:cNvCxnSpPr/>
            <p:nvPr/>
          </p:nvCxnSpPr>
          <p:spPr>
            <a:xfrm flipH="1">
              <a:off x="2241591" y="2856993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1" name="Google Shape;281;p27"/>
            <p:cNvCxnSpPr/>
            <p:nvPr/>
          </p:nvCxnSpPr>
          <p:spPr>
            <a:xfrm flipH="1">
              <a:off x="3956127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2" name="Google Shape;282;p27"/>
            <p:cNvCxnSpPr/>
            <p:nvPr/>
          </p:nvCxnSpPr>
          <p:spPr>
            <a:xfrm flipH="1">
              <a:off x="4261130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83" name="Google Shape;283;p27"/>
            <p:cNvCxnSpPr/>
            <p:nvPr/>
          </p:nvCxnSpPr>
          <p:spPr>
            <a:xfrm flipH="1">
              <a:off x="3651125" y="2860800"/>
              <a:ext cx="109200" cy="40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84" name="Google Shape;284;p27"/>
          <p:cNvSpPr txBox="1"/>
          <p:nvPr/>
        </p:nvSpPr>
        <p:spPr>
          <a:xfrm>
            <a:off x="547775" y="2396775"/>
            <a:ext cx="3544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1a: Fixed Number of Links (One Per Child)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7"/>
          <p:cNvCxnSpPr>
            <a:stCxn id="287" idx="0"/>
            <a:endCxn id="285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27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27"/>
          <p:cNvCxnSpPr>
            <a:stCxn id="285" idx="3"/>
            <a:endCxn id="288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7"/>
          <p:cNvCxnSpPr>
            <a:stCxn id="285" idx="4"/>
            <a:endCxn id="289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Example: 1a.</a:t>
            </a:r>
            <a:endParaRPr/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300" y="4039000"/>
            <a:ext cx="1147151" cy="31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5" name="Google Shape;29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</a:t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7214831" y="1318725"/>
            <a:ext cx="4878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8"/>
          <p:cNvCxnSpPr>
            <a:stCxn id="303" idx="0"/>
            <a:endCxn id="301" idx="5"/>
          </p:cNvCxnSpPr>
          <p:nvPr/>
        </p:nvCxnSpPr>
        <p:spPr>
          <a:xfrm rot="10800000">
            <a:off x="7631304" y="1566200"/>
            <a:ext cx="3084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28"/>
          <p:cNvSpPr/>
          <p:nvPr/>
        </p:nvSpPr>
        <p:spPr>
          <a:xfrm>
            <a:off x="7755954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6822438" y="1793300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7274977" y="1795183"/>
            <a:ext cx="367500" cy="290100"/>
          </a:xfrm>
          <a:prstGeom prst="ellipse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8"/>
          <p:cNvCxnSpPr>
            <a:stCxn id="301" idx="3"/>
            <a:endCxn id="304" idx="0"/>
          </p:cNvCxnSpPr>
          <p:nvPr/>
        </p:nvCxnSpPr>
        <p:spPr>
          <a:xfrm flipH="1">
            <a:off x="7006068" y="1566341"/>
            <a:ext cx="2802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8"/>
          <p:cNvCxnSpPr>
            <a:stCxn id="301" idx="4"/>
            <a:endCxn id="305" idx="0"/>
          </p:cNvCxnSpPr>
          <p:nvPr/>
        </p:nvCxnSpPr>
        <p:spPr>
          <a:xfrm>
            <a:off x="7458731" y="1608825"/>
            <a:ext cx="0" cy="1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8"/>
          <p:cNvSpPr txBox="1"/>
          <p:nvPr>
            <p:ph idx="1" type="body"/>
          </p:nvPr>
        </p:nvSpPr>
        <p:spPr>
          <a:xfrm>
            <a:off x="243000" y="556500"/>
            <a:ext cx="82080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many ways to represent the same tree. </a:t>
            </a:r>
            <a:r>
              <a:rPr lang="en"/>
              <a:t>Example: 3.</a:t>
            </a:r>
            <a:endParaRPr/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75" y="2868099"/>
            <a:ext cx="3644251" cy="205693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8"/>
          <p:cNvSpPr/>
          <p:nvPr/>
        </p:nvSpPr>
        <p:spPr>
          <a:xfrm>
            <a:off x="160786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1916457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2225053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2533650" y="1605502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314" name="Google Shape;314;p28"/>
          <p:cNvSpPr txBox="1"/>
          <p:nvPr/>
        </p:nvSpPr>
        <p:spPr>
          <a:xfrm>
            <a:off x="1550850" y="1235375"/>
            <a:ext cx="13677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Key[] keys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1508700" y="1945675"/>
            <a:ext cx="14691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Array of Keys</a:t>
            </a:r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873" y="3946700"/>
            <a:ext cx="586589" cy="2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425" y="3781300"/>
            <a:ext cx="798050" cy="443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28"/>
          <p:cNvSpPr txBox="1"/>
          <p:nvPr/>
        </p:nvSpPr>
        <p:spPr>
          <a:xfrm>
            <a:off x="293375" y="3026400"/>
            <a:ext cx="2176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much less memory and operations will tend to be faster.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but only works for complete trees.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326" name="Google Shape;326;p29"/>
          <p:cNvCxnSpPr>
            <a:stCxn id="324" idx="7"/>
            <a:endCxn id="325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9"/>
          <p:cNvCxnSpPr>
            <a:stCxn id="324" idx="5"/>
            <a:endCxn id="328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9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29" name="Google Shape;329;p29"/>
          <p:cNvCxnSpPr>
            <a:stCxn id="325" idx="4"/>
            <a:endCxn id="328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29"/>
          <p:cNvSpPr txBox="1"/>
          <p:nvPr/>
        </p:nvSpPr>
        <p:spPr>
          <a:xfrm>
            <a:off x="228600" y="669000"/>
            <a:ext cx="8725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1: Adjacency Matrix.</a:t>
            </a:r>
            <a:endParaRPr sz="2000"/>
          </a:p>
        </p:txBody>
      </p:sp>
      <p:graphicFrame>
        <p:nvGraphicFramePr>
          <p:cNvPr id="331" name="Google Shape;331;p29"/>
          <p:cNvGraphicFramePr/>
          <p:nvPr/>
        </p:nvGraphicFramePr>
        <p:xfrm>
          <a:off x="2755300" y="12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{B81C151A-D904-4D22-9FCD-DE9AACD2F838}</a:tableStyleId>
              </a:tblPr>
              <a:tblGrid>
                <a:gridCol w="638350"/>
                <a:gridCol w="638350"/>
                <a:gridCol w="638350"/>
                <a:gridCol w="638350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2" name="Google Shape;332;p29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36" name="Google Shape;336;p29"/>
          <p:cNvCxnSpPr>
            <a:stCxn id="335" idx="3"/>
            <a:endCxn id="334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9"/>
          <p:cNvCxnSpPr>
            <a:stCxn id="335" idx="1"/>
            <a:endCxn id="333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9"/>
          <p:cNvCxnSpPr>
            <a:stCxn id="333" idx="3"/>
            <a:endCxn id="332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39" name="Google Shape;339;p29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{B81C151A-D904-4D22-9FCD-DE9AACD2F838}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0" name="Google Shape;340;p29"/>
          <p:cNvSpPr txBox="1"/>
          <p:nvPr/>
        </p:nvSpPr>
        <p:spPr>
          <a:xfrm>
            <a:off x="463300" y="3394075"/>
            <a:ext cx="20634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undirected graph: Each edge is represented twice in the matrix. Simplicity at the expense of space.</a:t>
            </a:r>
            <a:endParaRPr/>
          </a:p>
        </p:txBody>
      </p:sp>
      <p:cxnSp>
        <p:nvCxnSpPr>
          <p:cNvPr id="341" name="Google Shape;341;p29"/>
          <p:cNvCxnSpPr/>
          <p:nvPr/>
        </p:nvCxnSpPr>
        <p:spPr>
          <a:xfrm rot="10800000">
            <a:off x="2765275" y="1252950"/>
            <a:ext cx="62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29"/>
          <p:cNvSpPr txBox="1"/>
          <p:nvPr/>
        </p:nvSpPr>
        <p:spPr>
          <a:xfrm>
            <a:off x="2754206" y="1315827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>
            <a:off x="3067329" y="11597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cxnSp>
        <p:nvCxnSpPr>
          <p:cNvPr id="344" name="Google Shape;344;p29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29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228600" y="669000"/>
            <a:ext cx="83742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 1: Adjacency Matrix.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G.adj(2) would return an iterator where we can call next() up to two times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returns 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next() returns 3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runtime to iterate over all neighbors of v is Θ(V).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Underlying code has to iterate through entire array to handle next() and hasNext() calls.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54" name="Google Shape;354;p30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6" name="Google Shape;356;p30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57" name="Google Shape;357;p30"/>
          <p:cNvCxnSpPr>
            <a:stCxn id="356" idx="3"/>
            <a:endCxn id="355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0"/>
          <p:cNvCxnSpPr>
            <a:stCxn id="356" idx="1"/>
            <a:endCxn id="354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0"/>
          <p:cNvCxnSpPr>
            <a:stCxn id="354" idx="3"/>
            <a:endCxn id="353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0" name="Google Shape;360;p30"/>
          <p:cNvGraphicFramePr/>
          <p:nvPr/>
        </p:nvGraphicFramePr>
        <p:xfrm>
          <a:off x="2755313" y="299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{B81C151A-D904-4D22-9FCD-DE9AACD2F838}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1" name="Google Shape;361;p30"/>
          <p:cNvCxnSpPr/>
          <p:nvPr/>
        </p:nvCxnSpPr>
        <p:spPr>
          <a:xfrm rot="10800000">
            <a:off x="2765275" y="2997750"/>
            <a:ext cx="476400" cy="4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30"/>
          <p:cNvSpPr txBox="1"/>
          <p:nvPr/>
        </p:nvSpPr>
        <p:spPr>
          <a:xfrm>
            <a:off x="2726871" y="30762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2980769" y="29123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cxnSp>
        <p:nvCxnSpPr>
          <p:cNvPr id="364" name="Google Shape;364;p30"/>
          <p:cNvCxnSpPr/>
          <p:nvPr/>
        </p:nvCxnSpPr>
        <p:spPr>
          <a:xfrm>
            <a:off x="1348566" y="4405330"/>
            <a:ext cx="12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30"/>
          <p:cNvSpPr txBox="1"/>
          <p:nvPr/>
        </p:nvSpPr>
        <p:spPr>
          <a:xfrm>
            <a:off x="326500" y="3745000"/>
            <a:ext cx="23187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G.adj(2) returns an iterator that will ultimately provide 1, then 3.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/allow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Runtime to iterate over v’s neighbors?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many vertices do we consider?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  <p:graphicFrame>
        <p:nvGraphicFramePr>
          <p:cNvPr id="372" name="Google Shape;372;p31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{B81C151A-D904-4D22-9FCD-DE9AACD2F838}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31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77" name="Google Shape;377;p31"/>
          <p:cNvCxnSpPr>
            <a:stCxn id="376" idx="3"/>
            <a:endCxn id="375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1"/>
          <p:cNvCxnSpPr>
            <a:stCxn id="376" idx="1"/>
            <a:endCxn id="374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1"/>
          <p:cNvCxnSpPr>
            <a:stCxn id="374" idx="3"/>
            <a:endCxn id="373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1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/allow</a:t>
            </a:r>
            <a:endParaRPr/>
          </a:p>
        </p:txBody>
      </p:sp>
      <p:sp>
        <p:nvSpPr>
          <p:cNvPr id="386" name="Google Shape;386;p3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from before if the graph uses an </a:t>
            </a:r>
            <a:r>
              <a:rPr b="1" lang="en"/>
              <a:t>adjacency-matrix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Θ(V</a:t>
            </a:r>
            <a:r>
              <a:rPr b="1" baseline="30000" lang="en"/>
              <a:t>2</a:t>
            </a:r>
            <a:r>
              <a:rPr b="1" lang="en"/>
              <a:t>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Θ(V).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</a:t>
            </a:r>
            <a:r>
              <a:rPr lang="en"/>
              <a:t>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 times.</a:t>
            </a:r>
            <a:endParaRPr baseline="30000"/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4280450" y="302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{B81C151A-D904-4D22-9FCD-DE9AACD2F838}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388" name="Google Shape;388;p32"/>
          <p:cNvSpPr/>
          <p:nvPr/>
        </p:nvSpPr>
        <p:spPr>
          <a:xfrm>
            <a:off x="7009838" y="39112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89" name="Google Shape;389;p32"/>
          <p:cNvSpPr/>
          <p:nvPr/>
        </p:nvSpPr>
        <p:spPr>
          <a:xfrm>
            <a:off x="7559488" y="3334706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0" name="Google Shape;390;p32"/>
          <p:cNvSpPr/>
          <p:nvPr/>
        </p:nvSpPr>
        <p:spPr>
          <a:xfrm>
            <a:off x="7559488" y="44010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1" name="Google Shape;391;p32"/>
          <p:cNvSpPr/>
          <p:nvPr/>
        </p:nvSpPr>
        <p:spPr>
          <a:xfrm>
            <a:off x="8209663" y="38677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92" name="Google Shape;392;p32"/>
          <p:cNvCxnSpPr>
            <a:stCxn id="391" idx="3"/>
            <a:endCxn id="390" idx="7"/>
          </p:cNvCxnSpPr>
          <p:nvPr/>
        </p:nvCxnSpPr>
        <p:spPr>
          <a:xfrm flipH="1">
            <a:off x="7894917" y="4203236"/>
            <a:ext cx="372300" cy="25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2"/>
          <p:cNvCxnSpPr>
            <a:stCxn id="391" idx="1"/>
            <a:endCxn id="389" idx="5"/>
          </p:cNvCxnSpPr>
          <p:nvPr/>
        </p:nvCxnSpPr>
        <p:spPr>
          <a:xfrm rot="10800000">
            <a:off x="7894917" y="3670043"/>
            <a:ext cx="372300" cy="25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32"/>
          <p:cNvCxnSpPr>
            <a:stCxn id="389" idx="3"/>
            <a:endCxn id="388" idx="7"/>
          </p:cNvCxnSpPr>
          <p:nvPr/>
        </p:nvCxnSpPr>
        <p:spPr>
          <a:xfrm flipH="1">
            <a:off x="7345242" y="3670152"/>
            <a:ext cx="271800" cy="29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32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2: Edge Sets: Collection of all edges.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HashSet&lt;Edge&gt;, where each Edge is a pair of ints.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73146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03" name="Google Shape;403;p33"/>
          <p:cNvSpPr/>
          <p:nvPr/>
        </p:nvSpPr>
        <p:spPr>
          <a:xfrm>
            <a:off x="78642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04" name="Google Shape;404;p33"/>
          <p:cNvCxnSpPr>
            <a:stCxn id="402" idx="7"/>
            <a:endCxn id="403" idx="3"/>
          </p:cNvCxnSpPr>
          <p:nvPr/>
        </p:nvCxnSpPr>
        <p:spPr>
          <a:xfrm flipH="1" rot="10800000">
            <a:off x="76500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3"/>
          <p:cNvCxnSpPr>
            <a:stCxn id="402" idx="5"/>
            <a:endCxn id="406" idx="1"/>
          </p:cNvCxnSpPr>
          <p:nvPr/>
        </p:nvCxnSpPr>
        <p:spPr>
          <a:xfrm>
            <a:off x="76500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6" name="Google Shape;406;p33"/>
          <p:cNvSpPr/>
          <p:nvPr/>
        </p:nvSpPr>
        <p:spPr>
          <a:xfrm>
            <a:off x="78642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07" name="Google Shape;407;p33"/>
          <p:cNvCxnSpPr>
            <a:stCxn id="403" idx="4"/>
            <a:endCxn id="406" idx="0"/>
          </p:cNvCxnSpPr>
          <p:nvPr/>
        </p:nvCxnSpPr>
        <p:spPr>
          <a:xfrm>
            <a:off x="80607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3"/>
          <p:cNvSpPr txBox="1"/>
          <p:nvPr/>
        </p:nvSpPr>
        <p:spPr>
          <a:xfrm>
            <a:off x="2326150" y="1667225"/>
            <a:ext cx="37563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{(0, 1), (0, 2), (1, 2)}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Graph Representations</a:t>
            </a:r>
            <a:endParaRPr/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Representation 3: Adjacency lists.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Common approach: Maintain array of lists indexed by vertex number.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Most popular approach for representing graphs.</a:t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7771850" y="17993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>
            <a:off x="8321426" y="1240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417" name="Google Shape;417;p34"/>
          <p:cNvCxnSpPr>
            <a:stCxn id="415" idx="7"/>
            <a:endCxn id="416" idx="3"/>
          </p:cNvCxnSpPr>
          <p:nvPr/>
        </p:nvCxnSpPr>
        <p:spPr>
          <a:xfrm flipH="1" rot="10800000">
            <a:off x="8107296" y="157576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34"/>
          <p:cNvCxnSpPr>
            <a:stCxn id="415" idx="5"/>
            <a:endCxn id="419" idx="1"/>
          </p:cNvCxnSpPr>
          <p:nvPr/>
        </p:nvCxnSpPr>
        <p:spPr>
          <a:xfrm>
            <a:off x="8107296" y="213475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4"/>
          <p:cNvSpPr/>
          <p:nvPr/>
        </p:nvSpPr>
        <p:spPr>
          <a:xfrm>
            <a:off x="8321426" y="23067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0" name="Google Shape;420;p34"/>
          <p:cNvCxnSpPr>
            <a:stCxn id="416" idx="4"/>
            <a:endCxn id="419" idx="0"/>
          </p:cNvCxnSpPr>
          <p:nvPr/>
        </p:nvCxnSpPr>
        <p:spPr>
          <a:xfrm>
            <a:off x="8517926" y="16334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4"/>
          <p:cNvSpPr/>
          <p:nvPr/>
        </p:nvSpPr>
        <p:spPr>
          <a:xfrm>
            <a:off x="2258680" y="25839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2258680" y="286766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/>
          <p:nvPr/>
        </p:nvSpPr>
        <p:spPr>
          <a:xfrm>
            <a:off x="2258680" y="31532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1949560" y="2505561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Google Shape;425;p34"/>
          <p:cNvCxnSpPr/>
          <p:nvPr/>
        </p:nvCxnSpPr>
        <p:spPr>
          <a:xfrm>
            <a:off x="2671168" y="27117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4"/>
          <p:cNvSpPr txBox="1"/>
          <p:nvPr/>
        </p:nvSpPr>
        <p:spPr>
          <a:xfrm>
            <a:off x="2931069" y="24694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2931069" y="2774245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8" name="Google Shape;428;p34"/>
          <p:cNvCxnSpPr/>
          <p:nvPr/>
        </p:nvCxnSpPr>
        <p:spPr>
          <a:xfrm>
            <a:off x="2671168" y="3016510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http://yellkey.com</a:t>
            </a:r>
            <a:r>
              <a:rPr lang="en">
                <a:solidFill>
                  <a:srgbClr val="208920"/>
                </a:solidFill>
              </a:rPr>
              <a:t>/just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</a:t>
            </a:r>
            <a:r>
              <a:rPr lang="en"/>
              <a:t>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</a:t>
            </a:r>
            <a:r>
              <a:rPr lang="en"/>
              <a:t>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37" name="Google Shape;437;p35"/>
          <p:cNvCxnSpPr>
            <a:stCxn id="435" idx="7"/>
            <a:endCxn id="436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5"/>
          <p:cNvCxnSpPr>
            <a:stCxn id="435" idx="5"/>
            <a:endCxn id="439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5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40" name="Google Shape;440;p35"/>
          <p:cNvCxnSpPr>
            <a:stCxn id="436" idx="4"/>
            <a:endCxn id="439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5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5" name="Google Shape;445;p35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5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8" name="Google Shape;448;p35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5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208920"/>
                </a:solidFill>
              </a:rPr>
              <a:t>/just</a:t>
            </a:r>
            <a:endParaRPr/>
          </a:p>
        </p:txBody>
      </p:sp>
      <p:sp>
        <p:nvSpPr>
          <p:cNvPr id="455" name="Google Shape;455;p36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is the order of growth of the running time of the print client if the graph uses an</a:t>
            </a:r>
            <a:r>
              <a:rPr lang="en"/>
              <a:t>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</a:t>
            </a:r>
            <a:r>
              <a:rPr lang="en"/>
              <a:t>? List can be between 1 and V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</a:t>
            </a:r>
            <a:r>
              <a:rPr lang="en"/>
              <a:t>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456" name="Google Shape;456;p36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57" name="Google Shape;457;p36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58" name="Google Shape;458;p36"/>
          <p:cNvCxnSpPr>
            <a:stCxn id="456" idx="7"/>
            <a:endCxn id="457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6"/>
          <p:cNvCxnSpPr>
            <a:stCxn id="456" idx="5"/>
            <a:endCxn id="460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6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61" name="Google Shape;461;p36"/>
          <p:cNvCxnSpPr>
            <a:stCxn id="457" idx="4"/>
            <a:endCxn id="460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2" name="Google Shape;462;p36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36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36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36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6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0" name="Google Shape;470;p36"/>
          <p:cNvSpPr txBox="1"/>
          <p:nvPr/>
        </p:nvSpPr>
        <p:spPr>
          <a:xfrm>
            <a:off x="4228725" y="1164952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and </a:t>
            </a:r>
            <a:r>
              <a:rPr lang="en"/>
              <a:t>Graph Traversals</a:t>
            </a:r>
            <a:endParaRPr/>
          </a:p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3000" y="556500"/>
            <a:ext cx="84438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Just as there are many tree traversals: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Preorder: DBACFEG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Inorder: ABCDEFG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Postorder: ACBEGFD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Level order: DBFACEG</a:t>
            </a:r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888525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6221209" y="22671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5554867" y="1581325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6642325" y="9551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D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7003867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7670208" y="16409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F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8336550" y="2250500"/>
            <a:ext cx="495300" cy="495300"/>
          </a:xfrm>
          <a:prstGeom prst="ellipse">
            <a:avLst/>
          </a:prstGeom>
          <a:solidFill>
            <a:srgbClr val="B1DD8B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G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" name="Google Shape;53;p10"/>
          <p:cNvCxnSpPr>
            <a:stCxn id="46" idx="7"/>
            <a:endCxn id="48" idx="3"/>
          </p:cNvCxnSpPr>
          <p:nvPr/>
        </p:nvCxnSpPr>
        <p:spPr>
          <a:xfrm flipH="1" rot="10800000">
            <a:off x="5311290" y="200396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0"/>
          <p:cNvCxnSpPr>
            <a:stCxn id="48" idx="5"/>
            <a:endCxn id="47" idx="1"/>
          </p:cNvCxnSpPr>
          <p:nvPr/>
        </p:nvCxnSpPr>
        <p:spPr>
          <a:xfrm>
            <a:off x="5977632" y="2004090"/>
            <a:ext cx="3162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0"/>
          <p:cNvCxnSpPr>
            <a:stCxn id="50" idx="7"/>
            <a:endCxn id="51" idx="3"/>
          </p:cNvCxnSpPr>
          <p:nvPr/>
        </p:nvCxnSpPr>
        <p:spPr>
          <a:xfrm flipH="1" rot="10800000">
            <a:off x="7426632" y="206353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0"/>
          <p:cNvCxnSpPr>
            <a:stCxn id="51" idx="5"/>
            <a:endCxn id="52" idx="1"/>
          </p:cNvCxnSpPr>
          <p:nvPr/>
        </p:nvCxnSpPr>
        <p:spPr>
          <a:xfrm>
            <a:off x="8092973" y="2063665"/>
            <a:ext cx="316200" cy="25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0"/>
          <p:cNvCxnSpPr>
            <a:stCxn id="49" idx="3"/>
            <a:endCxn id="48" idx="7"/>
          </p:cNvCxnSpPr>
          <p:nvPr/>
        </p:nvCxnSpPr>
        <p:spPr>
          <a:xfrm flipH="1">
            <a:off x="5977760" y="1377865"/>
            <a:ext cx="737100" cy="276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0"/>
          <p:cNvCxnSpPr>
            <a:stCxn id="49" idx="5"/>
            <a:endCxn id="51" idx="1"/>
          </p:cNvCxnSpPr>
          <p:nvPr/>
        </p:nvCxnSpPr>
        <p:spPr>
          <a:xfrm>
            <a:off x="7065090" y="1377865"/>
            <a:ext cx="677700" cy="33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0"/>
          <p:cNvGrpSpPr/>
          <p:nvPr/>
        </p:nvGrpSpPr>
        <p:grpSpPr>
          <a:xfrm>
            <a:off x="6057432" y="3141694"/>
            <a:ext cx="2902625" cy="1945737"/>
            <a:chOff x="5981232" y="3141694"/>
            <a:chExt cx="2902625" cy="1945737"/>
          </a:xfrm>
        </p:grpSpPr>
        <p:sp>
          <p:nvSpPr>
            <p:cNvPr id="60" name="Google Shape;60;p10"/>
            <p:cNvSpPr/>
            <p:nvPr/>
          </p:nvSpPr>
          <p:spPr>
            <a:xfrm>
              <a:off x="669268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6869133" y="43965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7514432" y="3141694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74894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7576707" y="43239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8154557" y="364258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8566457" y="4299657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7652907" y="4834532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</a:t>
              </a:r>
              <a:endParaRPr/>
            </a:p>
          </p:txBody>
        </p:sp>
        <p:cxnSp>
          <p:nvCxnSpPr>
            <p:cNvPr id="68" name="Google Shape;68;p10"/>
            <p:cNvCxnSpPr>
              <a:stCxn id="60" idx="2"/>
              <a:endCxn id="61" idx="0"/>
            </p:cNvCxnSpPr>
            <p:nvPr/>
          </p:nvCxnSpPr>
          <p:spPr>
            <a:xfrm>
              <a:off x="6851382" y="3965769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0"/>
            <p:cNvCxnSpPr>
              <a:stCxn id="60" idx="3"/>
              <a:endCxn id="63" idx="1"/>
            </p:cNvCxnSpPr>
            <p:nvPr/>
          </p:nvCxnSpPr>
          <p:spPr>
            <a:xfrm>
              <a:off x="7010082" y="3839319"/>
              <a:ext cx="479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0"/>
            <p:cNvCxnSpPr>
              <a:stCxn id="62" idx="2"/>
              <a:endCxn id="63" idx="0"/>
            </p:cNvCxnSpPr>
            <p:nvPr/>
          </p:nvCxnSpPr>
          <p:spPr>
            <a:xfrm flipH="1">
              <a:off x="7648232" y="3394594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0"/>
            <p:cNvCxnSpPr>
              <a:stCxn id="65" idx="2"/>
              <a:endCxn id="66" idx="0"/>
            </p:cNvCxnSpPr>
            <p:nvPr/>
          </p:nvCxnSpPr>
          <p:spPr>
            <a:xfrm>
              <a:off x="8313257" y="3895482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0"/>
            <p:cNvCxnSpPr>
              <a:stCxn id="65" idx="2"/>
              <a:endCxn id="64" idx="3"/>
            </p:cNvCxnSpPr>
            <p:nvPr/>
          </p:nvCxnSpPr>
          <p:spPr>
            <a:xfrm flipH="1">
              <a:off x="7894157" y="3895482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0"/>
            <p:cNvCxnSpPr>
              <a:stCxn id="63" idx="2"/>
              <a:endCxn id="64" idx="0"/>
            </p:cNvCxnSpPr>
            <p:nvPr/>
          </p:nvCxnSpPr>
          <p:spPr>
            <a:xfrm>
              <a:off x="7648132" y="3965769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0"/>
            <p:cNvCxnSpPr>
              <a:stCxn id="61" idx="3"/>
              <a:endCxn id="64" idx="1"/>
            </p:cNvCxnSpPr>
            <p:nvPr/>
          </p:nvCxnSpPr>
          <p:spPr>
            <a:xfrm flipH="1" rot="10800000">
              <a:off x="7186533" y="4450419"/>
              <a:ext cx="390300" cy="72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0"/>
            <p:cNvCxnSpPr>
              <a:stCxn id="64" idx="2"/>
              <a:endCxn id="67" idx="0"/>
            </p:cNvCxnSpPr>
            <p:nvPr/>
          </p:nvCxnSpPr>
          <p:spPr>
            <a:xfrm>
              <a:off x="7735407" y="4576857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0"/>
            <p:cNvSpPr/>
            <p:nvPr/>
          </p:nvSpPr>
          <p:spPr>
            <a:xfrm>
              <a:off x="5981232" y="3712869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0</a:t>
              </a:r>
              <a:endParaRPr b="1"/>
            </a:p>
          </p:txBody>
        </p:sp>
        <p:cxnSp>
          <p:nvCxnSpPr>
            <p:cNvPr id="77" name="Google Shape;77;p10"/>
            <p:cNvCxnSpPr>
              <a:stCxn id="76" idx="3"/>
              <a:endCxn id="60" idx="1"/>
            </p:cNvCxnSpPr>
            <p:nvPr/>
          </p:nvCxnSpPr>
          <p:spPr>
            <a:xfrm>
              <a:off x="6298632" y="3839319"/>
              <a:ext cx="3942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0"/>
            <p:cNvSpPr txBox="1"/>
            <p:nvPr/>
          </p:nvSpPr>
          <p:spPr>
            <a:xfrm>
              <a:off x="5988925" y="3883430"/>
              <a:ext cx="3174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/>
            </a:p>
          </p:txBody>
        </p:sp>
      </p:grpSp>
      <p:sp>
        <p:nvSpPr>
          <p:cNvPr id="79" name="Google Shape;79;p10"/>
          <p:cNvSpPr txBox="1"/>
          <p:nvPr/>
        </p:nvSpPr>
        <p:spPr>
          <a:xfrm>
            <a:off x="250625" y="2608825"/>
            <a:ext cx="67533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too are there many graph traversals, given some source: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Preorder: 012543678 (dfs calls).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Postorder: 347685210 (dfs returns).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order: Act in order of distance from 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stands for “breadth first search”.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Analogous to “level order”. Search is wide, not deep.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0 1 24 53 68 7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208920"/>
                </a:solidFill>
              </a:rPr>
              <a:t>/effort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477" name="Google Shape;477;p37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to iterate over v’s neighbors</a:t>
            </a:r>
            <a:r>
              <a:rPr lang="en"/>
              <a:t>? List can be between 0 and V items.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Ω(1), O(V).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vertices do we consider</a:t>
            </a:r>
            <a:r>
              <a:rPr lang="en"/>
              <a:t>?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V.</a:t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480" name="Google Shape;480;p37"/>
          <p:cNvCxnSpPr>
            <a:stCxn id="478" idx="7"/>
            <a:endCxn id="479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7"/>
          <p:cNvCxnSpPr>
            <a:stCxn id="478" idx="5"/>
            <a:endCxn id="482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7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483" name="Google Shape;483;p37"/>
          <p:cNvCxnSpPr>
            <a:stCxn id="479" idx="4"/>
            <a:endCxn id="482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37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8" name="Google Shape;488;p37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7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1" name="Google Shape;491;p37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2" name="Google Shape;492;p37"/>
          <p:cNvSpPr txBox="1"/>
          <p:nvPr/>
        </p:nvSpPr>
        <p:spPr>
          <a:xfrm>
            <a:off x="4228725" y="1164952"/>
            <a:ext cx="51831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Θ(V)    Worst case: Θ(V</a:t>
            </a:r>
            <a:r>
              <a:rPr b="1"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37"/>
          <p:cNvCxnSpPr/>
          <p:nvPr/>
        </p:nvCxnSpPr>
        <p:spPr>
          <a:xfrm flipH="1">
            <a:off x="1750625" y="1780450"/>
            <a:ext cx="504600" cy="1485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7"/>
          <p:cNvCxnSpPr/>
          <p:nvPr/>
        </p:nvCxnSpPr>
        <p:spPr>
          <a:xfrm rot="10800000">
            <a:off x="1816775" y="2618450"/>
            <a:ext cx="630300" cy="1689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7"/>
          <p:cNvCxnSpPr/>
          <p:nvPr/>
        </p:nvCxnSpPr>
        <p:spPr>
          <a:xfrm rot="10800000">
            <a:off x="1293750" y="2975644"/>
            <a:ext cx="259200" cy="5061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7"/>
          <p:cNvCxnSpPr/>
          <p:nvPr/>
        </p:nvCxnSpPr>
        <p:spPr>
          <a:xfrm flipH="1" rot="10800000">
            <a:off x="257175" y="3006900"/>
            <a:ext cx="318600" cy="7617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7"/>
          <p:cNvSpPr txBox="1"/>
          <p:nvPr/>
        </p:nvSpPr>
        <p:spPr>
          <a:xfrm>
            <a:off x="2007950" y="18504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2388950" y="2383825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311767" y="35832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1530967" y="31260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1835767" y="2668842"/>
            <a:ext cx="50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C2020"/>
                </a:solidFill>
              </a:rPr>
              <a:t>?</a:t>
            </a:r>
            <a:endParaRPr sz="2000">
              <a:solidFill>
                <a:srgbClr val="AC2020"/>
              </a:solidFill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Runtime: http://</a:t>
            </a:r>
            <a:r>
              <a:rPr lang="en"/>
              <a:t>yellkey</a:t>
            </a:r>
            <a:r>
              <a:rPr lang="en"/>
              <a:t>.com</a:t>
            </a:r>
            <a:r>
              <a:rPr lang="en">
                <a:solidFill>
                  <a:srgbClr val="208920"/>
                </a:solidFill>
              </a:rPr>
              <a:t>/effort</a:t>
            </a:r>
            <a:endParaRPr/>
          </a:p>
        </p:txBody>
      </p:sp>
      <p:sp>
        <p:nvSpPr>
          <p:cNvPr id="508" name="Google Shape;508;p38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 is the order of growth of the running time of the print client if the graph uses an </a:t>
            </a:r>
            <a:r>
              <a:rPr b="1" i="1" lang="en"/>
              <a:t>adjacency-list</a:t>
            </a:r>
            <a:r>
              <a:rPr lang="en"/>
              <a:t> representation, where V is the number of vertices, and E is the total number of edges?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b="1" lang="en"/>
              <a:t>Θ(V + E)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Θ(V*E)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Best case: Θ(V)    Worst case: Θ(V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cases: Θ(V + 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V iterators.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Print E times.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8"/>
          <p:cNvSpPr/>
          <p:nvPr/>
        </p:nvSpPr>
        <p:spPr>
          <a:xfrm>
            <a:off x="7314650" y="385671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510" name="Google Shape;510;p38"/>
          <p:cNvSpPr/>
          <p:nvPr/>
        </p:nvSpPr>
        <p:spPr>
          <a:xfrm>
            <a:off x="7864226" y="32978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511" name="Google Shape;511;p38"/>
          <p:cNvCxnSpPr>
            <a:stCxn id="509" idx="7"/>
            <a:endCxn id="510" idx="3"/>
          </p:cNvCxnSpPr>
          <p:nvPr/>
        </p:nvCxnSpPr>
        <p:spPr>
          <a:xfrm flipH="1" rot="10800000">
            <a:off x="7650096" y="3633164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8"/>
          <p:cNvCxnSpPr>
            <a:stCxn id="509" idx="5"/>
            <a:endCxn id="513" idx="1"/>
          </p:cNvCxnSpPr>
          <p:nvPr/>
        </p:nvCxnSpPr>
        <p:spPr>
          <a:xfrm>
            <a:off x="7650096" y="4192157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38"/>
          <p:cNvSpPr/>
          <p:nvPr/>
        </p:nvSpPr>
        <p:spPr>
          <a:xfrm>
            <a:off x="7864226" y="436413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cxnSp>
        <p:nvCxnSpPr>
          <p:cNvPr id="514" name="Google Shape;514;p38"/>
          <p:cNvCxnSpPr>
            <a:stCxn id="510" idx="4"/>
            <a:endCxn id="513" idx="0"/>
          </p:cNvCxnSpPr>
          <p:nvPr/>
        </p:nvCxnSpPr>
        <p:spPr>
          <a:xfrm>
            <a:off x="8060726" y="3690831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38"/>
          <p:cNvSpPr/>
          <p:nvPr/>
        </p:nvSpPr>
        <p:spPr>
          <a:xfrm>
            <a:off x="5002180" y="37477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8"/>
          <p:cNvSpPr/>
          <p:nvPr/>
        </p:nvSpPr>
        <p:spPr>
          <a:xfrm>
            <a:off x="5002180" y="4031388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8"/>
          <p:cNvSpPr/>
          <p:nvPr/>
        </p:nvSpPr>
        <p:spPr>
          <a:xfrm>
            <a:off x="5002180" y="4317013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8"/>
          <p:cNvSpPr txBox="1"/>
          <p:nvPr/>
        </p:nvSpPr>
        <p:spPr>
          <a:xfrm>
            <a:off x="4693060" y="3669286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9" name="Google Shape;519;p38"/>
          <p:cNvCxnSpPr/>
          <p:nvPr/>
        </p:nvCxnSpPr>
        <p:spPr>
          <a:xfrm>
            <a:off x="5414668" y="38754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38"/>
          <p:cNvSpPr txBox="1"/>
          <p:nvPr/>
        </p:nvSpPr>
        <p:spPr>
          <a:xfrm>
            <a:off x="5674570" y="36331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[1, 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38"/>
          <p:cNvSpPr txBox="1"/>
          <p:nvPr/>
        </p:nvSpPr>
        <p:spPr>
          <a:xfrm>
            <a:off x="5674570" y="3937970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[2]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2" name="Google Shape;522;p38"/>
          <p:cNvCxnSpPr/>
          <p:nvPr/>
        </p:nvCxnSpPr>
        <p:spPr>
          <a:xfrm>
            <a:off x="5414668" y="4180235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8"/>
          <p:cNvSpPr txBox="1"/>
          <p:nvPr/>
        </p:nvSpPr>
        <p:spPr>
          <a:xfrm>
            <a:off x="3204475" y="16163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Printing Runtime</a:t>
            </a:r>
            <a:endParaRPr/>
          </a:p>
        </p:txBody>
      </p:sp>
      <p:sp>
        <p:nvSpPr>
          <p:cNvPr id="529" name="Google Shape;529;p39"/>
          <p:cNvSpPr txBox="1"/>
          <p:nvPr>
            <p:ph idx="1" type="body"/>
          </p:nvPr>
        </p:nvSpPr>
        <p:spPr>
          <a:xfrm>
            <a:off x="243000" y="556500"/>
            <a:ext cx="8443800" cy="4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Runtime: Θ(V + 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interpret: No matter what “shape” of increasingly complex graphs we generate, as V and E grow, the runtime will always grow exactly as Θ(V + E).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shape 1: Very sparse graph where E grows very slowly, e.g. every vertex is connected to its square: 2 - 4, 3 - 9, 4 - 16, 5 - 25, etc.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  is Θ(sqrt(V)). Runtime is Θ(V + sqrt(V)), which is just Θ(V).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 shape 2: Very dense graph where E grows very quickly, e.g. every vertex connected to every other.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 is Θ(V</a:t>
            </a:r>
            <a:r>
              <a:rPr baseline="30000" lang="en"/>
              <a:t>2</a:t>
            </a:r>
            <a:r>
              <a:rPr lang="en"/>
              <a:t>). Runtime is Θ(V + V</a:t>
            </a:r>
            <a:r>
              <a:rPr baseline="30000" lang="en"/>
              <a:t>2</a:t>
            </a:r>
            <a:r>
              <a:rPr lang="en"/>
              <a:t>), which is just Θ(V</a:t>
            </a:r>
            <a:r>
              <a:rPr baseline="30000" lang="en"/>
              <a:t>2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9"/>
          <p:cNvSpPr txBox="1"/>
          <p:nvPr/>
        </p:nvSpPr>
        <p:spPr>
          <a:xfrm>
            <a:off x="89025" y="990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is total number of vertices.</a:t>
            </a:r>
            <a:endParaRPr/>
          </a:p>
        </p:txBody>
      </p:sp>
      <p:sp>
        <p:nvSpPr>
          <p:cNvPr id="531" name="Google Shape;531;p39"/>
          <p:cNvSpPr txBox="1"/>
          <p:nvPr/>
        </p:nvSpPr>
        <p:spPr>
          <a:xfrm>
            <a:off x="89025" y="1371975"/>
            <a:ext cx="261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 is total number of edges in the entire graph.</a:t>
            </a:r>
            <a:endParaRPr b="1"/>
          </a:p>
        </p:txBody>
      </p:sp>
      <p:sp>
        <p:nvSpPr>
          <p:cNvPr id="532" name="Google Shape;532;p39"/>
          <p:cNvSpPr txBox="1"/>
          <p:nvPr/>
        </p:nvSpPr>
        <p:spPr>
          <a:xfrm>
            <a:off x="3052075" y="701900"/>
            <a:ext cx="4737300" cy="138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G.V(); v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.println(v + “-” + w);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538" name="Google Shape;538;p40"/>
          <p:cNvSpPr txBox="1"/>
          <p:nvPr>
            <p:ph idx="1" type="body"/>
          </p:nvPr>
        </p:nvSpPr>
        <p:spPr>
          <a:xfrm>
            <a:off x="243000" y="556500"/>
            <a:ext cx="8443800" cy="14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of some basic operations for each representation:</a:t>
            </a:r>
            <a:endParaRPr/>
          </a:p>
        </p:txBody>
      </p:sp>
      <p:sp>
        <p:nvSpPr>
          <p:cNvPr id="539" name="Google Shape;539;p40"/>
          <p:cNvSpPr txBox="1"/>
          <p:nvPr/>
        </p:nvSpPr>
        <p:spPr>
          <a:xfrm>
            <a:off x="228600" y="3640800"/>
            <a:ext cx="87258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practice, adjacency lists are most common.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graph algorithms rely heavily on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adj(s)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graphs are sparse (not many edges in each bucket).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0" name="Google Shape;540;p40"/>
          <p:cNvGraphicFramePr/>
          <p:nvPr/>
        </p:nvGraphicFramePr>
        <p:xfrm>
          <a:off x="316575" y="124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{4EBD9CA0-259D-4312-B36B-9D7B7F7474C2}</a:tableStyleId>
              </a:tblPr>
              <a:tblGrid>
                <a:gridCol w="1607250"/>
                <a:gridCol w="1384200"/>
                <a:gridCol w="1346650"/>
                <a:gridCol w="1267950"/>
                <a:gridCol w="1347075"/>
                <a:gridCol w="13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addEdge(s, 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for(w : adj(v))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hasEdge(s, 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space used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adjacency matrix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baseline="30000"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 of edges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adjacency list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1) to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Θ(V+E)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degree(v))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</a:t>
                      </a: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E+V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1" name="Google Shape;541;p40"/>
          <p:cNvSpPr txBox="1"/>
          <p:nvPr/>
        </p:nvSpPr>
        <p:spPr>
          <a:xfrm>
            <a:off x="7395700" y="3322400"/>
            <a:ext cx="16782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Note: These operations are not part of the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Graph</a:t>
            </a:r>
            <a:r>
              <a:rPr lang="en">
                <a:solidFill>
                  <a:srgbClr val="AC2020"/>
                </a:solidFill>
              </a:rPr>
              <a:t> class’s API.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42" name="Google Shape;542;p40"/>
          <p:cNvCxnSpPr/>
          <p:nvPr/>
        </p:nvCxnSpPr>
        <p:spPr>
          <a:xfrm rot="10800000">
            <a:off x="6587800" y="3056875"/>
            <a:ext cx="719700" cy="5832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40"/>
          <p:cNvCxnSpPr/>
          <p:nvPr/>
        </p:nvCxnSpPr>
        <p:spPr>
          <a:xfrm rot="10800000">
            <a:off x="5292075" y="3068225"/>
            <a:ext cx="2004300" cy="578100"/>
          </a:xfrm>
          <a:prstGeom prst="straightConnector1">
            <a:avLst/>
          </a:pr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Bare-Bones Undirected Graph Implementation</a:t>
            </a:r>
            <a:endParaRPr/>
          </a:p>
        </p:txBody>
      </p:sp>
      <p:sp>
        <p:nvSpPr>
          <p:cNvPr id="549" name="Google Shape;549;p41"/>
          <p:cNvSpPr txBox="1"/>
          <p:nvPr/>
        </p:nvSpPr>
        <p:spPr>
          <a:xfrm>
            <a:off x="6388350" y="1520324"/>
            <a:ext cx="26235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Cannot create array of anything involving generics, so have to use weird cast as with project 1A.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50" name="Google Shape;550;p41"/>
          <p:cNvSpPr txBox="1"/>
          <p:nvPr/>
        </p:nvSpPr>
        <p:spPr>
          <a:xfrm>
            <a:off x="165750" y="625387"/>
            <a:ext cx="5943600" cy="4477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final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V;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List&lt;Integer&gt;[] adj;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.V = V;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adj = (List&lt;Integer&gt;[])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ArrayList[V];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0; v &lt; V; v++)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adj[v] =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ArrayList&lt;Integer&gt;();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adj[v].add(w);   adj[w].add(v);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Iterable&lt;Integer&gt; adj(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adj[v];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41"/>
          <p:cNvCxnSpPr/>
          <p:nvPr/>
        </p:nvCxnSpPr>
        <p:spPr>
          <a:xfrm rot="10800000">
            <a:off x="5541113" y="1984352"/>
            <a:ext cx="786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2"/>
          <p:cNvSpPr txBox="1"/>
          <p:nvPr>
            <p:ph type="title"/>
          </p:nvPr>
        </p:nvSpPr>
        <p:spPr>
          <a:xfrm>
            <a:off x="635850" y="1736400"/>
            <a:ext cx="7928700" cy="16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Traversal Implementations and Runtime</a:t>
            </a:r>
            <a:endParaRPr sz="4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Implementation</a:t>
            </a:r>
            <a:endParaRPr/>
          </a:p>
        </p:txBody>
      </p:sp>
      <p:sp>
        <p:nvSpPr>
          <p:cNvPr id="562" name="Google Shape;562;p4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design pattern in graph algorithms: Decouple type from processing algorithm.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Create a graph object.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Pass the graph to a graph-processing method (or constructor) in a client 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Query the client class for information.</a:t>
            </a:r>
            <a:endParaRPr/>
          </a:p>
        </p:txBody>
      </p:sp>
      <p:pic>
        <p:nvPicPr>
          <p:cNvPr id="563" name="Google Shape;5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925" y="2418975"/>
            <a:ext cx="1613750" cy="926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4" name="Google Shape;564;p43"/>
          <p:cNvCxnSpPr>
            <a:endCxn id="565" idx="1"/>
          </p:cNvCxnSpPr>
          <p:nvPr/>
        </p:nvCxnSpPr>
        <p:spPr>
          <a:xfrm>
            <a:off x="7428292" y="2886566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43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  <p:pic>
        <p:nvPicPr>
          <p:cNvPr id="565" name="Google Shape;56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692" y="2159829"/>
            <a:ext cx="1096700" cy="1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3"/>
          <p:cNvSpPr txBox="1"/>
          <p:nvPr/>
        </p:nvSpPr>
        <p:spPr>
          <a:xfrm>
            <a:off x="7870800" y="3598372"/>
            <a:ext cx="1096800" cy="3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1673175"/>
            <a:ext cx="3046150" cy="17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574" name="Google Shape;574;p4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by calling: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Paths P = new Paths(G, 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P.hasPathTo(3); //returns 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P.pathTo(3); //returns {0, 1, 4, 3}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5" name="Google Shape;5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2025" y="1774273"/>
            <a:ext cx="1096700" cy="145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6" name="Google Shape;576;p44"/>
          <p:cNvCxnSpPr>
            <a:endCxn id="575" idx="1"/>
          </p:cNvCxnSpPr>
          <p:nvPr/>
        </p:nvCxnSpPr>
        <p:spPr>
          <a:xfrm>
            <a:off x="7414625" y="2501011"/>
            <a:ext cx="437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44"/>
          <p:cNvSpPr txBox="1"/>
          <p:nvPr/>
        </p:nvSpPr>
        <p:spPr>
          <a:xfrm>
            <a:off x="7870800" y="3217385"/>
            <a:ext cx="10968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Paths.java</a:t>
            </a:r>
            <a:endParaRPr/>
          </a:p>
        </p:txBody>
      </p:sp>
      <p:sp>
        <p:nvSpPr>
          <p:cNvPr id="578" name="Google Shape;578;p44"/>
          <p:cNvSpPr txBox="1"/>
          <p:nvPr/>
        </p:nvSpPr>
        <p:spPr>
          <a:xfrm>
            <a:off x="577725" y="3576625"/>
            <a:ext cx="7994700" cy="142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Paths(Graph G,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s):    Find all paths from G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hasPathTo(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is there a path from s to v?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Iterable&lt;Integer&gt; pathTo(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path from s to v (if any)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</a:t>
            </a:r>
            <a:endParaRPr/>
          </a:p>
        </p:txBody>
      </p:sp>
      <p:sp>
        <p:nvSpPr>
          <p:cNvPr id="584" name="Google Shape;584;p4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review DepthFirstPaths by running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  <a:r>
              <a:rPr lang="en"/>
              <a:t> again.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then discuss: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Implementation.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Runtime.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6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590" name="Google Shape;590;p4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cxnSp>
        <p:nvCxnSpPr>
          <p:cNvPr id="591" name="Google Shape;591;p46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6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93" name="Google Shape;593;p46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4" name="Google Shape;594;p46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595" name="Google Shape;595;p46"/>
          <p:cNvCxnSpPr/>
          <p:nvPr/>
        </p:nvCxnSpPr>
        <p:spPr>
          <a:xfrm rot="10800000">
            <a:off x="1721250" y="2139763"/>
            <a:ext cx="29439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6"/>
          <p:cNvCxnSpPr/>
          <p:nvPr/>
        </p:nvCxnSpPr>
        <p:spPr>
          <a:xfrm rot="10800000">
            <a:off x="2050150" y="233190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46"/>
          <p:cNvSpPr txBox="1"/>
          <p:nvPr/>
        </p:nvSpPr>
        <p:spPr>
          <a:xfrm>
            <a:off x="4693977" y="21461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find vertices connected to 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98" name="Google Shape;598;p46"/>
          <p:cNvSpPr txBox="1"/>
          <p:nvPr/>
        </p:nvSpPr>
        <p:spPr>
          <a:xfrm>
            <a:off x="4693991" y="1931233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not shown: data structure initialization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99" name="Google Shape;599;p46"/>
          <p:cNvSpPr txBox="1"/>
          <p:nvPr/>
        </p:nvSpPr>
        <p:spPr>
          <a:xfrm>
            <a:off x="4770175" y="2706904"/>
            <a:ext cx="4245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recursive routine does the work and stores results in an easy to query manner!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00" name="Google Shape;600;p46"/>
          <p:cNvSpPr txBox="1"/>
          <p:nvPr/>
        </p:nvSpPr>
        <p:spPr>
          <a:xfrm>
            <a:off x="4671750" y="4099750"/>
            <a:ext cx="45678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Question to ponder: How would we write pathTo(v) and hasPathTo(v)?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Answer on next slide.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Challenge</a:t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243000" y="2629050"/>
            <a:ext cx="8443800" cy="17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Given the graph above, find the shortest path from s to all other vertices.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a general algorithm.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Hint: You’ll need to somehow visit vertices in BFS order.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#2: You’ll need to use some kind of data structure.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Hint #3: Don’t use recursion.</a:t>
            </a:r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>
            <a:off x="6195907" y="733900"/>
            <a:ext cx="2419775" cy="1945738"/>
            <a:chOff x="756020" y="683300"/>
            <a:chExt cx="2419775" cy="1945738"/>
          </a:xfrm>
        </p:grpSpPr>
        <p:sp>
          <p:nvSpPr>
            <p:cNvPr id="87" name="Google Shape;87;p11"/>
            <p:cNvSpPr/>
            <p:nvPr/>
          </p:nvSpPr>
          <p:spPr>
            <a:xfrm>
              <a:off x="75602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932470" y="19381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806370" y="68330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1781370" y="125447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1868645" y="18655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446495" y="1184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858395" y="184126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944845" y="23761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95" name="Google Shape;95;p11"/>
            <p:cNvCxnSpPr>
              <a:stCxn id="87" idx="2"/>
              <a:endCxn id="88" idx="0"/>
            </p:cNvCxnSpPr>
            <p:nvPr/>
          </p:nvCxnSpPr>
          <p:spPr>
            <a:xfrm>
              <a:off x="914720" y="150737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1"/>
            <p:cNvCxnSpPr>
              <a:stCxn id="87" idx="3"/>
              <a:endCxn id="90" idx="1"/>
            </p:cNvCxnSpPr>
            <p:nvPr/>
          </p:nvCxnSpPr>
          <p:spPr>
            <a:xfrm>
              <a:off x="1073420" y="138092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1"/>
            <p:cNvCxnSpPr>
              <a:stCxn id="89" idx="2"/>
              <a:endCxn id="90" idx="0"/>
            </p:cNvCxnSpPr>
            <p:nvPr/>
          </p:nvCxnSpPr>
          <p:spPr>
            <a:xfrm flipH="1">
              <a:off x="1940170" y="93620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1"/>
            <p:cNvCxnSpPr>
              <a:stCxn id="89" idx="3"/>
              <a:endCxn id="92" idx="0"/>
            </p:cNvCxnSpPr>
            <p:nvPr/>
          </p:nvCxnSpPr>
          <p:spPr>
            <a:xfrm>
              <a:off x="2123770" y="809750"/>
              <a:ext cx="481500" cy="374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1"/>
            <p:cNvCxnSpPr>
              <a:stCxn id="92" idx="2"/>
              <a:endCxn id="93" idx="0"/>
            </p:cNvCxnSpPr>
            <p:nvPr/>
          </p:nvCxnSpPr>
          <p:spPr>
            <a:xfrm>
              <a:off x="2605195" y="143708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1"/>
            <p:cNvCxnSpPr>
              <a:stCxn id="92" idx="2"/>
              <a:endCxn id="91" idx="3"/>
            </p:cNvCxnSpPr>
            <p:nvPr/>
          </p:nvCxnSpPr>
          <p:spPr>
            <a:xfrm flipH="1">
              <a:off x="2186095" y="143708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1"/>
            <p:cNvCxnSpPr>
              <a:stCxn id="90" idx="2"/>
              <a:endCxn id="91" idx="0"/>
            </p:cNvCxnSpPr>
            <p:nvPr/>
          </p:nvCxnSpPr>
          <p:spPr>
            <a:xfrm>
              <a:off x="1940070" y="150737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1"/>
            <p:cNvCxnSpPr>
              <a:stCxn id="88" idx="3"/>
              <a:endCxn id="91" idx="1"/>
            </p:cNvCxnSpPr>
            <p:nvPr/>
          </p:nvCxnSpPr>
          <p:spPr>
            <a:xfrm flipH="1" rot="10800000">
              <a:off x="1249870" y="199202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1"/>
            <p:cNvCxnSpPr>
              <a:stCxn id="91" idx="2"/>
              <a:endCxn id="94" idx="0"/>
            </p:cNvCxnSpPr>
            <p:nvPr/>
          </p:nvCxnSpPr>
          <p:spPr>
            <a:xfrm>
              <a:off x="2027345" y="211846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4" name="Google Shape;104;p11"/>
          <p:cNvSpPr txBox="1"/>
          <p:nvPr/>
        </p:nvSpPr>
        <p:spPr>
          <a:xfrm>
            <a:off x="5920125" y="1221040"/>
            <a:ext cx="317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DepthFirstPaths, Recursive Implementation</a:t>
            </a:r>
            <a:endParaRPr/>
          </a:p>
        </p:txBody>
      </p:sp>
      <p:sp>
        <p:nvSpPr>
          <p:cNvPr id="607" name="Google Shape;607;p47"/>
          <p:cNvSpPr txBox="1"/>
          <p:nvPr/>
        </p:nvSpPr>
        <p:spPr>
          <a:xfrm>
            <a:off x="90600" y="633250"/>
            <a:ext cx="4499700" cy="4387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Iterable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pathTo(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if (!hasPathTo(v)) return null;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List&lt;Integer&gt;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path = new ArrayList&lt;&gt;();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(int x = v; x != s; x = edgeTo[x])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path.add(x);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path.add(s);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Collections.reverse(path);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path;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hasPathTo(int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 marked[v];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608" name="Google Shape;608;p47"/>
          <p:cNvCxnSpPr/>
          <p:nvPr/>
        </p:nvCxnSpPr>
        <p:spPr>
          <a:xfrm rot="10800000">
            <a:off x="3111625" y="1062475"/>
            <a:ext cx="15444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9" name="Google Shape;609;p47"/>
          <p:cNvSpPr txBox="1"/>
          <p:nvPr/>
        </p:nvSpPr>
        <p:spPr>
          <a:xfrm>
            <a:off x="4652511" y="861968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marked[v] is true iff v connected to s</a:t>
            </a:r>
            <a:endParaRPr>
              <a:solidFill>
                <a:srgbClr val="AC2020"/>
              </a:solidFill>
            </a:endParaRPr>
          </a:p>
        </p:txBody>
      </p:sp>
      <p:cxnSp>
        <p:nvCxnSpPr>
          <p:cNvPr id="610" name="Google Shape;610;p47"/>
          <p:cNvCxnSpPr/>
          <p:nvPr/>
        </p:nvCxnSpPr>
        <p:spPr>
          <a:xfrm rot="10800000">
            <a:off x="2726325" y="1283350"/>
            <a:ext cx="19206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47"/>
          <p:cNvSpPr txBox="1"/>
          <p:nvPr/>
        </p:nvSpPr>
        <p:spPr>
          <a:xfrm>
            <a:off x="4652497" y="1090563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edgeTo[v] is previous vertex on path from s to v</a:t>
            </a:r>
            <a:endParaRPr>
              <a:solidFill>
                <a:srgbClr val="AC2020"/>
              </a:solidFill>
            </a:endParaRPr>
          </a:p>
        </p:txBody>
      </p:sp>
      <p:pic>
        <p:nvPicPr>
          <p:cNvPr id="612" name="Google Shape;6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412" y="0"/>
            <a:ext cx="772239" cy="102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18" name="Google Shape;618;p4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20" name="Google Shape;620;p48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26" name="Google Shape;626;p49"/>
          <p:cNvSpPr txBox="1"/>
          <p:nvPr>
            <p:ph idx="1" type="body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O bound for the runtime for the DepthFirstPaths constructor.</a:t>
            </a:r>
            <a:endParaRPr/>
          </a:p>
        </p:txBody>
      </p:sp>
      <p:sp>
        <p:nvSpPr>
          <p:cNvPr id="627" name="Google Shape;627;p49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28" name="Google Shape;628;p49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O(V + 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vertex is visited at most once (O(V)).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Each edge is considered at most twice (O(E)).</a:t>
            </a:r>
            <a:br>
              <a:rPr lang="en"/>
            </a:br>
            <a:endParaRPr/>
          </a:p>
        </p:txBody>
      </p:sp>
      <p:cxnSp>
        <p:nvCxnSpPr>
          <p:cNvPr id="629" name="Google Shape;629;p49"/>
          <p:cNvCxnSpPr/>
          <p:nvPr/>
        </p:nvCxnSpPr>
        <p:spPr>
          <a:xfrm flipH="1">
            <a:off x="4010200" y="2939150"/>
            <a:ext cx="1759800" cy="720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49"/>
          <p:cNvCxnSpPr/>
          <p:nvPr/>
        </p:nvCxnSpPr>
        <p:spPr>
          <a:xfrm rot="10800000">
            <a:off x="2784410" y="3577350"/>
            <a:ext cx="29733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49"/>
          <p:cNvSpPr txBox="1"/>
          <p:nvPr/>
        </p:nvSpPr>
        <p:spPr>
          <a:xfrm>
            <a:off x="5760777" y="3365360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edge considerations, each constant time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                    </a:t>
            </a:r>
            <a:r>
              <a:rPr lang="en">
                <a:solidFill>
                  <a:srgbClr val="AC2020"/>
                </a:solidFill>
              </a:rPr>
              <a:t>(no more than 2E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2" name="Google Shape;632;p49"/>
          <p:cNvSpPr txBox="1"/>
          <p:nvPr/>
        </p:nvSpPr>
        <p:spPr>
          <a:xfrm>
            <a:off x="5765825" y="2738175"/>
            <a:ext cx="326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vertex visits (no more than V calls)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3" name="Google Shape;633;p49"/>
          <p:cNvSpPr txBox="1"/>
          <p:nvPr/>
        </p:nvSpPr>
        <p:spPr>
          <a:xfrm>
            <a:off x="5000925" y="4092075"/>
            <a:ext cx="39390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Cost model in analysis above is the sum of: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Number of dfs calls. 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marked[w] checks.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634" name="Google Shape;634;p49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Cost Models for DFS</a:t>
            </a:r>
            <a:endParaRPr/>
          </a:p>
        </p:txBody>
      </p:sp>
      <p:sp>
        <p:nvSpPr>
          <p:cNvPr id="640" name="Google Shape;640;p5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Four cost models for DFS: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</a:t>
            </a:r>
            <a:r>
              <a:rPr lang="en"/>
              <a:t>umber of DFS calls: O(V)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Is an underestimate for families of graphs with tons of edges</a:t>
            </a:r>
            <a:r>
              <a:rPr lang="en"/>
              <a:t>, e.g. we have genGraph(N) with N vertices and an edge between all pairs of vertices. Runtime would be worse than V.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DFS + marked checks: O(V + E), but can simplify to O(E)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underestimates for families of graphs with very few edges.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Number of marked checks: O(E)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/>
              <a:t>Is an underestimate for families of graphs with very few edges.</a:t>
            </a:r>
            <a:r>
              <a:rPr lang="en"/>
              <a:t> So imagine, we have genGraph(N) which generates a graph with N nodes and sqrt(N) edges. As N grows, runtime would be worse than 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Initialization of marked to false + marked checks: O(V + E)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one does not underestimate.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never formally defined asymptotics on multiple variables, and it turns out to be somewhat poorly defined.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46" name="Google Shape;646;p51"/>
          <p:cNvSpPr txBox="1"/>
          <p:nvPr>
            <p:ph idx="1" type="body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</a:t>
            </a:r>
            <a:endParaRPr/>
          </a:p>
        </p:txBody>
      </p:sp>
      <p:sp>
        <p:nvSpPr>
          <p:cNvPr id="647" name="Google Shape;647;p5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48" name="Google Shape;648;p51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Can only visit a vertex if there is an edge to it.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# of DFS calls is bounded above by 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why not just say O(E)?</a:t>
            </a:r>
            <a:endParaRPr/>
          </a:p>
        </p:txBody>
      </p:sp>
      <p:sp>
        <p:nvSpPr>
          <p:cNvPr id="649" name="Google Shape;649;p51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655" name="Google Shape;655;p52"/>
          <p:cNvSpPr txBox="1"/>
          <p:nvPr>
            <p:ph idx="1" type="body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hard question: Could we say the runtime is O(E)? No.</a:t>
            </a:r>
            <a:endParaRPr/>
          </a:p>
        </p:txBody>
      </p:sp>
      <p:sp>
        <p:nvSpPr>
          <p:cNvPr id="656" name="Google Shape;656;p52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657" name="Google Shape;657;p52"/>
          <p:cNvSpPr txBox="1"/>
          <p:nvPr>
            <p:ph idx="1" type="body"/>
          </p:nvPr>
        </p:nvSpPr>
        <p:spPr>
          <a:xfrm>
            <a:off x="5181350" y="994725"/>
            <a:ext cx="3505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Can’t say</a:t>
            </a:r>
            <a:r>
              <a:rPr lang="en"/>
              <a:t> O(E)!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Constructor has to create an all false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array.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marking </a:t>
            </a:r>
            <a:r>
              <a:rPr lang="en"/>
              <a:t>of </a:t>
            </a:r>
            <a:r>
              <a:rPr lang="en"/>
              <a:t>all vertices as false takes Θ(V) time.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cost model earlier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/>
              <a:t> calls +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marked</a:t>
            </a:r>
            <a:r>
              <a:rPr lang="en"/>
              <a:t> checks) does not provide a tight bound.</a:t>
            </a:r>
            <a:endParaRPr/>
          </a:p>
        </p:txBody>
      </p:sp>
      <p:sp>
        <p:nvSpPr>
          <p:cNvPr id="658" name="Google Shape;658;p52"/>
          <p:cNvSpPr txBox="1"/>
          <p:nvPr>
            <p:ph idx="1" type="body"/>
          </p:nvPr>
        </p:nvSpPr>
        <p:spPr>
          <a:xfrm>
            <a:off x="1213686" y="4515068"/>
            <a:ext cx="39390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list!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64" name="Google Shape;664;p53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{4EBD9CA0-259D-4312-B36B-9D7B7F7474C2}</a:tableStyleId>
              </a:tblPr>
              <a:tblGrid>
                <a:gridCol w="1117525"/>
                <a:gridCol w="2687000"/>
                <a:gridCol w="1902275"/>
                <a:gridCol w="1902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r>
                        <a:rPr lang="en"/>
                        <a:t> [update]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r>
                        <a:rPr lang="en"/>
                        <a:t>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65" name="Google Shape;665;p53"/>
          <p:cNvSpPr txBox="1"/>
          <p:nvPr>
            <p:ph idx="1" type="body"/>
          </p:nvPr>
        </p:nvSpPr>
        <p:spPr>
          <a:xfrm>
            <a:off x="243000" y="2418300"/>
            <a:ext cx="8443800" cy="22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is O(V+E)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cost model: O(V) dfs calls and O(E) marked[w] checks.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Can’t say O(E) because creating marked array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Note, can’t say Θ(V+E), example: Graph with no edges touching source.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 Implementation</a:t>
            </a:r>
            <a:endParaRPr/>
          </a:p>
        </p:txBody>
      </p:sp>
      <p:sp>
        <p:nvSpPr>
          <p:cNvPr id="671" name="Google Shape;671;p54"/>
          <p:cNvSpPr txBox="1"/>
          <p:nvPr/>
        </p:nvSpPr>
        <p:spPr>
          <a:xfrm>
            <a:off x="4652511" y="816010"/>
            <a:ext cx="3308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marked[v] is true iff v connected to s</a:t>
            </a:r>
            <a:endParaRPr/>
          </a:p>
        </p:txBody>
      </p:sp>
      <p:sp>
        <p:nvSpPr>
          <p:cNvPr id="672" name="Google Shape;672;p54"/>
          <p:cNvSpPr txBox="1"/>
          <p:nvPr/>
        </p:nvSpPr>
        <p:spPr>
          <a:xfrm>
            <a:off x="4652497" y="1044605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edgeTo[v] is previous vertex on path from s to v</a:t>
            </a:r>
            <a:endParaRPr/>
          </a:p>
        </p:txBody>
      </p:sp>
      <p:sp>
        <p:nvSpPr>
          <p:cNvPr id="673" name="Google Shape;673;p54"/>
          <p:cNvSpPr txBox="1"/>
          <p:nvPr/>
        </p:nvSpPr>
        <p:spPr>
          <a:xfrm>
            <a:off x="4693977" y="232123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starting vertex</a:t>
            </a:r>
            <a:endParaRPr/>
          </a:p>
        </p:txBody>
      </p:sp>
      <p:sp>
        <p:nvSpPr>
          <p:cNvPr id="674" name="Google Shape;674;p54"/>
          <p:cNvSpPr txBox="1"/>
          <p:nvPr/>
        </p:nvSpPr>
        <p:spPr>
          <a:xfrm>
            <a:off x="4722737" y="2900761"/>
            <a:ext cx="42450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freshly dequeued vertex v, for each neighbor that is unmarked: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Enqueue that neighbor to the fringe.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Mark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 its edgeTo to v.</a:t>
            </a:r>
            <a:endParaRPr/>
          </a:p>
        </p:txBody>
      </p:sp>
      <p:sp>
        <p:nvSpPr>
          <p:cNvPr id="675" name="Google Shape;675;p54"/>
          <p:cNvSpPr txBox="1"/>
          <p:nvPr/>
        </p:nvSpPr>
        <p:spPr>
          <a:xfrm>
            <a:off x="114152" y="607625"/>
            <a:ext cx="4245000" cy="4532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BreadthFirstPaths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bfs(Graph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Queue&lt;Integer&gt; fringe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Queue&lt;Integer&gt;();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fringe.enqueue(s);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marked[s]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fringe.dequeue();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fringe.enqueue(w);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marked[w]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76" name="Google Shape;676;p54"/>
          <p:cNvCxnSpPr/>
          <p:nvPr/>
        </p:nvCxnSpPr>
        <p:spPr>
          <a:xfrm rot="10800000">
            <a:off x="2997100" y="1027000"/>
            <a:ext cx="16032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54"/>
          <p:cNvCxnSpPr/>
          <p:nvPr/>
        </p:nvCxnSpPr>
        <p:spPr>
          <a:xfrm rot="10800000">
            <a:off x="2593500" y="1267143"/>
            <a:ext cx="2024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54"/>
          <p:cNvCxnSpPr/>
          <p:nvPr/>
        </p:nvCxnSpPr>
        <p:spPr>
          <a:xfrm rot="10800000">
            <a:off x="2488575" y="2547625"/>
            <a:ext cx="213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54"/>
          <p:cNvCxnSpPr/>
          <p:nvPr/>
        </p:nvCxnSpPr>
        <p:spPr>
          <a:xfrm rot="10800000">
            <a:off x="3174350" y="3139875"/>
            <a:ext cx="1472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685" name="Google Shape;685;p55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{4EBD9CA0-259D-4312-B36B-9D7B7F7474C2}</a:tableStyleId>
              </a:tblPr>
              <a:tblGrid>
                <a:gridCol w="1117525"/>
                <a:gridCol w="2687000"/>
                <a:gridCol w="1992200"/>
                <a:gridCol w="1812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list)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O(V+E)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O(V+E)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686" name="Google Shape;686;p55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Runtime for shortest paths is also O(V+E)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same cost model: O(V) .next() calls and O(E) marked[w] checks.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Space is Θ(V).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Need arrays of length V to store information.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Layers of Abstraction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Answer</a:t>
            </a:r>
            <a:endParaRPr/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Breadth First Search.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queue with a st</a:t>
            </a:r>
            <a:r>
              <a:rPr lang="en"/>
              <a:t>a</a:t>
            </a:r>
            <a:r>
              <a:rPr lang="en"/>
              <a:t>rting vertex s and mark that vertex.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queue is a list that has two operations: enqueue (a.k.a. addLast) and dequeue (a.k.a. removeFirst).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queue our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</a:t>
            </a:r>
            <a:r>
              <a:rPr lang="en"/>
              <a:t>v</a:t>
            </a:r>
            <a:r>
              <a:rPr lang="en"/>
              <a:t>ertex v from the front of the queue.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each unmarked neighbor n of v: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</a:t>
            </a:r>
            <a:r>
              <a:rPr lang="en"/>
              <a:t>et edgeTo[n] = v (and/or distTo[n] = distTo[v] + 1).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Add n to end of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Breadth First Paths</a:t>
            </a:r>
            <a:endParaRPr/>
          </a:p>
        </p:txBody>
      </p:sp>
      <p:grpSp>
        <p:nvGrpSpPr>
          <p:cNvPr id="111" name="Google Shape;111;p12"/>
          <p:cNvGrpSpPr/>
          <p:nvPr/>
        </p:nvGrpSpPr>
        <p:grpSpPr>
          <a:xfrm>
            <a:off x="4358707" y="1855467"/>
            <a:ext cx="4768265" cy="631799"/>
            <a:chOff x="4358500" y="1855475"/>
            <a:chExt cx="4591050" cy="631799"/>
          </a:xfrm>
        </p:grpSpPr>
        <p:sp>
          <p:nvSpPr>
            <p:cNvPr id="112" name="Google Shape;112;p12"/>
            <p:cNvSpPr txBox="1"/>
            <p:nvPr/>
          </p:nvSpPr>
          <p:spPr>
            <a:xfrm>
              <a:off x="5468350" y="1991974"/>
              <a:ext cx="3481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A queue is the opposite of a stack. Stack has push (</a:t>
              </a:r>
              <a:r>
                <a:rPr lang="en">
                  <a:solidFill>
                    <a:srgbClr val="BE0712"/>
                  </a:solidFill>
                </a:rPr>
                <a:t>addFirst) and pop (removeFirst).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113" name="Google Shape;113;p12"/>
            <p:cNvCxnSpPr/>
            <p:nvPr/>
          </p:nvCxnSpPr>
          <p:spPr>
            <a:xfrm rot="10800000">
              <a:off x="4358500" y="1855475"/>
              <a:ext cx="1101900" cy="2730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4" name="Google Shape;114;p12"/>
          <p:cNvSpPr txBox="1"/>
          <p:nvPr/>
        </p:nvSpPr>
        <p:spPr>
          <a:xfrm>
            <a:off x="5569375" y="42400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15" name="Google Shape;115;p12"/>
          <p:cNvCxnSpPr/>
          <p:nvPr/>
        </p:nvCxnSpPr>
        <p:spPr>
          <a:xfrm rot="10800000">
            <a:off x="4629425" y="3824800"/>
            <a:ext cx="963600" cy="526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and Our Graph API</a:t>
            </a:r>
            <a:endParaRPr/>
          </a:p>
        </p:txBody>
      </p:sp>
      <p:sp>
        <p:nvSpPr>
          <p:cNvPr id="697" name="Google Shape;697;p57"/>
          <p:cNvSpPr txBox="1"/>
          <p:nvPr>
            <p:ph idx="1" type="body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Graph API has deep implications on the implementation of DepthFirstPaths, BreadthFirstPaths, print, and other graph “clients”.</a:t>
            </a:r>
            <a:endParaRPr/>
          </a:p>
        </p:txBody>
      </p:sp>
      <p:pic>
        <p:nvPicPr>
          <p:cNvPr id="698" name="Google Shape;69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9150" y="3262025"/>
            <a:ext cx="2146275" cy="7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0" name="Google Shape;70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75" y="35456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/>
              <a:t>Graph API and Implementation</a:t>
            </a:r>
            <a:endParaRPr/>
          </a:p>
        </p:txBody>
      </p:sp>
      <p:sp>
        <p:nvSpPr>
          <p:cNvPr id="706" name="Google Shape;706;p58"/>
          <p:cNvSpPr txBox="1"/>
          <p:nvPr>
            <p:ph idx="1" type="body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Saw that DepthFirstPaths on Adjacency Lists was O(V + E).</a:t>
            </a:r>
            <a:endParaRPr/>
          </a:p>
        </p:txBody>
      </p:sp>
      <p:pic>
        <p:nvPicPr>
          <p:cNvPr id="707" name="Google Shape;70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9" name="Google Shape;70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5085" y="3728673"/>
            <a:ext cx="861075" cy="462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Graph API and Implementation</a:t>
            </a:r>
            <a:endParaRPr/>
          </a:p>
        </p:txBody>
      </p:sp>
      <p:sp>
        <p:nvSpPr>
          <p:cNvPr id="715" name="Google Shape;715;p59"/>
          <p:cNvSpPr txBox="1"/>
          <p:nvPr>
            <p:ph idx="1" type="body"/>
          </p:nvPr>
        </p:nvSpPr>
        <p:spPr>
          <a:xfrm>
            <a:off x="243000" y="556500"/>
            <a:ext cx="8638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choice of how to implement the Graph API has profound implications on runtime.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What happens if to DepthFirstPaths runtime if we use an adjacency matrix?</a:t>
            </a:r>
            <a:endParaRPr/>
          </a:p>
        </p:txBody>
      </p:sp>
      <p:pic>
        <p:nvPicPr>
          <p:cNvPr id="716" name="Google Shape;71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49" y="1765982"/>
            <a:ext cx="5800750" cy="32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8500" y="3171850"/>
            <a:ext cx="1690126" cy="7124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8" name="Google Shape;71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6850" y="3368675"/>
            <a:ext cx="956676" cy="74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724" name="Google Shape;724;p6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725" name="Google Shape;725;p60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26" name="Google Shape;726;p60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</a:t>
            </a:r>
            <a:r>
              <a:rPr lang="en"/>
              <a:t>!</a:t>
            </a:r>
            <a:endParaRPr/>
          </a:p>
        </p:txBody>
      </p:sp>
      <p:pic>
        <p:nvPicPr>
          <p:cNvPr id="727" name="Google Shape;7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for DepthFirstPaths</a:t>
            </a:r>
            <a:endParaRPr/>
          </a:p>
        </p:txBody>
      </p:sp>
      <p:sp>
        <p:nvSpPr>
          <p:cNvPr id="733" name="Google Shape;733;p61"/>
          <p:cNvSpPr txBox="1"/>
          <p:nvPr>
            <p:ph idx="1" type="body"/>
          </p:nvPr>
        </p:nvSpPr>
        <p:spPr>
          <a:xfrm>
            <a:off x="243000" y="556500"/>
            <a:ext cx="84438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tight O bound for the runtime for the DepthFirstPaths constructor.</a:t>
            </a:r>
            <a:endParaRPr/>
          </a:p>
        </p:txBody>
      </p:sp>
      <p:sp>
        <p:nvSpPr>
          <p:cNvPr id="734" name="Google Shape;734;p61"/>
          <p:cNvSpPr txBox="1"/>
          <p:nvPr/>
        </p:nvSpPr>
        <p:spPr>
          <a:xfrm>
            <a:off x="319200" y="1057925"/>
            <a:ext cx="4499700" cy="39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marked;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edgeTo;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DepthFirstPaths(Graph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dfs(G, s);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dfs(Graph G,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marked[v] =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: G.adj(v))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(!marked[w])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edgeTo[w] = v;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dfs(G,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        	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...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35" name="Google Shape;735;p61"/>
          <p:cNvSpPr txBox="1"/>
          <p:nvPr>
            <p:ph idx="1" type="body"/>
          </p:nvPr>
        </p:nvSpPr>
        <p:spPr>
          <a:xfrm>
            <a:off x="5181350" y="994725"/>
            <a:ext cx="3505500" cy="18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the worst case, we iterate over the neighbors of all vertices.</a:t>
            </a:r>
            <a:endParaRPr/>
          </a:p>
        </p:txBody>
      </p:sp>
      <p:cxnSp>
        <p:nvCxnSpPr>
          <p:cNvPr id="736" name="Google Shape;736;p61"/>
          <p:cNvCxnSpPr/>
          <p:nvPr/>
        </p:nvCxnSpPr>
        <p:spPr>
          <a:xfrm rot="10800000">
            <a:off x="3280425" y="3377652"/>
            <a:ext cx="2624100" cy="0"/>
          </a:xfrm>
          <a:prstGeom prst="straightConnector1">
            <a:avLst/>
          </a:prstGeom>
          <a:noFill/>
          <a:ln cap="flat" cmpd="sng" w="19050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7" name="Google Shape;737;p61"/>
          <p:cNvSpPr txBox="1"/>
          <p:nvPr/>
        </p:nvSpPr>
        <p:spPr>
          <a:xfrm>
            <a:off x="5913199" y="3150425"/>
            <a:ext cx="29685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We create ≤ V iterators.</a:t>
            </a:r>
            <a:endParaRPr>
              <a:solidFill>
                <a:srgbClr val="AC202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C2020"/>
              </a:buClr>
              <a:buSzPts val="1400"/>
              <a:buChar char="●"/>
            </a:pPr>
            <a:r>
              <a:rPr lang="en">
                <a:solidFill>
                  <a:srgbClr val="AC2020"/>
                </a:solidFill>
              </a:rPr>
              <a:t>Each one takes a total of Θ(V) time to iterate over.</a:t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Essentially, iterating over the entire adjacency matrix takes O(V</a:t>
            </a:r>
            <a:r>
              <a:rPr baseline="30000" lang="en">
                <a:solidFill>
                  <a:srgbClr val="AC2020"/>
                </a:solidFill>
              </a:rPr>
              <a:t>2</a:t>
            </a:r>
            <a:r>
              <a:rPr lang="en">
                <a:solidFill>
                  <a:srgbClr val="AC2020"/>
                </a:solidFill>
              </a:rPr>
              <a:t>) time. 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738" name="Google Shape;738;p61"/>
          <p:cNvSpPr txBox="1"/>
          <p:nvPr>
            <p:ph idx="1" type="body"/>
          </p:nvPr>
        </p:nvSpPr>
        <p:spPr>
          <a:xfrm>
            <a:off x="832674" y="4515075"/>
            <a:ext cx="4251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Assume graph uses adjacency matrix!</a:t>
            </a:r>
            <a:endParaRPr/>
          </a:p>
        </p:txBody>
      </p:sp>
      <p:pic>
        <p:nvPicPr>
          <p:cNvPr id="739" name="Google Shape;7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250" y="3492211"/>
            <a:ext cx="1541300" cy="1197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for Adjacency Matrix Based Graphs</a:t>
            </a:r>
            <a:endParaRPr/>
          </a:p>
        </p:txBody>
      </p:sp>
      <p:graphicFrame>
        <p:nvGraphicFramePr>
          <p:cNvPr id="745" name="Google Shape;745;p62"/>
          <p:cNvGraphicFramePr/>
          <p:nvPr/>
        </p:nvGraphicFramePr>
        <p:xfrm>
          <a:off x="660363" y="100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{4EBD9CA0-259D-4312-B36B-9D7B7F7474C2}</a:tableStyleId>
              </a:tblPr>
              <a:tblGrid>
                <a:gridCol w="1163625"/>
                <a:gridCol w="2797825"/>
                <a:gridCol w="2074375"/>
                <a:gridCol w="20101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 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 (adj. matrix)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Find a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Demo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) time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s-t shortest paths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Find a shortest path from s to every reachable vertex.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BreadthFirstPaths.java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O(V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time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Θ(V) space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46" name="Google Shape;746;p62"/>
          <p:cNvSpPr txBox="1"/>
          <p:nvPr>
            <p:ph idx="1" type="body"/>
          </p:nvPr>
        </p:nvSpPr>
        <p:spPr>
          <a:xfrm>
            <a:off x="243000" y="2706600"/>
            <a:ext cx="8443800" cy="20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an adjacency matrix, BFS and DFS become O(V</a:t>
            </a:r>
            <a:r>
              <a:rPr baseline="30000" lang="en"/>
              <a:t>2</a:t>
            </a:r>
            <a:r>
              <a:rPr lang="en"/>
              <a:t>).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sparse graphs (number of edges &lt;&lt; V for most vertices), this is terrible runtime.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we’ll always use adjacency-list unless otherwise stated.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Summary</a:t>
            </a:r>
            <a:endParaRPr sz="4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57" name="Google Shape;757;p6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BFS: Uses a queue instead of recursion to track what work needs to be done.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API: We used the Princeton algorithms book API today.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is just one possible API. We’ll see other APIs in this class.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Choice of API determines how client needs to think in order to write code.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Getting the degree of a vertex requires many lines of code with this choice of API.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Choice may also affect runtime and memory of client programs.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4"/>
          <p:cNvSpPr txBox="1"/>
          <p:nvPr/>
        </p:nvSpPr>
        <p:spPr>
          <a:xfrm>
            <a:off x="318875" y="3380252"/>
            <a:ext cx="8750400" cy="172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 {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Graph(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         Create empty graph with v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7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addEdge(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w): add an edge v-w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Iterable&lt;Integer&gt; adj(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v):      vertices adjacent to v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V():                           number of vertices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7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E():                           number of edges </a:t>
            </a:r>
            <a:r>
              <a:rPr lang="en" sz="17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64" name="Google Shape;764;p6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Implementations: Saw three ways to implement our graph API.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Adjacency matrix.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List of edges.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Adjacency list (most common in practice).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Choice of implementation has big impact on runtime and memory usage! 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runtime with adjacency list: O(V + 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DFS and BFS runtime with adjacency matrix: O(V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70" name="Google Shape;770;p6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http://www.gosidemount.com/Guided_Diving/images/guided_cavern.jpg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use of BFS: Kevin Bacon</a:t>
            </a:r>
            <a:endParaRPr/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Graph with two types of vertices: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Movies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Actors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 BFS from s=Kevin Bacon.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370" y="680950"/>
            <a:ext cx="5181756" cy="41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Live Lecture Exercise</a:t>
            </a:r>
            <a:endParaRPr sz="4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Things Up</a:t>
            </a:r>
            <a:endParaRPr/>
          </a:p>
        </p:txBody>
      </p:sp>
      <p:sp>
        <p:nvSpPr>
          <p:cNvPr id="781" name="Google Shape;781;p68"/>
          <p:cNvSpPr txBox="1"/>
          <p:nvPr>
            <p:ph idx="1" type="body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Breadth First Search.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queue with a starting vertex s and mark that vertex.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queue is a list that has two operations: enqueue (a.k.a. addLast) and dequeue (a.k.a. removeFirst).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queue our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Remove vertex v from the front of the queue.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each unmarked neighbor n of v: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Add n to end of queue.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Demo: </a:t>
            </a:r>
            <a:r>
              <a:rPr lang="en" u="sng">
                <a:solidFill>
                  <a:schemeClr val="hlink"/>
                </a:solidFill>
                <a:hlinkClick r:id="rId3"/>
              </a:rPr>
              <a:t>Breadth First Paths</a:t>
            </a:r>
            <a:endParaRPr/>
          </a:p>
        </p:txBody>
      </p:sp>
      <p:sp>
        <p:nvSpPr>
          <p:cNvPr id="782" name="Google Shape;782;p68"/>
          <p:cNvSpPr txBox="1"/>
          <p:nvPr/>
        </p:nvSpPr>
        <p:spPr>
          <a:xfrm>
            <a:off x="5569375" y="4240075"/>
            <a:ext cx="3596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 this if you want to track distance value.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83" name="Google Shape;783;p68"/>
          <p:cNvCxnSpPr/>
          <p:nvPr/>
        </p:nvCxnSpPr>
        <p:spPr>
          <a:xfrm rot="10800000">
            <a:off x="4629425" y="3824800"/>
            <a:ext cx="963600" cy="526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Things Up</a:t>
            </a:r>
            <a:endParaRPr/>
          </a:p>
        </p:txBody>
      </p:sp>
      <p:sp>
        <p:nvSpPr>
          <p:cNvPr id="789" name="Google Shape;789;p69"/>
          <p:cNvSpPr txBox="1"/>
          <p:nvPr>
            <p:ph idx="1" type="body"/>
          </p:nvPr>
        </p:nvSpPr>
        <p:spPr>
          <a:xfrm>
            <a:off x="243000" y="556500"/>
            <a:ext cx="8761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???</a:t>
            </a:r>
            <a:r>
              <a:rPr b="1" lang="en"/>
              <a:t> First Search.</a:t>
            </a:r>
            <a:endParaRPr b="1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Initialize a </a:t>
            </a:r>
            <a:r>
              <a:rPr lang="en" strike="sngStrike"/>
              <a:t>queue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 with a starting vertex s and mark that vertex.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stack is a list that has two operations: </a:t>
            </a:r>
            <a:r>
              <a:rPr lang="en">
                <a:solidFill>
                  <a:srgbClr val="FF0000"/>
                </a:solidFill>
              </a:rPr>
              <a:t>push</a:t>
            </a:r>
            <a:r>
              <a:rPr lang="en"/>
              <a:t> (a.k.a. addLast) and </a:t>
            </a:r>
            <a:r>
              <a:rPr lang="en">
                <a:solidFill>
                  <a:srgbClr val="FF0000"/>
                </a:solidFill>
              </a:rPr>
              <a:t>pop</a:t>
            </a:r>
            <a:r>
              <a:rPr lang="en"/>
              <a:t> (a.k.a. removeLast).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Let’s call this the </a:t>
            </a:r>
            <a:r>
              <a:rPr lang="en" strike="sngStrike"/>
              <a:t>queue</a:t>
            </a:r>
            <a:r>
              <a:rPr lang="en">
                <a:solidFill>
                  <a:srgbClr val="FF0000"/>
                </a:solidFill>
              </a:rPr>
              <a:t>stack </a:t>
            </a:r>
            <a:r>
              <a:rPr lang="en"/>
              <a:t>our </a:t>
            </a:r>
            <a:r>
              <a:rPr b="1" i="1" lang="en"/>
              <a:t>fringe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queue is empty: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rgbClr val="FF0000"/>
                </a:solidFill>
              </a:rPr>
              <a:t>Pop</a:t>
            </a:r>
            <a:r>
              <a:rPr lang="en"/>
              <a:t> vertex v from the </a:t>
            </a:r>
            <a:r>
              <a:rPr lang="en">
                <a:solidFill>
                  <a:srgbClr val="FF0000"/>
                </a:solidFill>
              </a:rPr>
              <a:t>top</a:t>
            </a:r>
            <a:r>
              <a:rPr lang="en"/>
              <a:t> of the 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each unmarked neighbor n of v: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Mark n.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Set edgeTo[n] = v (and/or distTo[n] = distTo[v] + 1).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Push n to the top of of the </a:t>
            </a:r>
            <a:r>
              <a:rPr lang="en" sz="2000" strike="sngStrike"/>
              <a:t>queue</a:t>
            </a:r>
            <a:r>
              <a:rPr lang="en" sz="2000">
                <a:solidFill>
                  <a:srgbClr val="FF0000"/>
                </a:solidFill>
              </a:rPr>
              <a:t>stack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</a:t>
            </a:r>
            <a:r>
              <a:rPr lang="en"/>
              <a:t>adjacency</a:t>
            </a:r>
            <a:r>
              <a:rPr lang="en"/>
              <a:t>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7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9" name="Google Shape;799;p7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00" name="Google Shape;800;p7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1" name="Google Shape;801;p7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02" name="Google Shape;802;p7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03" name="Google Shape;803;p7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04" name="Google Shape;804;p70"/>
          <p:cNvCxnSpPr>
            <a:stCxn id="796" idx="2"/>
            <a:endCxn id="79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70"/>
          <p:cNvCxnSpPr>
            <a:stCxn id="796" idx="3"/>
            <a:endCxn id="79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70"/>
          <p:cNvCxnSpPr>
            <a:stCxn id="798" idx="2"/>
            <a:endCxn id="79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70"/>
          <p:cNvCxnSpPr>
            <a:stCxn id="801" idx="2"/>
            <a:endCxn id="80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70"/>
          <p:cNvCxnSpPr>
            <a:stCxn id="801" idx="2"/>
            <a:endCxn id="80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70"/>
          <p:cNvCxnSpPr>
            <a:stCxn id="799" idx="2"/>
            <a:endCxn id="80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70"/>
          <p:cNvCxnSpPr>
            <a:stCxn id="797" idx="3"/>
            <a:endCxn id="80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70"/>
          <p:cNvCxnSpPr>
            <a:stCxn id="800" idx="2"/>
            <a:endCxn id="80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2" name="Google Shape;812;p7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13" name="Google Shape;813;p70"/>
          <p:cNvCxnSpPr>
            <a:stCxn id="812" idx="3"/>
            <a:endCxn id="79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70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15" name="Google Shape;815;p70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:   </a:t>
            </a:r>
            <a:endParaRPr/>
          </a:p>
        </p:txBody>
      </p:sp>
      <p:sp>
        <p:nvSpPr>
          <p:cNvPr id="816" name="Google Shape;816;p70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</a:t>
            </a:r>
            <a:r>
              <a:rPr lang="en"/>
              <a:t>: []</a:t>
            </a:r>
            <a:endParaRPr/>
          </a:p>
        </p:txBody>
      </p:sp>
      <p:sp>
        <p:nvSpPr>
          <p:cNvPr id="817" name="Google Shape;817;p70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24" name="Google Shape;824;p7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5" name="Google Shape;825;p7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6" name="Google Shape;826;p7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27" name="Google Shape;827;p7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28" name="Google Shape;828;p7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29" name="Google Shape;829;p7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30" name="Google Shape;830;p7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31" name="Google Shape;831;p7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32" name="Google Shape;832;p71"/>
          <p:cNvCxnSpPr>
            <a:stCxn id="824" idx="2"/>
            <a:endCxn id="82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71"/>
          <p:cNvCxnSpPr>
            <a:stCxn id="824" idx="3"/>
            <a:endCxn id="82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71"/>
          <p:cNvCxnSpPr>
            <a:stCxn id="826" idx="2"/>
            <a:endCxn id="82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71"/>
          <p:cNvCxnSpPr>
            <a:stCxn id="829" idx="2"/>
            <a:endCxn id="83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71"/>
          <p:cNvCxnSpPr>
            <a:stCxn id="829" idx="2"/>
            <a:endCxn id="82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71"/>
          <p:cNvCxnSpPr>
            <a:stCxn id="827" idx="2"/>
            <a:endCxn id="82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71"/>
          <p:cNvCxnSpPr>
            <a:stCxn id="825" idx="3"/>
            <a:endCxn id="82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71"/>
          <p:cNvCxnSpPr>
            <a:stCxn id="828" idx="2"/>
            <a:endCxn id="83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7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41" name="Google Shape;841;p71"/>
          <p:cNvCxnSpPr>
            <a:stCxn id="840" idx="3"/>
            <a:endCxn id="82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71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43" name="Google Shape;843;p71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44" name="Google Shape;844;p71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[]</a:t>
            </a:r>
            <a:endParaRPr/>
          </a:p>
        </p:txBody>
      </p:sp>
      <p:sp>
        <p:nvSpPr>
          <p:cNvPr id="845" name="Google Shape;845;p71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7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7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52" name="Google Shape;852;p7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3" name="Google Shape;853;p7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4" name="Google Shape;854;p7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55" name="Google Shape;855;p7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6" name="Google Shape;856;p7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7" name="Google Shape;857;p7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58" name="Google Shape;858;p7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59" name="Google Shape;859;p7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60" name="Google Shape;860;p72"/>
          <p:cNvCxnSpPr>
            <a:stCxn id="852" idx="2"/>
            <a:endCxn id="85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72"/>
          <p:cNvCxnSpPr>
            <a:stCxn id="852" idx="3"/>
            <a:endCxn id="85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72"/>
          <p:cNvCxnSpPr>
            <a:stCxn id="854" idx="2"/>
            <a:endCxn id="85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72"/>
          <p:cNvCxnSpPr>
            <a:stCxn id="857" idx="2"/>
            <a:endCxn id="85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72"/>
          <p:cNvCxnSpPr>
            <a:stCxn id="857" idx="2"/>
            <a:endCxn id="85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72"/>
          <p:cNvCxnSpPr>
            <a:stCxn id="855" idx="2"/>
            <a:endCxn id="85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72"/>
          <p:cNvCxnSpPr>
            <a:stCxn id="853" idx="3"/>
            <a:endCxn id="85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72"/>
          <p:cNvCxnSpPr>
            <a:stCxn id="856" idx="2"/>
            <a:endCxn id="85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7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69" name="Google Shape;869;p72"/>
          <p:cNvCxnSpPr>
            <a:stCxn id="868" idx="3"/>
            <a:endCxn id="85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72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71" name="Google Shape;871;p72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72" name="Google Shape;872;p72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[0]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879" name="Google Shape;879;p7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0" name="Google Shape;880;p7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1" name="Google Shape;881;p7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82" name="Google Shape;882;p7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3" name="Google Shape;883;p7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4" name="Google Shape;884;p7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85" name="Google Shape;885;p7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86" name="Google Shape;886;p7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887" name="Google Shape;887;p73"/>
          <p:cNvCxnSpPr>
            <a:stCxn id="879" idx="2"/>
            <a:endCxn id="880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73"/>
          <p:cNvCxnSpPr>
            <a:stCxn id="879" idx="3"/>
            <a:endCxn id="882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73"/>
          <p:cNvCxnSpPr>
            <a:stCxn id="881" idx="2"/>
            <a:endCxn id="882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73"/>
          <p:cNvCxnSpPr>
            <a:stCxn id="884" idx="2"/>
            <a:endCxn id="885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73"/>
          <p:cNvCxnSpPr>
            <a:stCxn id="884" idx="2"/>
            <a:endCxn id="883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73"/>
          <p:cNvCxnSpPr>
            <a:stCxn id="882" idx="2"/>
            <a:endCxn id="883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73"/>
          <p:cNvCxnSpPr>
            <a:stCxn id="880" idx="3"/>
            <a:endCxn id="883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73"/>
          <p:cNvCxnSpPr>
            <a:stCxn id="883" idx="2"/>
            <a:endCxn id="886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7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896" name="Google Shape;896;p73"/>
          <p:cNvCxnSpPr>
            <a:stCxn id="895" idx="3"/>
            <a:endCxn id="879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73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8" name="Google Shape;898;p73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899" name="Google Shape;899;p73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[0]</a:t>
            </a:r>
            <a:endParaRPr/>
          </a:p>
        </p:txBody>
      </p:sp>
      <p:sp>
        <p:nvSpPr>
          <p:cNvPr id="900" name="Google Shape;900;p73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07" name="Google Shape;907;p7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08" name="Google Shape;908;p7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09" name="Google Shape;909;p7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10" name="Google Shape;910;p7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11" name="Google Shape;911;p7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12" name="Google Shape;912;p7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13" name="Google Shape;913;p7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14" name="Google Shape;914;p7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15" name="Google Shape;915;p74"/>
          <p:cNvCxnSpPr>
            <a:stCxn id="907" idx="2"/>
            <a:endCxn id="908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74"/>
          <p:cNvCxnSpPr>
            <a:stCxn id="907" idx="3"/>
            <a:endCxn id="910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74"/>
          <p:cNvCxnSpPr>
            <a:stCxn id="909" idx="2"/>
            <a:endCxn id="910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74"/>
          <p:cNvCxnSpPr>
            <a:stCxn id="912" idx="2"/>
            <a:endCxn id="913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74"/>
          <p:cNvCxnSpPr>
            <a:stCxn id="912" idx="2"/>
            <a:endCxn id="911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74"/>
          <p:cNvCxnSpPr>
            <a:stCxn id="910" idx="2"/>
            <a:endCxn id="911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74"/>
          <p:cNvCxnSpPr>
            <a:stCxn id="908" idx="3"/>
            <a:endCxn id="911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74"/>
          <p:cNvCxnSpPr>
            <a:stCxn id="911" idx="2"/>
            <a:endCxn id="914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7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24" name="Google Shape;924;p74"/>
          <p:cNvCxnSpPr>
            <a:stCxn id="923" idx="3"/>
            <a:endCxn id="907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5" name="Google Shape;925;p74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26" name="Google Shape;926;p74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27" name="Google Shape;927;p74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[0, 1]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7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7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34" name="Google Shape;934;p7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5" name="Google Shape;935;p7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6" name="Google Shape;936;p7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37" name="Google Shape;937;p7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38" name="Google Shape;938;p7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39" name="Google Shape;939;p7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40" name="Google Shape;940;p7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41" name="Google Shape;941;p7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42" name="Google Shape;942;p75"/>
          <p:cNvCxnSpPr>
            <a:stCxn id="934" idx="2"/>
            <a:endCxn id="93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75"/>
          <p:cNvCxnSpPr>
            <a:stCxn id="934" idx="3"/>
            <a:endCxn id="93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75"/>
          <p:cNvCxnSpPr>
            <a:stCxn id="936" idx="2"/>
            <a:endCxn id="93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75"/>
          <p:cNvCxnSpPr>
            <a:stCxn id="939" idx="2"/>
            <a:endCxn id="94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75"/>
          <p:cNvCxnSpPr>
            <a:stCxn id="939" idx="2"/>
            <a:endCxn id="93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75"/>
          <p:cNvCxnSpPr>
            <a:stCxn id="937" idx="2"/>
            <a:endCxn id="93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75"/>
          <p:cNvCxnSpPr>
            <a:stCxn id="935" idx="3"/>
            <a:endCxn id="93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75"/>
          <p:cNvCxnSpPr>
            <a:stCxn id="938" idx="2"/>
            <a:endCxn id="94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7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51" name="Google Shape;951;p75"/>
          <p:cNvCxnSpPr>
            <a:stCxn id="950" idx="3"/>
            <a:endCxn id="93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2" name="Google Shape;952;p75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53" name="Google Shape;953;p75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54" name="Google Shape;954;p75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[0, 1]</a:t>
            </a:r>
            <a:endParaRPr/>
          </a:p>
        </p:txBody>
      </p:sp>
      <p:sp>
        <p:nvSpPr>
          <p:cNvPr id="955" name="Google Shape;955;p75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6" name="Google Shape;956;p75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7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63" name="Google Shape;963;p76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64" name="Google Shape;964;p76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65" name="Google Shape;965;p76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66" name="Google Shape;966;p76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67" name="Google Shape;967;p76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68" name="Google Shape;968;p76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69" name="Google Shape;969;p76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70" name="Google Shape;970;p76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971" name="Google Shape;971;p76"/>
          <p:cNvCxnSpPr>
            <a:stCxn id="963" idx="2"/>
            <a:endCxn id="96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76"/>
          <p:cNvCxnSpPr>
            <a:stCxn id="963" idx="3"/>
            <a:endCxn id="96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76"/>
          <p:cNvCxnSpPr>
            <a:stCxn id="965" idx="2"/>
            <a:endCxn id="96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76"/>
          <p:cNvCxnSpPr>
            <a:stCxn id="968" idx="2"/>
            <a:endCxn id="96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76"/>
          <p:cNvCxnSpPr>
            <a:stCxn id="968" idx="2"/>
            <a:endCxn id="96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76"/>
          <p:cNvCxnSpPr>
            <a:stCxn id="966" idx="2"/>
            <a:endCxn id="96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6"/>
          <p:cNvCxnSpPr>
            <a:stCxn id="964" idx="3"/>
            <a:endCxn id="96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76"/>
          <p:cNvCxnSpPr>
            <a:stCxn id="967" idx="2"/>
            <a:endCxn id="97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76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980" name="Google Shape;980;p76"/>
          <p:cNvCxnSpPr>
            <a:stCxn id="979" idx="3"/>
            <a:endCxn id="96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" name="Google Shape;981;p76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82" name="Google Shape;982;p76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983" name="Google Shape;983;p76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4]</a:t>
            </a:r>
            <a:endParaRPr/>
          </a:p>
        </p:txBody>
      </p:sp>
      <p:sp>
        <p:nvSpPr>
          <p:cNvPr id="984" name="Google Shape;984;p76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85" name="Google Shape;985;p76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86" name="Google Shape;986;p76"/>
          <p:cNvSpPr/>
          <p:nvPr/>
        </p:nvSpPr>
        <p:spPr>
          <a:xfrm>
            <a:off x="3929125" y="30759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28" name="Google Shape;128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breadth first search be a good algorithm for a navigation tool (e.g. Google Maps)?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7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993" name="Google Shape;993;p77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4" name="Google Shape;994;p77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95" name="Google Shape;995;p77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96" name="Google Shape;996;p77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97" name="Google Shape;997;p77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998" name="Google Shape;998;p77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99" name="Google Shape;999;p77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00" name="Google Shape;1000;p77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01" name="Google Shape;1001;p77"/>
          <p:cNvCxnSpPr>
            <a:stCxn id="993" idx="2"/>
            <a:endCxn id="99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Google Shape;1002;p77"/>
          <p:cNvCxnSpPr>
            <a:stCxn id="993" idx="3"/>
            <a:endCxn id="99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77"/>
          <p:cNvCxnSpPr>
            <a:stCxn id="995" idx="2"/>
            <a:endCxn id="99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77"/>
          <p:cNvCxnSpPr>
            <a:stCxn id="998" idx="2"/>
            <a:endCxn id="99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77"/>
          <p:cNvCxnSpPr>
            <a:stCxn id="998" idx="2"/>
            <a:endCxn id="99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77"/>
          <p:cNvCxnSpPr>
            <a:stCxn id="996" idx="2"/>
            <a:endCxn id="99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77"/>
          <p:cNvCxnSpPr>
            <a:stCxn id="994" idx="3"/>
            <a:endCxn id="99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77"/>
          <p:cNvCxnSpPr>
            <a:stCxn id="997" idx="2"/>
            <a:endCxn id="100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77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10" name="Google Shape;1010;p77"/>
          <p:cNvCxnSpPr>
            <a:stCxn id="1009" idx="3"/>
            <a:endCxn id="99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77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12" name="Google Shape;1012;p77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13" name="Google Shape;1013;p77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5]</a:t>
            </a:r>
            <a:endParaRPr/>
          </a:p>
        </p:txBody>
      </p:sp>
      <p:sp>
        <p:nvSpPr>
          <p:cNvPr id="1014" name="Google Shape;1014;p77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5" name="Google Shape;1015;p77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7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22" name="Google Shape;1022;p78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23" name="Google Shape;1023;p78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8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25" name="Google Shape;1025;p78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6" name="Google Shape;1026;p78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27" name="Google Shape;1027;p78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28" name="Google Shape;1028;p78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29" name="Google Shape;1029;p78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30" name="Google Shape;1030;p78"/>
          <p:cNvCxnSpPr>
            <a:stCxn id="1022" idx="2"/>
            <a:endCxn id="1023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78"/>
          <p:cNvCxnSpPr>
            <a:stCxn id="1022" idx="3"/>
            <a:endCxn id="1025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78"/>
          <p:cNvCxnSpPr>
            <a:stCxn id="1024" idx="2"/>
            <a:endCxn id="1025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78"/>
          <p:cNvCxnSpPr>
            <a:stCxn id="1027" idx="2"/>
            <a:endCxn id="1028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78"/>
          <p:cNvCxnSpPr>
            <a:stCxn id="1027" idx="2"/>
            <a:endCxn id="1026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78"/>
          <p:cNvCxnSpPr>
            <a:stCxn id="1025" idx="2"/>
            <a:endCxn id="1026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78"/>
          <p:cNvCxnSpPr>
            <a:stCxn id="1023" idx="3"/>
            <a:endCxn id="1026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78"/>
          <p:cNvCxnSpPr>
            <a:stCxn id="1026" idx="2"/>
            <a:endCxn id="1029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" name="Google Shape;1038;p78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39" name="Google Shape;1039;p78"/>
          <p:cNvCxnSpPr>
            <a:stCxn id="1038" idx="3"/>
            <a:endCxn id="1022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" name="Google Shape;1040;p78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41" name="Google Shape;1041;p78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42" name="Google Shape;1042;p78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5]</a:t>
            </a:r>
            <a:endParaRPr/>
          </a:p>
        </p:txBody>
      </p:sp>
      <p:sp>
        <p:nvSpPr>
          <p:cNvPr id="1043" name="Google Shape;1043;p78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4" name="Google Shape;1044;p78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5" name="Google Shape;1045;p78"/>
          <p:cNvSpPr/>
          <p:nvPr/>
        </p:nvSpPr>
        <p:spPr>
          <a:xfrm>
            <a:off x="3929125" y="3077867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6" name="Google Shape;1046;p78"/>
          <p:cNvSpPr/>
          <p:nvPr/>
        </p:nvSpPr>
        <p:spPr>
          <a:xfrm>
            <a:off x="3929125" y="2757692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7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53" name="Google Shape;1053;p79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4" name="Google Shape;1054;p79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5" name="Google Shape;1055;p79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6" name="Google Shape;1056;p79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57" name="Google Shape;1057;p79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58" name="Google Shape;1058;p79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59" name="Google Shape;1059;p79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60" name="Google Shape;1060;p79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61" name="Google Shape;1061;p79"/>
          <p:cNvCxnSpPr>
            <a:stCxn id="1053" idx="2"/>
            <a:endCxn id="105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79"/>
          <p:cNvCxnSpPr>
            <a:stCxn id="1053" idx="3"/>
            <a:endCxn id="105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79"/>
          <p:cNvCxnSpPr>
            <a:stCxn id="1055" idx="2"/>
            <a:endCxn id="105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79"/>
          <p:cNvCxnSpPr>
            <a:stCxn id="1058" idx="2"/>
            <a:endCxn id="105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79"/>
          <p:cNvCxnSpPr>
            <a:stCxn id="1058" idx="2"/>
            <a:endCxn id="105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79"/>
          <p:cNvCxnSpPr>
            <a:stCxn id="1056" idx="2"/>
            <a:endCxn id="105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79"/>
          <p:cNvCxnSpPr>
            <a:stCxn id="1054" idx="3"/>
            <a:endCxn id="105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79"/>
          <p:cNvCxnSpPr>
            <a:stCxn id="1057" idx="2"/>
            <a:endCxn id="106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9" name="Google Shape;1069;p79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070" name="Google Shape;1070;p79"/>
          <p:cNvCxnSpPr>
            <a:stCxn id="1069" idx="3"/>
            <a:endCxn id="105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1" name="Google Shape;1071;p79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072" name="Google Shape;1072;p79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073" name="Google Shape;1073;p79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8]</a:t>
            </a:r>
            <a:endParaRPr/>
          </a:p>
        </p:txBody>
      </p:sp>
      <p:sp>
        <p:nvSpPr>
          <p:cNvPr id="1074" name="Google Shape;1074;p79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5" name="Google Shape;1075;p79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76" name="Google Shape;1076;p79"/>
          <p:cNvSpPr/>
          <p:nvPr/>
        </p:nvSpPr>
        <p:spPr>
          <a:xfrm>
            <a:off x="3929125" y="3077867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77" name="Google Shape;1077;p79"/>
          <p:cNvSpPr txBox="1"/>
          <p:nvPr/>
        </p:nvSpPr>
        <p:spPr>
          <a:xfrm>
            <a:off x="7223285" y="4301371"/>
            <a:ext cx="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8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89" name="Google Shape;1089;p80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90" name="Google Shape;1090;p80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091" name="Google Shape;1091;p80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92" name="Google Shape;1092;p80"/>
          <p:cNvCxnSpPr>
            <a:stCxn id="1084" idx="2"/>
            <a:endCxn id="108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80"/>
          <p:cNvCxnSpPr>
            <a:stCxn id="1084" idx="3"/>
            <a:endCxn id="108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80"/>
          <p:cNvCxnSpPr>
            <a:stCxn id="1086" idx="2"/>
            <a:endCxn id="108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80"/>
          <p:cNvCxnSpPr>
            <a:stCxn id="1089" idx="2"/>
            <a:endCxn id="109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80"/>
          <p:cNvCxnSpPr>
            <a:stCxn id="1089" idx="2"/>
            <a:endCxn id="108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80"/>
          <p:cNvCxnSpPr>
            <a:stCxn id="1087" idx="2"/>
            <a:endCxn id="108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80"/>
          <p:cNvCxnSpPr>
            <a:stCxn id="1085" idx="3"/>
            <a:endCxn id="108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9" name="Google Shape;1099;p80"/>
          <p:cNvCxnSpPr>
            <a:stCxn id="1088" idx="2"/>
            <a:endCxn id="109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80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01" name="Google Shape;1101;p80"/>
          <p:cNvCxnSpPr>
            <a:stCxn id="1100" idx="3"/>
            <a:endCxn id="108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80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03" name="Google Shape;1103;p80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04" name="Google Shape;1104;p80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6]</a:t>
            </a:r>
            <a:endParaRPr/>
          </a:p>
        </p:txBody>
      </p:sp>
      <p:sp>
        <p:nvSpPr>
          <p:cNvPr id="1105" name="Google Shape;1105;p80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06" name="Google Shape;1106;p80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07" name="Google Shape;1107;p80"/>
          <p:cNvSpPr/>
          <p:nvPr/>
        </p:nvSpPr>
        <p:spPr>
          <a:xfrm>
            <a:off x="3929125" y="307402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8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8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14" name="Google Shape;1114;p81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5" name="Google Shape;1115;p81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6" name="Google Shape;1116;p81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17" name="Google Shape;1117;p81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18" name="Google Shape;1118;p81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19" name="Google Shape;1119;p81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20" name="Google Shape;1120;p81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21" name="Google Shape;1121;p81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22" name="Google Shape;1122;p81"/>
          <p:cNvCxnSpPr>
            <a:stCxn id="1114" idx="2"/>
            <a:endCxn id="1115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81"/>
          <p:cNvCxnSpPr>
            <a:stCxn id="1114" idx="3"/>
            <a:endCxn id="1117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81"/>
          <p:cNvCxnSpPr>
            <a:stCxn id="1116" idx="2"/>
            <a:endCxn id="1117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81"/>
          <p:cNvCxnSpPr>
            <a:stCxn id="1119" idx="2"/>
            <a:endCxn id="1120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81"/>
          <p:cNvCxnSpPr>
            <a:stCxn id="1119" idx="2"/>
            <a:endCxn id="1118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81"/>
          <p:cNvCxnSpPr>
            <a:stCxn id="1117" idx="2"/>
            <a:endCxn id="1118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81"/>
          <p:cNvCxnSpPr>
            <a:stCxn id="1115" idx="3"/>
            <a:endCxn id="1118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81"/>
          <p:cNvCxnSpPr>
            <a:stCxn id="1118" idx="2"/>
            <a:endCxn id="1121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81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31" name="Google Shape;1131;p81"/>
          <p:cNvCxnSpPr>
            <a:stCxn id="1130" idx="3"/>
            <a:endCxn id="1114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81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33" name="Google Shape;1133;p81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34" name="Google Shape;1134;p81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7]</a:t>
            </a:r>
            <a:endParaRPr/>
          </a:p>
        </p:txBody>
      </p:sp>
      <p:sp>
        <p:nvSpPr>
          <p:cNvPr id="1135" name="Google Shape;1135;p81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36" name="Google Shape;1136;p81"/>
          <p:cNvSpPr/>
          <p:nvPr/>
        </p:nvSpPr>
        <p:spPr>
          <a:xfrm>
            <a:off x="3929125" y="3394200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8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43" name="Google Shape;1143;p82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4" name="Google Shape;1144;p82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45" name="Google Shape;1145;p82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46" name="Google Shape;1146;p82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47" name="Google Shape;1147;p82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48" name="Google Shape;1148;p82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49" name="Google Shape;1149;p82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50" name="Google Shape;1150;p82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51" name="Google Shape;1151;p82"/>
          <p:cNvCxnSpPr>
            <a:stCxn id="1143" idx="2"/>
            <a:endCxn id="1144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82"/>
          <p:cNvCxnSpPr>
            <a:stCxn id="1143" idx="3"/>
            <a:endCxn id="1146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82"/>
          <p:cNvCxnSpPr>
            <a:stCxn id="1145" idx="2"/>
            <a:endCxn id="1146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82"/>
          <p:cNvCxnSpPr>
            <a:stCxn id="1148" idx="2"/>
            <a:endCxn id="1149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82"/>
          <p:cNvCxnSpPr>
            <a:stCxn id="1148" idx="2"/>
            <a:endCxn id="1147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6" name="Google Shape;1156;p82"/>
          <p:cNvCxnSpPr>
            <a:stCxn id="1146" idx="2"/>
            <a:endCxn id="1147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82"/>
          <p:cNvCxnSpPr>
            <a:stCxn id="1144" idx="3"/>
            <a:endCxn id="1147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82"/>
          <p:cNvCxnSpPr>
            <a:stCxn id="1147" idx="2"/>
            <a:endCxn id="1150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9" name="Google Shape;1159;p82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60" name="Google Shape;1160;p82"/>
          <p:cNvCxnSpPr>
            <a:stCxn id="1159" idx="3"/>
            <a:endCxn id="1143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82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62" name="Google Shape;1162;p82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63" name="Google Shape;1163;p82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3]</a:t>
            </a:r>
            <a:endParaRPr/>
          </a:p>
        </p:txBody>
      </p:sp>
      <p:sp>
        <p:nvSpPr>
          <p:cNvPr id="1164" name="Google Shape;1164;p82"/>
          <p:cNvSpPr/>
          <p:nvPr/>
        </p:nvSpPr>
        <p:spPr>
          <a:xfrm>
            <a:off x="3929125" y="3714375"/>
            <a:ext cx="317400" cy="31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8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8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71" name="Google Shape;1171;p83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2" name="Google Shape;1172;p83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73" name="Google Shape;1173;p83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74" name="Google Shape;1174;p83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75" name="Google Shape;1175;p83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76" name="Google Shape;1176;p83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77" name="Google Shape;1177;p83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78" name="Google Shape;1178;p83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79" name="Google Shape;1179;p83"/>
          <p:cNvCxnSpPr>
            <a:stCxn id="1171" idx="2"/>
            <a:endCxn id="1172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83"/>
          <p:cNvCxnSpPr>
            <a:stCxn id="1171" idx="3"/>
            <a:endCxn id="1174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83"/>
          <p:cNvCxnSpPr>
            <a:stCxn id="1173" idx="2"/>
            <a:endCxn id="1174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2" name="Google Shape;1182;p83"/>
          <p:cNvCxnSpPr>
            <a:stCxn id="1176" idx="2"/>
            <a:endCxn id="1177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3" name="Google Shape;1183;p83"/>
          <p:cNvCxnSpPr>
            <a:stCxn id="1176" idx="2"/>
            <a:endCxn id="1175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83"/>
          <p:cNvCxnSpPr>
            <a:stCxn id="1174" idx="2"/>
            <a:endCxn id="1175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83"/>
          <p:cNvCxnSpPr>
            <a:stCxn id="1172" idx="3"/>
            <a:endCxn id="1175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83"/>
          <p:cNvCxnSpPr>
            <a:stCxn id="1175" idx="2"/>
            <a:endCxn id="1178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7" name="Google Shape;1187;p83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188" name="Google Shape;1188;p83"/>
          <p:cNvCxnSpPr>
            <a:stCxn id="1187" idx="3"/>
            <a:endCxn id="1171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9" name="Google Shape;1189;p83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90" name="Google Shape;1190;p83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191" name="Google Shape;1191;p83"/>
          <p:cNvSpPr txBox="1"/>
          <p:nvPr/>
        </p:nvSpPr>
        <p:spPr>
          <a:xfrm>
            <a:off x="10095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3, 2]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8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8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??? first search. Assume adjacency lists are in numerical order.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Dives down a rabbit hole. Then makes its way back.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Depth first!!</a:t>
            </a:r>
            <a:endParaRPr/>
          </a:p>
        </p:txBody>
      </p:sp>
      <p:sp>
        <p:nvSpPr>
          <p:cNvPr id="1198" name="Google Shape;1198;p84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9" name="Google Shape;1199;p84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00" name="Google Shape;1200;p84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01" name="Google Shape;1201;p84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02" name="Google Shape;1202;p84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03" name="Google Shape;1203;p84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04" name="Google Shape;1204;p84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05" name="Google Shape;1205;p84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06" name="Google Shape;1206;p84"/>
          <p:cNvCxnSpPr>
            <a:stCxn id="1198" idx="2"/>
            <a:endCxn id="1199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7" name="Google Shape;1207;p84"/>
          <p:cNvCxnSpPr>
            <a:stCxn id="1198" idx="3"/>
            <a:endCxn id="1201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84"/>
          <p:cNvCxnSpPr>
            <a:stCxn id="1200" idx="2"/>
            <a:endCxn id="1201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9" name="Google Shape;1209;p84"/>
          <p:cNvCxnSpPr>
            <a:stCxn id="1203" idx="2"/>
            <a:endCxn id="1204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84"/>
          <p:cNvCxnSpPr>
            <a:stCxn id="1203" idx="2"/>
            <a:endCxn id="1202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84"/>
          <p:cNvCxnSpPr>
            <a:stCxn id="1201" idx="2"/>
            <a:endCxn id="1202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2" name="Google Shape;1212;p84"/>
          <p:cNvCxnSpPr>
            <a:stCxn id="1199" idx="3"/>
            <a:endCxn id="1202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84"/>
          <p:cNvCxnSpPr>
            <a:stCxn id="1202" idx="2"/>
            <a:endCxn id="1205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84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15" name="Google Shape;1215;p84"/>
          <p:cNvCxnSpPr>
            <a:stCxn id="1214" idx="3"/>
            <a:endCxn id="1198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6" name="Google Shape;1216;p84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17" name="Google Shape;1217;p84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218" name="Google Shape;1218;p84"/>
          <p:cNvSpPr txBox="1"/>
          <p:nvPr/>
        </p:nvSpPr>
        <p:spPr>
          <a:xfrm>
            <a:off x="57300" y="313645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 First Search Visit Order: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4, 5, 8, 6, 7, 3, 2]</a:t>
            </a:r>
            <a:endParaRPr/>
          </a:p>
        </p:txBody>
      </p:sp>
      <p:sp>
        <p:nvSpPr>
          <p:cNvPr id="1219" name="Google Shape;1219;p84"/>
          <p:cNvSpPr txBox="1"/>
          <p:nvPr/>
        </p:nvSpPr>
        <p:spPr>
          <a:xfrm>
            <a:off x="134525" y="4087525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(Pre-order):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2, 5, 4, 3, 6, 7, 8]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8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Try running R???R first search, which uses reverse order of adjacency lists.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5’s adjacency list is: 2-&gt;4-&gt;6-&gt;8, so let’s do it backwards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EVEN THIS IS NOT classic DFS</a:t>
            </a:r>
            <a:endParaRPr/>
          </a:p>
        </p:txBody>
      </p:sp>
      <p:sp>
        <p:nvSpPr>
          <p:cNvPr id="1226" name="Google Shape;1226;p85"/>
          <p:cNvSpPr/>
          <p:nvPr/>
        </p:nvSpPr>
        <p:spPr>
          <a:xfrm>
            <a:off x="623548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7" name="Google Shape;1227;p85"/>
          <p:cNvSpPr/>
          <p:nvPr/>
        </p:nvSpPr>
        <p:spPr>
          <a:xfrm>
            <a:off x="6411932" y="39072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28" name="Google Shape;1228;p85"/>
          <p:cNvSpPr/>
          <p:nvPr/>
        </p:nvSpPr>
        <p:spPr>
          <a:xfrm>
            <a:off x="7285832" y="2652350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29" name="Google Shape;1229;p85"/>
          <p:cNvSpPr/>
          <p:nvPr/>
        </p:nvSpPr>
        <p:spPr>
          <a:xfrm>
            <a:off x="72608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30" name="Google Shape;1230;p85"/>
          <p:cNvSpPr/>
          <p:nvPr/>
        </p:nvSpPr>
        <p:spPr>
          <a:xfrm>
            <a:off x="7348107" y="38346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31" name="Google Shape;1231;p85"/>
          <p:cNvSpPr/>
          <p:nvPr/>
        </p:nvSpPr>
        <p:spPr>
          <a:xfrm>
            <a:off x="7925957" y="315323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32" name="Google Shape;1232;p85"/>
          <p:cNvSpPr/>
          <p:nvPr/>
        </p:nvSpPr>
        <p:spPr>
          <a:xfrm>
            <a:off x="8337857" y="3810313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233" name="Google Shape;1233;p85"/>
          <p:cNvSpPr/>
          <p:nvPr/>
        </p:nvSpPr>
        <p:spPr>
          <a:xfrm>
            <a:off x="7424307" y="4345188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234" name="Google Shape;1234;p85"/>
          <p:cNvCxnSpPr>
            <a:stCxn id="1226" idx="2"/>
            <a:endCxn id="1227" idx="0"/>
          </p:cNvCxnSpPr>
          <p:nvPr/>
        </p:nvCxnSpPr>
        <p:spPr>
          <a:xfrm>
            <a:off x="6394182" y="3476425"/>
            <a:ext cx="176400" cy="43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85"/>
          <p:cNvCxnSpPr>
            <a:stCxn id="1226" idx="3"/>
            <a:endCxn id="1229" idx="1"/>
          </p:cNvCxnSpPr>
          <p:nvPr/>
        </p:nvCxnSpPr>
        <p:spPr>
          <a:xfrm>
            <a:off x="6552882" y="3349975"/>
            <a:ext cx="70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85"/>
          <p:cNvCxnSpPr>
            <a:stCxn id="1228" idx="2"/>
            <a:endCxn id="1229" idx="0"/>
          </p:cNvCxnSpPr>
          <p:nvPr/>
        </p:nvCxnSpPr>
        <p:spPr>
          <a:xfrm flipH="1">
            <a:off x="7419632" y="2905250"/>
            <a:ext cx="24900" cy="318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7" name="Google Shape;1237;p85"/>
          <p:cNvCxnSpPr>
            <a:stCxn id="1231" idx="2"/>
            <a:endCxn id="1232" idx="0"/>
          </p:cNvCxnSpPr>
          <p:nvPr/>
        </p:nvCxnSpPr>
        <p:spPr>
          <a:xfrm>
            <a:off x="8084657" y="3406138"/>
            <a:ext cx="411900" cy="404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85"/>
          <p:cNvCxnSpPr>
            <a:stCxn id="1231" idx="2"/>
            <a:endCxn id="1230" idx="3"/>
          </p:cNvCxnSpPr>
          <p:nvPr/>
        </p:nvCxnSpPr>
        <p:spPr>
          <a:xfrm flipH="1">
            <a:off x="7665557" y="3406138"/>
            <a:ext cx="419100" cy="555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85"/>
          <p:cNvCxnSpPr>
            <a:stCxn id="1229" idx="2"/>
            <a:endCxn id="1230" idx="0"/>
          </p:cNvCxnSpPr>
          <p:nvPr/>
        </p:nvCxnSpPr>
        <p:spPr>
          <a:xfrm>
            <a:off x="7419532" y="3476425"/>
            <a:ext cx="87300" cy="35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85"/>
          <p:cNvCxnSpPr>
            <a:stCxn id="1227" idx="3"/>
            <a:endCxn id="1230" idx="1"/>
          </p:cNvCxnSpPr>
          <p:nvPr/>
        </p:nvCxnSpPr>
        <p:spPr>
          <a:xfrm flipH="1" rot="10800000">
            <a:off x="6729332" y="3961075"/>
            <a:ext cx="618900" cy="7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1" name="Google Shape;1241;p85"/>
          <p:cNvCxnSpPr>
            <a:stCxn id="1230" idx="2"/>
            <a:endCxn id="1233" idx="0"/>
          </p:cNvCxnSpPr>
          <p:nvPr/>
        </p:nvCxnSpPr>
        <p:spPr>
          <a:xfrm>
            <a:off x="7506807" y="4087513"/>
            <a:ext cx="76200" cy="257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85"/>
          <p:cNvSpPr/>
          <p:nvPr/>
        </p:nvSpPr>
        <p:spPr>
          <a:xfrm>
            <a:off x="5371632" y="32235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</a:t>
            </a:r>
            <a:endParaRPr b="1"/>
          </a:p>
        </p:txBody>
      </p:sp>
      <p:cxnSp>
        <p:nvCxnSpPr>
          <p:cNvPr id="1243" name="Google Shape;1243;p85"/>
          <p:cNvCxnSpPr>
            <a:stCxn id="1242" idx="3"/>
            <a:endCxn id="1226" idx="1"/>
          </p:cNvCxnSpPr>
          <p:nvPr/>
        </p:nvCxnSpPr>
        <p:spPr>
          <a:xfrm>
            <a:off x="5689032" y="3349975"/>
            <a:ext cx="54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4" name="Google Shape;1244;p85"/>
          <p:cNvSpPr txBox="1"/>
          <p:nvPr/>
        </p:nvSpPr>
        <p:spPr>
          <a:xfrm>
            <a:off x="5379325" y="3394200"/>
            <a:ext cx="419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245" name="Google Shape;1245;p85"/>
          <p:cNvSpPr txBox="1"/>
          <p:nvPr/>
        </p:nvSpPr>
        <p:spPr>
          <a:xfrm>
            <a:off x="3180375" y="3223525"/>
            <a:ext cx="1603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Stack:   </a:t>
            </a:r>
            <a:endParaRPr/>
          </a:p>
        </p:txBody>
      </p:sp>
      <p:sp>
        <p:nvSpPr>
          <p:cNvPr id="1246" name="Google Shape;1246;p85"/>
          <p:cNvSpPr txBox="1"/>
          <p:nvPr/>
        </p:nvSpPr>
        <p:spPr>
          <a:xfrm>
            <a:off x="63575" y="2428500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??? First Search Visit Order: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     [0, 1, 4, 5, 8, 6, 7, 3, 2]</a:t>
            </a:r>
            <a:endParaRPr/>
          </a:p>
        </p:txBody>
      </p:sp>
      <p:sp>
        <p:nvSpPr>
          <p:cNvPr id="1247" name="Google Shape;1247;p85"/>
          <p:cNvSpPr txBox="1"/>
          <p:nvPr/>
        </p:nvSpPr>
        <p:spPr>
          <a:xfrm>
            <a:off x="134525" y="4087525"/>
            <a:ext cx="29187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(Pre-order):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[0, 1, 2, 5, 4, 3, 6, 7, 8]</a:t>
            </a:r>
            <a:endParaRPr/>
          </a:p>
        </p:txBody>
      </p:sp>
      <p:sp>
        <p:nvSpPr>
          <p:cNvPr id="1248" name="Google Shape;1248;p85"/>
          <p:cNvSpPr txBox="1"/>
          <p:nvPr/>
        </p:nvSpPr>
        <p:spPr>
          <a:xfrm>
            <a:off x="63600" y="3206725"/>
            <a:ext cx="44442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R???R First Search Visit Order: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[0, 1, 2, 5, 6 RRRHRHH (buzzer sound)]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8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8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fact: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recursive algorithm can be implemented using iteration and a stack.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DFS (which we implemented recursively) can be implemented using a stack data structure.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 far we’ve </a:t>
            </a:r>
            <a:r>
              <a:rPr lang="en"/>
              <a:t>uncovered</a:t>
            </a:r>
            <a:r>
              <a:rPr lang="en"/>
              <a:t> ??? first search and R???R first search.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These two algorithms are close cousins of DFS-breaking-ties-alphabetically search, but are NOT quite the same.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R???R is a closer cousin.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Tweaking the algorithm so that our iterative </a:t>
            </a:r>
            <a:r>
              <a:rPr lang="en"/>
              <a:t>algorithm</a:t>
            </a:r>
            <a:r>
              <a:rPr lang="en"/>
              <a:t> yields the exact same output as our recursive one will require more 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61C, you’ll learn how recursive calls are implemented at a low level using a stack, i.e. in REAL recursive code, there is an explicit stack being utilized (but below the level of abstraction that you usually think about).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BreadthFirstSearch for Google Maps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Would breadth first search be a good algorithm for a navigation tool (e.g. Google Maps)?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Assume vertices are intersection and edges are roads connecting intersections.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roads are longer than others.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discuss how to deal with this in the next lecture.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First, we should talk about how graphs and graph algorithms are actually implemented in a programming language.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Graph API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