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96748C-7664-43F2-B95F-D4BDBC2A3B96}">
  <a:tblStyle styleId="{9A96748C-7664-43F2-B95F-D4BDBC2A3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45222A4-D832-4991-8591-72DA89A2EE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5b829717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85b8297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5b829717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5b82971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72f8a8e2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72f8a8e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dda9da1a73768a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dda9da1a73768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5b829717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5b8297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dda9da1a73768a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dda9da1a73768a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347e2c8f_2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347e2c8f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TWO PROBLEMS: What is the MST? And is there a node for which it is the SPT?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6a4472a1b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6a4472a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72f8a8e2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72f8a8e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347e2c8f_2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347e2c8f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it were suboptimal.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72f8a8e2_0_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72f8a8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5b829717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5b8297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347e2c8f_2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347e2c8f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347e2c8f_2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347e2c8f_2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347e2c8f_22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5347e2c8f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347e2c8f_2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347e2c8f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772f8a8e2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772f8a8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72f8a8e2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72f8a8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72f8a8e2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72f8a8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6a4472a1b_0_1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6a4472a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72f8a8e2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72f8a8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72f8a8e2_0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72f8a8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988acc7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988ac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72f8a8e2_0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72f8a8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85b829717_0_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85b8297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aa282842_23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aa282842_2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72f8a8e2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72f8a8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347e2c8f_22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347e2c8f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72f8a8e2_0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72f8a8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72f8a8e2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72f8a8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772f8a8e2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772f8a8e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72f8a8e2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72f8a8e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72f8a8e2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72f8a8e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47e2c8f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347e2c8f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772f8a8e2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772f8a8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47e2c8f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347e2c8f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47e2c8f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47e2c8f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347e2c8f_2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347e2c8f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72f8a8e2_0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72f8a8e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5b829717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5b8297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presentation/d/1NFLbVeCuhhaZAM1z3s9zIYGGnhT4M4PWwAc-TLmCJjc/edit#slide=id.g9a60b2f52_0_0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outube.com/watch?v=6uq0cQZOyoY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www.youtube.com/watch?v=1oiQ0hrVwJk" TargetMode="External"/><Relationship Id="rId6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presentation/d/1GPizbySYMsUhnXSXKvbqV4UhPCvrt750MiqPPgU-eCY/edit#slide=id.g9a60b2f52_0_0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presentation/d/1RhRSYs9Jbc335P24p7vR-6PLXZUl-1EmeDtqieL9ad8/edit?usp=sharing" TargetMode="External"/><Relationship Id="rId4" Type="http://schemas.openxmlformats.org/officeDocument/2006/relationships/hyperlink" Target="https://docs.google.com/presentation/d/1KpNiR7aLIEG9sm7HgX29nvf3yLD8_vdQEPa0ktQfuYc/edit?usp=sharing" TargetMode="External"/><Relationship Id="rId5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youtube.com/watch?v=6uq0cQZOyoY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www.youtube.com/watch?v=ggLyKfBTABo" TargetMode="External"/><Relationship Id="rId6" Type="http://schemas.openxmlformats.org/officeDocument/2006/relationships/image" Target="../media/image1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en.wikipedia.org/wiki/Minimum_spanning_tree#Optimal_algorith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miamidade.gov/fire/library/hotlines/2011-december_files/tree-fire.jpg" TargetMode="External"/><Relationship Id="rId4" Type="http://schemas.openxmlformats.org/officeDocument/2006/relationships/hyperlink" Target="https://www.flickr.com/photos/ewedistrict/21980840" TargetMode="External"/><Relationship Id="rId5" Type="http://schemas.openxmlformats.org/officeDocument/2006/relationships/hyperlink" Target="http://www.bccrc.ca/ci/ta01_archlevel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space.mit.edu/bitstream/handle/1721.1/16727/43551593-MIT.pdf;sequence=2" TargetMode="External"/><Relationship Id="rId4" Type="http://schemas.openxmlformats.org/officeDocument/2006/relationships/hyperlink" Target="http://www.ics.uci.edu/~eppstein/gina/mst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4" name="Google Shape;34;p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" name="Google Shape;35;p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6" name="Google Shape;36;p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7" name="Google Shape;37;p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8" name="Google Shape;38;p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9" name="Google Shape;39;p8"/>
          <p:cNvCxnSpPr>
            <a:stCxn id="38" idx="2"/>
            <a:endCxn id="3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8"/>
          <p:cNvCxnSpPr>
            <a:stCxn id="36" idx="2"/>
            <a:endCxn id="3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2" name="Google Shape;42;p8"/>
          <p:cNvCxnSpPr>
            <a:stCxn id="41" idx="3"/>
            <a:endCxn id="3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8"/>
          <p:cNvCxnSpPr>
            <a:stCxn id="41" idx="3"/>
            <a:endCxn id="3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>
            <a:stCxn id="36" idx="3"/>
            <a:endCxn id="3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8"/>
          <p:cNvCxnSpPr>
            <a:stCxn id="33" idx="3"/>
            <a:endCxn id="3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8"/>
          <p:cNvCxnSpPr>
            <a:stCxn id="38" idx="0"/>
            <a:endCxn id="3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40" name="Google Shape;240;p17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41" name="Google Shape;241;p17"/>
          <p:cNvCxnSpPr>
            <a:stCxn id="239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17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43" name="Google Shape;243;p17"/>
          <p:cNvCxnSpPr>
            <a:stCxn id="242" idx="3"/>
            <a:endCxn id="239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7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45" name="Google Shape;245;p17"/>
          <p:cNvCxnSpPr>
            <a:stCxn id="242" idx="3"/>
            <a:endCxn id="246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7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8" name="Google Shape;248;p17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9" name="Google Shape;249;p17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50" name="Google Shape;250;p17"/>
          <p:cNvCxnSpPr>
            <a:stCxn id="246" idx="3"/>
            <a:endCxn id="240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7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6" name="Google Shape;246;p17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/sit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57" name="Google Shape;257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59" name="Google Shape;259;p18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60" name="Google Shape;260;p18"/>
          <p:cNvCxnSpPr>
            <a:stCxn id="258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18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62" name="Google Shape;262;p18"/>
          <p:cNvCxnSpPr>
            <a:stCxn id="261" idx="3"/>
            <a:endCxn id="258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8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64" name="Google Shape;264;p18"/>
          <p:cNvCxnSpPr>
            <a:stCxn id="261" idx="3"/>
            <a:endCxn id="265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8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7" name="Google Shape;267;p18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" name="Google Shape;268;p18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69" name="Google Shape;269;p18"/>
          <p:cNvCxnSpPr>
            <a:stCxn id="265" idx="3"/>
            <a:endCxn id="259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18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5" name="Google Shape;265;p18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</a:t>
            </a:r>
            <a:endParaRPr/>
          </a:p>
        </p:txBody>
      </p:sp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78" name="Google Shape;278;p19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79" name="Google Shape;279;p19"/>
          <p:cNvCxnSpPr>
            <a:stCxn id="277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19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81" name="Google Shape;281;p19"/>
          <p:cNvCxnSpPr>
            <a:stCxn id="280" idx="3"/>
            <a:endCxn id="277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9"/>
          <p:cNvCxnSpPr>
            <a:stCxn id="280" idx="3"/>
            <a:endCxn id="283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19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5" name="Google Shape;285;p19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6" name="Google Shape;286;p19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87" name="Google Shape;287;p19"/>
          <p:cNvCxnSpPr>
            <a:stCxn id="283" idx="3"/>
            <a:endCxn id="278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19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3" name="Google Shape;283;p19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289" name="Google Shape;289;p19"/>
          <p:cNvSpPr txBox="1"/>
          <p:nvPr/>
        </p:nvSpPr>
        <p:spPr>
          <a:xfrm>
            <a:off x="7311725" y="3031325"/>
            <a:ext cx="1947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 = D</a:t>
            </a:r>
            <a:endParaRPr sz="2000"/>
          </a:p>
        </p:txBody>
      </p:sp>
      <p:sp>
        <p:nvSpPr>
          <p:cNvPr id="290" name="Google Shape;290;p19"/>
          <p:cNvSpPr txBox="1"/>
          <p:nvPr/>
        </p:nvSpPr>
        <p:spPr>
          <a:xfrm>
            <a:off x="4543900" y="3310075"/>
            <a:ext cx="2289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work for s = D!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296" name="Google Shape;296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B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5583060" y="13473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98" name="Google Shape;298;p20"/>
          <p:cNvSpPr/>
          <p:nvPr/>
        </p:nvSpPr>
        <p:spPr>
          <a:xfrm>
            <a:off x="8494535" y="14995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99" name="Google Shape;299;p20"/>
          <p:cNvCxnSpPr>
            <a:stCxn id="297" idx="3"/>
          </p:cNvCxnSpPr>
          <p:nvPr/>
        </p:nvCxnSpPr>
        <p:spPr>
          <a:xfrm>
            <a:off x="5970360" y="1499582"/>
            <a:ext cx="1452000" cy="58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0"/>
          <p:cNvSpPr/>
          <p:nvPr/>
        </p:nvSpPr>
        <p:spPr>
          <a:xfrm>
            <a:off x="3768425" y="2048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01" name="Google Shape;301;p20"/>
          <p:cNvCxnSpPr>
            <a:stCxn id="300" idx="3"/>
            <a:endCxn id="297" idx="1"/>
          </p:cNvCxnSpPr>
          <p:nvPr/>
        </p:nvCxnSpPr>
        <p:spPr>
          <a:xfrm flipH="1" rot="10800000">
            <a:off x="4155725" y="14995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0"/>
          <p:cNvSpPr txBox="1"/>
          <p:nvPr/>
        </p:nvSpPr>
        <p:spPr>
          <a:xfrm>
            <a:off x="3492593" y="19513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03" name="Google Shape;303;p20"/>
          <p:cNvCxnSpPr>
            <a:stCxn id="300" idx="3"/>
            <a:endCxn id="304" idx="1"/>
          </p:cNvCxnSpPr>
          <p:nvPr/>
        </p:nvCxnSpPr>
        <p:spPr>
          <a:xfrm>
            <a:off x="4155725" y="22006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0"/>
          <p:cNvSpPr/>
          <p:nvPr/>
        </p:nvSpPr>
        <p:spPr>
          <a:xfrm>
            <a:off x="4752377" y="16589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6" name="Google Shape;306;p20"/>
          <p:cNvSpPr/>
          <p:nvPr/>
        </p:nvSpPr>
        <p:spPr>
          <a:xfrm>
            <a:off x="5650286" y="20742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7" name="Google Shape;307;p20"/>
          <p:cNvSpPr/>
          <p:nvPr/>
        </p:nvSpPr>
        <p:spPr>
          <a:xfrm>
            <a:off x="6483502" y="16281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08" name="Google Shape;308;p20"/>
          <p:cNvCxnSpPr>
            <a:stCxn id="304" idx="3"/>
            <a:endCxn id="298" idx="2"/>
          </p:cNvCxnSpPr>
          <p:nvPr/>
        </p:nvCxnSpPr>
        <p:spPr>
          <a:xfrm flipH="1" rot="10800000">
            <a:off x="7784994" y="18040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0"/>
          <p:cNvSpPr/>
          <p:nvPr/>
        </p:nvSpPr>
        <p:spPr>
          <a:xfrm>
            <a:off x="8075215" y="1875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4" name="Google Shape;304;p20"/>
          <p:cNvSpPr/>
          <p:nvPr/>
        </p:nvSpPr>
        <p:spPr>
          <a:xfrm>
            <a:off x="7397694" y="2048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10" name="Google Shape;310;p20"/>
          <p:cNvSpPr txBox="1"/>
          <p:nvPr/>
        </p:nvSpPr>
        <p:spPr>
          <a:xfrm>
            <a:off x="2739725" y="1445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A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583060" y="24903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12" name="Google Shape;312;p20"/>
          <p:cNvSpPr/>
          <p:nvPr/>
        </p:nvSpPr>
        <p:spPr>
          <a:xfrm>
            <a:off x="8494535" y="26425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13" name="Google Shape;313;p20"/>
          <p:cNvCxnSpPr>
            <a:stCxn id="311" idx="3"/>
          </p:cNvCxnSpPr>
          <p:nvPr/>
        </p:nvCxnSpPr>
        <p:spPr>
          <a:xfrm>
            <a:off x="5970360" y="26425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20"/>
          <p:cNvSpPr/>
          <p:nvPr/>
        </p:nvSpPr>
        <p:spPr>
          <a:xfrm>
            <a:off x="3768425" y="3191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15" name="Google Shape;315;p20"/>
          <p:cNvCxnSpPr>
            <a:stCxn id="314" idx="3"/>
            <a:endCxn id="311" idx="1"/>
          </p:cNvCxnSpPr>
          <p:nvPr/>
        </p:nvCxnSpPr>
        <p:spPr>
          <a:xfrm flipH="1" rot="10800000">
            <a:off x="4155725" y="26425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0"/>
          <p:cNvCxnSpPr>
            <a:stCxn id="314" idx="3"/>
            <a:endCxn id="317" idx="1"/>
          </p:cNvCxnSpPr>
          <p:nvPr/>
        </p:nvCxnSpPr>
        <p:spPr>
          <a:xfrm>
            <a:off x="4155725" y="3343651"/>
            <a:ext cx="324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20"/>
          <p:cNvSpPr/>
          <p:nvPr/>
        </p:nvSpPr>
        <p:spPr>
          <a:xfrm>
            <a:off x="4752377" y="28019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9" name="Google Shape;319;p20"/>
          <p:cNvSpPr/>
          <p:nvPr/>
        </p:nvSpPr>
        <p:spPr>
          <a:xfrm>
            <a:off x="5650286" y="32172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" name="Google Shape;320;p20"/>
          <p:cNvSpPr/>
          <p:nvPr/>
        </p:nvSpPr>
        <p:spPr>
          <a:xfrm>
            <a:off x="6483502" y="27711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21" name="Google Shape;321;p20"/>
          <p:cNvCxnSpPr>
            <a:stCxn id="317" idx="3"/>
            <a:endCxn id="312" idx="2"/>
          </p:cNvCxnSpPr>
          <p:nvPr/>
        </p:nvCxnSpPr>
        <p:spPr>
          <a:xfrm flipH="1" rot="10800000">
            <a:off x="7784994" y="29470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0"/>
          <p:cNvSpPr/>
          <p:nvPr/>
        </p:nvSpPr>
        <p:spPr>
          <a:xfrm>
            <a:off x="8075215" y="3018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7" name="Google Shape;317;p20"/>
          <p:cNvSpPr/>
          <p:nvPr/>
        </p:nvSpPr>
        <p:spPr>
          <a:xfrm>
            <a:off x="7397694" y="3191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23" name="Google Shape;323;p20"/>
          <p:cNvSpPr txBox="1"/>
          <p:nvPr/>
        </p:nvSpPr>
        <p:spPr>
          <a:xfrm>
            <a:off x="2739725" y="2588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B,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5583060" y="37857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25" name="Google Shape;325;p20"/>
          <p:cNvSpPr/>
          <p:nvPr/>
        </p:nvSpPr>
        <p:spPr>
          <a:xfrm>
            <a:off x="8494535" y="39379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26" name="Google Shape;326;p20"/>
          <p:cNvCxnSpPr>
            <a:stCxn id="324" idx="3"/>
          </p:cNvCxnSpPr>
          <p:nvPr/>
        </p:nvCxnSpPr>
        <p:spPr>
          <a:xfrm>
            <a:off x="5970360" y="39379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0"/>
          <p:cNvSpPr/>
          <p:nvPr/>
        </p:nvSpPr>
        <p:spPr>
          <a:xfrm>
            <a:off x="3768425" y="44868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28" name="Google Shape;328;p20"/>
          <p:cNvCxnSpPr>
            <a:stCxn id="327" idx="3"/>
            <a:endCxn id="324" idx="1"/>
          </p:cNvCxnSpPr>
          <p:nvPr/>
        </p:nvCxnSpPr>
        <p:spPr>
          <a:xfrm flipH="1" rot="10800000">
            <a:off x="4155725" y="3937951"/>
            <a:ext cx="1427400" cy="701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0"/>
          <p:cNvSpPr txBox="1"/>
          <p:nvPr/>
        </p:nvSpPr>
        <p:spPr>
          <a:xfrm>
            <a:off x="3492593" y="43897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30" name="Google Shape;330;p20"/>
          <p:cNvCxnSpPr>
            <a:stCxn id="327" idx="3"/>
            <a:endCxn id="331" idx="1"/>
          </p:cNvCxnSpPr>
          <p:nvPr/>
        </p:nvCxnSpPr>
        <p:spPr>
          <a:xfrm>
            <a:off x="4155725" y="46390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20"/>
          <p:cNvSpPr/>
          <p:nvPr/>
        </p:nvSpPr>
        <p:spPr>
          <a:xfrm>
            <a:off x="4752377" y="40973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3" name="Google Shape;333;p20"/>
          <p:cNvSpPr/>
          <p:nvPr/>
        </p:nvSpPr>
        <p:spPr>
          <a:xfrm>
            <a:off x="5650286" y="45126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4" name="Google Shape;334;p20"/>
          <p:cNvSpPr/>
          <p:nvPr/>
        </p:nvSpPr>
        <p:spPr>
          <a:xfrm>
            <a:off x="6483502" y="40665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35" name="Google Shape;335;p20"/>
          <p:cNvCxnSpPr>
            <a:stCxn id="331" idx="3"/>
            <a:endCxn id="325" idx="2"/>
          </p:cNvCxnSpPr>
          <p:nvPr/>
        </p:nvCxnSpPr>
        <p:spPr>
          <a:xfrm flipH="1" rot="10800000">
            <a:off x="7784994" y="42424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20"/>
          <p:cNvSpPr/>
          <p:nvPr/>
        </p:nvSpPr>
        <p:spPr>
          <a:xfrm>
            <a:off x="8075215" y="43142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1" name="Google Shape;331;p20"/>
          <p:cNvSpPr/>
          <p:nvPr/>
        </p:nvSpPr>
        <p:spPr>
          <a:xfrm>
            <a:off x="7397694" y="44868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37" name="Google Shape;337;p20"/>
          <p:cNvSpPr txBox="1"/>
          <p:nvPr/>
        </p:nvSpPr>
        <p:spPr>
          <a:xfrm>
            <a:off x="2739725" y="38835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D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5265643" y="225885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7444975" y="41870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8529475" y="36302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shortest paths tree depends on the start vertex: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Because it tells you how to get from a source to EVERYTHING.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source for a MST.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Nonetheless, the MST sometimes happens to be an SPT for a specific vertex.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Tree, http://yellkey.com</a:t>
            </a:r>
            <a:r>
              <a:rPr lang="en">
                <a:solidFill>
                  <a:srgbClr val="38761D"/>
                </a:solidFill>
              </a:rPr>
              <a:t>/both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243000" y="556500"/>
            <a:ext cx="84438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B level question: Is there a node whose SPT is also the MST?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Yes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22"/>
          <p:cNvCxnSpPr>
            <a:stCxn id="355" idx="3"/>
            <a:endCxn id="353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2"/>
          <p:cNvCxnSpPr>
            <a:stCxn id="357" idx="3"/>
            <a:endCxn id="353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2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p22"/>
          <p:cNvCxnSpPr>
            <a:stCxn id="358" idx="3"/>
            <a:endCxn id="359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2"/>
          <p:cNvCxnSpPr>
            <a:stCxn id="359" idx="3"/>
            <a:endCxn id="360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2"/>
          <p:cNvCxnSpPr>
            <a:stCxn id="362" idx="3"/>
            <a:endCxn id="363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2"/>
          <p:cNvCxnSpPr>
            <a:stCxn id="363" idx="3"/>
            <a:endCxn id="364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2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2"/>
          <p:cNvCxnSpPr>
            <a:stCxn id="360" idx="3"/>
            <a:endCxn id="361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2"/>
          <p:cNvCxnSpPr>
            <a:stCxn id="364" idx="3"/>
            <a:endCxn id="365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2"/>
          <p:cNvCxnSpPr>
            <a:stCxn id="361" idx="2"/>
            <a:endCxn id="365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2"/>
          <p:cNvCxnSpPr>
            <a:stCxn id="353" idx="3"/>
            <a:endCxn id="358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2"/>
          <p:cNvCxnSpPr>
            <a:stCxn id="353" idx="3"/>
            <a:endCxn id="362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22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22"/>
          <p:cNvCxnSpPr>
            <a:stCxn id="376" idx="3"/>
            <a:endCxn id="377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2"/>
          <p:cNvCxnSpPr>
            <a:stCxn id="377" idx="3"/>
            <a:endCxn id="378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2"/>
          <p:cNvCxnSpPr>
            <a:stCxn id="379" idx="3"/>
            <a:endCxn id="380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2"/>
          <p:cNvCxnSpPr>
            <a:stCxn id="380" idx="3"/>
            <a:endCxn id="381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2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2"/>
          <p:cNvCxnSpPr>
            <a:stCxn id="378" idx="3"/>
            <a:endCxn id="355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2"/>
          <p:cNvCxnSpPr>
            <a:stCxn id="381" idx="3"/>
            <a:endCxn id="357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2"/>
          <p:cNvCxnSpPr>
            <a:stCxn id="376" idx="2"/>
            <a:endCxn id="379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2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1" name="Google Shape;391;p22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2" name="Google Shape;392;p22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3" name="Google Shape;393;p22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4" name="Google Shape;394;p22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5" name="Google Shape;395;p22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6" name="Google Shape;396;p22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7" name="Google Shape;397;p22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8" name="Google Shape;398;p22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" name="Google Shape;399;p22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0" name="Google Shape;400;p22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1" name="Google Shape;401;p22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2" name="Google Shape;402;p22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3" name="Google Shape;403;p22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4" name="Google Shape;404;p22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5" name="Google Shape;405;p22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6" name="Google Shape;406;p22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7" name="Google Shape;407;p22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413" name="Google Shape;413;p23"/>
          <p:cNvSpPr txBox="1"/>
          <p:nvPr>
            <p:ph idx="1" type="body"/>
          </p:nvPr>
        </p:nvSpPr>
        <p:spPr>
          <a:xfrm>
            <a:off x="243000" y="556500"/>
            <a:ext cx="84438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node whose SPT is also the MST?</a:t>
            </a:r>
            <a:r>
              <a:rPr lang="en"/>
              <a:t> [see next slide]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5" name="Google Shape;415;p23"/>
          <p:cNvCxnSpPr>
            <a:stCxn id="416" idx="3"/>
            <a:endCxn id="414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3"/>
          <p:cNvCxnSpPr>
            <a:stCxn id="418" idx="3"/>
            <a:endCxn id="414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3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23"/>
          <p:cNvCxnSpPr>
            <a:stCxn id="419" idx="3"/>
            <a:endCxn id="420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3"/>
          <p:cNvCxnSpPr>
            <a:stCxn id="420" idx="3"/>
            <a:endCxn id="421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3"/>
          <p:cNvCxnSpPr>
            <a:stCxn id="423" idx="3"/>
            <a:endCxn id="424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3"/>
          <p:cNvCxnSpPr>
            <a:stCxn id="424" idx="3"/>
            <a:endCxn id="425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3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3"/>
          <p:cNvCxnSpPr>
            <a:stCxn id="421" idx="3"/>
            <a:endCxn id="422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3"/>
          <p:cNvCxnSpPr>
            <a:stCxn id="425" idx="3"/>
            <a:endCxn id="426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3"/>
          <p:cNvCxnSpPr>
            <a:stCxn id="422" idx="2"/>
            <a:endCxn id="426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3"/>
          <p:cNvCxnSpPr>
            <a:stCxn id="414" idx="3"/>
            <a:endCxn id="419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3"/>
          <p:cNvCxnSpPr>
            <a:stCxn id="414" idx="3"/>
            <a:endCxn id="423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3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" name="Google Shape;443;p23"/>
          <p:cNvCxnSpPr>
            <a:stCxn id="437" idx="3"/>
            <a:endCxn id="438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3"/>
          <p:cNvCxnSpPr>
            <a:stCxn id="438" idx="3"/>
            <a:endCxn id="439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3"/>
          <p:cNvCxnSpPr>
            <a:stCxn id="440" idx="3"/>
            <a:endCxn id="441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3"/>
          <p:cNvCxnSpPr>
            <a:stCxn id="441" idx="3"/>
            <a:endCxn id="442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3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3"/>
          <p:cNvCxnSpPr>
            <a:stCxn id="439" idx="3"/>
            <a:endCxn id="416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3"/>
          <p:cNvCxnSpPr>
            <a:stCxn id="442" idx="3"/>
            <a:endCxn id="418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3"/>
          <p:cNvCxnSpPr>
            <a:stCxn id="437" idx="2"/>
            <a:endCxn id="440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23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2" name="Google Shape;452;p23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3" name="Google Shape;453;p23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4" name="Google Shape;454;p23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5" name="Google Shape;455;p23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6" name="Google Shape;456;p23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7" name="Google Shape;457;p23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8" name="Google Shape;458;p23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9" name="Google Shape;459;p23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0" name="Google Shape;460;p23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1" name="Google Shape;461;p23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2" name="Google Shape;462;p23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3" name="Google Shape;463;p23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4" name="Google Shape;464;p23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5" name="Google Shape;465;p23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6" name="Google Shape;466;p23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7" name="Google Shape;467;p23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8" name="Google Shape;468;p23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243000" y="556500"/>
            <a:ext cx="84438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node whose SPT is also the MST?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No! </a:t>
            </a:r>
            <a:r>
              <a:rPr lang="en"/>
              <a:t>Minimum spanning tree must include only 2 of the 2 weight edges, but the SPT always includes at least 3 of the 2 weight edges.</a:t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" name="Google Shape;476;p24"/>
          <p:cNvCxnSpPr>
            <a:stCxn id="477" idx="3"/>
            <a:endCxn id="475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4"/>
          <p:cNvCxnSpPr>
            <a:stCxn id="479" idx="3"/>
            <a:endCxn id="475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24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24"/>
          <p:cNvCxnSpPr>
            <a:stCxn id="480" idx="3"/>
            <a:endCxn id="481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4"/>
          <p:cNvCxnSpPr>
            <a:stCxn id="481" idx="3"/>
            <a:endCxn id="482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4"/>
          <p:cNvCxnSpPr>
            <a:stCxn id="484" idx="3"/>
            <a:endCxn id="485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4"/>
          <p:cNvCxnSpPr>
            <a:stCxn id="485" idx="3"/>
            <a:endCxn id="486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4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4"/>
          <p:cNvCxnSpPr>
            <a:stCxn id="482" idx="3"/>
            <a:endCxn id="483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4"/>
          <p:cNvCxnSpPr>
            <a:stCxn id="486" idx="3"/>
            <a:endCxn id="487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4"/>
          <p:cNvCxnSpPr>
            <a:stCxn id="483" idx="2"/>
            <a:endCxn id="487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4"/>
          <p:cNvCxnSpPr>
            <a:stCxn id="475" idx="3"/>
            <a:endCxn id="480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4"/>
          <p:cNvCxnSpPr>
            <a:stCxn id="475" idx="3"/>
            <a:endCxn id="484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24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24"/>
          <p:cNvCxnSpPr>
            <a:stCxn id="498" idx="3"/>
            <a:endCxn id="499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4"/>
          <p:cNvCxnSpPr>
            <a:stCxn id="499" idx="3"/>
            <a:endCxn id="500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4"/>
          <p:cNvCxnSpPr>
            <a:stCxn id="501" idx="3"/>
            <a:endCxn id="502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4"/>
          <p:cNvCxnSpPr>
            <a:stCxn id="502" idx="3"/>
            <a:endCxn id="503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4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4"/>
          <p:cNvCxnSpPr>
            <a:stCxn id="500" idx="3"/>
            <a:endCxn id="477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4"/>
          <p:cNvCxnSpPr>
            <a:stCxn id="503" idx="3"/>
            <a:endCxn id="479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4"/>
          <p:cNvCxnSpPr>
            <a:stCxn id="498" idx="2"/>
            <a:endCxn id="501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24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3" name="Google Shape;513;p24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4" name="Google Shape;514;p24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5" name="Google Shape;515;p24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6" name="Google Shape;516;p24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7" name="Google Shape;517;p24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8" name="Google Shape;518;p24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9" name="Google Shape;519;p24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0" name="Google Shape;520;p24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1" name="Google Shape;521;p24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2" name="Google Shape;522;p24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3" name="Google Shape;523;p24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4" name="Google Shape;524;p24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5" name="Google Shape;525;p24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6" name="Google Shape;526;p24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7" name="Google Shape;527;p24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8" name="Google Shape;528;p24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29" name="Google Shape;529;p24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30" name="Google Shape;530;p24"/>
          <p:cNvSpPr/>
          <p:nvPr/>
        </p:nvSpPr>
        <p:spPr>
          <a:xfrm>
            <a:off x="4379623" y="40551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24"/>
          <p:cNvCxnSpPr>
            <a:stCxn id="532" idx="3"/>
            <a:endCxn id="530" idx="1"/>
          </p:cNvCxnSpPr>
          <p:nvPr/>
        </p:nvCxnSpPr>
        <p:spPr>
          <a:xfrm>
            <a:off x="3465515" y="40100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4"/>
          <p:cNvCxnSpPr>
            <a:stCxn id="534" idx="3"/>
            <a:endCxn id="530" idx="1"/>
          </p:cNvCxnSpPr>
          <p:nvPr/>
        </p:nvCxnSpPr>
        <p:spPr>
          <a:xfrm flipH="1" rot="10800000">
            <a:off x="3465515" y="42139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24"/>
          <p:cNvSpPr/>
          <p:nvPr/>
        </p:nvSpPr>
        <p:spPr>
          <a:xfrm>
            <a:off x="56628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65905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75182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84459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56628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65905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75182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84459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4"/>
          <p:cNvCxnSpPr>
            <a:stCxn id="535" idx="3"/>
            <a:endCxn id="536" idx="1"/>
          </p:cNvCxnSpPr>
          <p:nvPr/>
        </p:nvCxnSpPr>
        <p:spPr>
          <a:xfrm>
            <a:off x="60192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4"/>
          <p:cNvCxnSpPr>
            <a:stCxn id="536" idx="3"/>
            <a:endCxn id="537" idx="1"/>
          </p:cNvCxnSpPr>
          <p:nvPr/>
        </p:nvCxnSpPr>
        <p:spPr>
          <a:xfrm>
            <a:off x="69469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24"/>
          <p:cNvCxnSpPr>
            <a:stCxn id="539" idx="3"/>
            <a:endCxn id="540" idx="1"/>
          </p:cNvCxnSpPr>
          <p:nvPr/>
        </p:nvCxnSpPr>
        <p:spPr>
          <a:xfrm>
            <a:off x="60192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4"/>
          <p:cNvCxnSpPr>
            <a:stCxn id="540" idx="3"/>
            <a:endCxn id="541" idx="1"/>
          </p:cNvCxnSpPr>
          <p:nvPr/>
        </p:nvCxnSpPr>
        <p:spPr>
          <a:xfrm>
            <a:off x="69469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4"/>
          <p:cNvCxnSpPr/>
          <p:nvPr/>
        </p:nvCxnSpPr>
        <p:spPr>
          <a:xfrm>
            <a:off x="8204848" y="39464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4"/>
          <p:cNvCxnSpPr>
            <a:stCxn id="537" idx="3"/>
            <a:endCxn id="538" idx="1"/>
          </p:cNvCxnSpPr>
          <p:nvPr/>
        </p:nvCxnSpPr>
        <p:spPr>
          <a:xfrm>
            <a:off x="78746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4"/>
          <p:cNvCxnSpPr>
            <a:stCxn id="541" idx="3"/>
            <a:endCxn id="542" idx="1"/>
          </p:cNvCxnSpPr>
          <p:nvPr/>
        </p:nvCxnSpPr>
        <p:spPr>
          <a:xfrm>
            <a:off x="78746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4"/>
          <p:cNvCxnSpPr>
            <a:stCxn id="538" idx="2"/>
            <a:endCxn id="542" idx="0"/>
          </p:cNvCxnSpPr>
          <p:nvPr/>
        </p:nvCxnSpPr>
        <p:spPr>
          <a:xfrm>
            <a:off x="8624148" y="4155996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4"/>
          <p:cNvCxnSpPr>
            <a:stCxn id="530" idx="3"/>
            <a:endCxn id="535" idx="1"/>
          </p:cNvCxnSpPr>
          <p:nvPr/>
        </p:nvCxnSpPr>
        <p:spPr>
          <a:xfrm flipH="1" rot="10800000">
            <a:off x="4736023" y="3997225"/>
            <a:ext cx="926700" cy="21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4"/>
          <p:cNvCxnSpPr>
            <a:stCxn id="530" idx="3"/>
            <a:endCxn id="539" idx="1"/>
          </p:cNvCxnSpPr>
          <p:nvPr/>
        </p:nvCxnSpPr>
        <p:spPr>
          <a:xfrm>
            <a:off x="4736023" y="42138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24"/>
          <p:cNvSpPr/>
          <p:nvPr/>
        </p:nvSpPr>
        <p:spPr>
          <a:xfrm>
            <a:off x="326016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1253716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181415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3109115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26016" y="4258931"/>
            <a:ext cx="356400" cy="3174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1253716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4"/>
          <p:cNvSpPr/>
          <p:nvPr/>
        </p:nvSpPr>
        <p:spPr>
          <a:xfrm>
            <a:off x="2181415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3109115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9" name="Google Shape;559;p24"/>
          <p:cNvCxnSpPr>
            <a:stCxn id="553" idx="3"/>
            <a:endCxn id="554" idx="1"/>
          </p:cNvCxnSpPr>
          <p:nvPr/>
        </p:nvCxnSpPr>
        <p:spPr>
          <a:xfrm>
            <a:off x="682415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4"/>
          <p:cNvCxnSpPr>
            <a:stCxn id="554" idx="3"/>
            <a:endCxn id="555" idx="1"/>
          </p:cNvCxnSpPr>
          <p:nvPr/>
        </p:nvCxnSpPr>
        <p:spPr>
          <a:xfrm>
            <a:off x="1610116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4"/>
          <p:cNvCxnSpPr>
            <a:stCxn id="556" idx="3"/>
            <a:endCxn id="557" idx="1"/>
          </p:cNvCxnSpPr>
          <p:nvPr/>
        </p:nvCxnSpPr>
        <p:spPr>
          <a:xfrm>
            <a:off x="682415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4"/>
          <p:cNvCxnSpPr>
            <a:stCxn id="557" idx="3"/>
            <a:endCxn id="558" idx="1"/>
          </p:cNvCxnSpPr>
          <p:nvPr/>
        </p:nvCxnSpPr>
        <p:spPr>
          <a:xfrm>
            <a:off x="1610116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4"/>
          <p:cNvCxnSpPr/>
          <p:nvPr/>
        </p:nvCxnSpPr>
        <p:spPr>
          <a:xfrm>
            <a:off x="2868015" y="39591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4"/>
          <p:cNvCxnSpPr>
            <a:stCxn id="555" idx="3"/>
            <a:endCxn id="532" idx="1"/>
          </p:cNvCxnSpPr>
          <p:nvPr/>
        </p:nvCxnSpPr>
        <p:spPr>
          <a:xfrm>
            <a:off x="2537815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4"/>
          <p:cNvCxnSpPr>
            <a:stCxn id="558" idx="3"/>
            <a:endCxn id="534" idx="1"/>
          </p:cNvCxnSpPr>
          <p:nvPr/>
        </p:nvCxnSpPr>
        <p:spPr>
          <a:xfrm>
            <a:off x="2537815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4"/>
          <p:cNvCxnSpPr>
            <a:stCxn id="553" idx="2"/>
            <a:endCxn id="556" idx="0"/>
          </p:cNvCxnSpPr>
          <p:nvPr/>
        </p:nvCxnSpPr>
        <p:spPr>
          <a:xfrm>
            <a:off x="504216" y="41687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24"/>
          <p:cNvSpPr/>
          <p:nvPr/>
        </p:nvSpPr>
        <p:spPr>
          <a:xfrm>
            <a:off x="3700009" y="42093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68" name="Google Shape;568;p24"/>
          <p:cNvSpPr/>
          <p:nvPr/>
        </p:nvSpPr>
        <p:spPr>
          <a:xfrm>
            <a:off x="3700009" y="39468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69" name="Google Shape;569;p24"/>
          <p:cNvSpPr/>
          <p:nvPr/>
        </p:nvSpPr>
        <p:spPr>
          <a:xfrm>
            <a:off x="5159113" y="42093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0" name="Google Shape;570;p24"/>
          <p:cNvSpPr/>
          <p:nvPr/>
        </p:nvSpPr>
        <p:spPr>
          <a:xfrm>
            <a:off x="5159113" y="39468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1" name="Google Shape;571;p24"/>
          <p:cNvSpPr/>
          <p:nvPr/>
        </p:nvSpPr>
        <p:spPr>
          <a:xfrm>
            <a:off x="2697013" y="42911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2" name="Google Shape;572;p24"/>
          <p:cNvSpPr/>
          <p:nvPr/>
        </p:nvSpPr>
        <p:spPr>
          <a:xfrm>
            <a:off x="2697013" y="3856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3" name="Google Shape;573;p24"/>
          <p:cNvSpPr/>
          <p:nvPr/>
        </p:nvSpPr>
        <p:spPr>
          <a:xfrm>
            <a:off x="1771309" y="38791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4" name="Google Shape;574;p24"/>
          <p:cNvSpPr/>
          <p:nvPr/>
        </p:nvSpPr>
        <p:spPr>
          <a:xfrm>
            <a:off x="1771309" y="43137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5" name="Google Shape;575;p24"/>
          <p:cNvSpPr/>
          <p:nvPr/>
        </p:nvSpPr>
        <p:spPr>
          <a:xfrm>
            <a:off x="856909" y="38791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6" name="Google Shape;576;p24"/>
          <p:cNvSpPr/>
          <p:nvPr/>
        </p:nvSpPr>
        <p:spPr>
          <a:xfrm>
            <a:off x="856909" y="43137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7" name="Google Shape;577;p24"/>
          <p:cNvSpPr/>
          <p:nvPr/>
        </p:nvSpPr>
        <p:spPr>
          <a:xfrm>
            <a:off x="6178459" y="38395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8" name="Google Shape;578;p24"/>
          <p:cNvSpPr/>
          <p:nvPr/>
        </p:nvSpPr>
        <p:spPr>
          <a:xfrm>
            <a:off x="6178459" y="42741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9" name="Google Shape;579;p24"/>
          <p:cNvSpPr/>
          <p:nvPr/>
        </p:nvSpPr>
        <p:spPr>
          <a:xfrm>
            <a:off x="7092859" y="38508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0" name="Google Shape;580;p24"/>
          <p:cNvSpPr/>
          <p:nvPr/>
        </p:nvSpPr>
        <p:spPr>
          <a:xfrm>
            <a:off x="7092859" y="42854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1" name="Google Shape;581;p24"/>
          <p:cNvSpPr/>
          <p:nvPr/>
        </p:nvSpPr>
        <p:spPr>
          <a:xfrm>
            <a:off x="8018563" y="38424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2" name="Google Shape;582;p24"/>
          <p:cNvSpPr/>
          <p:nvPr/>
        </p:nvSpPr>
        <p:spPr>
          <a:xfrm>
            <a:off x="8018563" y="427703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3" name="Google Shape;583;p24"/>
          <p:cNvSpPr/>
          <p:nvPr/>
        </p:nvSpPr>
        <p:spPr>
          <a:xfrm>
            <a:off x="18709" y="40851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84" name="Google Shape;584;p24"/>
          <p:cNvSpPr/>
          <p:nvPr/>
        </p:nvSpPr>
        <p:spPr>
          <a:xfrm>
            <a:off x="8844059" y="40747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85" name="Google Shape;585;p24"/>
          <p:cNvSpPr txBox="1"/>
          <p:nvPr/>
        </p:nvSpPr>
        <p:spPr>
          <a:xfrm>
            <a:off x="103075" y="3391200"/>
            <a:ext cx="3504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SPT from bottom left vertex: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Tool for Finding the MST: Cut Property</a:t>
            </a:r>
            <a:endParaRPr/>
          </a:p>
        </p:txBody>
      </p:sp>
      <p:sp>
        <p:nvSpPr>
          <p:cNvPr id="591" name="Google Shape;591;p25"/>
          <p:cNvSpPr txBox="1"/>
          <p:nvPr>
            <p:ph idx="1" type="body"/>
          </p:nvPr>
        </p:nvSpPr>
        <p:spPr>
          <a:xfrm>
            <a:off x="243000" y="556500"/>
            <a:ext cx="8837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b="1" i="1" lang="en"/>
              <a:t>cut</a:t>
            </a:r>
            <a:r>
              <a:rPr lang="en"/>
              <a:t> is an assignment of a graph’s nodes to two non-empty sets.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b="1" i="1" lang="en"/>
              <a:t>crossing edge </a:t>
            </a:r>
            <a:r>
              <a:rPr lang="en"/>
              <a:t>is an edge which connects a node from one set to a node from the other set.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Cut property:</a:t>
            </a:r>
            <a:r>
              <a:rPr lang="en"/>
              <a:t> Given any cut, minimum weight crossing edge is in the MST.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rest of today, we’ll assume edge weights are unique.</a:t>
            </a:r>
            <a:endParaRPr/>
          </a:p>
        </p:txBody>
      </p:sp>
      <p:pic>
        <p:nvPicPr>
          <p:cNvPr id="592" name="Google Shape;5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50" y="1324796"/>
            <a:ext cx="4126049" cy="3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598" name="Google Shape;598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Exactly like Dijkstra’s runtime: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Insertions: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Delete-min: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DecreasePriority: E, each costing O(log V) time.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Data structure not discussed in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runtime, assuming E &gt; V, we have O(E log V) runtime.</a:t>
            </a:r>
            <a:endParaRPr/>
          </a:p>
        </p:txBody>
      </p:sp>
      <p:graphicFrame>
        <p:nvGraphicFramePr>
          <p:cNvPr id="599" name="Google Shape;599;p26"/>
          <p:cNvGraphicFramePr/>
          <p:nvPr/>
        </p:nvGraphicFramePr>
        <p:xfrm>
          <a:off x="952500" y="33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{9A96748C-7664-43F2-B95F-D4BDBC2A3B96}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Decrease priority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1: Do DFS from 0 (arbitrary vertex).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Keep going until you see a marked vertex.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Potential danger: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looks back at 0 and sees marked.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Solution: Just don’t count the node you came from.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E) -- do study guide problems to reinforce this.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With some cleverness, can give a tighter bound of O(V).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4" name="Google Shape;54;p9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5" name="Google Shape;55;p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6" name="Google Shape;56;p9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7" name="Google Shape;57;p9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8" name="Google Shape;58;p9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9" name="Google Shape;59;p9"/>
          <p:cNvCxnSpPr>
            <a:stCxn id="58" idx="2"/>
            <a:endCxn id="57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9"/>
          <p:cNvCxnSpPr>
            <a:stCxn id="56" idx="2"/>
            <a:endCxn id="57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9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2" name="Google Shape;62;p9"/>
          <p:cNvCxnSpPr>
            <a:stCxn id="61" idx="3"/>
            <a:endCxn id="53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9"/>
          <p:cNvCxnSpPr>
            <a:stCxn id="61" idx="3"/>
            <a:endCxn id="54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9"/>
          <p:cNvCxnSpPr>
            <a:stCxn id="56" idx="3"/>
            <a:endCxn id="58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>
            <a:stCxn id="53" idx="3"/>
            <a:endCxn id="55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>
            <a:stCxn id="58" idx="0"/>
            <a:endCxn id="55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Action: http://yellkey.com</a:t>
            </a:r>
            <a:r>
              <a:rPr lang="en">
                <a:solidFill>
                  <a:srgbClr val="38761D"/>
                </a:solidFill>
              </a:rPr>
              <a:t>/drive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05" name="Google Shape;605;p27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</p:txBody>
      </p:sp>
      <p:sp>
        <p:nvSpPr>
          <p:cNvPr id="606" name="Google Shape;606;p27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7" name="Google Shape;6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</a:t>
            </a:r>
            <a:endParaRPr/>
          </a:p>
        </p:txBody>
      </p:sp>
      <p:sp>
        <p:nvSpPr>
          <p:cNvPr id="613" name="Google Shape;613;p28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0-2. Must be part of the MST!</a:t>
            </a:r>
            <a:endParaRPr/>
          </a:p>
        </p:txBody>
      </p:sp>
      <p:sp>
        <p:nvSpPr>
          <p:cNvPr id="614" name="Google Shape;614;p28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5" name="Google Shape;6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6" name="Google Shape;616;p28"/>
          <p:cNvCxnSpPr/>
          <p:nvPr/>
        </p:nvCxnSpPr>
        <p:spPr>
          <a:xfrm flipH="1" rot="10800000">
            <a:off x="3662675" y="2950550"/>
            <a:ext cx="839400" cy="330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Proof</a:t>
            </a:r>
            <a:endParaRPr/>
          </a:p>
        </p:txBody>
      </p:sp>
      <p:sp>
        <p:nvSpPr>
          <p:cNvPr id="622" name="Google Shape;622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that the minimum crossing edge </a:t>
            </a:r>
            <a:r>
              <a:rPr i="1" lang="en"/>
              <a:t>e</a:t>
            </a:r>
            <a:r>
              <a:rPr lang="en"/>
              <a:t> were not in the MST.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Adding </a:t>
            </a:r>
            <a:r>
              <a:rPr i="1" lang="en"/>
              <a:t>e</a:t>
            </a:r>
            <a:r>
              <a:rPr lang="en"/>
              <a:t> to the MST creates a cycle.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other edge </a:t>
            </a:r>
            <a:r>
              <a:rPr i="1" lang="en"/>
              <a:t>f</a:t>
            </a:r>
            <a:r>
              <a:rPr lang="en"/>
              <a:t> must also be a crossing edge.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f and adding e is a </a:t>
            </a:r>
            <a:r>
              <a:rPr lang="en"/>
              <a:t>lower weight </a:t>
            </a:r>
            <a:r>
              <a:rPr lang="en"/>
              <a:t>spanning 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Contradiction! </a:t>
            </a:r>
            <a:endParaRPr/>
          </a:p>
        </p:txBody>
      </p:sp>
      <p:pic>
        <p:nvPicPr>
          <p:cNvPr id="623" name="Google Shape;6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50" y="2263550"/>
            <a:ext cx="5372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MST Finding Algorithm</a:t>
            </a:r>
            <a:endParaRPr/>
          </a:p>
        </p:txBody>
      </p:sp>
      <p:sp>
        <p:nvSpPr>
          <p:cNvPr id="629" name="Google Shape;629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with no edges in the MST.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a cut that has no crossing edges in the MST.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smallest crossing edge to the MST.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should work, but we need some way of finding a cut with no crossing edges!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Random isn’t a very good idea.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Prim’s Algorithm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</a:t>
            </a:r>
            <a:endParaRPr/>
          </a:p>
        </p:txBody>
      </p:sp>
      <p:sp>
        <p:nvSpPr>
          <p:cNvPr id="640" name="Google Shape;640;p32"/>
          <p:cNvSpPr txBox="1"/>
          <p:nvPr>
            <p:ph idx="1" type="body"/>
          </p:nvPr>
        </p:nvSpPr>
        <p:spPr>
          <a:xfrm>
            <a:off x="243000" y="556500"/>
            <a:ext cx="8807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from some arbitrary start node.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Repeatedly add shortest edge (mark black) that has one node inside the MST under construction.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Conceptual Prim’s Algorithm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does Prim’s work? Special case of generic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we add edge e = v-&gt;w.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Side 1 of cut is all vertices connected to start, side 2 is all the others.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is black (all connected edges on side 1).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has lower weight (consider in increasing order).</a:t>
            </a:r>
            <a:endParaRPr/>
          </a:p>
        </p:txBody>
      </p:sp>
      <p:pic>
        <p:nvPicPr>
          <p:cNvPr id="641" name="Google Shape;6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150" y="1398841"/>
            <a:ext cx="25908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 (visual)</a:t>
            </a:r>
            <a:endParaRPr/>
          </a:p>
        </p:txBody>
      </p:sp>
      <p:sp>
        <p:nvSpPr>
          <p:cNvPr id="647" name="Google Shape;647;p33"/>
          <p:cNvSpPr txBox="1"/>
          <p:nvPr>
            <p:ph idx="1" type="body"/>
          </p:nvPr>
        </p:nvSpPr>
        <p:spPr>
          <a:xfrm>
            <a:off x="1462200" y="4287300"/>
            <a:ext cx="23457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pic>
        <p:nvPicPr>
          <p:cNvPr descr="Prim's Algorithm Demo created by Kevin Wayne and Bob Sedgewick of Princeton University." id="648" name="Google Shape;648;p33" title="Prim's Algorith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3"/>
          <p:cNvSpPr txBox="1"/>
          <p:nvPr>
            <p:ph idx="1" type="body"/>
          </p:nvPr>
        </p:nvSpPr>
        <p:spPr>
          <a:xfrm>
            <a:off x="5774634" y="4264700"/>
            <a:ext cx="23457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pic>
        <p:nvPicPr>
          <p:cNvPr descr="Dijkstra's Algorithm Demo created by Kevin Wayne and Bob Sedgewick of Princeton University." id="650" name="Google Shape;650;p33" title="Dijkstra's Algorithm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9744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3"/>
          <p:cNvSpPr txBox="1"/>
          <p:nvPr>
            <p:ph idx="1" type="body"/>
          </p:nvPr>
        </p:nvSpPr>
        <p:spPr>
          <a:xfrm>
            <a:off x="2695476" y="4644300"/>
            <a:ext cx="4204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Implementation </a:t>
            </a:r>
            <a:endParaRPr/>
          </a:p>
        </p:txBody>
      </p:sp>
      <p:sp>
        <p:nvSpPr>
          <p:cNvPr id="657" name="Google Shape;657;p34"/>
          <p:cNvSpPr txBox="1"/>
          <p:nvPr>
            <p:ph idx="1" type="body"/>
          </p:nvPr>
        </p:nvSpPr>
        <p:spPr>
          <a:xfrm>
            <a:off x="243000" y="556500"/>
            <a:ext cx="8620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natural implementation of the conceptual version of Prim’s algorithm is highly inefficient.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Iterating over purple edges shown is unnecessary and slow.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some cleverness and a PQ to speed things up.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Realistic Implementation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similar to Dijkstra’s!</a:t>
            </a: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5186290" y="27501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59" name="Google Shape;659;p34"/>
          <p:cNvSpPr/>
          <p:nvPr/>
        </p:nvSpPr>
        <p:spPr>
          <a:xfrm>
            <a:off x="5135937" y="43046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60" name="Google Shape;660;p34"/>
          <p:cNvSpPr/>
          <p:nvPr/>
        </p:nvSpPr>
        <p:spPr>
          <a:xfrm>
            <a:off x="7069891" y="20702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61" name="Google Shape;661;p34"/>
          <p:cNvSpPr/>
          <p:nvPr/>
        </p:nvSpPr>
        <p:spPr>
          <a:xfrm>
            <a:off x="6996694" y="35273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62" name="Google Shape;662;p34"/>
          <p:cNvSpPr/>
          <p:nvPr/>
        </p:nvSpPr>
        <p:spPr>
          <a:xfrm>
            <a:off x="7263466" y="45854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63" name="Google Shape;663;p34"/>
          <p:cNvSpPr/>
          <p:nvPr/>
        </p:nvSpPr>
        <p:spPr>
          <a:xfrm>
            <a:off x="8587080" y="32961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64" name="Google Shape;664;p34"/>
          <p:cNvCxnSpPr>
            <a:stCxn id="658" idx="2"/>
            <a:endCxn id="659" idx="0"/>
          </p:cNvCxnSpPr>
          <p:nvPr/>
        </p:nvCxnSpPr>
        <p:spPr>
          <a:xfrm flipH="1">
            <a:off x="5329540" y="30546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34"/>
          <p:cNvCxnSpPr>
            <a:stCxn id="658" idx="3"/>
            <a:endCxn id="661" idx="1"/>
          </p:cNvCxnSpPr>
          <p:nvPr/>
        </p:nvCxnSpPr>
        <p:spPr>
          <a:xfrm>
            <a:off x="5573590" y="29023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34"/>
          <p:cNvCxnSpPr>
            <a:stCxn id="660" idx="2"/>
            <a:endCxn id="661" idx="0"/>
          </p:cNvCxnSpPr>
          <p:nvPr/>
        </p:nvCxnSpPr>
        <p:spPr>
          <a:xfrm flipH="1">
            <a:off x="7190341" y="23747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34"/>
          <p:cNvCxnSpPr>
            <a:stCxn id="663" idx="2"/>
            <a:endCxn id="662" idx="3"/>
          </p:cNvCxnSpPr>
          <p:nvPr/>
        </p:nvCxnSpPr>
        <p:spPr>
          <a:xfrm flipH="1">
            <a:off x="7650630" y="36006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4"/>
          <p:cNvCxnSpPr>
            <a:stCxn id="661" idx="2"/>
            <a:endCxn id="662" idx="0"/>
          </p:cNvCxnSpPr>
          <p:nvPr/>
        </p:nvCxnSpPr>
        <p:spPr>
          <a:xfrm>
            <a:off x="7190344" y="38318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34"/>
          <p:cNvCxnSpPr>
            <a:stCxn id="659" idx="3"/>
            <a:endCxn id="662" idx="1"/>
          </p:cNvCxnSpPr>
          <p:nvPr/>
        </p:nvCxnSpPr>
        <p:spPr>
          <a:xfrm>
            <a:off x="5523237" y="44568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34"/>
          <p:cNvSpPr/>
          <p:nvPr/>
        </p:nvSpPr>
        <p:spPr>
          <a:xfrm>
            <a:off x="3596025" y="36441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71" name="Google Shape;671;p34"/>
          <p:cNvCxnSpPr>
            <a:stCxn id="670" idx="3"/>
            <a:endCxn id="658" idx="1"/>
          </p:cNvCxnSpPr>
          <p:nvPr/>
        </p:nvCxnSpPr>
        <p:spPr>
          <a:xfrm flipH="1" rot="10800000">
            <a:off x="3983325" y="29024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34"/>
          <p:cNvSpPr txBox="1"/>
          <p:nvPr/>
        </p:nvSpPr>
        <p:spPr>
          <a:xfrm>
            <a:off x="3320193" y="35827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73" name="Google Shape;673;p34"/>
          <p:cNvCxnSpPr>
            <a:stCxn id="670" idx="3"/>
            <a:endCxn id="659" idx="1"/>
          </p:cNvCxnSpPr>
          <p:nvPr/>
        </p:nvCxnSpPr>
        <p:spPr>
          <a:xfrm>
            <a:off x="3983325" y="37964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4"/>
          <p:cNvCxnSpPr>
            <a:stCxn id="661" idx="3"/>
            <a:endCxn id="663" idx="1"/>
          </p:cNvCxnSpPr>
          <p:nvPr/>
        </p:nvCxnSpPr>
        <p:spPr>
          <a:xfrm flipH="1" rot="10800000">
            <a:off x="7383994" y="34483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4"/>
          <p:cNvCxnSpPr>
            <a:stCxn id="658" idx="3"/>
            <a:endCxn id="660" idx="1"/>
          </p:cNvCxnSpPr>
          <p:nvPr/>
        </p:nvCxnSpPr>
        <p:spPr>
          <a:xfrm flipH="1" rot="10800000">
            <a:off x="5573590" y="22225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34"/>
          <p:cNvSpPr/>
          <p:nvPr/>
        </p:nvSpPr>
        <p:spPr>
          <a:xfrm>
            <a:off x="5218190" y="34831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77" name="Google Shape;677;p34"/>
          <p:cNvCxnSpPr>
            <a:stCxn id="663" idx="0"/>
            <a:endCxn id="660" idx="3"/>
          </p:cNvCxnSpPr>
          <p:nvPr/>
        </p:nvCxnSpPr>
        <p:spPr>
          <a:xfrm rot="10800000">
            <a:off x="7457130" y="22224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34"/>
          <p:cNvSpPr/>
          <p:nvPr/>
        </p:nvSpPr>
        <p:spPr>
          <a:xfrm>
            <a:off x="4447398" y="32339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79" name="Google Shape;679;p34"/>
          <p:cNvSpPr/>
          <p:nvPr/>
        </p:nvSpPr>
        <p:spPr>
          <a:xfrm>
            <a:off x="4371198" y="39411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0" name="Google Shape;680;p34"/>
          <p:cNvSpPr/>
          <p:nvPr/>
        </p:nvSpPr>
        <p:spPr>
          <a:xfrm>
            <a:off x="6208400" y="44548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81" name="Google Shape;681;p34"/>
          <p:cNvSpPr/>
          <p:nvPr/>
        </p:nvSpPr>
        <p:spPr>
          <a:xfrm>
            <a:off x="6158702" y="31733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82" name="Google Shape;682;p34"/>
          <p:cNvSpPr/>
          <p:nvPr/>
        </p:nvSpPr>
        <p:spPr>
          <a:xfrm>
            <a:off x="7137114" y="27850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83" name="Google Shape;683;p34"/>
          <p:cNvSpPr/>
          <p:nvPr/>
        </p:nvSpPr>
        <p:spPr>
          <a:xfrm>
            <a:off x="6118417" y="24250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84" name="Google Shape;684;p34"/>
          <p:cNvSpPr/>
          <p:nvPr/>
        </p:nvSpPr>
        <p:spPr>
          <a:xfrm>
            <a:off x="7859089" y="3437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85" name="Google Shape;685;p34"/>
          <p:cNvSpPr/>
          <p:nvPr/>
        </p:nvSpPr>
        <p:spPr>
          <a:xfrm>
            <a:off x="8121147" y="40273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6" name="Google Shape;686;p34"/>
          <p:cNvSpPr/>
          <p:nvPr/>
        </p:nvSpPr>
        <p:spPr>
          <a:xfrm>
            <a:off x="7992472" y="26496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7" name="Google Shape;687;p34"/>
          <p:cNvSpPr/>
          <p:nvPr/>
        </p:nvSpPr>
        <p:spPr>
          <a:xfrm>
            <a:off x="7153953" y="40179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88" name="Google Shape;688;p34"/>
          <p:cNvCxnSpPr>
            <a:stCxn id="661" idx="1"/>
            <a:endCxn id="659" idx="3"/>
          </p:cNvCxnSpPr>
          <p:nvPr/>
        </p:nvCxnSpPr>
        <p:spPr>
          <a:xfrm flipH="1">
            <a:off x="5523094" y="36796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34"/>
          <p:cNvSpPr/>
          <p:nvPr/>
        </p:nvSpPr>
        <p:spPr>
          <a:xfrm>
            <a:off x="6140490" y="3931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</a:t>
            </a:r>
            <a:endParaRPr/>
          </a:p>
        </p:txBody>
      </p:sp>
      <p:sp>
        <p:nvSpPr>
          <p:cNvPr id="695" name="Google Shape;695;p35"/>
          <p:cNvSpPr txBox="1"/>
          <p:nvPr>
            <p:ph idx="1" type="body"/>
          </p:nvPr>
        </p:nvSpPr>
        <p:spPr>
          <a:xfrm>
            <a:off x="243000" y="556500"/>
            <a:ext cx="8657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and Dijkstra’s algorithms are exactly the same, except Dijkstra’s considers “distance from the source”, and Prim’s considers “distance from the tree.”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order: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algorithm visits vertices in order of distance from the source.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Prim’s algorithm visits vertices in order of distance from the MST under construction.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Relaxation: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in Dijkstra’s considers an edge better based on distance to source.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in Prim’s considers an edge better based on distance to tree.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6"/>
          <p:cNvSpPr txBox="1"/>
          <p:nvPr/>
        </p:nvSpPr>
        <p:spPr>
          <a:xfrm>
            <a:off x="167250" y="754525"/>
            <a:ext cx="6205200" cy="434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edgeTo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fringe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SpecialPQ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&gt;(G.V());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distTo[s] = 0.0;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setDistancesToInfinityExceptS(s);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insertAllVertices(fringe);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5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Get vertices in order of distance from tree. */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1/2)</a:t>
            </a:r>
            <a:endParaRPr/>
          </a:p>
        </p:txBody>
      </p:sp>
      <p:cxnSp>
        <p:nvCxnSpPr>
          <p:cNvPr id="702" name="Google Shape;702;p36"/>
          <p:cNvCxnSpPr/>
          <p:nvPr/>
        </p:nvCxnSpPr>
        <p:spPr>
          <a:xfrm rot="10800000">
            <a:off x="3693625" y="3037425"/>
            <a:ext cx="2857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36"/>
          <p:cNvSpPr txBox="1"/>
          <p:nvPr/>
        </p:nvSpPr>
        <p:spPr>
          <a:xfrm>
            <a:off x="6580300" y="2602446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Fringe is ordered by distTo tree. Must be a specialPQ like Dijkstra’s.</a:t>
            </a:r>
            <a:endParaRPr/>
          </a:p>
        </p:txBody>
      </p:sp>
      <p:cxnSp>
        <p:nvCxnSpPr>
          <p:cNvPr id="704" name="Google Shape;704;p36"/>
          <p:cNvCxnSpPr/>
          <p:nvPr/>
        </p:nvCxnSpPr>
        <p:spPr>
          <a:xfrm rot="10800000">
            <a:off x="3460875" y="3950517"/>
            <a:ext cx="3058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5" name="Google Shape;705;p36"/>
          <p:cNvSpPr txBox="1"/>
          <p:nvPr/>
        </p:nvSpPr>
        <p:spPr>
          <a:xfrm>
            <a:off x="6591600" y="3541794"/>
            <a:ext cx="227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vertex closest to tree that is unvisited.</a:t>
            </a:r>
            <a:endParaRPr/>
          </a:p>
        </p:txBody>
      </p:sp>
      <p:cxnSp>
        <p:nvCxnSpPr>
          <p:cNvPr id="706" name="Google Shape;706;p36"/>
          <p:cNvCxnSpPr/>
          <p:nvPr/>
        </p:nvCxnSpPr>
        <p:spPr>
          <a:xfrm rot="10800000">
            <a:off x="2069150" y="4185075"/>
            <a:ext cx="446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36"/>
          <p:cNvSpPr txBox="1"/>
          <p:nvPr/>
        </p:nvSpPr>
        <p:spPr>
          <a:xfrm>
            <a:off x="6580300" y="4005638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means to consider all of a vertices outgoing edges.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Use a WeightedQuickUnionUF object.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For each edge, check if the two vertices are connected.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not, union them.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so, there is a cycle.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E log* V) if we have path compression.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74" name="Google Shape;74;p10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5" name="Google Shape;75;p1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76" name="Google Shape;76;p10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7" name="Google Shape;77;p10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78" name="Google Shape;78;p10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79" name="Google Shape;79;p10"/>
          <p:cNvCxnSpPr>
            <a:stCxn id="78" idx="2"/>
            <a:endCxn id="77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0"/>
          <p:cNvCxnSpPr>
            <a:stCxn id="76" idx="2"/>
            <a:endCxn id="77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82" name="Google Shape;82;p10"/>
          <p:cNvCxnSpPr>
            <a:stCxn id="81" idx="3"/>
            <a:endCxn id="73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0"/>
          <p:cNvCxnSpPr>
            <a:stCxn id="81" idx="3"/>
            <a:endCxn id="74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0"/>
          <p:cNvCxnSpPr>
            <a:stCxn id="76" idx="3"/>
            <a:endCxn id="78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0"/>
          <p:cNvCxnSpPr>
            <a:stCxn id="73" idx="3"/>
            <a:endCxn id="75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0"/>
          <p:cNvCxnSpPr>
            <a:stCxn id="78" idx="0"/>
            <a:endCxn id="75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7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decreasePriority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713" name="Google Shape;713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2/2)</a:t>
            </a:r>
            <a:endParaRPr/>
          </a:p>
        </p:txBody>
      </p:sp>
      <p:sp>
        <p:nvSpPr>
          <p:cNvPr id="714" name="Google Shape;714;p37"/>
          <p:cNvSpPr txBox="1"/>
          <p:nvPr/>
        </p:nvSpPr>
        <p:spPr>
          <a:xfrm>
            <a:off x="4752007" y="1018091"/>
            <a:ext cx="3894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invariant, fringe must be ordered by current best known distance from tree.</a:t>
            </a:r>
            <a:endParaRPr/>
          </a:p>
        </p:txBody>
      </p:sp>
      <p:cxnSp>
        <p:nvCxnSpPr>
          <p:cNvPr id="715" name="Google Shape;715;p37"/>
          <p:cNvCxnSpPr/>
          <p:nvPr/>
        </p:nvCxnSpPr>
        <p:spPr>
          <a:xfrm rot="10800000">
            <a:off x="3868200" y="3013959"/>
            <a:ext cx="1971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37"/>
          <p:cNvCxnSpPr/>
          <p:nvPr/>
        </p:nvCxnSpPr>
        <p:spPr>
          <a:xfrm rot="10800000">
            <a:off x="3984505" y="3242559"/>
            <a:ext cx="186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37"/>
          <p:cNvSpPr txBox="1"/>
          <p:nvPr/>
        </p:nvSpPr>
        <p:spPr>
          <a:xfrm>
            <a:off x="5991325" y="2821550"/>
            <a:ext cx="3152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 MST, so go to next edge.</a:t>
            </a:r>
            <a:endParaRPr/>
          </a:p>
        </p:txBody>
      </p:sp>
      <p:sp>
        <p:nvSpPr>
          <p:cNvPr id="718" name="Google Shape;718;p37"/>
          <p:cNvSpPr txBox="1"/>
          <p:nvPr/>
        </p:nvSpPr>
        <p:spPr>
          <a:xfrm>
            <a:off x="5991325" y="3061439"/>
            <a:ext cx="31527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path to a particular vertex found, so update current best known for that vertex.</a:t>
            </a:r>
            <a:endParaRPr/>
          </a:p>
        </p:txBody>
      </p:sp>
      <p:cxnSp>
        <p:nvCxnSpPr>
          <p:cNvPr id="719" name="Google Shape;719;p37"/>
          <p:cNvCxnSpPr/>
          <p:nvPr/>
        </p:nvCxnSpPr>
        <p:spPr>
          <a:xfrm rot="10800000">
            <a:off x="2545400" y="2339700"/>
            <a:ext cx="3305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37"/>
          <p:cNvSpPr txBox="1"/>
          <p:nvPr/>
        </p:nvSpPr>
        <p:spPr>
          <a:xfrm>
            <a:off x="5991325" y="2135451"/>
            <a:ext cx="3152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is closest, so add to MST.</a:t>
            </a:r>
            <a:endParaRPr/>
          </a:p>
        </p:txBody>
      </p:sp>
      <p:sp>
        <p:nvSpPr>
          <p:cNvPr id="721" name="Google Shape;721;p37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22" name="Google Shape;722;p37"/>
          <p:cNvCxnSpPr/>
          <p:nvPr/>
        </p:nvCxnSpPr>
        <p:spPr>
          <a:xfrm rot="10800000">
            <a:off x="3651225" y="1222200"/>
            <a:ext cx="1058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728" name="Google Shape;728;p38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Prim’s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8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pq.decreasePriority(w,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730" name="Google Shape;730;p38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</a:t>
            </a:r>
            <a:r>
              <a:rPr lang="en"/>
              <a:t>’s Algorithm Runtime</a:t>
            </a:r>
            <a:endParaRPr/>
          </a:p>
        </p:txBody>
      </p:sp>
      <p:sp>
        <p:nvSpPr>
          <p:cNvPr id="736" name="Google Shape;736;p39"/>
          <p:cNvSpPr txBox="1"/>
          <p:nvPr>
            <p:ph idx="1" type="body"/>
          </p:nvPr>
        </p:nvSpPr>
        <p:spPr>
          <a:xfrm>
            <a:off x="243000" y="556500"/>
            <a:ext cx="84438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Insertion: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Delete-min</a:t>
            </a:r>
            <a:r>
              <a:rPr lang="en"/>
              <a:t>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Decrease priority: O(E), each costing O(log V) time.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Operation not discussed in lecture, but it was in lab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E*logV).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Assuming E &gt; V, this is just O(E log V).</a:t>
            </a:r>
            <a:endParaRPr/>
          </a:p>
        </p:txBody>
      </p:sp>
      <p:graphicFrame>
        <p:nvGraphicFramePr>
          <p:cNvPr id="737" name="Google Shape;737;p39"/>
          <p:cNvGraphicFramePr/>
          <p:nvPr/>
        </p:nvGraphicFramePr>
        <p:xfrm>
          <a:off x="1302600" y="35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{9A96748C-7664-43F2-B95F-D4BDBC2A3B96}</a:tableStyleId>
              </a:tblPr>
              <a:tblGrid>
                <a:gridCol w="1877000"/>
                <a:gridCol w="1242200"/>
                <a:gridCol w="1721100"/>
                <a:gridCol w="139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delMin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decreasePriority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</a:t>
                      </a:r>
                      <a:r>
                        <a:rPr lang="en"/>
                        <a:t>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Kruskal’s Algorithm</a:t>
            </a:r>
            <a:endParaRPr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748" name="Google Shape;748;p41"/>
          <p:cNvSpPr txBox="1"/>
          <p:nvPr>
            <p:ph idx="1" type="body"/>
          </p:nvPr>
        </p:nvSpPr>
        <p:spPr>
          <a:xfrm>
            <a:off x="243000" y="556500"/>
            <a:ext cx="8807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Initially mark all edges gray.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Consider edges in increasing order of weight.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edge to MST (mark black) unless doing so creates a cycle.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Conceptual Kruskal’s Algorithm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Realistic Kruskal’s Algorithm Implementation Demo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Why does Kruskal’s work? Special case of generic MST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we add edge e = v-&gt;w.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Side 1 of cut is all vertices connected to v, side 2 is everything else.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is black (since we don’t allow cycles).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has lower weight (consider in increasing order).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9" name="Google Shape;7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179" y="1216896"/>
            <a:ext cx="2905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Kruskal’s</a:t>
            </a:r>
            <a:endParaRPr/>
          </a:p>
        </p:txBody>
      </p:sp>
      <p:pic>
        <p:nvPicPr>
          <p:cNvPr descr="Prim's Algorithm Demo created by Kevin Wayne and Bob Sedgewick of Princeton University." id="755" name="Google Shape;755;p42" title="Prim's Algorith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 of Kruskal's algorithm produced by Kevin Wayne and Bob Sedgewick at Princeton University." id="756" name="Google Shape;756;p42" title="Kruskal's Algorithm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677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2"/>
          <p:cNvSpPr txBox="1"/>
          <p:nvPr>
            <p:ph idx="1" type="body"/>
          </p:nvPr>
        </p:nvSpPr>
        <p:spPr>
          <a:xfrm>
            <a:off x="1462200" y="4287300"/>
            <a:ext cx="23457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758" name="Google Shape;758;p42"/>
          <p:cNvSpPr txBox="1"/>
          <p:nvPr>
            <p:ph idx="1" type="body"/>
          </p:nvPr>
        </p:nvSpPr>
        <p:spPr>
          <a:xfrm>
            <a:off x="2695476" y="4644300"/>
            <a:ext cx="4204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  <p:sp>
        <p:nvSpPr>
          <p:cNvPr id="759" name="Google Shape;759;p42"/>
          <p:cNvSpPr txBox="1"/>
          <p:nvPr>
            <p:ph idx="1" type="body"/>
          </p:nvPr>
        </p:nvSpPr>
        <p:spPr>
          <a:xfrm>
            <a:off x="5774634" y="4264700"/>
            <a:ext cx="23457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Implementation (Pseudocode)</a:t>
            </a:r>
            <a:endParaRPr/>
          </a:p>
        </p:txBody>
      </p:sp>
      <p:sp>
        <p:nvSpPr>
          <p:cNvPr id="765" name="Google Shape;765;p43"/>
          <p:cNvSpPr txBox="1"/>
          <p:nvPr/>
        </p:nvSpPr>
        <p:spPr>
          <a:xfrm>
            <a:off x="243000" y="766100"/>
            <a:ext cx="5546100" cy="417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mst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&lt;Edge&gt; pq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: G.edges())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q.insert(e);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uf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(G.V());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(!pq.isEmpty() &amp;&amp; mst.size() &lt; G.V() - 1)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= pq.delMin();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e.from();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e.to();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(!uf.connected(v, w))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uf.union(v,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mst.add(e);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} }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66" name="Google Shape;766;p43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Kruskal’s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WQU operations take O(log* V)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Runtime</a:t>
            </a:r>
            <a:endParaRPr/>
          </a:p>
        </p:txBody>
      </p:sp>
      <p:sp>
        <p:nvSpPr>
          <p:cNvPr id="772" name="Google Shape;772;p44"/>
          <p:cNvSpPr txBox="1"/>
          <p:nvPr>
            <p:ph idx="1" type="body"/>
          </p:nvPr>
        </p:nvSpPr>
        <p:spPr>
          <a:xfrm>
            <a:off x="243000" y="556500"/>
            <a:ext cx="8698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 on previous slide is O(E log 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If we use a pre-sorted list of edges (instead of a PQ), then we can simply iterate through the list in O(E) time, so overall runtime is O(E + V log*V + E log*</a:t>
            </a:r>
            <a:r>
              <a:rPr lang="en"/>
              <a:t> V) = O(E log*V)</a:t>
            </a:r>
            <a:r>
              <a:rPr lang="en"/>
              <a:t>.</a:t>
            </a:r>
            <a:endParaRPr/>
          </a:p>
        </p:txBody>
      </p:sp>
      <p:graphicFrame>
        <p:nvGraphicFramePr>
          <p:cNvPr id="773" name="Google Shape;773;p44"/>
          <p:cNvGraphicFramePr/>
          <p:nvPr/>
        </p:nvGraphicFramePr>
        <p:xfrm>
          <a:off x="952500" y="14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{9A96748C-7664-43F2-B95F-D4BDBC2A3B96}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log*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isConnected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4" name="Google Shape;774;p44"/>
          <p:cNvCxnSpPr/>
          <p:nvPr/>
        </p:nvCxnSpPr>
        <p:spPr>
          <a:xfrm>
            <a:off x="6244200" y="1278400"/>
            <a:ext cx="566100" cy="725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" name="Google Shape;775;p44"/>
          <p:cNvSpPr txBox="1"/>
          <p:nvPr/>
        </p:nvSpPr>
        <p:spPr>
          <a:xfrm>
            <a:off x="5962025" y="549150"/>
            <a:ext cx="31662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Fun fact: In HeapSort lecture, we discuss how do this step in O(E) time using “bottom-up heapification”.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and MST Algorithms Summary</a:t>
            </a:r>
            <a:endParaRPr/>
          </a:p>
        </p:txBody>
      </p:sp>
      <p:sp>
        <p:nvSpPr>
          <p:cNvPr id="781" name="Google Shape;781;p45"/>
          <p:cNvSpPr txBox="1"/>
          <p:nvPr>
            <p:ph idx="1" type="body"/>
          </p:nvPr>
        </p:nvSpPr>
        <p:spPr>
          <a:xfrm>
            <a:off x="243000" y="3707850"/>
            <a:ext cx="84438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Can we do better than O(E log* V)?</a:t>
            </a:r>
            <a:endParaRPr/>
          </a:p>
        </p:txBody>
      </p:sp>
      <p:graphicFrame>
        <p:nvGraphicFramePr>
          <p:cNvPr id="782" name="Google Shape;782;p45"/>
          <p:cNvGraphicFramePr/>
          <p:nvPr/>
        </p:nvGraphicFramePr>
        <p:xfrm>
          <a:off x="890700" y="9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{9A96748C-7664-43F2-B95F-D4BDBC2A3B96}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(if E &gt;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Fails for negative weight edges.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Analogous to Dijkstra’s.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 with pre-sorted edges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6"/>
          <p:cNvSpPr txBox="1"/>
          <p:nvPr>
            <p:ph type="title"/>
          </p:nvPr>
        </p:nvSpPr>
        <p:spPr>
          <a:xfrm>
            <a:off x="166800" y="92500"/>
            <a:ext cx="87639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State of the Art Compare-Based MST Algorithms</a:t>
            </a:r>
            <a:endParaRPr/>
          </a:p>
        </p:txBody>
      </p:sp>
      <p:graphicFrame>
        <p:nvGraphicFramePr>
          <p:cNvPr id="788" name="Google Shape;788;p46"/>
          <p:cNvGraphicFramePr/>
          <p:nvPr/>
        </p:nvGraphicFramePr>
        <p:xfrm>
          <a:off x="723900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{C45222A4-D832-4991-8591-72DA89A2EE77}</a:tableStyleId>
              </a:tblPr>
              <a:tblGrid>
                <a:gridCol w="2606275"/>
                <a:gridCol w="2193050"/>
                <a:gridCol w="3019500"/>
              </a:tblGrid>
              <a:tr h="44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 case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discovered by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 log V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log* V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Fredman-Tarjan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 (log* V)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Gabow-Galil-Spencer-Tarjan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i="1"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α(V) log α(V)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Chazelle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i="1"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α(V)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Chazelle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ptimal (</a:t>
                      </a:r>
                      <a:r>
                        <a:rPr i="1" lang="en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link</a:t>
                      </a: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Pettie-Ramachandran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9" name="Google Shape;789;p46"/>
          <p:cNvSpPr txBox="1"/>
          <p:nvPr/>
        </p:nvSpPr>
        <p:spPr>
          <a:xfrm>
            <a:off x="254300" y="4704750"/>
            <a:ext cx="5027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(Slide Courtesy of Kevin Wayne, Princeton University)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2019</a:t>
            </a:r>
            <a:endParaRPr/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161925" y="2688525"/>
            <a:ext cx="88719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26: Minimum Spanning Trees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MST, Cut Property, Generic MST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Prim’s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Kruskal’s Algorithm</a:t>
            </a:r>
            <a:br>
              <a:rPr lang="en"/>
            </a:br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000" y="316525"/>
            <a:ext cx="3148476" cy="20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795" name="Google Shape;795;p4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Tree fire: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http://www.miamidade.gov/fire/library/hotlines/2011-december_files/tree-fire.jpg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Bicycle routes in Seattle: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https://www.flickr.com/photos/ewedistrict/21980840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Cancer MST: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http://www.bccrc.ca/ci/ta01_archlevel.html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243000" y="556500"/>
            <a:ext cx="87780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an </a:t>
            </a:r>
            <a:r>
              <a:rPr b="1" lang="en"/>
              <a:t>undirected</a:t>
            </a:r>
            <a:r>
              <a:rPr lang="en"/>
              <a:t> graph, a </a:t>
            </a:r>
            <a:r>
              <a:rPr b="1" i="1" lang="en"/>
              <a:t>spanning tree </a:t>
            </a:r>
            <a:r>
              <a:rPr lang="en"/>
              <a:t>T is a subgraph of G, where 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connected.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acyclic.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Includes all of the vertices.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Spanning tree is the black edges and vertices.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50871" y="3733800"/>
            <a:ext cx="91440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spanning tree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spanning tree of minimum total weight.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Directly connecting buildings by power lines.</a:t>
            </a:r>
            <a:endParaRPr sz="2000"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50" y="1273152"/>
            <a:ext cx="3270525" cy="25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/>
        </p:nvSpPr>
        <p:spPr>
          <a:xfrm>
            <a:off x="2333525" y="1106275"/>
            <a:ext cx="207300" cy="63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2601452" y="1106275"/>
            <a:ext cx="19620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two properties make it a tree.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3789410" y="1693989"/>
            <a:ext cx="21552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makes it spanning.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3599800" y="1777250"/>
            <a:ext cx="207300" cy="245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>
            <a:stCxn id="111" idx="2"/>
            <a:endCxn id="115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3"/>
          <p:cNvCxnSpPr>
            <a:stCxn id="111" idx="0"/>
            <a:endCxn id="112" idx="1"/>
          </p:cNvCxnSpPr>
          <p:nvPr/>
        </p:nvCxnSpPr>
        <p:spPr>
          <a:xfrm flipH="1" rot="10800000">
            <a:off x="359838" y="910263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3"/>
          <p:cNvCxnSpPr>
            <a:stCxn id="112" idx="3"/>
            <a:endCxn id="113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3"/>
          <p:cNvCxnSpPr>
            <a:stCxn id="113" idx="3"/>
            <a:endCxn id="116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>
            <a:stCxn id="116" idx="2"/>
            <a:endCxn id="114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3"/>
          <p:cNvCxnSpPr>
            <a:stCxn id="115" idx="3"/>
            <a:endCxn id="117" idx="1"/>
          </p:cNvCxnSpPr>
          <p:nvPr/>
        </p:nvCxnSpPr>
        <p:spPr>
          <a:xfrm flipH="1" rot="10800000">
            <a:off x="1302813" y="1682438"/>
            <a:ext cx="439200" cy="84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3"/>
          <p:cNvCxnSpPr>
            <a:stCxn id="117" idx="3"/>
            <a:endCxn id="114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>
            <a:stCxn id="115" idx="3"/>
            <a:endCxn id="114" idx="1"/>
          </p:cNvCxnSpPr>
          <p:nvPr/>
        </p:nvCxnSpPr>
        <p:spPr>
          <a:xfrm flipH="1" rot="10800000">
            <a:off x="1302813" y="2529038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3"/>
          <p:cNvCxnSpPr>
            <a:stCxn id="112" idx="2"/>
            <a:endCxn id="117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3"/>
          <p:cNvCxnSpPr>
            <a:stCxn id="117" idx="0"/>
            <a:endCxn id="113" idx="2"/>
          </p:cNvCxnSpPr>
          <p:nvPr/>
        </p:nvCxnSpPr>
        <p:spPr>
          <a:xfrm flipH="1" rot="10800000">
            <a:off x="1935088" y="1175763"/>
            <a:ext cx="1138800" cy="31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3"/>
          <p:cNvCxnSpPr>
            <a:stCxn id="117" idx="3"/>
            <a:endCxn id="116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3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3"/>
          <p:cNvCxnSpPr>
            <a:stCxn id="129" idx="2"/>
            <a:endCxn id="133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3"/>
          <p:cNvCxnSpPr>
            <a:stCxn id="129" idx="0"/>
            <a:endCxn id="130" idx="1"/>
          </p:cNvCxnSpPr>
          <p:nvPr/>
        </p:nvCxnSpPr>
        <p:spPr>
          <a:xfrm flipH="1" rot="10800000">
            <a:off x="5064263" y="921150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3"/>
          <p:cNvCxnSpPr>
            <a:stCxn id="130" idx="3"/>
            <a:endCxn id="131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3"/>
          <p:cNvCxnSpPr>
            <a:stCxn id="131" idx="3"/>
            <a:endCxn id="134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3"/>
          <p:cNvCxnSpPr>
            <a:stCxn id="134" idx="2"/>
            <a:endCxn id="132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3"/>
          <p:cNvCxnSpPr>
            <a:stCxn id="133" idx="3"/>
            <a:endCxn id="135" idx="1"/>
          </p:cNvCxnSpPr>
          <p:nvPr/>
        </p:nvCxnSpPr>
        <p:spPr>
          <a:xfrm flipH="1" rot="10800000">
            <a:off x="6007238" y="1693325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3"/>
          <p:cNvCxnSpPr>
            <a:stCxn id="135" idx="3"/>
            <a:endCxn id="132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3"/>
          <p:cNvCxnSpPr>
            <a:stCxn id="133" idx="3"/>
            <a:endCxn id="132" idx="1"/>
          </p:cNvCxnSpPr>
          <p:nvPr/>
        </p:nvCxnSpPr>
        <p:spPr>
          <a:xfrm flipH="1" rot="10800000">
            <a:off x="6007238" y="2539925"/>
            <a:ext cx="1191900" cy="1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3"/>
          <p:cNvCxnSpPr>
            <a:stCxn id="130" idx="2"/>
            <a:endCxn id="135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3"/>
          <p:cNvCxnSpPr>
            <a:stCxn id="135" idx="0"/>
            <a:endCxn id="131" idx="2"/>
          </p:cNvCxnSpPr>
          <p:nvPr/>
        </p:nvCxnSpPr>
        <p:spPr>
          <a:xfrm flipH="1" rot="10800000">
            <a:off x="6639513" y="1186650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3"/>
          <p:cNvCxnSpPr>
            <a:stCxn id="135" idx="3"/>
            <a:endCxn id="134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are Spanning Trees?        </a:t>
            </a:r>
            <a:r>
              <a:rPr lang="en"/>
              <a:t>http://yellkey.com</a:t>
            </a:r>
            <a:r>
              <a:rPr lang="en">
                <a:solidFill>
                  <a:srgbClr val="38761D"/>
                </a:solidFill>
              </a:rPr>
              <a:t>/now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4"/>
          <p:cNvCxnSpPr>
            <a:stCxn id="152" idx="2"/>
            <a:endCxn id="156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4"/>
          <p:cNvCxnSpPr>
            <a:stCxn id="152" idx="0"/>
            <a:endCxn id="153" idx="1"/>
          </p:cNvCxnSpPr>
          <p:nvPr/>
        </p:nvCxnSpPr>
        <p:spPr>
          <a:xfrm flipH="1" rot="10800000">
            <a:off x="359838" y="910263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4"/>
          <p:cNvCxnSpPr>
            <a:stCxn id="153" idx="3"/>
            <a:endCxn id="154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4"/>
          <p:cNvCxnSpPr>
            <a:stCxn id="154" idx="3"/>
            <a:endCxn id="157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4"/>
          <p:cNvCxnSpPr>
            <a:stCxn id="157" idx="2"/>
            <a:endCxn id="155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4"/>
          <p:cNvCxnSpPr>
            <a:stCxn id="156" idx="3"/>
            <a:endCxn id="158" idx="1"/>
          </p:cNvCxnSpPr>
          <p:nvPr/>
        </p:nvCxnSpPr>
        <p:spPr>
          <a:xfrm flipH="1" rot="10800000">
            <a:off x="1302813" y="1682438"/>
            <a:ext cx="439200" cy="84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4"/>
          <p:cNvCxnSpPr>
            <a:stCxn id="158" idx="3"/>
            <a:endCxn id="155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4"/>
          <p:cNvCxnSpPr>
            <a:stCxn id="156" idx="3"/>
            <a:endCxn id="155" idx="1"/>
          </p:cNvCxnSpPr>
          <p:nvPr/>
        </p:nvCxnSpPr>
        <p:spPr>
          <a:xfrm flipH="1" rot="10800000">
            <a:off x="1302813" y="2529038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4"/>
          <p:cNvCxnSpPr>
            <a:stCxn id="153" idx="2"/>
            <a:endCxn id="158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4"/>
          <p:cNvCxnSpPr>
            <a:stCxn id="158" idx="0"/>
            <a:endCxn id="154" idx="2"/>
          </p:cNvCxnSpPr>
          <p:nvPr/>
        </p:nvCxnSpPr>
        <p:spPr>
          <a:xfrm flipH="1" rot="10800000">
            <a:off x="1935088" y="1175763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4"/>
          <p:cNvCxnSpPr>
            <a:stCxn id="158" idx="3"/>
            <a:endCxn id="157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4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4"/>
          <p:cNvCxnSpPr>
            <a:stCxn id="170" idx="2"/>
            <a:endCxn id="174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4"/>
          <p:cNvCxnSpPr>
            <a:stCxn id="170" idx="0"/>
            <a:endCxn id="171" idx="1"/>
          </p:cNvCxnSpPr>
          <p:nvPr/>
        </p:nvCxnSpPr>
        <p:spPr>
          <a:xfrm flipH="1" rot="10800000">
            <a:off x="5064263" y="921150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4"/>
          <p:cNvCxnSpPr>
            <a:stCxn id="171" idx="3"/>
            <a:endCxn id="172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4"/>
          <p:cNvCxnSpPr>
            <a:stCxn id="172" idx="3"/>
            <a:endCxn id="175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4"/>
          <p:cNvCxnSpPr>
            <a:stCxn id="175" idx="2"/>
            <a:endCxn id="173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4"/>
          <p:cNvCxnSpPr>
            <a:stCxn id="174" idx="3"/>
            <a:endCxn id="176" idx="1"/>
          </p:cNvCxnSpPr>
          <p:nvPr/>
        </p:nvCxnSpPr>
        <p:spPr>
          <a:xfrm flipH="1" rot="10800000">
            <a:off x="6007238" y="1693325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4"/>
          <p:cNvCxnSpPr>
            <a:stCxn id="176" idx="3"/>
            <a:endCxn id="173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4"/>
          <p:cNvCxnSpPr>
            <a:stCxn id="174" idx="3"/>
            <a:endCxn id="173" idx="1"/>
          </p:cNvCxnSpPr>
          <p:nvPr/>
        </p:nvCxnSpPr>
        <p:spPr>
          <a:xfrm flipH="1" rot="10800000">
            <a:off x="6007238" y="2539925"/>
            <a:ext cx="1191900" cy="1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4"/>
          <p:cNvCxnSpPr>
            <a:stCxn id="171" idx="2"/>
            <a:endCxn id="176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4"/>
          <p:cNvCxnSpPr>
            <a:stCxn id="176" idx="0"/>
            <a:endCxn id="172" idx="2"/>
          </p:cNvCxnSpPr>
          <p:nvPr/>
        </p:nvCxnSpPr>
        <p:spPr>
          <a:xfrm flipH="1" rot="10800000">
            <a:off x="6639513" y="1186650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4"/>
          <p:cNvCxnSpPr>
            <a:stCxn id="176" idx="3"/>
            <a:endCxn id="175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4"/>
          <p:cNvSpPr/>
          <p:nvPr/>
        </p:nvSpPr>
        <p:spPr>
          <a:xfrm>
            <a:off x="2558438" y="33366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3589288" y="29505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5272363" y="30230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4886263" y="45693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3308363" y="45706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5820763" y="39727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4133688" y="37227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14"/>
          <p:cNvCxnSpPr>
            <a:stCxn id="188" idx="2"/>
            <a:endCxn id="192" idx="1"/>
          </p:cNvCxnSpPr>
          <p:nvPr/>
        </p:nvCxnSpPr>
        <p:spPr>
          <a:xfrm>
            <a:off x="2751488" y="3722738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4"/>
          <p:cNvCxnSpPr>
            <a:stCxn id="188" idx="0"/>
            <a:endCxn id="189" idx="1"/>
          </p:cNvCxnSpPr>
          <p:nvPr/>
        </p:nvCxnSpPr>
        <p:spPr>
          <a:xfrm flipH="1" rot="10800000">
            <a:off x="2751488" y="3143738"/>
            <a:ext cx="837900" cy="192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4"/>
          <p:cNvCxnSpPr>
            <a:stCxn id="189" idx="3"/>
            <a:endCxn id="190" idx="1"/>
          </p:cNvCxnSpPr>
          <p:nvPr/>
        </p:nvCxnSpPr>
        <p:spPr>
          <a:xfrm>
            <a:off x="3975388" y="3143588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4"/>
          <p:cNvCxnSpPr>
            <a:stCxn id="190" idx="3"/>
            <a:endCxn id="193" idx="0"/>
          </p:cNvCxnSpPr>
          <p:nvPr/>
        </p:nvCxnSpPr>
        <p:spPr>
          <a:xfrm>
            <a:off x="5658463" y="3216138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4"/>
          <p:cNvCxnSpPr>
            <a:stCxn id="193" idx="2"/>
            <a:endCxn id="191" idx="3"/>
          </p:cNvCxnSpPr>
          <p:nvPr/>
        </p:nvCxnSpPr>
        <p:spPr>
          <a:xfrm flipH="1">
            <a:off x="5272513" y="4358813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4"/>
          <p:cNvCxnSpPr>
            <a:stCxn id="192" idx="3"/>
            <a:endCxn id="194" idx="1"/>
          </p:cNvCxnSpPr>
          <p:nvPr/>
        </p:nvCxnSpPr>
        <p:spPr>
          <a:xfrm flipH="1" rot="10800000">
            <a:off x="3694463" y="3915913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4"/>
          <p:cNvCxnSpPr>
            <a:stCxn id="194" idx="3"/>
            <a:endCxn id="191" idx="1"/>
          </p:cNvCxnSpPr>
          <p:nvPr/>
        </p:nvCxnSpPr>
        <p:spPr>
          <a:xfrm>
            <a:off x="4519788" y="3915788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4"/>
          <p:cNvCxnSpPr>
            <a:stCxn id="192" idx="3"/>
            <a:endCxn id="191" idx="1"/>
          </p:cNvCxnSpPr>
          <p:nvPr/>
        </p:nvCxnSpPr>
        <p:spPr>
          <a:xfrm flipH="1" rot="10800000">
            <a:off x="3694463" y="4762513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4"/>
          <p:cNvCxnSpPr>
            <a:stCxn id="189" idx="2"/>
            <a:endCxn id="194" idx="0"/>
          </p:cNvCxnSpPr>
          <p:nvPr/>
        </p:nvCxnSpPr>
        <p:spPr>
          <a:xfrm>
            <a:off x="3782338" y="3336638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4"/>
          <p:cNvCxnSpPr>
            <a:stCxn id="194" idx="0"/>
            <a:endCxn id="190" idx="2"/>
          </p:cNvCxnSpPr>
          <p:nvPr/>
        </p:nvCxnSpPr>
        <p:spPr>
          <a:xfrm flipH="1" rot="10800000">
            <a:off x="4326738" y="3409238"/>
            <a:ext cx="1138800" cy="31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4"/>
          <p:cNvCxnSpPr>
            <a:stCxn id="194" idx="3"/>
            <a:endCxn id="193" idx="1"/>
          </p:cNvCxnSpPr>
          <p:nvPr/>
        </p:nvCxnSpPr>
        <p:spPr>
          <a:xfrm>
            <a:off x="4519788" y="3915788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Applications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school handwriting recognition (left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Medical imaging (e.g. arrangement of nuclei in cancer cells (right))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more, see: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http://www.ics.uci.edu/~eppstein/gina/mst.html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25" y="1933775"/>
            <a:ext cx="3814826" cy="29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000" y="2344725"/>
            <a:ext cx="4185724" cy="2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219" name="Google Shape;219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21" name="Google Shape;221;p16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22" name="Google Shape;222;p16"/>
          <p:cNvCxnSpPr>
            <a:stCxn id="220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16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24" name="Google Shape;224;p16"/>
          <p:cNvCxnSpPr>
            <a:stCxn id="223" idx="3"/>
            <a:endCxn id="220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6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26" name="Google Shape;226;p16"/>
          <p:cNvCxnSpPr>
            <a:stCxn id="223" idx="3"/>
            <a:endCxn id="227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6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29" name="Google Shape;229;p16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0" name="Google Shape;230;p16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31" name="Google Shape;231;p16"/>
          <p:cNvCxnSpPr>
            <a:stCxn id="227" idx="3"/>
            <a:endCxn id="221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6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27" name="Google Shape;227;p16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