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  <p:sldMasterId id="2147483674" r:id="rId6"/>
    <p:sldMasterId id="214748367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F705F9-9A5F-466A-9ED2-20EEA72A494B}">
  <a:tblStyle styleId="{4CF705F9-9A5F-466A-9ED2-20EEA72A49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5F38016-543C-4835-B1FD-D02540B12B0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04f59715_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04f59715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04f59715_0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04f59715_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0a2654eb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0a2654e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0a2654eb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0a2654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0a2654eb_0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0a2654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0a2654eb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0a2654e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8fec2cee_0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8fec2c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937f84c_0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3937f84c_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3937f84c_02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3937f84c_0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0a2654eb_0_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0a2654e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937f84c_0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937f84c_0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0a2654eb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a0a2654e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0a2654eb_0_1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0a2654e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0a2654eb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a0a2654e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0a2654eb_0_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0a2654e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8fec2cee_0_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8fec2c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8fec2cee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8fec2ce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b8fec2cee_0_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b8fec2ce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8fec2cee_0_1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8fec2ce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b8fec2cee_0_1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b8fec2ce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0a2654eb_0_3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0a2654e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04b8561c_0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04b8561c_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b8fec2cee_0_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b8fec2ce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0a2654eb_0_3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0a2654e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0a2654eb_0_3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a0a2654e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bf4d1e1f7_0_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bf4d1e1f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bf4d1e1f7_0_2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bf4d1e1f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bf4d1e1f7_0_3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bf4d1e1f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bf4d1e1f7_0_3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bf4d1e1f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bf4d1e1f7_0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bf4d1e1f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a0a2654eb_0_3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a0a2654e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bf4d1e1f7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bf4d1e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937f84c_0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937f84c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bf4d1e1f7_0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bf4d1e1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c0279b2f7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c0279b2f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c0279b2f7_0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c0279b2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a0a2654eb_0_3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a0a2654e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c0279b2f7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c0279b2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c0279b2f7_0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c0279b2f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c0279b2f7_1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c0279b2f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fc71de6a0_9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4fc71de6a0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4fc71de6a0_9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4fc71de6a0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4fc71de6a0_9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4fc71de6a0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0a2654eb_0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0a2654e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4fc71de6a0_9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4fc71de6a0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4fc71de6a0_9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4fc71de6a0_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4fc71de6a0_9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4fc71de6a0_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c0279b2f7_0_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c0279b2f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28362bff5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28362bf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0a2654eb_0_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0a2654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4b8561c_0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4b8561c_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8fec2cee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8fec2c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8fec2cee_0_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8fec2c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1" type="subTitle"/>
          </p:nvPr>
        </p:nvSpPr>
        <p:spPr>
          <a:xfrm>
            <a:off x="161925" y="29171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3" name="Google Shape;53;p16"/>
          <p:cNvCxnSpPr/>
          <p:nvPr/>
        </p:nvCxnSpPr>
        <p:spPr>
          <a:xfrm>
            <a:off x="290700" y="28216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6" name="Google Shape;56;p17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3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5" name="Google Shape;75;p23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8" name="Google Shape;78;p24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3" name="Google Shape;83;p2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" name="Google Shape;33;p9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" name="Google Shape;36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0" name="Google Shape;70;p2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datastructur.es/sp18/materials/demos/asymptotics.html?rN=4*N%5E2+40*sin(N)&amp;fN=N%5E2&amp;k1=3&amp;k2=5&amp;maxN=15&amp;maxY=1000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datastructur.es/sp18/materials/demos/asymptotics.html?rN=(4N%5E2+3N*log(N))/2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atastructur.es/sp18/materials/demos/asymptotics.html?rN=(4N%5E2+3N*log(N))/2&amp;fN=N%5E2&amp;k1=1&amp;k2=3&amp;maxN=5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sp19.datastructur.es/materials/demos/asymptotics.html?rN=4*N%5E2+40*sin(N)&amp;fN=N%5E2&amp;k1=3&amp;k2=5&amp;maxN=15&amp;maxY=1000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sp19.datastructur.es/materials/demos/asymptotics.html?rN=4*N%5E2+40*sin(N)&amp;fN=N%5E4&amp;k1=0&amp;k2=5&amp;maxN=15&amp;maxY=1000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support.sas.com/documentation/cdl/en/ornoaug/65289/HTML/default/viewer.htm#ornoaug_optnet_examples07.htm#ornoaug.optnet.map002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CS61B: 2020</a:t>
            </a:r>
            <a:endParaRPr/>
          </a:p>
        </p:txBody>
      </p:sp>
      <p:sp>
        <p:nvSpPr>
          <p:cNvPr id="94" name="Google Shape;94;p29"/>
          <p:cNvSpPr txBox="1"/>
          <p:nvPr>
            <p:ph idx="1" type="subTitle"/>
          </p:nvPr>
        </p:nvSpPr>
        <p:spPr>
          <a:xfrm>
            <a:off x="161925" y="2612325"/>
            <a:ext cx="7350900" cy="19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13: Introduction to Asymptotic Analysis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Intuitive Runtime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Detailed Analysis of Worst Case Order of Growth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Simplified Analysis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Big Theta Notation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Big O Notation</a:t>
            </a:r>
            <a:endParaRPr/>
          </a:p>
        </p:txBody>
      </p:sp>
      <p:pic>
        <p:nvPicPr>
          <p:cNvPr id="95" name="Google Shape;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875" y="120525"/>
            <a:ext cx="3616325" cy="25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165" name="Google Shape;165;p38"/>
          <p:cNvSpPr txBox="1"/>
          <p:nvPr>
            <p:ph idx="1" type="body"/>
          </p:nvPr>
        </p:nvSpPr>
        <p:spPr>
          <a:xfrm>
            <a:off x="243000" y="556500"/>
            <a:ext cx="8727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2A: Count possible operations for an array of size N = 10,000.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6" name="Google Shape;166;p38"/>
          <p:cNvGraphicFramePr/>
          <p:nvPr/>
        </p:nvGraphicFramePr>
        <p:xfrm>
          <a:off x="5174725" y="224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38"/>
          <p:cNvSpPr txBox="1"/>
          <p:nvPr/>
        </p:nvSpPr>
        <p:spPr>
          <a:xfrm>
            <a:off x="99275" y="2245665"/>
            <a:ext cx="5020500" cy="229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68" name="Google Shape;168;p38"/>
          <p:cNvGrpSpPr/>
          <p:nvPr/>
        </p:nvGrpSpPr>
        <p:grpSpPr>
          <a:xfrm>
            <a:off x="708875" y="4642375"/>
            <a:ext cx="4392100" cy="392400"/>
            <a:chOff x="708875" y="4642375"/>
            <a:chExt cx="4392100" cy="392400"/>
          </a:xfrm>
        </p:grpSpPr>
        <p:sp>
          <p:nvSpPr>
            <p:cNvPr id="169" name="Google Shape;169;p38"/>
            <p:cNvSpPr txBox="1"/>
            <p:nvPr/>
          </p:nvSpPr>
          <p:spPr>
            <a:xfrm>
              <a:off x="708875" y="4642375"/>
              <a:ext cx="4278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The counts are tricky to compute. Work not shown.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170" name="Google Shape;170;p38"/>
            <p:cNvCxnSpPr/>
            <p:nvPr/>
          </p:nvCxnSpPr>
          <p:spPr>
            <a:xfrm flipH="1" rot="10800000">
              <a:off x="4845675" y="4717950"/>
              <a:ext cx="255300" cy="1230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1" name="Google Shape;171;p38"/>
          <p:cNvSpPr txBox="1"/>
          <p:nvPr/>
        </p:nvSpPr>
        <p:spPr>
          <a:xfrm>
            <a:off x="242475" y="932885"/>
            <a:ext cx="86790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Machine independent.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dependence captured in model.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Bad: Tedious to compute. Array size was arbitrary. Doesn’t tell you actual time.</a:t>
            </a:r>
            <a:endParaRPr/>
          </a:p>
        </p:txBody>
      </p:sp>
      <p:sp>
        <p:nvSpPr>
          <p:cNvPr id="172" name="Google Shape;172;p38"/>
          <p:cNvSpPr txBox="1"/>
          <p:nvPr/>
        </p:nvSpPr>
        <p:spPr>
          <a:xfrm>
            <a:off x="6714750" y="3033151"/>
            <a:ext cx="16776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to 10000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to 50,015,001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to 50,005,000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to 49,995,000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to 99,990,000</a:t>
            </a:r>
            <a:endParaRPr/>
          </a:p>
        </p:txBody>
      </p:sp>
      <p:sp>
        <p:nvSpPr>
          <p:cNvPr id="173" name="Google Shape;173;p38"/>
          <p:cNvSpPr txBox="1"/>
          <p:nvPr/>
        </p:nvSpPr>
        <p:spPr>
          <a:xfrm>
            <a:off x="6714725" y="2661875"/>
            <a:ext cx="928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179" name="Google Shape;179;p39"/>
          <p:cNvSpPr txBox="1"/>
          <p:nvPr>
            <p:ph idx="1" type="body"/>
          </p:nvPr>
        </p:nvSpPr>
        <p:spPr>
          <a:xfrm>
            <a:off x="243000" y="556500"/>
            <a:ext cx="8715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2B: Count possible operations in terms of input array size N.</a:t>
            </a:r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4412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50,015,001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50,005,000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49,995,000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99,990,000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39"/>
          <p:cNvSpPr txBox="1"/>
          <p:nvPr/>
        </p:nvSpPr>
        <p:spPr>
          <a:xfrm>
            <a:off x="132375" y="2116902"/>
            <a:ext cx="42123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j&lt;A.length;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39"/>
          <p:cNvSpPr txBox="1"/>
          <p:nvPr/>
        </p:nvSpPr>
        <p:spPr>
          <a:xfrm>
            <a:off x="242475" y="932875"/>
            <a:ext cx="83808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Good: Machine independent. Input dependence captured in model. Tells you how algorithm </a:t>
            </a:r>
            <a:r>
              <a:rPr b="1"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Bad: Even more tedious to compute. Doesn’t tell you actual time.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 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]</a:t>
            </a:r>
            <a:endParaRPr/>
          </a:p>
        </p:txBody>
      </p:sp>
      <p:sp>
        <p:nvSpPr>
          <p:cNvPr id="188" name="Google Shape;188;p40"/>
          <p:cNvSpPr txBox="1"/>
          <p:nvPr>
            <p:ph idx="1" type="body"/>
          </p:nvPr>
        </p:nvSpPr>
        <p:spPr>
          <a:xfrm>
            <a:off x="243000" y="556500"/>
            <a:ext cx="8715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turn: Try to come up with rough estimates for the symbolic and                   exact counts for at least one of the operations.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Tip: Don’t worry about being off by one. Just try to predict the rough magnitudes of each.</a:t>
            </a:r>
            <a:endParaRPr/>
          </a:p>
        </p:txBody>
      </p:sp>
      <p:graphicFrame>
        <p:nvGraphicFramePr>
          <p:cNvPr id="189" name="Google Shape;189;p40"/>
          <p:cNvGraphicFramePr/>
          <p:nvPr/>
        </p:nvGraphicFramePr>
        <p:xfrm>
          <a:off x="576010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452200"/>
                <a:gridCol w="745825"/>
                <a:gridCol w="10665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sym.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</a:t>
                      </a:r>
                      <a:r>
                        <a:rPr lang="en"/>
                        <a:t> </a:t>
                      </a:r>
                      <a:r>
                        <a:rPr lang="en"/>
                        <a:t>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40"/>
          <p:cNvSpPr txBox="1"/>
          <p:nvPr/>
        </p:nvSpPr>
        <p:spPr>
          <a:xfrm>
            <a:off x="132375" y="2416975"/>
            <a:ext cx="5550000" cy="231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r>
              <a:rPr lang="en"/>
              <a:t> 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]</a:t>
            </a:r>
            <a:endParaRPr/>
          </a:p>
        </p:txBody>
      </p:sp>
      <p:sp>
        <p:nvSpPr>
          <p:cNvPr id="196" name="Google Shape;196;p41"/>
          <p:cNvSpPr txBox="1"/>
          <p:nvPr>
            <p:ph idx="1" type="body"/>
          </p:nvPr>
        </p:nvSpPr>
        <p:spPr>
          <a:xfrm>
            <a:off x="243000" y="556500"/>
            <a:ext cx="8715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our turn: Try to come up with rough estimates for the symbolic and                  exact counts for at least one of the operations.</a:t>
            </a:r>
            <a:endParaRPr/>
          </a:p>
        </p:txBody>
      </p:sp>
      <p:graphicFrame>
        <p:nvGraphicFramePr>
          <p:cNvPr id="197" name="Google Shape;197;p41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873850"/>
                <a:gridCol w="1142000"/>
                <a:gridCol w="1196525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19998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41"/>
          <p:cNvSpPr txBox="1"/>
          <p:nvPr/>
        </p:nvSpPr>
        <p:spPr>
          <a:xfrm>
            <a:off x="132375" y="2116902"/>
            <a:ext cx="4552500" cy="169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41"/>
          <p:cNvSpPr txBox="1"/>
          <p:nvPr/>
        </p:nvSpPr>
        <p:spPr>
          <a:xfrm>
            <a:off x="118175" y="3827250"/>
            <a:ext cx="4566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Especially observant folks may notice we didn’t count everything, e.g. “- 1” and “+ 1” operations. We’ll see why this omission is not a problem very shortly.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00" name="Google Shape;200;p41"/>
          <p:cNvSpPr txBox="1"/>
          <p:nvPr/>
        </p:nvSpPr>
        <p:spPr>
          <a:xfrm>
            <a:off x="223300" y="4655450"/>
            <a:ext cx="8173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you did this exercise but were off by one, that’s fine. The exact numbers aren’t that important.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Algorithms</a:t>
            </a:r>
            <a:endParaRPr/>
          </a:p>
        </p:txBody>
      </p:sp>
      <p:sp>
        <p:nvSpPr>
          <p:cNvPr id="206" name="Google Shape;206;p42"/>
          <p:cNvSpPr txBox="1"/>
          <p:nvPr>
            <p:ph idx="1" type="body"/>
          </p:nvPr>
        </p:nvSpPr>
        <p:spPr>
          <a:xfrm>
            <a:off x="243000" y="556500"/>
            <a:ext cx="8715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algorithm is better? Why?</a:t>
            </a:r>
            <a:endParaRPr/>
          </a:p>
        </p:txBody>
      </p:sp>
      <p:graphicFrame>
        <p:nvGraphicFramePr>
          <p:cNvPr id="207" name="Google Shape;207;p42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873850"/>
                <a:gridCol w="1142000"/>
                <a:gridCol w="1196525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19998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Google Shape;208;p42"/>
          <p:cNvGraphicFramePr/>
          <p:nvPr/>
        </p:nvGraphicFramePr>
        <p:xfrm>
          <a:off x="78200" y="204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50,015,001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50,005,000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49,995,000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99,990,000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9" name="Google Shape;209;p42"/>
          <p:cNvSpPr txBox="1"/>
          <p:nvPr/>
        </p:nvSpPr>
        <p:spPr>
          <a:xfrm>
            <a:off x="2084250" y="4699746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42"/>
          <p:cNvSpPr txBox="1"/>
          <p:nvPr/>
        </p:nvSpPr>
        <p:spPr>
          <a:xfrm>
            <a:off x="6959250" y="4593594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Algorithms</a:t>
            </a:r>
            <a:endParaRPr/>
          </a:p>
        </p:txBody>
      </p:sp>
      <p:sp>
        <p:nvSpPr>
          <p:cNvPr id="216" name="Google Shape;216;p43"/>
          <p:cNvSpPr txBox="1"/>
          <p:nvPr>
            <p:ph idx="1" type="body"/>
          </p:nvPr>
        </p:nvSpPr>
        <p:spPr>
          <a:xfrm>
            <a:off x="243000" y="556500"/>
            <a:ext cx="8715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algorithm is better?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. Why?</a:t>
            </a:r>
            <a:endParaRPr/>
          </a:p>
        </p:txBody>
      </p:sp>
      <p:graphicFrame>
        <p:nvGraphicFramePr>
          <p:cNvPr id="217" name="Google Shape;217;p43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873850"/>
                <a:gridCol w="1142000"/>
                <a:gridCol w="1196525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19998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oogle Shape;218;p43"/>
          <p:cNvGraphicFramePr/>
          <p:nvPr/>
        </p:nvGraphicFramePr>
        <p:xfrm>
          <a:off x="78200" y="204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50,015,001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50,005,000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49,995,000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99,990,000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43"/>
          <p:cNvSpPr txBox="1"/>
          <p:nvPr/>
        </p:nvSpPr>
        <p:spPr>
          <a:xfrm>
            <a:off x="161855" y="868410"/>
            <a:ext cx="8991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Fewer operations to do the same work [e.g. 50,015,001 vs. 10000 operations].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answer: Algorithm </a:t>
            </a:r>
            <a:r>
              <a:rPr b="1"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 better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worst case. 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+3N+2)/2 vs.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better answer: Parabolas 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grow faster than lines (N).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3"/>
          <p:cNvSpPr txBox="1"/>
          <p:nvPr/>
        </p:nvSpPr>
        <p:spPr>
          <a:xfrm>
            <a:off x="2084250" y="4699746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43"/>
          <p:cNvSpPr txBox="1"/>
          <p:nvPr/>
        </p:nvSpPr>
        <p:spPr>
          <a:xfrm>
            <a:off x="6959250" y="4593594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Behavior</a:t>
            </a:r>
            <a:endParaRPr/>
          </a:p>
        </p:txBody>
      </p:sp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243000" y="556500"/>
            <a:ext cx="8748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most cases, we care only about </a:t>
            </a:r>
            <a:r>
              <a:rPr lang="en" u="sng"/>
              <a:t>asymptotic behavior, i.e. what happens             for very large N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Simulation of billions of interacting particles.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Social network with billions of users.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Logging of billions of transactions.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Encoding of billions of bytes of video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Algorithms which scale well (e.g. look like lines) have better asymptotic runtime behavior than algorithms that scale relatively poorly (e.g. look like parabolas).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Parabolas vs. Lines</a:t>
            </a:r>
            <a:endParaRPr/>
          </a:p>
        </p:txBody>
      </p:sp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243000" y="556500"/>
            <a:ext cx="8748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two algorithms that zerpify a collection of N items.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zerp1</a:t>
            </a:r>
            <a:r>
              <a:rPr lang="en"/>
              <a:t> takes 2N</a:t>
            </a:r>
            <a:r>
              <a:rPr baseline="30000" lang="en"/>
              <a:t>2</a:t>
            </a:r>
            <a:r>
              <a:rPr lang="en"/>
              <a:t> operations.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zerp2</a:t>
            </a:r>
            <a:r>
              <a:rPr lang="en"/>
              <a:t> takes 500N operations.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small N,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zerp1</a:t>
            </a:r>
            <a:r>
              <a:rPr lang="en"/>
              <a:t> might</a:t>
            </a:r>
            <a:r>
              <a:rPr lang="en"/>
              <a:t> be faster, but as dataset size grows, the parabolic algorithm is going to fall farther and farther behind (in time it takes to complete).</a:t>
            </a:r>
            <a:endParaRPr/>
          </a:p>
        </p:txBody>
      </p:sp>
      <p:pic>
        <p:nvPicPr>
          <p:cNvPr id="234" name="Google Shape;2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" y="2839022"/>
            <a:ext cx="2824300" cy="2050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209" y="2856425"/>
            <a:ext cx="2836475" cy="20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9849" y="2853237"/>
            <a:ext cx="2767842" cy="20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Across Many Domains</a:t>
            </a:r>
            <a:endParaRPr/>
          </a:p>
        </p:txBody>
      </p:sp>
      <p:sp>
        <p:nvSpPr>
          <p:cNvPr id="242" name="Google Shape;242;p46"/>
          <p:cNvSpPr txBox="1"/>
          <p:nvPr>
            <p:ph idx="1" type="body"/>
          </p:nvPr>
        </p:nvSpPr>
        <p:spPr>
          <a:xfrm>
            <a:off x="243000" y="556500"/>
            <a:ext cx="8809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informally refer to the “shape” of a runtime function as its                              </a:t>
            </a:r>
            <a:r>
              <a:rPr b="1" i="1" lang="en" u="sng"/>
              <a:t>order of growth</a:t>
            </a:r>
            <a:r>
              <a:rPr i="1" lang="en"/>
              <a:t> </a:t>
            </a:r>
            <a:r>
              <a:rPr lang="en"/>
              <a:t>(will formalize soon).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Effect is dramatic! Often determines whether a problem can be solved at all.</a:t>
            </a:r>
            <a:endParaRPr/>
          </a:p>
        </p:txBody>
      </p:sp>
      <p:pic>
        <p:nvPicPr>
          <p:cNvPr id="243" name="Google Shape;2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4" y="1696051"/>
            <a:ext cx="8809550" cy="28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71" y="4488308"/>
            <a:ext cx="3779354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6"/>
          <p:cNvSpPr txBox="1"/>
          <p:nvPr/>
        </p:nvSpPr>
        <p:spPr>
          <a:xfrm>
            <a:off x="5322725" y="4403275"/>
            <a:ext cx="3654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(from Algorithm Design: Tardos, Kleinberg)</a:t>
            </a:r>
            <a:endParaRPr/>
          </a:p>
        </p:txBody>
      </p:sp>
      <p:sp>
        <p:nvSpPr>
          <p:cNvPr id="246" name="Google Shape;246;p46"/>
          <p:cNvSpPr/>
          <p:nvPr/>
        </p:nvSpPr>
        <p:spPr>
          <a:xfrm>
            <a:off x="1539990" y="3852384"/>
            <a:ext cx="895200" cy="273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6"/>
          <p:cNvSpPr/>
          <p:nvPr/>
        </p:nvSpPr>
        <p:spPr>
          <a:xfrm>
            <a:off x="3319420" y="3852375"/>
            <a:ext cx="1005300" cy="273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Finding</a:t>
            </a:r>
            <a:endParaRPr/>
          </a:p>
        </p:txBody>
      </p:sp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243000" y="556500"/>
            <a:ext cx="87273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 is to somehow </a:t>
            </a:r>
            <a:r>
              <a:rPr b="1" lang="en" u="sng"/>
              <a:t>characterize the runtimes</a:t>
            </a:r>
            <a:r>
              <a:rPr lang="en"/>
              <a:t> of the functions below.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Characterization should be </a:t>
            </a:r>
            <a:r>
              <a:rPr b="1" lang="en">
                <a:solidFill>
                  <a:srgbClr val="000000"/>
                </a:solidFill>
              </a:rPr>
              <a:t>simple</a:t>
            </a:r>
            <a:r>
              <a:rPr lang="en"/>
              <a:t> and </a:t>
            </a:r>
            <a:r>
              <a:rPr b="1" lang="en"/>
              <a:t>mathematically rigorous</a:t>
            </a:r>
            <a:r>
              <a:rPr lang="en"/>
              <a:t>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Characterization should </a:t>
            </a:r>
            <a:r>
              <a:rPr b="1" lang="en"/>
              <a:t>demonstrate superiority</a:t>
            </a:r>
            <a:r>
              <a:rPr lang="en"/>
              <a:t>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 over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</p:txBody>
      </p:sp>
      <p:graphicFrame>
        <p:nvGraphicFramePr>
          <p:cNvPr id="254" name="Google Shape;254;p47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" name="Google Shape;255;p47"/>
          <p:cNvGraphicFramePr/>
          <p:nvPr/>
        </p:nvGraphicFramePr>
        <p:xfrm>
          <a:off x="1145000" y="204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56" name="Google Shape;2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76" y="1408089"/>
            <a:ext cx="329025" cy="32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65" y="1040744"/>
            <a:ext cx="329025" cy="33447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7"/>
          <p:cNvSpPr txBox="1"/>
          <p:nvPr/>
        </p:nvSpPr>
        <p:spPr>
          <a:xfrm>
            <a:off x="1348600" y="4717100"/>
            <a:ext cx="2965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: </a:t>
            </a:r>
            <a:r>
              <a:rPr lang="en"/>
              <a:t>parabolic, a.k.a. quadratic</a:t>
            </a:r>
            <a:endParaRPr/>
          </a:p>
        </p:txBody>
      </p:sp>
      <p:sp>
        <p:nvSpPr>
          <p:cNvPr id="259" name="Google Shape;259;p47"/>
          <p:cNvSpPr txBox="1"/>
          <p:nvPr/>
        </p:nvSpPr>
        <p:spPr>
          <a:xfrm>
            <a:off x="6176292" y="4629315"/>
            <a:ext cx="1261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: linear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61B: Writing Efficient Programs</a:t>
            </a:r>
            <a:endParaRPr/>
          </a:p>
        </p:txBody>
      </p:sp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engineer will do for a dime what any fool will do for a dollar.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Efficiency comes in two flavors: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000"/>
              <a:buChar char="●"/>
            </a:pPr>
            <a:r>
              <a:rPr lang="en">
                <a:solidFill>
                  <a:srgbClr val="B7B7B7"/>
                </a:solidFill>
              </a:rPr>
              <a:t>Programming cost (course to date. Will also revisit later).</a:t>
            </a:r>
            <a:endParaRPr>
              <a:solidFill>
                <a:srgbClr val="B7B7B7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○"/>
            </a:pPr>
            <a:r>
              <a:rPr lang="en">
                <a:solidFill>
                  <a:srgbClr val="B7B7B7"/>
                </a:solidFill>
              </a:rPr>
              <a:t>How long does it take to develop your programs?</a:t>
            </a:r>
            <a:endParaRPr>
              <a:solidFill>
                <a:srgbClr val="B7B7B7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○"/>
            </a:pPr>
            <a:r>
              <a:rPr lang="en">
                <a:solidFill>
                  <a:srgbClr val="B7B7B7"/>
                </a:solidFill>
              </a:rPr>
              <a:t>How easy is it to read, modify, and maintain your code?</a:t>
            </a:r>
            <a:endParaRPr>
              <a:solidFill>
                <a:srgbClr val="B7B7B7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■"/>
            </a:pPr>
            <a:r>
              <a:rPr lang="en">
                <a:solidFill>
                  <a:srgbClr val="B7B7B7"/>
                </a:solidFill>
              </a:rPr>
              <a:t>More important than you might think!</a:t>
            </a:r>
            <a:endParaRPr>
              <a:solidFill>
                <a:srgbClr val="B7B7B7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■"/>
            </a:pPr>
            <a:r>
              <a:rPr lang="en">
                <a:solidFill>
                  <a:srgbClr val="B7B7B7"/>
                </a:solidFill>
              </a:rPr>
              <a:t>Majority of cost is in maintenance, not development!</a:t>
            </a:r>
            <a:endParaRPr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Execution cost (from today until end of course).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How much time does your program take to execute?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How much memory does your program require?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928950" y="1764150"/>
            <a:ext cx="7286100" cy="16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Worst Case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Order of Growth</a:t>
            </a:r>
            <a:endParaRPr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Finding</a:t>
            </a:r>
            <a:endParaRPr/>
          </a:p>
        </p:txBody>
      </p:sp>
      <p:sp>
        <p:nvSpPr>
          <p:cNvPr id="270" name="Google Shape;270;p49"/>
          <p:cNvSpPr txBox="1"/>
          <p:nvPr>
            <p:ph idx="1" type="body"/>
          </p:nvPr>
        </p:nvSpPr>
        <p:spPr>
          <a:xfrm>
            <a:off x="243000" y="556500"/>
            <a:ext cx="87273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 is to somehow </a:t>
            </a:r>
            <a:r>
              <a:rPr b="1" lang="en" u="sng"/>
              <a:t>characterize the runtimes</a:t>
            </a:r>
            <a:r>
              <a:rPr lang="en"/>
              <a:t> of the functions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Characterization should be </a:t>
            </a:r>
            <a:r>
              <a:rPr b="1" lang="en">
                <a:solidFill>
                  <a:srgbClr val="000000"/>
                </a:solidFill>
              </a:rPr>
              <a:t>simple</a:t>
            </a:r>
            <a:r>
              <a:rPr lang="en"/>
              <a:t> and </a:t>
            </a:r>
            <a:r>
              <a:rPr b="1" lang="en"/>
              <a:t>mathematically rigorous</a:t>
            </a:r>
            <a:r>
              <a:rPr lang="en"/>
              <a:t>.</a:t>
            </a:r>
            <a:endParaRPr/>
          </a:p>
        </p:txBody>
      </p:sp>
      <p:graphicFrame>
        <p:nvGraphicFramePr>
          <p:cNvPr id="271" name="Google Shape;271;p49"/>
          <p:cNvGraphicFramePr/>
          <p:nvPr/>
        </p:nvGraphicFramePr>
        <p:xfrm>
          <a:off x="4812250" y="1562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2" name="Google Shape;272;p49"/>
          <p:cNvGraphicFramePr/>
          <p:nvPr/>
        </p:nvGraphicFramePr>
        <p:xfrm>
          <a:off x="1145000" y="144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3" name="Google Shape;273;p49"/>
          <p:cNvSpPr txBox="1"/>
          <p:nvPr/>
        </p:nvSpPr>
        <p:spPr>
          <a:xfrm>
            <a:off x="183250" y="4202725"/>
            <a:ext cx="8537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be more careful about what we mean when we say the left function is “like” a parabola, and the right function is “like” a line.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1: Consider Only the Worst Case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1: Consider only the worst case.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0" name="Google Shape;280;p50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81" name="Google Shape;281;p50"/>
          <p:cNvSpPr txBox="1"/>
          <p:nvPr/>
        </p:nvSpPr>
        <p:spPr>
          <a:xfrm>
            <a:off x="513375" y="22409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7190500" y="3011400"/>
            <a:ext cx="293100" cy="17586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50"/>
          <p:cNvCxnSpPr/>
          <p:nvPr/>
        </p:nvCxnSpPr>
        <p:spPr>
          <a:xfrm flipH="1">
            <a:off x="7185775" y="3011400"/>
            <a:ext cx="293100" cy="17304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1: Consider Only the Worst Case</a:t>
            </a:r>
            <a:endParaRPr/>
          </a:p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1: Consider only the worst case.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Justification</a:t>
            </a:r>
            <a:r>
              <a:rPr lang="en"/>
              <a:t>: When comparing algorithms, we often care only about the worst case [but we will see exceptions in this course].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0" name="Google Shape;290;p51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worst case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91" name="Google Shape;291;p51"/>
          <p:cNvSpPr txBox="1"/>
          <p:nvPr/>
        </p:nvSpPr>
        <p:spPr>
          <a:xfrm>
            <a:off x="513375" y="22409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51"/>
          <p:cNvSpPr txBox="1"/>
          <p:nvPr/>
        </p:nvSpPr>
        <p:spPr>
          <a:xfrm>
            <a:off x="434937" y="4350150"/>
            <a:ext cx="4701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We’re effectively focusing on the case where there are no duplicates, because this is where there is a performance difference.</a:t>
            </a:r>
            <a:endParaRPr b="1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Order of Growth Identification: yellkey.com/</a:t>
            </a:r>
            <a:r>
              <a:rPr lang="en">
                <a:solidFill>
                  <a:srgbClr val="208920"/>
                </a:solidFill>
              </a:rPr>
              <a:t>carry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98" name="Google Shape;298;p52"/>
          <p:cNvSpPr txBox="1"/>
          <p:nvPr>
            <p:ph idx="1" type="body"/>
          </p:nvPr>
        </p:nvSpPr>
        <p:spPr>
          <a:xfrm>
            <a:off x="266100" y="587800"/>
            <a:ext cx="87273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algorithm below. What do you expect will be the                                </a:t>
            </a:r>
            <a:r>
              <a:rPr b="1" lang="en"/>
              <a:t>order </a:t>
            </a:r>
            <a:r>
              <a:rPr b="1" lang="en"/>
              <a:t>of growth</a:t>
            </a:r>
            <a:r>
              <a:rPr lang="en"/>
              <a:t> </a:t>
            </a:r>
            <a:r>
              <a:rPr lang="en"/>
              <a:t>of the runtime for the algorithm?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[linear]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[quadratic]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[cubic]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[sextic]</a:t>
            </a:r>
            <a:endParaRPr baseline="300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99" name="Google Shape;299;p52"/>
          <p:cNvGraphicFramePr/>
          <p:nvPr/>
        </p:nvGraphicFramePr>
        <p:xfrm>
          <a:off x="2767400" y="26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 (&gt;)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</a:t>
                      </a:r>
                      <a:r>
                        <a:rPr baseline="30000" lang="en"/>
                        <a:t>3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+ 1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(&amp;&amp;)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0" name="Google Shape;300;p52"/>
          <p:cNvSpPr txBox="1"/>
          <p:nvPr>
            <p:ph idx="1" type="body"/>
          </p:nvPr>
        </p:nvSpPr>
        <p:spPr>
          <a:xfrm>
            <a:off x="266100" y="4175494"/>
            <a:ext cx="8727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other words, if we plotted total runtime vs. N, what shape would we expect?</a:t>
            </a:r>
            <a:endParaRPr baseline="30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Order of Growth Identification</a:t>
            </a:r>
            <a:endParaRPr/>
          </a:p>
        </p:txBody>
      </p:sp>
      <p:sp>
        <p:nvSpPr>
          <p:cNvPr id="306" name="Google Shape;306;p53"/>
          <p:cNvSpPr txBox="1"/>
          <p:nvPr>
            <p:ph idx="1" type="body"/>
          </p:nvPr>
        </p:nvSpPr>
        <p:spPr>
          <a:xfrm>
            <a:off x="266100" y="587800"/>
            <a:ext cx="87273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the algorithm below. What do you expect will be the                                </a:t>
            </a:r>
            <a:r>
              <a:rPr b="1" lang="en"/>
              <a:t>order of growth</a:t>
            </a:r>
            <a:r>
              <a:rPr lang="en"/>
              <a:t> of the runtime for the algorithm?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baseline="30000" lang="en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[cubic]</a:t>
            </a:r>
            <a:endParaRPr baseline="300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07" name="Google Shape;307;p53"/>
          <p:cNvGraphicFramePr/>
          <p:nvPr/>
        </p:nvGraphicFramePr>
        <p:xfrm>
          <a:off x="5614100" y="115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 (&gt;)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</a:t>
                      </a:r>
                      <a:r>
                        <a:rPr baseline="30000" lang="en"/>
                        <a:t>3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+ 1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(&amp;&amp;)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p53"/>
          <p:cNvSpPr txBox="1"/>
          <p:nvPr>
            <p:ph idx="1" type="body"/>
          </p:nvPr>
        </p:nvSpPr>
        <p:spPr>
          <a:xfrm>
            <a:off x="266100" y="2651517"/>
            <a:ext cx="8727300" cy="23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Argument: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&lt; takes α nanoseconds, &gt; takes β nanoseconds, and &amp;&amp; takes γ nanoseconds.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Total time is α(</a:t>
            </a:r>
            <a:r>
              <a:rPr lang="en"/>
              <a:t>100N</a:t>
            </a:r>
            <a:r>
              <a:rPr baseline="30000" lang="en"/>
              <a:t>2 </a:t>
            </a:r>
            <a:r>
              <a:rPr lang="en"/>
              <a:t>+ 3N) + β(2N</a:t>
            </a:r>
            <a:r>
              <a:rPr baseline="30000" lang="en"/>
              <a:t>3</a:t>
            </a:r>
            <a:r>
              <a:rPr lang="en"/>
              <a:t> + 1) + 5000γ nanoseconds.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very large N, the 2βN</a:t>
            </a:r>
            <a:r>
              <a:rPr baseline="30000" lang="en"/>
              <a:t>3</a:t>
            </a:r>
            <a:r>
              <a:rPr lang="en"/>
              <a:t> term is much larger than the others.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53"/>
          <p:cNvCxnSpPr/>
          <p:nvPr/>
        </p:nvCxnSpPr>
        <p:spPr>
          <a:xfrm rot="10800000">
            <a:off x="7301568" y="4277106"/>
            <a:ext cx="328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53"/>
          <p:cNvSpPr txBox="1"/>
          <p:nvPr/>
        </p:nvSpPr>
        <p:spPr>
          <a:xfrm>
            <a:off x="6164000" y="4503400"/>
            <a:ext cx="25140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Extremely important point. Make sure you understand it!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11" name="Google Shape;311;p53"/>
          <p:cNvCxnSpPr/>
          <p:nvPr/>
        </p:nvCxnSpPr>
        <p:spPr>
          <a:xfrm>
            <a:off x="7629750" y="427932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2: Restrict Attention to One Operation</a:t>
            </a:r>
            <a:endParaRPr/>
          </a:p>
        </p:txBody>
      </p:sp>
      <p:sp>
        <p:nvSpPr>
          <p:cNvPr id="317" name="Google Shape;317;p5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2: Pick some representative operation to act as a proxy                for the overall runtime.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Good choice: </a:t>
            </a:r>
            <a:r>
              <a:rPr b="1" lang="en"/>
              <a:t>increment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Bad choice: assignment of j = i + 1.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call our choice the “</a:t>
            </a:r>
            <a:r>
              <a:rPr b="1" i="1" lang="en"/>
              <a:t>cost model</a:t>
            </a:r>
            <a:r>
              <a:rPr lang="en"/>
              <a:t>”.</a:t>
            </a:r>
            <a:endParaRPr/>
          </a:p>
        </p:txBody>
      </p:sp>
      <p:cxnSp>
        <p:nvCxnSpPr>
          <p:cNvPr id="318" name="Google Shape;318;p54"/>
          <p:cNvCxnSpPr/>
          <p:nvPr/>
        </p:nvCxnSpPr>
        <p:spPr>
          <a:xfrm flipH="1">
            <a:off x="3443350" y="1535300"/>
            <a:ext cx="307500" cy="49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54"/>
          <p:cNvSpPr txBox="1"/>
          <p:nvPr/>
        </p:nvSpPr>
        <p:spPr>
          <a:xfrm>
            <a:off x="2028100" y="4655200"/>
            <a:ext cx="25245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cost model = </a:t>
            </a:r>
            <a:r>
              <a:rPr b="1" lang="en">
                <a:solidFill>
                  <a:srgbClr val="BE0712"/>
                </a:solidFill>
              </a:rPr>
              <a:t>increment</a:t>
            </a:r>
            <a:endParaRPr b="1">
              <a:solidFill>
                <a:srgbClr val="BE0712"/>
              </a:solidFill>
            </a:endParaRPr>
          </a:p>
        </p:txBody>
      </p:sp>
      <p:graphicFrame>
        <p:nvGraphicFramePr>
          <p:cNvPr id="320" name="Google Shape;320;p54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21" name="Google Shape;321;p54"/>
          <p:cNvSpPr txBox="1"/>
          <p:nvPr/>
        </p:nvSpPr>
        <p:spPr>
          <a:xfrm>
            <a:off x="132375" y="25457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2" name="Google Shape;322;p54"/>
          <p:cNvCxnSpPr/>
          <p:nvPr/>
        </p:nvCxnSpPr>
        <p:spPr>
          <a:xfrm>
            <a:off x="5091500" y="3910935"/>
            <a:ext cx="340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54"/>
          <p:cNvCxnSpPr/>
          <p:nvPr/>
        </p:nvCxnSpPr>
        <p:spPr>
          <a:xfrm>
            <a:off x="4198000" y="4845675"/>
            <a:ext cx="912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54"/>
          <p:cNvCxnSpPr/>
          <p:nvPr/>
        </p:nvCxnSpPr>
        <p:spPr>
          <a:xfrm rot="10800000">
            <a:off x="5100462" y="3904800"/>
            <a:ext cx="0" cy="945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54"/>
          <p:cNvSpPr txBox="1"/>
          <p:nvPr/>
        </p:nvSpPr>
        <p:spPr>
          <a:xfrm>
            <a:off x="3726392" y="1271282"/>
            <a:ext cx="3074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There are other good choices.</a:t>
            </a:r>
            <a:endParaRPr/>
          </a:p>
        </p:txBody>
      </p:sp>
      <p:cxnSp>
        <p:nvCxnSpPr>
          <p:cNvPr id="326" name="Google Shape;326;p54"/>
          <p:cNvCxnSpPr/>
          <p:nvPr/>
        </p:nvCxnSpPr>
        <p:spPr>
          <a:xfrm>
            <a:off x="5871525" y="2609575"/>
            <a:ext cx="2032800" cy="10116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54"/>
          <p:cNvCxnSpPr/>
          <p:nvPr/>
        </p:nvCxnSpPr>
        <p:spPr>
          <a:xfrm flipH="1" rot="10800000">
            <a:off x="5720250" y="2604700"/>
            <a:ext cx="2245500" cy="10260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54"/>
          <p:cNvCxnSpPr/>
          <p:nvPr/>
        </p:nvCxnSpPr>
        <p:spPr>
          <a:xfrm flipH="1" rot="10800000">
            <a:off x="5678825" y="4112975"/>
            <a:ext cx="2334300" cy="6960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54"/>
          <p:cNvCxnSpPr/>
          <p:nvPr/>
        </p:nvCxnSpPr>
        <p:spPr>
          <a:xfrm>
            <a:off x="5791225" y="4233350"/>
            <a:ext cx="2042100" cy="5556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3: Eliminate low order terms.</a:t>
            </a:r>
            <a:endParaRPr/>
          </a:p>
        </p:txBody>
      </p:sp>
      <p:sp>
        <p:nvSpPr>
          <p:cNvPr id="335" name="Google Shape;335;p5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3: Ignore lower order terms.</a:t>
            </a:r>
            <a:endParaRPr/>
          </a:p>
        </p:txBody>
      </p:sp>
      <p:graphicFrame>
        <p:nvGraphicFramePr>
          <p:cNvPr id="336" name="Google Shape;336;p55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37" name="Google Shape;337;p55"/>
          <p:cNvSpPr txBox="1"/>
          <p:nvPr/>
        </p:nvSpPr>
        <p:spPr>
          <a:xfrm>
            <a:off x="132375" y="25457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8" name="Google Shape;338;p55"/>
          <p:cNvCxnSpPr/>
          <p:nvPr/>
        </p:nvCxnSpPr>
        <p:spPr>
          <a:xfrm>
            <a:off x="7483600" y="3786725"/>
            <a:ext cx="210300" cy="2103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55"/>
          <p:cNvCxnSpPr/>
          <p:nvPr/>
        </p:nvCxnSpPr>
        <p:spPr>
          <a:xfrm flipH="1" rot="10800000">
            <a:off x="7469425" y="3848850"/>
            <a:ext cx="228000" cy="1317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4: Eliminate multiplicative constants.</a:t>
            </a:r>
            <a:endParaRPr/>
          </a:p>
        </p:txBody>
      </p:sp>
      <p:sp>
        <p:nvSpPr>
          <p:cNvPr id="345" name="Google Shape;345;p5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4: Ignore multiplicative constants.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Why? It has no real meaning. We already threw away information when we chose a single proxy operation.</a:t>
            </a:r>
            <a:endParaRPr/>
          </a:p>
        </p:txBody>
      </p:sp>
      <p:graphicFrame>
        <p:nvGraphicFramePr>
          <p:cNvPr id="346" name="Google Shape;346;p56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47" name="Google Shape;347;p56"/>
          <p:cNvSpPr txBox="1"/>
          <p:nvPr/>
        </p:nvSpPr>
        <p:spPr>
          <a:xfrm>
            <a:off x="132375" y="25457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8" name="Google Shape;348;p56"/>
          <p:cNvCxnSpPr/>
          <p:nvPr/>
        </p:nvCxnSpPr>
        <p:spPr>
          <a:xfrm>
            <a:off x="7379600" y="3805625"/>
            <a:ext cx="137100" cy="165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56"/>
          <p:cNvCxnSpPr/>
          <p:nvPr/>
        </p:nvCxnSpPr>
        <p:spPr>
          <a:xfrm flipH="1" rot="10800000">
            <a:off x="7384325" y="3805625"/>
            <a:ext cx="123000" cy="156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7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Summary</a:t>
            </a:r>
            <a:endParaRPr/>
          </a:p>
        </p:txBody>
      </p:sp>
      <p:sp>
        <p:nvSpPr>
          <p:cNvPr id="355" name="Google Shape;355;p5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Only consider the worst case.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Pick a representative operation (a.k.a. the cost model).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Ignore lower order terms.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Ignore multiplicative constants.</a:t>
            </a:r>
            <a:endParaRPr/>
          </a:p>
        </p:txBody>
      </p:sp>
      <p:graphicFrame>
        <p:nvGraphicFramePr>
          <p:cNvPr id="356" name="Google Shape;356;p57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357" name="Google Shape;357;p57"/>
          <p:cNvGraphicFramePr/>
          <p:nvPr/>
        </p:nvGraphicFramePr>
        <p:xfrm>
          <a:off x="1297400" y="23494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58" name="Google Shape;358;p57"/>
          <p:cNvCxnSpPr/>
          <p:nvPr/>
        </p:nvCxnSpPr>
        <p:spPr>
          <a:xfrm>
            <a:off x="4467475" y="37867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57"/>
          <p:cNvSpPr/>
          <p:nvPr/>
        </p:nvSpPr>
        <p:spPr>
          <a:xfrm>
            <a:off x="6432800" y="1440075"/>
            <a:ext cx="217500" cy="87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7"/>
          <p:cNvSpPr txBox="1"/>
          <p:nvPr/>
        </p:nvSpPr>
        <p:spPr>
          <a:xfrm>
            <a:off x="4682950" y="2570525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three simplifications are OK because we only care about the</a:t>
            </a:r>
            <a:r>
              <a:rPr lang="en">
                <a:solidFill>
                  <a:srgbClr val="BE0712"/>
                </a:solidFill>
              </a:rPr>
              <a:t> “</a:t>
            </a:r>
            <a:r>
              <a:rPr b="1" lang="en">
                <a:solidFill>
                  <a:srgbClr val="BE0712"/>
                </a:solidFill>
              </a:rPr>
              <a:t>order of growth</a:t>
            </a:r>
            <a:r>
              <a:rPr lang="en">
                <a:solidFill>
                  <a:srgbClr val="BE0712"/>
                </a:solidFill>
              </a:rPr>
              <a:t>” of the runtime.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61" name="Google Shape;361;p57"/>
          <p:cNvCxnSpPr/>
          <p:nvPr/>
        </p:nvCxnSpPr>
        <p:spPr>
          <a:xfrm>
            <a:off x="7396229" y="1871636"/>
            <a:ext cx="0" cy="62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57"/>
          <p:cNvCxnSpPr/>
          <p:nvPr/>
        </p:nvCxnSpPr>
        <p:spPr>
          <a:xfrm rot="10800000">
            <a:off x="6772340" y="1874081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57"/>
          <p:cNvSpPr txBox="1"/>
          <p:nvPr/>
        </p:nvSpPr>
        <p:spPr>
          <a:xfrm>
            <a:off x="5492775" y="4037275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Algorithm Cost</a:t>
            </a:r>
            <a:endParaRPr/>
          </a:p>
        </p:txBody>
      </p:sp>
      <p:sp>
        <p:nvSpPr>
          <p:cNvPr id="107" name="Google Shape;107;p31"/>
          <p:cNvSpPr txBox="1"/>
          <p:nvPr>
            <p:ph idx="1" type="body"/>
          </p:nvPr>
        </p:nvSpPr>
        <p:spPr>
          <a:xfrm>
            <a:off x="243000" y="556500"/>
            <a:ext cx="84438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Objective: Determine if a sorted array contains any duplicates.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sorted array A, are there indices i and j where A[i] = A[j]?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31"/>
          <p:cNvGraphicFramePr/>
          <p:nvPr/>
        </p:nvGraphicFramePr>
        <p:xfrm>
          <a:off x="700000" y="175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31"/>
          <p:cNvSpPr txBox="1"/>
          <p:nvPr/>
        </p:nvSpPr>
        <p:spPr>
          <a:xfrm>
            <a:off x="239900" y="2084797"/>
            <a:ext cx="79962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Silly algorithm: Consider every possible pair, returning true if any match.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(-3, -1) the same? Are (-3, 2) the same? ...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algorithm?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Summary</a:t>
            </a:r>
            <a:endParaRPr/>
          </a:p>
        </p:txBody>
      </p:sp>
      <p:sp>
        <p:nvSpPr>
          <p:cNvPr id="369" name="Google Shape;369;p5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Only consider the worst case.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Pick a representative operation (a.k.a. the cost model).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Ignore lower order terms.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Ignore multiplicative constants.</a:t>
            </a:r>
            <a:endParaRPr/>
          </a:p>
        </p:txBody>
      </p:sp>
      <p:graphicFrame>
        <p:nvGraphicFramePr>
          <p:cNvPr id="370" name="Google Shape;370;p58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71" name="Google Shape;371;p58"/>
          <p:cNvCxnSpPr/>
          <p:nvPr/>
        </p:nvCxnSpPr>
        <p:spPr>
          <a:xfrm>
            <a:off x="4467475" y="37867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58"/>
          <p:cNvSpPr/>
          <p:nvPr/>
        </p:nvSpPr>
        <p:spPr>
          <a:xfrm>
            <a:off x="6432800" y="1440075"/>
            <a:ext cx="217500" cy="87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8"/>
          <p:cNvSpPr txBox="1"/>
          <p:nvPr/>
        </p:nvSpPr>
        <p:spPr>
          <a:xfrm>
            <a:off x="4682950" y="2570525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three simplifications are OK because we only care about the “</a:t>
            </a:r>
            <a:r>
              <a:rPr b="1" lang="en">
                <a:solidFill>
                  <a:srgbClr val="BE0712"/>
                </a:solidFill>
              </a:rPr>
              <a:t>order of growth</a:t>
            </a:r>
            <a:r>
              <a:rPr lang="en">
                <a:solidFill>
                  <a:srgbClr val="BE0712"/>
                </a:solidFill>
              </a:rPr>
              <a:t>” of the runtime.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74" name="Google Shape;374;p58"/>
          <p:cNvCxnSpPr/>
          <p:nvPr/>
        </p:nvCxnSpPr>
        <p:spPr>
          <a:xfrm>
            <a:off x="7396229" y="1871636"/>
            <a:ext cx="0" cy="62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58"/>
          <p:cNvCxnSpPr/>
          <p:nvPr/>
        </p:nvCxnSpPr>
        <p:spPr>
          <a:xfrm rot="10800000">
            <a:off x="6772340" y="1874081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76" name="Google Shape;376;p58"/>
          <p:cNvGraphicFramePr/>
          <p:nvPr/>
        </p:nvGraphicFramePr>
        <p:xfrm>
          <a:off x="1337550" y="2527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7" name="Google Shape;377;p58"/>
          <p:cNvSpPr txBox="1"/>
          <p:nvPr/>
        </p:nvSpPr>
        <p:spPr>
          <a:xfrm>
            <a:off x="5492775" y="4037275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</a:t>
            </a:r>
            <a:endParaRPr baseline="30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Repeating the Process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Only consider the worst case.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Pick a representative operation (a.k.a. the cost model).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Ignore lower order terms.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Ignore multiplicative constants.</a:t>
            </a:r>
            <a:endParaRPr/>
          </a:p>
        </p:txBody>
      </p:sp>
      <p:graphicFrame>
        <p:nvGraphicFramePr>
          <p:cNvPr id="384" name="Google Shape;384;p59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85" name="Google Shape;385;p59"/>
          <p:cNvCxnSpPr/>
          <p:nvPr/>
        </p:nvCxnSpPr>
        <p:spPr>
          <a:xfrm>
            <a:off x="4467475" y="37867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86" name="Google Shape;386;p59"/>
          <p:cNvGraphicFramePr/>
          <p:nvPr/>
        </p:nvGraphicFramePr>
        <p:xfrm>
          <a:off x="1337550" y="2527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7" name="Google Shape;387;p59"/>
          <p:cNvSpPr/>
          <p:nvPr/>
        </p:nvSpPr>
        <p:spPr>
          <a:xfrm>
            <a:off x="6432800" y="1440075"/>
            <a:ext cx="217500" cy="87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9"/>
          <p:cNvSpPr txBox="1"/>
          <p:nvPr/>
        </p:nvSpPr>
        <p:spPr>
          <a:xfrm>
            <a:off x="4682950" y="2570525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three simplifications are OK because we only care about the “</a:t>
            </a:r>
            <a:r>
              <a:rPr b="1" lang="en">
                <a:solidFill>
                  <a:srgbClr val="BE0712"/>
                </a:solidFill>
              </a:rPr>
              <a:t>order of growth</a:t>
            </a:r>
            <a:r>
              <a:rPr lang="en">
                <a:solidFill>
                  <a:srgbClr val="BE0712"/>
                </a:solidFill>
              </a:rPr>
              <a:t>” of the runtime.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89" name="Google Shape;389;p59"/>
          <p:cNvCxnSpPr/>
          <p:nvPr/>
        </p:nvCxnSpPr>
        <p:spPr>
          <a:xfrm>
            <a:off x="7396229" y="1871636"/>
            <a:ext cx="0" cy="62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59"/>
          <p:cNvCxnSpPr/>
          <p:nvPr/>
        </p:nvCxnSpPr>
        <p:spPr>
          <a:xfrm rot="10800000">
            <a:off x="6772340" y="1874081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59"/>
          <p:cNvSpPr txBox="1"/>
          <p:nvPr/>
        </p:nvSpPr>
        <p:spPr>
          <a:xfrm>
            <a:off x="4622775" y="4557475"/>
            <a:ext cx="4305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Any of the bottom four operations are good choices.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92" name="Google Shape;392;p59"/>
          <p:cNvSpPr txBox="1"/>
          <p:nvPr/>
        </p:nvSpPr>
        <p:spPr>
          <a:xfrm>
            <a:off x="5492775" y="4037275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endParaRPr baseline="30000"/>
          </a:p>
        </p:txBody>
      </p:sp>
      <p:cxnSp>
        <p:nvCxnSpPr>
          <p:cNvPr id="393" name="Google Shape;393;p59"/>
          <p:cNvCxnSpPr/>
          <p:nvPr/>
        </p:nvCxnSpPr>
        <p:spPr>
          <a:xfrm flipH="1" rot="10800000">
            <a:off x="4826750" y="4018200"/>
            <a:ext cx="841500" cy="5769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59"/>
          <p:cNvSpPr/>
          <p:nvPr/>
        </p:nvSpPr>
        <p:spPr>
          <a:xfrm>
            <a:off x="3765800" y="1079175"/>
            <a:ext cx="217500" cy="393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p59"/>
          <p:cNvCxnSpPr/>
          <p:nvPr/>
        </p:nvCxnSpPr>
        <p:spPr>
          <a:xfrm rot="10800000">
            <a:off x="4054440" y="1280956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6" name="Google Shape;396;p59"/>
          <p:cNvSpPr txBox="1"/>
          <p:nvPr/>
        </p:nvSpPr>
        <p:spPr>
          <a:xfrm>
            <a:off x="4754100" y="872888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simplification is OK because we specifically only care about worst case.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>
            <p:ph idx="1" type="body"/>
          </p:nvPr>
        </p:nvSpPr>
        <p:spPr>
          <a:xfrm>
            <a:off x="243000" y="556500"/>
            <a:ext cx="8753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process: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Construct a table of exact counts of all possible operations.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Convert table into a worst case order of growth using 4 simplifications.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using our simplifications </a:t>
            </a:r>
            <a:r>
              <a:rPr lang="en"/>
              <a:t>from </a:t>
            </a:r>
            <a:r>
              <a:rPr lang="en"/>
              <a:t>the outset, we can avoid building the table at all!</a:t>
            </a:r>
            <a:endParaRPr/>
          </a:p>
        </p:txBody>
      </p:sp>
      <p:sp>
        <p:nvSpPr>
          <p:cNvPr id="402" name="Google Shape;402;p60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Our (Painful) Analysis Process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03" name="Google Shape;403;p60"/>
          <p:cNvGraphicFramePr/>
          <p:nvPr/>
        </p:nvGraphicFramePr>
        <p:xfrm>
          <a:off x="5555725" y="2686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404" name="Google Shape;404;p60"/>
          <p:cNvGraphicFramePr/>
          <p:nvPr/>
        </p:nvGraphicFramePr>
        <p:xfrm>
          <a:off x="1297400" y="1739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05" name="Google Shape;405;p60"/>
          <p:cNvCxnSpPr/>
          <p:nvPr/>
        </p:nvCxnSpPr>
        <p:spPr>
          <a:xfrm>
            <a:off x="4467475" y="31771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60"/>
          <p:cNvSpPr txBox="1"/>
          <p:nvPr/>
        </p:nvSpPr>
        <p:spPr>
          <a:xfrm>
            <a:off x="5492775" y="342294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/>
          <p:nvPr>
            <p:ph type="title"/>
          </p:nvPr>
        </p:nvSpPr>
        <p:spPr>
          <a:xfrm>
            <a:off x="928950" y="2149050"/>
            <a:ext cx="7286100" cy="8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Simplified Analysis</a:t>
            </a:r>
            <a:endParaRPr sz="4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2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Analysis Process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62"/>
          <p:cNvSpPr txBox="1"/>
          <p:nvPr>
            <p:ph idx="1" type="body"/>
          </p:nvPr>
        </p:nvSpPr>
        <p:spPr>
          <a:xfrm>
            <a:off x="243000" y="556500"/>
            <a:ext cx="8625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Rather than building the entire table, we can instead: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Choose a representative operation to count (a.k.a. cost model).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Figure out the order of growth for the count of the representative operation by either: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Making an exact count, then discarding the unnecessary pieces.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Using intuition and inspection to determine order of growth (only possible with lots of practice).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redo our analysis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 with this new process.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time, we’ll show all our work.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(Based on Exact Count)</a:t>
            </a:r>
            <a:endParaRPr/>
          </a:p>
        </p:txBody>
      </p:sp>
      <p:sp>
        <p:nvSpPr>
          <p:cNvPr id="423" name="Google Shape;423;p63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3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== operations: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63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6" name="Google Shape;426;p63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27" name="Google Shape;427;p63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428" name="Google Shape;428;p63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9" name="Google Shape;429;p63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0" name="Google Shape;430;p63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431" name="Google Shape;431;p63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432" name="Google Shape;432;p63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63"/>
          <p:cNvSpPr txBox="1"/>
          <p:nvPr/>
        </p:nvSpPr>
        <p:spPr>
          <a:xfrm>
            <a:off x="3470440" y="3708508"/>
            <a:ext cx="5338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(N - 1) + (N - 2) + (N - 3) + … + 3 + 2 + 1</a:t>
            </a:r>
            <a:endParaRPr/>
          </a:p>
        </p:txBody>
      </p:sp>
      <p:sp>
        <p:nvSpPr>
          <p:cNvPr id="434" name="Google Shape;434;p63"/>
          <p:cNvSpPr txBox="1"/>
          <p:nvPr/>
        </p:nvSpPr>
        <p:spPr>
          <a:xfrm>
            <a:off x="3460985" y="4100473"/>
            <a:ext cx="5338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2C = N + N + … + N</a:t>
            </a:r>
            <a:endParaRPr/>
          </a:p>
        </p:txBody>
      </p:sp>
      <p:grpSp>
        <p:nvGrpSpPr>
          <p:cNvPr id="435" name="Google Shape;435;p63"/>
          <p:cNvGrpSpPr/>
          <p:nvPr/>
        </p:nvGrpSpPr>
        <p:grpSpPr>
          <a:xfrm>
            <a:off x="4017675" y="4486500"/>
            <a:ext cx="1624055" cy="612875"/>
            <a:chOff x="4017675" y="4486500"/>
            <a:chExt cx="1624055" cy="612875"/>
          </a:xfrm>
        </p:grpSpPr>
        <p:sp>
          <p:nvSpPr>
            <p:cNvPr id="436" name="Google Shape;436;p63"/>
            <p:cNvSpPr txBox="1"/>
            <p:nvPr/>
          </p:nvSpPr>
          <p:spPr>
            <a:xfrm>
              <a:off x="4141130" y="4604075"/>
              <a:ext cx="1500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N-1 of these</a:t>
              </a:r>
              <a:endParaRPr sz="2000"/>
            </a:p>
          </p:txBody>
        </p:sp>
        <p:sp>
          <p:nvSpPr>
            <p:cNvPr id="437" name="Google Shape;437;p63"/>
            <p:cNvSpPr/>
            <p:nvPr/>
          </p:nvSpPr>
          <p:spPr>
            <a:xfrm rot="-5400000">
              <a:off x="4644975" y="3859200"/>
              <a:ext cx="258900" cy="1513500"/>
            </a:xfrm>
            <a:prstGeom prst="leftBrace">
              <a:avLst>
                <a:gd fmla="val 79349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63"/>
          <p:cNvSpPr txBox="1"/>
          <p:nvPr/>
        </p:nvSpPr>
        <p:spPr>
          <a:xfrm>
            <a:off x="5781705" y="4144875"/>
            <a:ext cx="2013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= N(N - 1)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63"/>
          <p:cNvSpPr txBox="1"/>
          <p:nvPr/>
        </p:nvSpPr>
        <p:spPr>
          <a:xfrm>
            <a:off x="6772305" y="4604000"/>
            <a:ext cx="2013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∴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 = N(N - 1)/2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63"/>
          <p:cNvSpPr txBox="1"/>
          <p:nvPr/>
        </p:nvSpPr>
        <p:spPr>
          <a:xfrm>
            <a:off x="3454258" y="3284665"/>
            <a:ext cx="51909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 + 2 + 3 + … + (N - 3) + (N - 2) + (N - 1)</a:t>
            </a:r>
            <a:endParaRPr/>
          </a:p>
        </p:txBody>
      </p:sp>
      <p:sp>
        <p:nvSpPr>
          <p:cNvPr id="441" name="Google Shape;441;p63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of Nested For Loops (Based on Exact Count)</a:t>
            </a:r>
            <a:endParaRPr/>
          </a:p>
        </p:txBody>
      </p:sp>
      <p:sp>
        <p:nvSpPr>
          <p:cNvPr id="447" name="Google Shape;447;p64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4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== operations: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64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64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51" name="Google Shape;451;p64"/>
          <p:cNvGraphicFramePr/>
          <p:nvPr/>
        </p:nvGraphicFramePr>
        <p:xfrm>
          <a:off x="4763075" y="3863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452" name="Google Shape;452;p64"/>
          <p:cNvSpPr txBox="1"/>
          <p:nvPr/>
        </p:nvSpPr>
        <p:spPr>
          <a:xfrm>
            <a:off x="4700125" y="460009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  <p:sp>
        <p:nvSpPr>
          <p:cNvPr id="453" name="Google Shape;453;p64"/>
          <p:cNvSpPr txBox="1"/>
          <p:nvPr/>
        </p:nvSpPr>
        <p:spPr>
          <a:xfrm>
            <a:off x="3454250" y="3284675"/>
            <a:ext cx="57834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 + 2 + 3 + … + (N - 3) + (N - 2) + (N - 1) = N(N-1)/2</a:t>
            </a:r>
            <a:endParaRPr/>
          </a:p>
        </p:txBody>
      </p:sp>
      <p:graphicFrame>
        <p:nvGraphicFramePr>
          <p:cNvPr id="454" name="Google Shape;454;p64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55" name="Google Shape;455;p64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456" name="Google Shape;456;p64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7" name="Google Shape;457;p64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8" name="Google Shape;458;p64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459" name="Google Shape;459;p64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460" name="Google Shape;460;p64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(Simpler Geometric Argument)</a:t>
            </a:r>
            <a:endParaRPr/>
          </a:p>
        </p:txBody>
      </p:sp>
      <p:sp>
        <p:nvSpPr>
          <p:cNvPr id="466" name="Google Shape;466;p65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5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65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65"/>
          <p:cNvSpPr txBox="1"/>
          <p:nvPr/>
        </p:nvSpPr>
        <p:spPr>
          <a:xfrm>
            <a:off x="3455750" y="2895700"/>
            <a:ext cx="57960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== operations: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by area of right triangle of side length N-1.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of growth of area is 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0" name="Google Shape;470;p65"/>
          <p:cNvGraphicFramePr/>
          <p:nvPr/>
        </p:nvGraphicFramePr>
        <p:xfrm>
          <a:off x="4305875" y="408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471" name="Google Shape;471;p65"/>
          <p:cNvSpPr txBox="1"/>
          <p:nvPr/>
        </p:nvSpPr>
        <p:spPr>
          <a:xfrm>
            <a:off x="4242925" y="4819803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  <p:graphicFrame>
        <p:nvGraphicFramePr>
          <p:cNvPr id="472" name="Google Shape;472;p65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73" name="Google Shape;473;p65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474" name="Google Shape;474;p65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5" name="Google Shape;475;p65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6" name="Google Shape;476;p65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477" name="Google Shape;477;p65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478" name="Google Shape;478;p65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6"/>
          <p:cNvSpPr txBox="1"/>
          <p:nvPr>
            <p:ph type="title"/>
          </p:nvPr>
        </p:nvSpPr>
        <p:spPr>
          <a:xfrm>
            <a:off x="928950" y="2149050"/>
            <a:ext cx="7286100" cy="8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Big-Theta</a:t>
            </a:r>
            <a:endParaRPr sz="4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7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Formalizing Order of Growth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9" name="Google Shape;489;p67"/>
          <p:cNvSpPr txBox="1"/>
          <p:nvPr>
            <p:ph idx="1" type="body"/>
          </p:nvPr>
        </p:nvSpPr>
        <p:spPr>
          <a:xfrm>
            <a:off x="243000" y="556500"/>
            <a:ext cx="8625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function Q(N), we can apply our last two simplifications                                   (ignore low orders terms and multiplicative constants) to yield the order of growth of Q(N).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Q(N) = 3N</a:t>
            </a:r>
            <a:r>
              <a:rPr baseline="30000" lang="en"/>
              <a:t>3</a:t>
            </a:r>
            <a:r>
              <a:rPr lang="en"/>
              <a:t> + N</a:t>
            </a:r>
            <a:r>
              <a:rPr baseline="30000" lang="en"/>
              <a:t>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Order of growth: N</a:t>
            </a:r>
            <a:r>
              <a:rPr baseline="30000" lang="en"/>
              <a:t>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finish out this lecture by moving to a more formal notation called Big-Theta.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math might seem daunting at first.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 but the idea is exactly the same! Using “Big-Theta” instead of “order of growth” does not change the way we analyze code at all.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2"/>
          <p:cNvSpPr txBox="1"/>
          <p:nvPr/>
        </p:nvSpPr>
        <p:spPr>
          <a:xfrm>
            <a:off x="239900" y="2084800"/>
            <a:ext cx="87429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Silly algorithm: Consider every possible pair, returning true if any match.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(-3, -1) the same? Are (-3, 2) the same? ...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algorithm?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number A[i], look at A[i+1], and return true the first time you see a match. If you run out of items, return false.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Algorithm Cost</a:t>
            </a:r>
            <a:endParaRPr/>
          </a:p>
        </p:txBody>
      </p:sp>
      <p:sp>
        <p:nvSpPr>
          <p:cNvPr id="116" name="Google Shape;116;p32"/>
          <p:cNvSpPr txBox="1"/>
          <p:nvPr>
            <p:ph idx="1" type="body"/>
          </p:nvPr>
        </p:nvSpPr>
        <p:spPr>
          <a:xfrm>
            <a:off x="243000" y="556500"/>
            <a:ext cx="84438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Objective: </a:t>
            </a:r>
            <a:r>
              <a:rPr lang="en"/>
              <a:t>Determine if a sorted array contains any duplicates.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sorted array A, </a:t>
            </a:r>
            <a:r>
              <a:rPr lang="en"/>
              <a:t>are there indices i and j where A[i] = A[j]?</a:t>
            </a:r>
            <a:endParaRPr/>
          </a:p>
        </p:txBody>
      </p:sp>
      <p:graphicFrame>
        <p:nvGraphicFramePr>
          <p:cNvPr id="117" name="Google Shape;117;p32"/>
          <p:cNvGraphicFramePr/>
          <p:nvPr/>
        </p:nvGraphicFramePr>
        <p:xfrm>
          <a:off x="700000" y="175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8" name="Google Shape;118;p32"/>
          <p:cNvCxnSpPr/>
          <p:nvPr/>
        </p:nvCxnSpPr>
        <p:spPr>
          <a:xfrm flipH="1">
            <a:off x="4673675" y="3404375"/>
            <a:ext cx="1265100" cy="319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32"/>
          <p:cNvCxnSpPr/>
          <p:nvPr/>
        </p:nvCxnSpPr>
        <p:spPr>
          <a:xfrm rot="10800000">
            <a:off x="5437325" y="2592850"/>
            <a:ext cx="426900" cy="389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32"/>
          <p:cNvSpPr txBox="1"/>
          <p:nvPr/>
        </p:nvSpPr>
        <p:spPr>
          <a:xfrm>
            <a:off x="6152500" y="2813575"/>
            <a:ext cx="2830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Today’s goal: Introduce formal technique for comparing algorithmic efficiency.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Growth Exercise</a:t>
            </a:r>
            <a:endParaRPr/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243000" y="556500"/>
            <a:ext cx="87273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functions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Informally, what is the “shape” of each function for very large N?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what is the order of growth of each function</a:t>
            </a:r>
            <a:r>
              <a:rPr lang="en" sz="2100"/>
              <a:t>?</a:t>
            </a:r>
            <a:endParaRPr sz="2100"/>
          </a:p>
        </p:txBody>
      </p:sp>
      <p:graphicFrame>
        <p:nvGraphicFramePr>
          <p:cNvPr id="496" name="Google Shape;496;p68"/>
          <p:cNvGraphicFramePr/>
          <p:nvPr/>
        </p:nvGraphicFramePr>
        <p:xfrm>
          <a:off x="3034700" y="2011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40 sin(N) + 4N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Growth Exercise</a:t>
            </a:r>
            <a:endParaRPr/>
          </a:p>
        </p:txBody>
      </p:sp>
      <p:sp>
        <p:nvSpPr>
          <p:cNvPr id="502" name="Google Shape;502;p69"/>
          <p:cNvSpPr txBox="1"/>
          <p:nvPr>
            <p:ph idx="1" type="body"/>
          </p:nvPr>
        </p:nvSpPr>
        <p:spPr>
          <a:xfrm>
            <a:off x="243000" y="556500"/>
            <a:ext cx="87273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functions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Informally, what is the “shape” of each function for very large N?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what is the order of growth of each function</a:t>
            </a:r>
            <a:r>
              <a:rPr lang="en" sz="2100"/>
              <a:t>?</a:t>
            </a:r>
            <a:endParaRPr sz="2100"/>
          </a:p>
        </p:txBody>
      </p:sp>
      <p:graphicFrame>
        <p:nvGraphicFramePr>
          <p:cNvPr id="503" name="Google Shape;503;p69"/>
          <p:cNvGraphicFramePr/>
          <p:nvPr/>
        </p:nvGraphicFramePr>
        <p:xfrm>
          <a:off x="3034700" y="2011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4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</a:t>
                      </a:r>
                      <a:r>
                        <a:rPr lang="en"/>
                        <a:t>sin(N) + 4N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</a:t>
            </a:r>
            <a:endParaRPr/>
          </a:p>
        </p:txBody>
      </p:sp>
      <p:sp>
        <p:nvSpPr>
          <p:cNvPr id="509" name="Google Shape;509;p70"/>
          <p:cNvSpPr txBox="1"/>
          <p:nvPr>
            <p:ph idx="1" type="body"/>
          </p:nvPr>
        </p:nvSpPr>
        <p:spPr>
          <a:xfrm>
            <a:off x="243000" y="556500"/>
            <a:ext cx="87273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function R(N) with order of growth f(N).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“Big-Theta” notation we write this as R(N) ∈ Θ(f(N)).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</a:t>
            </a:r>
            <a:r>
              <a:rPr baseline="30000" lang="en"/>
              <a:t>3 </a:t>
            </a:r>
            <a:r>
              <a:rPr lang="en"/>
              <a:t>+ 3N</a:t>
            </a:r>
            <a:r>
              <a:rPr baseline="30000" lang="en"/>
              <a:t>4</a:t>
            </a:r>
            <a:r>
              <a:rPr lang="en"/>
              <a:t> ∈ Θ(N</a:t>
            </a:r>
            <a:r>
              <a:rPr baseline="30000" lang="en"/>
              <a:t>4</a:t>
            </a:r>
            <a:r>
              <a:rPr lang="en"/>
              <a:t>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1/N + N</a:t>
            </a:r>
            <a:r>
              <a:rPr baseline="30000" lang="en"/>
              <a:t>3</a:t>
            </a:r>
            <a:r>
              <a:rPr lang="en"/>
              <a:t> ∈ Θ(N</a:t>
            </a:r>
            <a:r>
              <a:rPr baseline="30000" lang="en"/>
              <a:t>3</a:t>
            </a:r>
            <a:r>
              <a:rPr lang="en"/>
              <a:t>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1/N + 5 ∈ Θ(1)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</a:t>
            </a:r>
            <a:r>
              <a:rPr baseline="30000" lang="en"/>
              <a:t>N </a:t>
            </a:r>
            <a:r>
              <a:rPr lang="en"/>
              <a:t>+ N ∈ Θ(Ne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40 sin(N) + 4N</a:t>
            </a:r>
            <a:r>
              <a:rPr baseline="30000" lang="en"/>
              <a:t>2</a:t>
            </a:r>
            <a:r>
              <a:rPr lang="en"/>
              <a:t> ∈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0" name="Google Shape;510;p70"/>
          <p:cNvGraphicFramePr/>
          <p:nvPr/>
        </p:nvGraphicFramePr>
        <p:xfrm>
          <a:off x="5753000" y="1636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r>
                        <a:rPr lang="en"/>
                        <a:t>unction R(N)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4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</a:t>
                      </a:r>
                      <a:r>
                        <a:rPr lang="en"/>
                        <a:t>sin(N) + 4N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1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Big-Theta: Formal Definition 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</a:t>
            </a:r>
            <a:endParaRPr/>
          </a:p>
        </p:txBody>
      </p:sp>
      <p:sp>
        <p:nvSpPr>
          <p:cNvPr id="516" name="Google Shape;516;p71"/>
          <p:cNvSpPr txBox="1"/>
          <p:nvPr>
            <p:ph idx="1" type="body"/>
          </p:nvPr>
        </p:nvSpPr>
        <p:spPr>
          <a:xfrm>
            <a:off x="1466753" y="1350123"/>
            <a:ext cx="74061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517" name="Google Shape;517;p71"/>
          <p:cNvSpPr txBox="1"/>
          <p:nvPr>
            <p:ph idx="1" type="body"/>
          </p:nvPr>
        </p:nvSpPr>
        <p:spPr>
          <a:xfrm>
            <a:off x="2179050" y="25550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518" name="Google Shape;518;p71"/>
          <p:cNvCxnSpPr/>
          <p:nvPr/>
        </p:nvCxnSpPr>
        <p:spPr>
          <a:xfrm rot="10800000">
            <a:off x="6350030" y="31550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71"/>
          <p:cNvSpPr txBox="1"/>
          <p:nvPr/>
        </p:nvSpPr>
        <p:spPr>
          <a:xfrm>
            <a:off x="6841230" y="30313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520" name="Google Shape;52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160" y="786238"/>
            <a:ext cx="2408032" cy="53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6650" y="2080498"/>
            <a:ext cx="5090698" cy="448643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71"/>
          <p:cNvSpPr txBox="1"/>
          <p:nvPr>
            <p:ph idx="1" type="body"/>
          </p:nvPr>
        </p:nvSpPr>
        <p:spPr>
          <a:xfrm>
            <a:off x="243000" y="3275925"/>
            <a:ext cx="8727300" cy="16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40 sin(N) + 4N</a:t>
            </a:r>
            <a:r>
              <a:rPr baseline="30000" lang="en"/>
              <a:t>2</a:t>
            </a:r>
            <a:r>
              <a:rPr lang="en"/>
              <a:t> ∈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R(N) = </a:t>
            </a:r>
            <a:r>
              <a:rPr lang="en"/>
              <a:t>40 sin(N) + 4N</a:t>
            </a:r>
            <a:r>
              <a:rPr baseline="30000" lang="en"/>
              <a:t>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f(N) = N</a:t>
            </a:r>
            <a:r>
              <a:rPr baseline="30000" lang="en"/>
              <a:t>2</a:t>
            </a:r>
            <a:endParaRPr baseline="30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k1 = 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k2 =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2"/>
          <p:cNvSpPr txBox="1"/>
          <p:nvPr>
            <p:ph type="title"/>
          </p:nvPr>
        </p:nvSpPr>
        <p:spPr>
          <a:xfrm>
            <a:off x="103054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Big-Theta Challenge 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 </a:t>
            </a:r>
            <a:endParaRPr/>
          </a:p>
        </p:txBody>
      </p:sp>
      <p:sp>
        <p:nvSpPr>
          <p:cNvPr id="528" name="Google Shape;528;p7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R(N) = (4N</a:t>
            </a:r>
            <a:r>
              <a:rPr baseline="30000" lang="en"/>
              <a:t>2</a:t>
            </a:r>
            <a:r>
              <a:rPr lang="en"/>
              <a:t>+3N</a:t>
            </a:r>
            <a:r>
              <a:rPr lang="en"/>
              <a:t>*</a:t>
            </a:r>
            <a:r>
              <a:rPr lang="en"/>
              <a:t>ln(N))/2.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a simple f(N) and corresponding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.</a:t>
            </a:r>
            <a:endParaRPr/>
          </a:p>
        </p:txBody>
      </p:sp>
      <p:sp>
        <p:nvSpPr>
          <p:cNvPr id="529" name="Google Shape;529;p72"/>
          <p:cNvSpPr txBox="1"/>
          <p:nvPr>
            <p:ph idx="1" type="body"/>
          </p:nvPr>
        </p:nvSpPr>
        <p:spPr>
          <a:xfrm>
            <a:off x="1466753" y="2797923"/>
            <a:ext cx="74061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530" name="Google Shape;530;p72"/>
          <p:cNvSpPr txBox="1"/>
          <p:nvPr>
            <p:ph idx="1" type="body"/>
          </p:nvPr>
        </p:nvSpPr>
        <p:spPr>
          <a:xfrm>
            <a:off x="2179050" y="40028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531" name="Google Shape;531;p72"/>
          <p:cNvCxnSpPr/>
          <p:nvPr/>
        </p:nvCxnSpPr>
        <p:spPr>
          <a:xfrm rot="10800000">
            <a:off x="6350030" y="46028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72"/>
          <p:cNvSpPr txBox="1"/>
          <p:nvPr/>
        </p:nvSpPr>
        <p:spPr>
          <a:xfrm>
            <a:off x="6841230" y="44791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533" name="Google Shape;53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893" y="2295575"/>
            <a:ext cx="3036219" cy="552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4" name="Google Shape;534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2850" y="3371850"/>
            <a:ext cx="5056925" cy="6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103054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Big-Theta Challenge </a:t>
            </a: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</a:t>
            </a:r>
            <a:endParaRPr/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R(N) = (4N</a:t>
            </a:r>
            <a:r>
              <a:rPr baseline="30000" lang="en"/>
              <a:t>2</a:t>
            </a:r>
            <a:r>
              <a:rPr lang="en"/>
              <a:t>+3N*ln(N))/2.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f(N) = N</a:t>
            </a:r>
            <a:r>
              <a:rPr baseline="30000" lang="en"/>
              <a:t>2</a:t>
            </a:r>
            <a:endParaRPr baseline="30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</a:t>
            </a:r>
            <a:r>
              <a:rPr baseline="-25000" lang="en"/>
              <a:t>1 </a:t>
            </a:r>
            <a:r>
              <a:rPr lang="en"/>
              <a:t>= 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</a:t>
            </a:r>
            <a:r>
              <a:rPr baseline="-25000" lang="en"/>
              <a:t>2 </a:t>
            </a:r>
            <a:r>
              <a:rPr lang="en"/>
              <a:t>= 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73"/>
          <p:cNvSpPr txBox="1"/>
          <p:nvPr>
            <p:ph idx="1" type="body"/>
          </p:nvPr>
        </p:nvSpPr>
        <p:spPr>
          <a:xfrm>
            <a:off x="1466753" y="2797923"/>
            <a:ext cx="74061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542" name="Google Shape;542;p73"/>
          <p:cNvSpPr txBox="1"/>
          <p:nvPr>
            <p:ph idx="1" type="body"/>
          </p:nvPr>
        </p:nvSpPr>
        <p:spPr>
          <a:xfrm>
            <a:off x="2179050" y="40028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543" name="Google Shape;543;p73"/>
          <p:cNvCxnSpPr/>
          <p:nvPr/>
        </p:nvCxnSpPr>
        <p:spPr>
          <a:xfrm rot="10800000">
            <a:off x="6350030" y="46028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73"/>
          <p:cNvSpPr txBox="1"/>
          <p:nvPr/>
        </p:nvSpPr>
        <p:spPr>
          <a:xfrm>
            <a:off x="6841230" y="44791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545" name="Google Shape;54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893" y="2295575"/>
            <a:ext cx="3036219" cy="552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6" name="Google Shape;546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2850" y="3371850"/>
            <a:ext cx="5056925" cy="6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4"/>
          <p:cNvSpPr txBox="1"/>
          <p:nvPr>
            <p:ph idx="1" type="body"/>
          </p:nvPr>
        </p:nvSpPr>
        <p:spPr>
          <a:xfrm>
            <a:off x="243000" y="556500"/>
            <a:ext cx="8753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Big-Theta doesn’t change anything about runtime analysis                             (no need to find k</a:t>
            </a:r>
            <a:r>
              <a:rPr baseline="-25000" lang="en"/>
              <a:t>1</a:t>
            </a:r>
            <a:r>
              <a:rPr lang="en"/>
              <a:t> or k</a:t>
            </a:r>
            <a:r>
              <a:rPr baseline="-25000" lang="en"/>
              <a:t>2</a:t>
            </a:r>
            <a:r>
              <a:rPr lang="en"/>
              <a:t> or anything like that).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only difference is that we use the Θ symbol anywhere we would have said “order of growth”.</a:t>
            </a:r>
            <a:endParaRPr/>
          </a:p>
        </p:txBody>
      </p:sp>
      <p:sp>
        <p:nvSpPr>
          <p:cNvPr id="552" name="Google Shape;552;p74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 and Runtime Analysis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53" name="Google Shape;553;p74"/>
          <p:cNvGraphicFramePr/>
          <p:nvPr/>
        </p:nvGraphicFramePr>
        <p:xfrm>
          <a:off x="5555725" y="3143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554" name="Google Shape;554;p74"/>
          <p:cNvGraphicFramePr/>
          <p:nvPr/>
        </p:nvGraphicFramePr>
        <p:xfrm>
          <a:off x="1297400" y="2197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/>
                        <a:t>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555" name="Google Shape;555;p74"/>
          <p:cNvCxnSpPr/>
          <p:nvPr/>
        </p:nvCxnSpPr>
        <p:spPr>
          <a:xfrm>
            <a:off x="4467475" y="36343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74"/>
          <p:cNvSpPr txBox="1"/>
          <p:nvPr/>
        </p:nvSpPr>
        <p:spPr>
          <a:xfrm>
            <a:off x="5492775" y="388014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runtime: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O Notation</a:t>
            </a:r>
            <a:endParaRPr sz="4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Theta</a:t>
            </a:r>
            <a:endParaRPr/>
          </a:p>
        </p:txBody>
      </p:sp>
      <p:sp>
        <p:nvSpPr>
          <p:cNvPr id="567" name="Google Shape;567;p7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We used Big Theta to describe the order of growth of a function.        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                     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We also used Big Theta to describe the rate of growth of the runtime of a piece of code.</a:t>
            </a:r>
            <a:endParaRPr sz="2000"/>
          </a:p>
        </p:txBody>
      </p:sp>
      <p:graphicFrame>
        <p:nvGraphicFramePr>
          <p:cNvPr id="568" name="Google Shape;568;p76"/>
          <p:cNvGraphicFramePr/>
          <p:nvPr/>
        </p:nvGraphicFramePr>
        <p:xfrm>
          <a:off x="2827675" y="11650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 R(N)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</a:t>
                      </a:r>
                      <a:r>
                        <a:rPr baseline="30000" lang="en"/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sin(N) + 4N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</a:t>
            </a:r>
            <a:endParaRPr/>
          </a:p>
        </p:txBody>
      </p:sp>
      <p:sp>
        <p:nvSpPr>
          <p:cNvPr id="574" name="Google Shape;574;p7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Whereas Big Theta can informally be thought of as something                                   like “equals”, Big O can be thought of as “less than or equal”.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Example, the following are all true: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Θ(N</a:t>
            </a:r>
            <a:r>
              <a:rPr baseline="30000" lang="en" sz="2000"/>
              <a:t>4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O(N</a:t>
            </a:r>
            <a:r>
              <a:rPr baseline="30000" lang="en" sz="2000"/>
              <a:t>4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O(N</a:t>
            </a:r>
            <a:r>
              <a:rPr baseline="30000" lang="en" sz="2000"/>
              <a:t>6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O(N!)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O(N</a:t>
            </a:r>
            <a:r>
              <a:rPr baseline="30000" lang="en" sz="2000"/>
              <a:t>N!</a:t>
            </a:r>
            <a:r>
              <a:rPr lang="en" sz="2000"/>
              <a:t>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type="title"/>
          </p:nvPr>
        </p:nvSpPr>
        <p:spPr>
          <a:xfrm>
            <a:off x="928950" y="1709700"/>
            <a:ext cx="7286100" cy="17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Intuitive Runtime Characterizations</a:t>
            </a:r>
            <a:endParaRPr sz="4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8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Theta: Formal Definition 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</a:t>
            </a:r>
            <a:endParaRPr/>
          </a:p>
        </p:txBody>
      </p:sp>
      <p:sp>
        <p:nvSpPr>
          <p:cNvPr id="580" name="Google Shape;580;p78"/>
          <p:cNvSpPr txBox="1"/>
          <p:nvPr>
            <p:ph idx="1" type="body"/>
          </p:nvPr>
        </p:nvSpPr>
        <p:spPr>
          <a:xfrm>
            <a:off x="1466753" y="1350123"/>
            <a:ext cx="74061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2179050" y="25550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582" name="Google Shape;582;p78"/>
          <p:cNvCxnSpPr/>
          <p:nvPr/>
        </p:nvCxnSpPr>
        <p:spPr>
          <a:xfrm rot="10800000">
            <a:off x="6350030" y="31550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78"/>
          <p:cNvSpPr txBox="1"/>
          <p:nvPr/>
        </p:nvSpPr>
        <p:spPr>
          <a:xfrm>
            <a:off x="6841230" y="30313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584" name="Google Shape;58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160" y="786238"/>
            <a:ext cx="2408032" cy="53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6650" y="2080498"/>
            <a:ext cx="5090698" cy="448643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78"/>
          <p:cNvSpPr txBox="1"/>
          <p:nvPr>
            <p:ph idx="1" type="body"/>
          </p:nvPr>
        </p:nvSpPr>
        <p:spPr>
          <a:xfrm>
            <a:off x="243000" y="3275925"/>
            <a:ext cx="8727300" cy="16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40 sin(N) + 4N</a:t>
            </a:r>
            <a:r>
              <a:rPr baseline="30000" lang="en"/>
              <a:t>2</a:t>
            </a:r>
            <a:r>
              <a:rPr lang="en"/>
              <a:t> ∈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R(N) = 40 sin(N) + 4N</a:t>
            </a:r>
            <a:r>
              <a:rPr baseline="30000" lang="en"/>
              <a:t>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f(N) = N</a:t>
            </a:r>
            <a:r>
              <a:rPr baseline="30000" lang="en"/>
              <a:t>2</a:t>
            </a:r>
            <a:endParaRPr baseline="30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k1 = 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k2 = 5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9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O: Formal Definition 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</a:t>
            </a:r>
            <a:endParaRPr/>
          </a:p>
        </p:txBody>
      </p:sp>
      <p:sp>
        <p:nvSpPr>
          <p:cNvPr id="592" name="Google Shape;592;p79"/>
          <p:cNvSpPr txBox="1"/>
          <p:nvPr>
            <p:ph idx="1" type="body"/>
          </p:nvPr>
        </p:nvSpPr>
        <p:spPr>
          <a:xfrm>
            <a:off x="1466753" y="1350123"/>
            <a:ext cx="74061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exists positive constants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593" name="Google Shape;593;p79"/>
          <p:cNvSpPr txBox="1"/>
          <p:nvPr>
            <p:ph idx="1" type="body"/>
          </p:nvPr>
        </p:nvSpPr>
        <p:spPr>
          <a:xfrm>
            <a:off x="2179050" y="25550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594" name="Google Shape;594;p79"/>
          <p:cNvCxnSpPr/>
          <p:nvPr/>
        </p:nvCxnSpPr>
        <p:spPr>
          <a:xfrm rot="10800000">
            <a:off x="6350030" y="31550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79"/>
          <p:cNvSpPr txBox="1"/>
          <p:nvPr/>
        </p:nvSpPr>
        <p:spPr>
          <a:xfrm>
            <a:off x="6841230" y="30313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sp>
        <p:nvSpPr>
          <p:cNvPr id="596" name="Google Shape;596;p79"/>
          <p:cNvSpPr txBox="1"/>
          <p:nvPr>
            <p:ph idx="1" type="body"/>
          </p:nvPr>
        </p:nvSpPr>
        <p:spPr>
          <a:xfrm>
            <a:off x="243000" y="3275925"/>
            <a:ext cx="8727300" cy="16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40 sin(N) + 4N</a:t>
            </a:r>
            <a:r>
              <a:rPr baseline="30000" lang="en"/>
              <a:t>2</a:t>
            </a:r>
            <a:r>
              <a:rPr lang="en"/>
              <a:t> ∈ O(N</a:t>
            </a:r>
            <a:r>
              <a:rPr baseline="30000" lang="en"/>
              <a:t>4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R(N) = 40 sin(N) + 4N</a:t>
            </a:r>
            <a:r>
              <a:rPr baseline="30000" lang="en"/>
              <a:t>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f(N) = N</a:t>
            </a:r>
            <a:r>
              <a:rPr baseline="30000" lang="en"/>
              <a:t>4</a:t>
            </a:r>
            <a:endParaRPr baseline="30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k2 = 1</a:t>
            </a:r>
            <a:endParaRPr/>
          </a:p>
        </p:txBody>
      </p:sp>
      <p:pic>
        <p:nvPicPr>
          <p:cNvPr id="597" name="Google Shape;59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5311" y="845406"/>
            <a:ext cx="2537174" cy="4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3874" y="2009275"/>
            <a:ext cx="3115371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Theta vs. Big O</a:t>
            </a:r>
            <a:endParaRPr/>
          </a:p>
        </p:txBody>
      </p:sp>
      <p:graphicFrame>
        <p:nvGraphicFramePr>
          <p:cNvPr id="604" name="Google Shape;604;p80"/>
          <p:cNvGraphicFramePr/>
          <p:nvPr/>
        </p:nvGraphicFramePr>
        <p:xfrm>
          <a:off x="952500" y="6727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{4CF705F9-9A5F-466A-9ED2-20EEA72A494B}</a:tableStyleId>
              </a:tblPr>
              <a:tblGrid>
                <a:gridCol w="1717775"/>
                <a:gridCol w="1929425"/>
                <a:gridCol w="1442600"/>
                <a:gridCol w="2204600"/>
              </a:tblGrid>
              <a:tr h="42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Family Members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93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Θ(f(N))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baseline="30000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aseline="3000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+ 38N + 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3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5" name="Google Shape;605;p80"/>
          <p:cNvSpPr txBox="1"/>
          <p:nvPr>
            <p:ph idx="1" type="body"/>
          </p:nvPr>
        </p:nvSpPr>
        <p:spPr>
          <a:xfrm>
            <a:off x="243000" y="3259550"/>
            <a:ext cx="86343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see why big O is practically useful in the next lecture.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11" name="Google Shape;611;p81"/>
          <p:cNvSpPr txBox="1"/>
          <p:nvPr>
            <p:ph idx="1" type="body"/>
          </p:nvPr>
        </p:nvSpPr>
        <p:spPr>
          <a:xfrm>
            <a:off x="243000" y="556500"/>
            <a:ext cx="86343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code snippet, we can express its runtime as a function R(N), where               N is some property of the input of the function (often the size of the input).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Rather than finding R(N) exactly, we instead usually only care about the order of growth of R(N).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 (not universal):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Choose a representative operation, and let C(N) be the count of how many times that operation occurs as a function of 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Determine order of growth f(N) for C(N), i.e. C(N) </a:t>
            </a:r>
            <a:r>
              <a:rPr lang="en"/>
              <a:t>∈ Θ(f(N))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Often (but not always) we consider the worst case count.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operation takes constant time, then R(N) </a:t>
            </a:r>
            <a:r>
              <a:rPr lang="en"/>
              <a:t>∈ Θ(f(N)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use O as an alternative for Θ. O is used for upper bounds.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617" name="Google Shape;617;p8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TSP problem solution, title slide: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http://support.sas.com/documentation/cdl/en/ornoaug/65289/HTML/default/viewer.htm#ornoaug_optnet_examples07.htm#ornoaug.optnet.map002g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Table of runtimes for various orders of growth: Kleinberg &amp; Tardos, Algorithm Design.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Runtime Characterization?</a:t>
            </a:r>
            <a:endParaRPr/>
          </a:p>
        </p:txBody>
      </p:sp>
      <p:sp>
        <p:nvSpPr>
          <p:cNvPr id="131" name="Google Shape;131;p34"/>
          <p:cNvSpPr txBox="1"/>
          <p:nvPr>
            <p:ph idx="1" type="body"/>
          </p:nvPr>
        </p:nvSpPr>
        <p:spPr>
          <a:xfrm>
            <a:off x="243000" y="556500"/>
            <a:ext cx="87273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 is to somehow </a:t>
            </a:r>
            <a:r>
              <a:rPr b="1" lang="en" u="sng"/>
              <a:t>characterize the runtimes</a:t>
            </a:r>
            <a:r>
              <a:rPr lang="en"/>
              <a:t> of the functions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Characterization should be </a:t>
            </a:r>
            <a:r>
              <a:rPr b="1" lang="en"/>
              <a:t>simple</a:t>
            </a:r>
            <a:r>
              <a:rPr lang="en"/>
              <a:t> and </a:t>
            </a:r>
            <a:r>
              <a:rPr b="1" lang="en"/>
              <a:t>mathematically rigorous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Characterization should </a:t>
            </a:r>
            <a:r>
              <a:rPr b="1" lang="en"/>
              <a:t>demonstrate superiority</a:t>
            </a:r>
            <a:r>
              <a:rPr lang="en"/>
              <a:t>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 over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</p:txBody>
      </p:sp>
      <p:sp>
        <p:nvSpPr>
          <p:cNvPr id="132" name="Google Shape;132;p34"/>
          <p:cNvSpPr txBox="1"/>
          <p:nvPr/>
        </p:nvSpPr>
        <p:spPr>
          <a:xfrm>
            <a:off x="252175" y="1749175"/>
            <a:ext cx="5425500" cy="288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dup1(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 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A.length; j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34"/>
          <p:cNvSpPr txBox="1"/>
          <p:nvPr/>
        </p:nvSpPr>
        <p:spPr>
          <a:xfrm>
            <a:off x="3399300" y="2737200"/>
            <a:ext cx="4907100" cy="227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dup2(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34"/>
          <p:cNvSpPr txBox="1"/>
          <p:nvPr/>
        </p:nvSpPr>
        <p:spPr>
          <a:xfrm>
            <a:off x="175975" y="4545084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34"/>
          <p:cNvSpPr txBox="1"/>
          <p:nvPr/>
        </p:nvSpPr>
        <p:spPr>
          <a:xfrm>
            <a:off x="7750193" y="2405317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141" name="Google Shape;141;p35"/>
          <p:cNvSpPr txBox="1"/>
          <p:nvPr>
            <p:ph idx="1" type="body"/>
          </p:nvPr>
        </p:nvSpPr>
        <p:spPr>
          <a:xfrm>
            <a:off x="243000" y="556500"/>
            <a:ext cx="87273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1: Measure execution time in seconds using a client program.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Tools: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Physical stopwatch.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Unix has a built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/>
              <a:t> command that measures execution time.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Princeton Standard library has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"/>
              <a:t>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5"/>
          <p:cNvSpPr txBox="1"/>
          <p:nvPr/>
        </p:nvSpPr>
        <p:spPr>
          <a:xfrm>
            <a:off x="1670950" y="3135750"/>
            <a:ext cx="5645100" cy="162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Integer.parseInt(args[0]);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makeArray(N);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dup1(A);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pic>
        <p:nvPicPr>
          <p:cNvPr id="143" name="Google Shape;1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00" y="1972600"/>
            <a:ext cx="1308200" cy="174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Measurements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49" name="Google Shape;149;p36"/>
          <p:cNvGraphicFramePr/>
          <p:nvPr/>
        </p:nvGraphicFramePr>
        <p:xfrm>
          <a:off x="5715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{E5F38016-543C-4835-B1FD-D02540B12B06}</a:tableStyleId>
              </a:tblPr>
              <a:tblGrid>
                <a:gridCol w="1176125"/>
                <a:gridCol w="1176125"/>
                <a:gridCol w="117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dup1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dup2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50000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0.32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100000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1.00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8.26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0.1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400000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15.4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0.1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36"/>
          <p:cNvSpPr txBox="1"/>
          <p:nvPr/>
        </p:nvSpPr>
        <p:spPr>
          <a:xfrm>
            <a:off x="714169" y="4154062"/>
            <a:ext cx="32769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to complete (in seconds)</a:t>
            </a:r>
            <a:endParaRPr sz="1800"/>
          </a:p>
        </p:txBody>
      </p:sp>
      <p:pic>
        <p:nvPicPr>
          <p:cNvPr id="151" name="Google Shape;1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825" y="1398776"/>
            <a:ext cx="37433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157" name="Google Shape;157;p37"/>
          <p:cNvSpPr txBox="1"/>
          <p:nvPr>
            <p:ph idx="1" type="body"/>
          </p:nvPr>
        </p:nvSpPr>
        <p:spPr>
          <a:xfrm>
            <a:off x="243000" y="556500"/>
            <a:ext cx="87273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1: Measure execution time in seconds using a client program.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Good: Easy to measure, meaning is obvious.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Bad: May require large amounts of computation time. Result varies with machine, compiler, input data,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7"/>
          <p:cNvSpPr txBox="1"/>
          <p:nvPr/>
        </p:nvSpPr>
        <p:spPr>
          <a:xfrm>
            <a:off x="181162" y="3188235"/>
            <a:ext cx="5645100" cy="162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Integer.parseInt(args[0]);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makeArray(N);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dup1(A);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pic>
        <p:nvPicPr>
          <p:cNvPr id="159" name="Google Shape;1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438" y="2049551"/>
            <a:ext cx="3743325" cy="251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