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Ubuntu Mon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5E8F39-6701-4020-8686-E18C5BF55EAC}">
  <a:tblStyle styleId="{105E8F39-6701-4020-8686-E18C5BF55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DC06C0-1A85-4037-AF14-33F9737A13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UbuntuMono-bold.fntdata"/><Relationship Id="rId82" Type="http://schemas.openxmlformats.org/officeDocument/2006/relationships/font" Target="fonts/UbuntuMono-boldItalic.fntdata"/><Relationship Id="rId81" Type="http://schemas.openxmlformats.org/officeDocument/2006/relationships/font" Target="fonts/Ubuntu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UbuntuMono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edicecreations.com/ul_img/24592nazca_bird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http://redicecreations.com/ul_img/24592nazca_bird.jpg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d335df8a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d335df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d335df8a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d335df8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sounds slow. Let’s try to exploit the nature of the problem; we’ll be going through an iterative design process to try to find an implementation to achieve these goals efficiently.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d335df8a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d335df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d335df8a_0_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d335df8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6c46f3c_0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36c46f3c_0177:notes"/>
          <p:cNvSpPr txBox="1"/>
          <p:nvPr>
            <p:ph idx="1" type="body"/>
          </p:nvPr>
        </p:nvSpPr>
        <p:spPr>
          <a:xfrm>
            <a:off x="609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solve this problem by optimizing each of the operations in our data structure. The first thing that we’ll try to optimizing is checking whether two things are connected.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6c46f3c_0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36c46f3c_0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fdd128987_112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fdd128987_1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fdd128987_112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fdd128987_1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fdd128987_4_8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fdd128987_4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b31aa1129_7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b31aa112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b31aa1129_7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b31aa11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fd335df8a_0_4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fd335df8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6c46f3c_0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6c46f3c_0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we’ve chosen to represent each item in our set as an integer. Now each of those items corresponds to an index in our array; the value at that index is the id of the set the item belongs to. Essentially, we’re using an array to map items to their set id.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36c46f3c_0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36c46f3c_0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implementation for quick find. Don’t worry about understanding the code right now; it’s pretty simple and you can come back to it later if you want, but we’ll be working up some new ideas too.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6c46f3c_0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36c46f3c_0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36c46f3c_0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36c46f3c_0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optimized isConnected - now let’s work on connect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36c46f3c_04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36c46f3c_0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lost the connectedness idea at quick-find - what else can we not keep track of?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fdd128987_4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fdd12898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a67ea9c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ca67ea9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b31aa1129_7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b31aa1129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d1bfb9b0_2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1d1bfb9b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fd335df8a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4fd335df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d1bfb9b0_2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d1bfb9b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4fdd128987_4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4fdd128987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4ad680866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4ad6808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fdd128987_4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fdd12898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36c46f3c_06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36c46f3c_0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1d2a17760_16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1d2a17760_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36c46f3c_014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36c46f3c_0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fdd128987_4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fdd128987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36c46f3c_09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36c46f3c_0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36c46f3c_0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636c46f3c_0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 worst case, we’ve actually done worse than quick find. But this idea seems to be on the right track - on the average case, as long as our trees don’t get unbalanced, it seems pretty good. So how can we prevent these lopsided trees?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335df8a_0_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335df8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636c46f3c_09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636c46f3c_0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fdd128987_4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fdd128987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4fdd128987_4_1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4fdd128987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a711acc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a711acc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636c46f3c_0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636c46f3c_0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fdd128987_4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fdd128987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636c46f3c_01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636c46f3c_0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4fdd128987_4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4fdd128987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4fdd128987_4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4fdd128987_4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4fdd128987_4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4fdd128987_4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d335df8a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d335df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4fdd128987_4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4fdd128987_4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4fdd128987_4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4fdd128987_4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4fdd128987_4_3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4fdd128987_4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4fdd128987_4_3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4fdd128987_4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4fdd128987_4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4fdd128987_4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4fdd128987_4_4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4fdd128987_4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fdd128987_4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fdd128987_4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 worst case, we’ve actually done worse than quick find. But this idea seems to be on the right track - on the average case, as long as our trees don’t get unbalanced, it seems pretty good. So how can we prevent these lopsided trees?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4fdd128987_4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4fdd128987_4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636c46f3c_01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636c46f3c_0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636c46f3c_01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636c46f3c_0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 where this is too slow (i.e. military application on billions of data points)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d335df8a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d335df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bee1356c32_33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bee1356c32_3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36c46f3c_010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36c46f3c_0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06964fea6_8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06964fea6_8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636c46f3c_01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636c46f3c_0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4fdd128987_4_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4fdd128987_4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4fdd128987_4_5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4fdd128987_4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fdd128987_4_5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fdd128987_4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4fdd128987_4_6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4fdd128987_4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4fdd128987_4_7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4fdd128987_4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1d2a17760_17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1d2a17760_1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d335df8a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d335df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636c46f3c_01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636c46f3c_0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7c05bb3a3_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7c05bb3a3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4fdd128987_4_7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4fdd128987_4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636c46f3c_013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636c46f3c_0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d335df8a_0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d335df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d335df8a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d335df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redicecreations.com/ul_img/24592nazca_bird.jpg" TargetMode="External"/><Relationship Id="rId4" Type="http://schemas.openxmlformats.org/officeDocument/2006/relationships/hyperlink" Target="http://www.uni-trier.de/fileadmin/fb4/prof/INF/DEA/Uebungen_LVA-Ankuendigungen/ws07/KAuD/effi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2019</a:t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61925" y="2612325"/>
            <a:ext cx="88719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14: Disjoint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Connectivity and the Disjoint Sets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Quick Find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Quick Union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Weighted Quick Union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Path Compression (CS170 Preview)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75" y="152400"/>
            <a:ext cx="3298000" cy="24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Interface</a:t>
            </a: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Design an efficient DisjointSets implementation.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elements N can be huge.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method calls M can be huge.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Calls to methods may be interspersed (e.g. can’t assume it’s onlu connect operations followed by only isConnected operations).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163059" y="750850"/>
            <a:ext cx="7203900" cy="22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Connects two items P and Q.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Checks to see if two items are connected.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5393658" y="2588314"/>
            <a:ext cx="3613541" cy="733830"/>
            <a:chOff x="5154433" y="2915462"/>
            <a:chExt cx="3613541" cy="733830"/>
          </a:xfrm>
        </p:grpSpPr>
        <p:cxnSp>
          <p:nvCxnSpPr>
            <p:cNvPr id="221" name="Google Shape;221;p17"/>
            <p:cNvCxnSpPr/>
            <p:nvPr/>
          </p:nvCxnSpPr>
          <p:spPr>
            <a:xfrm rot="10800000">
              <a:off x="5154433" y="3190252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" name="Google Shape;222;p17"/>
            <p:cNvGrpSpPr/>
            <p:nvPr/>
          </p:nvGrpSpPr>
          <p:grpSpPr>
            <a:xfrm>
              <a:off x="5633850" y="2915462"/>
              <a:ext cx="1902190" cy="731169"/>
              <a:chOff x="1122672" y="3444225"/>
              <a:chExt cx="1574400" cy="751459"/>
            </a:xfrm>
          </p:grpSpPr>
          <p:sp>
            <p:nvSpPr>
              <p:cNvPr id="223" name="Google Shape;223;p17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224" name="Google Shape;224;p17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225" name="Google Shape;225;p17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deleteBack()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226" name="Google Shape;226;p17"/>
            <p:cNvSpPr/>
            <p:nvPr/>
          </p:nvSpPr>
          <p:spPr>
            <a:xfrm>
              <a:off x="5695674" y="3001592"/>
              <a:ext cx="3072300" cy="647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5653146" y="3001604"/>
              <a:ext cx="2856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connect(int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5638709" y="3284859"/>
              <a:ext cx="31290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isConnected(int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9" name="Google Shape;229;p17"/>
            <p:cNvCxnSpPr/>
            <p:nvPr/>
          </p:nvCxnSpPr>
          <p:spPr>
            <a:xfrm rot="10800000">
              <a:off x="5168885" y="3472631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243000" y="556500"/>
            <a:ext cx="84438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Connecting two things: Record every single connecting line in some data structure.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Checking connectedness: Do some sort of (??) iteration over the lines to see if one thing can be reached from the other.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968825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968825" y="34724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60746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4610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40" name="Google Shape;240;p18"/>
          <p:cNvCxnSpPr>
            <a:stCxn id="236" idx="2"/>
            <a:endCxn id="237" idx="0"/>
          </p:cNvCxnSpPr>
          <p:nvPr/>
        </p:nvCxnSpPr>
        <p:spPr>
          <a:xfrm>
            <a:off x="1130525" y="32454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>
            <a:stCxn id="236" idx="3"/>
            <a:endCxn id="238" idx="1"/>
          </p:cNvCxnSpPr>
          <p:nvPr/>
        </p:nvCxnSpPr>
        <p:spPr>
          <a:xfrm>
            <a:off x="1292225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>
            <a:stCxn id="238" idx="3"/>
            <a:endCxn id="239" idx="1"/>
          </p:cNvCxnSpPr>
          <p:nvPr/>
        </p:nvCxnSpPr>
        <p:spPr>
          <a:xfrm>
            <a:off x="1930864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37" idx="3"/>
            <a:endCxn id="239" idx="2"/>
          </p:cNvCxnSpPr>
          <p:nvPr/>
        </p:nvCxnSpPr>
        <p:spPr>
          <a:xfrm flipH="1" rot="10800000">
            <a:off x="1292225" y="32453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8"/>
          <p:cNvSpPr/>
          <p:nvPr/>
        </p:nvSpPr>
        <p:spPr>
          <a:xfrm>
            <a:off x="4303189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303189" y="35533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46" name="Google Shape;246;p18"/>
          <p:cNvCxnSpPr>
            <a:stCxn id="244" idx="2"/>
            <a:endCxn id="245" idx="0"/>
          </p:cNvCxnSpPr>
          <p:nvPr/>
        </p:nvCxnSpPr>
        <p:spPr>
          <a:xfrm>
            <a:off x="4464889" y="332626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6521864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manually writing out every single connecting line, only record                the sets that each item belongs to.</a:t>
            </a:r>
            <a:br>
              <a:rPr lang="en"/>
            </a:b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271200" y="1534650"/>
            <a:ext cx="3540600" cy="333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3727925" y="1164569"/>
            <a:ext cx="55695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{0}, {1}, {2}, {3}, {4}, {5},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1}, {2}, {3}, {4},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2}, {3}, {4},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{3}, {5},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4, 6}, {3, 5}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3, 4, 5, 6}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243000" y="556500"/>
            <a:ext cx="84438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item, its </a:t>
            </a:r>
            <a:r>
              <a:rPr b="1" i="1" lang="en"/>
              <a:t>connected component </a:t>
            </a:r>
            <a:r>
              <a:rPr lang="en"/>
              <a:t>is the set of all items that are connected to that item.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Naive approach: Record every single connecting line somehow.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Better approach: Model connectedness in terms of sets.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things are connected isn’t something we need to know.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need to keep track of which connected component each item belongs 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2504625" y="41890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968825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968825" y="3701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607464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2246104" y="3150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67" name="Google Shape;267;p20"/>
          <p:cNvCxnSpPr>
            <a:stCxn id="263" idx="2"/>
            <a:endCxn id="264" idx="0"/>
          </p:cNvCxnSpPr>
          <p:nvPr/>
        </p:nvCxnSpPr>
        <p:spPr>
          <a:xfrm>
            <a:off x="1130525" y="3474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0"/>
          <p:cNvCxnSpPr>
            <a:stCxn id="263" idx="3"/>
            <a:endCxn id="265" idx="1"/>
          </p:cNvCxnSpPr>
          <p:nvPr/>
        </p:nvCxnSpPr>
        <p:spPr>
          <a:xfrm>
            <a:off x="1292225" y="3312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0"/>
          <p:cNvCxnSpPr>
            <a:stCxn id="265" idx="3"/>
            <a:endCxn id="266" idx="1"/>
          </p:cNvCxnSpPr>
          <p:nvPr/>
        </p:nvCxnSpPr>
        <p:spPr>
          <a:xfrm>
            <a:off x="1930864" y="3312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>
            <a:stCxn id="264" idx="3"/>
            <a:endCxn id="266" idx="2"/>
          </p:cNvCxnSpPr>
          <p:nvPr/>
        </p:nvCxnSpPr>
        <p:spPr>
          <a:xfrm flipH="1" rot="10800000">
            <a:off x="1292225" y="3473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0"/>
          <p:cNvSpPr/>
          <p:nvPr/>
        </p:nvSpPr>
        <p:spPr>
          <a:xfrm>
            <a:off x="4303189" y="3231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4303189" y="37819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73" name="Google Shape;273;p20"/>
          <p:cNvCxnSpPr>
            <a:stCxn id="271" idx="2"/>
            <a:endCxn id="272" idx="0"/>
          </p:cNvCxnSpPr>
          <p:nvPr/>
        </p:nvCxnSpPr>
        <p:spPr>
          <a:xfrm>
            <a:off x="4464889" y="355486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0"/>
          <p:cNvSpPr/>
          <p:nvPr/>
        </p:nvSpPr>
        <p:spPr>
          <a:xfrm>
            <a:off x="6521864" y="3231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120625" y="4716275"/>
            <a:ext cx="5850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next: We’ll consider how to do track set membership in Java.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Quick Find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Challenge: Pick Data Structures to Support Tracking of Sets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93" name="Google Shape;293;p22"/>
          <p:cNvCxnSpPr>
            <a:stCxn id="289" idx="2"/>
            <a:endCxn id="290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2"/>
          <p:cNvCxnSpPr>
            <a:stCxn id="289" idx="3"/>
            <a:endCxn id="291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2"/>
          <p:cNvCxnSpPr>
            <a:stCxn id="291" idx="3"/>
            <a:endCxn id="292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2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8" name="Google Shape;298;p22"/>
          <p:cNvCxnSpPr>
            <a:stCxn id="296" idx="2"/>
            <a:endCxn id="297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2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04" name="Google Shape;304;p22"/>
          <p:cNvCxnSpPr>
            <a:stCxn id="300" idx="2"/>
            <a:endCxn id="301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300" idx="3"/>
            <a:endCxn id="302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2"/>
          <p:cNvCxnSpPr>
            <a:stCxn id="302" idx="3"/>
            <a:endCxn id="303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2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09" name="Google Shape;309;p22"/>
          <p:cNvCxnSpPr>
            <a:stCxn id="307" idx="2"/>
            <a:endCxn id="308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2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11" name="Google Shape;311;p22"/>
          <p:cNvCxnSpPr>
            <a:stCxn id="292" idx="3"/>
            <a:endCxn id="296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2"/>
          <p:cNvSpPr txBox="1"/>
          <p:nvPr/>
        </p:nvSpPr>
        <p:spPr>
          <a:xfrm>
            <a:off x="222225" y="45899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Challenge: Pick Data Structures to Support Tracking of Sets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25" name="Google Shape;325;p23"/>
          <p:cNvCxnSpPr>
            <a:stCxn id="321" idx="2"/>
            <a:endCxn id="322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>
            <a:stCxn id="321" idx="3"/>
            <a:endCxn id="323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>
            <a:stCxn id="323" idx="3"/>
            <a:endCxn id="324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3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30" name="Google Shape;330;p23"/>
          <p:cNvCxnSpPr>
            <a:stCxn id="328" idx="2"/>
            <a:endCxn id="329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3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36" name="Google Shape;336;p23"/>
          <p:cNvCxnSpPr>
            <a:stCxn id="332" idx="2"/>
            <a:endCxn id="333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>
            <a:stCxn id="332" idx="3"/>
            <a:endCxn id="334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3"/>
          <p:cNvCxnSpPr>
            <a:stCxn id="334" idx="3"/>
            <a:endCxn id="335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3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41" name="Google Shape;341;p23"/>
          <p:cNvCxnSpPr>
            <a:stCxn id="339" idx="2"/>
            <a:endCxn id="340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3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43" name="Google Shape;343;p23"/>
          <p:cNvCxnSpPr>
            <a:stCxn id="324" idx="3"/>
            <a:endCxn id="328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3"/>
          <p:cNvSpPr txBox="1"/>
          <p:nvPr/>
        </p:nvSpPr>
        <p:spPr>
          <a:xfrm>
            <a:off x="222225" y="45899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557625" y="3254225"/>
            <a:ext cx="7191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Map&lt;Integer, Integer&gt; -- first number represents set and second represents item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Slow because you have to iterate to find which set something belongs to.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Challenge: Pick Data Structures to Support Tracking of Sets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58" name="Google Shape;358;p24"/>
          <p:cNvCxnSpPr>
            <a:stCxn id="354" idx="2"/>
            <a:endCxn id="355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4"/>
          <p:cNvCxnSpPr>
            <a:stCxn id="354" idx="3"/>
            <a:endCxn id="356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4"/>
          <p:cNvCxnSpPr>
            <a:stCxn id="356" idx="3"/>
            <a:endCxn id="357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3" name="Google Shape;363;p24"/>
          <p:cNvCxnSpPr>
            <a:stCxn id="361" idx="2"/>
            <a:endCxn id="362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4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69" name="Google Shape;369;p24"/>
          <p:cNvCxnSpPr>
            <a:stCxn id="365" idx="2"/>
            <a:endCxn id="366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4"/>
          <p:cNvCxnSpPr>
            <a:stCxn id="365" idx="3"/>
            <a:endCxn id="367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4"/>
          <p:cNvCxnSpPr>
            <a:stCxn id="367" idx="3"/>
            <a:endCxn id="368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4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74" name="Google Shape;374;p24"/>
          <p:cNvCxnSpPr>
            <a:stCxn id="372" idx="2"/>
            <a:endCxn id="373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4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76" name="Google Shape;376;p24"/>
          <p:cNvCxnSpPr>
            <a:stCxn id="357" idx="3"/>
            <a:endCxn id="361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4"/>
          <p:cNvSpPr txBox="1"/>
          <p:nvPr/>
        </p:nvSpPr>
        <p:spPr>
          <a:xfrm>
            <a:off x="222225" y="45899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557625" y="3254225"/>
            <a:ext cx="7191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Map&lt;Integer, Integer&gt; -- first number represents the item, and the second is the set number.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or less what we get to shortly, but less efficient for reasons I will explain.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Challenge: Pick Data Structures to Support Tracking of Sets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91" name="Google Shape;391;p25"/>
          <p:cNvCxnSpPr>
            <a:stCxn id="387" idx="2"/>
            <a:endCxn id="388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5"/>
          <p:cNvCxnSpPr>
            <a:stCxn id="387" idx="3"/>
            <a:endCxn id="389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>
            <a:stCxn id="389" idx="3"/>
            <a:endCxn id="390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5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96" name="Google Shape;396;p25"/>
          <p:cNvCxnSpPr>
            <a:stCxn id="394" idx="2"/>
            <a:endCxn id="395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5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02" name="Google Shape;402;p25"/>
          <p:cNvCxnSpPr>
            <a:stCxn id="398" idx="2"/>
            <a:endCxn id="399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5"/>
          <p:cNvCxnSpPr>
            <a:stCxn id="398" idx="3"/>
            <a:endCxn id="400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5"/>
          <p:cNvCxnSpPr>
            <a:stCxn id="400" idx="3"/>
            <a:endCxn id="401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5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25"/>
          <p:cNvCxnSpPr>
            <a:stCxn id="405" idx="2"/>
            <a:endCxn id="406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5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09" name="Google Shape;409;p25"/>
          <p:cNvCxnSpPr>
            <a:stCxn id="390" idx="3"/>
            <a:endCxn id="394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25"/>
          <p:cNvSpPr txBox="1"/>
          <p:nvPr/>
        </p:nvSpPr>
        <p:spPr>
          <a:xfrm>
            <a:off x="155375" y="27391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[{0, 1, 2, 4}, {3, 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intuitive idea.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Challenge: Pick Data Structures to Support Tracking of Sets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nothing is connected: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369875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2768592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969554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1569234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2168913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3368272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3967951" y="1187588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155375" y="27391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1}, {2},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{3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intuitive idea.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iterating through all the sets to find anything. Complicated and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Worst case: If nothing is connected, then isConnected(5, 6) requires iterating through N-1 sets to find 5, then N sets to find 6. Overall runtime of Θ(N).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Meta-goals of the Coming Lectures</a:t>
            </a:r>
            <a:r>
              <a:rPr lang="en"/>
              <a:t>: Data Structure Refinement</a:t>
            </a:r>
            <a:endParaRPr/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couple of weeks: Deriving classic solutions to interesting problems, with an emphasis on how sets, maps, and priority queues are implemented.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 Deriving the “Disjoint Sets” data structure for solving the “Dynamic Connectivity” problem. We will see: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a data structure design can evolve from basic to sophisticated.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our choice of underlying abstraction can affect asymptotic runtime (using our formal Big-Theta notation) and code complexity.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75" y="3455549"/>
            <a:ext cx="2703625" cy="15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Performance Summary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7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ListOfSetsDS is </a:t>
            </a:r>
            <a:r>
              <a:rPr b="1" i="1" lang="en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complicated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slow.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Operations are linear when number of connections are small.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to iterate over all sets.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point: By deciding to use a List of Sets, we have doomed ourselves to complexity and bad performance.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1" name="Google Shape;431;p27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32" name="Google Shape;432;p27"/>
          <p:cNvGrpSpPr/>
          <p:nvPr/>
        </p:nvGrpSpPr>
        <p:grpSpPr>
          <a:xfrm>
            <a:off x="5504100" y="2450325"/>
            <a:ext cx="3538225" cy="1074600"/>
            <a:chOff x="5008686" y="993025"/>
            <a:chExt cx="3538225" cy="1074600"/>
          </a:xfrm>
        </p:grpSpPr>
        <p:cxnSp>
          <p:nvCxnSpPr>
            <p:cNvPr id="433" name="Google Shape;433;p27"/>
            <p:cNvCxnSpPr/>
            <p:nvPr/>
          </p:nvCxnSpPr>
          <p:spPr>
            <a:xfrm rot="10800000">
              <a:off x="5008686" y="994800"/>
              <a:ext cx="804600" cy="3366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4" name="Google Shape;434;p27"/>
            <p:cNvSpPr txBox="1"/>
            <p:nvPr/>
          </p:nvSpPr>
          <p:spPr>
            <a:xfrm>
              <a:off x="5819611" y="993025"/>
              <a:ext cx="2727300" cy="10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Worst case is Θ(N), but other cases may be better. We’ll say O(N) since O means “less than or equal”. </a:t>
              </a:r>
              <a:endParaRPr>
                <a:solidFill>
                  <a:srgbClr val="AC2020"/>
                </a:solidFill>
              </a:endParaRPr>
            </a:p>
          </p:txBody>
        </p:sp>
      </p:grpSp>
      <p:cxnSp>
        <p:nvCxnSpPr>
          <p:cNvPr id="435" name="Google Shape;435;p27"/>
          <p:cNvCxnSpPr/>
          <p:nvPr/>
        </p:nvCxnSpPr>
        <p:spPr>
          <a:xfrm flipH="1" rot="10800000">
            <a:off x="3281125" y="2424000"/>
            <a:ext cx="327600" cy="1920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7"/>
          <p:cNvSpPr txBox="1"/>
          <p:nvPr/>
        </p:nvSpPr>
        <p:spPr>
          <a:xfrm>
            <a:off x="304800" y="2528250"/>
            <a:ext cx="300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Constructor’s runtime has order of growth N no matter what, so</a:t>
            </a:r>
            <a:r>
              <a:rPr lang="en">
                <a:solidFill>
                  <a:srgbClr val="AC2020"/>
                </a:solidFill>
              </a:rPr>
              <a:t> Θ(N).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My Approach: Just Use a Array of Integers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2" name="Google Shape;442;p28"/>
          <p:cNvGraphicFramePr/>
          <p:nvPr/>
        </p:nvGraphicFramePr>
        <p:xfrm>
          <a:off x="1160925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3" name="Google Shape;443;p28"/>
          <p:cNvSpPr txBox="1"/>
          <p:nvPr/>
        </p:nvSpPr>
        <p:spPr>
          <a:xfrm>
            <a:off x="1217000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44" name="Google Shape;444;p28"/>
          <p:cNvGraphicFramePr/>
          <p:nvPr/>
        </p:nvGraphicFramePr>
        <p:xfrm>
          <a:off x="5513863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28"/>
          <p:cNvSpPr txBox="1"/>
          <p:nvPr/>
        </p:nvSpPr>
        <p:spPr>
          <a:xfrm>
            <a:off x="5569938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243000" y="4163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#2: list of integers where ith entry gives set number (a.k.a. “id”) of item i.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connect(p, q)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Change entries that equal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id[p]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id[q]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76200" y="3276000"/>
            <a:ext cx="1145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5" name="Google Shape;455;p28"/>
          <p:cNvCxnSpPr>
            <a:stCxn id="451" idx="2"/>
            <a:endCxn id="452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8"/>
          <p:cNvCxnSpPr>
            <a:stCxn id="451" idx="3"/>
            <a:endCxn id="453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8"/>
          <p:cNvCxnSpPr>
            <a:stCxn id="453" idx="3"/>
            <a:endCxn id="454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8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0" name="Google Shape;460;p28"/>
          <p:cNvCxnSpPr>
            <a:stCxn id="458" idx="2"/>
            <a:endCxn id="459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8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6" name="Google Shape;466;p28"/>
          <p:cNvCxnSpPr>
            <a:stCxn id="462" idx="2"/>
            <a:endCxn id="463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8"/>
          <p:cNvCxnSpPr>
            <a:stCxn id="462" idx="3"/>
            <a:endCxn id="464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8"/>
          <p:cNvCxnSpPr>
            <a:stCxn id="464" idx="3"/>
            <a:endCxn id="465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28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1" name="Google Shape;471;p28"/>
          <p:cNvCxnSpPr>
            <a:stCxn id="469" idx="2"/>
            <a:endCxn id="470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8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3" name="Google Shape;473;p28"/>
          <p:cNvCxnSpPr>
            <a:stCxn id="454" idx="3"/>
            <a:endCxn id="458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8"/>
          <p:cNvSpPr txBox="1"/>
          <p:nvPr/>
        </p:nvSpPr>
        <p:spPr>
          <a:xfrm>
            <a:off x="4417073" y="3293875"/>
            <a:ext cx="109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/>
        </p:nvSpPr>
        <p:spPr>
          <a:xfrm>
            <a:off x="136975" y="755725"/>
            <a:ext cx="5833200" cy="43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id[p] ==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pid = id[p];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qid 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id.length;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(id[i] == pid)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	id[i] = qid;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}...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480" name="Google Shape;480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QuickFindDS</a:t>
            </a:r>
            <a:endParaRPr/>
          </a:p>
        </p:txBody>
      </p:sp>
      <p:grpSp>
        <p:nvGrpSpPr>
          <p:cNvPr id="481" name="Google Shape;481;p29"/>
          <p:cNvGrpSpPr/>
          <p:nvPr/>
        </p:nvGrpSpPr>
        <p:grpSpPr>
          <a:xfrm>
            <a:off x="4314089" y="1221625"/>
            <a:ext cx="3866636" cy="474950"/>
            <a:chOff x="5022875" y="993025"/>
            <a:chExt cx="3866636" cy="474950"/>
          </a:xfrm>
        </p:grpSpPr>
        <p:cxnSp>
          <p:nvCxnSpPr>
            <p:cNvPr id="482" name="Google Shape;482;p29"/>
            <p:cNvCxnSpPr/>
            <p:nvPr/>
          </p:nvCxnSpPr>
          <p:spPr>
            <a:xfrm flipH="1">
              <a:off x="5022875" y="125617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3" name="Google Shape;483;p29"/>
            <p:cNvSpPr txBox="1"/>
            <p:nvPr/>
          </p:nvSpPr>
          <p:spPr>
            <a:xfrm>
              <a:off x="5819611" y="993025"/>
              <a:ext cx="3069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Very fast:  Two array accesses: Θ(1) 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484" name="Google Shape;484;p29"/>
          <p:cNvGrpSpPr/>
          <p:nvPr/>
        </p:nvGrpSpPr>
        <p:grpSpPr>
          <a:xfrm>
            <a:off x="3827547" y="2285375"/>
            <a:ext cx="5246103" cy="484650"/>
            <a:chOff x="4290100" y="2285375"/>
            <a:chExt cx="5246103" cy="484650"/>
          </a:xfrm>
        </p:grpSpPr>
        <p:cxnSp>
          <p:nvCxnSpPr>
            <p:cNvPr id="485" name="Google Shape;485;p29"/>
            <p:cNvCxnSpPr/>
            <p:nvPr/>
          </p:nvCxnSpPr>
          <p:spPr>
            <a:xfrm flipH="1">
              <a:off x="4290100" y="255822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6" name="Google Shape;486;p29"/>
            <p:cNvSpPr txBox="1"/>
            <p:nvPr/>
          </p:nvSpPr>
          <p:spPr>
            <a:xfrm>
              <a:off x="5080603" y="2285375"/>
              <a:ext cx="44556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Relatively slow:  N+2 to 2N+2 array accesses: Θ(N)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487" name="Google Shape;487;p29"/>
          <p:cNvSpPr txBox="1"/>
          <p:nvPr/>
        </p:nvSpPr>
        <p:spPr>
          <a:xfrm>
            <a:off x="5299500" y="3099027"/>
            <a:ext cx="3774000" cy="16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id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id[i] = i;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       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Performance Summary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is too slow for practical use: Connecting two items takes N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Instead, let’s try something more radical.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4" name="Google Shape;494;p30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Quick Union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Improving the Connect Operation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243000" y="556500"/>
            <a:ext cx="84438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zero: Represent everything as boxes and lines. Overly complicated.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ListOfSets: Represent everything as connected components. Represented connected components as list of sets of integers.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integers,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373600" y="11654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373600" y="17159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1012239" y="11654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1650879" y="116545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10" name="Google Shape;510;p32"/>
          <p:cNvCxnSpPr>
            <a:stCxn id="506" idx="2"/>
            <a:endCxn id="507" idx="0"/>
          </p:cNvCxnSpPr>
          <p:nvPr/>
        </p:nvCxnSpPr>
        <p:spPr>
          <a:xfrm>
            <a:off x="535300" y="148885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2"/>
          <p:cNvCxnSpPr>
            <a:stCxn id="506" idx="3"/>
            <a:endCxn id="508" idx="1"/>
          </p:cNvCxnSpPr>
          <p:nvPr/>
        </p:nvCxnSpPr>
        <p:spPr>
          <a:xfrm>
            <a:off x="697000" y="132715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>
            <a:stCxn id="508" idx="3"/>
            <a:endCxn id="509" idx="1"/>
          </p:cNvCxnSpPr>
          <p:nvPr/>
        </p:nvCxnSpPr>
        <p:spPr>
          <a:xfrm>
            <a:off x="1335639" y="132715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2"/>
          <p:cNvSpPr/>
          <p:nvPr/>
        </p:nvSpPr>
        <p:spPr>
          <a:xfrm>
            <a:off x="2467901" y="11654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2467901" y="171592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5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515" name="Google Shape;515;p32"/>
          <p:cNvCxnSpPr>
            <a:stCxn id="513" idx="2"/>
            <a:endCxn id="514" idx="0"/>
          </p:cNvCxnSpPr>
          <p:nvPr/>
        </p:nvCxnSpPr>
        <p:spPr>
          <a:xfrm>
            <a:off x="2629601" y="148886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2"/>
          <p:cNvSpPr/>
          <p:nvPr/>
        </p:nvSpPr>
        <p:spPr>
          <a:xfrm>
            <a:off x="3608251" y="11654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17" name="Google Shape;517;p32"/>
          <p:cNvCxnSpPr/>
          <p:nvPr/>
        </p:nvCxnSpPr>
        <p:spPr>
          <a:xfrm>
            <a:off x="4410450" y="1588250"/>
            <a:ext cx="90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2"/>
          <p:cNvSpPr txBox="1"/>
          <p:nvPr/>
        </p:nvSpPr>
        <p:spPr>
          <a:xfrm>
            <a:off x="5424700" y="1385025"/>
            <a:ext cx="2707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??? in Java instance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243000" y="28221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0" name="Google Shape;520;p32"/>
          <p:cNvCxnSpPr/>
          <p:nvPr/>
        </p:nvCxnSpPr>
        <p:spPr>
          <a:xfrm>
            <a:off x="4306300" y="3142550"/>
            <a:ext cx="904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2"/>
          <p:cNvSpPr txBox="1"/>
          <p:nvPr/>
        </p:nvSpPr>
        <p:spPr>
          <a:xfrm>
            <a:off x="145850" y="44406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2" name="Google Shape;522;p32"/>
          <p:cNvCxnSpPr/>
          <p:nvPr/>
        </p:nvCxnSpPr>
        <p:spPr>
          <a:xfrm>
            <a:off x="4209150" y="4761050"/>
            <a:ext cx="985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2"/>
          <p:cNvSpPr txBox="1"/>
          <p:nvPr/>
        </p:nvSpPr>
        <p:spPr>
          <a:xfrm>
            <a:off x="5692750" y="2777330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[{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5695171" y="44224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5980251" y="3185425"/>
            <a:ext cx="2208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6437451" y="47856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Improving the Connect Operation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243000" y="556500"/>
            <a:ext cx="84438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feature: Connecting two sets is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approach (QuickUnion): We will still represent everything as connected components, and we will still represent connected components as a list of integers. However, values will be chosen so that connect is fast.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145850" y="18498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4" name="Google Shape;534;p33"/>
          <p:cNvCxnSpPr/>
          <p:nvPr/>
        </p:nvCxnSpPr>
        <p:spPr>
          <a:xfrm>
            <a:off x="4209150" y="2170250"/>
            <a:ext cx="985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 txBox="1"/>
          <p:nvPr/>
        </p:nvSpPr>
        <p:spPr>
          <a:xfrm>
            <a:off x="5695171" y="18316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6437451" y="21948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542" name="Google Shape;542;p34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</p:txBody>
      </p:sp>
      <p:graphicFrame>
        <p:nvGraphicFramePr>
          <p:cNvPr id="543" name="Google Shape;543;p34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34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45" name="Google Shape;545;p34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6" name="Google Shape;546;p34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-433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34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55" name="Google Shape;555;p34"/>
          <p:cNvCxnSpPr>
            <a:stCxn id="551" idx="2"/>
            <a:endCxn id="552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4"/>
          <p:cNvCxnSpPr>
            <a:stCxn id="551" idx="3"/>
            <a:endCxn id="553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4"/>
          <p:cNvCxnSpPr>
            <a:stCxn id="553" idx="3"/>
            <a:endCxn id="554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4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60" name="Google Shape;560;p34"/>
          <p:cNvCxnSpPr>
            <a:stCxn id="558" idx="2"/>
            <a:endCxn id="559" idx="0"/>
          </p:cNvCxnSpPr>
          <p:nvPr/>
        </p:nvCxnSpPr>
        <p:spPr>
          <a:xfrm>
            <a:off x="7515277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4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66" name="Google Shape;566;p34"/>
          <p:cNvCxnSpPr>
            <a:stCxn id="562" idx="2"/>
            <a:endCxn id="563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4"/>
          <p:cNvCxnSpPr>
            <a:stCxn id="562" idx="3"/>
            <a:endCxn id="564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4"/>
          <p:cNvCxnSpPr>
            <a:stCxn id="564" idx="3"/>
            <a:endCxn id="565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4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0" name="Google Shape;570;p34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71" name="Google Shape;571;p34"/>
          <p:cNvCxnSpPr>
            <a:stCxn id="569" idx="2"/>
            <a:endCxn id="570" idx="0"/>
          </p:cNvCxnSpPr>
          <p:nvPr/>
        </p:nvCxnSpPr>
        <p:spPr>
          <a:xfrm>
            <a:off x="2625876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4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73" name="Google Shape;573;p34"/>
          <p:cNvCxnSpPr>
            <a:stCxn id="554" idx="3"/>
            <a:endCxn id="559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 (Your Answer)</a:t>
            </a:r>
            <a:endParaRPr/>
          </a:p>
        </p:txBody>
      </p:sp>
      <p:sp>
        <p:nvSpPr>
          <p:cNvPr id="579" name="Google Shape;579;p35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Suggestion, use pointers!</a:t>
            </a:r>
            <a:endParaRPr/>
          </a:p>
        </p:txBody>
      </p:sp>
      <p:graphicFrame>
        <p:nvGraphicFramePr>
          <p:cNvPr id="580" name="Google Shape;580;p35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1" name="Google Shape;581;p35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2" name="Google Shape;582;p35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3" name="Google Shape;583;p35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90" name="Google Shape;590;p35"/>
          <p:cNvCxnSpPr>
            <a:stCxn id="586" idx="2"/>
            <a:endCxn id="587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5"/>
          <p:cNvCxnSpPr>
            <a:stCxn id="586" idx="3"/>
            <a:endCxn id="588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5"/>
          <p:cNvCxnSpPr>
            <a:stCxn id="588" idx="3"/>
            <a:endCxn id="589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35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95" name="Google Shape;595;p35"/>
          <p:cNvCxnSpPr>
            <a:stCxn id="593" idx="2"/>
            <a:endCxn id="594" idx="0"/>
          </p:cNvCxnSpPr>
          <p:nvPr/>
        </p:nvCxnSpPr>
        <p:spPr>
          <a:xfrm>
            <a:off x="7515277" y="23492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35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01" name="Google Shape;601;p35"/>
          <p:cNvCxnSpPr>
            <a:stCxn id="597" idx="2"/>
            <a:endCxn id="598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5"/>
          <p:cNvCxnSpPr>
            <a:stCxn id="597" idx="3"/>
            <a:endCxn id="599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5"/>
          <p:cNvCxnSpPr>
            <a:stCxn id="599" idx="3"/>
            <a:endCxn id="600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5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5" name="Google Shape;605;p35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06" name="Google Shape;606;p35"/>
          <p:cNvCxnSpPr>
            <a:stCxn id="604" idx="2"/>
            <a:endCxn id="605" idx="0"/>
          </p:cNvCxnSpPr>
          <p:nvPr/>
        </p:nvCxnSpPr>
        <p:spPr>
          <a:xfrm>
            <a:off x="2625876" y="23492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35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08" name="Google Shape;608;p35"/>
          <p:cNvCxnSpPr>
            <a:stCxn id="589" idx="3"/>
            <a:endCxn id="594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35"/>
          <p:cNvSpPr txBox="1"/>
          <p:nvPr/>
        </p:nvSpPr>
        <p:spPr>
          <a:xfrm>
            <a:off x="-3481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35"/>
          <p:cNvSpPr/>
          <p:nvPr/>
        </p:nvSpPr>
        <p:spPr>
          <a:xfrm>
            <a:off x="688400" y="4890225"/>
            <a:ext cx="7029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</a:t>
            </a:r>
            <a:endParaRPr/>
          </a:p>
        </p:txBody>
      </p:sp>
      <p:cxnSp>
        <p:nvCxnSpPr>
          <p:cNvPr id="612" name="Google Shape;612;p35"/>
          <p:cNvCxnSpPr>
            <a:endCxn id="611" idx="0"/>
          </p:cNvCxnSpPr>
          <p:nvPr/>
        </p:nvCxnSpPr>
        <p:spPr>
          <a:xfrm flipH="1">
            <a:off x="1039850" y="4331625"/>
            <a:ext cx="1680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5"/>
          <p:cNvCxnSpPr>
            <a:endCxn id="611" idx="0"/>
          </p:cNvCxnSpPr>
          <p:nvPr/>
        </p:nvCxnSpPr>
        <p:spPr>
          <a:xfrm flipH="1">
            <a:off x="1039850" y="4325325"/>
            <a:ext cx="4929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35"/>
          <p:cNvCxnSpPr>
            <a:endCxn id="611" idx="0"/>
          </p:cNvCxnSpPr>
          <p:nvPr/>
        </p:nvCxnSpPr>
        <p:spPr>
          <a:xfrm flipH="1">
            <a:off x="1039850" y="4306425"/>
            <a:ext cx="9306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35"/>
          <p:cNvCxnSpPr>
            <a:endCxn id="611" idx="0"/>
          </p:cNvCxnSpPr>
          <p:nvPr/>
        </p:nvCxnSpPr>
        <p:spPr>
          <a:xfrm flipH="1">
            <a:off x="1039850" y="4312125"/>
            <a:ext cx="16812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5"/>
          <p:cNvSpPr/>
          <p:nvPr/>
        </p:nvSpPr>
        <p:spPr>
          <a:xfrm>
            <a:off x="2202350" y="4888150"/>
            <a:ext cx="930600" cy="227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</a:t>
            </a:r>
            <a:endParaRPr/>
          </a:p>
        </p:txBody>
      </p:sp>
      <p:cxnSp>
        <p:nvCxnSpPr>
          <p:cNvPr id="617" name="Google Shape;617;p35"/>
          <p:cNvCxnSpPr>
            <a:endCxn id="616" idx="0"/>
          </p:cNvCxnSpPr>
          <p:nvPr/>
        </p:nvCxnSpPr>
        <p:spPr>
          <a:xfrm>
            <a:off x="2311850" y="4292650"/>
            <a:ext cx="355800" cy="59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5"/>
          <p:cNvCxnSpPr>
            <a:endCxn id="616" idx="0"/>
          </p:cNvCxnSpPr>
          <p:nvPr/>
        </p:nvCxnSpPr>
        <p:spPr>
          <a:xfrm flipH="1">
            <a:off x="2667650" y="4292650"/>
            <a:ext cx="417300" cy="59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35"/>
          <p:cNvSpPr/>
          <p:nvPr/>
        </p:nvSpPr>
        <p:spPr>
          <a:xfrm>
            <a:off x="3300925" y="4890225"/>
            <a:ext cx="543600" cy="227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</a:t>
            </a:r>
            <a:endParaRPr/>
          </a:p>
        </p:txBody>
      </p:sp>
      <p:cxnSp>
        <p:nvCxnSpPr>
          <p:cNvPr id="620" name="Google Shape;620;p35"/>
          <p:cNvCxnSpPr>
            <a:endCxn id="619" idx="0"/>
          </p:cNvCxnSpPr>
          <p:nvPr/>
        </p:nvCxnSpPr>
        <p:spPr>
          <a:xfrm>
            <a:off x="3416125" y="4286325"/>
            <a:ext cx="156600" cy="603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35"/>
          <p:cNvSpPr/>
          <p:nvPr/>
        </p:nvSpPr>
        <p:spPr>
          <a:xfrm>
            <a:off x="5239825" y="4904525"/>
            <a:ext cx="8445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</a:t>
            </a:r>
            <a:endParaRPr/>
          </a:p>
        </p:txBody>
      </p:sp>
      <p:cxnSp>
        <p:nvCxnSpPr>
          <p:cNvPr id="622" name="Google Shape;622;p35"/>
          <p:cNvCxnSpPr>
            <a:endCxn id="621" idx="0"/>
          </p:cNvCxnSpPr>
          <p:nvPr/>
        </p:nvCxnSpPr>
        <p:spPr>
          <a:xfrm flipH="1">
            <a:off x="5662075" y="4345925"/>
            <a:ext cx="1680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5"/>
          <p:cNvCxnSpPr>
            <a:endCxn id="621" idx="0"/>
          </p:cNvCxnSpPr>
          <p:nvPr/>
        </p:nvCxnSpPr>
        <p:spPr>
          <a:xfrm flipH="1">
            <a:off x="5662075" y="4339625"/>
            <a:ext cx="4929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35"/>
          <p:cNvCxnSpPr>
            <a:endCxn id="621" idx="0"/>
          </p:cNvCxnSpPr>
          <p:nvPr/>
        </p:nvCxnSpPr>
        <p:spPr>
          <a:xfrm flipH="1">
            <a:off x="5662075" y="4320725"/>
            <a:ext cx="9306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5"/>
          <p:cNvCxnSpPr>
            <a:endCxn id="621" idx="0"/>
          </p:cNvCxnSpPr>
          <p:nvPr/>
        </p:nvCxnSpPr>
        <p:spPr>
          <a:xfrm flipH="1">
            <a:off x="5662075" y="4326425"/>
            <a:ext cx="16812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5"/>
          <p:cNvSpPr/>
          <p:nvPr/>
        </p:nvSpPr>
        <p:spPr>
          <a:xfrm>
            <a:off x="6753775" y="4902450"/>
            <a:ext cx="930600" cy="227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</a:t>
            </a:r>
            <a:endParaRPr/>
          </a:p>
        </p:txBody>
      </p:sp>
      <p:cxnSp>
        <p:nvCxnSpPr>
          <p:cNvPr id="627" name="Google Shape;627;p35"/>
          <p:cNvCxnSpPr>
            <a:endCxn id="626" idx="0"/>
          </p:cNvCxnSpPr>
          <p:nvPr/>
        </p:nvCxnSpPr>
        <p:spPr>
          <a:xfrm>
            <a:off x="6863275" y="4306950"/>
            <a:ext cx="355800" cy="59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5"/>
          <p:cNvCxnSpPr>
            <a:endCxn id="626" idx="0"/>
          </p:cNvCxnSpPr>
          <p:nvPr/>
        </p:nvCxnSpPr>
        <p:spPr>
          <a:xfrm flipH="1">
            <a:off x="7219075" y="4306950"/>
            <a:ext cx="417300" cy="59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5"/>
          <p:cNvSpPr/>
          <p:nvPr/>
        </p:nvSpPr>
        <p:spPr>
          <a:xfrm>
            <a:off x="7852350" y="4904525"/>
            <a:ext cx="543600" cy="227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</a:t>
            </a:r>
            <a:endParaRPr/>
          </a:p>
        </p:txBody>
      </p:sp>
      <p:cxnSp>
        <p:nvCxnSpPr>
          <p:cNvPr id="630" name="Google Shape;630;p35"/>
          <p:cNvCxnSpPr>
            <a:endCxn id="629" idx="0"/>
          </p:cNvCxnSpPr>
          <p:nvPr/>
        </p:nvCxnSpPr>
        <p:spPr>
          <a:xfrm>
            <a:off x="7967550" y="4300625"/>
            <a:ext cx="156600" cy="603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35"/>
          <p:cNvCxnSpPr>
            <a:stCxn id="621" idx="3"/>
            <a:endCxn id="626" idx="1"/>
          </p:cNvCxnSpPr>
          <p:nvPr/>
        </p:nvCxnSpPr>
        <p:spPr>
          <a:xfrm flipH="1" rot="10800000">
            <a:off x="6084325" y="5015975"/>
            <a:ext cx="669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37" name="Google Shape;637;p36"/>
          <p:cNvSpPr txBox="1"/>
          <p:nvPr>
            <p:ph idx="1" type="body"/>
          </p:nvPr>
        </p:nvSpPr>
        <p:spPr>
          <a:xfrm>
            <a:off x="243000" y="556500"/>
            <a:ext cx="87546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Assign each item a parent (instead of an id). Results in a tree-like shape.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 innocuous sounding, seemingly arbitrary solution.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Unlocks a pretty amazing universe of math that we won’t discuss.</a:t>
            </a:r>
            <a:endParaRPr sz="1800"/>
          </a:p>
        </p:txBody>
      </p:sp>
      <p:sp>
        <p:nvSpPr>
          <p:cNvPr id="638" name="Google Shape;638;p36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3" name="Google Shape;643;p36"/>
          <p:cNvCxnSpPr>
            <a:stCxn id="641" idx="0"/>
            <a:endCxn id="642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6"/>
          <p:cNvCxnSpPr>
            <a:stCxn id="640" idx="0"/>
            <a:endCxn id="64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6"/>
          <p:cNvCxnSpPr>
            <a:stCxn id="639" idx="0"/>
            <a:endCxn id="64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6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47" name="Google Shape;647;p36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36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649" name="Google Shape;649;p36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0" name="Google Shape;650;p36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arent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36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54" name="Google Shape;654;p36"/>
          <p:cNvCxnSpPr>
            <a:stCxn id="652" idx="0"/>
            <a:endCxn id="653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6"/>
          <p:cNvSpPr txBox="1"/>
          <p:nvPr/>
        </p:nvSpPr>
        <p:spPr>
          <a:xfrm>
            <a:off x="5582275" y="2412025"/>
            <a:ext cx="2622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optional textbook has an item’s parent as itself instead of -1 for root items.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connect(x, y): Connects x and 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243000" y="2226375"/>
            <a:ext cx="3223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connect(China, Vietnam)</a:t>
            </a:r>
            <a:endParaRPr/>
          </a:p>
        </p:txBody>
      </p:sp>
      <p:grpSp>
        <p:nvGrpSpPr>
          <p:cNvPr id="48" name="Google Shape;48;p10"/>
          <p:cNvGrpSpPr/>
          <p:nvPr/>
        </p:nvGrpSpPr>
        <p:grpSpPr>
          <a:xfrm>
            <a:off x="5233950" y="3265698"/>
            <a:ext cx="747903" cy="1335829"/>
            <a:chOff x="5614950" y="3113298"/>
            <a:chExt cx="747903" cy="1335829"/>
          </a:xfrm>
        </p:grpSpPr>
        <p:pic>
          <p:nvPicPr>
            <p:cNvPr id="49" name="Google Shape;49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4950" y="3113298"/>
              <a:ext cx="747903" cy="49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0" name="Google Shape;50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14950" y="3951625"/>
              <a:ext cx="747900" cy="49750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51" name="Google Shape;51;p10"/>
            <p:cNvCxnSpPr>
              <a:stCxn id="50" idx="0"/>
              <a:endCxn id="49" idx="2"/>
            </p:cNvCxnSpPr>
            <p:nvPr/>
          </p:nvCxnSpPr>
          <p:spPr>
            <a:xfrm rot="10800000">
              <a:off x="5988900" y="3608725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" name="Google Shape;52;p10"/>
          <p:cNvGrpSpPr/>
          <p:nvPr/>
        </p:nvGrpSpPr>
        <p:grpSpPr>
          <a:xfrm>
            <a:off x="5233950" y="2479026"/>
            <a:ext cx="747898" cy="786671"/>
            <a:chOff x="5614950" y="2326626"/>
            <a:chExt cx="747898" cy="786671"/>
          </a:xfrm>
        </p:grpSpPr>
        <p:pic>
          <p:nvPicPr>
            <p:cNvPr id="53" name="Google Shape;53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4950" y="2326626"/>
              <a:ext cx="747898" cy="3739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54" name="Google Shape;54;p10"/>
            <p:cNvCxnSpPr>
              <a:stCxn id="49" idx="0"/>
              <a:endCxn id="53" idx="2"/>
            </p:cNvCxnSpPr>
            <p:nvPr/>
          </p:nvCxnSpPr>
          <p:spPr>
            <a:xfrm rot="10800000">
              <a:off x="5988902" y="2700498"/>
              <a:ext cx="0" cy="412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10"/>
          <p:cNvSpPr txBox="1"/>
          <p:nvPr/>
        </p:nvSpPr>
        <p:spPr>
          <a:xfrm>
            <a:off x="257300" y="3823125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isConnected(USA, Mongolia)?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alse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57" name="Google Shape;57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8" name="Google Shape;58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59" name="Google Shape;59;p10"/>
            <p:cNvCxnSpPr>
              <a:stCxn id="57" idx="0"/>
              <a:endCxn id="58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10"/>
          <p:cNvSpPr txBox="1"/>
          <p:nvPr/>
        </p:nvSpPr>
        <p:spPr>
          <a:xfrm>
            <a:off x="243000" y="3221075"/>
            <a:ext cx="5714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ected(Vietnam, Mongolia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247302" y="3508000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connect(USA, Canada)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247300" y="2927625"/>
            <a:ext cx="3473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connect(China, Mongolia)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0"/>
          <p:cNvGrpSpPr/>
          <p:nvPr/>
        </p:nvGrpSpPr>
        <p:grpSpPr>
          <a:xfrm>
            <a:off x="5981853" y="1885250"/>
            <a:ext cx="1920600" cy="2090398"/>
            <a:chOff x="5829453" y="1885250"/>
            <a:chExt cx="1920600" cy="2090398"/>
          </a:xfrm>
        </p:grpSpPr>
        <p:pic>
          <p:nvPicPr>
            <p:cNvPr id="64" name="Google Shape;64;p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19369" y="1885250"/>
              <a:ext cx="908558" cy="1335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" name="Google Shape;65;p10"/>
            <p:cNvCxnSpPr/>
            <p:nvPr/>
          </p:nvCxnSpPr>
          <p:spPr>
            <a:xfrm rot="10800000">
              <a:off x="5829453" y="3513348"/>
              <a:ext cx="1920600" cy="462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" name="Google Shape;66;p10"/>
          <p:cNvSpPr txBox="1"/>
          <p:nvPr/>
        </p:nvSpPr>
        <p:spPr>
          <a:xfrm>
            <a:off x="259404" y="4117600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(China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257300" y="4432725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isConnected(USA, Mongolia)?  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0"/>
          <p:cNvSpPr txBox="1"/>
          <p:nvPr/>
        </p:nvSpPr>
        <p:spPr>
          <a:xfrm rot="811127">
            <a:off x="6359109" y="3685413"/>
            <a:ext cx="1160144" cy="449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Hyperloop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61" name="Google Shape;661;p37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change the parent list to handle this connect operation?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you’re not sure where to start, consider: why can’t we just set id[5] to 2?</a:t>
            </a:r>
            <a:endParaRPr/>
          </a:p>
        </p:txBody>
      </p:sp>
      <p:sp>
        <p:nvSpPr>
          <p:cNvPr id="662" name="Google Shape;662;p37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67" name="Google Shape;667;p37"/>
          <p:cNvCxnSpPr>
            <a:stCxn id="665" idx="0"/>
            <a:endCxn id="666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7"/>
          <p:cNvCxnSpPr>
            <a:stCxn id="664" idx="0"/>
            <a:endCxn id="666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7"/>
          <p:cNvCxnSpPr>
            <a:stCxn id="663" idx="0"/>
            <a:endCxn id="664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7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71" name="Google Shape;671;p37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37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73" name="Google Shape;673;p37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75" name="Google Shape;675;p37"/>
          <p:cNvCxnSpPr>
            <a:stCxn id="673" idx="0"/>
            <a:endCxn id="674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7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77" name="Google Shape;677;p37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8" name="Google Shape;678;p37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 (Your Answer)</a:t>
            </a:r>
            <a:endParaRPr/>
          </a:p>
        </p:txBody>
      </p:sp>
      <p:sp>
        <p:nvSpPr>
          <p:cNvPr id="684" name="Google Shape;684;p38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possibility, set id[3] =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 id[3] = 0</a:t>
            </a:r>
            <a:endParaRPr/>
          </a:p>
        </p:txBody>
      </p:sp>
      <p:sp>
        <p:nvSpPr>
          <p:cNvPr id="685" name="Google Shape;685;p38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90" name="Google Shape;690;p38"/>
          <p:cNvCxnSpPr>
            <a:stCxn id="688" idx="0"/>
            <a:endCxn id="689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8"/>
          <p:cNvCxnSpPr>
            <a:stCxn id="687" idx="0"/>
            <a:endCxn id="689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8"/>
          <p:cNvCxnSpPr>
            <a:stCxn id="686" idx="0"/>
            <a:endCxn id="687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8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94" name="Google Shape;694;p38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8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96" name="Google Shape;696;p38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98" name="Google Shape;698;p38"/>
          <p:cNvCxnSpPr>
            <a:stCxn id="696" idx="0"/>
            <a:endCxn id="697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8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00" name="Google Shape;700;p38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1" name="Google Shape;701;p38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2" name="Google Shape;702;p38"/>
          <p:cNvCxnSpPr>
            <a:stCxn id="697" idx="0"/>
            <a:endCxn id="686" idx="2"/>
          </p:cNvCxnSpPr>
          <p:nvPr/>
        </p:nvCxnSpPr>
        <p:spPr>
          <a:xfrm flipH="1">
            <a:off x="3681960" y="3874275"/>
            <a:ext cx="19122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08" name="Google Shape;708;p39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root(5). // returns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root(2). // returns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09" name="Google Shape;709;p39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39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14" name="Google Shape;714;p39"/>
          <p:cNvCxnSpPr>
            <a:stCxn id="712" idx="0"/>
            <a:endCxn id="713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9"/>
          <p:cNvCxnSpPr>
            <a:stCxn id="711" idx="0"/>
            <a:endCxn id="713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9"/>
          <p:cNvCxnSpPr>
            <a:stCxn id="710" idx="0"/>
            <a:endCxn id="711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39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18" name="Google Shape;718;p39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9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20" name="Google Shape;720;p39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22" name="Google Shape;722;p39"/>
          <p:cNvCxnSpPr>
            <a:stCxn id="720" idx="0"/>
            <a:endCxn id="721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39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24" name="Google Shape;724;p39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5" name="Google Shape;725;p39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31" name="Google Shape;731;p40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/>
              <a:t>Find root(5). // returns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root(2). // returns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32" name="Google Shape;732;p40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5" name="Google Shape;735;p40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37" name="Google Shape;737;p40"/>
          <p:cNvCxnSpPr>
            <a:stCxn id="735" idx="0"/>
            <a:endCxn id="736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40"/>
          <p:cNvCxnSpPr>
            <a:stCxn id="734" idx="0"/>
            <a:endCxn id="736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0"/>
          <p:cNvCxnSpPr>
            <a:stCxn id="733" idx="0"/>
            <a:endCxn id="734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0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41" name="Google Shape;741;p40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0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43" name="Google Shape;743;p40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45" name="Google Shape;745;p40"/>
          <p:cNvCxnSpPr>
            <a:stCxn id="743" idx="0"/>
            <a:endCxn id="744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0"/>
          <p:cNvCxnSpPr>
            <a:stCxn id="744" idx="0"/>
            <a:endCxn id="736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40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8" name="Google Shape;748;p40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40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755" name="Google Shape;755;p41"/>
          <p:cNvSpPr txBox="1"/>
          <p:nvPr>
            <p:ph idx="1" type="body"/>
          </p:nvPr>
        </p:nvSpPr>
        <p:spPr>
          <a:xfrm>
            <a:off x="243000" y="556500"/>
            <a:ext cx="87546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root(5) into a child of root(2).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Compared to QuickFind, we have to climb up a tree.</a:t>
            </a:r>
            <a:endParaRPr/>
          </a:p>
        </p:txBody>
      </p:sp>
      <p:sp>
        <p:nvSpPr>
          <p:cNvPr id="756" name="Google Shape;756;p41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41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8" name="Google Shape;758;p41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9" name="Google Shape;759;p41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60" name="Google Shape;760;p41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61" name="Google Shape;761;p41"/>
          <p:cNvCxnSpPr>
            <a:stCxn id="759" idx="0"/>
            <a:endCxn id="760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1"/>
          <p:cNvCxnSpPr>
            <a:stCxn id="758" idx="0"/>
            <a:endCxn id="760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1"/>
          <p:cNvCxnSpPr>
            <a:stCxn id="757" idx="0"/>
            <a:endCxn id="758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41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65" name="Google Shape;765;p41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66" name="Google Shape;766;p41"/>
          <p:cNvCxnSpPr>
            <a:stCxn id="764" idx="0"/>
            <a:endCxn id="765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1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68" name="Google Shape;768;p41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41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70" name="Google Shape;770;p41"/>
          <p:cNvCxnSpPr>
            <a:stCxn id="765" idx="0"/>
            <a:endCxn id="760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41"/>
          <p:cNvSpPr txBox="1"/>
          <p:nvPr/>
        </p:nvSpPr>
        <p:spPr>
          <a:xfrm>
            <a:off x="691352" y="16888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72" name="Google Shape;772;p41"/>
          <p:cNvGraphicFramePr/>
          <p:nvPr/>
        </p:nvGraphicFramePr>
        <p:xfrm>
          <a:off x="1530975" y="168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3" name="Google Shape;773;p41"/>
          <p:cNvSpPr txBox="1"/>
          <p:nvPr/>
        </p:nvSpPr>
        <p:spPr>
          <a:xfrm>
            <a:off x="1660905" y="21364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779" name="Google Shape;779;p42"/>
          <p:cNvSpPr txBox="1"/>
          <p:nvPr>
            <p:ph idx="1" type="body"/>
          </p:nvPr>
        </p:nvSpPr>
        <p:spPr>
          <a:xfrm>
            <a:off x="243000" y="556500"/>
            <a:ext cx="87546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root(5) into a child of root(2).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 can get too tall! root(x) becomes expensive.</a:t>
            </a:r>
            <a:endParaRPr/>
          </a:p>
        </p:txBody>
      </p:sp>
      <p:sp>
        <p:nvSpPr>
          <p:cNvPr id="780" name="Google Shape;780;p42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2" name="Google Shape;782;p42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3" name="Google Shape;783;p42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4" name="Google Shape;784;p42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85" name="Google Shape;785;p42"/>
          <p:cNvCxnSpPr>
            <a:stCxn id="783" idx="0"/>
            <a:endCxn id="784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2"/>
          <p:cNvCxnSpPr>
            <a:stCxn id="782" idx="0"/>
            <a:endCxn id="784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2"/>
          <p:cNvCxnSpPr>
            <a:stCxn id="781" idx="0"/>
            <a:endCxn id="782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42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90" name="Google Shape;790;p42"/>
          <p:cNvCxnSpPr>
            <a:stCxn id="788" idx="0"/>
            <a:endCxn id="789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2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92" name="Google Shape;792;p42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42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94" name="Google Shape;794;p42"/>
          <p:cNvCxnSpPr>
            <a:stCxn id="789" idx="0"/>
            <a:endCxn id="784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2"/>
          <p:cNvSpPr txBox="1"/>
          <p:nvPr/>
        </p:nvSpPr>
        <p:spPr>
          <a:xfrm>
            <a:off x="691352" y="16888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96" name="Google Shape;796;p42"/>
          <p:cNvGraphicFramePr/>
          <p:nvPr/>
        </p:nvGraphicFramePr>
        <p:xfrm>
          <a:off x="1530975" y="168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10975"/>
                <a:gridCol w="510975"/>
                <a:gridCol w="510975"/>
                <a:gridCol w="510975"/>
                <a:gridCol w="510975"/>
                <a:gridCol w="510975"/>
                <a:gridCol w="51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42"/>
          <p:cNvSpPr txBox="1"/>
          <p:nvPr/>
        </p:nvSpPr>
        <p:spPr>
          <a:xfrm>
            <a:off x="1660905" y="21364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always connect the first item’s tree below the second item’s tree, we can end up with a tree of height M after M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connect(4, 3)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connect(3, 2)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connect(2, 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connect(1, 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 items, what’s the worst case runtime…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connect(p, q)?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isConnected(p, q)?</a:t>
            </a:r>
            <a:endParaRPr/>
          </a:p>
        </p:txBody>
      </p:sp>
      <p:sp>
        <p:nvSpPr>
          <p:cNvPr id="804" name="Google Shape;804;p43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5" name="Google Shape;805;p43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6" name="Google Shape;806;p43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7" name="Google Shape;807;p43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08" name="Google Shape;808;p43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09" name="Google Shape;809;p43"/>
          <p:cNvCxnSpPr>
            <a:stCxn id="808" idx="0"/>
            <a:endCxn id="804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43"/>
          <p:cNvCxnSpPr>
            <a:stCxn id="804" idx="0"/>
            <a:endCxn id="805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3"/>
          <p:cNvCxnSpPr>
            <a:stCxn id="805" idx="0"/>
            <a:endCxn id="806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43"/>
          <p:cNvCxnSpPr>
            <a:stCxn id="806" idx="0"/>
            <a:endCxn id="807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4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The Worst Case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always connect the first item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tree below the second item’s tree, we can end up with a tree of height M after M operations: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connect(4, 3)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connect(3, 2)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connect(2, 1)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connect(1, 0)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 items, what’s the worst case runtime…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connect(p, q)? Θ(N)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isConnected(p, q)? Θ(N)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4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20" name="Google Shape;820;p44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1" name="Google Shape;821;p44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2" name="Google Shape;822;p44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23" name="Google Shape;823;p44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24" name="Google Shape;824;p44"/>
          <p:cNvCxnSpPr>
            <a:stCxn id="823" idx="0"/>
            <a:endCxn id="819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4"/>
          <p:cNvCxnSpPr>
            <a:stCxn id="819" idx="0"/>
            <a:endCxn id="820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4"/>
          <p:cNvCxnSpPr>
            <a:stCxn id="820" idx="0"/>
            <a:endCxn id="821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4"/>
          <p:cNvCxnSpPr>
            <a:stCxn id="821" idx="0"/>
            <a:endCxn id="822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/>
        </p:nvSpPr>
        <p:spPr>
          <a:xfrm>
            <a:off x="283400" y="694300"/>
            <a:ext cx="84120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parent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 parent[i] = -1;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 = 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(parent[r] &gt;= 0)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r = parent[r];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33" name="Google Shape;833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QuickUnionDS</a:t>
            </a:r>
            <a:endParaRPr/>
          </a:p>
        </p:txBody>
      </p:sp>
      <p:grpSp>
        <p:nvGrpSpPr>
          <p:cNvPr id="834" name="Google Shape;834;p45"/>
          <p:cNvGrpSpPr/>
          <p:nvPr/>
        </p:nvGrpSpPr>
        <p:grpSpPr>
          <a:xfrm>
            <a:off x="3297200" y="2002450"/>
            <a:ext cx="5714400" cy="743100"/>
            <a:chOff x="3297200" y="2002450"/>
            <a:chExt cx="5714400" cy="743100"/>
          </a:xfrm>
        </p:grpSpPr>
        <p:cxnSp>
          <p:nvCxnSpPr>
            <p:cNvPr id="835" name="Google Shape;835;p45"/>
            <p:cNvCxnSpPr/>
            <p:nvPr/>
          </p:nvCxnSpPr>
          <p:spPr>
            <a:xfrm flipH="1">
              <a:off x="3297200" y="2338150"/>
              <a:ext cx="983100" cy="407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6" name="Google Shape;836;p45"/>
            <p:cNvSpPr txBox="1"/>
            <p:nvPr/>
          </p:nvSpPr>
          <p:spPr>
            <a:xfrm>
              <a:off x="4280300" y="2002450"/>
              <a:ext cx="47313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BE0712"/>
                  </a:solidFill>
                </a:rPr>
                <a:t>For N items, this means a worst case runtime of Θ(N).</a:t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837" name="Google Shape;837;p45"/>
          <p:cNvSpPr txBox="1"/>
          <p:nvPr/>
        </p:nvSpPr>
        <p:spPr>
          <a:xfrm>
            <a:off x="4028850" y="2687475"/>
            <a:ext cx="5002500" cy="239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find(p) ==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parent[i] = j;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38" name="Google Shape;838;p45"/>
          <p:cNvSpPr txBox="1"/>
          <p:nvPr/>
        </p:nvSpPr>
        <p:spPr>
          <a:xfrm>
            <a:off x="273025" y="4411650"/>
            <a:ext cx="34713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/>
              <a:t> operation is the same as the “root(x)” idea we had in earlier slides.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Performance Summary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6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defect: QuickFindDS is too slow: Connecting takes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Θ(N)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QuickUnion defect: Trees can get tall. Results in potentially even worse performance than QuickFind if tree is imbalanced.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Observation: Things would be fine if we just kept our tree 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952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6" name="Google Shape;846;p46"/>
          <p:cNvCxnSpPr/>
          <p:nvPr/>
        </p:nvCxnSpPr>
        <p:spPr>
          <a:xfrm rot="10800000">
            <a:off x="5437500" y="2882025"/>
            <a:ext cx="578700" cy="179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46"/>
          <p:cNvSpPr txBox="1"/>
          <p:nvPr/>
        </p:nvSpPr>
        <p:spPr>
          <a:xfrm>
            <a:off x="6055200" y="2740500"/>
            <a:ext cx="2754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Using O because runtime can be between constant and linear.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connect(x, y): Connects x and 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5233950" y="3265698"/>
            <a:ext cx="747903" cy="1335829"/>
            <a:chOff x="5614950" y="3113298"/>
            <a:chExt cx="747903" cy="1335829"/>
          </a:xfrm>
        </p:grpSpPr>
        <p:pic>
          <p:nvPicPr>
            <p:cNvPr id="76" name="Google Shape;7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4950" y="3113298"/>
              <a:ext cx="747903" cy="49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7" name="Google Shape;77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14950" y="3951625"/>
              <a:ext cx="747900" cy="49750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78" name="Google Shape;78;p11"/>
            <p:cNvCxnSpPr>
              <a:stCxn id="77" idx="0"/>
              <a:endCxn id="76" idx="2"/>
            </p:cNvCxnSpPr>
            <p:nvPr/>
          </p:nvCxnSpPr>
          <p:spPr>
            <a:xfrm rot="10800000">
              <a:off x="5988900" y="3608725"/>
              <a:ext cx="0" cy="342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11"/>
          <p:cNvGrpSpPr/>
          <p:nvPr/>
        </p:nvGrpSpPr>
        <p:grpSpPr>
          <a:xfrm>
            <a:off x="5233950" y="2479026"/>
            <a:ext cx="747898" cy="786671"/>
            <a:chOff x="5614950" y="2326626"/>
            <a:chExt cx="747898" cy="786671"/>
          </a:xfrm>
        </p:grpSpPr>
        <p:pic>
          <p:nvPicPr>
            <p:cNvPr id="80" name="Google Shape;80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4950" y="2326626"/>
              <a:ext cx="747898" cy="3739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81" name="Google Shape;81;p11"/>
            <p:cNvCxnSpPr>
              <a:stCxn id="76" idx="0"/>
              <a:endCxn id="80" idx="2"/>
            </p:cNvCxnSpPr>
            <p:nvPr/>
          </p:nvCxnSpPr>
          <p:spPr>
            <a:xfrm rot="10800000">
              <a:off x="5988902" y="2700498"/>
              <a:ext cx="0" cy="412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1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85" name="Google Shape;85;p11"/>
            <p:cNvCxnSpPr>
              <a:stCxn id="83" idx="0"/>
              <a:endCxn id="84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5981999" y="1885250"/>
            <a:ext cx="1920600" cy="2090435"/>
            <a:chOff x="5829599" y="1885250"/>
            <a:chExt cx="1920600" cy="2090435"/>
          </a:xfrm>
        </p:grpSpPr>
        <p:pic>
          <p:nvPicPr>
            <p:cNvPr id="87" name="Google Shape;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19369" y="1885250"/>
              <a:ext cx="908558" cy="1335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" name="Google Shape;88;p11"/>
            <p:cNvCxnSpPr>
              <a:stCxn id="83" idx="1"/>
              <a:endCxn id="76" idx="3"/>
            </p:cNvCxnSpPr>
            <p:nvPr/>
          </p:nvCxnSpPr>
          <p:spPr>
            <a:xfrm rot="10800000">
              <a:off x="5829599" y="3513385"/>
              <a:ext cx="1920600" cy="462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" name="Google Shape;89;p11"/>
          <p:cNvSpPr txBox="1"/>
          <p:nvPr/>
        </p:nvSpPr>
        <p:spPr>
          <a:xfrm rot="811127">
            <a:off x="6359109" y="3685413"/>
            <a:ext cx="1160144" cy="449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Hyperloop</a:t>
            </a:r>
            <a:endParaRPr b="1"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226400" y="22329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for many purposes, e.g.: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Percolation theory: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Computational chemistry.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 of other algorithms: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Kruskal’s algorithm.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Weighted Quick Union</a:t>
            </a:r>
            <a:endParaRPr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8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A Choice of Two Roots</a:t>
            </a: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: http://yellkey.com</a:t>
            </a:r>
            <a:r>
              <a:rPr b="1" lang="en" sz="2400">
                <a:solidFill>
                  <a:srgbClr val="208920"/>
                </a:solidFill>
                <a:latin typeface="Calibri"/>
                <a:ea typeface="Calibri"/>
                <a:cs typeface="Calibri"/>
                <a:sym typeface="Calibri"/>
              </a:rPr>
              <a:t>/reveal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8"/>
          <p:cNvSpPr txBox="1"/>
          <p:nvPr/>
        </p:nvSpPr>
        <p:spPr>
          <a:xfrm>
            <a:off x="243000" y="556475"/>
            <a:ext cx="87546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we are trying to connect(2, 5). We have two choices: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5’s root into a child of 2’s root.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2’s root into a child of 5’s root.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better choice?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8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63" name="Google Shape;863;p48"/>
          <p:cNvCxnSpPr>
            <a:stCxn id="861" idx="0"/>
            <a:endCxn id="862" idx="2"/>
          </p:cNvCxnSpPr>
          <p:nvPr/>
        </p:nvCxnSpPr>
        <p:spPr>
          <a:xfrm flipH="1" rot="10800000">
            <a:off x="540380" y="32132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8"/>
          <p:cNvCxnSpPr>
            <a:stCxn id="860" idx="0"/>
            <a:endCxn id="862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8"/>
          <p:cNvCxnSpPr>
            <a:stCxn id="859" idx="0"/>
            <a:endCxn id="860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8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68" name="Google Shape;868;p48"/>
          <p:cNvCxnSpPr>
            <a:stCxn id="866" idx="0"/>
            <a:endCxn id="867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48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73" name="Google Shape;873;p48"/>
          <p:cNvCxnSpPr>
            <a:stCxn id="871" idx="0"/>
            <a:endCxn id="872" idx="2"/>
          </p:cNvCxnSpPr>
          <p:nvPr/>
        </p:nvCxnSpPr>
        <p:spPr>
          <a:xfrm flipH="1" rot="10800000">
            <a:off x="5308955" y="1855025"/>
            <a:ext cx="6645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8"/>
          <p:cNvCxnSpPr>
            <a:stCxn id="870" idx="0"/>
            <a:endCxn id="872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8"/>
          <p:cNvCxnSpPr>
            <a:stCxn id="869" idx="0"/>
            <a:endCxn id="870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8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78" name="Google Shape;878;p48"/>
          <p:cNvCxnSpPr>
            <a:stCxn id="876" idx="0"/>
            <a:endCxn id="877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8"/>
          <p:cNvCxnSpPr>
            <a:stCxn id="877" idx="0"/>
            <a:endCxn id="872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48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84" name="Google Shape;884;p48"/>
          <p:cNvCxnSpPr>
            <a:stCxn id="882" idx="0"/>
            <a:endCxn id="883" idx="2"/>
          </p:cNvCxnSpPr>
          <p:nvPr/>
        </p:nvCxnSpPr>
        <p:spPr>
          <a:xfrm flipH="1" rot="10800000">
            <a:off x="5351355" y="4045550"/>
            <a:ext cx="4341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8"/>
          <p:cNvCxnSpPr>
            <a:stCxn id="881" idx="0"/>
            <a:endCxn id="883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8"/>
          <p:cNvCxnSpPr>
            <a:stCxn id="880" idx="0"/>
            <a:endCxn id="881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8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89" name="Google Shape;889;p48"/>
          <p:cNvCxnSpPr>
            <a:stCxn id="887" idx="0"/>
            <a:endCxn id="888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8"/>
          <p:cNvCxnSpPr>
            <a:stCxn id="888" idx="2"/>
            <a:endCxn id="883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48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892" name="Google Shape;892;p48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48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9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A Choice of Two Roots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9"/>
          <p:cNvSpPr txBox="1"/>
          <p:nvPr/>
        </p:nvSpPr>
        <p:spPr>
          <a:xfrm>
            <a:off x="243000" y="556475"/>
            <a:ext cx="87546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we are trying to connect(2, 5). We have two choices: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5’s root into a child of 2’s root.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2’s root into a child of 5’s root.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better choice?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9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1" name="Google Shape;901;p49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2" name="Google Shape;902;p49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03" name="Google Shape;903;p49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04" name="Google Shape;904;p49"/>
          <p:cNvCxnSpPr>
            <a:stCxn id="902" idx="0"/>
            <a:endCxn id="903" idx="2"/>
          </p:cNvCxnSpPr>
          <p:nvPr/>
        </p:nvCxnSpPr>
        <p:spPr>
          <a:xfrm flipH="1" rot="10800000">
            <a:off x="540380" y="32132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9"/>
          <p:cNvCxnSpPr>
            <a:stCxn id="901" idx="0"/>
            <a:endCxn id="903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9"/>
          <p:cNvCxnSpPr>
            <a:stCxn id="900" idx="0"/>
            <a:endCxn id="901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49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08" name="Google Shape;908;p49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09" name="Google Shape;909;p49"/>
          <p:cNvCxnSpPr>
            <a:stCxn id="907" idx="0"/>
            <a:endCxn id="908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49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11" name="Google Shape;911;p49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49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14" name="Google Shape;914;p49"/>
          <p:cNvCxnSpPr>
            <a:stCxn id="912" idx="0"/>
            <a:endCxn id="913" idx="2"/>
          </p:cNvCxnSpPr>
          <p:nvPr/>
        </p:nvCxnSpPr>
        <p:spPr>
          <a:xfrm flipH="1" rot="10800000">
            <a:off x="5308955" y="1855025"/>
            <a:ext cx="6645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9"/>
          <p:cNvCxnSpPr>
            <a:stCxn id="911" idx="0"/>
            <a:endCxn id="913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9"/>
          <p:cNvCxnSpPr>
            <a:stCxn id="910" idx="0"/>
            <a:endCxn id="911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49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19" name="Google Shape;919;p49"/>
          <p:cNvCxnSpPr>
            <a:stCxn id="917" idx="0"/>
            <a:endCxn id="918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9"/>
          <p:cNvCxnSpPr>
            <a:stCxn id="918" idx="0"/>
            <a:endCxn id="913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49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2" name="Google Shape;922;p49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3" name="Google Shape;923;p49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4" name="Google Shape;924;p49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25" name="Google Shape;925;p49"/>
          <p:cNvCxnSpPr>
            <a:stCxn id="923" idx="0"/>
            <a:endCxn id="924" idx="2"/>
          </p:cNvCxnSpPr>
          <p:nvPr/>
        </p:nvCxnSpPr>
        <p:spPr>
          <a:xfrm flipH="1" rot="10800000">
            <a:off x="5351355" y="4045550"/>
            <a:ext cx="4341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49"/>
          <p:cNvCxnSpPr>
            <a:stCxn id="922" idx="0"/>
            <a:endCxn id="924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9"/>
          <p:cNvCxnSpPr>
            <a:stCxn id="921" idx="0"/>
            <a:endCxn id="922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49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29" name="Google Shape;929;p49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30" name="Google Shape;930;p49"/>
          <p:cNvCxnSpPr>
            <a:stCxn id="928" idx="0"/>
            <a:endCxn id="929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49"/>
          <p:cNvCxnSpPr>
            <a:stCxn id="929" idx="2"/>
            <a:endCxn id="924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49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933" name="Google Shape;933;p49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49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35" name="Google Shape;935;p49"/>
          <p:cNvSpPr txBox="1"/>
          <p:nvPr/>
        </p:nvSpPr>
        <p:spPr>
          <a:xfrm>
            <a:off x="7791775" y="19525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2</a:t>
            </a:r>
            <a:endParaRPr/>
          </a:p>
        </p:txBody>
      </p:sp>
      <p:sp>
        <p:nvSpPr>
          <p:cNvPr id="936" name="Google Shape;936;p49"/>
          <p:cNvSpPr txBox="1"/>
          <p:nvPr/>
        </p:nvSpPr>
        <p:spPr>
          <a:xfrm>
            <a:off x="7894525" y="40853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3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0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A Choice of Two Roots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50"/>
          <p:cNvSpPr txBox="1"/>
          <p:nvPr/>
        </p:nvSpPr>
        <p:spPr>
          <a:xfrm>
            <a:off x="243000" y="556475"/>
            <a:ext cx="87546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we are trying to connect(2, 5). We have two choices: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5’s root into a child of 2’s root.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2’s root into a child of 5’s root.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better choice?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50"/>
          <p:cNvSpPr/>
          <p:nvPr/>
        </p:nvSpPr>
        <p:spPr>
          <a:xfrm>
            <a:off x="1602459" y="3455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44" name="Google Shape;944;p50"/>
          <p:cNvSpPr/>
          <p:nvPr/>
        </p:nvSpPr>
        <p:spPr>
          <a:xfrm>
            <a:off x="1602442" y="39152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5" name="Google Shape;945;p50"/>
          <p:cNvSpPr/>
          <p:nvPr/>
        </p:nvSpPr>
        <p:spPr>
          <a:xfrm>
            <a:off x="1602455" y="43373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46" name="Google Shape;946;p50"/>
          <p:cNvSpPr/>
          <p:nvPr/>
        </p:nvSpPr>
        <p:spPr>
          <a:xfrm>
            <a:off x="2260280" y="2995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47" name="Google Shape;947;p50"/>
          <p:cNvSpPr/>
          <p:nvPr/>
        </p:nvSpPr>
        <p:spPr>
          <a:xfrm>
            <a:off x="1602455" y="29953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8" name="Google Shape;948;p50"/>
          <p:cNvSpPr/>
          <p:nvPr/>
        </p:nvSpPr>
        <p:spPr>
          <a:xfrm>
            <a:off x="978335" y="3455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49" name="Google Shape;949;p50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0" name="Google Shape;950;p50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50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2" name="Google Shape;952;p50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53" name="Google Shape;953;p50"/>
          <p:cNvCxnSpPr>
            <a:stCxn id="951" idx="0"/>
            <a:endCxn id="952" idx="2"/>
          </p:cNvCxnSpPr>
          <p:nvPr/>
        </p:nvCxnSpPr>
        <p:spPr>
          <a:xfrm flipH="1" rot="10800000">
            <a:off x="5308955" y="1855025"/>
            <a:ext cx="664500" cy="66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50"/>
          <p:cNvCxnSpPr>
            <a:stCxn id="950" idx="0"/>
            <a:endCxn id="952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0"/>
          <p:cNvCxnSpPr>
            <a:stCxn id="949" idx="0"/>
            <a:endCxn id="950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50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57" name="Google Shape;957;p50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58" name="Google Shape;958;p50"/>
          <p:cNvCxnSpPr>
            <a:stCxn id="956" idx="0"/>
            <a:endCxn id="957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50"/>
          <p:cNvCxnSpPr>
            <a:stCxn id="957" idx="0"/>
            <a:endCxn id="952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50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2" name="Google Shape;962;p50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63" name="Google Shape;963;p50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64" name="Google Shape;964;p50"/>
          <p:cNvCxnSpPr>
            <a:stCxn id="962" idx="0"/>
            <a:endCxn id="963" idx="2"/>
          </p:cNvCxnSpPr>
          <p:nvPr/>
        </p:nvCxnSpPr>
        <p:spPr>
          <a:xfrm flipH="1" rot="10800000">
            <a:off x="5351355" y="4045550"/>
            <a:ext cx="434100" cy="247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50"/>
          <p:cNvCxnSpPr>
            <a:stCxn id="961" idx="0"/>
            <a:endCxn id="963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50"/>
          <p:cNvCxnSpPr>
            <a:stCxn id="960" idx="0"/>
            <a:endCxn id="961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50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68" name="Google Shape;968;p50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69" name="Google Shape;969;p50"/>
          <p:cNvCxnSpPr>
            <a:stCxn id="967" idx="0"/>
            <a:endCxn id="968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50"/>
          <p:cNvCxnSpPr>
            <a:stCxn id="968" idx="2"/>
            <a:endCxn id="963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50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972" name="Google Shape;972;p50"/>
          <p:cNvCxnSpPr/>
          <p:nvPr/>
        </p:nvCxnSpPr>
        <p:spPr>
          <a:xfrm flipH="1" rot="10800000">
            <a:off x="4030400" y="2736425"/>
            <a:ext cx="862800" cy="62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50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4" name="Google Shape;974;p50"/>
          <p:cNvSpPr txBox="1"/>
          <p:nvPr/>
        </p:nvSpPr>
        <p:spPr>
          <a:xfrm>
            <a:off x="7791775" y="19525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2</a:t>
            </a:r>
            <a:endParaRPr/>
          </a:p>
        </p:txBody>
      </p:sp>
      <p:sp>
        <p:nvSpPr>
          <p:cNvPr id="975" name="Google Shape;975;p50"/>
          <p:cNvSpPr txBox="1"/>
          <p:nvPr/>
        </p:nvSpPr>
        <p:spPr>
          <a:xfrm>
            <a:off x="7894525" y="40853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3</a:t>
            </a:r>
            <a:endParaRPr/>
          </a:p>
        </p:txBody>
      </p:sp>
      <p:cxnSp>
        <p:nvCxnSpPr>
          <p:cNvPr id="976" name="Google Shape;976;p50"/>
          <p:cNvCxnSpPr>
            <a:stCxn id="945" idx="0"/>
            <a:endCxn id="944" idx="2"/>
          </p:cNvCxnSpPr>
          <p:nvPr/>
        </p:nvCxnSpPr>
        <p:spPr>
          <a:xfrm rot="10800000">
            <a:off x="1795505" y="4168100"/>
            <a:ext cx="0" cy="169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50"/>
          <p:cNvCxnSpPr>
            <a:stCxn id="944" idx="0"/>
            <a:endCxn id="943" idx="2"/>
          </p:cNvCxnSpPr>
          <p:nvPr/>
        </p:nvCxnSpPr>
        <p:spPr>
          <a:xfrm rot="10800000">
            <a:off x="1795492" y="3708213"/>
            <a:ext cx="0" cy="20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50"/>
          <p:cNvCxnSpPr>
            <a:stCxn id="943" idx="0"/>
            <a:endCxn id="947" idx="2"/>
          </p:cNvCxnSpPr>
          <p:nvPr/>
        </p:nvCxnSpPr>
        <p:spPr>
          <a:xfrm rot="10800000">
            <a:off x="1795509" y="3248275"/>
            <a:ext cx="0" cy="20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50"/>
          <p:cNvCxnSpPr>
            <a:stCxn id="948" idx="0"/>
            <a:endCxn id="947" idx="2"/>
          </p:cNvCxnSpPr>
          <p:nvPr/>
        </p:nvCxnSpPr>
        <p:spPr>
          <a:xfrm flipH="1" rot="10800000">
            <a:off x="1171385" y="3248275"/>
            <a:ext cx="624000" cy="20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QuickUnion: http://yellkey.com</a:t>
            </a:r>
            <a:r>
              <a:rPr lang="en">
                <a:solidFill>
                  <a:srgbClr val="208920"/>
                </a:solidFill>
              </a:rPr>
              <a:t>/society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985" name="Google Shape;985;p51"/>
          <p:cNvSpPr txBox="1"/>
          <p:nvPr>
            <p:ph idx="1" type="body"/>
          </p:nvPr>
        </p:nvSpPr>
        <p:spPr>
          <a:xfrm>
            <a:off x="243000" y="556500"/>
            <a:ext cx="8754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parent[3]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parent[0]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parent[8]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parent[6]</a:t>
            </a:r>
            <a:endParaRPr/>
          </a:p>
        </p:txBody>
      </p:sp>
      <p:sp>
        <p:nvSpPr>
          <p:cNvPr id="986" name="Google Shape;986;p51"/>
          <p:cNvSpPr/>
          <p:nvPr/>
        </p:nvSpPr>
        <p:spPr>
          <a:xfrm>
            <a:off x="4083595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7" name="Google Shape;987;p51"/>
          <p:cNvSpPr/>
          <p:nvPr/>
        </p:nvSpPr>
        <p:spPr>
          <a:xfrm>
            <a:off x="4642777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8" name="Google Shape;988;p51"/>
          <p:cNvSpPr/>
          <p:nvPr/>
        </p:nvSpPr>
        <p:spPr>
          <a:xfrm>
            <a:off x="5208680" y="31486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9" name="Google Shape;989;p51"/>
          <p:cNvSpPr/>
          <p:nvPr/>
        </p:nvSpPr>
        <p:spPr>
          <a:xfrm>
            <a:off x="5761142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90" name="Google Shape;990;p51"/>
          <p:cNvCxnSpPr>
            <a:stCxn id="987" idx="0"/>
            <a:endCxn id="988" idx="2"/>
          </p:cNvCxnSpPr>
          <p:nvPr/>
        </p:nvCxnSpPr>
        <p:spPr>
          <a:xfrm flipH="1" rot="10800000">
            <a:off x="4835827" y="34014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51"/>
          <p:cNvCxnSpPr>
            <a:stCxn id="989" idx="0"/>
            <a:endCxn id="988" idx="2"/>
          </p:cNvCxnSpPr>
          <p:nvPr/>
        </p:nvCxnSpPr>
        <p:spPr>
          <a:xfrm rot="10800000">
            <a:off x="5401592" y="34014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51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993" name="Google Shape;993;p51"/>
          <p:cNvCxnSpPr>
            <a:stCxn id="988" idx="2"/>
            <a:endCxn id="986" idx="0"/>
          </p:cNvCxnSpPr>
          <p:nvPr/>
        </p:nvCxnSpPr>
        <p:spPr>
          <a:xfrm flipH="1">
            <a:off x="4276730" y="34015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51"/>
          <p:cNvSpPr/>
          <p:nvPr/>
        </p:nvSpPr>
        <p:spPr>
          <a:xfrm>
            <a:off x="6320324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95" name="Google Shape;995;p51"/>
          <p:cNvCxnSpPr>
            <a:stCxn id="994" idx="0"/>
            <a:endCxn id="988" idx="2"/>
          </p:cNvCxnSpPr>
          <p:nvPr/>
        </p:nvCxnSpPr>
        <p:spPr>
          <a:xfrm rot="10800000">
            <a:off x="5401874" y="34014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1"/>
          <p:cNvSpPr/>
          <p:nvPr/>
        </p:nvSpPr>
        <p:spPr>
          <a:xfrm>
            <a:off x="5201959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97" name="Google Shape;997;p51"/>
          <p:cNvCxnSpPr>
            <a:stCxn id="996" idx="0"/>
            <a:endCxn id="988" idx="2"/>
          </p:cNvCxnSpPr>
          <p:nvPr/>
        </p:nvCxnSpPr>
        <p:spPr>
          <a:xfrm flipH="1" rot="10800000">
            <a:off x="5395009" y="34014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1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99" name="Google Shape;999;p51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00" name="Google Shape;1000;p51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01" name="Google Shape;1001;p51"/>
          <p:cNvCxnSpPr>
            <a:stCxn id="1000" idx="0"/>
            <a:endCxn id="992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1"/>
          <p:cNvCxnSpPr>
            <a:stCxn id="998" idx="0"/>
            <a:endCxn id="992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51"/>
          <p:cNvCxnSpPr>
            <a:stCxn id="999" idx="0"/>
            <a:endCxn id="998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04" name="Google Shape;1004;p51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5" name="Google Shape;1005;p51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#1: Weighted QuickUnion</a:t>
            </a:r>
            <a:endParaRPr/>
          </a:p>
        </p:txBody>
      </p:sp>
      <p:sp>
        <p:nvSpPr>
          <p:cNvPr id="1012" name="Google Shape;1012;p52"/>
          <p:cNvSpPr txBox="1"/>
          <p:nvPr>
            <p:ph idx="1" type="body"/>
          </p:nvPr>
        </p:nvSpPr>
        <p:spPr>
          <a:xfrm>
            <a:off x="243000" y="556500"/>
            <a:ext cx="8754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parent[3]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parent[0]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parent[8]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parent[6]</a:t>
            </a:r>
            <a:endParaRPr b="1"/>
          </a:p>
        </p:txBody>
      </p:sp>
      <p:graphicFrame>
        <p:nvGraphicFramePr>
          <p:cNvPr id="1013" name="Google Shape;1013;p52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52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5" name="Google Shape;1015;p52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52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7" name="Google Shape;1017;p52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8" name="Google Shape;1018;p52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19" name="Google Shape;1019;p52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20" name="Google Shape;1020;p52"/>
          <p:cNvCxnSpPr>
            <a:stCxn id="1017" idx="0"/>
            <a:endCxn id="1018" idx="2"/>
          </p:cNvCxnSpPr>
          <p:nvPr/>
        </p:nvCxnSpPr>
        <p:spPr>
          <a:xfrm flipH="1" rot="10800000">
            <a:off x="5140627" y="28680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52"/>
          <p:cNvCxnSpPr>
            <a:stCxn id="1019" idx="0"/>
            <a:endCxn id="1018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52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023" name="Google Shape;1023;p52"/>
          <p:cNvCxnSpPr>
            <a:stCxn id="1018" idx="2"/>
            <a:endCxn id="1016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52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25" name="Google Shape;1025;p52"/>
          <p:cNvCxnSpPr>
            <a:stCxn id="1024" idx="0"/>
            <a:endCxn id="1018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52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27" name="Google Shape;1027;p52"/>
          <p:cNvCxnSpPr>
            <a:stCxn id="1026" idx="0"/>
            <a:endCxn id="1018" idx="2"/>
          </p:cNvCxnSpPr>
          <p:nvPr/>
        </p:nvCxnSpPr>
        <p:spPr>
          <a:xfrm flipH="1" rot="10800000">
            <a:off x="5699809" y="28680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52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29" name="Google Shape;1029;p52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30" name="Google Shape;1030;p52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31" name="Google Shape;1031;p52"/>
          <p:cNvCxnSpPr>
            <a:stCxn id="1030" idx="0"/>
            <a:endCxn id="1022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2"/>
          <p:cNvCxnSpPr>
            <a:stCxn id="1028" idx="0"/>
            <a:endCxn id="1022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2"/>
          <p:cNvCxnSpPr>
            <a:stCxn id="1029" idx="0"/>
            <a:endCxn id="1028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2"/>
          <p:cNvCxnSpPr>
            <a:stCxn id="1022" idx="0"/>
            <a:endCxn id="1018" idx="2"/>
          </p:cNvCxnSpPr>
          <p:nvPr/>
        </p:nvCxnSpPr>
        <p:spPr>
          <a:xfrm rot="10800000">
            <a:off x="5706455" y="2868125"/>
            <a:ext cx="2496900" cy="21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52"/>
          <p:cNvSpPr txBox="1"/>
          <p:nvPr/>
        </p:nvSpPr>
        <p:spPr>
          <a:xfrm>
            <a:off x="2991475" y="3589775"/>
            <a:ext cx="365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The rule I picked is based on weight, not height. We’ll talk about why soon.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WeightedQuickUnion</a:t>
            </a:r>
            <a:endParaRPr/>
          </a:p>
        </p:txBody>
      </p:sp>
      <p:sp>
        <p:nvSpPr>
          <p:cNvPr id="1041" name="Google Shape;1041;p53"/>
          <p:cNvSpPr txBox="1"/>
          <p:nvPr>
            <p:ph idx="1" type="body"/>
          </p:nvPr>
        </p:nvSpPr>
        <p:spPr>
          <a:xfrm>
            <a:off x="243000" y="556500"/>
            <a:ext cx="8443800" cy="25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Minimal changes needed: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parent[]</a:t>
            </a:r>
            <a:r>
              <a:rPr lang="en"/>
              <a:t> array as before.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isConnected(int p, int q)</a:t>
            </a:r>
            <a:r>
              <a:rPr lang="en"/>
              <a:t> requires no changes.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connect(int p, int q)</a:t>
            </a:r>
            <a:r>
              <a:rPr lang="en"/>
              <a:t> needs to somehow keep track of sizes.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See the Disjoint Sets lab for the full details.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Two common approaches: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Use values other than -1 in parent array for root nodes to track size.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Create a separate size array.</a:t>
            </a:r>
            <a:endParaRPr/>
          </a:p>
        </p:txBody>
      </p:sp>
      <p:graphicFrame>
        <p:nvGraphicFramePr>
          <p:cNvPr id="1042" name="Google Shape;1042;p53"/>
          <p:cNvGraphicFramePr/>
          <p:nvPr/>
        </p:nvGraphicFramePr>
        <p:xfrm>
          <a:off x="1456925" y="3377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494900"/>
                <a:gridCol w="51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3" name="Google Shape;1043;p53"/>
          <p:cNvSpPr txBox="1"/>
          <p:nvPr/>
        </p:nvSpPr>
        <p:spPr>
          <a:xfrm>
            <a:off x="1513000" y="3778350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53"/>
          <p:cNvSpPr txBox="1"/>
          <p:nvPr/>
        </p:nvSpPr>
        <p:spPr>
          <a:xfrm>
            <a:off x="580002" y="339035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45" name="Google Shape;1045;p53"/>
          <p:cNvGraphicFramePr/>
          <p:nvPr/>
        </p:nvGraphicFramePr>
        <p:xfrm>
          <a:off x="1982818" y="4281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5776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6" name="Google Shape;1046;p53"/>
          <p:cNvSpPr txBox="1"/>
          <p:nvPr/>
        </p:nvSpPr>
        <p:spPr>
          <a:xfrm>
            <a:off x="2085760" y="4682350"/>
            <a:ext cx="402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53"/>
          <p:cNvSpPr txBox="1"/>
          <p:nvPr/>
        </p:nvSpPr>
        <p:spPr>
          <a:xfrm>
            <a:off x="1300649" y="4294375"/>
            <a:ext cx="1011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53" name="Google Shape;1053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54" name="Google Shape;1054;p54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aphicFrame>
        <p:nvGraphicFramePr>
          <p:cNvPr id="1055" name="Google Shape;1055;p54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61" name="Google Shape;1061;p5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62" name="Google Shape;1062;p55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3" name="Google Shape;1063;p55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64" name="Google Shape;1064;p55"/>
          <p:cNvCxnSpPr>
            <a:stCxn id="1063" idx="0"/>
            <a:endCxn id="1062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5" name="Google Shape;1065;p55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71" name="Google Shape;1071;p56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72" name="Google Shape;1072;p56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3" name="Google Shape;1073;p56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74" name="Google Shape;1074;p56"/>
          <p:cNvCxnSpPr>
            <a:stCxn id="1073" idx="0"/>
            <a:endCxn id="1072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56"/>
          <p:cNvSpPr/>
          <p:nvPr/>
        </p:nvSpPr>
        <p:spPr>
          <a:xfrm>
            <a:off x="238805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6" name="Google Shape;1076;p56"/>
          <p:cNvSpPr/>
          <p:nvPr/>
        </p:nvSpPr>
        <p:spPr>
          <a:xfrm>
            <a:off x="238805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77" name="Google Shape;1077;p56"/>
          <p:cNvCxnSpPr>
            <a:stCxn id="1076" idx="0"/>
            <a:endCxn id="1075" idx="2"/>
          </p:cNvCxnSpPr>
          <p:nvPr/>
        </p:nvCxnSpPr>
        <p:spPr>
          <a:xfrm rot="10800000">
            <a:off x="258110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78" name="Google Shape;1078;p56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243000" y="556500"/>
            <a:ext cx="8665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3" name="Google Shape;103;p12"/>
          <p:cNvCxnSpPr>
            <a:stCxn id="97" idx="2"/>
            <a:endCxn id="98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>
            <a:stCxn id="97" idx="3"/>
            <a:endCxn id="100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2"/>
          <p:cNvCxnSpPr>
            <a:stCxn id="100" idx="3"/>
            <a:endCxn id="101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2"/>
          <p:cNvCxnSpPr>
            <a:stCxn id="99" idx="2"/>
            <a:endCxn id="102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2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84" name="Google Shape;1084;p57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85" name="Google Shape;1085;p57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6" name="Google Shape;1086;p57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87" name="Google Shape;1087;p57"/>
          <p:cNvCxnSpPr>
            <a:stCxn id="1086" idx="0"/>
            <a:endCxn id="1085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57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9" name="Google Shape;1089;p57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90" name="Google Shape;1090;p57"/>
          <p:cNvCxnSpPr>
            <a:stCxn id="1089" idx="0"/>
            <a:endCxn id="1088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57"/>
          <p:cNvCxnSpPr>
            <a:stCxn id="1088" idx="0"/>
            <a:endCxn id="1085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2" name="Google Shape;1092;p57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98" name="Google Shape;1098;p58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99" name="Google Shape;1099;p58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58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01" name="Google Shape;1101;p58"/>
          <p:cNvCxnSpPr>
            <a:stCxn id="1100" idx="0"/>
            <a:endCxn id="1099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58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3" name="Google Shape;1103;p58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04" name="Google Shape;1104;p58"/>
          <p:cNvCxnSpPr>
            <a:stCxn id="1103" idx="0"/>
            <a:endCxn id="1102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58"/>
          <p:cNvCxnSpPr>
            <a:stCxn id="1102" idx="0"/>
            <a:endCxn id="1099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06" name="Google Shape;1106;p58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7" name="Google Shape;1107;p58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8" name="Google Shape;1108;p58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09" name="Google Shape;1109;p58"/>
          <p:cNvCxnSpPr>
            <a:stCxn id="1108" idx="0"/>
            <a:endCxn id="1107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15" name="Google Shape;1115;p59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116" name="Google Shape;1116;p59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17" name="Google Shape;1117;p59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18" name="Google Shape;1118;p59"/>
          <p:cNvCxnSpPr>
            <a:stCxn id="1117" idx="0"/>
            <a:endCxn id="1116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59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20" name="Google Shape;1120;p59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21" name="Google Shape;1121;p59"/>
          <p:cNvCxnSpPr>
            <a:stCxn id="1120" idx="0"/>
            <a:endCxn id="1119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9"/>
          <p:cNvCxnSpPr>
            <a:stCxn id="1119" idx="0"/>
            <a:endCxn id="1116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3" name="Google Shape;1123;p59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4" name="Google Shape;1124;p59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25" name="Google Shape;1125;p59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26" name="Google Shape;1126;p59"/>
          <p:cNvCxnSpPr>
            <a:stCxn id="1125" idx="0"/>
            <a:endCxn id="1124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59"/>
          <p:cNvSpPr/>
          <p:nvPr/>
        </p:nvSpPr>
        <p:spPr>
          <a:xfrm>
            <a:off x="41504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28" name="Google Shape;1128;p59"/>
          <p:cNvSpPr/>
          <p:nvPr/>
        </p:nvSpPr>
        <p:spPr>
          <a:xfrm>
            <a:off x="41504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29" name="Google Shape;1129;p59"/>
          <p:cNvCxnSpPr>
            <a:stCxn id="1128" idx="0"/>
            <a:endCxn id="1127" idx="2"/>
          </p:cNvCxnSpPr>
          <p:nvPr/>
        </p:nvCxnSpPr>
        <p:spPr>
          <a:xfrm rot="10800000">
            <a:off x="43435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35" name="Google Shape;1135;p60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136" name="Google Shape;1136;p60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7" name="Google Shape;1137;p60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38" name="Google Shape;1138;p60"/>
          <p:cNvCxnSpPr>
            <a:stCxn id="1137" idx="0"/>
            <a:endCxn id="1136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60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0" name="Google Shape;1140;p60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41" name="Google Shape;1141;p60"/>
          <p:cNvCxnSpPr>
            <a:stCxn id="1140" idx="0"/>
            <a:endCxn id="1139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60"/>
          <p:cNvCxnSpPr>
            <a:stCxn id="1139" idx="0"/>
            <a:endCxn id="1136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43" name="Google Shape;1143;p60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4" name="Google Shape;1144;p60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5" name="Google Shape;1145;p60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46" name="Google Shape;1146;p60"/>
          <p:cNvCxnSpPr>
            <a:stCxn id="1145" idx="0"/>
            <a:endCxn id="1144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60"/>
          <p:cNvSpPr/>
          <p:nvPr/>
        </p:nvSpPr>
        <p:spPr>
          <a:xfrm>
            <a:off x="4150455" y="3170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8" name="Google Shape;1148;p60"/>
          <p:cNvSpPr/>
          <p:nvPr/>
        </p:nvSpPr>
        <p:spPr>
          <a:xfrm>
            <a:off x="4150455" y="36339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49" name="Google Shape;1149;p60"/>
          <p:cNvCxnSpPr>
            <a:stCxn id="1148" idx="0"/>
            <a:endCxn id="1147" idx="2"/>
          </p:cNvCxnSpPr>
          <p:nvPr/>
        </p:nvCxnSpPr>
        <p:spPr>
          <a:xfrm rot="10800000">
            <a:off x="4343505" y="34230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60"/>
          <p:cNvCxnSpPr>
            <a:stCxn id="1147" idx="0"/>
            <a:endCxn id="1144" idx="2"/>
          </p:cNvCxnSpPr>
          <p:nvPr/>
        </p:nvCxnSpPr>
        <p:spPr>
          <a:xfrm rot="10800000">
            <a:off x="3637905" y="29565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56" name="Google Shape;1156;p61"/>
          <p:cNvSpPr txBox="1"/>
          <p:nvPr>
            <p:ph idx="1" type="body"/>
          </p:nvPr>
        </p:nvSpPr>
        <p:spPr>
          <a:xfrm>
            <a:off x="243000" y="556500"/>
            <a:ext cx="84438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157" name="Google Shape;1157;p61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58" name="Google Shape;1158;p61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59" name="Google Shape;1159;p61"/>
          <p:cNvCxnSpPr>
            <a:stCxn id="1158" idx="0"/>
            <a:endCxn id="1157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61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1" name="Google Shape;1161;p61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62" name="Google Shape;1162;p61"/>
          <p:cNvCxnSpPr>
            <a:stCxn id="1161" idx="0"/>
            <a:endCxn id="1160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61"/>
          <p:cNvCxnSpPr>
            <a:stCxn id="1160" idx="0"/>
            <a:endCxn id="1157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64" name="Google Shape;1164;p61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5" name="Google Shape;1165;p61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66" name="Google Shape;1166;p61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67" name="Google Shape;1167;p61"/>
          <p:cNvCxnSpPr>
            <a:stCxn id="1166" idx="0"/>
            <a:endCxn id="1165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61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69" name="Google Shape;1169;p61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70" name="Google Shape;1170;p61"/>
          <p:cNvCxnSpPr>
            <a:stCxn id="1169" idx="0"/>
            <a:endCxn id="1168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61"/>
          <p:cNvCxnSpPr>
            <a:stCxn id="1168" idx="0"/>
            <a:endCxn id="1165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61"/>
          <p:cNvCxnSpPr>
            <a:stCxn id="1165" idx="0"/>
            <a:endCxn id="1157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78" name="Google Shape;1178;p62"/>
          <p:cNvSpPr txBox="1"/>
          <p:nvPr>
            <p:ph idx="1" type="body"/>
          </p:nvPr>
        </p:nvSpPr>
        <p:spPr>
          <a:xfrm>
            <a:off x="243000" y="556500"/>
            <a:ext cx="84438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tree height is Θ(log N).</a:t>
            </a:r>
            <a:endParaRPr/>
          </a:p>
        </p:txBody>
      </p:sp>
      <p:sp>
        <p:nvSpPr>
          <p:cNvPr id="1179" name="Google Shape;1179;p62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0" name="Google Shape;1180;p62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81" name="Google Shape;1181;p62"/>
          <p:cNvCxnSpPr>
            <a:stCxn id="1180" idx="0"/>
            <a:endCxn id="1179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62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3" name="Google Shape;1183;p62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84" name="Google Shape;1184;p62"/>
          <p:cNvCxnSpPr>
            <a:stCxn id="1183" idx="0"/>
            <a:endCxn id="1182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62"/>
          <p:cNvCxnSpPr>
            <a:stCxn id="1182" idx="0"/>
            <a:endCxn id="1179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6" name="Google Shape;1186;p62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{3CDC06C0-1A85-4037-AF14-33F9737A1306}</a:tableStyleId>
              </a:tblPr>
              <a:tblGrid>
                <a:gridCol w="734700"/>
                <a:gridCol w="734700"/>
              </a:tblGrid>
              <a:tr h="18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7" name="Google Shape;1187;p62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88" name="Google Shape;1188;p62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89" name="Google Shape;1189;p62"/>
          <p:cNvCxnSpPr>
            <a:stCxn id="1188" idx="0"/>
            <a:endCxn id="1187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62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1" name="Google Shape;1191;p62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92" name="Google Shape;1192;p62"/>
          <p:cNvCxnSpPr>
            <a:stCxn id="1191" idx="0"/>
            <a:endCxn id="1190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62"/>
          <p:cNvCxnSpPr>
            <a:stCxn id="1190" idx="0"/>
            <a:endCxn id="1187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62"/>
          <p:cNvCxnSpPr>
            <a:stCxn id="1187" idx="0"/>
            <a:endCxn id="1179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62"/>
          <p:cNvSpPr/>
          <p:nvPr/>
        </p:nvSpPr>
        <p:spPr>
          <a:xfrm>
            <a:off x="4856055" y="31637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96" name="Google Shape;1196;p62"/>
          <p:cNvSpPr/>
          <p:nvPr/>
        </p:nvSpPr>
        <p:spPr>
          <a:xfrm>
            <a:off x="4856055" y="36275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97" name="Google Shape;1197;p62"/>
          <p:cNvCxnSpPr>
            <a:stCxn id="1196" idx="0"/>
            <a:endCxn id="1195" idx="2"/>
          </p:cNvCxnSpPr>
          <p:nvPr/>
        </p:nvCxnSpPr>
        <p:spPr>
          <a:xfrm rot="10800000">
            <a:off x="5049105" y="3416638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62"/>
          <p:cNvSpPr/>
          <p:nvPr/>
        </p:nvSpPr>
        <p:spPr>
          <a:xfrm>
            <a:off x="5639205" y="362557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99" name="Google Shape;1199;p62"/>
          <p:cNvSpPr/>
          <p:nvPr/>
        </p:nvSpPr>
        <p:spPr>
          <a:xfrm>
            <a:off x="5639205" y="408937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1200" name="Google Shape;1200;p62"/>
          <p:cNvCxnSpPr>
            <a:stCxn id="1199" idx="0"/>
            <a:endCxn id="1198" idx="2"/>
          </p:cNvCxnSpPr>
          <p:nvPr/>
        </p:nvCxnSpPr>
        <p:spPr>
          <a:xfrm rot="10800000">
            <a:off x="5832255" y="387847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62"/>
          <p:cNvCxnSpPr>
            <a:stCxn id="1198" idx="0"/>
            <a:endCxn id="1195" idx="2"/>
          </p:cNvCxnSpPr>
          <p:nvPr/>
        </p:nvCxnSpPr>
        <p:spPr>
          <a:xfrm rot="10800000">
            <a:off x="5049255" y="3416776"/>
            <a:ext cx="783000" cy="2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62"/>
          <p:cNvSpPr/>
          <p:nvPr/>
        </p:nvSpPr>
        <p:spPr>
          <a:xfrm>
            <a:off x="6696005" y="36200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203" name="Google Shape;1203;p62"/>
          <p:cNvSpPr/>
          <p:nvPr/>
        </p:nvSpPr>
        <p:spPr>
          <a:xfrm>
            <a:off x="6696005" y="4083826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204" name="Google Shape;1204;p62"/>
          <p:cNvCxnSpPr>
            <a:stCxn id="1203" idx="0"/>
            <a:endCxn id="1202" idx="2"/>
          </p:cNvCxnSpPr>
          <p:nvPr/>
        </p:nvCxnSpPr>
        <p:spPr>
          <a:xfrm rot="10800000">
            <a:off x="6889055" y="3872926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5" name="Google Shape;1205;p62"/>
          <p:cNvSpPr/>
          <p:nvPr/>
        </p:nvSpPr>
        <p:spPr>
          <a:xfrm>
            <a:off x="7401605" y="408650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06" name="Google Shape;1206;p62"/>
          <p:cNvSpPr/>
          <p:nvPr/>
        </p:nvSpPr>
        <p:spPr>
          <a:xfrm>
            <a:off x="7401605" y="455030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207" name="Google Shape;1207;p62"/>
          <p:cNvCxnSpPr>
            <a:stCxn id="1206" idx="0"/>
            <a:endCxn id="1205" idx="2"/>
          </p:cNvCxnSpPr>
          <p:nvPr/>
        </p:nvCxnSpPr>
        <p:spPr>
          <a:xfrm rot="10800000">
            <a:off x="7594655" y="433940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62"/>
          <p:cNvCxnSpPr>
            <a:stCxn id="1205" idx="0"/>
            <a:endCxn id="1202" idx="2"/>
          </p:cNvCxnSpPr>
          <p:nvPr/>
        </p:nvCxnSpPr>
        <p:spPr>
          <a:xfrm rot="10800000">
            <a:off x="6889055" y="3872902"/>
            <a:ext cx="705600" cy="21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62"/>
          <p:cNvCxnSpPr>
            <a:stCxn id="1202" idx="0"/>
            <a:endCxn id="1195" idx="2"/>
          </p:cNvCxnSpPr>
          <p:nvPr/>
        </p:nvCxnSpPr>
        <p:spPr>
          <a:xfrm rot="10800000">
            <a:off x="5049155" y="3416626"/>
            <a:ext cx="1839900" cy="2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62"/>
          <p:cNvCxnSpPr>
            <a:stCxn id="1195" idx="0"/>
            <a:endCxn id="1179" idx="2"/>
          </p:cNvCxnSpPr>
          <p:nvPr/>
        </p:nvCxnSpPr>
        <p:spPr>
          <a:xfrm rot="10800000">
            <a:off x="1798005" y="2957338"/>
            <a:ext cx="3251100" cy="20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1216" name="Google Shape;1216;p63"/>
          <p:cNvSpPr txBox="1"/>
          <p:nvPr>
            <p:ph idx="1" type="body"/>
          </p:nvPr>
        </p:nvSpPr>
        <p:spPr>
          <a:xfrm>
            <a:off x="243000" y="29906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QuickUnion’s runtimes are O(H), and WeightedQuickUnionDS height is given by H = O(log N). Therefore connect and isConnected are both O(log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tweaking QuickUnionDS we’ve achieved logarithmic time performance.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 enough for all practical problems.</a:t>
            </a:r>
            <a:endParaRPr/>
          </a:p>
        </p:txBody>
      </p:sp>
      <p:graphicFrame>
        <p:nvGraphicFramePr>
          <p:cNvPr id="1217" name="Google Shape;1217;p6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Weights Instead of Heights?</a:t>
            </a:r>
            <a:endParaRPr/>
          </a:p>
        </p:txBody>
      </p:sp>
      <p:sp>
        <p:nvSpPr>
          <p:cNvPr id="1223" name="Google Shape;1223;p64"/>
          <p:cNvSpPr txBox="1"/>
          <p:nvPr>
            <p:ph idx="1" type="body"/>
          </p:nvPr>
        </p:nvSpPr>
        <p:spPr>
          <a:xfrm>
            <a:off x="243000" y="556500"/>
            <a:ext cx="84438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the number of items in a tree to decide upon the root.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use the height of the tree?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Worst case performance for HeightedQuickUnionDS is asymptotically the same! Both are Θ(log(N)).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Resulting code is more complicated with no performance gain.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4"/>
          <p:cNvSpPr/>
          <p:nvPr/>
        </p:nvSpPr>
        <p:spPr>
          <a:xfrm>
            <a:off x="349795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5" name="Google Shape;1225;p64"/>
          <p:cNvSpPr/>
          <p:nvPr/>
        </p:nvSpPr>
        <p:spPr>
          <a:xfrm>
            <a:off x="908977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6" name="Google Shape;1226;p64"/>
          <p:cNvSpPr/>
          <p:nvPr/>
        </p:nvSpPr>
        <p:spPr>
          <a:xfrm>
            <a:off x="1474880" y="32248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27" name="Google Shape;1227;p64"/>
          <p:cNvSpPr/>
          <p:nvPr/>
        </p:nvSpPr>
        <p:spPr>
          <a:xfrm>
            <a:off x="2027342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28" name="Google Shape;1228;p64"/>
          <p:cNvCxnSpPr>
            <a:stCxn id="1225" idx="0"/>
            <a:endCxn id="1226" idx="2"/>
          </p:cNvCxnSpPr>
          <p:nvPr/>
        </p:nvCxnSpPr>
        <p:spPr>
          <a:xfrm flipH="1" rot="10800000">
            <a:off x="1102027" y="34776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64"/>
          <p:cNvCxnSpPr>
            <a:stCxn id="1227" idx="0"/>
            <a:endCxn id="1226" idx="2"/>
          </p:cNvCxnSpPr>
          <p:nvPr/>
        </p:nvCxnSpPr>
        <p:spPr>
          <a:xfrm rot="10800000">
            <a:off x="1667792" y="34776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64"/>
          <p:cNvSpPr/>
          <p:nvPr/>
        </p:nvSpPr>
        <p:spPr>
          <a:xfrm>
            <a:off x="3840867" y="32248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231" name="Google Shape;1231;p64"/>
          <p:cNvCxnSpPr>
            <a:stCxn id="1226" idx="2"/>
            <a:endCxn id="1224" idx="0"/>
          </p:cNvCxnSpPr>
          <p:nvPr/>
        </p:nvCxnSpPr>
        <p:spPr>
          <a:xfrm flipH="1">
            <a:off x="542930" y="34777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64"/>
          <p:cNvSpPr/>
          <p:nvPr/>
        </p:nvSpPr>
        <p:spPr>
          <a:xfrm>
            <a:off x="2586524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33" name="Google Shape;1233;p64"/>
          <p:cNvCxnSpPr>
            <a:stCxn id="1232" idx="0"/>
            <a:endCxn id="1226" idx="2"/>
          </p:cNvCxnSpPr>
          <p:nvPr/>
        </p:nvCxnSpPr>
        <p:spPr>
          <a:xfrm rot="10800000">
            <a:off x="1668074" y="34776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64"/>
          <p:cNvSpPr/>
          <p:nvPr/>
        </p:nvSpPr>
        <p:spPr>
          <a:xfrm>
            <a:off x="1468159" y="38094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235" name="Google Shape;1235;p64"/>
          <p:cNvCxnSpPr>
            <a:stCxn id="1234" idx="0"/>
            <a:endCxn id="1226" idx="2"/>
          </p:cNvCxnSpPr>
          <p:nvPr/>
        </p:nvCxnSpPr>
        <p:spPr>
          <a:xfrm flipH="1" rot="10800000">
            <a:off x="1661209" y="34776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64"/>
          <p:cNvSpPr/>
          <p:nvPr/>
        </p:nvSpPr>
        <p:spPr>
          <a:xfrm>
            <a:off x="41241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37" name="Google Shape;1237;p64"/>
          <p:cNvSpPr/>
          <p:nvPr/>
        </p:nvSpPr>
        <p:spPr>
          <a:xfrm>
            <a:off x="41241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238" name="Google Shape;1238;p64"/>
          <p:cNvSpPr/>
          <p:nvPr/>
        </p:nvSpPr>
        <p:spPr>
          <a:xfrm>
            <a:off x="35649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39" name="Google Shape;1239;p64"/>
          <p:cNvCxnSpPr>
            <a:stCxn id="1238" idx="0"/>
            <a:endCxn id="1230" idx="2"/>
          </p:cNvCxnSpPr>
          <p:nvPr/>
        </p:nvCxnSpPr>
        <p:spPr>
          <a:xfrm flipH="1" rot="10800000">
            <a:off x="3757970" y="3477650"/>
            <a:ext cx="27600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64"/>
          <p:cNvCxnSpPr>
            <a:stCxn id="1236" idx="0"/>
            <a:endCxn id="1230" idx="2"/>
          </p:cNvCxnSpPr>
          <p:nvPr/>
        </p:nvCxnSpPr>
        <p:spPr>
          <a:xfrm rot="10800000">
            <a:off x="4033952" y="3477650"/>
            <a:ext cx="28320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64"/>
          <p:cNvCxnSpPr>
            <a:stCxn id="1237" idx="0"/>
            <a:endCxn id="1236" idx="2"/>
          </p:cNvCxnSpPr>
          <p:nvPr/>
        </p:nvCxnSpPr>
        <p:spPr>
          <a:xfrm rot="10800000">
            <a:off x="43171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64"/>
          <p:cNvSpPr txBox="1"/>
          <p:nvPr/>
        </p:nvSpPr>
        <p:spPr>
          <a:xfrm>
            <a:off x="3084898" y="3663986"/>
            <a:ext cx="626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243" name="Google Shape;1243;p64"/>
          <p:cNvSpPr/>
          <p:nvPr/>
        </p:nvSpPr>
        <p:spPr>
          <a:xfrm>
            <a:off x="5455195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44" name="Google Shape;1244;p64"/>
          <p:cNvSpPr/>
          <p:nvPr/>
        </p:nvSpPr>
        <p:spPr>
          <a:xfrm>
            <a:off x="6014377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45" name="Google Shape;1245;p64"/>
          <p:cNvSpPr/>
          <p:nvPr/>
        </p:nvSpPr>
        <p:spPr>
          <a:xfrm>
            <a:off x="6580280" y="249062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46" name="Google Shape;1246;p64"/>
          <p:cNvSpPr/>
          <p:nvPr/>
        </p:nvSpPr>
        <p:spPr>
          <a:xfrm>
            <a:off x="7132742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47" name="Google Shape;1247;p64"/>
          <p:cNvCxnSpPr>
            <a:stCxn id="1244" idx="0"/>
            <a:endCxn id="1245" idx="2"/>
          </p:cNvCxnSpPr>
          <p:nvPr/>
        </p:nvCxnSpPr>
        <p:spPr>
          <a:xfrm flipH="1" rot="10800000">
            <a:off x="6207427" y="2743503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64"/>
          <p:cNvCxnSpPr>
            <a:stCxn id="1246" idx="0"/>
            <a:endCxn id="1245" idx="2"/>
          </p:cNvCxnSpPr>
          <p:nvPr/>
        </p:nvCxnSpPr>
        <p:spPr>
          <a:xfrm rot="10800000">
            <a:off x="6773192" y="2743503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64"/>
          <p:cNvSpPr/>
          <p:nvPr/>
        </p:nvSpPr>
        <p:spPr>
          <a:xfrm>
            <a:off x="86961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250" name="Google Shape;1250;p64"/>
          <p:cNvCxnSpPr>
            <a:stCxn id="1245" idx="2"/>
            <a:endCxn id="1243" idx="0"/>
          </p:cNvCxnSpPr>
          <p:nvPr/>
        </p:nvCxnSpPr>
        <p:spPr>
          <a:xfrm flipH="1">
            <a:off x="5648330" y="2743528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64"/>
          <p:cNvSpPr/>
          <p:nvPr/>
        </p:nvSpPr>
        <p:spPr>
          <a:xfrm>
            <a:off x="7691924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52" name="Google Shape;1252;p64"/>
          <p:cNvCxnSpPr>
            <a:stCxn id="1251" idx="0"/>
            <a:endCxn id="1245" idx="2"/>
          </p:cNvCxnSpPr>
          <p:nvPr/>
        </p:nvCxnSpPr>
        <p:spPr>
          <a:xfrm rot="10800000">
            <a:off x="6773474" y="2743503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64"/>
          <p:cNvSpPr/>
          <p:nvPr/>
        </p:nvSpPr>
        <p:spPr>
          <a:xfrm>
            <a:off x="6573559" y="307530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254" name="Google Shape;1254;p64"/>
          <p:cNvCxnSpPr>
            <a:stCxn id="1253" idx="0"/>
            <a:endCxn id="1245" idx="2"/>
          </p:cNvCxnSpPr>
          <p:nvPr/>
        </p:nvCxnSpPr>
        <p:spPr>
          <a:xfrm flipH="1" rot="10800000">
            <a:off x="6766609" y="2743503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64"/>
          <p:cNvSpPr/>
          <p:nvPr/>
        </p:nvSpPr>
        <p:spPr>
          <a:xfrm>
            <a:off x="86961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56" name="Google Shape;1256;p64"/>
          <p:cNvSpPr/>
          <p:nvPr/>
        </p:nvSpPr>
        <p:spPr>
          <a:xfrm>
            <a:off x="86961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257" name="Google Shape;1257;p64"/>
          <p:cNvSpPr/>
          <p:nvPr/>
        </p:nvSpPr>
        <p:spPr>
          <a:xfrm>
            <a:off x="81369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58" name="Google Shape;1258;p64"/>
          <p:cNvCxnSpPr>
            <a:stCxn id="1257" idx="0"/>
            <a:endCxn id="1249" idx="2"/>
          </p:cNvCxnSpPr>
          <p:nvPr/>
        </p:nvCxnSpPr>
        <p:spPr>
          <a:xfrm flipH="1" rot="10800000">
            <a:off x="83299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64"/>
          <p:cNvCxnSpPr>
            <a:stCxn id="1255" idx="0"/>
            <a:endCxn id="1249" idx="2"/>
          </p:cNvCxnSpPr>
          <p:nvPr/>
        </p:nvCxnSpPr>
        <p:spPr>
          <a:xfrm rot="10800000">
            <a:off x="88891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64"/>
          <p:cNvCxnSpPr>
            <a:stCxn id="1256" idx="0"/>
            <a:endCxn id="1255" idx="2"/>
          </p:cNvCxnSpPr>
          <p:nvPr/>
        </p:nvCxnSpPr>
        <p:spPr>
          <a:xfrm rot="10800000">
            <a:off x="88891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4"/>
          <p:cNvCxnSpPr>
            <a:stCxn id="1249" idx="0"/>
            <a:endCxn id="1245" idx="2"/>
          </p:cNvCxnSpPr>
          <p:nvPr/>
        </p:nvCxnSpPr>
        <p:spPr>
          <a:xfrm rot="10800000">
            <a:off x="6773255" y="2743625"/>
            <a:ext cx="21159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64"/>
          <p:cNvCxnSpPr/>
          <p:nvPr/>
        </p:nvCxnSpPr>
        <p:spPr>
          <a:xfrm flipH="1" rot="10800000">
            <a:off x="4791675" y="3534000"/>
            <a:ext cx="7467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Path Compression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(CS170 Spoiler)</a:t>
            </a:r>
            <a:endParaRPr sz="4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Achieved</a:t>
            </a:r>
            <a:endParaRPr/>
          </a:p>
        </p:txBody>
      </p:sp>
      <p:sp>
        <p:nvSpPr>
          <p:cNvPr id="1273" name="Google Shape;1273;p66"/>
          <p:cNvSpPr txBox="1"/>
          <p:nvPr>
            <p:ph idx="1" type="body"/>
          </p:nvPr>
        </p:nvSpPr>
        <p:spPr>
          <a:xfrm>
            <a:off x="243000" y="23048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Performing M operations on a </a:t>
            </a:r>
            <a:r>
              <a:rPr lang="en"/>
              <a:t>DisjointSet </a:t>
            </a:r>
            <a:r>
              <a:rPr lang="en"/>
              <a:t>object with N elements: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our naive implementation, runtime is O(MN).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our best implementation, runtime is O(N + M log 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 = 10</a:t>
            </a:r>
            <a:r>
              <a:rPr baseline="30000" lang="en"/>
              <a:t>9 </a:t>
            </a:r>
            <a:r>
              <a:rPr lang="en"/>
              <a:t>and M = 10</a:t>
            </a:r>
            <a:r>
              <a:rPr baseline="30000" lang="en"/>
              <a:t>9</a:t>
            </a:r>
            <a:r>
              <a:rPr lang="en"/>
              <a:t>, difference is 30 years vs. 6 seconds.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 point: Good data structure unlocks solutions to problems that could otherwise not be solved!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 enough for all practical uses, but could we theoretically do better?</a:t>
            </a:r>
            <a:endParaRPr/>
          </a:p>
        </p:txBody>
      </p:sp>
      <p:graphicFrame>
        <p:nvGraphicFramePr>
          <p:cNvPr id="1274" name="Google Shape;1274;p66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114" name="Google Shape;114;p13"/>
          <p:cNvCxnSpPr>
            <a:stCxn id="115" idx="3"/>
            <a:endCxn id="116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23" name="Google Shape;123;p13"/>
          <p:cNvCxnSpPr>
            <a:stCxn id="117" idx="2"/>
            <a:endCxn id="118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>
            <a:stCxn id="117" idx="3"/>
            <a:endCxn id="120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120" idx="3"/>
            <a:endCxn id="121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>
            <a:stCxn id="119" idx="2"/>
            <a:endCxn id="122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3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243000" y="556500"/>
            <a:ext cx="8665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ListOfSetsDS implementation of Disjoint Sets.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it has 1000 items, i.e. N = 1000.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perform a total of 150 connect operations and 212 isConnected operations.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 = 150 + 212 = 362 operations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when we say O(NM), we’re saying it’ll take no more than 1000 * 362 units of time (in some arbitrary unit of time).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a bit informal. O is really about asymptotics, i.e. behavior for very large N and M, not specific N and Ms that we pick.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286" name="Google Shape;1286;p68"/>
          <p:cNvSpPr txBox="1"/>
          <p:nvPr>
            <p:ph idx="1" type="body"/>
          </p:nvPr>
        </p:nvSpPr>
        <p:spPr>
          <a:xfrm>
            <a:off x="243000" y="556500"/>
            <a:ext cx="89010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0" name="Google Shape;1290;p68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91" name="Google Shape;1291;p68"/>
          <p:cNvCxnSpPr>
            <a:stCxn id="1287" idx="0"/>
            <a:endCxn id="1288" idx="2"/>
          </p:cNvCxnSpPr>
          <p:nvPr/>
        </p:nvCxnSpPr>
        <p:spPr>
          <a:xfrm flipH="1" rot="10800000">
            <a:off x="2064380" y="4390125"/>
            <a:ext cx="2700" cy="2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68"/>
          <p:cNvCxnSpPr>
            <a:stCxn id="1288" idx="0"/>
            <a:endCxn id="1289" idx="2"/>
          </p:cNvCxnSpPr>
          <p:nvPr/>
        </p:nvCxnSpPr>
        <p:spPr>
          <a:xfrm flipH="1" rot="10800000">
            <a:off x="2067080" y="3805525"/>
            <a:ext cx="4179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68"/>
          <p:cNvCxnSpPr>
            <a:stCxn id="1290" idx="0"/>
            <a:endCxn id="1289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68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295" name="Google Shape;1295;p68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96" name="Google Shape;1296;p68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7" name="Google Shape;1297;p68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98" name="Google Shape;1298;p68"/>
          <p:cNvCxnSpPr>
            <a:stCxn id="1294" idx="0"/>
            <a:endCxn id="1295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68"/>
          <p:cNvCxnSpPr>
            <a:stCxn id="1295" idx="0"/>
            <a:endCxn id="1296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68"/>
          <p:cNvCxnSpPr>
            <a:stCxn id="1297" idx="0"/>
            <a:endCxn id="1296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68"/>
          <p:cNvCxnSpPr>
            <a:stCxn id="1289" idx="0"/>
            <a:endCxn id="1296" idx="2"/>
          </p:cNvCxnSpPr>
          <p:nvPr/>
        </p:nvCxnSpPr>
        <p:spPr>
          <a:xfrm flipH="1" rot="10800000">
            <a:off x="2485055" y="3157850"/>
            <a:ext cx="10860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68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06" name="Google Shape;1306;p68"/>
          <p:cNvCxnSpPr>
            <a:stCxn id="1302" idx="0"/>
            <a:endCxn id="1303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68"/>
          <p:cNvCxnSpPr>
            <a:stCxn id="1303" idx="0"/>
            <a:endCxn id="1304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68"/>
          <p:cNvCxnSpPr>
            <a:stCxn id="1305" idx="0"/>
            <a:endCxn id="1304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68"/>
          <p:cNvSpPr/>
          <p:nvPr/>
        </p:nvSpPr>
        <p:spPr>
          <a:xfrm>
            <a:off x="6387730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2" name="Google Shape;1312;p68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13" name="Google Shape;1313;p68"/>
          <p:cNvCxnSpPr>
            <a:stCxn id="1309" idx="0"/>
            <a:endCxn id="1310" idx="2"/>
          </p:cNvCxnSpPr>
          <p:nvPr/>
        </p:nvCxnSpPr>
        <p:spPr>
          <a:xfrm flipH="1" rot="10800000">
            <a:off x="6580780" y="3157850"/>
            <a:ext cx="27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68"/>
          <p:cNvCxnSpPr>
            <a:stCxn id="1310" idx="0"/>
            <a:endCxn id="1311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68"/>
          <p:cNvCxnSpPr>
            <a:stCxn id="1312" idx="0"/>
            <a:endCxn id="1311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68"/>
          <p:cNvCxnSpPr>
            <a:stCxn id="1304" idx="0"/>
            <a:endCxn id="1311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68"/>
          <p:cNvCxnSpPr>
            <a:stCxn id="1296" idx="0"/>
            <a:endCxn id="1311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9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Theoretical Performance (Bonus)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69"/>
          <p:cNvSpPr txBox="1"/>
          <p:nvPr/>
        </p:nvSpPr>
        <p:spPr>
          <a:xfrm>
            <a:off x="243000" y="556500"/>
            <a:ext cx="89010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compression results in a union/connected operations that are very very close to amortized constant time.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operations on N nodes is O(N + M lg* N).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tighter bound: O(N + M α(N)), where α is the inverse Ackermann function.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inverse ackermann function is less than 5 for all practical inputs!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“Efficiency of a Good But Not Linear Set Union Algorithm.”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Written by Bob Tarjan while at UC Berkeley in 1975.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69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25" name="Google Shape;1325;p69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26" name="Google Shape;1326;p69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27" name="Google Shape;1327;p69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28" name="Google Shape;1328;p69"/>
          <p:cNvCxnSpPr>
            <a:stCxn id="1324" idx="0"/>
            <a:endCxn id="1329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69"/>
          <p:cNvCxnSpPr>
            <a:stCxn id="1325" idx="0"/>
            <a:endCxn id="1329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69"/>
          <p:cNvCxnSpPr>
            <a:stCxn id="1327" idx="0"/>
            <a:endCxn id="1326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69"/>
          <p:cNvSpPr/>
          <p:nvPr/>
        </p:nvSpPr>
        <p:spPr>
          <a:xfrm>
            <a:off x="2384080" y="47500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33" name="Google Shape;1333;p69"/>
          <p:cNvSpPr/>
          <p:nvPr/>
        </p:nvSpPr>
        <p:spPr>
          <a:xfrm>
            <a:off x="23867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34" name="Google Shape;1334;p69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5" name="Google Shape;1335;p69"/>
          <p:cNvSpPr/>
          <p:nvPr/>
        </p:nvSpPr>
        <p:spPr>
          <a:xfrm>
            <a:off x="31598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36" name="Google Shape;1336;p69"/>
          <p:cNvCxnSpPr>
            <a:stCxn id="1332" idx="0"/>
            <a:endCxn id="1333" idx="2"/>
          </p:cNvCxnSpPr>
          <p:nvPr/>
        </p:nvCxnSpPr>
        <p:spPr>
          <a:xfrm flipH="1" rot="10800000">
            <a:off x="2577130" y="44152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69"/>
          <p:cNvCxnSpPr>
            <a:stCxn id="1333" idx="0"/>
            <a:endCxn id="1334" idx="2"/>
          </p:cNvCxnSpPr>
          <p:nvPr/>
        </p:nvCxnSpPr>
        <p:spPr>
          <a:xfrm flipH="1" rot="10800000">
            <a:off x="2579830" y="37674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69"/>
          <p:cNvCxnSpPr>
            <a:stCxn id="1335" idx="0"/>
            <a:endCxn id="1334" idx="2"/>
          </p:cNvCxnSpPr>
          <p:nvPr/>
        </p:nvCxnSpPr>
        <p:spPr>
          <a:xfrm rot="10800000">
            <a:off x="2580659" y="37674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69"/>
          <p:cNvCxnSpPr>
            <a:stCxn id="1326" idx="0"/>
            <a:endCxn id="1329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69"/>
          <p:cNvSpPr/>
          <p:nvPr/>
        </p:nvSpPr>
        <p:spPr>
          <a:xfrm>
            <a:off x="3893780" y="47566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41" name="Google Shape;1341;p69"/>
          <p:cNvSpPr/>
          <p:nvPr/>
        </p:nvSpPr>
        <p:spPr>
          <a:xfrm>
            <a:off x="38964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42" name="Google Shape;1342;p69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44" name="Google Shape;1344;p69"/>
          <p:cNvCxnSpPr>
            <a:stCxn id="1340" idx="0"/>
            <a:endCxn id="1341" idx="2"/>
          </p:cNvCxnSpPr>
          <p:nvPr/>
        </p:nvCxnSpPr>
        <p:spPr>
          <a:xfrm flipH="1" rot="10800000">
            <a:off x="4086830" y="44152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69"/>
          <p:cNvCxnSpPr>
            <a:stCxn id="1341" idx="0"/>
            <a:endCxn id="1342" idx="2"/>
          </p:cNvCxnSpPr>
          <p:nvPr/>
        </p:nvCxnSpPr>
        <p:spPr>
          <a:xfrm flipH="1" rot="10800000">
            <a:off x="4089530" y="37674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69"/>
          <p:cNvCxnSpPr>
            <a:stCxn id="1343" idx="0"/>
            <a:endCxn id="1342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69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48" name="Google Shape;1348;p69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29" name="Google Shape;1329;p69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49" name="Google Shape;1349;p69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50" name="Google Shape;1350;p69"/>
          <p:cNvCxnSpPr>
            <a:stCxn id="1347" idx="0"/>
            <a:endCxn id="1329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69"/>
          <p:cNvCxnSpPr>
            <a:stCxn id="1348" idx="0"/>
            <a:endCxn id="1329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69"/>
          <p:cNvCxnSpPr>
            <a:stCxn id="1349" idx="0"/>
            <a:endCxn id="1329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69"/>
          <p:cNvCxnSpPr>
            <a:stCxn id="1342" idx="0"/>
            <a:endCxn id="1329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69"/>
          <p:cNvCxnSpPr>
            <a:stCxn id="1334" idx="0"/>
            <a:endCxn id="1329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55" name="Google Shape;1355;p69"/>
          <p:cNvGraphicFramePr/>
          <p:nvPr/>
        </p:nvGraphicFramePr>
        <p:xfrm>
          <a:off x="7127289" y="20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α(N)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56" name="Google Shape;1356;p69"/>
          <p:cNvCxnSpPr/>
          <p:nvPr/>
        </p:nvCxnSpPr>
        <p:spPr>
          <a:xfrm flipH="1" rot="10800000">
            <a:off x="6768600" y="4665650"/>
            <a:ext cx="814500" cy="16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7" name="Google Shape;13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00" y="4463775"/>
            <a:ext cx="635100" cy="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363" name="Google Shape;1363;p70"/>
          <p:cNvSpPr txBox="1"/>
          <p:nvPr>
            <p:ph idx="1" type="body"/>
          </p:nvPr>
        </p:nvSpPr>
        <p:spPr>
          <a:xfrm>
            <a:off x="243000" y="556500"/>
            <a:ext cx="89010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Below is the topology of the worst case if we use WeightedQuickUnion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70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65" name="Google Shape;1365;p70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6" name="Google Shape;1366;p70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7" name="Google Shape;1367;p70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68" name="Google Shape;1368;p70"/>
          <p:cNvCxnSpPr>
            <a:stCxn id="1364" idx="0"/>
            <a:endCxn id="1369" idx="2"/>
          </p:cNvCxnSpPr>
          <p:nvPr/>
        </p:nvCxnSpPr>
        <p:spPr>
          <a:xfrm flipH="1" rot="10800000">
            <a:off x="2064380" y="2360625"/>
            <a:ext cx="4519200" cy="227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70"/>
          <p:cNvCxnSpPr>
            <a:stCxn id="1365" idx="0"/>
            <a:endCxn id="1369" idx="2"/>
          </p:cNvCxnSpPr>
          <p:nvPr/>
        </p:nvCxnSpPr>
        <p:spPr>
          <a:xfrm flipH="1" rot="10800000">
            <a:off x="2067080" y="2360425"/>
            <a:ext cx="4516500" cy="17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70"/>
          <p:cNvCxnSpPr>
            <a:stCxn id="1367" idx="0"/>
            <a:endCxn id="1366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70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73" name="Google Shape;1373;p70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4" name="Google Shape;1374;p70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5" name="Google Shape;1375;p70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76" name="Google Shape;1376;p70"/>
          <p:cNvCxnSpPr>
            <a:stCxn id="1372" idx="0"/>
            <a:endCxn id="1373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70"/>
          <p:cNvCxnSpPr>
            <a:stCxn id="1373" idx="0"/>
            <a:endCxn id="1374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70"/>
          <p:cNvCxnSpPr>
            <a:stCxn id="1375" idx="0"/>
            <a:endCxn id="1374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70"/>
          <p:cNvCxnSpPr>
            <a:stCxn id="1366" idx="0"/>
            <a:endCxn id="1369" idx="2"/>
          </p:cNvCxnSpPr>
          <p:nvPr/>
        </p:nvCxnSpPr>
        <p:spPr>
          <a:xfrm flipH="1" rot="10800000">
            <a:off x="2485055" y="2360450"/>
            <a:ext cx="40983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70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81" name="Google Shape;1381;p70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2" name="Google Shape;1382;p70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3" name="Google Shape;1383;p70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84" name="Google Shape;1384;p70"/>
          <p:cNvCxnSpPr>
            <a:stCxn id="1380" idx="0"/>
            <a:endCxn id="1381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70"/>
          <p:cNvCxnSpPr>
            <a:stCxn id="1381" idx="0"/>
            <a:endCxn id="1382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70"/>
          <p:cNvCxnSpPr>
            <a:stCxn id="1383" idx="0"/>
            <a:endCxn id="1382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70"/>
          <p:cNvSpPr/>
          <p:nvPr/>
        </p:nvSpPr>
        <p:spPr>
          <a:xfrm>
            <a:off x="649695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88" name="Google Shape;1388;p70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9" name="Google Shape;1369;p70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89" name="Google Shape;1389;p70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90" name="Google Shape;1390;p70"/>
          <p:cNvCxnSpPr>
            <a:stCxn id="1387" idx="0"/>
            <a:endCxn id="1369" idx="2"/>
          </p:cNvCxnSpPr>
          <p:nvPr/>
        </p:nvCxnSpPr>
        <p:spPr>
          <a:xfrm rot="10800000">
            <a:off x="6583505" y="2360450"/>
            <a:ext cx="1065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70"/>
          <p:cNvCxnSpPr>
            <a:stCxn id="1388" idx="0"/>
            <a:endCxn id="1369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70"/>
          <p:cNvCxnSpPr>
            <a:stCxn id="1389" idx="0"/>
            <a:endCxn id="1369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70"/>
          <p:cNvCxnSpPr>
            <a:stCxn id="1382" idx="0"/>
            <a:endCxn id="1369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70"/>
          <p:cNvCxnSpPr>
            <a:stCxn id="1374" idx="0"/>
            <a:endCxn id="1369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1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Another Clever Idea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71"/>
          <p:cNvSpPr txBox="1"/>
          <p:nvPr/>
        </p:nvSpPr>
        <p:spPr>
          <a:xfrm>
            <a:off x="243000" y="556500"/>
            <a:ext cx="8901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Below is the topology of the worst case if we use WeightedQuickUnion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Clever idea: When we do isConnected(15, 10), tie all nodes seen to the root.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cost is insignificant (same order of growth).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71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02" name="Google Shape;1402;p71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03" name="Google Shape;1403;p71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4" name="Google Shape;1404;p71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05" name="Google Shape;1405;p71"/>
          <p:cNvCxnSpPr>
            <a:stCxn id="1401" idx="0"/>
            <a:endCxn id="1406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71"/>
          <p:cNvCxnSpPr>
            <a:stCxn id="1402" idx="0"/>
            <a:endCxn id="1406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71"/>
          <p:cNvCxnSpPr>
            <a:stCxn id="1404" idx="0"/>
            <a:endCxn id="1403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71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10" name="Google Shape;1410;p71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1" name="Google Shape;1411;p71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2" name="Google Shape;1412;p71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13" name="Google Shape;1413;p71"/>
          <p:cNvCxnSpPr>
            <a:stCxn id="1409" idx="0"/>
            <a:endCxn id="1410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71"/>
          <p:cNvCxnSpPr>
            <a:stCxn id="1410" idx="0"/>
            <a:endCxn id="1411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71"/>
          <p:cNvCxnSpPr>
            <a:stCxn id="1412" idx="0"/>
            <a:endCxn id="1411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71"/>
          <p:cNvCxnSpPr>
            <a:stCxn id="1403" idx="0"/>
            <a:endCxn id="1406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71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18" name="Google Shape;1418;p71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19" name="Google Shape;1419;p71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0" name="Google Shape;1420;p71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21" name="Google Shape;1421;p71"/>
          <p:cNvCxnSpPr>
            <a:stCxn id="1417" idx="0"/>
            <a:endCxn id="1418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71"/>
          <p:cNvCxnSpPr>
            <a:stCxn id="1418" idx="0"/>
            <a:endCxn id="1419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71"/>
          <p:cNvCxnSpPr>
            <a:stCxn id="1420" idx="0"/>
            <a:endCxn id="1419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71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5" name="Google Shape;1425;p71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6" name="Google Shape;1406;p71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6" name="Google Shape;1426;p71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27" name="Google Shape;1427;p71"/>
          <p:cNvCxnSpPr>
            <a:stCxn id="1424" idx="0"/>
            <a:endCxn id="1406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71"/>
          <p:cNvCxnSpPr>
            <a:stCxn id="1425" idx="0"/>
            <a:endCxn id="1406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71"/>
          <p:cNvCxnSpPr>
            <a:stCxn id="1426" idx="0"/>
            <a:endCxn id="1406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71"/>
          <p:cNvCxnSpPr>
            <a:stCxn id="1419" idx="0"/>
            <a:endCxn id="1406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71"/>
          <p:cNvCxnSpPr>
            <a:stCxn id="1411" idx="0"/>
            <a:endCxn id="1406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2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Another Clever Idea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72"/>
          <p:cNvSpPr txBox="1"/>
          <p:nvPr/>
        </p:nvSpPr>
        <p:spPr>
          <a:xfrm>
            <a:off x="243000" y="556500"/>
            <a:ext cx="8901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 the tree after we call isConnected(14, 13).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2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39" name="Google Shape;1439;p72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40" name="Google Shape;1440;p72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41" name="Google Shape;1441;p72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42" name="Google Shape;1442;p72"/>
          <p:cNvCxnSpPr>
            <a:stCxn id="1438" idx="0"/>
            <a:endCxn id="1443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72"/>
          <p:cNvCxnSpPr>
            <a:stCxn id="1439" idx="0"/>
            <a:endCxn id="1443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72"/>
          <p:cNvCxnSpPr>
            <a:stCxn id="1441" idx="0"/>
            <a:endCxn id="1440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72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47" name="Google Shape;1447;p72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8" name="Google Shape;1448;p72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9" name="Google Shape;1449;p72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50" name="Google Shape;1450;p72"/>
          <p:cNvCxnSpPr>
            <a:stCxn id="1446" idx="0"/>
            <a:endCxn id="1447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72"/>
          <p:cNvCxnSpPr>
            <a:stCxn id="1447" idx="0"/>
            <a:endCxn id="1448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72"/>
          <p:cNvCxnSpPr>
            <a:stCxn id="1449" idx="0"/>
            <a:endCxn id="1448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72"/>
          <p:cNvCxnSpPr>
            <a:stCxn id="1440" idx="0"/>
            <a:endCxn id="1443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4" name="Google Shape;1454;p72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55" name="Google Shape;1455;p72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56" name="Google Shape;1456;p72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7" name="Google Shape;1457;p72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58" name="Google Shape;1458;p72"/>
          <p:cNvCxnSpPr>
            <a:stCxn id="1454" idx="0"/>
            <a:endCxn id="1455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72"/>
          <p:cNvCxnSpPr>
            <a:stCxn id="1455" idx="0"/>
            <a:endCxn id="1456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72"/>
          <p:cNvCxnSpPr>
            <a:stCxn id="1457" idx="0"/>
            <a:endCxn id="1456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72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62" name="Google Shape;1462;p72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3" name="Google Shape;1443;p72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3" name="Google Shape;1463;p72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64" name="Google Shape;1464;p72"/>
          <p:cNvCxnSpPr>
            <a:stCxn id="1461" idx="0"/>
            <a:endCxn id="1443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72"/>
          <p:cNvCxnSpPr>
            <a:stCxn id="1462" idx="0"/>
            <a:endCxn id="1443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72"/>
          <p:cNvCxnSpPr>
            <a:stCxn id="1463" idx="0"/>
            <a:endCxn id="1443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72"/>
          <p:cNvCxnSpPr>
            <a:stCxn id="1456" idx="0"/>
            <a:endCxn id="1443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72"/>
          <p:cNvCxnSpPr>
            <a:stCxn id="1448" idx="0"/>
            <a:endCxn id="1443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73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Another Clever Idea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73"/>
          <p:cNvSpPr txBox="1"/>
          <p:nvPr/>
        </p:nvSpPr>
        <p:spPr>
          <a:xfrm>
            <a:off x="243000" y="556500"/>
            <a:ext cx="8901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 the tree after we call isConnected(14, 13).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73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76" name="Google Shape;1476;p73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77" name="Google Shape;1477;p73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78" name="Google Shape;1478;p73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79" name="Google Shape;1479;p73"/>
          <p:cNvCxnSpPr>
            <a:stCxn id="1475" idx="0"/>
            <a:endCxn id="1480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73"/>
          <p:cNvCxnSpPr>
            <a:stCxn id="1476" idx="0"/>
            <a:endCxn id="1480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73"/>
          <p:cNvCxnSpPr>
            <a:stCxn id="1478" idx="0"/>
            <a:endCxn id="1477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73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84" name="Google Shape;1484;p73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85" name="Google Shape;1485;p73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6" name="Google Shape;1486;p73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87" name="Google Shape;1487;p73"/>
          <p:cNvCxnSpPr>
            <a:stCxn id="1483" idx="0"/>
            <a:endCxn id="1484" idx="2"/>
          </p:cNvCxnSpPr>
          <p:nvPr/>
        </p:nvCxnSpPr>
        <p:spPr>
          <a:xfrm flipH="1" rot="10800000">
            <a:off x="3643930" y="38818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73"/>
          <p:cNvCxnSpPr>
            <a:stCxn id="1484" idx="0"/>
            <a:endCxn id="1485" idx="2"/>
          </p:cNvCxnSpPr>
          <p:nvPr/>
        </p:nvCxnSpPr>
        <p:spPr>
          <a:xfrm flipH="1" rot="10800000">
            <a:off x="3646630" y="32340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73"/>
          <p:cNvCxnSpPr>
            <a:stCxn id="1486" idx="0"/>
            <a:endCxn id="1485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73"/>
          <p:cNvCxnSpPr>
            <a:stCxn id="1477" idx="0"/>
            <a:endCxn id="1480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73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92" name="Google Shape;1492;p73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93" name="Google Shape;1493;p73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94" name="Google Shape;1494;p73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95" name="Google Shape;1495;p73"/>
          <p:cNvCxnSpPr>
            <a:stCxn id="1491" idx="0"/>
            <a:endCxn id="1492" idx="2"/>
          </p:cNvCxnSpPr>
          <p:nvPr/>
        </p:nvCxnSpPr>
        <p:spPr>
          <a:xfrm flipH="1" rot="10800000">
            <a:off x="5153630" y="38818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73"/>
          <p:cNvCxnSpPr>
            <a:stCxn id="1492" idx="0"/>
            <a:endCxn id="1493" idx="2"/>
          </p:cNvCxnSpPr>
          <p:nvPr/>
        </p:nvCxnSpPr>
        <p:spPr>
          <a:xfrm flipH="1" rot="10800000">
            <a:off x="5156330" y="32340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73"/>
          <p:cNvCxnSpPr>
            <a:stCxn id="1494" idx="0"/>
            <a:endCxn id="1493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73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99" name="Google Shape;1499;p73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0" name="Google Shape;1480;p73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00" name="Google Shape;1500;p73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01" name="Google Shape;1501;p73"/>
          <p:cNvCxnSpPr>
            <a:stCxn id="1498" idx="0"/>
            <a:endCxn id="1480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73"/>
          <p:cNvCxnSpPr>
            <a:stCxn id="1499" idx="0"/>
            <a:endCxn id="1480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73"/>
          <p:cNvCxnSpPr>
            <a:stCxn id="1500" idx="0"/>
            <a:endCxn id="1480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73"/>
          <p:cNvCxnSpPr>
            <a:stCxn id="1493" idx="0"/>
            <a:endCxn id="1480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73"/>
          <p:cNvCxnSpPr>
            <a:stCxn id="1485" idx="0"/>
            <a:endCxn id="1480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4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Another Clever Idea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74"/>
          <p:cNvSpPr txBox="1"/>
          <p:nvPr/>
        </p:nvSpPr>
        <p:spPr>
          <a:xfrm>
            <a:off x="243000" y="556500"/>
            <a:ext cx="8901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 the tree after we call isConnected(14, 13).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74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13" name="Google Shape;1513;p74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14" name="Google Shape;1514;p74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15" name="Google Shape;1515;p74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16" name="Google Shape;1516;p74"/>
          <p:cNvCxnSpPr>
            <a:stCxn id="1512" idx="0"/>
            <a:endCxn id="1517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74"/>
          <p:cNvCxnSpPr>
            <a:stCxn id="1513" idx="0"/>
            <a:endCxn id="1517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74"/>
          <p:cNvCxnSpPr>
            <a:stCxn id="1515" idx="0"/>
            <a:endCxn id="1514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74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21" name="Google Shape;1521;p74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22" name="Google Shape;1522;p74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23" name="Google Shape;1523;p74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24" name="Google Shape;1524;p74"/>
          <p:cNvCxnSpPr>
            <a:stCxn id="1520" idx="0"/>
            <a:endCxn id="1517" idx="2"/>
          </p:cNvCxnSpPr>
          <p:nvPr/>
        </p:nvCxnSpPr>
        <p:spPr>
          <a:xfrm flipH="1" rot="10800000">
            <a:off x="3643930" y="2436768"/>
            <a:ext cx="1144200" cy="177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74"/>
          <p:cNvCxnSpPr>
            <a:stCxn id="1521" idx="0"/>
            <a:endCxn id="1517" idx="2"/>
          </p:cNvCxnSpPr>
          <p:nvPr/>
        </p:nvCxnSpPr>
        <p:spPr>
          <a:xfrm flipH="1" rot="10800000">
            <a:off x="3646630" y="2436650"/>
            <a:ext cx="11415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74"/>
          <p:cNvCxnSpPr>
            <a:stCxn id="1523" idx="0"/>
            <a:endCxn id="1522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74"/>
          <p:cNvCxnSpPr>
            <a:stCxn id="1514" idx="0"/>
            <a:endCxn id="1517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74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29" name="Google Shape;1529;p74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30" name="Google Shape;1530;p74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31" name="Google Shape;1531;p74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32" name="Google Shape;1532;p74"/>
          <p:cNvCxnSpPr>
            <a:stCxn id="1528" idx="0"/>
            <a:endCxn id="1517" idx="2"/>
          </p:cNvCxnSpPr>
          <p:nvPr/>
        </p:nvCxnSpPr>
        <p:spPr>
          <a:xfrm rot="10800000">
            <a:off x="4787930" y="2436738"/>
            <a:ext cx="365700" cy="1786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74"/>
          <p:cNvCxnSpPr>
            <a:stCxn id="1529" idx="0"/>
            <a:endCxn id="1517" idx="2"/>
          </p:cNvCxnSpPr>
          <p:nvPr/>
        </p:nvCxnSpPr>
        <p:spPr>
          <a:xfrm rot="10800000">
            <a:off x="4787930" y="2436650"/>
            <a:ext cx="368400" cy="1192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74"/>
          <p:cNvCxnSpPr>
            <a:stCxn id="1531" idx="0"/>
            <a:endCxn id="1530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74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36" name="Google Shape;1536;p74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17" name="Google Shape;1517;p74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37" name="Google Shape;1537;p74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38" name="Google Shape;1538;p74"/>
          <p:cNvCxnSpPr>
            <a:stCxn id="1535" idx="0"/>
            <a:endCxn id="1517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74"/>
          <p:cNvCxnSpPr>
            <a:stCxn id="1536" idx="0"/>
            <a:endCxn id="1517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74"/>
          <p:cNvCxnSpPr>
            <a:stCxn id="1537" idx="0"/>
            <a:endCxn id="1517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74"/>
          <p:cNvCxnSpPr>
            <a:stCxn id="1530" idx="0"/>
            <a:endCxn id="1517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74"/>
          <p:cNvCxnSpPr>
            <a:stCxn id="1522" idx="0"/>
            <a:endCxn id="1517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5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Another Clever Idea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75"/>
          <p:cNvSpPr txBox="1"/>
          <p:nvPr/>
        </p:nvSpPr>
        <p:spPr>
          <a:xfrm>
            <a:off x="243000" y="556500"/>
            <a:ext cx="89010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 the tree after we call isConnected(14, 13).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75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50" name="Google Shape;1550;p75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51" name="Google Shape;1551;p75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2" name="Google Shape;1552;p75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53" name="Google Shape;1553;p75"/>
          <p:cNvCxnSpPr>
            <a:stCxn id="1549" idx="0"/>
            <a:endCxn id="1554" idx="2"/>
          </p:cNvCxnSpPr>
          <p:nvPr/>
        </p:nvCxnSpPr>
        <p:spPr>
          <a:xfrm flipH="1" rot="10800000">
            <a:off x="1420780" y="24369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75"/>
          <p:cNvCxnSpPr>
            <a:stCxn id="1550" idx="0"/>
            <a:endCxn id="1554" idx="2"/>
          </p:cNvCxnSpPr>
          <p:nvPr/>
        </p:nvCxnSpPr>
        <p:spPr>
          <a:xfrm flipH="1" rot="10800000">
            <a:off x="2140580" y="24369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75"/>
          <p:cNvCxnSpPr>
            <a:stCxn id="1552" idx="0"/>
            <a:endCxn id="1551" idx="2"/>
          </p:cNvCxnSpPr>
          <p:nvPr/>
        </p:nvCxnSpPr>
        <p:spPr>
          <a:xfrm flipH="1" rot="10800000">
            <a:off x="2909959" y="32337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75"/>
          <p:cNvSpPr/>
          <p:nvPr/>
        </p:nvSpPr>
        <p:spPr>
          <a:xfrm>
            <a:off x="3947292" y="29809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58" name="Google Shape;1558;p75"/>
          <p:cNvSpPr/>
          <p:nvPr/>
        </p:nvSpPr>
        <p:spPr>
          <a:xfrm>
            <a:off x="4440305" y="29812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59" name="Google Shape;1559;p75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0" name="Google Shape;1560;p75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61" name="Google Shape;1561;p75"/>
          <p:cNvCxnSpPr>
            <a:stCxn id="1557" idx="0"/>
            <a:endCxn id="1554" idx="2"/>
          </p:cNvCxnSpPr>
          <p:nvPr/>
        </p:nvCxnSpPr>
        <p:spPr>
          <a:xfrm flipH="1" rot="10800000">
            <a:off x="4140342" y="2436768"/>
            <a:ext cx="647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75"/>
          <p:cNvCxnSpPr>
            <a:stCxn id="1558" idx="0"/>
            <a:endCxn id="1554" idx="2"/>
          </p:cNvCxnSpPr>
          <p:nvPr/>
        </p:nvCxnSpPr>
        <p:spPr>
          <a:xfrm flipH="1" rot="10800000">
            <a:off x="4633355" y="2436725"/>
            <a:ext cx="1548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75"/>
          <p:cNvCxnSpPr>
            <a:stCxn id="1560" idx="0"/>
            <a:endCxn id="1559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75"/>
          <p:cNvCxnSpPr>
            <a:stCxn id="1551" idx="0"/>
            <a:endCxn id="1554" idx="2"/>
          </p:cNvCxnSpPr>
          <p:nvPr/>
        </p:nvCxnSpPr>
        <p:spPr>
          <a:xfrm flipH="1" rot="10800000">
            <a:off x="2916305" y="24367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5"/>
          <p:cNvSpPr/>
          <p:nvPr/>
        </p:nvSpPr>
        <p:spPr>
          <a:xfrm>
            <a:off x="4904121" y="29812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66" name="Google Shape;1566;p75"/>
          <p:cNvSpPr/>
          <p:nvPr/>
        </p:nvSpPr>
        <p:spPr>
          <a:xfrm>
            <a:off x="5379193" y="298097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67" name="Google Shape;1567;p75"/>
          <p:cNvSpPr/>
          <p:nvPr/>
        </p:nvSpPr>
        <p:spPr>
          <a:xfrm>
            <a:off x="5838455" y="29810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8" name="Google Shape;1568;p75"/>
          <p:cNvSpPr/>
          <p:nvPr/>
        </p:nvSpPr>
        <p:spPr>
          <a:xfrm>
            <a:off x="6193509" y="3628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69" name="Google Shape;1569;p75"/>
          <p:cNvCxnSpPr>
            <a:stCxn id="1565" idx="0"/>
            <a:endCxn id="1554" idx="2"/>
          </p:cNvCxnSpPr>
          <p:nvPr/>
        </p:nvCxnSpPr>
        <p:spPr>
          <a:xfrm rot="10800000">
            <a:off x="4787871" y="2436713"/>
            <a:ext cx="309300" cy="54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75"/>
          <p:cNvCxnSpPr>
            <a:stCxn id="1566" idx="0"/>
            <a:endCxn id="1554" idx="2"/>
          </p:cNvCxnSpPr>
          <p:nvPr/>
        </p:nvCxnSpPr>
        <p:spPr>
          <a:xfrm rot="10800000">
            <a:off x="4788043" y="2436775"/>
            <a:ext cx="784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75"/>
          <p:cNvCxnSpPr>
            <a:stCxn id="1568" idx="0"/>
            <a:endCxn id="1567" idx="2"/>
          </p:cNvCxnSpPr>
          <p:nvPr/>
        </p:nvCxnSpPr>
        <p:spPr>
          <a:xfrm rot="10800000">
            <a:off x="6031359" y="32340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2" name="Google Shape;1572;p75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73" name="Google Shape;1573;p75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54" name="Google Shape;1554;p75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4" name="Google Shape;1574;p75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75" name="Google Shape;1575;p75"/>
          <p:cNvCxnSpPr>
            <a:stCxn id="1572" idx="0"/>
            <a:endCxn id="1554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75"/>
          <p:cNvCxnSpPr>
            <a:stCxn id="1573" idx="0"/>
            <a:endCxn id="1554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75"/>
          <p:cNvCxnSpPr>
            <a:stCxn id="1574" idx="0"/>
            <a:endCxn id="1554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75"/>
          <p:cNvCxnSpPr>
            <a:stCxn id="1567" idx="0"/>
            <a:endCxn id="1554" idx="2"/>
          </p:cNvCxnSpPr>
          <p:nvPr/>
        </p:nvCxnSpPr>
        <p:spPr>
          <a:xfrm rot="10800000">
            <a:off x="4788005" y="2436893"/>
            <a:ext cx="1243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75"/>
          <p:cNvCxnSpPr>
            <a:stCxn id="1559" idx="0"/>
            <a:endCxn id="1554" idx="2"/>
          </p:cNvCxnSpPr>
          <p:nvPr/>
        </p:nvCxnSpPr>
        <p:spPr>
          <a:xfrm flipH="1" rot="10800000">
            <a:off x="3647335" y="24368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585" name="Google Shape;1585;p76"/>
          <p:cNvSpPr txBox="1"/>
          <p:nvPr>
            <p:ph idx="1" type="body"/>
          </p:nvPr>
        </p:nvSpPr>
        <p:spPr>
          <a:xfrm>
            <a:off x="243000" y="556500"/>
            <a:ext cx="89010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Path compression results in a union/connected operations that are very very close to amortized constant time (amortized constant means “constant on average”).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 operations on N nodes is O(N + M lg* N) - you will see this in CS170.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lg* is less than 5 for any realistic input.</a:t>
            </a:r>
            <a:endParaRPr sz="1800"/>
          </a:p>
        </p:txBody>
      </p:sp>
      <p:sp>
        <p:nvSpPr>
          <p:cNvPr id="1586" name="Google Shape;1586;p76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87" name="Google Shape;1587;p76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88" name="Google Shape;1588;p76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89" name="Google Shape;1589;p76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90" name="Google Shape;1590;p76"/>
          <p:cNvCxnSpPr>
            <a:stCxn id="1586" idx="0"/>
            <a:endCxn id="1591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76"/>
          <p:cNvCxnSpPr>
            <a:stCxn id="1587" idx="0"/>
            <a:endCxn id="1591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76"/>
          <p:cNvCxnSpPr>
            <a:stCxn id="1589" idx="0"/>
            <a:endCxn id="1588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4" name="Google Shape;1594;p76"/>
          <p:cNvSpPr/>
          <p:nvPr/>
        </p:nvSpPr>
        <p:spPr>
          <a:xfrm>
            <a:off x="2384080" y="47500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95" name="Google Shape;1595;p76"/>
          <p:cNvSpPr/>
          <p:nvPr/>
        </p:nvSpPr>
        <p:spPr>
          <a:xfrm>
            <a:off x="23867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96" name="Google Shape;1596;p76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7" name="Google Shape;1597;p76"/>
          <p:cNvSpPr/>
          <p:nvPr/>
        </p:nvSpPr>
        <p:spPr>
          <a:xfrm>
            <a:off x="31598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98" name="Google Shape;1598;p76"/>
          <p:cNvCxnSpPr>
            <a:stCxn id="1594" idx="0"/>
            <a:endCxn id="1595" idx="2"/>
          </p:cNvCxnSpPr>
          <p:nvPr/>
        </p:nvCxnSpPr>
        <p:spPr>
          <a:xfrm flipH="1" rot="10800000">
            <a:off x="2577130" y="44152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76"/>
          <p:cNvCxnSpPr>
            <a:stCxn id="1595" idx="0"/>
            <a:endCxn id="1596" idx="2"/>
          </p:cNvCxnSpPr>
          <p:nvPr/>
        </p:nvCxnSpPr>
        <p:spPr>
          <a:xfrm flipH="1" rot="10800000">
            <a:off x="2579830" y="37674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76"/>
          <p:cNvCxnSpPr>
            <a:stCxn id="1597" idx="0"/>
            <a:endCxn id="1596" idx="2"/>
          </p:cNvCxnSpPr>
          <p:nvPr/>
        </p:nvCxnSpPr>
        <p:spPr>
          <a:xfrm rot="10800000">
            <a:off x="2580659" y="37674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76"/>
          <p:cNvCxnSpPr>
            <a:stCxn id="1588" idx="0"/>
            <a:endCxn id="1591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6"/>
          <p:cNvSpPr/>
          <p:nvPr/>
        </p:nvSpPr>
        <p:spPr>
          <a:xfrm>
            <a:off x="3893780" y="47566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603" name="Google Shape;1603;p76"/>
          <p:cNvSpPr/>
          <p:nvPr/>
        </p:nvSpPr>
        <p:spPr>
          <a:xfrm>
            <a:off x="38964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604" name="Google Shape;1604;p76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05" name="Google Shape;1605;p76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606" name="Google Shape;1606;p76"/>
          <p:cNvCxnSpPr>
            <a:stCxn id="1602" idx="0"/>
            <a:endCxn id="1603" idx="2"/>
          </p:cNvCxnSpPr>
          <p:nvPr/>
        </p:nvCxnSpPr>
        <p:spPr>
          <a:xfrm flipH="1" rot="10800000">
            <a:off x="4086830" y="44152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76"/>
          <p:cNvCxnSpPr>
            <a:stCxn id="1603" idx="0"/>
            <a:endCxn id="1604" idx="2"/>
          </p:cNvCxnSpPr>
          <p:nvPr/>
        </p:nvCxnSpPr>
        <p:spPr>
          <a:xfrm flipH="1" rot="10800000">
            <a:off x="4089530" y="37674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76"/>
          <p:cNvCxnSpPr>
            <a:stCxn id="1605" idx="0"/>
            <a:endCxn id="1604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76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610" name="Google Shape;1610;p76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91" name="Google Shape;1591;p76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11" name="Google Shape;1611;p76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612" name="Google Shape;1612;p76"/>
          <p:cNvCxnSpPr>
            <a:stCxn id="1609" idx="0"/>
            <a:endCxn id="1591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76"/>
          <p:cNvCxnSpPr>
            <a:stCxn id="1610" idx="0"/>
            <a:endCxn id="1591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76"/>
          <p:cNvCxnSpPr>
            <a:stCxn id="1611" idx="0"/>
            <a:endCxn id="1591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76"/>
          <p:cNvCxnSpPr>
            <a:stCxn id="1604" idx="0"/>
            <a:endCxn id="1591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76"/>
          <p:cNvCxnSpPr>
            <a:stCxn id="1596" idx="0"/>
            <a:endCxn id="1591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17" name="Google Shape;1617;p76"/>
          <p:cNvGraphicFramePr/>
          <p:nvPr/>
        </p:nvGraphicFramePr>
        <p:xfrm>
          <a:off x="7113375" y="1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lg* 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baseline="3000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8" name="Google Shape;1618;p76"/>
          <p:cNvSpPr txBox="1"/>
          <p:nvPr/>
        </p:nvSpPr>
        <p:spPr>
          <a:xfrm>
            <a:off x="6178450" y="4520400"/>
            <a:ext cx="557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619" name="Google Shape;1619;p76"/>
          <p:cNvCxnSpPr/>
          <p:nvPr/>
        </p:nvCxnSpPr>
        <p:spPr>
          <a:xfrm flipH="1" rot="10800000">
            <a:off x="6660125" y="4217800"/>
            <a:ext cx="584400" cy="38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135" name="Google Shape;135;p14"/>
          <p:cNvCxnSpPr>
            <a:stCxn id="136" idx="3"/>
            <a:endCxn id="137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stCxn id="137" idx="3"/>
            <a:endCxn id="139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6" name="Google Shape;146;p14"/>
          <p:cNvCxnSpPr>
            <a:stCxn id="140" idx="2"/>
            <a:endCxn id="141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40" idx="3"/>
            <a:endCxn id="143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43" idx="3"/>
            <a:endCxn id="144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>
            <a:stCxn id="142" idx="2"/>
            <a:endCxn id="145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4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51" name="Google Shape;151;p14"/>
          <p:cNvCxnSpPr>
            <a:stCxn id="152" idx="3"/>
            <a:endCxn id="153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41" idx="2"/>
            <a:endCxn id="150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4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243000" y="556500"/>
            <a:ext cx="8665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77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Path Compression: Theoretical Performance (Bonus)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77"/>
          <p:cNvSpPr txBox="1"/>
          <p:nvPr/>
        </p:nvSpPr>
        <p:spPr>
          <a:xfrm>
            <a:off x="243000" y="556500"/>
            <a:ext cx="89010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compression results in a union/connected operations that are very very close to amortized constant time.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operations on N nodes is O(N + M lg* N).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tighter bound: O(N + M α(N)), where α is the inverse Ackermann function.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inverse ackermann function is less than 5 for all practical inputs!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“Efficiency of a Good But Not Linear Set Union Algorithm.”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Written by Bob Tarjan while at UC Berkeley in 1975.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77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627" name="Google Shape;1627;p77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628" name="Google Shape;1628;p77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29" name="Google Shape;1629;p77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630" name="Google Shape;1630;p77"/>
          <p:cNvCxnSpPr>
            <a:stCxn id="1626" idx="0"/>
            <a:endCxn id="1631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77"/>
          <p:cNvCxnSpPr>
            <a:stCxn id="1627" idx="0"/>
            <a:endCxn id="1631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77"/>
          <p:cNvCxnSpPr>
            <a:stCxn id="1629" idx="0"/>
            <a:endCxn id="1628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4" name="Google Shape;1634;p77"/>
          <p:cNvSpPr/>
          <p:nvPr/>
        </p:nvSpPr>
        <p:spPr>
          <a:xfrm>
            <a:off x="2384080" y="47500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35" name="Google Shape;1635;p77"/>
          <p:cNvSpPr/>
          <p:nvPr/>
        </p:nvSpPr>
        <p:spPr>
          <a:xfrm>
            <a:off x="23867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36" name="Google Shape;1636;p77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7" name="Google Shape;1637;p77"/>
          <p:cNvSpPr/>
          <p:nvPr/>
        </p:nvSpPr>
        <p:spPr>
          <a:xfrm>
            <a:off x="31598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638" name="Google Shape;1638;p77"/>
          <p:cNvCxnSpPr>
            <a:stCxn id="1634" idx="0"/>
            <a:endCxn id="1635" idx="2"/>
          </p:cNvCxnSpPr>
          <p:nvPr/>
        </p:nvCxnSpPr>
        <p:spPr>
          <a:xfrm flipH="1" rot="10800000">
            <a:off x="2577130" y="44152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77"/>
          <p:cNvCxnSpPr>
            <a:stCxn id="1635" idx="0"/>
            <a:endCxn id="1636" idx="2"/>
          </p:cNvCxnSpPr>
          <p:nvPr/>
        </p:nvCxnSpPr>
        <p:spPr>
          <a:xfrm flipH="1" rot="10800000">
            <a:off x="2579830" y="37674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77"/>
          <p:cNvCxnSpPr>
            <a:stCxn id="1637" idx="0"/>
            <a:endCxn id="1636" idx="2"/>
          </p:cNvCxnSpPr>
          <p:nvPr/>
        </p:nvCxnSpPr>
        <p:spPr>
          <a:xfrm rot="10800000">
            <a:off x="2580659" y="37674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77"/>
          <p:cNvCxnSpPr>
            <a:stCxn id="1628" idx="0"/>
            <a:endCxn id="1631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77"/>
          <p:cNvSpPr/>
          <p:nvPr/>
        </p:nvSpPr>
        <p:spPr>
          <a:xfrm>
            <a:off x="3893780" y="47566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643" name="Google Shape;1643;p77"/>
          <p:cNvSpPr/>
          <p:nvPr/>
        </p:nvSpPr>
        <p:spPr>
          <a:xfrm>
            <a:off x="38964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644" name="Google Shape;1644;p77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45" name="Google Shape;1645;p77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646" name="Google Shape;1646;p77"/>
          <p:cNvCxnSpPr>
            <a:stCxn id="1642" idx="0"/>
            <a:endCxn id="1643" idx="2"/>
          </p:cNvCxnSpPr>
          <p:nvPr/>
        </p:nvCxnSpPr>
        <p:spPr>
          <a:xfrm flipH="1" rot="10800000">
            <a:off x="4086830" y="44152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77"/>
          <p:cNvCxnSpPr>
            <a:stCxn id="1643" idx="0"/>
            <a:endCxn id="1644" idx="2"/>
          </p:cNvCxnSpPr>
          <p:nvPr/>
        </p:nvCxnSpPr>
        <p:spPr>
          <a:xfrm flipH="1" rot="10800000">
            <a:off x="4089530" y="37674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77"/>
          <p:cNvCxnSpPr>
            <a:stCxn id="1645" idx="0"/>
            <a:endCxn id="1644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Google Shape;1649;p77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650" name="Google Shape;1650;p77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31" name="Google Shape;1631;p77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1" name="Google Shape;1651;p77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652" name="Google Shape;1652;p77"/>
          <p:cNvCxnSpPr>
            <a:stCxn id="1649" idx="0"/>
            <a:endCxn id="1631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77"/>
          <p:cNvCxnSpPr>
            <a:stCxn id="1650" idx="0"/>
            <a:endCxn id="1631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77"/>
          <p:cNvCxnSpPr>
            <a:stCxn id="1651" idx="0"/>
            <a:endCxn id="1631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77"/>
          <p:cNvCxnSpPr>
            <a:stCxn id="1644" idx="0"/>
            <a:endCxn id="1631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77"/>
          <p:cNvCxnSpPr>
            <a:stCxn id="1636" idx="0"/>
            <a:endCxn id="1631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7" name="Google Shape;1657;p77"/>
          <p:cNvGraphicFramePr/>
          <p:nvPr/>
        </p:nvGraphicFramePr>
        <p:xfrm>
          <a:off x="7127289" y="20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α(N)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8" name="Google Shape;1658;p77"/>
          <p:cNvCxnSpPr/>
          <p:nvPr/>
        </p:nvCxnSpPr>
        <p:spPr>
          <a:xfrm flipH="1" rot="10800000">
            <a:off x="6768600" y="4665650"/>
            <a:ext cx="814500" cy="16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9" name="Google Shape;16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00" y="4463775"/>
            <a:ext cx="635100" cy="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Our Iterative Design Process</a:t>
            </a:r>
            <a:endParaRPr/>
          </a:p>
        </p:txBody>
      </p:sp>
      <p:sp>
        <p:nvSpPr>
          <p:cNvPr id="1665" name="Google Shape;1665;p78"/>
          <p:cNvSpPr txBox="1"/>
          <p:nvPr>
            <p:ph idx="1" type="body"/>
          </p:nvPr>
        </p:nvSpPr>
        <p:spPr>
          <a:xfrm>
            <a:off x="243000" y="556500"/>
            <a:ext cx="8901000" cy="4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we’re done! The end result of our iterative design process is the standard way disjoint sets are implemented today - quick union and path compression.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ideas that made our implementation efficient: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Represent sets as connected components (don’t track individual connections).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ListOfSetsDS</a:t>
            </a:r>
            <a:r>
              <a:rPr lang="en"/>
              <a:t>: Store connected components as a List of Sets (slow, complicated).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QuickFindDS</a:t>
            </a:r>
            <a:r>
              <a:rPr lang="en"/>
              <a:t>: Store connected components as set ids.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QuickUnionDS</a:t>
            </a:r>
            <a:r>
              <a:rPr lang="en"/>
              <a:t>: Store connected components as parent ids.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/>
              <a:t>WeightedQuickUnionDS</a:t>
            </a:r>
            <a:r>
              <a:rPr lang="en"/>
              <a:t>: Also track the size of each set, and use size to decide on new tree root.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WeightedQuickUnionWithPathCompressionDS</a:t>
            </a:r>
            <a:r>
              <a:rPr lang="en"/>
              <a:t>: On calls to connect and isConnected, set parent id to the root for all items seen.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9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Performance Summary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1" name="Google Shape;1671;p79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{105E8F39-6701-4020-8686-E18C5BF55EAC}</a:tableStyleId>
              </a:tblPr>
              <a:tblGrid>
                <a:gridCol w="4721475"/>
                <a:gridCol w="213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+ M 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WeightedQuickUnionDSWithPathCompression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+ M α(N))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2" name="Google Shape;1672;p79"/>
          <p:cNvSpPr txBox="1"/>
          <p:nvPr/>
        </p:nvSpPr>
        <p:spPr>
          <a:xfrm>
            <a:off x="243000" y="3513025"/>
            <a:ext cx="8901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Runtimes are given assuming: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 DisjointSets object of size 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perform M operations, where an operation is defined as either a call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8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78" name="Google Shape;1678;p8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Nazca Lines: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http://redicecreations.com/ul_img/24592nazca_bird.jpg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proof of the inverse ackermann runtime for disjoint sets is given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http://www.uni-trier.de/fileadmin/fb4/prof/INF/DEA/Uebungen_LVA-Ankuendigungen/ws07/KAuD/effi.pdf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originally proved by Tarjan here at UC Berkeley in 1975.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162" name="Google Shape;162;p15"/>
          <p:cNvCxnSpPr>
            <a:stCxn id="163" idx="3"/>
            <a:endCxn id="164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4" idx="3"/>
            <a:endCxn id="166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stCxn id="168" idx="3"/>
            <a:endCxn id="169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5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76" name="Google Shape;176;p15"/>
          <p:cNvCxnSpPr>
            <a:stCxn id="170" idx="2"/>
            <a:endCxn id="171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>
            <a:stCxn id="172" idx="2"/>
            <a:endCxn id="175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5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79" name="Google Shape;179;p15"/>
          <p:cNvCxnSpPr>
            <a:stCxn id="180" idx="3"/>
            <a:endCxn id="181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>
            <a:stCxn id="171" idx="2"/>
            <a:endCxn id="178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5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243000" y="556500"/>
            <a:ext cx="8665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190" name="Google Shape;190;p16"/>
          <p:cNvCxnSpPr>
            <a:stCxn id="191" idx="3"/>
            <a:endCxn id="192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92" idx="3"/>
            <a:endCxn id="194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>
            <a:stCxn id="196" idx="3"/>
            <a:endCxn id="197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6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04" name="Google Shape;204;p16"/>
          <p:cNvCxnSpPr>
            <a:stCxn id="198" idx="2"/>
            <a:endCxn id="19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>
            <a:stCxn id="200" idx="2"/>
            <a:endCxn id="20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6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07" name="Google Shape;207;p16"/>
          <p:cNvCxnSpPr>
            <a:stCxn id="208" idx="3"/>
            <a:endCxn id="209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>
            <a:stCxn id="199" idx="2"/>
            <a:endCxn id="206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6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ds.isConnected(3, 0):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243000" y="556500"/>
            <a:ext cx="8665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Force all items to be integers instead of arbitrary data (e.g. 8 instead of </a:t>
            </a:r>
            <a:r>
              <a:rPr lang="en"/>
              <a:t>USA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