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236F41-57C4-46B0-B2C7-F57713508A0E}">
  <a:tblStyle styleId="{FE236F41-57C4-46B0-B2C7-F57713508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182597-CBAF-4C54-ACF8-9333D84229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3c26d6c_0_4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13c26d6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13c26d6c_0_4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13c26d6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13c26d6c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13c26d6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13c26d6c_0_5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13c26d6c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0b1deb4_07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0b1deb4_0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36d2bb4_0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36d2bb4_0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c4f8c058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c4f8c0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d0b1deb4_07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d0b1deb4_0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d0b1deb4_07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d0b1deb4_0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c4f8c058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c4f8c0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4271d11b_2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4271d11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4271d11b_2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4271d11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4324d1df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4324d1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36d2bb4_0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36d2bb4_0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c4fdf476_1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c4fdf4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1fb33686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1fb336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c1fb33686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c1fb336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1fb3368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1fb33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1fb3368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c1fb3368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536d2bb4_0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7536d2bb4_0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c1fb33686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c1fb336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13c26d6c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13c26d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d0b1deb4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d0b1deb4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c1fb33686_0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c1fb336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d0b1deb4_0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d0b1deb4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4271d11b_2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4271d11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d0b1deb4_0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d0b1deb4_0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c1fb33686_1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c1fb3368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c1fb33686_6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c1fb33686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11f3f3a28_36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11f3f3a28_3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bb42ba57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bb42ba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bb42ba57d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bb42ba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13c26d6c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13c26d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c1fb33686_6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c1fb33686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c1fb33686_6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c1fb33686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c1fb33686_6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c1fb33686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c1fb33686_6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c1fb33686_6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c1fb33686_6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c1fb33686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c1fb33686_6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c1fb33686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c1fb33686_6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c1fb33686_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c1fb33686_6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c1fb33686_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c1fb33686_6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c1fb33686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8d0b1deb4_07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8d0b1deb4_0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0b1deb4_0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0b1deb4_0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est: 11 minutes to get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4271d11b_2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4271d11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8d0b1deb4_0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8d0b1deb4_0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bb42ba57d_1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2bb42ba57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bb42ba57d_1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bb42ba57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ebedf2f75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ebedf2f7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bb42ba57d_1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bb42ba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2bb42ba57d_1_3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2bb42ba57d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bb42ba57d_1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bb42ba57d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bb42ba57d_1_4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bb42ba57d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bb42ba57d_1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bb42ba57d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13c26d6c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13c26d6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bb42ba57d_1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bb42ba57d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8d0b1deb4_0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8d0b1deb4_0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d0b1deb4_0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d0b1deb4_0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d0b1deb4_0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8d0b1deb4_0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3c26d6c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3c26d6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13c26d6c_0_4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13c26d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13c26d6c_0_4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13c26d6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hyperlink" Target="https://en.wikipedia.org/wiki/1_%2B_2_%2B_3_%2B_4_%2B_%E2%8B%AF" TargetMode="External"/><Relationship Id="rId5" Type="http://schemas.openxmlformats.org/officeDocument/2006/relationships/hyperlink" Target="https://en.wikipedia.org/wiki/1_%2B_2_%2B_4_%2B_8_%2B_%E2%8B%A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1_%2B_2_%2B_3_%2B_4_%2B_%E2%8B%AF" TargetMode="External"/><Relationship Id="rId6" Type="http://schemas.openxmlformats.org/officeDocument/2006/relationships/hyperlink" Target="https://en.wikipedia.org/wiki/1_%2B_2_%2B_4_%2B_8_%2B_%E2%8B%A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.gl/3VvJNw" TargetMode="External"/><Relationship Id="rId4" Type="http://schemas.openxmlformats.org/officeDocument/2006/relationships/hyperlink" Target="http://goo.gl/gQI0F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google.com/presentation/d/1mdCppuWQfKG5JUBHAMHPgbSv326JtCi5mvjH1-6XcMw/edit?usp=sharing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61925" y="2612325"/>
            <a:ext cx="88719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15: Asymptotics II: Analysis of Algorithms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 of Asymptotic Notation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 1-2: For Loops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3: A Basic Recurrence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4: Binary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5: Mergesort</a:t>
            </a:r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174368"/>
            <a:ext cx="4846975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4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4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86" name="Google Shape;186;p24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4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03" name="Google Shape;203;p25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204" name="Google Shape;204;p25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5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 rot="5400000">
            <a:off x="2466868" y="4410513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17" name="Google Shape;217;p26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8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6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22" name="Google Shape;222;p26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23" name="Google Shape;223;p26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5400000">
            <a:off x="5543344" y="3086625"/>
            <a:ext cx="160800" cy="353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6659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N all print 15 times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16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27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7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41" name="Google Shape;241;p27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42" name="Google Shape;242;p27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graphicFrame>
        <p:nvGraphicFramePr>
          <p:cNvPr id="243" name="Google Shape;243;p27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27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 [attempt #2]: http://yellkey.com</a:t>
            </a:r>
            <a:r>
              <a:rPr lang="en">
                <a:solidFill>
                  <a:srgbClr val="208920"/>
                </a:solidFill>
              </a:rPr>
              <a:t>/rangerange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2063950" y="10686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Other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258275" y="973800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054375" y="1141950"/>
            <a:ext cx="5022900" cy="155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257" name="Google Shape;257;p28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16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8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28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#3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69" name="Google Shape;269;p29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747850"/>
                <a:gridCol w="2695575"/>
                <a:gridCol w="2695575"/>
                <a:gridCol w="26955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#3]: http://yellkey.com</a:t>
            </a:r>
            <a:r>
              <a:rPr lang="en">
                <a:solidFill>
                  <a:srgbClr val="208920"/>
                </a:solidFill>
              </a:rPr>
              <a:t>/controlcontrol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3396825" y="2516400"/>
            <a:ext cx="59043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model C(N), println(“hello”) calls: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R(N) = Θ(1 + 2 + 4 + 8 + … + N) if N is power of 2.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5293975" y="3869325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3488300" y="377452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p30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679950"/>
                <a:gridCol w="2450900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255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1023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0"/>
          <p:cNvSpPr txBox="1"/>
          <p:nvPr/>
        </p:nvSpPr>
        <p:spPr>
          <a:xfrm>
            <a:off x="3799000" y="1092550"/>
            <a:ext cx="5022900" cy="155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281" name="Google Shape;281;p30"/>
          <p:cNvGraphicFramePr/>
          <p:nvPr/>
        </p:nvGraphicFramePr>
        <p:xfrm>
          <a:off x="166813" y="107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580725"/>
                <a:gridCol w="745500"/>
                <a:gridCol w="956450"/>
                <a:gridCol w="9230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#3]: http://shoutkey.com</a:t>
            </a:r>
            <a:r>
              <a:rPr lang="en">
                <a:solidFill>
                  <a:srgbClr val="208920"/>
                </a:solidFill>
              </a:rPr>
              <a:t>/TBA</a:t>
            </a:r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R(N) = Θ(1 + 2 + 4 + 8 + … + 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= Θ(N)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5333675" y="3160225"/>
            <a:ext cx="3758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compute exactly: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+ 2 + 4 + … + N = 2N - 1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If N =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LHS: 1 + 2 + 4 + 8 = 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RHS: 2*8 - 1 = 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5" y="1141900"/>
            <a:ext cx="4147999" cy="38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these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+ 3 + … + Q</a:t>
            </a:r>
            <a:r>
              <a:rPr lang="en"/>
              <a:t>		</a:t>
            </a:r>
            <a:r>
              <a:rPr lang="en"/>
              <a:t>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+ 4 + 8 + … + Q</a:t>
            </a:r>
            <a:r>
              <a:rPr lang="en"/>
              <a:t> 	</a:t>
            </a:r>
            <a:r>
              <a:rPr lang="en"/>
              <a:t>= 2Q</a:t>
            </a:r>
            <a:r>
              <a:rPr lang="en"/>
              <a:t> </a:t>
            </a:r>
            <a:r>
              <a:rPr lang="en"/>
              <a:t>- 1 		= Θ(Q)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 * 2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746250" y="227099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3031378" y="3043750"/>
            <a:ext cx="2269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Where Q is a power of 2.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 rot="10800000">
            <a:off x="3298553" y="2656225"/>
            <a:ext cx="279600" cy="45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these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+ 2 + 4 + 8 + … + Q 	= 2Q - 1 		= Θ(Q)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Strategies: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exact sum.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out examples.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Draw pictures.</a:t>
            </a:r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50" y="2894500"/>
            <a:ext cx="3078275" cy="21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1975925" y="3899850"/>
            <a:ext cx="2497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QR decomposition runtime, from “Numerical Linear Algebra” by Trefethen.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2" name="Google Shape;312;p33"/>
          <p:cNvCxnSpPr>
            <a:stCxn id="311" idx="3"/>
          </p:cNvCxnSpPr>
          <p:nvPr/>
        </p:nvCxnSpPr>
        <p:spPr>
          <a:xfrm flipH="1" rot="10800000">
            <a:off x="4473425" y="4162050"/>
            <a:ext cx="713400" cy="70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3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5746250" y="227099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1/2:For Loops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3: Recursion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/personal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3501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 baseline="30000"/>
          </a:p>
        </p:txBody>
      </p:sp>
      <p:grpSp>
        <p:nvGrpSpPr>
          <p:cNvPr id="327" name="Google Shape;327;p35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328" name="Google Shape;328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29" name="Google Shape;329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36" name="Google Shape;336;p35"/>
              <p:cNvCxnSpPr>
                <a:stCxn id="330" idx="0"/>
                <a:endCxn id="32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35"/>
              <p:cNvCxnSpPr>
                <a:stCxn id="331" idx="0"/>
                <a:endCxn id="32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35"/>
              <p:cNvCxnSpPr>
                <a:stCxn id="332" idx="0"/>
                <a:endCxn id="33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35"/>
              <p:cNvCxnSpPr>
                <a:stCxn id="330" idx="2"/>
                <a:endCxn id="33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35"/>
              <p:cNvCxnSpPr>
                <a:stCxn id="331" idx="2"/>
                <a:endCxn id="33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35"/>
              <p:cNvCxnSpPr>
                <a:stCxn id="331" idx="2"/>
                <a:endCxn id="33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2" name="Google Shape;342;p35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50" name="Google Shape;350;p35"/>
              <p:cNvCxnSpPr>
                <a:stCxn id="344" idx="0"/>
                <a:endCxn id="34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35"/>
              <p:cNvCxnSpPr>
                <a:stCxn id="345" idx="0"/>
                <a:endCxn id="34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35"/>
              <p:cNvCxnSpPr>
                <a:stCxn id="346" idx="0"/>
                <a:endCxn id="34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35"/>
              <p:cNvCxnSpPr>
                <a:stCxn id="344" idx="2"/>
                <a:endCxn id="34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35"/>
              <p:cNvCxnSpPr>
                <a:stCxn id="345" idx="2"/>
                <a:endCxn id="34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35"/>
              <p:cNvCxnSpPr>
                <a:stCxn id="345" idx="2"/>
                <a:endCxn id="34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6" name="Google Shape;356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357" name="Google Shape;357;p35"/>
            <p:cNvCxnSpPr>
              <a:stCxn id="356" idx="2"/>
              <a:endCxn id="32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5"/>
            <p:cNvCxnSpPr>
              <a:stCxn id="356" idx="2"/>
              <a:endCxn id="34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Google Shape;359;p35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(Intuitive)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3501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</a:t>
            </a:r>
            <a:r>
              <a:rPr b="1" baseline="30000" lang="en"/>
              <a:t>N</a:t>
            </a:r>
            <a:endParaRPr b="1" baseline="3000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368" name="Google Shape;368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69" name="Google Shape;369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76" name="Google Shape;376;p36"/>
              <p:cNvCxnSpPr>
                <a:stCxn id="370" idx="0"/>
                <a:endCxn id="36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36"/>
              <p:cNvCxnSpPr>
                <a:stCxn id="371" idx="0"/>
                <a:endCxn id="36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36"/>
              <p:cNvCxnSpPr>
                <a:stCxn id="372" idx="0"/>
                <a:endCxn id="37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36"/>
              <p:cNvCxnSpPr>
                <a:stCxn id="370" idx="2"/>
                <a:endCxn id="37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36"/>
              <p:cNvCxnSpPr>
                <a:stCxn id="371" idx="2"/>
                <a:endCxn id="37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36"/>
              <p:cNvCxnSpPr>
                <a:stCxn id="371" idx="2"/>
                <a:endCxn id="37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2" name="Google Shape;382;p3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83" name="Google Shape;383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390" name="Google Shape;390;p36"/>
              <p:cNvCxnSpPr>
                <a:stCxn id="384" idx="0"/>
                <a:endCxn id="38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36"/>
              <p:cNvCxnSpPr>
                <a:stCxn id="385" idx="0"/>
                <a:endCxn id="38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36"/>
              <p:cNvCxnSpPr>
                <a:stCxn id="386" idx="0"/>
                <a:endCxn id="38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36"/>
              <p:cNvCxnSpPr>
                <a:stCxn id="384" idx="2"/>
                <a:endCxn id="38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36"/>
              <p:cNvCxnSpPr>
                <a:stCxn id="385" idx="2"/>
                <a:endCxn id="38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36"/>
              <p:cNvCxnSpPr>
                <a:stCxn id="385" idx="2"/>
                <a:endCxn id="38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6" name="Google Shape;396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397" name="Google Shape;397;p36"/>
            <p:cNvCxnSpPr>
              <a:stCxn id="396" idx="2"/>
              <a:endCxn id="36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36"/>
            <p:cNvCxnSpPr>
              <a:stCxn id="396" idx="2"/>
              <a:endCxn id="38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Google Shape;399;p36"/>
          <p:cNvGrpSpPr/>
          <p:nvPr/>
        </p:nvGrpSpPr>
        <p:grpSpPr>
          <a:xfrm>
            <a:off x="1321875" y="3372140"/>
            <a:ext cx="3698689" cy="1525742"/>
            <a:chOff x="4866600" y="3068225"/>
            <a:chExt cx="3698689" cy="1525742"/>
          </a:xfrm>
        </p:grpSpPr>
        <p:grpSp>
          <p:nvGrpSpPr>
            <p:cNvPr id="400" name="Google Shape;400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01" name="Google Shape;401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08" name="Google Shape;408;p36"/>
              <p:cNvCxnSpPr>
                <a:stCxn id="402" idx="0"/>
                <a:endCxn id="40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36"/>
              <p:cNvCxnSpPr>
                <a:stCxn id="403" idx="0"/>
                <a:endCxn id="40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36"/>
              <p:cNvCxnSpPr>
                <a:stCxn id="404" idx="0"/>
                <a:endCxn id="40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36"/>
              <p:cNvCxnSpPr>
                <a:stCxn id="402" idx="2"/>
                <a:endCxn id="40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36"/>
              <p:cNvCxnSpPr>
                <a:stCxn id="403" idx="2"/>
                <a:endCxn id="40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36"/>
              <p:cNvCxnSpPr>
                <a:stCxn id="403" idx="2"/>
                <a:endCxn id="40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3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15" name="Google Shape;415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22" name="Google Shape;422;p36"/>
              <p:cNvCxnSpPr>
                <a:stCxn id="416" idx="0"/>
                <a:endCxn id="41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36"/>
              <p:cNvCxnSpPr>
                <a:stCxn id="417" idx="0"/>
                <a:endCxn id="41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36"/>
              <p:cNvCxnSpPr>
                <a:stCxn id="418" idx="0"/>
                <a:endCxn id="41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36"/>
              <p:cNvCxnSpPr>
                <a:stCxn id="416" idx="2"/>
                <a:endCxn id="41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36"/>
              <p:cNvCxnSpPr>
                <a:stCxn id="417" idx="2"/>
                <a:endCxn id="42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36"/>
              <p:cNvCxnSpPr>
                <a:stCxn id="417" idx="2"/>
                <a:endCxn id="42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8" name="Google Shape;428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429" name="Google Shape;429;p36"/>
            <p:cNvCxnSpPr>
              <a:stCxn id="428" idx="2"/>
              <a:endCxn id="40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36"/>
            <p:cNvCxnSpPr>
              <a:stCxn id="428" idx="2"/>
              <a:endCxn id="41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1" name="Google Shape;431;p36"/>
          <p:cNvSpPr/>
          <p:nvPr/>
        </p:nvSpPr>
        <p:spPr>
          <a:xfrm>
            <a:off x="4525150" y="29764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32" name="Google Shape;432;p36"/>
          <p:cNvCxnSpPr>
            <a:stCxn id="431" idx="2"/>
            <a:endCxn id="428" idx="0"/>
          </p:cNvCxnSpPr>
          <p:nvPr/>
        </p:nvCxnSpPr>
        <p:spPr>
          <a:xfrm flipH="1">
            <a:off x="3170800" y="3240764"/>
            <a:ext cx="15213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6"/>
          <p:cNvCxnSpPr>
            <a:stCxn id="431" idx="2"/>
            <a:endCxn id="396" idx="0"/>
          </p:cNvCxnSpPr>
          <p:nvPr/>
        </p:nvCxnSpPr>
        <p:spPr>
          <a:xfrm>
            <a:off x="4692100" y="3240764"/>
            <a:ext cx="22719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6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6964000" y="1107125"/>
            <a:ext cx="2087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: Every time we increase N by 1, we double the work!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42" name="Google Shape;442;p37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C(2) = 1 + 2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444" name="Google Shape;444;p3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45" name="Google Shape;445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52" name="Google Shape;452;p37"/>
              <p:cNvCxnSpPr>
                <a:stCxn id="446" idx="0"/>
                <a:endCxn id="44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37"/>
              <p:cNvCxnSpPr>
                <a:stCxn id="447" idx="0"/>
                <a:endCxn id="44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37"/>
              <p:cNvCxnSpPr>
                <a:stCxn id="448" idx="0"/>
                <a:endCxn id="44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37"/>
              <p:cNvCxnSpPr>
                <a:stCxn id="446" idx="2"/>
                <a:endCxn id="44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37"/>
              <p:cNvCxnSpPr>
                <a:stCxn id="447" idx="2"/>
                <a:endCxn id="45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37"/>
              <p:cNvCxnSpPr>
                <a:stCxn id="447" idx="2"/>
                <a:endCxn id="45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8" name="Google Shape;458;p3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59" name="Google Shape;459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66" name="Google Shape;466;p37"/>
              <p:cNvCxnSpPr>
                <a:stCxn id="460" idx="0"/>
                <a:endCxn id="45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37"/>
              <p:cNvCxnSpPr>
                <a:stCxn id="461" idx="0"/>
                <a:endCxn id="45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37"/>
              <p:cNvCxnSpPr>
                <a:stCxn id="462" idx="0"/>
                <a:endCxn id="46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37"/>
              <p:cNvCxnSpPr>
                <a:stCxn id="460" idx="2"/>
                <a:endCxn id="46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37"/>
              <p:cNvCxnSpPr>
                <a:stCxn id="461" idx="2"/>
                <a:endCxn id="46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37"/>
              <p:cNvCxnSpPr>
                <a:stCxn id="461" idx="2"/>
                <a:endCxn id="46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2" name="Google Shape;472;p3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473" name="Google Shape;473;p37"/>
            <p:cNvCxnSpPr>
              <a:stCxn id="472" idx="2"/>
              <a:endCxn id="44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37"/>
            <p:cNvCxnSpPr>
              <a:stCxn id="472" idx="2"/>
              <a:endCxn id="45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5" name="Google Shape;475;p37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/similar</a:t>
            </a:r>
            <a:endParaRPr/>
          </a:p>
        </p:txBody>
      </p:sp>
      <p:sp>
        <p:nvSpPr>
          <p:cNvPr id="481" name="Google Shape;481;p38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82" name="Google Shape;482;p38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483" name="Google Shape;483;p3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484" name="Google Shape;484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85" name="Google Shape;485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492" name="Google Shape;492;p38"/>
              <p:cNvCxnSpPr>
                <a:stCxn id="486" idx="0"/>
                <a:endCxn id="48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38"/>
              <p:cNvCxnSpPr>
                <a:stCxn id="487" idx="0"/>
                <a:endCxn id="48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38"/>
              <p:cNvCxnSpPr>
                <a:stCxn id="488" idx="0"/>
                <a:endCxn id="48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38"/>
              <p:cNvCxnSpPr>
                <a:stCxn id="486" idx="2"/>
                <a:endCxn id="48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38"/>
              <p:cNvCxnSpPr>
                <a:stCxn id="487" idx="2"/>
                <a:endCxn id="49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38"/>
              <p:cNvCxnSpPr>
                <a:stCxn id="487" idx="2"/>
                <a:endCxn id="49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8" name="Google Shape;498;p3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99" name="Google Shape;499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06" name="Google Shape;506;p38"/>
              <p:cNvCxnSpPr>
                <a:stCxn id="500" idx="0"/>
                <a:endCxn id="49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38"/>
              <p:cNvCxnSpPr>
                <a:stCxn id="501" idx="0"/>
                <a:endCxn id="49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38"/>
              <p:cNvCxnSpPr>
                <a:stCxn id="502" idx="0"/>
                <a:endCxn id="50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38"/>
              <p:cNvCxnSpPr>
                <a:stCxn id="500" idx="2"/>
                <a:endCxn id="50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38"/>
              <p:cNvCxnSpPr>
                <a:stCxn id="501" idx="2"/>
                <a:endCxn id="50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8"/>
              <p:cNvCxnSpPr>
                <a:stCxn id="501" idx="2"/>
                <a:endCxn id="50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2" name="Google Shape;512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513" name="Google Shape;513;p38"/>
            <p:cNvCxnSpPr>
              <a:stCxn id="512" idx="2"/>
              <a:endCxn id="48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8"/>
            <p:cNvCxnSpPr>
              <a:stCxn id="512" idx="2"/>
              <a:endCxn id="49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38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522" name="Google Shape;522;p39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523" name="Google Shape;523;p39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C(3) = 1 + 2 + 4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525" name="Google Shape;525;p3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33" name="Google Shape;533;p39"/>
              <p:cNvCxnSpPr>
                <a:stCxn id="527" idx="0"/>
                <a:endCxn id="52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39"/>
              <p:cNvCxnSpPr>
                <a:stCxn id="528" idx="0"/>
                <a:endCxn id="52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9"/>
              <p:cNvCxnSpPr>
                <a:stCxn id="529" idx="0"/>
                <a:endCxn id="52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39"/>
              <p:cNvCxnSpPr>
                <a:stCxn id="527" idx="2"/>
                <a:endCxn id="53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39"/>
              <p:cNvCxnSpPr>
                <a:stCxn id="528" idx="2"/>
                <a:endCxn id="53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39"/>
              <p:cNvCxnSpPr>
                <a:stCxn id="528" idx="2"/>
                <a:endCxn id="53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9" name="Google Shape;539;p3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40" name="Google Shape;540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47" name="Google Shape;547;p39"/>
              <p:cNvCxnSpPr>
                <a:stCxn id="541" idx="0"/>
                <a:endCxn id="54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9"/>
              <p:cNvCxnSpPr>
                <a:stCxn id="542" idx="0"/>
                <a:endCxn id="54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9"/>
              <p:cNvCxnSpPr>
                <a:stCxn id="543" idx="0"/>
                <a:endCxn id="54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39"/>
              <p:cNvCxnSpPr>
                <a:stCxn id="541" idx="2"/>
                <a:endCxn id="54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39"/>
              <p:cNvCxnSpPr>
                <a:stCxn id="542" idx="2"/>
                <a:endCxn id="54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39"/>
              <p:cNvCxnSpPr>
                <a:stCxn id="542" idx="2"/>
                <a:endCxn id="54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3" name="Google Shape;553;p3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554" name="Google Shape;554;p39"/>
            <p:cNvCxnSpPr>
              <a:stCxn id="553" idx="2"/>
              <a:endCxn id="52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9"/>
            <p:cNvCxnSpPr>
              <a:stCxn id="553" idx="2"/>
              <a:endCxn id="54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6" name="Google Shape;556;p39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="1"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563" name="Google Shape;563;p40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564" name="Google Shape;564;p40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4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566" name="Google Shape;566;p4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67" name="Google Shape;567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74" name="Google Shape;574;p40"/>
              <p:cNvCxnSpPr>
                <a:stCxn id="568" idx="0"/>
                <a:endCxn id="56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40"/>
              <p:cNvCxnSpPr>
                <a:stCxn id="569" idx="0"/>
                <a:endCxn id="56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40"/>
              <p:cNvCxnSpPr>
                <a:stCxn id="570" idx="0"/>
                <a:endCxn id="56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40"/>
              <p:cNvCxnSpPr>
                <a:stCxn id="568" idx="2"/>
                <a:endCxn id="57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40"/>
              <p:cNvCxnSpPr>
                <a:stCxn id="569" idx="2"/>
                <a:endCxn id="57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40"/>
              <p:cNvCxnSpPr>
                <a:stCxn id="569" idx="2"/>
                <a:endCxn id="57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0" name="Google Shape;580;p4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81" name="Google Shape;581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588" name="Google Shape;588;p40"/>
              <p:cNvCxnSpPr>
                <a:stCxn id="582" idx="0"/>
                <a:endCxn id="58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40"/>
              <p:cNvCxnSpPr>
                <a:stCxn id="583" idx="0"/>
                <a:endCxn id="58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40"/>
              <p:cNvCxnSpPr>
                <a:stCxn id="584" idx="0"/>
                <a:endCxn id="58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40"/>
              <p:cNvCxnSpPr>
                <a:stCxn id="582" idx="2"/>
                <a:endCxn id="58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40"/>
              <p:cNvCxnSpPr>
                <a:stCxn id="583" idx="2"/>
                <a:endCxn id="58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40"/>
              <p:cNvCxnSpPr>
                <a:stCxn id="583" idx="2"/>
                <a:endCxn id="58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4" name="Google Shape;594;p4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595" name="Google Shape;595;p40"/>
            <p:cNvCxnSpPr>
              <a:stCxn id="594" idx="2"/>
              <a:endCxn id="56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0"/>
            <p:cNvCxnSpPr>
              <a:stCxn id="594" idx="2"/>
              <a:endCxn id="58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7" name="Google Shape;597;p40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603" name="Google Shape;603;p41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04" name="Google Shape;604;p41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It’s the </a:t>
            </a:r>
            <a:r>
              <a:rPr lang="en">
                <a:solidFill>
                  <a:srgbClr val="BE0712"/>
                </a:solidFill>
              </a:rPr>
              <a:t>Sum of First Powers of 2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See next slide for details.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41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06" name="Google Shape;606;p41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07" name="Google Shape;607;p4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14" name="Google Shape;614;p41"/>
              <p:cNvCxnSpPr>
                <a:stCxn id="608" idx="0"/>
                <a:endCxn id="60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41"/>
              <p:cNvCxnSpPr>
                <a:stCxn id="609" idx="0"/>
                <a:endCxn id="60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41"/>
              <p:cNvCxnSpPr>
                <a:stCxn id="610" idx="0"/>
                <a:endCxn id="60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41"/>
              <p:cNvCxnSpPr>
                <a:stCxn id="608" idx="2"/>
                <a:endCxn id="61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41"/>
              <p:cNvCxnSpPr>
                <a:stCxn id="609" idx="2"/>
                <a:endCxn id="61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41"/>
              <p:cNvCxnSpPr>
                <a:stCxn id="609" idx="2"/>
                <a:endCxn id="61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0" name="Google Shape;620;p41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21" name="Google Shape;621;p4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28" name="Google Shape;628;p41"/>
              <p:cNvCxnSpPr>
                <a:stCxn id="622" idx="0"/>
                <a:endCxn id="62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41"/>
              <p:cNvCxnSpPr>
                <a:stCxn id="623" idx="0"/>
                <a:endCxn id="62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41"/>
              <p:cNvCxnSpPr>
                <a:stCxn id="624" idx="0"/>
                <a:endCxn id="62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1" name="Google Shape;631;p41"/>
              <p:cNvCxnSpPr>
                <a:stCxn id="622" idx="2"/>
                <a:endCxn id="62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41"/>
              <p:cNvCxnSpPr>
                <a:stCxn id="623" idx="2"/>
                <a:endCxn id="62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41"/>
              <p:cNvCxnSpPr>
                <a:stCxn id="623" idx="2"/>
                <a:endCxn id="62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4" name="Google Shape;634;p41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35" name="Google Shape;635;p41"/>
            <p:cNvCxnSpPr>
              <a:stCxn id="634" idx="2"/>
              <a:endCxn id="60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1"/>
            <p:cNvCxnSpPr>
              <a:stCxn id="634" idx="2"/>
              <a:endCxn id="62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7" name="Google Shape;637;p41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 and Exact Counting, Solving for C(N)</a:t>
            </a:r>
            <a:endParaRPr/>
          </a:p>
        </p:txBody>
      </p:sp>
      <p:sp>
        <p:nvSpPr>
          <p:cNvPr id="643" name="Google Shape;643;p42"/>
          <p:cNvSpPr txBox="1"/>
          <p:nvPr>
            <p:ph idx="1" type="body"/>
          </p:nvPr>
        </p:nvSpPr>
        <p:spPr>
          <a:xfrm>
            <a:off x="149250" y="1218300"/>
            <a:ext cx="8443800" cy="21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that the </a:t>
            </a:r>
            <a:r>
              <a:rPr lang="en">
                <a:solidFill>
                  <a:srgbClr val="BE0712"/>
                </a:solidFill>
              </a:rPr>
              <a:t>Sum of </a:t>
            </a:r>
            <a:r>
              <a:rPr lang="en">
                <a:solidFill>
                  <a:srgbClr val="BE0712"/>
                </a:solidFill>
              </a:rPr>
              <a:t>the </a:t>
            </a:r>
            <a:r>
              <a:rPr lang="en">
                <a:solidFill>
                  <a:srgbClr val="BE0712"/>
                </a:solidFill>
              </a:rPr>
              <a:t>First Powers of 2</a:t>
            </a:r>
            <a:r>
              <a:rPr lang="en"/>
              <a:t> from before, i.e.</a:t>
            </a:r>
            <a:r>
              <a:rPr lang="en"/>
              <a:t> as long as Q is a power of 2, then: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Thus, since                     , we have that: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00" y="693500"/>
            <a:ext cx="4031636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297" y="2803172"/>
            <a:ext cx="1127751" cy="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350" y="3355472"/>
            <a:ext cx="5258348" cy="4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3875" y="2171050"/>
            <a:ext cx="4482824" cy="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Counting</a:t>
            </a:r>
            <a:endParaRPr/>
          </a:p>
        </p:txBody>
      </p:sp>
      <p:sp>
        <p:nvSpPr>
          <p:cNvPr id="653" name="Google Shape;653;p43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54" name="Google Shape;654;p43"/>
          <p:cNvSpPr txBox="1"/>
          <p:nvPr>
            <p:ph idx="1" type="body"/>
          </p:nvPr>
        </p:nvSpPr>
        <p:spPr>
          <a:xfrm>
            <a:off x="3501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Solving, we get 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work during each call is constant: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R(N) =  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655" name="Google Shape;655;p43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56" name="Google Shape;656;p4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57" name="Google Shape;657;p4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59" name="Google Shape;659;p4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1" name="Google Shape;661;p4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2" name="Google Shape;662;p4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3" name="Google Shape;663;p4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64" name="Google Shape;664;p43"/>
              <p:cNvCxnSpPr>
                <a:stCxn id="658" idx="0"/>
                <a:endCxn id="65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43"/>
              <p:cNvCxnSpPr>
                <a:stCxn id="659" idx="0"/>
                <a:endCxn id="65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43"/>
              <p:cNvCxnSpPr>
                <a:stCxn id="660" idx="0"/>
                <a:endCxn id="65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43"/>
              <p:cNvCxnSpPr>
                <a:stCxn id="658" idx="2"/>
                <a:endCxn id="66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43"/>
              <p:cNvCxnSpPr>
                <a:stCxn id="659" idx="2"/>
                <a:endCxn id="66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43"/>
              <p:cNvCxnSpPr>
                <a:stCxn id="659" idx="2"/>
                <a:endCxn id="66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0" name="Google Shape;670;p43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71" name="Google Shape;671;p4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72" name="Google Shape;672;p4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3" name="Google Shape;673;p4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4" name="Google Shape;674;p4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5" name="Google Shape;675;p4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6" name="Google Shape;676;p4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7" name="Google Shape;677;p4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78" name="Google Shape;678;p43"/>
              <p:cNvCxnSpPr>
                <a:stCxn id="672" idx="0"/>
                <a:endCxn id="67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43"/>
              <p:cNvCxnSpPr>
                <a:stCxn id="673" idx="0"/>
                <a:endCxn id="67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43"/>
              <p:cNvCxnSpPr>
                <a:stCxn id="674" idx="0"/>
                <a:endCxn id="67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43"/>
              <p:cNvCxnSpPr>
                <a:stCxn id="672" idx="2"/>
                <a:endCxn id="67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43"/>
              <p:cNvCxnSpPr>
                <a:stCxn id="673" idx="2"/>
                <a:endCxn id="67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43"/>
              <p:cNvCxnSpPr>
                <a:stCxn id="673" idx="2"/>
                <a:endCxn id="67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4" name="Google Shape;684;p4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85" name="Google Shape;685;p43"/>
            <p:cNvCxnSpPr>
              <a:stCxn id="684" idx="2"/>
              <a:endCxn id="65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3"/>
            <p:cNvCxnSpPr>
              <a:stCxn id="684" idx="2"/>
              <a:endCxn id="67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7" name="Google Shape;687;p43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</a:t>
            </a:r>
            <a:r>
              <a:rPr lang="en"/>
              <a:t>Based on Exact Count</a:t>
            </a:r>
            <a:endParaRPr/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8" name="Google Shape;68;p17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9" name="Google Shape;69;p17"/>
          <p:cNvSpPr txBox="1"/>
          <p:nvPr/>
        </p:nvSpPr>
        <p:spPr>
          <a:xfrm>
            <a:off x="4700125" y="4600100"/>
            <a:ext cx="3884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</a:t>
            </a:r>
            <a:r>
              <a:rPr lang="en">
                <a:solidFill>
                  <a:schemeClr val="dk1"/>
                </a:solidFill>
              </a:rPr>
              <a:t>Θ(N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+ 3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…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(N - 3)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(N - 2) + (N - 1) = N(N-1)/2</a:t>
            </a:r>
            <a:endParaRPr/>
          </a:p>
        </p:txBody>
      </p:sp>
      <p:graphicFrame>
        <p:nvGraphicFramePr>
          <p:cNvPr id="71" name="Google Shape;71;p1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2" name="Google Shape;72;p1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73" name="Google Shape;73;p1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" name="Google Shape;75;p1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77" name="Google Shape;77;p1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</a:t>
            </a:r>
            <a:endParaRPr/>
          </a:p>
        </p:txBody>
      </p:sp>
      <p:sp>
        <p:nvSpPr>
          <p:cNvPr id="693" name="Google Shape;693;p44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94" name="Google Shape;694;p44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third approach: Count number of calls to f3, given by a “recurrence relation”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</a:t>
            </a:r>
            <a:endParaRPr/>
          </a:p>
        </p:txBody>
      </p:sp>
      <p:grpSp>
        <p:nvGrpSpPr>
          <p:cNvPr id="695" name="Google Shape;695;p44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96" name="Google Shape;696;p4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97" name="Google Shape;697;p4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04" name="Google Shape;704;p44"/>
              <p:cNvCxnSpPr>
                <a:stCxn id="698" idx="0"/>
                <a:endCxn id="69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44"/>
              <p:cNvCxnSpPr>
                <a:stCxn id="699" idx="0"/>
                <a:endCxn id="69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44"/>
              <p:cNvCxnSpPr>
                <a:stCxn id="700" idx="0"/>
                <a:endCxn id="69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44"/>
              <p:cNvCxnSpPr>
                <a:stCxn id="698" idx="2"/>
                <a:endCxn id="70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44"/>
              <p:cNvCxnSpPr>
                <a:stCxn id="699" idx="2"/>
                <a:endCxn id="70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44"/>
              <p:cNvCxnSpPr>
                <a:stCxn id="699" idx="2"/>
                <a:endCxn id="70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0" name="Google Shape;710;p44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11" name="Google Shape;711;p4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5" name="Google Shape;715;p4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4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18" name="Google Shape;718;p44"/>
              <p:cNvCxnSpPr>
                <a:stCxn id="712" idx="0"/>
                <a:endCxn id="71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44"/>
              <p:cNvCxnSpPr>
                <a:stCxn id="713" idx="0"/>
                <a:endCxn id="71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44"/>
              <p:cNvCxnSpPr>
                <a:stCxn id="714" idx="0"/>
                <a:endCxn id="71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44"/>
              <p:cNvCxnSpPr>
                <a:stCxn id="712" idx="2"/>
                <a:endCxn id="71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44"/>
              <p:cNvCxnSpPr>
                <a:stCxn id="713" idx="2"/>
                <a:endCxn id="71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44"/>
              <p:cNvCxnSpPr>
                <a:stCxn id="713" idx="2"/>
                <a:endCxn id="71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24" name="Google Shape;724;p4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25" name="Google Shape;725;p44"/>
            <p:cNvCxnSpPr>
              <a:stCxn id="724" idx="2"/>
              <a:endCxn id="69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4"/>
            <p:cNvCxnSpPr>
              <a:stCxn id="724" idx="2"/>
              <a:endCxn id="71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44"/>
          <p:cNvSpPr txBox="1"/>
          <p:nvPr/>
        </p:nvSpPr>
        <p:spPr>
          <a:xfrm>
            <a:off x="1480804" y="3468581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 </a:t>
            </a:r>
            <a:r>
              <a:rPr lang="en"/>
              <a:t>(Extra, Outside 61B Scope)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35" name="Google Shape;735;p45"/>
          <p:cNvSpPr txBox="1"/>
          <p:nvPr>
            <p:ph idx="1" type="body"/>
          </p:nvPr>
        </p:nvSpPr>
        <p:spPr>
          <a:xfrm>
            <a:off x="350100" y="2398000"/>
            <a:ext cx="84438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third approach: Count number of calls to f3, given by a “recurrence relation” for C(N).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= 1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</a:t>
            </a:r>
            <a:r>
              <a:rPr lang="en"/>
              <a:t> </a:t>
            </a:r>
            <a:endParaRPr/>
          </a:p>
        </p:txBody>
      </p:sp>
      <p:grpSp>
        <p:nvGrpSpPr>
          <p:cNvPr id="736" name="Google Shape;736;p45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37" name="Google Shape;737;p4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38" name="Google Shape;738;p4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39" name="Google Shape;739;p4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0" name="Google Shape;740;p4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1" name="Google Shape;741;p4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2" name="Google Shape;742;p4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3" name="Google Shape;743;p4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4" name="Google Shape;744;p4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45" name="Google Shape;745;p45"/>
              <p:cNvCxnSpPr>
                <a:stCxn id="739" idx="0"/>
                <a:endCxn id="73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45"/>
              <p:cNvCxnSpPr>
                <a:stCxn id="740" idx="0"/>
                <a:endCxn id="73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45"/>
              <p:cNvCxnSpPr>
                <a:stCxn id="741" idx="0"/>
                <a:endCxn id="73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45"/>
              <p:cNvCxnSpPr>
                <a:stCxn id="739" idx="2"/>
                <a:endCxn id="74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45"/>
              <p:cNvCxnSpPr>
                <a:stCxn id="740" idx="2"/>
                <a:endCxn id="74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45"/>
              <p:cNvCxnSpPr>
                <a:stCxn id="740" idx="2"/>
                <a:endCxn id="74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1" name="Google Shape;751;p45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52" name="Google Shape;752;p4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53" name="Google Shape;753;p4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4" name="Google Shape;754;p4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59" name="Google Shape;759;p45"/>
              <p:cNvCxnSpPr>
                <a:stCxn id="753" idx="0"/>
                <a:endCxn id="75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45"/>
              <p:cNvCxnSpPr>
                <a:stCxn id="754" idx="0"/>
                <a:endCxn id="75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45"/>
              <p:cNvCxnSpPr>
                <a:stCxn id="755" idx="0"/>
                <a:endCxn id="75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45"/>
              <p:cNvCxnSpPr>
                <a:stCxn id="753" idx="2"/>
                <a:endCxn id="75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45"/>
              <p:cNvCxnSpPr>
                <a:stCxn id="754" idx="2"/>
                <a:endCxn id="75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45"/>
              <p:cNvCxnSpPr>
                <a:stCxn id="754" idx="2"/>
                <a:endCxn id="75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5" name="Google Shape;765;p4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66" name="Google Shape;766;p45"/>
            <p:cNvCxnSpPr>
              <a:stCxn id="765" idx="2"/>
              <a:endCxn id="73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5"/>
            <p:cNvCxnSpPr>
              <a:stCxn id="765" idx="2"/>
              <a:endCxn id="75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8" name="Google Shape;768;p45"/>
          <p:cNvSpPr txBox="1"/>
          <p:nvPr/>
        </p:nvSpPr>
        <p:spPr>
          <a:xfrm>
            <a:off x="1480804" y="3468581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5"/>
          <p:cNvSpPr txBox="1"/>
          <p:nvPr/>
        </p:nvSpPr>
        <p:spPr>
          <a:xfrm>
            <a:off x="23520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325950" y="4095100"/>
            <a:ext cx="4602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technical to solve. Won’t do this in our course. See next slide for solution.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 Relations (Extra, Outside 61B Scope)</a:t>
            </a:r>
            <a:endParaRPr/>
          </a:p>
        </p:txBody>
      </p:sp>
      <p:sp>
        <p:nvSpPr>
          <p:cNvPr id="776" name="Google Shape;776;p46"/>
          <p:cNvSpPr txBox="1"/>
          <p:nvPr>
            <p:ph idx="1" type="body"/>
          </p:nvPr>
        </p:nvSpPr>
        <p:spPr>
          <a:xfrm>
            <a:off x="243000" y="556500"/>
            <a:ext cx="8443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77" name="Google Shape;777;p46"/>
          <p:cNvSpPr txBox="1"/>
          <p:nvPr>
            <p:ph idx="1" type="body"/>
          </p:nvPr>
        </p:nvSpPr>
        <p:spPr>
          <a:xfrm>
            <a:off x="3501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Count number of calls to f3, given by C(N).</a:t>
            </a:r>
            <a:endParaRPr/>
          </a:p>
        </p:txBody>
      </p:sp>
      <p:sp>
        <p:nvSpPr>
          <p:cNvPr id="778" name="Google Shape;778;p46"/>
          <p:cNvSpPr txBox="1"/>
          <p:nvPr/>
        </p:nvSpPr>
        <p:spPr>
          <a:xfrm>
            <a:off x="6706225" y="677350"/>
            <a:ext cx="2317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approach not covered in class. Provided for those of you who want to see a recurrence relation solution.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779" name="Google Shape;779;p46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80" name="Google Shape;780;p4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81" name="Google Shape;781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82" name="Google Shape;782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88" name="Google Shape;788;p46"/>
              <p:cNvCxnSpPr>
                <a:stCxn id="782" idx="0"/>
                <a:endCxn id="78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46"/>
              <p:cNvCxnSpPr>
                <a:stCxn id="783" idx="0"/>
                <a:endCxn id="78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46"/>
              <p:cNvCxnSpPr>
                <a:stCxn id="784" idx="0"/>
                <a:endCxn id="78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46"/>
              <p:cNvCxnSpPr>
                <a:stCxn id="782" idx="2"/>
                <a:endCxn id="78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46"/>
              <p:cNvCxnSpPr>
                <a:stCxn id="783" idx="2"/>
                <a:endCxn id="78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46"/>
              <p:cNvCxnSpPr>
                <a:stCxn id="783" idx="2"/>
                <a:endCxn id="78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4" name="Google Shape;794;p4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95" name="Google Shape;795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7" name="Google Shape;797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02" name="Google Shape;802;p46"/>
              <p:cNvCxnSpPr>
                <a:stCxn id="796" idx="0"/>
                <a:endCxn id="79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46"/>
              <p:cNvCxnSpPr>
                <a:stCxn id="797" idx="0"/>
                <a:endCxn id="79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46"/>
              <p:cNvCxnSpPr>
                <a:stCxn id="798" idx="0"/>
                <a:endCxn id="79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46"/>
              <p:cNvCxnSpPr>
                <a:stCxn id="796" idx="2"/>
                <a:endCxn id="79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46"/>
              <p:cNvCxnSpPr>
                <a:stCxn id="797" idx="2"/>
                <a:endCxn id="80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46"/>
              <p:cNvCxnSpPr>
                <a:stCxn id="797" idx="2"/>
                <a:endCxn id="80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8" name="Google Shape;808;p4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09" name="Google Shape;809;p46"/>
            <p:cNvCxnSpPr>
              <a:stCxn id="808" idx="2"/>
              <a:endCxn id="78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6"/>
            <p:cNvCxnSpPr>
              <a:stCxn id="808" idx="2"/>
              <a:endCxn id="79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1" name="Google Shape;811;p46"/>
          <p:cNvSpPr txBox="1"/>
          <p:nvPr/>
        </p:nvSpPr>
        <p:spPr>
          <a:xfrm>
            <a:off x="2199600" y="10596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812" name="Google Shape;8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0" y="2893050"/>
            <a:ext cx="4126225" cy="2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4: Binary Search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https://goo.gl/3VvJNw</a:t>
            </a:r>
            <a:r>
              <a:rPr lang="en"/>
              <a:t>)</a:t>
            </a:r>
            <a:endParaRPr/>
          </a:p>
        </p:txBody>
      </p:sp>
      <p:sp>
        <p:nvSpPr>
          <p:cNvPr id="823" name="Google Shape;823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Trivial to implement?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 published in 1946.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 correct implementation in 1962.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Bug in Java’s binary search discovered in 2006.</a:t>
            </a:r>
            <a:endParaRPr/>
          </a:p>
        </p:txBody>
      </p:sp>
      <p:cxnSp>
        <p:nvCxnSpPr>
          <p:cNvPr id="824" name="Google Shape;824;p48"/>
          <p:cNvCxnSpPr/>
          <p:nvPr/>
        </p:nvCxnSpPr>
        <p:spPr>
          <a:xfrm flipH="1">
            <a:off x="4772500" y="1173325"/>
            <a:ext cx="1542300" cy="33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48"/>
          <p:cNvCxnSpPr/>
          <p:nvPr/>
        </p:nvCxnSpPr>
        <p:spPr>
          <a:xfrm flipH="1">
            <a:off x="3388200" y="1028600"/>
            <a:ext cx="2898300" cy="17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48"/>
          <p:cNvSpPr txBox="1"/>
          <p:nvPr/>
        </p:nvSpPr>
        <p:spPr>
          <a:xfrm>
            <a:off x="6426200" y="774700"/>
            <a:ext cx="2374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Jon Bentley’s book Programming Pearls.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27" name="Google Shape;827;p48"/>
          <p:cNvCxnSpPr/>
          <p:nvPr/>
        </p:nvCxnSpPr>
        <p:spPr>
          <a:xfrm flipH="1">
            <a:off x="6096000" y="1816100"/>
            <a:ext cx="533400" cy="6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48"/>
          <p:cNvSpPr txBox="1"/>
          <p:nvPr/>
        </p:nvSpPr>
        <p:spPr>
          <a:xfrm>
            <a:off x="6654800" y="1511300"/>
            <a:ext cx="1955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http://goo.gl/gQI0FN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9" name="Google Shape;829;p48"/>
          <p:cNvSpPr txBox="1"/>
          <p:nvPr/>
        </p:nvSpPr>
        <p:spPr>
          <a:xfrm>
            <a:off x="98400" y="2585925"/>
            <a:ext cx="8947200" cy="242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9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35" name="Google Shape;835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/daughter</a:t>
            </a:r>
            <a:endParaRPr/>
          </a:p>
        </p:txBody>
      </p:sp>
      <p:sp>
        <p:nvSpPr>
          <p:cNvPr id="836" name="Google Shape;836;p49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 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/>
          </a:p>
        </p:txBody>
      </p:sp>
      <p:grpSp>
        <p:nvGrpSpPr>
          <p:cNvPr id="837" name="Google Shape;837;p49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838" name="Google Shape;838;p49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0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58" name="Google Shape;85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859" name="Google Shape;859;p50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l</a:t>
            </a:r>
            <a:r>
              <a:rPr b="1" lang="en"/>
              <a:t>og</a:t>
            </a:r>
            <a:r>
              <a:rPr b="1" baseline="-25000" lang="en"/>
              <a:t>2</a:t>
            </a:r>
            <a:r>
              <a:rPr b="1" lang="en"/>
              <a:t>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Problem size halves over and over until it gets down to 1.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C is number of calls to binarySearch, solve for 1 = N/2</a:t>
            </a:r>
            <a:r>
              <a:rPr baseline="30000" lang="en"/>
              <a:t>C</a:t>
            </a:r>
            <a:r>
              <a:rPr lang="en"/>
              <a:t> → C = 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860" name="Google Shape;860;p50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861" name="Google Shape;861;p50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50"/>
          <p:cNvGrpSpPr/>
          <p:nvPr/>
        </p:nvGrpSpPr>
        <p:grpSpPr>
          <a:xfrm>
            <a:off x="4899202" y="3577762"/>
            <a:ext cx="2804169" cy="189900"/>
            <a:chOff x="4899202" y="3577762"/>
            <a:chExt cx="2804169" cy="189900"/>
          </a:xfrm>
        </p:grpSpPr>
        <p:sp>
          <p:nvSpPr>
            <p:cNvPr id="877" name="Google Shape;877;p50"/>
            <p:cNvSpPr/>
            <p:nvPr/>
          </p:nvSpPr>
          <p:spPr>
            <a:xfrm>
              <a:off x="489920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508539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527317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545936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64538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583157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601935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620554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6393340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657950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676729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695348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7139499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732568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751347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50"/>
          <p:cNvGrpSpPr/>
          <p:nvPr/>
        </p:nvGrpSpPr>
        <p:grpSpPr>
          <a:xfrm>
            <a:off x="4899202" y="3806362"/>
            <a:ext cx="2804169" cy="189900"/>
            <a:chOff x="4899202" y="3806362"/>
            <a:chExt cx="2804169" cy="189900"/>
          </a:xfrm>
        </p:grpSpPr>
        <p:sp>
          <p:nvSpPr>
            <p:cNvPr id="893" name="Google Shape;893;p50"/>
            <p:cNvSpPr/>
            <p:nvPr/>
          </p:nvSpPr>
          <p:spPr>
            <a:xfrm>
              <a:off x="489920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08539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27317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45936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64538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83157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601935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620554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6393340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6579508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676729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695348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7139499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7325688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7513471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50"/>
          <p:cNvGrpSpPr/>
          <p:nvPr/>
        </p:nvGrpSpPr>
        <p:grpSpPr>
          <a:xfrm>
            <a:off x="4899202" y="4034962"/>
            <a:ext cx="2804169" cy="189900"/>
            <a:chOff x="4899202" y="4034962"/>
            <a:chExt cx="2804169" cy="189900"/>
          </a:xfrm>
        </p:grpSpPr>
        <p:sp>
          <p:nvSpPr>
            <p:cNvPr id="909" name="Google Shape;909;p50"/>
            <p:cNvSpPr/>
            <p:nvPr/>
          </p:nvSpPr>
          <p:spPr>
            <a:xfrm>
              <a:off x="489920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508539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527317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545936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564538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583157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601935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620554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6393340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57950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676729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695348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7139499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732568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7513471" y="40349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4" name="Google Shape;924;p50"/>
          <p:cNvSpPr txBox="1"/>
          <p:nvPr/>
        </p:nvSpPr>
        <p:spPr>
          <a:xfrm>
            <a:off x="4547354" y="3242976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925" name="Google Shape;925;p50"/>
          <p:cNvSpPr txBox="1"/>
          <p:nvPr/>
        </p:nvSpPr>
        <p:spPr>
          <a:xfrm>
            <a:off x="4387871" y="346468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N/2</a:t>
            </a:r>
            <a:endParaRPr/>
          </a:p>
        </p:txBody>
      </p:sp>
      <p:sp>
        <p:nvSpPr>
          <p:cNvPr id="926" name="Google Shape;926;p50"/>
          <p:cNvSpPr txBox="1"/>
          <p:nvPr/>
        </p:nvSpPr>
        <p:spPr>
          <a:xfrm>
            <a:off x="4387871" y="37001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N/4</a:t>
            </a:r>
            <a:endParaRPr/>
          </a:p>
        </p:txBody>
      </p:sp>
      <p:sp>
        <p:nvSpPr>
          <p:cNvPr id="927" name="Google Shape;927;p50"/>
          <p:cNvSpPr txBox="1"/>
          <p:nvPr/>
        </p:nvSpPr>
        <p:spPr>
          <a:xfrm>
            <a:off x="4387871" y="39287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N/8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1"/>
          <p:cNvSpPr txBox="1"/>
          <p:nvPr>
            <p:ph type="title"/>
          </p:nvPr>
        </p:nvSpPr>
        <p:spPr>
          <a:xfrm>
            <a:off x="663175" y="2143050"/>
            <a:ext cx="8035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4: Binary Search Exact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(Optional) (see web video)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2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38" name="Google Shape;938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/enter</a:t>
            </a:r>
            <a:r>
              <a:rPr lang="en"/>
              <a:t> </a:t>
            </a:r>
            <a:endParaRPr/>
          </a:p>
        </p:txBody>
      </p:sp>
      <p:sp>
        <p:nvSpPr>
          <p:cNvPr id="939" name="Google Shape;939;p52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model: </a:t>
            </a: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C(6), number of total calls for N = 6?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   D.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				   E.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(6)=2.568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2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941" name="Google Shape;941;p52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942" name="Google Shape;942;p52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3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53" name="Google Shape;953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954" name="Google Shape;954;p53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</a:t>
            </a:r>
            <a:r>
              <a:rPr lang="en"/>
              <a:t>worst case runtime</a:t>
            </a:r>
            <a:r>
              <a:rPr lang="en"/>
              <a:t> in terms of N = hi - lo + 1 </a:t>
            </a:r>
            <a:r>
              <a:rPr lang="en"/>
              <a:t>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C(6)</a:t>
            </a:r>
            <a:r>
              <a:rPr lang="en"/>
              <a:t>, number of total calls for N = 6</a:t>
            </a:r>
            <a:r>
              <a:rPr lang="en"/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total calls, where N = 6, N = 3, and N = 1.</a:t>
            </a:r>
            <a:endParaRPr/>
          </a:p>
        </p:txBody>
      </p:sp>
      <p:grpSp>
        <p:nvGrpSpPr>
          <p:cNvPr id="955" name="Google Shape;955;p53"/>
          <p:cNvGrpSpPr/>
          <p:nvPr/>
        </p:nvGrpSpPr>
        <p:grpSpPr>
          <a:xfrm>
            <a:off x="6820300" y="3696351"/>
            <a:ext cx="2099374" cy="355500"/>
            <a:chOff x="6820300" y="3575127"/>
            <a:chExt cx="2099374" cy="355500"/>
          </a:xfrm>
        </p:grpSpPr>
        <p:sp>
          <p:nvSpPr>
            <p:cNvPr id="956" name="Google Shape;956;p53"/>
            <p:cNvSpPr/>
            <p:nvPr/>
          </p:nvSpPr>
          <p:spPr>
            <a:xfrm>
              <a:off x="6820300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7168543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7519766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7868008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8215931" y="3575127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8564174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53"/>
          <p:cNvGrpSpPr/>
          <p:nvPr/>
        </p:nvGrpSpPr>
        <p:grpSpPr>
          <a:xfrm>
            <a:off x="6820300" y="4309700"/>
            <a:ext cx="2099374" cy="355500"/>
            <a:chOff x="6820300" y="4060252"/>
            <a:chExt cx="2099374" cy="355500"/>
          </a:xfrm>
        </p:grpSpPr>
        <p:sp>
          <p:nvSpPr>
            <p:cNvPr id="963" name="Google Shape;963;p53"/>
            <p:cNvSpPr/>
            <p:nvPr/>
          </p:nvSpPr>
          <p:spPr>
            <a:xfrm>
              <a:off x="6820300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7168543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7519766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7868008" y="406025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215931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564174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53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970" name="Google Shape;970;p53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6" name="Google Shape;976;p53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sp>
        <p:nvSpPr>
          <p:cNvPr id="977" name="Google Shape;977;p53"/>
          <p:cNvSpPr/>
          <p:nvPr/>
        </p:nvSpPr>
        <p:spPr>
          <a:xfrm>
            <a:off x="5844125" y="3697313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sp>
        <p:nvSpPr>
          <p:cNvPr id="978" name="Google Shape;978;p53"/>
          <p:cNvSpPr/>
          <p:nvPr/>
        </p:nvSpPr>
        <p:spPr>
          <a:xfrm>
            <a:off x="5844125" y="4309700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cxnSp>
        <p:nvCxnSpPr>
          <p:cNvPr id="979" name="Google Shape;979;p53"/>
          <p:cNvCxnSpPr>
            <a:stCxn id="976" idx="2"/>
            <a:endCxn id="977" idx="0"/>
          </p:cNvCxnSpPr>
          <p:nvPr/>
        </p:nvCxnSpPr>
        <p:spPr>
          <a:xfrm>
            <a:off x="6112925" y="34404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53"/>
          <p:cNvCxnSpPr>
            <a:stCxn id="977" idx="2"/>
            <a:endCxn id="978" idx="0"/>
          </p:cNvCxnSpPr>
          <p:nvPr/>
        </p:nvCxnSpPr>
        <p:spPr>
          <a:xfrm>
            <a:off x="6112925" y="4052813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53"/>
          <p:cNvSpPr/>
          <p:nvPr/>
        </p:nvSpPr>
        <p:spPr>
          <a:xfrm>
            <a:off x="5633356" y="3036186"/>
            <a:ext cx="254100" cy="169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3"/>
          <p:cNvSpPr txBox="1"/>
          <p:nvPr/>
        </p:nvSpPr>
        <p:spPr>
          <a:xfrm>
            <a:off x="4967986" y="3669407"/>
            <a:ext cx="951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calls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1:</a:t>
            </a:r>
            <a:r>
              <a:rPr lang="en"/>
              <a:t> Simpler Geometric Argument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43000" y="556500"/>
            <a:ext cx="8634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==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is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</a:t>
            </a:r>
            <a:r>
              <a:rPr lang="en">
                <a:solidFill>
                  <a:schemeClr val="dk1"/>
                </a:solidFill>
              </a:rPr>
              <a:t>Θ(N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0" name="Google Shape;90;p1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91" name="Google Shape;91;p1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94" name="Google Shape;94;p1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95" name="Google Shape;95;p1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988" name="Google Shape;988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989" name="Google Shape;989;p54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graphicFrame>
        <p:nvGraphicFramePr>
          <p:cNvPr id="990" name="Google Shape;990;p54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1" name="Google Shape;991;p54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992" name="Google Shape;992;p54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3" name="Google Shape;993;p54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994" name="Google Shape;994;p54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5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00" name="Google Shape;1000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01" name="Google Shape;1001;p55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02" name="Google Shape;1002;p55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03" name="Google Shape;1003;p55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4" name="Google Shape;1004;p55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05" name="Google Shape;1005;p55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6" name="Google Shape;1006;p55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07" name="Google Shape;1007;p55"/>
          <p:cNvSpPr/>
          <p:nvPr/>
        </p:nvSpPr>
        <p:spPr>
          <a:xfrm>
            <a:off x="71445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08" name="Google Shape;1008;p55"/>
          <p:cNvSpPr/>
          <p:nvPr/>
        </p:nvSpPr>
        <p:spPr>
          <a:xfrm>
            <a:off x="79511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09" name="Google Shape;1009;p55"/>
          <p:cNvCxnSpPr>
            <a:stCxn id="1007" idx="2"/>
            <a:endCxn id="1002" idx="0"/>
          </p:cNvCxnSpPr>
          <p:nvPr/>
        </p:nvCxnSpPr>
        <p:spPr>
          <a:xfrm>
            <a:off x="7404530" y="4413325"/>
            <a:ext cx="4053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55"/>
          <p:cNvCxnSpPr>
            <a:stCxn id="1008" idx="2"/>
            <a:endCxn id="1002" idx="0"/>
          </p:cNvCxnSpPr>
          <p:nvPr/>
        </p:nvCxnSpPr>
        <p:spPr>
          <a:xfrm flipH="1">
            <a:off x="7809713" y="4413325"/>
            <a:ext cx="401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6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16" name="Google Shape;1016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17" name="Google Shape;1017;p56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18" name="Google Shape;1018;p56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19" name="Google Shape;1019;p56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0" name="Google Shape;1020;p56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21" name="Google Shape;1021;p56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2" name="Google Shape;1022;p56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23" name="Google Shape;1023;p56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24" name="Google Shape;1024;p56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25" name="Google Shape;1025;p56"/>
          <p:cNvCxnSpPr>
            <a:stCxn id="1023" idx="2"/>
            <a:endCxn id="1018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6"/>
          <p:cNvCxnSpPr>
            <a:stCxn id="1024" idx="2"/>
            <a:endCxn id="1018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56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8" name="Google Shape;1028;p56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29" name="Google Shape;1029;p56"/>
          <p:cNvCxnSpPr>
            <a:stCxn id="1027" idx="2"/>
            <a:endCxn id="1023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6"/>
          <p:cNvCxnSpPr>
            <a:stCxn id="1028" idx="2"/>
            <a:endCxn id="1023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56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32" name="Google Shape;1032;p56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33" name="Google Shape;1033;p56"/>
          <p:cNvCxnSpPr>
            <a:stCxn id="1031" idx="2"/>
            <a:endCxn id="1024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56"/>
          <p:cNvCxnSpPr>
            <a:stCxn id="1032" idx="2"/>
            <a:endCxn id="1024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7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40" name="Google Shape;1040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41" name="Google Shape;1041;p57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42" name="Google Shape;1042;p57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43" name="Google Shape;1043;p57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4" name="Google Shape;1044;p57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45" name="Google Shape;1045;p57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6" name="Google Shape;1046;p57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47" name="Google Shape;1047;p57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48" name="Google Shape;1048;p57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49" name="Google Shape;1049;p57"/>
          <p:cNvCxnSpPr>
            <a:stCxn id="1047" idx="2"/>
            <a:endCxn id="1042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7"/>
          <p:cNvCxnSpPr>
            <a:stCxn id="1048" idx="2"/>
            <a:endCxn id="1042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57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2" name="Google Shape;1052;p57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53" name="Google Shape;1053;p57"/>
          <p:cNvCxnSpPr>
            <a:stCxn id="1051" idx="2"/>
            <a:endCxn id="1047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57"/>
          <p:cNvCxnSpPr>
            <a:stCxn id="1052" idx="2"/>
            <a:endCxn id="1047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57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56" name="Google Shape;1056;p57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57" name="Google Shape;1057;p57"/>
          <p:cNvCxnSpPr>
            <a:stCxn id="1055" idx="2"/>
            <a:endCxn id="1048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57"/>
          <p:cNvCxnSpPr>
            <a:stCxn id="1056" idx="2"/>
            <a:endCxn id="1048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57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60" name="Google Shape;1060;p57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061" name="Google Shape;1061;p57"/>
          <p:cNvCxnSpPr>
            <a:stCxn id="1059" idx="2"/>
            <a:endCxn id="1051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57"/>
          <p:cNvCxnSpPr>
            <a:stCxn id="1060" idx="2"/>
            <a:endCxn id="1051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57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69" name="Google Shape;1069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070" name="Google Shape;1070;p58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071" name="Google Shape;1071;p58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072" name="Google Shape;1072;p58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3" name="Google Shape;1073;p58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074" name="Google Shape;1074;p58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5" name="Google Shape;1075;p58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077" name="Google Shape;1077;p58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078" name="Google Shape;1078;p58"/>
          <p:cNvCxnSpPr>
            <a:stCxn id="1076" idx="2"/>
            <a:endCxn id="1071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58"/>
          <p:cNvCxnSpPr>
            <a:stCxn id="1077" idx="2"/>
            <a:endCxn id="1071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58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1" name="Google Shape;1081;p58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82" name="Google Shape;1082;p58"/>
          <p:cNvCxnSpPr>
            <a:stCxn id="1080" idx="2"/>
            <a:endCxn id="1076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58"/>
          <p:cNvCxnSpPr>
            <a:stCxn id="1081" idx="2"/>
            <a:endCxn id="1076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58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85" name="Google Shape;1085;p58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86" name="Google Shape;1086;p58"/>
          <p:cNvCxnSpPr>
            <a:stCxn id="1084" idx="2"/>
            <a:endCxn id="1077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58"/>
          <p:cNvCxnSpPr>
            <a:stCxn id="1085" idx="2"/>
            <a:endCxn id="1077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58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89" name="Google Shape;1089;p58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090" name="Google Shape;1090;p58"/>
          <p:cNvCxnSpPr>
            <a:stCxn id="1088" idx="2"/>
            <a:endCxn id="1080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58"/>
          <p:cNvCxnSpPr>
            <a:stCxn id="1089" idx="2"/>
            <a:endCxn id="1080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58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93" name="Google Shape;1093;p58"/>
          <p:cNvSpPr txBox="1"/>
          <p:nvPr/>
        </p:nvSpPr>
        <p:spPr>
          <a:xfrm>
            <a:off x="2362760" y="4489108"/>
            <a:ext cx="3000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C(N)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⌊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⌋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9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099" name="Google Shape;1099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100" name="Google Shape;1100;p59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⌊</a:t>
            </a: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(N)⌋+1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each call takes constant time, R(N) = Θ(</a:t>
            </a: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f(N) is way too complicated. Let’s simplify.</a:t>
            </a:r>
            <a:endParaRPr/>
          </a:p>
        </p:txBody>
      </p:sp>
      <p:sp>
        <p:nvSpPr>
          <p:cNvPr id="1101" name="Google Shape;1101;p59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102" name="Google Shape;1102;p59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103" name="Google Shape;1103;p59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104" name="Google Shape;1104;p59"/>
          <p:cNvCxnSpPr>
            <a:stCxn id="1102" idx="2"/>
            <a:endCxn id="1101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59"/>
          <p:cNvCxnSpPr>
            <a:stCxn id="1103" idx="2"/>
            <a:endCxn id="1101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59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7" name="Google Shape;1107;p59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08" name="Google Shape;1108;p59"/>
          <p:cNvCxnSpPr>
            <a:stCxn id="1106" idx="2"/>
            <a:endCxn id="1102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59"/>
          <p:cNvCxnSpPr>
            <a:stCxn id="1107" idx="2"/>
            <a:endCxn id="1102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0" name="Google Shape;1110;p59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11" name="Google Shape;1111;p59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12" name="Google Shape;1112;p59"/>
          <p:cNvCxnSpPr>
            <a:stCxn id="1110" idx="2"/>
            <a:endCxn id="1103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59"/>
          <p:cNvCxnSpPr>
            <a:stCxn id="1111" idx="2"/>
            <a:endCxn id="1103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59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15" name="Google Shape;1115;p59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16" name="Google Shape;1116;p59"/>
          <p:cNvCxnSpPr>
            <a:stCxn id="1114" idx="2"/>
            <a:endCxn id="1106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59"/>
          <p:cNvCxnSpPr>
            <a:stCxn id="1115" idx="2"/>
            <a:endCxn id="1106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8" name="Google Shape;1118;p59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Handy Big Theta Properties</a:t>
            </a:r>
            <a:endParaRPr/>
          </a:p>
        </p:txBody>
      </p:sp>
      <p:sp>
        <p:nvSpPr>
          <p:cNvPr id="1124" name="Google Shape;1124;p60"/>
          <p:cNvSpPr txBox="1"/>
          <p:nvPr>
            <p:ph idx="1" type="body"/>
          </p:nvPr>
        </p:nvSpPr>
        <p:spPr>
          <a:xfrm>
            <a:off x="243000" y="521125"/>
            <a:ext cx="86850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Simplify </a:t>
            </a:r>
            <a:r>
              <a:rPr lang="en"/>
              <a:t>Θ(⌊log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Three handy properties to help us simplify: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⌊</a:t>
            </a:r>
            <a:r>
              <a:rPr lang="en"/>
              <a:t>f(N)</a:t>
            </a:r>
            <a:r>
              <a:rPr lang="en" sz="2400"/>
              <a:t>⌋</a:t>
            </a:r>
            <a:r>
              <a:rPr lang="en"/>
              <a:t>=</a:t>
            </a:r>
            <a:r>
              <a:rPr lang="en"/>
              <a:t>Θ(f(N))    [the floor of f has same order of growth as f]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⌈</a:t>
            </a:r>
            <a:r>
              <a:rPr lang="en"/>
              <a:t>f(N)</a:t>
            </a:r>
            <a:r>
              <a:rPr lang="en" sz="2400"/>
              <a:t>⌉</a:t>
            </a:r>
            <a:r>
              <a:rPr lang="en"/>
              <a:t>=Θ(f(N))    [the ceiling of f has same order of growth as f]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log</a:t>
            </a:r>
            <a:r>
              <a:rPr baseline="-25000" lang="en"/>
              <a:t>P</a:t>
            </a:r>
            <a:r>
              <a:rPr lang="en"/>
              <a:t>(N) = Θ(log</a:t>
            </a:r>
            <a:r>
              <a:rPr baseline="-25000" lang="en"/>
              <a:t>Q</a:t>
            </a:r>
            <a:r>
              <a:rPr lang="en"/>
              <a:t>(N))       [logarithm base does not affect order of growth]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60"/>
          <p:cNvCxnSpPr/>
          <p:nvPr/>
        </p:nvCxnSpPr>
        <p:spPr>
          <a:xfrm flipH="1">
            <a:off x="5337350" y="973850"/>
            <a:ext cx="624000" cy="19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60"/>
          <p:cNvSpPr txBox="1"/>
          <p:nvPr/>
        </p:nvSpPr>
        <p:spPr>
          <a:xfrm>
            <a:off x="5983870" y="613463"/>
            <a:ext cx="2861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For proof: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online textbook exercises.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27" name="Google Shape;1127;p60"/>
          <p:cNvCxnSpPr/>
          <p:nvPr/>
        </p:nvCxnSpPr>
        <p:spPr>
          <a:xfrm rot="10800000">
            <a:off x="2105375" y="3290475"/>
            <a:ext cx="358200" cy="222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60"/>
          <p:cNvSpPr txBox="1"/>
          <p:nvPr/>
        </p:nvSpPr>
        <p:spPr>
          <a:xfrm>
            <a:off x="2486650" y="3356500"/>
            <a:ext cx="35694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base is irrelevant, we omit from our big theta expression. We also omit the parenthesis around N for aesthetic reasons.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1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34" name="Google Shape;1134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 (Exact Count)</a:t>
            </a:r>
            <a:endParaRPr/>
          </a:p>
        </p:txBody>
      </p:sp>
      <p:sp>
        <p:nvSpPr>
          <p:cNvPr id="1135" name="Google Shape;1135;p61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Cost model: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= ⌊log</a:t>
            </a:r>
            <a:r>
              <a:rPr baseline="-25000" lang="en"/>
              <a:t>2</a:t>
            </a:r>
            <a:r>
              <a:rPr lang="en"/>
              <a:t>(N)⌋+1 </a:t>
            </a:r>
            <a:r>
              <a:rPr lang="en"/>
              <a:t>= 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each call takes constant time, R(N)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and we’re done!</a:t>
            </a:r>
            <a:endParaRPr/>
          </a:p>
        </p:txBody>
      </p:sp>
      <p:sp>
        <p:nvSpPr>
          <p:cNvPr id="1136" name="Google Shape;1136;p61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137" name="Google Shape;1137;p61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138" name="Google Shape;1138;p61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139" name="Google Shape;1139;p61"/>
          <p:cNvCxnSpPr>
            <a:stCxn id="1137" idx="2"/>
            <a:endCxn id="1136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61"/>
          <p:cNvCxnSpPr>
            <a:stCxn id="1138" idx="2"/>
            <a:endCxn id="1136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61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2" name="Google Shape;1142;p61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43" name="Google Shape;1143;p61"/>
          <p:cNvCxnSpPr>
            <a:stCxn id="1141" idx="2"/>
            <a:endCxn id="1137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61"/>
          <p:cNvCxnSpPr>
            <a:stCxn id="1142" idx="2"/>
            <a:endCxn id="1137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5" name="Google Shape;1145;p61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6" name="Google Shape;1146;p61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47" name="Google Shape;1147;p61"/>
          <p:cNvCxnSpPr>
            <a:stCxn id="1145" idx="2"/>
            <a:endCxn id="1138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61"/>
          <p:cNvCxnSpPr>
            <a:stCxn id="1146" idx="2"/>
            <a:endCxn id="1138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9" name="Google Shape;1149;p61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50" name="Google Shape;1150;p61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51" name="Google Shape;1151;p61"/>
          <p:cNvCxnSpPr>
            <a:stCxn id="1149" idx="2"/>
            <a:endCxn id="1141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61"/>
          <p:cNvCxnSpPr>
            <a:stCxn id="1150" idx="2"/>
            <a:endCxn id="1141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61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2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59" name="Google Shape;1159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(using Recurrence Relations)</a:t>
            </a:r>
            <a:endParaRPr/>
          </a:p>
        </p:txBody>
      </p:sp>
      <p:sp>
        <p:nvSpPr>
          <p:cNvPr id="1160" name="Google Shape;1160;p62"/>
          <p:cNvSpPr txBox="1"/>
          <p:nvPr>
            <p:ph idx="1" type="body"/>
          </p:nvPr>
        </p:nvSpPr>
        <p:spPr>
          <a:xfrm>
            <a:off x="243000" y="2502325"/>
            <a:ext cx="86850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Measure number of string comparisons for N = hi - lo + 1.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C(0) 	= 0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C(1) 	=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C(N) 	= 1 + C((N-1)/2)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show that C(N) = Θ(log N). Beyond scope of class, so won’t solve in slides.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Time Is Really Terribly Fast</a:t>
            </a:r>
            <a:endParaRPr/>
          </a:p>
        </p:txBody>
      </p:sp>
      <p:sp>
        <p:nvSpPr>
          <p:cNvPr id="1166" name="Google Shape;1166;p63"/>
          <p:cNvSpPr txBox="1"/>
          <p:nvPr>
            <p:ph idx="1" type="body"/>
          </p:nvPr>
        </p:nvSpPr>
        <p:spPr>
          <a:xfrm>
            <a:off x="2052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logarithmic time algorithms have almost constant runtimes.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for incredibly huge datasets, practically equivalent to constant time.</a:t>
            </a:r>
            <a:endParaRPr/>
          </a:p>
        </p:txBody>
      </p:sp>
      <p:graphicFrame>
        <p:nvGraphicFramePr>
          <p:cNvPr id="1167" name="Google Shape;1167;p63"/>
          <p:cNvGraphicFramePr/>
          <p:nvPr/>
        </p:nvGraphicFramePr>
        <p:xfrm>
          <a:off x="845400" y="16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2867425"/>
                <a:gridCol w="1277500"/>
                <a:gridCol w="295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</a:t>
                      </a:r>
                      <a:r>
                        <a:rPr baseline="-25000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r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untime (seconds)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nanosecond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</a:t>
            </a:r>
            <a:r>
              <a:rPr lang="en"/>
              <a:t> [attempt #1]: http://yellkey.com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 By simple, we mean there should be no unnecessary multiplicative constants or additive terms.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</a:t>
            </a:r>
            <a:endParaRPr baseline="30000"/>
          </a:p>
        </p:txBody>
      </p:sp>
      <p:sp>
        <p:nvSpPr>
          <p:cNvPr id="102" name="Google Shape;102;p19"/>
          <p:cNvSpPr txBox="1"/>
          <p:nvPr/>
        </p:nvSpPr>
        <p:spPr>
          <a:xfrm>
            <a:off x="2188222" y="3653625"/>
            <a:ext cx="2314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F.	Other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665750" y="1428750"/>
            <a:ext cx="5812500" cy="252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252823" y="4112741"/>
            <a:ext cx="3807900" cy="77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there’s only one case for this code and thus there’s no distinction between “worst case” and otherwise.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 5: Mergesort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A Prelude to Mergesort/Example 5</a:t>
            </a:r>
            <a:endParaRPr/>
          </a:p>
        </p:txBody>
      </p:sp>
      <p:sp>
        <p:nvSpPr>
          <p:cNvPr id="1178" name="Google Shape;1178;p65"/>
          <p:cNvSpPr txBox="1"/>
          <p:nvPr>
            <p:ph idx="1" type="body"/>
          </p:nvPr>
        </p:nvSpPr>
        <p:spPr>
          <a:xfrm>
            <a:off x="243000" y="556500"/>
            <a:ext cx="8443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in class we discussed a sort called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unfixed item, move it to the front,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the remaining unfixed items using selection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65"/>
          <p:cNvGrpSpPr/>
          <p:nvPr/>
        </p:nvGrpSpPr>
        <p:grpSpPr>
          <a:xfrm>
            <a:off x="6923025" y="2864198"/>
            <a:ext cx="1815500" cy="307200"/>
            <a:chOff x="6770625" y="2787998"/>
            <a:chExt cx="1815500" cy="307200"/>
          </a:xfrm>
        </p:grpSpPr>
        <p:sp>
          <p:nvSpPr>
            <p:cNvPr id="1180" name="Google Shape;1180;p65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65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65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65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65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65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65"/>
          <p:cNvSpPr/>
          <p:nvPr/>
        </p:nvSpPr>
        <p:spPr>
          <a:xfrm>
            <a:off x="6923025" y="3270773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65"/>
          <p:cNvSpPr/>
          <p:nvPr/>
        </p:nvSpPr>
        <p:spPr>
          <a:xfrm>
            <a:off x="7224225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65"/>
          <p:cNvSpPr/>
          <p:nvPr/>
        </p:nvSpPr>
        <p:spPr>
          <a:xfrm>
            <a:off x="7528002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65"/>
          <p:cNvSpPr/>
          <p:nvPr/>
        </p:nvSpPr>
        <p:spPr>
          <a:xfrm>
            <a:off x="7829202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65"/>
          <p:cNvSpPr/>
          <p:nvPr/>
        </p:nvSpPr>
        <p:spPr>
          <a:xfrm>
            <a:off x="8130124" y="326894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65"/>
          <p:cNvSpPr/>
          <p:nvPr/>
        </p:nvSpPr>
        <p:spPr>
          <a:xfrm>
            <a:off x="8431324" y="327077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2" name="Google Shape;1192;p65"/>
          <p:cNvGrpSpPr/>
          <p:nvPr/>
        </p:nvGrpSpPr>
        <p:grpSpPr>
          <a:xfrm>
            <a:off x="6923025" y="3673698"/>
            <a:ext cx="1815500" cy="307200"/>
            <a:chOff x="6770625" y="3626198"/>
            <a:chExt cx="1815500" cy="307200"/>
          </a:xfrm>
        </p:grpSpPr>
        <p:sp>
          <p:nvSpPr>
            <p:cNvPr id="1193" name="Google Shape;1193;p65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65"/>
          <p:cNvGrpSpPr/>
          <p:nvPr/>
        </p:nvGrpSpPr>
        <p:grpSpPr>
          <a:xfrm>
            <a:off x="6923025" y="4078448"/>
            <a:ext cx="1815500" cy="307200"/>
            <a:chOff x="6770625" y="4032773"/>
            <a:chExt cx="1815500" cy="307200"/>
          </a:xfrm>
        </p:grpSpPr>
        <p:sp>
          <p:nvSpPr>
            <p:cNvPr id="1200" name="Google Shape;1200;p65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65"/>
          <p:cNvGrpSpPr/>
          <p:nvPr/>
        </p:nvGrpSpPr>
        <p:grpSpPr>
          <a:xfrm>
            <a:off x="6923025" y="4483198"/>
            <a:ext cx="1815500" cy="307200"/>
            <a:chOff x="6770625" y="4406998"/>
            <a:chExt cx="1815500" cy="307200"/>
          </a:xfrm>
        </p:grpSpPr>
        <p:sp>
          <p:nvSpPr>
            <p:cNvPr id="1207" name="Google Shape;1207;p65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5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65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65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3" name="Google Shape;1213;p65"/>
          <p:cNvSpPr txBox="1"/>
          <p:nvPr/>
        </p:nvSpPr>
        <p:spPr>
          <a:xfrm>
            <a:off x="7726375" y="4790400"/>
            <a:ext cx="78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14" name="Google Shape;1214;p65"/>
          <p:cNvSpPr txBox="1"/>
          <p:nvPr/>
        </p:nvSpPr>
        <p:spPr>
          <a:xfrm>
            <a:off x="244725" y="2004295"/>
            <a:ext cx="5434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of selection sort is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all N unfixed items to find smallest.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look at N-1 remaining unfixed.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last two unfixed items.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Done, sum is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+3+4+5+...+N =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15" name="Google Shape;1215;p65"/>
          <p:cNvSpPr/>
          <p:nvPr/>
        </p:nvSpPr>
        <p:spPr>
          <a:xfrm>
            <a:off x="6232650" y="2840050"/>
            <a:ext cx="5454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1216" name="Google Shape;1216;p65"/>
          <p:cNvGrpSpPr/>
          <p:nvPr/>
        </p:nvGrpSpPr>
        <p:grpSpPr>
          <a:xfrm>
            <a:off x="5418229" y="2520084"/>
            <a:ext cx="1733100" cy="705687"/>
            <a:chOff x="5418229" y="2520084"/>
            <a:chExt cx="1733100" cy="705687"/>
          </a:xfrm>
        </p:grpSpPr>
        <p:sp>
          <p:nvSpPr>
            <p:cNvPr id="1217" name="Google Shape;1217;p65"/>
            <p:cNvSpPr txBox="1"/>
            <p:nvPr/>
          </p:nvSpPr>
          <p:spPr>
            <a:xfrm>
              <a:off x="5418229" y="2795871"/>
              <a:ext cx="1733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5"/>
            <p:cNvSpPr txBox="1"/>
            <p:nvPr/>
          </p:nvSpPr>
          <p:spPr>
            <a:xfrm>
              <a:off x="6284793" y="2520084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A Prelude to Mergesort/Example 5</a:t>
            </a:r>
            <a:endParaRPr/>
          </a:p>
        </p:txBody>
      </p:sp>
      <p:sp>
        <p:nvSpPr>
          <p:cNvPr id="1224" name="Google Shape;1224;p6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 in class we discussed a sort called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unfixed item, move it to the front,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the remaining unfixed items using selection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of selection sort is Θ(N</a:t>
            </a:r>
            <a:r>
              <a:rPr baseline="30000" lang="en"/>
              <a:t>2</a:t>
            </a:r>
            <a:r>
              <a:rPr lang="en"/>
              <a:t>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all N unfixed items to find smallest.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look at N-1 remaining unfixed.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last two unfixed items.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Done, sum is 2+3+4+5+...+N =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Given that runtime is quadratic, for N = 64, we might say the runtime for selection sort is 4,096 arbitrary units of time (AU).</a:t>
            </a:r>
            <a:endParaRPr/>
          </a:p>
        </p:txBody>
      </p:sp>
      <p:grpSp>
        <p:nvGrpSpPr>
          <p:cNvPr id="1225" name="Google Shape;1225;p66"/>
          <p:cNvGrpSpPr/>
          <p:nvPr/>
        </p:nvGrpSpPr>
        <p:grpSpPr>
          <a:xfrm>
            <a:off x="6331206" y="3137268"/>
            <a:ext cx="1905594" cy="670407"/>
            <a:chOff x="6178806" y="1613268"/>
            <a:chExt cx="1905594" cy="670407"/>
          </a:xfrm>
        </p:grpSpPr>
        <p:sp>
          <p:nvSpPr>
            <p:cNvPr id="1226" name="Google Shape;1226;p66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227" name="Google Shape;1227;p66"/>
            <p:cNvSpPr txBox="1"/>
            <p:nvPr/>
          </p:nvSpPr>
          <p:spPr>
            <a:xfrm>
              <a:off x="6178806" y="1905926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~4096 </a:t>
              </a:r>
              <a:r>
                <a:rPr lang="en">
                  <a:solidFill>
                    <a:schemeClr val="dk1"/>
                  </a:solidFill>
                </a:rPr>
                <a:t>AU</a:t>
              </a:r>
              <a:endParaRPr/>
            </a:p>
          </p:txBody>
        </p:sp>
        <p:sp>
          <p:nvSpPr>
            <p:cNvPr id="1228" name="Google Shape;1228;p66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grpSp>
        <p:nvGrpSpPr>
          <p:cNvPr id="1229" name="Google Shape;1229;p66"/>
          <p:cNvGrpSpPr/>
          <p:nvPr/>
        </p:nvGrpSpPr>
        <p:grpSpPr>
          <a:xfrm>
            <a:off x="6538958" y="2004939"/>
            <a:ext cx="1700100" cy="670407"/>
            <a:chOff x="6384300" y="1613268"/>
            <a:chExt cx="1700100" cy="670407"/>
          </a:xfrm>
        </p:grpSpPr>
        <p:sp>
          <p:nvSpPr>
            <p:cNvPr id="1230" name="Google Shape;1230;p66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</a:t>
              </a:r>
              <a:endParaRPr/>
            </a:p>
          </p:txBody>
        </p:sp>
        <p:sp>
          <p:nvSpPr>
            <p:cNvPr id="1231" name="Google Shape;1231;p66"/>
            <p:cNvSpPr txBox="1"/>
            <p:nvPr/>
          </p:nvSpPr>
          <p:spPr>
            <a:xfrm>
              <a:off x="6384300" y="1905926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~36 AU</a:t>
              </a:r>
              <a:endParaRPr/>
            </a:p>
          </p:txBody>
        </p:sp>
        <p:sp>
          <p:nvSpPr>
            <p:cNvPr id="1232" name="Google Shape;1232;p66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7"/>
          <p:cNvSpPr txBox="1"/>
          <p:nvPr>
            <p:ph type="title"/>
          </p:nvPr>
        </p:nvSpPr>
        <p:spPr>
          <a:xfrm>
            <a:off x="166800" y="92500"/>
            <a:ext cx="86415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Merge Operation</a:t>
            </a:r>
            <a:r>
              <a:rPr lang="en"/>
              <a:t>: Another Prelude to Mergesort/Example 5</a:t>
            </a:r>
            <a:endParaRPr/>
          </a:p>
        </p:txBody>
      </p:sp>
      <p:sp>
        <p:nvSpPr>
          <p:cNvPr id="1238" name="Google Shape;1238;p6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two sorted arrays, the merge operation combines them into a single sorted array by successively copying the smallest item from the two arrays into a target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/report</a:t>
            </a:r>
            <a:endParaRPr/>
          </a:p>
        </p:txBody>
      </p:sp>
      <p:sp>
        <p:nvSpPr>
          <p:cNvPr id="1244" name="Google Shape;1244;p68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runtime of merge grow with</a:t>
            </a:r>
            <a:r>
              <a:rPr lang="en"/>
              <a:t> N, the total number of items?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Ubuntu Mono"/>
              <a:buAutoNum type="alphaUcPeriod"/>
            </a:pPr>
            <a:r>
              <a:rPr lang="en"/>
              <a:t>Θ(1)                 C. 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AutoNum type="alphaUcPeriod"/>
            </a:pPr>
            <a:r>
              <a:rPr lang="en"/>
              <a:t>Θ(log N)          D.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45" name="Google Shape;1245;p68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68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68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68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8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68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68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68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8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68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68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68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68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68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68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68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68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68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3" name="Google Shape;1263;p68"/>
          <p:cNvCxnSpPr>
            <a:stCxn id="1245" idx="2"/>
            <a:endCxn id="1254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68"/>
          <p:cNvCxnSpPr>
            <a:stCxn id="1246" idx="2"/>
            <a:endCxn id="1255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68"/>
          <p:cNvCxnSpPr>
            <a:stCxn id="1250" idx="2"/>
            <a:endCxn id="1256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68"/>
          <p:cNvCxnSpPr>
            <a:stCxn id="1251" idx="2"/>
            <a:endCxn id="1257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68"/>
          <p:cNvCxnSpPr>
            <a:stCxn id="1247" idx="2"/>
            <a:endCxn id="1258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68"/>
          <p:cNvCxnSpPr>
            <a:stCxn id="1252" idx="2"/>
            <a:endCxn id="1259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68"/>
          <p:cNvCxnSpPr>
            <a:stCxn id="1253" idx="2"/>
            <a:endCxn id="1260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68"/>
          <p:cNvCxnSpPr>
            <a:stCxn id="1248" idx="2"/>
            <a:endCxn id="1261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68"/>
          <p:cNvCxnSpPr>
            <a:stCxn id="1249" idx="2"/>
            <a:endCxn id="1262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http://shoutkey.com</a:t>
            </a:r>
            <a:r>
              <a:rPr lang="en">
                <a:solidFill>
                  <a:srgbClr val="208920"/>
                </a:solidFill>
              </a:rPr>
              <a:t>/TBA</a:t>
            </a:r>
            <a:endParaRPr/>
          </a:p>
        </p:txBody>
      </p:sp>
      <p:sp>
        <p:nvSpPr>
          <p:cNvPr id="1277" name="Google Shape;1277;p69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</a:t>
            </a:r>
            <a:r>
              <a:rPr b="1" lang="en"/>
              <a:t>Θ(N)</a:t>
            </a:r>
            <a:r>
              <a:rPr lang="en"/>
              <a:t>. Why? Use array writes as cost model, merge does exactly N writes.</a:t>
            </a:r>
            <a:endParaRPr/>
          </a:p>
        </p:txBody>
      </p:sp>
      <p:sp>
        <p:nvSpPr>
          <p:cNvPr id="1278" name="Google Shape;1278;p69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69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69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69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9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69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69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69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69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69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69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69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69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69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69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69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69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69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69"/>
          <p:cNvCxnSpPr>
            <a:stCxn id="1278" idx="2"/>
            <a:endCxn id="1287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7" name="Google Shape;1297;p69"/>
          <p:cNvCxnSpPr>
            <a:stCxn id="1279" idx="2"/>
            <a:endCxn id="1288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8" name="Google Shape;1298;p69"/>
          <p:cNvCxnSpPr>
            <a:stCxn id="1283" idx="2"/>
            <a:endCxn id="1289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69"/>
          <p:cNvCxnSpPr>
            <a:stCxn id="1284" idx="2"/>
            <a:endCxn id="1290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69"/>
          <p:cNvCxnSpPr>
            <a:stCxn id="1280" idx="2"/>
            <a:endCxn id="1291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69"/>
          <p:cNvCxnSpPr>
            <a:stCxn id="1285" idx="2"/>
            <a:endCxn id="1292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69"/>
          <p:cNvCxnSpPr>
            <a:stCxn id="1286" idx="2"/>
            <a:endCxn id="1293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69"/>
          <p:cNvCxnSpPr>
            <a:stCxn id="1281" idx="2"/>
            <a:endCxn id="1294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69"/>
          <p:cNvCxnSpPr>
            <a:stCxn id="1282" idx="2"/>
            <a:endCxn id="1295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Merge to Speed Up the Sorting Process</a:t>
            </a:r>
            <a:endParaRPr/>
          </a:p>
        </p:txBody>
      </p:sp>
      <p:sp>
        <p:nvSpPr>
          <p:cNvPr id="1310" name="Google Shape;1310;p70"/>
          <p:cNvSpPr txBox="1"/>
          <p:nvPr>
            <p:ph idx="1" type="body"/>
          </p:nvPr>
        </p:nvSpPr>
        <p:spPr>
          <a:xfrm>
            <a:off x="243000" y="556500"/>
            <a:ext cx="869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can give us an improvement over vanilla selection sort: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left half: </a:t>
            </a: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right half: </a:t>
            </a: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results: Θ(N).</a:t>
            </a:r>
            <a:endParaRPr/>
          </a:p>
        </p:txBody>
      </p:sp>
      <p:sp>
        <p:nvSpPr>
          <p:cNvPr id="1311" name="Google Shape;1311;p70"/>
          <p:cNvSpPr/>
          <p:nvPr/>
        </p:nvSpPr>
        <p:spPr>
          <a:xfrm>
            <a:off x="7246200" y="2862050"/>
            <a:ext cx="8382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N=64</a:t>
            </a:r>
            <a:endParaRPr/>
          </a:p>
        </p:txBody>
      </p:sp>
      <p:sp>
        <p:nvSpPr>
          <p:cNvPr id="1312" name="Google Shape;1312;p70"/>
          <p:cNvSpPr/>
          <p:nvPr/>
        </p:nvSpPr>
        <p:spPr>
          <a:xfrm>
            <a:off x="6496900" y="3585950"/>
            <a:ext cx="8382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N=32</a:t>
            </a:r>
            <a:endParaRPr/>
          </a:p>
        </p:txBody>
      </p:sp>
      <p:sp>
        <p:nvSpPr>
          <p:cNvPr id="1313" name="Google Shape;1313;p70"/>
          <p:cNvSpPr/>
          <p:nvPr/>
        </p:nvSpPr>
        <p:spPr>
          <a:xfrm>
            <a:off x="8020900" y="3585950"/>
            <a:ext cx="8382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N=32</a:t>
            </a:r>
            <a:endParaRPr/>
          </a:p>
        </p:txBody>
      </p:sp>
      <p:cxnSp>
        <p:nvCxnSpPr>
          <p:cNvPr id="1314" name="Google Shape;1314;p70"/>
          <p:cNvCxnSpPr>
            <a:stCxn id="1312" idx="0"/>
            <a:endCxn id="1311" idx="2"/>
          </p:cNvCxnSpPr>
          <p:nvPr/>
        </p:nvCxnSpPr>
        <p:spPr>
          <a:xfrm flipH="1" rot="10800000">
            <a:off x="6916000" y="3217550"/>
            <a:ext cx="7494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70"/>
          <p:cNvCxnSpPr>
            <a:stCxn id="1313" idx="0"/>
            <a:endCxn id="1311" idx="2"/>
          </p:cNvCxnSpPr>
          <p:nvPr/>
        </p:nvCxnSpPr>
        <p:spPr>
          <a:xfrm rot="10800000">
            <a:off x="7665400" y="3217550"/>
            <a:ext cx="7746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6" name="Google Shape;1316;p70"/>
          <p:cNvGrpSpPr/>
          <p:nvPr/>
        </p:nvGrpSpPr>
        <p:grpSpPr>
          <a:xfrm>
            <a:off x="5499342" y="2827040"/>
            <a:ext cx="2559259" cy="1269575"/>
            <a:chOff x="5499342" y="2827040"/>
            <a:chExt cx="2559259" cy="1269575"/>
          </a:xfrm>
        </p:grpSpPr>
        <p:sp>
          <p:nvSpPr>
            <p:cNvPr id="1317" name="Google Shape;1317;p70"/>
            <p:cNvSpPr txBox="1"/>
            <p:nvPr/>
          </p:nvSpPr>
          <p:spPr>
            <a:xfrm>
              <a:off x="5499342" y="3550315"/>
              <a:ext cx="10599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~1024</a:t>
              </a:r>
              <a:r>
                <a:rPr lang="en"/>
                <a:t> AU</a:t>
              </a:r>
              <a:endParaRPr/>
            </a:p>
          </p:txBody>
        </p:sp>
        <p:sp>
          <p:nvSpPr>
            <p:cNvPr id="1318" name="Google Shape;1318;p70"/>
            <p:cNvSpPr txBox="1"/>
            <p:nvPr/>
          </p:nvSpPr>
          <p:spPr>
            <a:xfrm>
              <a:off x="6434988" y="2827040"/>
              <a:ext cx="9789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64 AU</a:t>
              </a:r>
              <a:endParaRPr/>
            </a:p>
          </p:txBody>
        </p:sp>
        <p:sp>
          <p:nvSpPr>
            <p:cNvPr id="1319" name="Google Shape;1319;p70"/>
            <p:cNvSpPr txBox="1"/>
            <p:nvPr/>
          </p:nvSpPr>
          <p:spPr>
            <a:xfrm>
              <a:off x="7372201" y="3571450"/>
              <a:ext cx="6864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~1024</a:t>
              </a:r>
              <a:endParaRPr/>
            </a:p>
          </p:txBody>
        </p:sp>
      </p:grpSp>
      <p:sp>
        <p:nvSpPr>
          <p:cNvPr id="1320" name="Google Shape;1320;p70"/>
          <p:cNvSpPr txBox="1"/>
          <p:nvPr/>
        </p:nvSpPr>
        <p:spPr>
          <a:xfrm>
            <a:off x="8325939" y="3291408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21" name="Google Shape;1321;p70"/>
          <p:cNvSpPr txBox="1"/>
          <p:nvPr/>
        </p:nvSpPr>
        <p:spPr>
          <a:xfrm>
            <a:off x="6604775" y="3280433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22" name="Google Shape;1322;p70"/>
          <p:cNvSpPr txBox="1"/>
          <p:nvPr/>
        </p:nvSpPr>
        <p:spPr>
          <a:xfrm>
            <a:off x="7477342" y="2577206"/>
            <a:ext cx="534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323" name="Google Shape;1323;p70"/>
          <p:cNvSpPr txBox="1"/>
          <p:nvPr/>
        </p:nvSpPr>
        <p:spPr>
          <a:xfrm>
            <a:off x="229900" y="2326200"/>
            <a:ext cx="5015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N=64: ~2112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AU.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~2*1024 = ~2048 AU.</a:t>
            </a:r>
            <a:endParaRPr sz="2000"/>
          </a:p>
        </p:txBody>
      </p:sp>
      <p:sp>
        <p:nvSpPr>
          <p:cNvPr id="1324" name="Google Shape;1324;p70"/>
          <p:cNvSpPr txBox="1"/>
          <p:nvPr/>
        </p:nvSpPr>
        <p:spPr>
          <a:xfrm>
            <a:off x="228600" y="3764400"/>
            <a:ext cx="54279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but faster since N+2*(N/2)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~2112 vs. ~4096 AU for N=64.</a:t>
            </a:r>
            <a:endParaRPr sz="2000"/>
          </a:p>
        </p:txBody>
      </p:sp>
      <p:grpSp>
        <p:nvGrpSpPr>
          <p:cNvPr id="1325" name="Google Shape;1325;p70"/>
          <p:cNvGrpSpPr/>
          <p:nvPr/>
        </p:nvGrpSpPr>
        <p:grpSpPr>
          <a:xfrm>
            <a:off x="6227275" y="1380068"/>
            <a:ext cx="1852500" cy="670407"/>
            <a:chOff x="6231900" y="1613268"/>
            <a:chExt cx="1852500" cy="670407"/>
          </a:xfrm>
        </p:grpSpPr>
        <p:sp>
          <p:nvSpPr>
            <p:cNvPr id="1326" name="Google Shape;1326;p70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27" name="Google Shape;1327;p70"/>
            <p:cNvSpPr txBox="1"/>
            <p:nvPr/>
          </p:nvSpPr>
          <p:spPr>
            <a:xfrm>
              <a:off x="6231900" y="1889803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~4096 AU</a:t>
              </a:r>
              <a:endParaRPr/>
            </a:p>
          </p:txBody>
        </p:sp>
        <p:sp>
          <p:nvSpPr>
            <p:cNvPr id="1328" name="Google Shape;1328;p70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Merge Layers</a:t>
            </a:r>
            <a:endParaRPr/>
          </a:p>
        </p:txBody>
      </p:sp>
      <p:sp>
        <p:nvSpPr>
          <p:cNvPr id="1334" name="Google Shape;1334;p71"/>
          <p:cNvSpPr txBox="1"/>
          <p:nvPr>
            <p:ph idx="1" type="body"/>
          </p:nvPr>
        </p:nvSpPr>
        <p:spPr>
          <a:xfrm>
            <a:off x="243000" y="556500"/>
            <a:ext cx="869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do even better by adding a second layer of merges.</a:t>
            </a:r>
            <a:endParaRPr/>
          </a:p>
        </p:txBody>
      </p:sp>
      <p:sp>
        <p:nvSpPr>
          <p:cNvPr id="1335" name="Google Shape;1335;p71"/>
          <p:cNvSpPr txBox="1"/>
          <p:nvPr/>
        </p:nvSpPr>
        <p:spPr>
          <a:xfrm>
            <a:off x="229900" y="2326200"/>
            <a:ext cx="54036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for each sort: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 only: ~4096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layer of merges: ~2112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layers of merges:  ~1152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AU + 2*~32 AU.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4*~256.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6" name="Google Shape;1336;p71"/>
          <p:cNvGrpSpPr/>
          <p:nvPr/>
        </p:nvGrpSpPr>
        <p:grpSpPr>
          <a:xfrm>
            <a:off x="5983939" y="2348606"/>
            <a:ext cx="2876300" cy="1364244"/>
            <a:chOff x="5983939" y="2577206"/>
            <a:chExt cx="2876300" cy="1364244"/>
          </a:xfrm>
        </p:grpSpPr>
        <p:sp>
          <p:nvSpPr>
            <p:cNvPr id="1337" name="Google Shape;1337;p71"/>
            <p:cNvSpPr/>
            <p:nvPr/>
          </p:nvSpPr>
          <p:spPr>
            <a:xfrm>
              <a:off x="7246200" y="28620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38" name="Google Shape;1338;p71"/>
            <p:cNvSpPr/>
            <p:nvPr/>
          </p:nvSpPr>
          <p:spPr>
            <a:xfrm>
              <a:off x="6496900" y="35859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N=32</a:t>
              </a:r>
              <a:endParaRPr/>
            </a:p>
          </p:txBody>
        </p:sp>
        <p:sp>
          <p:nvSpPr>
            <p:cNvPr id="1339" name="Google Shape;1339;p71"/>
            <p:cNvSpPr/>
            <p:nvPr/>
          </p:nvSpPr>
          <p:spPr>
            <a:xfrm>
              <a:off x="8020900" y="35859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N=32</a:t>
              </a:r>
              <a:endParaRPr/>
            </a:p>
          </p:txBody>
        </p:sp>
        <p:cxnSp>
          <p:nvCxnSpPr>
            <p:cNvPr id="1340" name="Google Shape;1340;p71"/>
            <p:cNvCxnSpPr>
              <a:stCxn id="1338" idx="0"/>
              <a:endCxn id="1337" idx="2"/>
            </p:cNvCxnSpPr>
            <p:nvPr/>
          </p:nvCxnSpPr>
          <p:spPr>
            <a:xfrm flipH="1" rot="10800000">
              <a:off x="6916000" y="3217550"/>
              <a:ext cx="7494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1" name="Google Shape;1341;p71"/>
            <p:cNvCxnSpPr>
              <a:stCxn id="1339" idx="0"/>
              <a:endCxn id="1337" idx="2"/>
            </p:cNvCxnSpPr>
            <p:nvPr/>
          </p:nvCxnSpPr>
          <p:spPr>
            <a:xfrm rot="10800000">
              <a:off x="7665400" y="3217550"/>
              <a:ext cx="7746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2" name="Google Shape;1342;p71"/>
            <p:cNvSpPr txBox="1"/>
            <p:nvPr/>
          </p:nvSpPr>
          <p:spPr>
            <a:xfrm>
              <a:off x="5983939" y="3587289"/>
              <a:ext cx="612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32</a:t>
              </a:r>
              <a:endParaRPr/>
            </a:p>
          </p:txBody>
        </p:sp>
        <p:sp>
          <p:nvSpPr>
            <p:cNvPr id="1343" name="Google Shape;1343;p71"/>
            <p:cNvSpPr txBox="1"/>
            <p:nvPr/>
          </p:nvSpPr>
          <p:spPr>
            <a:xfrm>
              <a:off x="6723150" y="2850150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64</a:t>
              </a:r>
              <a:endParaRPr/>
            </a:p>
          </p:txBody>
        </p:sp>
        <p:sp>
          <p:nvSpPr>
            <p:cNvPr id="1344" name="Google Shape;1344;p71"/>
            <p:cNvSpPr txBox="1"/>
            <p:nvPr/>
          </p:nvSpPr>
          <p:spPr>
            <a:xfrm>
              <a:off x="7545475" y="3589939"/>
              <a:ext cx="612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r>
                <a:rPr lang="en"/>
                <a:t>32</a:t>
              </a:r>
              <a:endParaRPr/>
            </a:p>
          </p:txBody>
        </p:sp>
        <p:sp>
          <p:nvSpPr>
            <p:cNvPr id="1345" name="Google Shape;1345;p71"/>
            <p:cNvSpPr txBox="1"/>
            <p:nvPr/>
          </p:nvSpPr>
          <p:spPr>
            <a:xfrm>
              <a:off x="8325939" y="329140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  <p:sp>
          <p:nvSpPr>
            <p:cNvPr id="1346" name="Google Shape;1346;p71"/>
            <p:cNvSpPr txBox="1"/>
            <p:nvPr/>
          </p:nvSpPr>
          <p:spPr>
            <a:xfrm>
              <a:off x="6604775" y="3280433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  <p:sp>
          <p:nvSpPr>
            <p:cNvPr id="1347" name="Google Shape;1347;p71"/>
            <p:cNvSpPr txBox="1"/>
            <p:nvPr/>
          </p:nvSpPr>
          <p:spPr>
            <a:xfrm>
              <a:off x="7477342" y="2577206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</p:grpSp>
      <p:sp>
        <p:nvSpPr>
          <p:cNvPr id="1348" name="Google Shape;1348;p71"/>
          <p:cNvSpPr/>
          <p:nvPr/>
        </p:nvSpPr>
        <p:spPr>
          <a:xfrm>
            <a:off x="6268300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49" name="Google Shape;1349;p71"/>
          <p:cNvSpPr/>
          <p:nvPr/>
        </p:nvSpPr>
        <p:spPr>
          <a:xfrm>
            <a:off x="7059275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50" name="Google Shape;1350;p71"/>
          <p:cNvSpPr/>
          <p:nvPr/>
        </p:nvSpPr>
        <p:spPr>
          <a:xfrm>
            <a:off x="7850250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51" name="Google Shape;1351;p71"/>
          <p:cNvSpPr/>
          <p:nvPr/>
        </p:nvSpPr>
        <p:spPr>
          <a:xfrm>
            <a:off x="8641225" y="4030450"/>
            <a:ext cx="4191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1352" name="Google Shape;1352;p71"/>
          <p:cNvCxnSpPr>
            <a:stCxn id="1348" idx="0"/>
            <a:endCxn id="1338" idx="2"/>
          </p:cNvCxnSpPr>
          <p:nvPr/>
        </p:nvCxnSpPr>
        <p:spPr>
          <a:xfrm flipH="1" rot="10800000">
            <a:off x="6477850" y="3712750"/>
            <a:ext cx="4383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3" name="Google Shape;1353;p71"/>
          <p:cNvCxnSpPr>
            <a:stCxn id="1349" idx="0"/>
            <a:endCxn id="1338" idx="2"/>
          </p:cNvCxnSpPr>
          <p:nvPr/>
        </p:nvCxnSpPr>
        <p:spPr>
          <a:xfrm rot="10800000">
            <a:off x="6916025" y="3712750"/>
            <a:ext cx="3528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4" name="Google Shape;1354;p71"/>
          <p:cNvCxnSpPr>
            <a:stCxn id="1350" idx="0"/>
            <a:endCxn id="1339" idx="2"/>
          </p:cNvCxnSpPr>
          <p:nvPr/>
        </p:nvCxnSpPr>
        <p:spPr>
          <a:xfrm flipH="1" rot="10800000">
            <a:off x="8059800" y="3712750"/>
            <a:ext cx="3801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5" name="Google Shape;1355;p71"/>
          <p:cNvCxnSpPr>
            <a:stCxn id="1351" idx="0"/>
            <a:endCxn id="1339" idx="2"/>
          </p:cNvCxnSpPr>
          <p:nvPr/>
        </p:nvCxnSpPr>
        <p:spPr>
          <a:xfrm rot="10800000">
            <a:off x="8440075" y="3712750"/>
            <a:ext cx="410700" cy="3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6" name="Google Shape;1356;p71"/>
          <p:cNvSpPr txBox="1"/>
          <p:nvPr/>
        </p:nvSpPr>
        <p:spPr>
          <a:xfrm>
            <a:off x="6136350" y="3737206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57" name="Google Shape;1357;p71"/>
          <p:cNvSpPr txBox="1"/>
          <p:nvPr/>
        </p:nvSpPr>
        <p:spPr>
          <a:xfrm>
            <a:off x="7191690" y="3737206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58" name="Google Shape;1358;p71"/>
          <p:cNvSpPr txBox="1"/>
          <p:nvPr/>
        </p:nvSpPr>
        <p:spPr>
          <a:xfrm>
            <a:off x="7711160" y="3733023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59" name="Google Shape;1359;p71"/>
          <p:cNvSpPr txBox="1"/>
          <p:nvPr/>
        </p:nvSpPr>
        <p:spPr>
          <a:xfrm>
            <a:off x="8766500" y="3733023"/>
            <a:ext cx="493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360" name="Google Shape;1360;p71"/>
          <p:cNvSpPr txBox="1"/>
          <p:nvPr/>
        </p:nvSpPr>
        <p:spPr>
          <a:xfrm>
            <a:off x="5679575" y="4001375"/>
            <a:ext cx="634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~256</a:t>
            </a:r>
            <a:endParaRPr/>
          </a:p>
        </p:txBody>
      </p:sp>
      <p:grpSp>
        <p:nvGrpSpPr>
          <p:cNvPr id="1361" name="Google Shape;1361;p71"/>
          <p:cNvGrpSpPr/>
          <p:nvPr/>
        </p:nvGrpSpPr>
        <p:grpSpPr>
          <a:xfrm>
            <a:off x="6227275" y="1380068"/>
            <a:ext cx="1852500" cy="670407"/>
            <a:chOff x="6231900" y="1613268"/>
            <a:chExt cx="1852500" cy="670407"/>
          </a:xfrm>
        </p:grpSpPr>
        <p:sp>
          <p:nvSpPr>
            <p:cNvPr id="1362" name="Google Shape;1362;p71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63" name="Google Shape;1363;p71"/>
            <p:cNvSpPr txBox="1"/>
            <p:nvPr/>
          </p:nvSpPr>
          <p:spPr>
            <a:xfrm>
              <a:off x="6231900" y="1889803"/>
              <a:ext cx="116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~4096 AU</a:t>
              </a:r>
              <a:endParaRPr/>
            </a:p>
          </p:txBody>
        </p:sp>
        <p:sp>
          <p:nvSpPr>
            <p:cNvPr id="1364" name="Google Shape;1364;p71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cxnSp>
        <p:nvCxnSpPr>
          <p:cNvPr id="1365" name="Google Shape;1365;p71"/>
          <p:cNvCxnSpPr/>
          <p:nvPr/>
        </p:nvCxnSpPr>
        <p:spPr>
          <a:xfrm flipH="1" rot="10800000">
            <a:off x="3739450" y="4216950"/>
            <a:ext cx="17871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71"/>
          <p:cNvCxnSpPr/>
          <p:nvPr/>
        </p:nvCxnSpPr>
        <p:spPr>
          <a:xfrm flipH="1" rot="10800000">
            <a:off x="4183825" y="3252425"/>
            <a:ext cx="1281300" cy="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71"/>
          <p:cNvSpPr/>
          <p:nvPr/>
        </p:nvSpPr>
        <p:spPr>
          <a:xfrm>
            <a:off x="5550075" y="2651545"/>
            <a:ext cx="194700" cy="114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</a:t>
            </a:r>
            <a:endParaRPr/>
          </a:p>
        </p:txBody>
      </p:sp>
      <p:sp>
        <p:nvSpPr>
          <p:cNvPr id="1373" name="Google Shape;1373;p72"/>
          <p:cNvSpPr txBox="1"/>
          <p:nvPr>
            <p:ph idx="1" type="body"/>
          </p:nvPr>
        </p:nvSpPr>
        <p:spPr>
          <a:xfrm>
            <a:off x="243000" y="556500"/>
            <a:ext cx="86979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does merges all the way down (no selection sort):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array is of size 1, return.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 left half: Θ(??).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 right half: Θ(??).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results: Θ(N).</a:t>
            </a:r>
            <a:endParaRPr/>
          </a:p>
        </p:txBody>
      </p:sp>
      <p:grpSp>
        <p:nvGrpSpPr>
          <p:cNvPr id="1374" name="Google Shape;1374;p72"/>
          <p:cNvGrpSpPr/>
          <p:nvPr/>
        </p:nvGrpSpPr>
        <p:grpSpPr>
          <a:xfrm>
            <a:off x="7241575" y="1380068"/>
            <a:ext cx="838200" cy="670407"/>
            <a:chOff x="7246200" y="1613268"/>
            <a:chExt cx="838200" cy="670407"/>
          </a:xfrm>
        </p:grpSpPr>
        <p:sp>
          <p:nvSpPr>
            <p:cNvPr id="1375" name="Google Shape;1375;p72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N=64</a:t>
              </a:r>
              <a:endParaRPr/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7435593" y="161326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</a:t>
              </a:r>
              <a:endParaRPr/>
            </a:p>
          </p:txBody>
        </p:sp>
      </p:grpSp>
      <p:sp>
        <p:nvSpPr>
          <p:cNvPr id="1377" name="Google Shape;1377;p72"/>
          <p:cNvSpPr/>
          <p:nvPr/>
        </p:nvSpPr>
        <p:spPr>
          <a:xfrm>
            <a:off x="7246200" y="25572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378" name="Google Shape;1378;p72"/>
          <p:cNvSpPr/>
          <p:nvPr/>
        </p:nvSpPr>
        <p:spPr>
          <a:xfrm>
            <a:off x="6496900" y="32811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379" name="Google Shape;1379;p72"/>
          <p:cNvSpPr/>
          <p:nvPr/>
        </p:nvSpPr>
        <p:spPr>
          <a:xfrm>
            <a:off x="8020900" y="32811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cxnSp>
        <p:nvCxnSpPr>
          <p:cNvPr id="1380" name="Google Shape;1380;p72"/>
          <p:cNvCxnSpPr>
            <a:stCxn id="1378" idx="0"/>
            <a:endCxn id="1377" idx="2"/>
          </p:cNvCxnSpPr>
          <p:nvPr/>
        </p:nvCxnSpPr>
        <p:spPr>
          <a:xfrm flipH="1" rot="10800000">
            <a:off x="6706450" y="2912750"/>
            <a:ext cx="7494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72"/>
          <p:cNvCxnSpPr>
            <a:stCxn id="1379" idx="0"/>
            <a:endCxn id="1377" idx="2"/>
          </p:cNvCxnSpPr>
          <p:nvPr/>
        </p:nvCxnSpPr>
        <p:spPr>
          <a:xfrm rot="10800000">
            <a:off x="7455850" y="2912750"/>
            <a:ext cx="774600" cy="36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72"/>
          <p:cNvSpPr/>
          <p:nvPr/>
        </p:nvSpPr>
        <p:spPr>
          <a:xfrm>
            <a:off x="61159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83" name="Google Shape;1383;p72"/>
          <p:cNvSpPr/>
          <p:nvPr/>
        </p:nvSpPr>
        <p:spPr>
          <a:xfrm>
            <a:off x="68716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84" name="Google Shape;1384;p72"/>
          <p:cNvSpPr/>
          <p:nvPr/>
        </p:nvSpPr>
        <p:spPr>
          <a:xfrm>
            <a:off x="7627300" y="38780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85" name="Google Shape;1385;p72"/>
          <p:cNvSpPr txBox="1"/>
          <p:nvPr/>
        </p:nvSpPr>
        <p:spPr>
          <a:xfrm>
            <a:off x="8407400" y="3886200"/>
            <a:ext cx="8889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cxnSp>
        <p:nvCxnSpPr>
          <p:cNvPr id="1386" name="Google Shape;1386;p72"/>
          <p:cNvCxnSpPr>
            <a:stCxn id="1384" idx="0"/>
            <a:endCxn id="1379" idx="2"/>
          </p:cNvCxnSpPr>
          <p:nvPr/>
        </p:nvCxnSpPr>
        <p:spPr>
          <a:xfrm flipH="1" rot="10800000">
            <a:off x="7836850" y="3636550"/>
            <a:ext cx="3936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72"/>
          <p:cNvCxnSpPr>
            <a:stCxn id="1382" idx="0"/>
            <a:endCxn id="1378" idx="2"/>
          </p:cNvCxnSpPr>
          <p:nvPr/>
        </p:nvCxnSpPr>
        <p:spPr>
          <a:xfrm flipH="1" rot="10800000">
            <a:off x="6325450" y="3636550"/>
            <a:ext cx="3810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72"/>
          <p:cNvCxnSpPr>
            <a:stCxn id="1383" idx="0"/>
            <a:endCxn id="1378" idx="2"/>
          </p:cNvCxnSpPr>
          <p:nvPr/>
        </p:nvCxnSpPr>
        <p:spPr>
          <a:xfrm rot="10800000">
            <a:off x="6706450" y="3636550"/>
            <a:ext cx="374700" cy="2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9" name="Google Shape;1389;p72"/>
          <p:cNvSpPr/>
          <p:nvPr/>
        </p:nvSpPr>
        <p:spPr>
          <a:xfrm>
            <a:off x="5785700" y="44368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90" name="Google Shape;1390;p72"/>
          <p:cNvSpPr/>
          <p:nvPr/>
        </p:nvSpPr>
        <p:spPr>
          <a:xfrm>
            <a:off x="6395300" y="4436850"/>
            <a:ext cx="4191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91" name="Google Shape;1391;p72"/>
          <p:cNvSpPr txBox="1"/>
          <p:nvPr/>
        </p:nvSpPr>
        <p:spPr>
          <a:xfrm>
            <a:off x="6947800" y="4455900"/>
            <a:ext cx="8889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cxnSp>
        <p:nvCxnSpPr>
          <p:cNvPr id="1392" name="Google Shape;1392;p72"/>
          <p:cNvCxnSpPr>
            <a:stCxn id="1389" idx="0"/>
            <a:endCxn id="1382" idx="2"/>
          </p:cNvCxnSpPr>
          <p:nvPr/>
        </p:nvCxnSpPr>
        <p:spPr>
          <a:xfrm flipH="1" rot="10800000">
            <a:off x="5995250" y="4233450"/>
            <a:ext cx="3303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72"/>
          <p:cNvCxnSpPr>
            <a:stCxn id="1390" idx="0"/>
            <a:endCxn id="1382" idx="2"/>
          </p:cNvCxnSpPr>
          <p:nvPr/>
        </p:nvCxnSpPr>
        <p:spPr>
          <a:xfrm rot="10800000">
            <a:off x="6325550" y="4233450"/>
            <a:ext cx="2793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72"/>
          <p:cNvSpPr txBox="1"/>
          <p:nvPr/>
        </p:nvSpPr>
        <p:spPr>
          <a:xfrm>
            <a:off x="6883400" y="255270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395" name="Google Shape;1395;p72"/>
          <p:cNvSpPr txBox="1"/>
          <p:nvPr/>
        </p:nvSpPr>
        <p:spPr>
          <a:xfrm>
            <a:off x="6115900" y="327465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396" name="Google Shape;1396;p72"/>
          <p:cNvSpPr txBox="1"/>
          <p:nvPr/>
        </p:nvSpPr>
        <p:spPr>
          <a:xfrm>
            <a:off x="7627300" y="3282429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397" name="Google Shape;1397;p72"/>
          <p:cNvSpPr txBox="1"/>
          <p:nvPr/>
        </p:nvSpPr>
        <p:spPr>
          <a:xfrm>
            <a:off x="5709500" y="3935050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98" name="Google Shape;1398;p72"/>
          <p:cNvSpPr txBox="1"/>
          <p:nvPr/>
        </p:nvSpPr>
        <p:spPr>
          <a:xfrm>
            <a:off x="6533782" y="39489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99" name="Google Shape;1399;p72"/>
          <p:cNvSpPr txBox="1"/>
          <p:nvPr/>
        </p:nvSpPr>
        <p:spPr>
          <a:xfrm>
            <a:off x="7219582" y="39489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00" name="Google Shape;1400;p72"/>
          <p:cNvSpPr txBox="1"/>
          <p:nvPr/>
        </p:nvSpPr>
        <p:spPr>
          <a:xfrm>
            <a:off x="5404700" y="44823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1" name="Google Shape;1401;p72"/>
          <p:cNvSpPr txBox="1"/>
          <p:nvPr/>
        </p:nvSpPr>
        <p:spPr>
          <a:xfrm>
            <a:off x="6090500" y="4482368"/>
            <a:ext cx="4191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2" name="Google Shape;1402;p72"/>
          <p:cNvSpPr txBox="1"/>
          <p:nvPr/>
        </p:nvSpPr>
        <p:spPr>
          <a:xfrm>
            <a:off x="7282471" y="2245965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3" name="Google Shape;1403;p72"/>
          <p:cNvSpPr txBox="1"/>
          <p:nvPr/>
        </p:nvSpPr>
        <p:spPr>
          <a:xfrm>
            <a:off x="6496896" y="2957740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4" name="Google Shape;1404;p72"/>
          <p:cNvSpPr txBox="1"/>
          <p:nvPr/>
        </p:nvSpPr>
        <p:spPr>
          <a:xfrm>
            <a:off x="8174346" y="2957740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5" name="Google Shape;1405;p72"/>
          <p:cNvSpPr txBox="1"/>
          <p:nvPr/>
        </p:nvSpPr>
        <p:spPr>
          <a:xfrm>
            <a:off x="6039496" y="3576981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6" name="Google Shape;1406;p72"/>
          <p:cNvSpPr txBox="1"/>
          <p:nvPr/>
        </p:nvSpPr>
        <p:spPr>
          <a:xfrm>
            <a:off x="7058040" y="3582384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7" name="Google Shape;1407;p72"/>
          <p:cNvSpPr txBox="1"/>
          <p:nvPr/>
        </p:nvSpPr>
        <p:spPr>
          <a:xfrm>
            <a:off x="7518746" y="3576981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8" name="Google Shape;1408;p72"/>
          <p:cNvSpPr txBox="1"/>
          <p:nvPr/>
        </p:nvSpPr>
        <p:spPr>
          <a:xfrm>
            <a:off x="5695632" y="4136563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09" name="Google Shape;1409;p72"/>
          <p:cNvSpPr txBox="1"/>
          <p:nvPr/>
        </p:nvSpPr>
        <p:spPr>
          <a:xfrm>
            <a:off x="6571755" y="4141069"/>
            <a:ext cx="355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410" name="Google Shape;1410;p72"/>
          <p:cNvSpPr txBox="1"/>
          <p:nvPr/>
        </p:nvSpPr>
        <p:spPr>
          <a:xfrm>
            <a:off x="229900" y="2557250"/>
            <a:ext cx="55938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runtime to merge all the way down: ~384 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Top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~64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Second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~32*2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Third layer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~16*4 = 64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runtime in AU is ~64k, where k is the number of layers.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log</a:t>
            </a:r>
            <a:r>
              <a:rPr baseline="-25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(64) = 6, so ~384 total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1" name="Google Shape;1411;p72"/>
          <p:cNvGrpSpPr/>
          <p:nvPr/>
        </p:nvGrpSpPr>
        <p:grpSpPr>
          <a:xfrm>
            <a:off x="8694250" y="2552700"/>
            <a:ext cx="545850" cy="2220211"/>
            <a:chOff x="8694250" y="2837275"/>
            <a:chExt cx="545850" cy="2031300"/>
          </a:xfrm>
        </p:grpSpPr>
        <p:sp>
          <p:nvSpPr>
            <p:cNvPr id="1412" name="Google Shape;1412;p72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2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sp>
        <p:nvSpPr>
          <p:cNvPr id="1414" name="Google Shape;1414;p72"/>
          <p:cNvSpPr/>
          <p:nvPr/>
        </p:nvSpPr>
        <p:spPr>
          <a:xfrm>
            <a:off x="8484701" y="4635150"/>
            <a:ext cx="642300" cy="19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72"/>
          <p:cNvSpPr txBox="1"/>
          <p:nvPr/>
        </p:nvSpPr>
        <p:spPr>
          <a:xfrm>
            <a:off x="8673950" y="4576875"/>
            <a:ext cx="355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416" name="Google Shape;1416;p72"/>
          <p:cNvSpPr txBox="1"/>
          <p:nvPr/>
        </p:nvSpPr>
        <p:spPr>
          <a:xfrm>
            <a:off x="6227275" y="1656603"/>
            <a:ext cx="11682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~4096 AU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3"/>
          <p:cNvSpPr txBox="1"/>
          <p:nvPr>
            <p:ph type="title"/>
          </p:nvPr>
        </p:nvSpPr>
        <p:spPr>
          <a:xfrm>
            <a:off x="196950" y="612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Growth, </a:t>
            </a:r>
            <a:r>
              <a:rPr lang="en"/>
              <a:t>yellkey.com</a:t>
            </a:r>
            <a:r>
              <a:rPr lang="en">
                <a:solidFill>
                  <a:srgbClr val="208920"/>
                </a:solidFill>
              </a:rPr>
              <a:t>/job</a:t>
            </a:r>
            <a:endParaRPr/>
          </a:p>
        </p:txBody>
      </p:sp>
      <p:sp>
        <p:nvSpPr>
          <p:cNvPr id="1422" name="Google Shape;1422;p73"/>
          <p:cNvSpPr txBox="1"/>
          <p:nvPr>
            <p:ph idx="1" type="body"/>
          </p:nvPr>
        </p:nvSpPr>
        <p:spPr>
          <a:xfrm>
            <a:off x="243000" y="556500"/>
            <a:ext cx="84438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array of size N, what is the worst case runtime of Mergesort?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grpSp>
        <p:nvGrpSpPr>
          <p:cNvPr id="1423" name="Google Shape;1423;p73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24" name="Google Shape;1424;p73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25" name="Google Shape;1425;p73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26" name="Google Shape;1426;p73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27" name="Google Shape;1427;p73"/>
            <p:cNvCxnSpPr>
              <a:stCxn id="1425" idx="0"/>
              <a:endCxn id="1424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8" name="Google Shape;1428;p73"/>
            <p:cNvCxnSpPr>
              <a:stCxn id="1426" idx="0"/>
              <a:endCxn id="1424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9" name="Google Shape;1429;p73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0" name="Google Shape;1430;p73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1" name="Google Shape;1431;p73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32" name="Google Shape;1432;p73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33" name="Google Shape;1433;p73"/>
            <p:cNvCxnSpPr>
              <a:stCxn id="1431" idx="0"/>
              <a:endCxn id="1426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4" name="Google Shape;1434;p73"/>
            <p:cNvCxnSpPr>
              <a:stCxn id="1429" idx="0"/>
              <a:endCxn id="1425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5" name="Google Shape;1435;p73"/>
            <p:cNvCxnSpPr>
              <a:stCxn id="1430" idx="0"/>
              <a:endCxn id="1425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6" name="Google Shape;1436;p73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37" name="Google Shape;1437;p73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38" name="Google Shape;1438;p73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39" name="Google Shape;1439;p73"/>
            <p:cNvCxnSpPr>
              <a:stCxn id="1436" idx="0"/>
              <a:endCxn id="1429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0" name="Google Shape;1440;p73"/>
            <p:cNvCxnSpPr>
              <a:stCxn id="1437" idx="0"/>
              <a:endCxn id="1429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41" name="Google Shape;1441;p73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442" name="Google Shape;1442;p73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443" name="Google Shape;1443;p73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444" name="Google Shape;1444;p73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445" name="Google Shape;1445;p73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3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16" name="Google Shape;116;p20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</a:t>
            </a:r>
            <a:endParaRPr/>
          </a:p>
        </p:txBody>
      </p:sp>
      <p:sp>
        <p:nvSpPr>
          <p:cNvPr id="1452" name="Google Shape;1452;p74"/>
          <p:cNvSpPr txBox="1"/>
          <p:nvPr>
            <p:ph idx="1" type="body"/>
          </p:nvPr>
        </p:nvSpPr>
        <p:spPr>
          <a:xfrm>
            <a:off x="243000" y="556500"/>
            <a:ext cx="84438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has worst case runtime =  </a:t>
            </a:r>
            <a:r>
              <a:rPr lang="en"/>
              <a:t>Θ(N log 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level takes ~N AU.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Top level takes ~N AU.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Next level takes ~N/2 + ~N/2 = ~N.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 more level down: ~N/4 + ~N/4 + ~N/4 + ~N/4 = ~N.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total runtime is ~Nk, where k is the number of levels.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many levels? Goes until we get to size 1.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 = log</a:t>
            </a:r>
            <a:r>
              <a:rPr baseline="-25000" lang="en"/>
              <a:t>2</a:t>
            </a:r>
            <a:r>
              <a:rPr lang="en"/>
              <a:t>(N).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Overall runtime is </a:t>
            </a:r>
            <a:r>
              <a:rPr lang="en"/>
              <a:t>Θ(</a:t>
            </a:r>
            <a:r>
              <a:rPr lang="en"/>
              <a:t>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 count explanation is tedious.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Omitted here. See textbook exercises.</a:t>
            </a:r>
            <a:endParaRPr/>
          </a:p>
        </p:txBody>
      </p:sp>
      <p:grpSp>
        <p:nvGrpSpPr>
          <p:cNvPr id="1453" name="Google Shape;1453;p74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54" name="Google Shape;1454;p74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55" name="Google Shape;1455;p74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56" name="Google Shape;1456;p74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57" name="Google Shape;1457;p74"/>
            <p:cNvCxnSpPr>
              <a:stCxn id="1455" idx="0"/>
              <a:endCxn id="1454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8" name="Google Shape;1458;p74"/>
            <p:cNvCxnSpPr>
              <a:stCxn id="1456" idx="0"/>
              <a:endCxn id="1454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9" name="Google Shape;1459;p74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62" name="Google Shape;1462;p74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63" name="Google Shape;1463;p74"/>
            <p:cNvCxnSpPr>
              <a:stCxn id="1461" idx="0"/>
              <a:endCxn id="1456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4" name="Google Shape;1464;p74"/>
            <p:cNvCxnSpPr>
              <a:stCxn id="1459" idx="0"/>
              <a:endCxn id="1455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5" name="Google Shape;1465;p74"/>
            <p:cNvCxnSpPr>
              <a:stCxn id="1460" idx="0"/>
              <a:endCxn id="1455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6" name="Google Shape;1466;p74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68" name="Google Shape;1468;p74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69" name="Google Shape;1469;p74"/>
            <p:cNvCxnSpPr>
              <a:stCxn id="1466" idx="0"/>
              <a:endCxn id="1459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0" name="Google Shape;1470;p74"/>
            <p:cNvCxnSpPr>
              <a:stCxn id="1467" idx="0"/>
              <a:endCxn id="1459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71" name="Google Shape;1471;p74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472" name="Google Shape;1472;p74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473" name="Google Shape;1473;p74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474" name="Google Shape;1474;p74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475" name="Google Shape;1475;p74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4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7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using Recurrence Relations (Extra)</a:t>
            </a:r>
            <a:endParaRPr/>
          </a:p>
        </p:txBody>
      </p:sp>
      <p:sp>
        <p:nvSpPr>
          <p:cNvPr id="1482" name="Google Shape;1482;p75"/>
          <p:cNvSpPr txBox="1"/>
          <p:nvPr>
            <p:ph idx="1" type="body"/>
          </p:nvPr>
        </p:nvSpPr>
        <p:spPr>
          <a:xfrm>
            <a:off x="243000" y="556500"/>
            <a:ext cx="84438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C(N): Number of calls to mergesort + number of array writes.</a:t>
            </a:r>
            <a:endParaRPr/>
          </a:p>
        </p:txBody>
      </p:sp>
      <p:grpSp>
        <p:nvGrpSpPr>
          <p:cNvPr id="1483" name="Google Shape;1483;p75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484" name="Google Shape;1484;p75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485" name="Google Shape;1485;p75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486" name="Google Shape;1486;p75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487" name="Google Shape;1487;p75"/>
            <p:cNvCxnSpPr>
              <a:stCxn id="1485" idx="0"/>
              <a:endCxn id="1484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8" name="Google Shape;1488;p75"/>
            <p:cNvCxnSpPr>
              <a:stCxn id="1486" idx="0"/>
              <a:endCxn id="1484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9" name="Google Shape;1489;p75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0" name="Google Shape;1490;p75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1" name="Google Shape;1491;p75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492" name="Google Shape;1492;p75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93" name="Google Shape;1493;p75"/>
            <p:cNvCxnSpPr>
              <a:stCxn id="1491" idx="0"/>
              <a:endCxn id="1486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4" name="Google Shape;1494;p75"/>
            <p:cNvCxnSpPr>
              <a:stCxn id="1489" idx="0"/>
              <a:endCxn id="1485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5" name="Google Shape;1495;p75"/>
            <p:cNvCxnSpPr>
              <a:stCxn id="1490" idx="0"/>
              <a:endCxn id="1485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6" name="Google Shape;1496;p75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97" name="Google Shape;1497;p75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498" name="Google Shape;1498;p75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499" name="Google Shape;1499;p75"/>
            <p:cNvCxnSpPr>
              <a:stCxn id="1496" idx="0"/>
              <a:endCxn id="1489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0" name="Google Shape;1500;p75"/>
            <p:cNvCxnSpPr>
              <a:stCxn id="1497" idx="0"/>
              <a:endCxn id="1489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1" name="Google Shape;1501;p75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502" name="Google Shape;1502;p75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503" name="Google Shape;1503;p75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504" name="Google Shape;1504;p75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505" name="Google Shape;1505;p75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5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pic>
        <p:nvPicPr>
          <p:cNvPr id="1507" name="Google Shape;150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5" y="1161762"/>
            <a:ext cx="3986525" cy="8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Google Shape;150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2173520"/>
            <a:ext cx="4205200" cy="22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9" name="Google Shape;1509;p75"/>
          <p:cNvGrpSpPr/>
          <p:nvPr/>
        </p:nvGrpSpPr>
        <p:grpSpPr>
          <a:xfrm>
            <a:off x="3054111" y="1289093"/>
            <a:ext cx="5853469" cy="989773"/>
            <a:chOff x="2677579" y="1311900"/>
            <a:chExt cx="6229746" cy="841858"/>
          </a:xfrm>
        </p:grpSpPr>
        <p:cxnSp>
          <p:nvCxnSpPr>
            <p:cNvPr id="1510" name="Google Shape;1510;p75"/>
            <p:cNvCxnSpPr/>
            <p:nvPr/>
          </p:nvCxnSpPr>
          <p:spPr>
            <a:xfrm flipH="1">
              <a:off x="2677579" y="1731358"/>
              <a:ext cx="2319300" cy="422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1" name="Google Shape;1511;p75"/>
            <p:cNvSpPr txBox="1"/>
            <p:nvPr/>
          </p:nvSpPr>
          <p:spPr>
            <a:xfrm>
              <a:off x="5107825" y="1311900"/>
              <a:ext cx="37995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Only works for N=2</a:t>
              </a:r>
              <a:r>
                <a:rPr baseline="30000" lang="en">
                  <a:solidFill>
                    <a:srgbClr val="BE0712"/>
                  </a:solidFill>
                </a:rPr>
                <a:t>k</a:t>
              </a:r>
              <a:r>
                <a:rPr lang="en">
                  <a:solidFill>
                    <a:srgbClr val="BE0712"/>
                  </a:solidFill>
                </a:rPr>
                <a:t>. Can be generalized at the expense of some tedium by separately finding Big O and Big Omega bounds (see next lecture).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Linearithmic (N log N) vs. Quadratic</a:t>
            </a:r>
            <a:endParaRPr/>
          </a:p>
        </p:txBody>
      </p:sp>
      <p:sp>
        <p:nvSpPr>
          <p:cNvPr id="1517" name="Google Shape;1517;p7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is basically as good as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, and is vastly better than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 = 1,000,000, the log N is only 20.</a:t>
            </a:r>
            <a:endParaRPr/>
          </a:p>
        </p:txBody>
      </p:sp>
      <p:pic>
        <p:nvPicPr>
          <p:cNvPr id="1518" name="Google Shape;15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76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1521" name="Google Shape;1521;p76"/>
          <p:cNvSpPr/>
          <p:nvPr/>
        </p:nvSpPr>
        <p:spPr>
          <a:xfrm>
            <a:off x="2530050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76"/>
          <p:cNvSpPr/>
          <p:nvPr/>
        </p:nvSpPr>
        <p:spPr>
          <a:xfrm>
            <a:off x="1645993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76"/>
          <p:cNvSpPr/>
          <p:nvPr/>
        </p:nvSpPr>
        <p:spPr>
          <a:xfrm>
            <a:off x="3414107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29" name="Google Shape;1529;p77"/>
          <p:cNvSpPr txBox="1"/>
          <p:nvPr>
            <p:ph idx="1" type="body"/>
          </p:nvPr>
        </p:nvSpPr>
        <p:spPr>
          <a:xfrm>
            <a:off x="243000" y="480300"/>
            <a:ext cx="8810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analysis of algorithm performance requires </a:t>
            </a:r>
            <a:r>
              <a:rPr b="1" lang="en" u="sng"/>
              <a:t>careful thought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</a:t>
            </a:r>
            <a:r>
              <a:rPr b="1" lang="en" u="sng"/>
              <a:t>no magic shortcuts</a:t>
            </a:r>
            <a:r>
              <a:rPr lang="en"/>
              <a:t> for analyzing code.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our course, it’s OK to do exact counting or intuitive analysis.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Know how to sum 1 + 2 + 3 … + N and 1 + 2 + 4 + … + 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won’t be writing mathematical proofs in this 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runtime problems you’ll do in this class resemble one of the five problems from today. See textbook, study guide, and discussion for more practice.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topic has one of the highest skill ceilings of all topics in the course.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solutions to the same problem, e.g. sorting,  may have different runtimes.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vs.</a:t>
            </a:r>
            <a:r>
              <a:rPr lang="en">
                <a:solidFill>
                  <a:srgbClr val="9900FF"/>
                </a:solidFill>
              </a:rPr>
              <a:t> 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log N</a:t>
            </a:r>
            <a:r>
              <a:rPr lang="en"/>
              <a:t> is an enormous difference.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Going from </a:t>
            </a: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to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 is nice, but not a radical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1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33" name="Google Shape;133;p21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134" name="Google Shape;134;p21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2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50" name="Google Shape;150;p22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3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{FE236F41-57C4-46B0-B2C7-F57713508A0E}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23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{8C182597-CBAF-4C54-ACF8-9333D842298D}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3"/>
          <p:cNvSpPr txBox="1"/>
          <p:nvPr/>
        </p:nvSpPr>
        <p:spPr>
          <a:xfrm>
            <a:off x="1390825" y="4772625"/>
            <a:ext cx="279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N=2 and 3 both print 3 times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5400000">
            <a:off x="1544600" y="4416725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C(N), println(“hello”) calls: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