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Ubuntu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F8A511-14FD-42FF-9021-5D5D7BBA7F5D}">
  <a:tblStyle styleId="{ECF8A511-14FD-42FF-9021-5D5D7BBA7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UbuntuMono-bold.fntdata"/><Relationship Id="rId63" Type="http://schemas.openxmlformats.org/officeDocument/2006/relationships/font" Target="fonts/UbuntuMono-regular.fntdata"/><Relationship Id="rId22" Type="http://schemas.openxmlformats.org/officeDocument/2006/relationships/slide" Target="slides/slide17.xml"/><Relationship Id="rId66" Type="http://schemas.openxmlformats.org/officeDocument/2006/relationships/font" Target="fonts/Ubuntu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Ubuntu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0738e5fd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50738e5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730fc7b0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730fc7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738e5fde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738e5f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30fc7b0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730fc7b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738e5fde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738e5f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730fc7b0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730fc7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738e5fde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738e5f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dd5cb732_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dd5cb732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8:19 begin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a219138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a2191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8:19 begin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dd5cb732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dd5cb732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dd5cb732_0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dd5cb732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0738e5fde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0738e5fd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dd5cb732_0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dd5cb732_0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dd5cb732_0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dd5cb732_0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dd5cb732_0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dd5cb732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minutes from start of this section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5707c75c_0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5707c75c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dd5cb732_0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dd5cb732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dd5cb732_013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dd5cb732_0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dd5cb732_014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dd5cb732_0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dd5cb732_014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dd5cb732_0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5707c75c_0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5707c75c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dd5cb732_015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dd5cb732_0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0738e5fde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0738e5f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dd5cb732_015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dd5cb732_0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dd5cb732_015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dd5cb732_0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dd5cb732_016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dd5cb732_0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dd5cb732_016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dd5cb732_0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0738e5fde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0738e5fd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8e0cacf51_21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8e0cacf51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dd5cb732_016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dd5cb732_0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0738e5fde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0738e5fd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d5cb732_017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d5cb732_0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da219138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da2191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0738e5fde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0738e5f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8dd5cb732_017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8dd5cb732_0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dd5cb732_017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dd5cb732_0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dd5cb732_01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dd5cb732_0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da219138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1da2191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d18c194ae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d18c194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8dd5cb732_018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8dd5cb732_0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dd5cb732_018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dd5cb732_0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8e0cacf51_2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8e0cacf51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1da21913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1da21913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e0cacf51_2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8e0cacf51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30fc7b0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0730fc7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0738e5fde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0738e5fd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0738e5fde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0738e5fd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0738e5fde_0_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0738e5fd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50738e5fde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50738e5fd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50738e5fde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50738e5f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da219138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da21913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da219138_0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1da21913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75707c75c_0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75707c75c_0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738e5fde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738e5fd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30fc7b0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730fc7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730fc7b0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730fc7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730fc7b0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730fc7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uItKUU8BDI8qSh_T8EO_0DWO34rKJtiO9nuoIj_VduE/edit#slide=id.g4eca586dfd_0_7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wikipedia.org/wiki/Skip_lis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musingplanet.com/2010/12/baobab-upside-down-tree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cs.au.dk/~danvy/binari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61925" y="2612325"/>
            <a:ext cx="8871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16: ADTs and BSTs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Abstract Data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Binary Search Tree (intro)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BST Definitions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BST Operations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vs. Maps, Summary</a:t>
            </a:r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800" y="1139975"/>
            <a:ext cx="4695325" cy="31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ADT: 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43000" y="556500"/>
            <a:ext cx="8686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insert(int x): Inserts x into the grab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remove(): Removes a random item from the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sample(): Samples a random item from the bag (without removing!)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size():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Array</a:t>
            </a:r>
            <a:endParaRPr b="1"/>
          </a:p>
        </p:txBody>
      </p:sp>
      <p:cxnSp>
        <p:nvCxnSpPr>
          <p:cNvPr id="167" name="Google Shape;167;p17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17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78" name="Google Shape;178;p1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sample()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in Java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243000" y="556500"/>
            <a:ext cx="8443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thing I particularly like about Java is the syntax differentiation between abstract data types and implementations.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Interfaces in Java aren’t purely abstract as they can contain some implementation details, e.g. default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119063" y="32583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4553900" y="4132400"/>
            <a:ext cx="1230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359790" y="41324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Linked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" name="Google Shape;191;p18"/>
          <p:cNvCxnSpPr>
            <a:stCxn id="190" idx="0"/>
          </p:cNvCxnSpPr>
          <p:nvPr/>
        </p:nvCxnSpPr>
        <p:spPr>
          <a:xfrm flipH="1" rot="10800000">
            <a:off x="3911190" y="37685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8"/>
          <p:cNvCxnSpPr>
            <a:stCxn id="189" idx="0"/>
          </p:cNvCxnSpPr>
          <p:nvPr/>
        </p:nvCxnSpPr>
        <p:spPr>
          <a:xfrm rot="10800000">
            <a:off x="4574750" y="37685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243000" y="556500"/>
            <a:ext cx="8443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Among the most important interfaces in the java.util library are those that extend the Collection interface (btw interfaces can extend other interfaces).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Lists of things.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Sets of things.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Mappings between items, e.g. jhug’s grade is 88.4, or Creature c’s north neighbor is a Plip.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Maps also known as associative arrays, associative lists (in Lisp), symbol tables, dictionaries (in Python).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895076" y="3546088"/>
            <a:ext cx="1316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Collection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90661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List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4131163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5392888" y="4356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buntu Mono"/>
                <a:ea typeface="Ubuntu Mono"/>
                <a:cs typeface="Ubuntu Mono"/>
                <a:sym typeface="Ubuntu Mono"/>
              </a:rPr>
              <a:t>Map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3" name="Google Shape;203;p19"/>
          <p:cNvCxnSpPr>
            <a:stCxn id="200" idx="0"/>
            <a:endCxn id="199" idx="2"/>
          </p:cNvCxnSpPr>
          <p:nvPr/>
        </p:nvCxnSpPr>
        <p:spPr>
          <a:xfrm flipH="1" rot="10800000">
            <a:off x="3328863" y="4041475"/>
            <a:ext cx="122460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9"/>
          <p:cNvCxnSpPr>
            <a:stCxn id="201" idx="0"/>
            <a:endCxn id="199" idx="2"/>
          </p:cNvCxnSpPr>
          <p:nvPr/>
        </p:nvCxnSpPr>
        <p:spPr>
          <a:xfrm rot="10800000">
            <a:off x="4553413" y="4041475"/>
            <a:ext cx="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202" idx="0"/>
            <a:endCxn id="199" idx="2"/>
          </p:cNvCxnSpPr>
          <p:nvPr/>
        </p:nvCxnSpPr>
        <p:spPr>
          <a:xfrm rot="10800000">
            <a:off x="4553338" y="4041475"/>
            <a:ext cx="1261800" cy="3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Example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243000" y="556500"/>
            <a:ext cx="84438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Maps are very handy tools for all sorts of tasks. Example: Counting words.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02275" y="1132900"/>
            <a:ext cx="6464700" cy="220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Integer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TreeMap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"sumomo"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"uchi"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s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currentCount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getOrDefault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currentCount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02275" y="3396075"/>
            <a:ext cx="4314600" cy="159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{}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"sumomo"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\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"momo"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"uchi"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current_count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m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current_count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612075" y="4463050"/>
            <a:ext cx="153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equivalent</a:t>
            </a:r>
            <a:endParaRPr/>
          </a:p>
        </p:txBody>
      </p:sp>
      <p:graphicFrame>
        <p:nvGraphicFramePr>
          <p:cNvPr id="215" name="Google Shape;215;p20"/>
          <p:cNvGraphicFramePr/>
          <p:nvPr/>
        </p:nvGraphicFramePr>
        <p:xfrm>
          <a:off x="7442325" y="1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{ECF8A511-14FD-42FF-9021-5D5D7BBA7F5D}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6" name="Google Shape;216;p20"/>
          <p:cNvCxnSpPr/>
          <p:nvPr/>
        </p:nvCxnSpPr>
        <p:spPr>
          <a:xfrm>
            <a:off x="6835250" y="2308873"/>
            <a:ext cx="5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Libraries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243000" y="556500"/>
            <a:ext cx="8443800" cy="1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built-in java.util package provides a number of useful: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Interfaces: ADTs (lists, sets, maps, priority queues, etc.) and other stuff.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Implementations: Concrete classes you can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we’ll learn the basic ideas behind the TreeSet and TreeMap.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789356" y="2773550"/>
            <a:ext cx="15309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Collection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14636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131163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6645488" y="3594775"/>
            <a:ext cx="8445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1"/>
          <p:cNvCxnSpPr>
            <a:stCxn id="224" idx="0"/>
            <a:endCxn id="223" idx="2"/>
          </p:cNvCxnSpPr>
          <p:nvPr/>
        </p:nvCxnSpPr>
        <p:spPr>
          <a:xfrm flipH="1" rot="10800000">
            <a:off x="1885913" y="3268975"/>
            <a:ext cx="2668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>
            <a:stCxn id="225" idx="0"/>
            <a:endCxn id="223" idx="2"/>
          </p:cNvCxnSpPr>
          <p:nvPr/>
        </p:nvCxnSpPr>
        <p:spPr>
          <a:xfrm flipH="1" rot="10800000">
            <a:off x="4553413" y="3268975"/>
            <a:ext cx="15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>
            <a:stCxn id="226" idx="0"/>
            <a:endCxn id="223" idx="2"/>
          </p:cNvCxnSpPr>
          <p:nvPr/>
        </p:nvCxnSpPr>
        <p:spPr>
          <a:xfrm rot="10800000">
            <a:off x="4554938" y="3268975"/>
            <a:ext cx="25128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/>
          <p:nvPr/>
        </p:nvSpPr>
        <p:spPr>
          <a:xfrm>
            <a:off x="1898500" y="4468800"/>
            <a:ext cx="12303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ArrayList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70439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Linked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21"/>
          <p:cNvCxnSpPr>
            <a:stCxn id="231" idx="0"/>
            <a:endCxn id="233" idx="2"/>
          </p:cNvCxnSpPr>
          <p:nvPr/>
        </p:nvCxnSpPr>
        <p:spPr>
          <a:xfrm flipH="1" rot="10800000">
            <a:off x="1255790" y="4104900"/>
            <a:ext cx="630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>
            <a:stCxn id="230" idx="0"/>
            <a:endCxn id="233" idx="2"/>
          </p:cNvCxnSpPr>
          <p:nvPr/>
        </p:nvCxnSpPr>
        <p:spPr>
          <a:xfrm rot="10800000">
            <a:off x="1919350" y="4104900"/>
            <a:ext cx="5943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1"/>
          <p:cNvSpPr/>
          <p:nvPr/>
        </p:nvSpPr>
        <p:spPr>
          <a:xfrm>
            <a:off x="457644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336912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HashSet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7126795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TreeMap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5919470" y="4468800"/>
            <a:ext cx="11028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HashMap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9" name="Google Shape;239;p21"/>
          <p:cNvCxnSpPr>
            <a:stCxn id="236" idx="0"/>
            <a:endCxn id="240" idx="2"/>
          </p:cNvCxnSpPr>
          <p:nvPr/>
        </p:nvCxnSpPr>
        <p:spPr>
          <a:xfrm flipH="1" rot="10800000">
            <a:off x="3920520" y="4105200"/>
            <a:ext cx="6369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>
            <a:stCxn id="235" idx="0"/>
            <a:endCxn id="240" idx="2"/>
          </p:cNvCxnSpPr>
          <p:nvPr/>
        </p:nvCxnSpPr>
        <p:spPr>
          <a:xfrm rot="10800000">
            <a:off x="4557545" y="4105200"/>
            <a:ext cx="570300" cy="3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>
            <a:stCxn id="238" idx="0"/>
            <a:endCxn id="243" idx="2"/>
          </p:cNvCxnSpPr>
          <p:nvPr/>
        </p:nvCxnSpPr>
        <p:spPr>
          <a:xfrm flipH="1" rot="10800000">
            <a:off x="6470870" y="4104900"/>
            <a:ext cx="5970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37" idx="0"/>
            <a:endCxn id="243" idx="2"/>
          </p:cNvCxnSpPr>
          <p:nvPr/>
        </p:nvCxnSpPr>
        <p:spPr>
          <a:xfrm rot="10800000">
            <a:off x="7067695" y="4104900"/>
            <a:ext cx="610500" cy="3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 Ordered</a:t>
            </a:r>
            <a:r>
              <a:rPr lang="en"/>
              <a:t>LinkedListSet</a:t>
            </a:r>
            <a:r>
              <a:rPr lang="en"/>
              <a:t>&lt;Character&gt;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an earlier lecture, we implemented a set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unordered arrays</a:t>
            </a:r>
            <a:r>
              <a:rPr lang="en"/>
              <a:t>. For the </a:t>
            </a:r>
            <a:r>
              <a:rPr b="1" i="1" lang="en"/>
              <a:t>order linked list</a:t>
            </a:r>
            <a:r>
              <a:rPr lang="en"/>
              <a:t> set implementation below, name an operation that takes worst case linear time, i.e. Θ(N).</a:t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3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3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1" name="Google Shape;261;p23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3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Google Shape;263;p23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3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iterator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5" name="Google Shape;265;p23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266" name="Google Shape;266;p23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267" name="Google Shape;267;p23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G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274" name="Google Shape;274;p23"/>
              <p:cNvCxnSpPr>
                <a:stCxn id="267" idx="6"/>
                <a:endCxn id="269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5" name="Google Shape;275;p23"/>
              <p:cNvCxnSpPr>
                <a:stCxn id="269" idx="6"/>
                <a:endCxn id="268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Google Shape;276;p23"/>
              <p:cNvCxnSpPr>
                <a:stCxn id="268" idx="6"/>
                <a:endCxn id="270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7" name="Google Shape;277;p23"/>
              <p:cNvCxnSpPr>
                <a:stCxn id="270" idx="6"/>
                <a:endCxn id="271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8" name="Google Shape;278;p23"/>
              <p:cNvCxnSpPr>
                <a:stCxn id="271" idx="6"/>
                <a:endCxn id="272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9" name="Google Shape;279;p23"/>
              <p:cNvCxnSpPr>
                <a:stCxn id="272" idx="6"/>
                <a:endCxn id="273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0" name="Google Shape;280;p23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81" name="Google Shape;281;p23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sent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84" name="Google Shape;284;p23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 OrderedLinkedListSet&lt;Character&gt;</a:t>
            </a:r>
            <a:endParaRPr/>
          </a:p>
        </p:txBody>
      </p: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243000" y="556500"/>
            <a:ext cx="84438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an earlier lecture, we implemented a set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unordered arrays</a:t>
            </a:r>
            <a:r>
              <a:rPr lang="en"/>
              <a:t>. For the </a:t>
            </a:r>
            <a:r>
              <a:rPr b="1" i="1" lang="en"/>
              <a:t>order linked list</a:t>
            </a:r>
            <a:r>
              <a:rPr lang="en"/>
              <a:t> set implementation below, name an operation that takes worst case linear time, i.e. Θ(N).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318475" y="1751650"/>
            <a:ext cx="8368200" cy="1303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2062614" y="3065364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4"/>
          <p:cNvSpPr txBox="1"/>
          <p:nvPr/>
        </p:nvSpPr>
        <p:spPr>
          <a:xfrm>
            <a:off x="1513164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3609658" y="3061943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4"/>
          <p:cNvSpPr txBox="1"/>
          <p:nvPr/>
        </p:nvSpPr>
        <p:spPr>
          <a:xfrm>
            <a:off x="2769680" y="2607325"/>
            <a:ext cx="1722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endParaRPr b="1" sz="1800"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6" name="Google Shape;296;p24"/>
          <p:cNvCxnSpPr/>
          <p:nvPr/>
        </p:nvCxnSpPr>
        <p:spPr>
          <a:xfrm>
            <a:off x="5156702" y="3046687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4"/>
          <p:cNvSpPr txBox="1"/>
          <p:nvPr/>
        </p:nvSpPr>
        <p:spPr>
          <a:xfrm>
            <a:off x="4607252" y="2607331"/>
            <a:ext cx="1098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endParaRPr b="1" sz="1800"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8" name="Google Shape;298;p24"/>
          <p:cNvCxnSpPr/>
          <p:nvPr/>
        </p:nvCxnSpPr>
        <p:spPr>
          <a:xfrm>
            <a:off x="6703746" y="3057736"/>
            <a:ext cx="0" cy="5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4"/>
          <p:cNvSpPr txBox="1"/>
          <p:nvPr/>
        </p:nvSpPr>
        <p:spPr>
          <a:xfrm>
            <a:off x="6060425" y="2607325"/>
            <a:ext cx="1192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iterator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0" name="Google Shape;300;p24"/>
          <p:cNvGrpSpPr/>
          <p:nvPr/>
        </p:nvGrpSpPr>
        <p:grpSpPr>
          <a:xfrm>
            <a:off x="299128" y="2030000"/>
            <a:ext cx="8345672" cy="813160"/>
            <a:chOff x="299128" y="2030000"/>
            <a:chExt cx="8345672" cy="813160"/>
          </a:xfrm>
        </p:grpSpPr>
        <p:grpSp>
          <p:nvGrpSpPr>
            <p:cNvPr id="301" name="Google Shape;301;p24"/>
            <p:cNvGrpSpPr/>
            <p:nvPr/>
          </p:nvGrpSpPr>
          <p:grpSpPr>
            <a:xfrm>
              <a:off x="554125" y="2030000"/>
              <a:ext cx="7331350" cy="495300"/>
              <a:chOff x="554125" y="2030000"/>
              <a:chExt cx="7331350" cy="4953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10612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200808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2153467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4248150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D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5295492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6342833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F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7390175" y="2030000"/>
                <a:ext cx="495300" cy="495300"/>
              </a:xfrm>
              <a:prstGeom prst="ellipse">
                <a:avLst/>
              </a:prstGeom>
              <a:solidFill>
                <a:srgbClr val="B1DD8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latin typeface="Consolas"/>
                    <a:ea typeface="Consolas"/>
                    <a:cs typeface="Consolas"/>
                    <a:sym typeface="Consolas"/>
                  </a:rPr>
                  <a:t>G</a:t>
                </a:r>
                <a:endParaRPr sz="22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09" name="Google Shape;309;p24"/>
              <p:cNvCxnSpPr>
                <a:stCxn id="302" idx="6"/>
                <a:endCxn id="304" idx="2"/>
              </p:cNvCxnSpPr>
              <p:nvPr/>
            </p:nvCxnSpPr>
            <p:spPr>
              <a:xfrm>
                <a:off x="16014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0" name="Google Shape;310;p24"/>
              <p:cNvCxnSpPr>
                <a:stCxn id="304" idx="6"/>
                <a:endCxn id="303" idx="2"/>
              </p:cNvCxnSpPr>
              <p:nvPr/>
            </p:nvCxnSpPr>
            <p:spPr>
              <a:xfrm>
                <a:off x="2648767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1" name="Google Shape;311;p24"/>
              <p:cNvCxnSpPr>
                <a:stCxn id="303" idx="6"/>
                <a:endCxn id="305" idx="2"/>
              </p:cNvCxnSpPr>
              <p:nvPr/>
            </p:nvCxnSpPr>
            <p:spPr>
              <a:xfrm>
                <a:off x="3696108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2" name="Google Shape;312;p24"/>
              <p:cNvCxnSpPr>
                <a:stCxn id="305" idx="6"/>
                <a:endCxn id="306" idx="2"/>
              </p:cNvCxnSpPr>
              <p:nvPr/>
            </p:nvCxnSpPr>
            <p:spPr>
              <a:xfrm>
                <a:off x="4743450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3" name="Google Shape;313;p24"/>
              <p:cNvCxnSpPr>
                <a:stCxn id="306" idx="6"/>
                <a:endCxn id="307" idx="2"/>
              </p:cNvCxnSpPr>
              <p:nvPr/>
            </p:nvCxnSpPr>
            <p:spPr>
              <a:xfrm>
                <a:off x="5790792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4" name="Google Shape;314;p24"/>
              <p:cNvCxnSpPr>
                <a:stCxn id="307" idx="6"/>
                <a:endCxn id="308" idx="2"/>
              </p:cNvCxnSpPr>
              <p:nvPr/>
            </p:nvCxnSpPr>
            <p:spPr>
              <a:xfrm>
                <a:off x="6838133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15" name="Google Shape;315;p24"/>
              <p:cNvCxnSpPr/>
              <p:nvPr/>
            </p:nvCxnSpPr>
            <p:spPr>
              <a:xfrm>
                <a:off x="554125" y="2277650"/>
                <a:ext cx="552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16" name="Google Shape;316;p24"/>
            <p:cNvSpPr/>
            <p:nvPr/>
          </p:nvSpPr>
          <p:spPr>
            <a:xfrm>
              <a:off x="389245" y="207129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 txBox="1"/>
            <p:nvPr/>
          </p:nvSpPr>
          <p:spPr>
            <a:xfrm>
              <a:off x="299128" y="2426050"/>
              <a:ext cx="6255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sent</a:t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8187395" y="2101046"/>
              <a:ext cx="347400" cy="4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319" name="Google Shape;319;p24"/>
            <p:cNvSpPr txBox="1"/>
            <p:nvPr/>
          </p:nvSpPr>
          <p:spPr>
            <a:xfrm>
              <a:off x="8104500" y="2439960"/>
              <a:ext cx="5403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Extra Links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3" name="Google Shape;333;p25"/>
          <p:cNvCxnSpPr>
            <a:stCxn id="326" idx="6"/>
            <a:endCxn id="328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5"/>
          <p:cNvCxnSpPr>
            <a:stCxn id="328" idx="6"/>
            <a:endCxn id="327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5"/>
          <p:cNvCxnSpPr>
            <a:stCxn id="327" idx="6"/>
            <a:endCxn id="329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5"/>
          <p:cNvCxnSpPr>
            <a:stCxn id="329" idx="6"/>
            <a:endCxn id="330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5"/>
          <p:cNvCxnSpPr>
            <a:stCxn id="330" idx="6"/>
            <a:endCxn id="331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5"/>
          <p:cNvCxnSpPr>
            <a:stCxn id="331" idx="6"/>
            <a:endCxn id="332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5"/>
          <p:cNvCxnSpPr>
            <a:stCxn id="326" idx="4"/>
            <a:endCxn id="329" idx="4"/>
          </p:cNvCxnSpPr>
          <p:nvPr/>
        </p:nvCxnSpPr>
        <p:spPr>
          <a:xfrm flipH="1" rot="-5400000">
            <a:off x="2924425" y="954650"/>
            <a:ext cx="600" cy="3141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5"/>
          <p:cNvCxnSpPr>
            <a:stCxn id="328" idx="4"/>
            <a:endCxn id="332" idx="4"/>
          </p:cNvCxnSpPr>
          <p:nvPr/>
        </p:nvCxnSpPr>
        <p:spPr>
          <a:xfrm flipH="1" rot="-5400000">
            <a:off x="5019217" y="-92800"/>
            <a:ext cx="600" cy="52368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5"/>
          <p:cNvCxnSpPr/>
          <p:nvPr/>
        </p:nvCxnSpPr>
        <p:spPr>
          <a:xfrm>
            <a:off x="5541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5"/>
          <p:cNvSpPr txBox="1"/>
          <p:nvPr/>
        </p:nvSpPr>
        <p:spPr>
          <a:xfrm>
            <a:off x="211975" y="728749"/>
            <a:ext cx="86868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(random) express lanes.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Skip List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(won’t discuss in 61B)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pointer to middle.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26"/>
          <p:cNvCxnSpPr>
            <a:stCxn id="349" idx="6"/>
            <a:endCxn id="351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6"/>
          <p:cNvCxnSpPr>
            <a:stCxn id="351" idx="6"/>
            <a:endCxn id="350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6"/>
          <p:cNvCxnSpPr>
            <a:stCxn id="350" idx="6"/>
            <a:endCxn id="352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6"/>
          <p:cNvCxnSpPr>
            <a:stCxn id="352" idx="6"/>
            <a:endCxn id="353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6"/>
          <p:cNvCxnSpPr>
            <a:stCxn id="353" idx="6"/>
            <a:endCxn id="354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6"/>
          <p:cNvCxnSpPr>
            <a:stCxn id="354" idx="6"/>
            <a:endCxn id="355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6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Abstract Data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Point, Flip Links</a:t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Move pointer to middle and flip left links. Halved search time!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27"/>
          <p:cNvCxnSpPr>
            <a:stCxn id="369" idx="6"/>
            <a:endCxn id="371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7" name="Google Shape;377;p27"/>
          <p:cNvCxnSpPr>
            <a:stCxn id="371" idx="6"/>
            <a:endCxn id="370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8" name="Google Shape;378;p27"/>
          <p:cNvCxnSpPr>
            <a:stCxn id="370" idx="6"/>
            <a:endCxn id="372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9" name="Google Shape;379;p27"/>
          <p:cNvCxnSpPr>
            <a:stCxn id="372" idx="6"/>
            <a:endCxn id="373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7"/>
          <p:cNvCxnSpPr>
            <a:stCxn id="373" idx="6"/>
            <a:endCxn id="374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7"/>
          <p:cNvCxnSpPr>
            <a:stCxn id="374" idx="6"/>
            <a:endCxn id="375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7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the Entry Point, Flip Links</a:t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do even better?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Dream big!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6" name="Google Shape;396;p28"/>
          <p:cNvCxnSpPr>
            <a:stCxn id="389" idx="6"/>
            <a:endCxn id="391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7" name="Google Shape;397;p28"/>
          <p:cNvCxnSpPr>
            <a:stCxn id="391" idx="6"/>
            <a:endCxn id="390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8" name="Google Shape;398;p28"/>
          <p:cNvCxnSpPr>
            <a:stCxn id="390" idx="6"/>
            <a:endCxn id="392" idx="2"/>
          </p:cNvCxnSpPr>
          <p:nvPr/>
        </p:nvCxnSpPr>
        <p:spPr>
          <a:xfrm>
            <a:off x="3696108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9" name="Google Shape;399;p28"/>
          <p:cNvCxnSpPr>
            <a:stCxn id="392" idx="6"/>
            <a:endCxn id="393" idx="2"/>
          </p:cNvCxnSpPr>
          <p:nvPr/>
        </p:nvCxnSpPr>
        <p:spPr>
          <a:xfrm>
            <a:off x="4743450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8"/>
          <p:cNvCxnSpPr>
            <a:stCxn id="393" idx="6"/>
            <a:endCxn id="394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8"/>
          <p:cNvCxnSpPr>
            <a:stCxn id="394" idx="6"/>
            <a:endCxn id="395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8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Change Entry Point, Flip Links, Allow Big Jumps</a:t>
            </a:r>
            <a:endParaRPr/>
          </a:p>
        </p:txBody>
      </p:sp>
      <p:sp>
        <p:nvSpPr>
          <p:cNvPr id="408" name="Google Shape;408;p29"/>
          <p:cNvSpPr txBox="1"/>
          <p:nvPr>
            <p:ph idx="1" type="body"/>
          </p:nvPr>
        </p:nvSpPr>
        <p:spPr>
          <a:xfrm>
            <a:off x="243000" y="556500"/>
            <a:ext cx="844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Problem: Slow search, even though it’s in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do better?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110612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3200808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2153467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4248150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5295492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6342833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7390175" y="20300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6" name="Google Shape;416;p29"/>
          <p:cNvCxnSpPr>
            <a:stCxn id="409" idx="6"/>
            <a:endCxn id="411" idx="2"/>
          </p:cNvCxnSpPr>
          <p:nvPr/>
        </p:nvCxnSpPr>
        <p:spPr>
          <a:xfrm>
            <a:off x="1601425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7" name="Google Shape;417;p29"/>
          <p:cNvCxnSpPr>
            <a:stCxn id="411" idx="6"/>
            <a:endCxn id="410" idx="2"/>
          </p:cNvCxnSpPr>
          <p:nvPr/>
        </p:nvCxnSpPr>
        <p:spPr>
          <a:xfrm>
            <a:off x="2648767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9"/>
          <p:cNvCxnSpPr>
            <a:stCxn id="413" idx="6"/>
            <a:endCxn id="414" idx="2"/>
          </p:cNvCxnSpPr>
          <p:nvPr/>
        </p:nvCxnSpPr>
        <p:spPr>
          <a:xfrm>
            <a:off x="5790792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9" name="Google Shape;419;p29"/>
          <p:cNvCxnSpPr>
            <a:stCxn id="414" idx="6"/>
            <a:endCxn id="415" idx="2"/>
          </p:cNvCxnSpPr>
          <p:nvPr/>
        </p:nvCxnSpPr>
        <p:spPr>
          <a:xfrm>
            <a:off x="6838133" y="2277650"/>
            <a:ext cx="55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9"/>
          <p:cNvCxnSpPr/>
          <p:nvPr/>
        </p:nvCxnSpPr>
        <p:spPr>
          <a:xfrm>
            <a:off x="4507850" y="1596050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9"/>
          <p:cNvCxnSpPr>
            <a:stCxn id="412" idx="1"/>
            <a:endCxn id="411" idx="0"/>
          </p:cNvCxnSpPr>
          <p:nvPr/>
        </p:nvCxnSpPr>
        <p:spPr>
          <a:xfrm flipH="1" rot="5400000">
            <a:off x="3324535" y="1106385"/>
            <a:ext cx="72600" cy="1919700"/>
          </a:xfrm>
          <a:prstGeom prst="curvedConnector3">
            <a:avLst>
              <a:gd fmla="val 4279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9"/>
          <p:cNvCxnSpPr>
            <a:stCxn id="412" idx="7"/>
            <a:endCxn id="414" idx="0"/>
          </p:cNvCxnSpPr>
          <p:nvPr/>
        </p:nvCxnSpPr>
        <p:spPr>
          <a:xfrm rot="-5400000">
            <a:off x="5594465" y="1106385"/>
            <a:ext cx="72600" cy="1919700"/>
          </a:xfrm>
          <a:prstGeom prst="curvedConnector3">
            <a:avLst>
              <a:gd fmla="val 4279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3" name="Google Shape;423;p29"/>
          <p:cNvGrpSpPr/>
          <p:nvPr/>
        </p:nvGrpSpPr>
        <p:grpSpPr>
          <a:xfrm>
            <a:off x="2553925" y="2900025"/>
            <a:ext cx="3959950" cy="1994400"/>
            <a:chOff x="2553925" y="2900025"/>
            <a:chExt cx="3959950" cy="1994400"/>
          </a:xfrm>
        </p:grpSpPr>
        <p:sp>
          <p:nvSpPr>
            <p:cNvPr id="424" name="Google Shape;424;p29"/>
            <p:cNvSpPr/>
            <p:nvPr/>
          </p:nvSpPr>
          <p:spPr>
            <a:xfrm>
              <a:off x="255392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886608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220267" y="37133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248150" y="33323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685892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352233" y="37895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018575" y="4399125"/>
              <a:ext cx="495300" cy="495300"/>
            </a:xfrm>
            <a:prstGeom prst="ellipse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sz="2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1" name="Google Shape;431;p29"/>
            <p:cNvCxnSpPr>
              <a:stCxn id="424" idx="7"/>
              <a:endCxn id="426" idx="3"/>
            </p:cNvCxnSpPr>
            <p:nvPr/>
          </p:nvCxnSpPr>
          <p:spPr>
            <a:xfrm flipH="1" rot="10800000">
              <a:off x="2976690" y="4135960"/>
              <a:ext cx="3162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29"/>
            <p:cNvCxnSpPr>
              <a:stCxn id="426" idx="5"/>
              <a:endCxn id="425" idx="1"/>
            </p:cNvCxnSpPr>
            <p:nvPr/>
          </p:nvCxnSpPr>
          <p:spPr>
            <a:xfrm>
              <a:off x="3643032" y="4136090"/>
              <a:ext cx="316200" cy="33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29"/>
            <p:cNvCxnSpPr>
              <a:stCxn id="428" idx="7"/>
              <a:endCxn id="429" idx="3"/>
            </p:cNvCxnSpPr>
            <p:nvPr/>
          </p:nvCxnSpPr>
          <p:spPr>
            <a:xfrm flipH="1" rot="10800000">
              <a:off x="5108657" y="4212160"/>
              <a:ext cx="316200" cy="259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4" name="Google Shape;434;p29"/>
            <p:cNvCxnSpPr>
              <a:stCxn id="429" idx="5"/>
              <a:endCxn id="430" idx="1"/>
            </p:cNvCxnSpPr>
            <p:nvPr/>
          </p:nvCxnSpPr>
          <p:spPr>
            <a:xfrm>
              <a:off x="5774998" y="4212290"/>
              <a:ext cx="316200" cy="259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29"/>
            <p:cNvCxnSpPr/>
            <p:nvPr/>
          </p:nvCxnSpPr>
          <p:spPr>
            <a:xfrm>
              <a:off x="4495800" y="2900025"/>
              <a:ext cx="0" cy="43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29"/>
            <p:cNvCxnSpPr>
              <a:stCxn id="427" idx="2"/>
              <a:endCxn id="426" idx="7"/>
            </p:cNvCxnSpPr>
            <p:nvPr/>
          </p:nvCxnSpPr>
          <p:spPr>
            <a:xfrm flipH="1">
              <a:off x="3643050" y="3579975"/>
              <a:ext cx="605100" cy="20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29"/>
            <p:cNvCxnSpPr>
              <a:stCxn id="427" idx="6"/>
              <a:endCxn id="429" idx="1"/>
            </p:cNvCxnSpPr>
            <p:nvPr/>
          </p:nvCxnSpPr>
          <p:spPr>
            <a:xfrm>
              <a:off x="4743450" y="3579975"/>
              <a:ext cx="681300" cy="28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Definitions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31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450" name="Google Shape;450;p31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451" name="Google Shape;451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2" name="Google Shape;452;p31"/>
            <p:cNvCxnSpPr>
              <a:stCxn id="453" idx="1"/>
              <a:endCxn id="454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1"/>
            <p:cNvCxnSpPr>
              <a:stCxn id="454" idx="7"/>
              <a:endCxn id="451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31"/>
            <p:cNvCxnSpPr>
              <a:stCxn id="457" idx="1"/>
              <a:endCxn id="451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8" name="Google Shape;458;p31"/>
            <p:cNvCxnSpPr>
              <a:stCxn id="457" idx="3"/>
              <a:endCxn id="453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7" name="Google Shape;457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59" name="Google Shape;459;p31"/>
          <p:cNvGrpSpPr/>
          <p:nvPr/>
        </p:nvGrpSpPr>
        <p:grpSpPr>
          <a:xfrm>
            <a:off x="6805488" y="2870887"/>
            <a:ext cx="1865374" cy="1790700"/>
            <a:chOff x="6805488" y="2870887"/>
            <a:chExt cx="1865374" cy="1790700"/>
          </a:xfrm>
        </p:grpSpPr>
        <p:sp>
          <p:nvSpPr>
            <p:cNvPr id="460" name="Google Shape;460;p31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1" name="Google Shape;461;p31"/>
            <p:cNvCxnSpPr>
              <a:stCxn id="462" idx="0"/>
              <a:endCxn id="463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1"/>
            <p:cNvCxnSpPr>
              <a:stCxn id="463" idx="7"/>
              <a:endCxn id="460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31"/>
            <p:cNvCxnSpPr>
              <a:stCxn id="466" idx="1"/>
              <a:endCxn id="460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6" name="Google Shape;466;p31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7" name="Google Shape;467;p31"/>
            <p:cNvCxnSpPr>
              <a:stCxn id="462" idx="4"/>
              <a:endCxn id="460" idx="0"/>
            </p:cNvCxnSpPr>
            <p:nvPr/>
          </p:nvCxnSpPr>
          <p:spPr>
            <a:xfrm rot="-5400000">
              <a:off x="6603588" y="3290437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" name="Google Shape;468;p31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469" name="Google Shape;469;p31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0" name="Google Shape;470;p31"/>
            <p:cNvCxnSpPr>
              <a:stCxn id="471" idx="0"/>
              <a:endCxn id="469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31"/>
            <p:cNvCxnSpPr>
              <a:stCxn id="469" idx="0"/>
              <a:endCxn id="473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1" name="Google Shape;471;p31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475" name="Google Shape;475;p31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6" name="Google Shape;476;p31"/>
            <p:cNvCxnSpPr>
              <a:stCxn id="477" idx="0"/>
              <a:endCxn id="475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31"/>
            <p:cNvCxnSpPr>
              <a:stCxn id="475" idx="0"/>
              <a:endCxn id="479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31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2" name="Google Shape;482;p31"/>
            <p:cNvCxnSpPr>
              <a:stCxn id="475" idx="3"/>
              <a:endCxn id="480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1"/>
            <p:cNvCxnSpPr>
              <a:stCxn id="475" idx="4"/>
              <a:endCxn id="481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4" name="Google Shape;484;p31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5" name="Google Shape;485;p31"/>
            <p:cNvCxnSpPr>
              <a:stCxn id="484" idx="0"/>
              <a:endCxn id="479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and Rooted Binary Trees</a:t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32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rooted tree, we call one node the root.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(most) real trees</a:t>
            </a:r>
            <a:r>
              <a:rPr lang="en"/>
              <a:t>, the root is usually depicted at the top of the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node with no child is called a leaf.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rooted binary tree, every node has either 0, 1, or 2 children (subtrees).</a:t>
            </a:r>
            <a:endParaRPr/>
          </a:p>
        </p:txBody>
      </p:sp>
      <p:grpSp>
        <p:nvGrpSpPr>
          <p:cNvPr id="493" name="Google Shape;493;p32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494" name="Google Shape;494;p32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5" name="Google Shape;495;p32"/>
            <p:cNvCxnSpPr>
              <a:stCxn id="496" idx="0"/>
              <a:endCxn id="494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2"/>
            <p:cNvCxnSpPr>
              <a:stCxn id="494" idx="0"/>
              <a:endCxn id="498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6" name="Google Shape;496;p32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500" name="Google Shape;500;p32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1" name="Google Shape;501;p32"/>
            <p:cNvCxnSpPr>
              <a:stCxn id="502" idx="0"/>
              <a:endCxn id="500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2"/>
            <p:cNvCxnSpPr>
              <a:stCxn id="500" idx="0"/>
              <a:endCxn id="504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7" name="Google Shape;507;p32"/>
            <p:cNvCxnSpPr>
              <a:stCxn id="500" idx="3"/>
              <a:endCxn id="505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2"/>
            <p:cNvCxnSpPr>
              <a:stCxn id="500" idx="4"/>
              <a:endCxn id="506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Google Shape;509;p32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0" name="Google Shape;510;p32"/>
            <p:cNvCxnSpPr>
              <a:stCxn id="509" idx="0"/>
              <a:endCxn id="504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1" name="Google Shape;511;p32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 txBox="1"/>
          <p:nvPr/>
        </p:nvSpPr>
        <p:spPr>
          <a:xfrm>
            <a:off x="7247700" y="4390625"/>
            <a:ext cx="1563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 binary!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518" name="Google Shape;518;p33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binary search tree is a rooted binary tree with the BST property.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BST Property.</a:t>
            </a:r>
            <a:r>
              <a:rPr lang="en"/>
              <a:t> For every node X in the tree: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key in the </a:t>
            </a:r>
            <a:r>
              <a:rPr b="1" lang="en"/>
              <a:t>left</a:t>
            </a:r>
            <a:r>
              <a:rPr lang="en"/>
              <a:t> subtree is </a:t>
            </a:r>
            <a:r>
              <a:rPr b="1" lang="en"/>
              <a:t>less</a:t>
            </a:r>
            <a:r>
              <a:rPr lang="en"/>
              <a:t> than X’s key.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key in the </a:t>
            </a:r>
            <a:r>
              <a:rPr b="1" lang="en"/>
              <a:t>right</a:t>
            </a:r>
            <a:r>
              <a:rPr lang="en"/>
              <a:t> subtree is </a:t>
            </a:r>
            <a:r>
              <a:rPr b="1" lang="en"/>
              <a:t>greater</a:t>
            </a:r>
            <a:r>
              <a:rPr lang="en"/>
              <a:t> than X’s key.</a:t>
            </a:r>
            <a:br>
              <a:rPr lang="en"/>
            </a:br>
            <a:endParaRPr/>
          </a:p>
        </p:txBody>
      </p:sp>
      <p:cxnSp>
        <p:nvCxnSpPr>
          <p:cNvPr id="519" name="Google Shape;519;p33"/>
          <p:cNvCxnSpPr>
            <a:stCxn id="520" idx="0"/>
          </p:cNvCxnSpPr>
          <p:nvPr/>
        </p:nvCxnSpPr>
        <p:spPr>
          <a:xfrm flipH="1" rot="10800000">
            <a:off x="724950" y="3939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1" name="Google Shape;521;p33"/>
          <p:cNvCxnSpPr>
            <a:endCxn id="522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33"/>
          <p:cNvCxnSpPr>
            <a:stCxn id="524" idx="0"/>
          </p:cNvCxnSpPr>
          <p:nvPr/>
        </p:nvCxnSpPr>
        <p:spPr>
          <a:xfrm flipH="1" rot="10800000">
            <a:off x="2869950" y="3998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33"/>
          <p:cNvCxnSpPr>
            <a:endCxn id="526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3"/>
          <p:cNvCxnSpPr>
            <a:stCxn id="528" idx="1"/>
            <a:endCxn id="529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3"/>
          <p:cNvCxnSpPr>
            <a:stCxn id="528" idx="3"/>
            <a:endCxn id="531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3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2" name="Google Shape;532;p33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533" name="Google Shape;533;p33"/>
            <p:cNvCxnSpPr>
              <a:stCxn id="534" idx="0"/>
            </p:cNvCxnSpPr>
            <p:nvPr/>
          </p:nvCxnSpPr>
          <p:spPr>
            <a:xfrm flipH="1" rot="10800000">
              <a:off x="5588950" y="2070788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35" name="Google Shape;535;p33"/>
            <p:cNvCxnSpPr>
              <a:endCxn id="536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7" name="Google Shape;537;p33"/>
            <p:cNvCxnSpPr>
              <a:stCxn id="538" idx="0"/>
            </p:cNvCxnSpPr>
            <p:nvPr/>
          </p:nvCxnSpPr>
          <p:spPr>
            <a:xfrm flipH="1" rot="10800000">
              <a:off x="7733950" y="2130188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39" name="Google Shape;539;p33"/>
            <p:cNvCxnSpPr>
              <a:endCxn id="540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1" name="Google Shape;541;p33"/>
            <p:cNvCxnSpPr>
              <a:stCxn id="542" idx="1"/>
              <a:endCxn id="543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4" name="Google Shape;544;p33"/>
            <p:cNvCxnSpPr>
              <a:stCxn id="542" idx="3"/>
              <a:endCxn id="545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2" name="Google Shape;542;p33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debt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bus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ears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axe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cow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fish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gut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33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Tree, but not a Binary Search Tree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sp>
        <p:nvSpPr>
          <p:cNvPr id="553" name="Google Shape;553;p34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Ordering must be complete, transitive, and antisymmetric. Given keys p and q: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Exactly one of p ≺ q and q ≺ p are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 ≺ q and q ≺ r imply p ≺ 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consequence of these rules: No duplicate keys allowed!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Keeps things simple. Most real world implementations follow this rule.</a:t>
            </a:r>
            <a:endParaRPr/>
          </a:p>
        </p:txBody>
      </p:sp>
      <p:cxnSp>
        <p:nvCxnSpPr>
          <p:cNvPr id="554" name="Google Shape;554;p34"/>
          <p:cNvCxnSpPr>
            <a:stCxn id="555" idx="0"/>
          </p:cNvCxnSpPr>
          <p:nvPr/>
        </p:nvCxnSpPr>
        <p:spPr>
          <a:xfrm flipH="1" rot="10800000">
            <a:off x="724950" y="3939499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6" name="Google Shape;556;p34"/>
          <p:cNvCxnSpPr>
            <a:endCxn id="557" idx="0"/>
          </p:cNvCxnSpPr>
          <p:nvPr/>
        </p:nvCxnSpPr>
        <p:spPr>
          <a:xfrm>
            <a:off x="1375754" y="3990499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34"/>
          <p:cNvCxnSpPr>
            <a:stCxn id="559" idx="0"/>
          </p:cNvCxnSpPr>
          <p:nvPr/>
        </p:nvCxnSpPr>
        <p:spPr>
          <a:xfrm flipH="1" rot="10800000">
            <a:off x="2869950" y="3998899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0" name="Google Shape;560;p34"/>
          <p:cNvCxnSpPr>
            <a:endCxn id="561" idx="0"/>
          </p:cNvCxnSpPr>
          <p:nvPr/>
        </p:nvCxnSpPr>
        <p:spPr>
          <a:xfrm>
            <a:off x="3558907" y="3999199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4"/>
          <p:cNvCxnSpPr>
            <a:stCxn id="563" idx="1"/>
            <a:endCxn id="564" idx="0"/>
          </p:cNvCxnSpPr>
          <p:nvPr/>
        </p:nvCxnSpPr>
        <p:spPr>
          <a:xfrm flipH="1">
            <a:off x="11927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4"/>
          <p:cNvCxnSpPr>
            <a:stCxn id="563" idx="3"/>
            <a:endCxn id="566" idx="0"/>
          </p:cNvCxnSpPr>
          <p:nvPr/>
        </p:nvCxnSpPr>
        <p:spPr>
          <a:xfrm>
            <a:off x="2640890" y="3252849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4"/>
          <p:cNvSpPr/>
          <p:nvPr/>
        </p:nvSpPr>
        <p:spPr>
          <a:xfrm>
            <a:off x="1903790" y="300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4"/>
          <p:cNvSpPr/>
          <p:nvPr/>
        </p:nvSpPr>
        <p:spPr>
          <a:xfrm>
            <a:off x="824152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2983429" y="35766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356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1291904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2501400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3465457" y="4275199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4967175" y="3005187"/>
            <a:ext cx="3846157" cy="1765300"/>
            <a:chOff x="5220400" y="1136488"/>
            <a:chExt cx="3846157" cy="1765300"/>
          </a:xfrm>
        </p:grpSpPr>
        <p:cxnSp>
          <p:nvCxnSpPr>
            <p:cNvPr id="568" name="Google Shape;568;p34"/>
            <p:cNvCxnSpPr>
              <a:stCxn id="569" idx="0"/>
            </p:cNvCxnSpPr>
            <p:nvPr/>
          </p:nvCxnSpPr>
          <p:spPr>
            <a:xfrm flipH="1" rot="10800000">
              <a:off x="5588950" y="2070788"/>
              <a:ext cx="368400" cy="335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70" name="Google Shape;570;p34"/>
            <p:cNvCxnSpPr>
              <a:endCxn id="571" idx="0"/>
            </p:cNvCxnSpPr>
            <p:nvPr/>
          </p:nvCxnSpPr>
          <p:spPr>
            <a:xfrm>
              <a:off x="6239754" y="2121788"/>
              <a:ext cx="284700" cy="284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34"/>
            <p:cNvCxnSpPr>
              <a:stCxn id="573" idx="0"/>
            </p:cNvCxnSpPr>
            <p:nvPr/>
          </p:nvCxnSpPr>
          <p:spPr>
            <a:xfrm flipH="1" rot="10800000">
              <a:off x="7733950" y="2130188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74" name="Google Shape;574;p34"/>
            <p:cNvCxnSpPr>
              <a:endCxn id="575" idx="0"/>
            </p:cNvCxnSpPr>
            <p:nvPr/>
          </p:nvCxnSpPr>
          <p:spPr>
            <a:xfrm>
              <a:off x="8422907" y="2130488"/>
              <a:ext cx="275100" cy="276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6" name="Google Shape;576;p34"/>
            <p:cNvCxnSpPr>
              <a:stCxn id="577" idx="1"/>
              <a:endCxn id="578" idx="0"/>
            </p:cNvCxnSpPr>
            <p:nvPr/>
          </p:nvCxnSpPr>
          <p:spPr>
            <a:xfrm flipH="1">
              <a:off x="60567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9" name="Google Shape;579;p34"/>
            <p:cNvCxnSpPr>
              <a:stCxn id="577" idx="3"/>
              <a:endCxn id="580" idx="0"/>
            </p:cNvCxnSpPr>
            <p:nvPr/>
          </p:nvCxnSpPr>
          <p:spPr>
            <a:xfrm>
              <a:off x="7504890" y="1384138"/>
              <a:ext cx="711000" cy="324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7" name="Google Shape;577;p34"/>
            <p:cNvSpPr/>
            <p:nvPr/>
          </p:nvSpPr>
          <p:spPr>
            <a:xfrm>
              <a:off x="6767790" y="113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debt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688152" y="17079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bus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7847429" y="17079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ears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220400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axe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155904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cow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7365400" y="2406488"/>
              <a:ext cx="737100" cy="495300"/>
            </a:xfrm>
            <a:prstGeom prst="rect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fish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8329457" y="2406488"/>
              <a:ext cx="737100" cy="495300"/>
            </a:xfrm>
            <a:prstGeom prst="rect">
              <a:avLst/>
            </a:prstGeom>
            <a:solidFill>
              <a:srgbClr val="EACDC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gut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34"/>
          <p:cNvSpPr txBox="1"/>
          <p:nvPr/>
        </p:nvSpPr>
        <p:spPr>
          <a:xfrm>
            <a:off x="5140925" y="4731823"/>
            <a:ext cx="351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Tree, but not a Binary Search Tree</a:t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1561250" y="4735599"/>
            <a:ext cx="1727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Operations: Search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searchKey in a BST (come back to this for the BST lab)</a:t>
            </a:r>
            <a:endParaRPr/>
          </a:p>
        </p:txBody>
      </p:sp>
      <p:sp>
        <p:nvSpPr>
          <p:cNvPr id="593" name="Google Shape;593;p3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searchKey equals T.key, return.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searchKey </a:t>
            </a:r>
            <a:r>
              <a:rPr lang="en" sz="2200"/>
              <a:t>≺</a:t>
            </a:r>
            <a:r>
              <a:rPr lang="en"/>
              <a:t> T.key, search T.left.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searchKey ≻ T.key, search T.right. </a:t>
            </a:r>
            <a:endParaRPr/>
          </a:p>
        </p:txBody>
      </p:sp>
      <p:cxnSp>
        <p:nvCxnSpPr>
          <p:cNvPr id="594" name="Google Shape;594;p36"/>
          <p:cNvCxnSpPr>
            <a:stCxn id="595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6" name="Google Shape;596;p36"/>
          <p:cNvCxnSpPr>
            <a:endCxn id="597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6"/>
          <p:cNvCxnSpPr>
            <a:stCxn id="599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0" name="Google Shape;600;p36"/>
          <p:cNvCxnSpPr>
            <a:endCxn id="601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36"/>
          <p:cNvCxnSpPr>
            <a:stCxn id="603" idx="1"/>
            <a:endCxn id="604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6"/>
          <p:cNvCxnSpPr>
            <a:stCxn id="603" idx="3"/>
            <a:endCxn id="606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36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6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0"/>
            <a:ext cx="884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Implementation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class: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Developed ALists and SLLists.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Created an interface List61B.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Modified </a:t>
            </a:r>
            <a:r>
              <a:rPr lang="en"/>
              <a:t>AList and SLList to implement List61B.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List61B provided default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projects: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Developed ArrayDeque and LinkedListDeque.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Created an interface Deque.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Modified AD and LLD to implement Deque.</a:t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>
            <a:off x="6531758" y="8199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" name="Google Shape;46;p10"/>
          <p:cNvCxnSpPr>
            <a:stCxn id="47" idx="0"/>
            <a:endCxn id="45" idx="2"/>
          </p:cNvCxnSpPr>
          <p:nvPr/>
        </p:nvCxnSpPr>
        <p:spPr>
          <a:xfrm flipH="1" rot="10800000">
            <a:off x="6587508" y="1220950"/>
            <a:ext cx="8988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" name="Google Shape;47;p10"/>
          <p:cNvSpPr/>
          <p:nvPr/>
        </p:nvSpPr>
        <p:spPr>
          <a:xfrm>
            <a:off x="5924358" y="2056750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7486433" y="2056750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" name="Google Shape;49;p10"/>
          <p:cNvCxnSpPr>
            <a:stCxn id="48" idx="0"/>
            <a:endCxn id="45" idx="2"/>
          </p:cNvCxnSpPr>
          <p:nvPr/>
        </p:nvCxnSpPr>
        <p:spPr>
          <a:xfrm rot="10800000">
            <a:off x="7486283" y="1220950"/>
            <a:ext cx="7644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" name="Google Shape;50;p10"/>
          <p:cNvSpPr/>
          <p:nvPr/>
        </p:nvSpPr>
        <p:spPr>
          <a:xfrm>
            <a:off x="6531747" y="30192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" name="Google Shape;51;p10"/>
          <p:cNvCxnSpPr>
            <a:stCxn id="52" idx="0"/>
            <a:endCxn id="50" idx="2"/>
          </p:cNvCxnSpPr>
          <p:nvPr/>
        </p:nvCxnSpPr>
        <p:spPr>
          <a:xfrm flipH="1" rot="10800000">
            <a:off x="6553750" y="3420350"/>
            <a:ext cx="9327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" name="Google Shape;52;p10"/>
          <p:cNvSpPr/>
          <p:nvPr/>
        </p:nvSpPr>
        <p:spPr>
          <a:xfrm>
            <a:off x="5856850" y="4256150"/>
            <a:ext cx="13938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Array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7456029" y="4256150"/>
            <a:ext cx="16062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LinkedList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Deque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" name="Google Shape;54;p10"/>
          <p:cNvCxnSpPr>
            <a:stCxn id="53" idx="0"/>
            <a:endCxn id="50" idx="2"/>
          </p:cNvCxnSpPr>
          <p:nvPr/>
        </p:nvCxnSpPr>
        <p:spPr>
          <a:xfrm rot="10800000">
            <a:off x="7486329" y="3420350"/>
            <a:ext cx="772800" cy="83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searchKey in a BST</a:t>
            </a:r>
            <a:endParaRPr/>
          </a:p>
        </p:txBody>
      </p:sp>
      <p:sp>
        <p:nvSpPr>
          <p:cNvPr id="612" name="Google Shape;612;p3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searchKey equals T.key, return.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searchKey </a:t>
            </a:r>
            <a:r>
              <a:rPr lang="en" sz="2200"/>
              <a:t>≺</a:t>
            </a:r>
            <a:r>
              <a:rPr lang="en"/>
              <a:t> T.key, search T.left.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searchKey ≻ T.key, search T.right. </a:t>
            </a:r>
            <a:endParaRPr/>
          </a:p>
        </p:txBody>
      </p:sp>
      <p:sp>
        <p:nvSpPr>
          <p:cNvPr id="613" name="Google Shape;613;p37"/>
          <p:cNvSpPr txBox="1"/>
          <p:nvPr/>
        </p:nvSpPr>
        <p:spPr>
          <a:xfrm>
            <a:off x="243000" y="1924100"/>
            <a:ext cx="4661700" cy="30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find(BST T, Key sk)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(sk.equals(T.key))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find(T.left,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find(T.right, sk);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614" name="Google Shape;614;p37"/>
          <p:cNvCxnSpPr>
            <a:stCxn id="615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6" name="Google Shape;616;p37"/>
          <p:cNvCxnSpPr>
            <a:endCxn id="617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7"/>
          <p:cNvCxnSpPr>
            <a:stCxn id="619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0" name="Google Shape;620;p37"/>
          <p:cNvCxnSpPr>
            <a:endCxn id="621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7"/>
          <p:cNvCxnSpPr>
            <a:stCxn id="623" idx="1"/>
            <a:endCxn id="624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7"/>
          <p:cNvCxnSpPr>
            <a:stCxn id="623" idx="3"/>
            <a:endCxn id="626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37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7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Search: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>
              <a:solidFill>
                <a:srgbClr val="208920"/>
              </a:solidFill>
            </a:endParaRPr>
          </a:p>
        </p:txBody>
      </p:sp>
      <p:grpSp>
        <p:nvGrpSpPr>
          <p:cNvPr id="632" name="Google Shape;632;p38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633" name="Google Shape;633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1" name="Google Shape;641;p38"/>
              <p:cNvCxnSpPr>
                <a:stCxn id="635" idx="0"/>
                <a:endCxn id="63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38"/>
              <p:cNvCxnSpPr>
                <a:stCxn id="636" idx="0"/>
                <a:endCxn id="63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38"/>
              <p:cNvCxnSpPr>
                <a:stCxn id="637" idx="0"/>
                <a:endCxn id="63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38"/>
              <p:cNvCxnSpPr>
                <a:stCxn id="635" idx="2"/>
                <a:endCxn id="63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38"/>
              <p:cNvCxnSpPr>
                <a:stCxn id="636" idx="2"/>
                <a:endCxn id="63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38"/>
              <p:cNvCxnSpPr>
                <a:stCxn id="636" idx="2"/>
                <a:endCxn id="64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7" name="Google Shape;647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8" name="Google Shape;648;p38"/>
            <p:cNvCxnSpPr>
              <a:stCxn id="647" idx="2"/>
              <a:endCxn id="63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8"/>
            <p:cNvCxnSpPr>
              <a:stCxn id="647" idx="2"/>
              <a:endCxn id="65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1" name="Google Shape;651;p38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50" name="Google Shape;650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6" name="Google Shape;656;p38"/>
              <p:cNvCxnSpPr>
                <a:stCxn id="657" idx="0"/>
                <a:endCxn id="65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38"/>
              <p:cNvCxnSpPr>
                <a:stCxn id="652" idx="0"/>
                <a:endCxn id="65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38"/>
              <p:cNvCxnSpPr>
                <a:stCxn id="653" idx="0"/>
                <a:endCxn id="65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38"/>
              <p:cNvCxnSpPr>
                <a:stCxn id="657" idx="2"/>
                <a:endCxn id="65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38"/>
              <p:cNvCxnSpPr>
                <a:stCxn id="652" idx="2"/>
                <a:endCxn id="65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7" name="Google Shape;657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2" name="Google Shape;662;p38"/>
          <p:cNvSpPr txBox="1"/>
          <p:nvPr>
            <p:ph idx="1" type="body"/>
          </p:nvPr>
        </p:nvSpPr>
        <p:spPr>
          <a:xfrm>
            <a:off x="243000" y="556500"/>
            <a:ext cx="84438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“bushy” BST in the worst case, where N is the number of nodes.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663" name="Google Shape;663;p38"/>
          <p:cNvGrpSpPr/>
          <p:nvPr/>
        </p:nvGrpSpPr>
        <p:grpSpPr>
          <a:xfrm>
            <a:off x="7394583" y="3932425"/>
            <a:ext cx="768206" cy="821808"/>
            <a:chOff x="6237693" y="4323943"/>
            <a:chExt cx="434850" cy="395100"/>
          </a:xfrm>
        </p:grpSpPr>
        <p:cxnSp>
          <p:nvCxnSpPr>
            <p:cNvPr id="664" name="Google Shape;664;p38"/>
            <p:cNvCxnSpPr>
              <a:stCxn id="665" idx="2"/>
              <a:endCxn id="666" idx="0"/>
            </p:cNvCxnSpPr>
            <p:nvPr/>
          </p:nvCxnSpPr>
          <p:spPr>
            <a:xfrm>
              <a:off x="6237693" y="4323943"/>
              <a:ext cx="267900" cy="1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6" name="Google Shape;666;p38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7" name="Google Shape;667;p38"/>
          <p:cNvCxnSpPr/>
          <p:nvPr/>
        </p:nvCxnSpPr>
        <p:spPr>
          <a:xfrm rot="10800000">
            <a:off x="5826375" y="1118600"/>
            <a:ext cx="2730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8"/>
          <p:cNvSpPr txBox="1"/>
          <p:nvPr/>
        </p:nvSpPr>
        <p:spPr>
          <a:xfrm>
            <a:off x="6065243" y="1258622"/>
            <a:ext cx="295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“bushiness” is an intuitive concept that we haven’t defined.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Search</a:t>
            </a:r>
            <a:endParaRPr/>
          </a:p>
        </p:txBody>
      </p:sp>
      <p:grpSp>
        <p:nvGrpSpPr>
          <p:cNvPr id="674" name="Google Shape;674;p39"/>
          <p:cNvGrpSpPr/>
          <p:nvPr/>
        </p:nvGrpSpPr>
        <p:grpSpPr>
          <a:xfrm>
            <a:off x="1596015" y="1580690"/>
            <a:ext cx="6093754" cy="3173543"/>
            <a:chOff x="4866600" y="3068225"/>
            <a:chExt cx="3449425" cy="1525742"/>
          </a:xfrm>
        </p:grpSpPr>
        <p:grpSp>
          <p:nvGrpSpPr>
            <p:cNvPr id="675" name="Google Shape;675;p3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76" name="Google Shape;676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3" name="Google Shape;683;p39"/>
              <p:cNvCxnSpPr>
                <a:stCxn id="677" idx="0"/>
                <a:endCxn id="67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39"/>
              <p:cNvCxnSpPr>
                <a:stCxn id="678" idx="0"/>
                <a:endCxn id="67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39"/>
              <p:cNvCxnSpPr>
                <a:stCxn id="679" idx="0"/>
                <a:endCxn id="67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39"/>
              <p:cNvCxnSpPr>
                <a:stCxn id="677" idx="2"/>
                <a:endCxn id="68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39"/>
              <p:cNvCxnSpPr>
                <a:stCxn id="678" idx="2"/>
                <a:endCxn id="68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39"/>
              <p:cNvCxnSpPr>
                <a:stCxn id="678" idx="2"/>
                <a:endCxn id="68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9" name="Google Shape;689;p3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39"/>
            <p:cNvCxnSpPr>
              <a:stCxn id="689" idx="2"/>
              <a:endCxn id="67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39"/>
            <p:cNvCxnSpPr>
              <a:stCxn id="689" idx="2"/>
              <a:endCxn id="69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3" name="Google Shape;693;p39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92" name="Google Shape;692;p3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98" name="Google Shape;698;p39"/>
              <p:cNvCxnSpPr>
                <a:stCxn id="699" idx="0"/>
                <a:endCxn id="69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39"/>
              <p:cNvCxnSpPr>
                <a:stCxn id="694" idx="0"/>
                <a:endCxn id="69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39"/>
              <p:cNvCxnSpPr>
                <a:stCxn id="695" idx="0"/>
                <a:endCxn id="69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39"/>
              <p:cNvCxnSpPr>
                <a:stCxn id="699" idx="2"/>
                <a:endCxn id="69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39"/>
              <p:cNvCxnSpPr>
                <a:stCxn id="694" idx="2"/>
                <a:endCxn id="69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9" name="Google Shape;699;p3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39"/>
          <p:cNvSpPr txBox="1"/>
          <p:nvPr>
            <p:ph idx="1" type="body"/>
          </p:nvPr>
        </p:nvSpPr>
        <p:spPr>
          <a:xfrm>
            <a:off x="243000" y="556500"/>
            <a:ext cx="8443800" cy="24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to complete a search on a “bushy” BST in the worst case, where N is the number of nodes.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Θ(log N)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lang="en"/>
              <a:t>Height of the tree is ~log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705" name="Google Shape;705;p39"/>
          <p:cNvGrpSpPr/>
          <p:nvPr/>
        </p:nvGrpSpPr>
        <p:grpSpPr>
          <a:xfrm>
            <a:off x="7394835" y="3932804"/>
            <a:ext cx="767954" cy="821429"/>
            <a:chOff x="6237836" y="4324125"/>
            <a:chExt cx="434707" cy="394918"/>
          </a:xfrm>
        </p:grpSpPr>
        <p:sp>
          <p:nvSpPr>
            <p:cNvPr id="706" name="Google Shape;706;p39"/>
            <p:cNvSpPr/>
            <p:nvPr/>
          </p:nvSpPr>
          <p:spPr>
            <a:xfrm>
              <a:off x="6338643" y="4454743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7" name="Google Shape;707;p39"/>
            <p:cNvCxnSpPr>
              <a:stCxn id="694" idx="2"/>
              <a:endCxn id="706" idx="0"/>
            </p:cNvCxnSpPr>
            <p:nvPr/>
          </p:nvCxnSpPr>
          <p:spPr>
            <a:xfrm>
              <a:off x="6237836" y="4324125"/>
              <a:ext cx="267900" cy="13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713" name="Google Shape;713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Bushy BSTs are extremely fast.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 1 microsecond per operation, can find something from a tree of size 10</a:t>
            </a:r>
            <a:r>
              <a:rPr baseline="30000" lang="en"/>
              <a:t>300000</a:t>
            </a:r>
            <a:r>
              <a:rPr lang="en"/>
              <a:t> in one second.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(perhaps most?) computation is dedicated towards finding things in response to queries.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It’s a good thing that we can do such queries almost for free.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Operations: Insert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New Key into a BST</a:t>
            </a:r>
            <a:endParaRPr/>
          </a:p>
        </p:txBody>
      </p: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243000" y="556500"/>
            <a:ext cx="435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for key.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found, do nothing.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not found: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Create new node.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appropriate link.</a:t>
            </a:r>
            <a:endParaRPr/>
          </a:p>
        </p:txBody>
      </p:sp>
      <p:sp>
        <p:nvSpPr>
          <p:cNvPr id="725" name="Google Shape;725;p42"/>
          <p:cNvSpPr txBox="1"/>
          <p:nvPr/>
        </p:nvSpPr>
        <p:spPr>
          <a:xfrm>
            <a:off x="3534975" y="654950"/>
            <a:ext cx="2166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insert “eyes”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6" name="Google Shape;726;p42"/>
          <p:cNvCxnSpPr>
            <a:stCxn id="727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8" name="Google Shape;728;p42"/>
          <p:cNvCxnSpPr>
            <a:endCxn id="729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42"/>
          <p:cNvCxnSpPr>
            <a:stCxn id="731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2" name="Google Shape;732;p42"/>
          <p:cNvCxnSpPr>
            <a:endCxn id="73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42"/>
          <p:cNvCxnSpPr>
            <a:stCxn id="735" idx="1"/>
            <a:endCxn id="73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2"/>
          <p:cNvCxnSpPr>
            <a:stCxn id="735" idx="3"/>
            <a:endCxn id="73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4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New Key into a BST</a:t>
            </a:r>
            <a:endParaRPr/>
          </a:p>
        </p:txBody>
      </p:sp>
      <p:sp>
        <p:nvSpPr>
          <p:cNvPr id="744" name="Google Shape;744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for key.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found, do nothing.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not found: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Create new node.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appropriate link.</a:t>
            </a:r>
            <a:endParaRPr/>
          </a:p>
        </p:txBody>
      </p:sp>
      <p:sp>
        <p:nvSpPr>
          <p:cNvPr id="745" name="Google Shape;745;p43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43"/>
          <p:cNvCxnSpPr>
            <a:stCxn id="747" idx="2"/>
            <a:endCxn id="745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43"/>
          <p:cNvSpPr txBox="1"/>
          <p:nvPr/>
        </p:nvSpPr>
        <p:spPr>
          <a:xfrm>
            <a:off x="5178232" y="33994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rookie bad habit to avoid:</a:t>
            </a:r>
            <a:endParaRPr/>
          </a:p>
        </p:txBody>
      </p:sp>
      <p:pic>
        <p:nvPicPr>
          <p:cNvPr id="749" name="Google Shape;7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406975"/>
            <a:ext cx="44577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166800" y="2367425"/>
            <a:ext cx="4917000" cy="2736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insert(BST T, Key ik)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≺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insert(T.left,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≻ T.key)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insert(T.right, 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51" name="Google Shape;751;p43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if (T.left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else if (T.right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BST(ik);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52" name="Google Shape;752;p43"/>
          <p:cNvCxnSpPr>
            <a:stCxn id="753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4" name="Google Shape;754;p43"/>
          <p:cNvCxnSpPr>
            <a:endCxn id="755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3"/>
          <p:cNvCxnSpPr>
            <a:stCxn id="747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7" name="Google Shape;757;p43"/>
          <p:cNvCxnSpPr>
            <a:endCxn id="758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43"/>
          <p:cNvCxnSpPr>
            <a:stCxn id="760" idx="1"/>
            <a:endCxn id="761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43"/>
          <p:cNvCxnSpPr>
            <a:stCxn id="760" idx="3"/>
            <a:endCxn id="763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4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4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3"/>
          <p:cNvSpPr txBox="1"/>
          <p:nvPr/>
        </p:nvSpPr>
        <p:spPr>
          <a:xfrm>
            <a:off x="5288225" y="2831200"/>
            <a:ext cx="2565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 LENGTH RECURSION!!!! No good.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Operations: </a:t>
            </a:r>
            <a:r>
              <a:rPr lang="en" sz="4800"/>
              <a:t>Delete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from a BST</a:t>
            </a:r>
            <a:endParaRPr/>
          </a:p>
        </p:txBody>
      </p:sp>
      <p:sp>
        <p:nvSpPr>
          <p:cNvPr id="775" name="Google Shape;775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3 Cases:</a:t>
            </a:r>
            <a:endParaRPr sz="24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Deletion key has no children.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Deletion key has one child.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Deletion key has two children.</a:t>
            </a:r>
            <a:endParaRPr/>
          </a:p>
        </p:txBody>
      </p:sp>
      <p:sp>
        <p:nvSpPr>
          <p:cNvPr id="776" name="Google Shape;776;p45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7" name="Google Shape;777;p45"/>
          <p:cNvCxnSpPr>
            <a:stCxn id="778" idx="2"/>
            <a:endCxn id="776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5"/>
          <p:cNvCxnSpPr>
            <a:stCxn id="780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1" name="Google Shape;781;p45"/>
          <p:cNvCxnSpPr>
            <a:endCxn id="782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45"/>
          <p:cNvCxnSpPr>
            <a:stCxn id="778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5"/>
          <p:cNvCxnSpPr>
            <a:endCxn id="785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45"/>
          <p:cNvCxnSpPr>
            <a:stCxn id="787" idx="1"/>
            <a:endCxn id="788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45"/>
          <p:cNvCxnSpPr>
            <a:stCxn id="787" idx="3"/>
            <a:endCxn id="790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45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5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5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5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5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45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5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Deleting from a BST: Key with no Children</a:t>
            </a:r>
            <a:endParaRPr/>
          </a:p>
        </p:txBody>
      </p:sp>
      <p:sp>
        <p:nvSpPr>
          <p:cNvPr id="796" name="Google Shape;796;p4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 key has no children (“glut”):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sever the parent’s link.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happens to “glut” node?</a:t>
            </a:r>
            <a:endParaRPr/>
          </a:p>
        </p:txBody>
      </p:sp>
      <p:sp>
        <p:nvSpPr>
          <p:cNvPr id="797" name="Google Shape;797;p46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46"/>
          <p:cNvCxnSpPr>
            <a:stCxn id="799" idx="2"/>
            <a:endCxn id="797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46"/>
          <p:cNvCxnSpPr>
            <a:stCxn id="801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2" name="Google Shape;802;p46"/>
          <p:cNvCxnSpPr>
            <a:endCxn id="803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6"/>
          <p:cNvCxnSpPr>
            <a:stCxn id="799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46"/>
          <p:cNvCxnSpPr>
            <a:endCxn id="806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46"/>
          <p:cNvCxnSpPr>
            <a:stCxn id="808" idx="1"/>
            <a:endCxn id="809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46"/>
          <p:cNvCxnSpPr>
            <a:stCxn id="808" idx="3"/>
            <a:endCxn id="811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46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6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6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6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66800" y="92500"/>
            <a:ext cx="8848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vs. Implementation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DisjointSets, we saw a much richer set of possible implementations.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510308" y="1297750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DisjointSets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08325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ListOfSetsDS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2684000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QuickFindDS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835300" y="2732375"/>
            <a:ext cx="19092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QuickUnionDS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6932975" y="2732375"/>
            <a:ext cx="2028000" cy="621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Weighted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QuickUnionDS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" name="Google Shape;66;p11"/>
          <p:cNvCxnSpPr>
            <a:stCxn id="62" idx="0"/>
          </p:cNvCxnSpPr>
          <p:nvPr/>
        </p:nvCxnSpPr>
        <p:spPr>
          <a:xfrm flipH="1" rot="10800000">
            <a:off x="1462925" y="1711175"/>
            <a:ext cx="2432400" cy="10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1"/>
          <p:cNvCxnSpPr>
            <a:stCxn id="63" idx="0"/>
          </p:cNvCxnSpPr>
          <p:nvPr/>
        </p:nvCxnSpPr>
        <p:spPr>
          <a:xfrm flipH="1" rot="10800000">
            <a:off x="3638600" y="1711175"/>
            <a:ext cx="666300" cy="10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1"/>
          <p:cNvCxnSpPr>
            <a:stCxn id="64" idx="0"/>
          </p:cNvCxnSpPr>
          <p:nvPr/>
        </p:nvCxnSpPr>
        <p:spPr>
          <a:xfrm rot="10800000">
            <a:off x="4850900" y="1711175"/>
            <a:ext cx="939000" cy="10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1"/>
          <p:cNvCxnSpPr>
            <a:stCxn id="65" idx="0"/>
          </p:cNvCxnSpPr>
          <p:nvPr/>
        </p:nvCxnSpPr>
        <p:spPr>
          <a:xfrm rot="10800000">
            <a:off x="5138675" y="1716275"/>
            <a:ext cx="2808300" cy="101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1"/>
          <p:cNvCxnSpPr/>
          <p:nvPr/>
        </p:nvCxnSpPr>
        <p:spPr>
          <a:xfrm rot="10800000">
            <a:off x="5364125" y="1696400"/>
            <a:ext cx="4464600" cy="10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Deleting from a BST: Key with no Children</a:t>
            </a:r>
            <a:endParaRPr/>
          </a:p>
        </p:txBody>
      </p:sp>
      <p:sp>
        <p:nvSpPr>
          <p:cNvPr id="817" name="Google Shape;817;p4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Deletion key has no children (“glut”):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Just sever the parent’s link.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happens to “glut” node?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Garbage collected.</a:t>
            </a:r>
            <a:endParaRPr/>
          </a:p>
        </p:txBody>
      </p:sp>
      <p:sp>
        <p:nvSpPr>
          <p:cNvPr id="818" name="Google Shape;818;p47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Google Shape;819;p47"/>
          <p:cNvCxnSpPr>
            <a:stCxn id="820" idx="2"/>
            <a:endCxn id="818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7"/>
          <p:cNvCxnSpPr>
            <a:stCxn id="822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3" name="Google Shape;823;p47"/>
          <p:cNvCxnSpPr>
            <a:endCxn id="82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p47"/>
          <p:cNvCxnSpPr>
            <a:stCxn id="820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26" name="Google Shape;826;p47"/>
          <p:cNvCxnSpPr>
            <a:stCxn id="827" idx="1"/>
            <a:endCxn id="828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47"/>
          <p:cNvCxnSpPr>
            <a:stCxn id="827" idx="3"/>
            <a:endCxn id="830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7" name="Google Shape;827;p47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7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7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7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7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7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Deleting from a BST: Key with one Child</a:t>
            </a:r>
            <a:endParaRPr/>
          </a:p>
        </p:txBody>
      </p:sp>
      <p:sp>
        <p:nvSpPr>
          <p:cNvPr id="837" name="Google Shape;837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delete(“flat”):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Maintain BST property.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Flat’s child definitely larger than dog.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Safe to just move that child into flat’s spot.</a:t>
            </a:r>
            <a:endParaRPr/>
          </a:p>
          <a:p>
            <a:pPr indent="0" lvl="0" marL="228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Thus: Move flat’s parent’s pointer to flat’s child.</a:t>
            </a: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9" name="Google Shape;839;p48"/>
          <p:cNvCxnSpPr>
            <a:stCxn id="840" idx="2"/>
            <a:endCxn id="838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8"/>
          <p:cNvCxnSpPr>
            <a:stCxn id="842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43" name="Google Shape;843;p48"/>
          <p:cNvCxnSpPr>
            <a:endCxn id="844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8"/>
          <p:cNvCxnSpPr>
            <a:stCxn id="840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46" name="Google Shape;846;p48"/>
          <p:cNvCxnSpPr>
            <a:stCxn id="847" idx="1"/>
            <a:endCxn id="848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48"/>
          <p:cNvCxnSpPr>
            <a:stCxn id="847" idx="3"/>
            <a:endCxn id="850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48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48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8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48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8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8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Deleting from a BST: Key with one Child</a:t>
            </a:r>
            <a:endParaRPr/>
          </a:p>
        </p:txBody>
      </p:sp>
      <p:sp>
        <p:nvSpPr>
          <p:cNvPr id="856" name="Google Shape;856;p4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delete(“flat”):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Maintain BST property.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Flat’s child definitely larger than dog.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Safe to just move that child into flat’s spot.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Thus: Move flat’s parent’s pointer to flat’s child.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Flat will be garbage collected (along with its instance variables). </a:t>
            </a:r>
            <a:endParaRPr/>
          </a:p>
        </p:txBody>
      </p:sp>
      <p:sp>
        <p:nvSpPr>
          <p:cNvPr id="857" name="Google Shape;857;p49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49"/>
          <p:cNvCxnSpPr>
            <a:stCxn id="859" idx="2"/>
            <a:endCxn id="857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49"/>
          <p:cNvCxnSpPr>
            <a:stCxn id="861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2" name="Google Shape;862;p49"/>
          <p:cNvCxnSpPr>
            <a:endCxn id="863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49"/>
          <p:cNvCxnSpPr>
            <a:stCxn id="865" idx="1"/>
            <a:endCxn id="86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49"/>
          <p:cNvCxnSpPr>
            <a:stCxn id="865" idx="3"/>
            <a:endCxn id="859" idx="0"/>
          </p:cNvCxnSpPr>
          <p:nvPr/>
        </p:nvCxnSpPr>
        <p:spPr>
          <a:xfrm>
            <a:off x="7204165" y="958124"/>
            <a:ext cx="229200" cy="1022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9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49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8" name="Google Shape;868;p49"/>
          <p:cNvGrpSpPr/>
          <p:nvPr/>
        </p:nvGrpSpPr>
        <p:grpSpPr>
          <a:xfrm>
            <a:off x="7433225" y="1281974"/>
            <a:ext cx="850579" cy="698500"/>
            <a:chOff x="7433225" y="1281974"/>
            <a:chExt cx="850579" cy="698500"/>
          </a:xfrm>
        </p:grpSpPr>
        <p:cxnSp>
          <p:nvCxnSpPr>
            <p:cNvPr id="869" name="Google Shape;869;p49"/>
            <p:cNvCxnSpPr>
              <a:stCxn id="859" idx="0"/>
            </p:cNvCxnSpPr>
            <p:nvPr/>
          </p:nvCxnSpPr>
          <p:spPr>
            <a:xfrm flipH="1" rot="10800000">
              <a:off x="7433225" y="1704174"/>
              <a:ext cx="339000" cy="27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70" name="Google Shape;870;p49"/>
            <p:cNvSpPr/>
            <p:nvPr/>
          </p:nvSpPr>
          <p:spPr>
            <a:xfrm>
              <a:off x="7546704" y="1281974"/>
              <a:ext cx="737100" cy="4953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flat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1" name="Google Shape;861;p49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9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49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</a:t>
            </a:r>
            <a:endParaRPr/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</a:t>
            </a:r>
            <a:endParaRPr/>
          </a:p>
        </p:txBody>
      </p:sp>
      <p:sp>
        <p:nvSpPr>
          <p:cNvPr id="877" name="Google Shape;877;p50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0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50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50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50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50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50"/>
          <p:cNvCxnSpPr>
            <a:stCxn id="878" idx="0"/>
            <a:endCxn id="877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0"/>
          <p:cNvCxnSpPr>
            <a:stCxn id="879" idx="0"/>
            <a:endCxn id="877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0"/>
          <p:cNvCxnSpPr>
            <a:stCxn id="880" idx="0"/>
            <a:endCxn id="878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50"/>
          <p:cNvCxnSpPr>
            <a:stCxn id="878" idx="2"/>
            <a:endCxn id="881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0"/>
          <p:cNvCxnSpPr>
            <a:stCxn id="879" idx="2"/>
            <a:endCxn id="882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50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50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50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50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50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50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50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50"/>
          <p:cNvCxnSpPr>
            <a:stCxn id="889" idx="0"/>
            <a:endCxn id="888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0"/>
          <p:cNvCxnSpPr>
            <a:stCxn id="890" idx="0"/>
            <a:endCxn id="888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0"/>
          <p:cNvCxnSpPr>
            <a:stCxn id="891" idx="0"/>
            <a:endCxn id="889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50"/>
          <p:cNvCxnSpPr>
            <a:stCxn id="889" idx="2"/>
            <a:endCxn id="892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0"/>
          <p:cNvCxnSpPr>
            <a:stCxn id="890" idx="2"/>
            <a:endCxn id="893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0"/>
          <p:cNvCxnSpPr>
            <a:stCxn id="890" idx="2"/>
            <a:endCxn id="894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50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2" name="Google Shape;902;p50"/>
          <p:cNvCxnSpPr>
            <a:stCxn id="901" idx="2"/>
            <a:endCxn id="877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0"/>
          <p:cNvCxnSpPr>
            <a:stCxn id="901" idx="2"/>
            <a:endCxn id="888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</a:t>
            </a:r>
            <a:endParaRPr/>
          </a:p>
        </p:txBody>
      </p:sp>
      <p:sp>
        <p:nvSpPr>
          <p:cNvPr id="909" name="Google Shape;909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</a:t>
            </a:r>
            <a:endParaRPr/>
          </a:p>
        </p:txBody>
      </p:sp>
      <p:sp>
        <p:nvSpPr>
          <p:cNvPr id="910" name="Google Shape;910;p51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51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51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51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51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51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p51"/>
          <p:cNvCxnSpPr>
            <a:stCxn id="911" idx="0"/>
            <a:endCxn id="910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1"/>
          <p:cNvCxnSpPr>
            <a:stCxn id="912" idx="0"/>
            <a:endCxn id="910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1"/>
          <p:cNvCxnSpPr>
            <a:stCxn id="913" idx="0"/>
            <a:endCxn id="911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1"/>
          <p:cNvCxnSpPr>
            <a:stCxn id="911" idx="2"/>
            <a:endCxn id="914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1"/>
          <p:cNvCxnSpPr>
            <a:stCxn id="912" idx="2"/>
            <a:endCxn id="915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51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51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51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51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51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51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51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8" name="Google Shape;928;p51"/>
          <p:cNvCxnSpPr>
            <a:stCxn id="922" idx="0"/>
            <a:endCxn id="921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1"/>
          <p:cNvCxnSpPr>
            <a:stCxn id="923" idx="0"/>
            <a:endCxn id="921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1"/>
          <p:cNvCxnSpPr>
            <a:stCxn id="924" idx="0"/>
            <a:endCxn id="922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1"/>
          <p:cNvCxnSpPr>
            <a:stCxn id="922" idx="2"/>
            <a:endCxn id="925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51"/>
          <p:cNvCxnSpPr>
            <a:stCxn id="923" idx="2"/>
            <a:endCxn id="926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51"/>
          <p:cNvCxnSpPr>
            <a:stCxn id="923" idx="2"/>
            <a:endCxn id="927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51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51"/>
          <p:cNvCxnSpPr>
            <a:stCxn id="934" idx="2"/>
            <a:endCxn id="910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1"/>
          <p:cNvCxnSpPr>
            <a:stCxn id="934" idx="2"/>
            <a:endCxn id="921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2"/>
          <p:cNvSpPr txBox="1"/>
          <p:nvPr>
            <p:ph type="title"/>
          </p:nvPr>
        </p:nvSpPr>
        <p:spPr>
          <a:xfrm>
            <a:off x="166800" y="92500"/>
            <a:ext cx="8800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Deleting from a BST: Deletion with two Children (Hibbard)</a:t>
            </a:r>
            <a:endParaRPr/>
          </a:p>
        </p:txBody>
      </p:sp>
      <p:sp>
        <p:nvSpPr>
          <p:cNvPr id="942" name="Google Shape;942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delete(“dog”)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new root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be &gt; than everything in left subtree.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be &lt; than everything right subtree.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Would bag work?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2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4" name="Google Shape;944;p52"/>
          <p:cNvCxnSpPr>
            <a:stCxn id="945" idx="2"/>
            <a:endCxn id="943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52"/>
          <p:cNvCxnSpPr>
            <a:stCxn id="947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48" name="Google Shape;948;p52"/>
          <p:cNvCxnSpPr>
            <a:endCxn id="949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52"/>
          <p:cNvCxnSpPr>
            <a:stCxn id="945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51" name="Google Shape;951;p52"/>
          <p:cNvCxnSpPr>
            <a:endCxn id="952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52"/>
          <p:cNvCxnSpPr>
            <a:stCxn id="954" idx="1"/>
            <a:endCxn id="955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52"/>
          <p:cNvCxnSpPr>
            <a:stCxn id="954" idx="3"/>
            <a:endCxn id="957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52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52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52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52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52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2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2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delete(“dog”)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new root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be &gt; than everything in left subtree.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Must be &lt; than everything right subtree.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Choose either predecessor (“cat”) or successor (“elf”).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 “cat” or “elf”, and stick new copy in the root position: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deletion guaranteed to be either case 1 or 2. Why?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strategy is sometimes known as “Hibbard deletion”.</a:t>
            </a:r>
            <a:endParaRPr/>
          </a:p>
        </p:txBody>
      </p:sp>
      <p:sp>
        <p:nvSpPr>
          <p:cNvPr id="963" name="Google Shape;963;p53"/>
          <p:cNvSpPr txBox="1"/>
          <p:nvPr>
            <p:ph type="title"/>
          </p:nvPr>
        </p:nvSpPr>
        <p:spPr>
          <a:xfrm>
            <a:off x="166800" y="92500"/>
            <a:ext cx="88002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Deleting from a BST: Deletion with two Children (Hibbard)</a:t>
            </a:r>
            <a:endParaRPr/>
          </a:p>
        </p:txBody>
      </p:sp>
      <p:sp>
        <p:nvSpPr>
          <p:cNvPr id="964" name="Google Shape;964;p53"/>
          <p:cNvSpPr/>
          <p:nvPr/>
        </p:nvSpPr>
        <p:spPr>
          <a:xfrm>
            <a:off x="7506902" y="2770643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5" name="Google Shape;965;p53"/>
          <p:cNvCxnSpPr>
            <a:stCxn id="966" idx="2"/>
            <a:endCxn id="964" idx="0"/>
          </p:cNvCxnSpPr>
          <p:nvPr/>
        </p:nvCxnSpPr>
        <p:spPr>
          <a:xfrm>
            <a:off x="7433225" y="2475774"/>
            <a:ext cx="442200" cy="294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53"/>
          <p:cNvCxnSpPr>
            <a:stCxn id="968" idx="0"/>
          </p:cNvCxnSpPr>
          <p:nvPr/>
        </p:nvCxnSpPr>
        <p:spPr>
          <a:xfrm flipH="1" rot="10800000">
            <a:off x="5288225" y="1644774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9" name="Google Shape;969;p53"/>
          <p:cNvCxnSpPr>
            <a:endCxn id="970" idx="0"/>
          </p:cNvCxnSpPr>
          <p:nvPr/>
        </p:nvCxnSpPr>
        <p:spPr>
          <a:xfrm>
            <a:off x="5939029" y="1695774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53"/>
          <p:cNvCxnSpPr>
            <a:stCxn id="966" idx="0"/>
          </p:cNvCxnSpPr>
          <p:nvPr/>
        </p:nvCxnSpPr>
        <p:spPr>
          <a:xfrm flipH="1" rot="10800000">
            <a:off x="7433225" y="1704174"/>
            <a:ext cx="339000" cy="276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72" name="Google Shape;972;p53"/>
          <p:cNvCxnSpPr>
            <a:endCxn id="973" idx="0"/>
          </p:cNvCxnSpPr>
          <p:nvPr/>
        </p:nvCxnSpPr>
        <p:spPr>
          <a:xfrm>
            <a:off x="8122182" y="1704474"/>
            <a:ext cx="275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53"/>
          <p:cNvCxnSpPr>
            <a:stCxn id="975" idx="1"/>
            <a:endCxn id="976" idx="0"/>
          </p:cNvCxnSpPr>
          <p:nvPr/>
        </p:nvCxnSpPr>
        <p:spPr>
          <a:xfrm flipH="1">
            <a:off x="57560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53"/>
          <p:cNvCxnSpPr>
            <a:stCxn id="975" idx="3"/>
            <a:endCxn id="978" idx="0"/>
          </p:cNvCxnSpPr>
          <p:nvPr/>
        </p:nvCxnSpPr>
        <p:spPr>
          <a:xfrm>
            <a:off x="7204165" y="958124"/>
            <a:ext cx="7110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53"/>
          <p:cNvSpPr/>
          <p:nvPr/>
        </p:nvSpPr>
        <p:spPr>
          <a:xfrm>
            <a:off x="6467065" y="71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53"/>
          <p:cNvSpPr/>
          <p:nvPr/>
        </p:nvSpPr>
        <p:spPr>
          <a:xfrm>
            <a:off x="5387427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53"/>
          <p:cNvSpPr/>
          <p:nvPr/>
        </p:nvSpPr>
        <p:spPr>
          <a:xfrm>
            <a:off x="7546704" y="12819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3"/>
          <p:cNvSpPr/>
          <p:nvPr/>
        </p:nvSpPr>
        <p:spPr>
          <a:xfrm>
            <a:off x="4919675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53"/>
          <p:cNvSpPr/>
          <p:nvPr/>
        </p:nvSpPr>
        <p:spPr>
          <a:xfrm>
            <a:off x="5855179" y="1980474"/>
            <a:ext cx="737100" cy="495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3"/>
          <p:cNvSpPr/>
          <p:nvPr/>
        </p:nvSpPr>
        <p:spPr>
          <a:xfrm>
            <a:off x="7064675" y="1980474"/>
            <a:ext cx="737100" cy="495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53"/>
          <p:cNvSpPr/>
          <p:nvPr/>
        </p:nvSpPr>
        <p:spPr>
          <a:xfrm>
            <a:off x="8028732" y="1980474"/>
            <a:ext cx="7371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glut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984" name="Google Shape;984;p5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</a:t>
            </a:r>
            <a:endParaRPr/>
          </a:p>
        </p:txBody>
      </p:sp>
      <p:sp>
        <p:nvSpPr>
          <p:cNvPr id="985" name="Google Shape;985;p54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54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54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54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54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54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54"/>
          <p:cNvCxnSpPr>
            <a:stCxn id="986" idx="0"/>
            <a:endCxn id="985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4"/>
          <p:cNvCxnSpPr>
            <a:stCxn id="987" idx="0"/>
            <a:endCxn id="985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4"/>
          <p:cNvCxnSpPr>
            <a:stCxn id="988" idx="0"/>
            <a:endCxn id="986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54"/>
          <p:cNvCxnSpPr>
            <a:stCxn id="986" idx="2"/>
            <a:endCxn id="989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54"/>
          <p:cNvCxnSpPr>
            <a:stCxn id="987" idx="2"/>
            <a:endCxn id="990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4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54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54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54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54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54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54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3" name="Google Shape;1003;p54"/>
          <p:cNvCxnSpPr>
            <a:stCxn id="997" idx="0"/>
            <a:endCxn id="996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54"/>
          <p:cNvCxnSpPr>
            <a:stCxn id="998" idx="0"/>
            <a:endCxn id="996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54"/>
          <p:cNvCxnSpPr>
            <a:stCxn id="999" idx="0"/>
            <a:endCxn id="997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4"/>
          <p:cNvCxnSpPr>
            <a:stCxn id="997" idx="2"/>
            <a:endCxn id="1000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4"/>
          <p:cNvCxnSpPr>
            <a:stCxn id="998" idx="2"/>
            <a:endCxn id="1001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4"/>
          <p:cNvCxnSpPr>
            <a:stCxn id="998" idx="2"/>
            <a:endCxn id="1002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54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" name="Google Shape;1010;p54"/>
          <p:cNvCxnSpPr>
            <a:stCxn id="1009" idx="2"/>
            <a:endCxn id="985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54"/>
          <p:cNvCxnSpPr>
            <a:stCxn id="1009" idx="2"/>
            <a:endCxn id="996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1017" name="Google Shape;1017;p5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Delete k. Two solutions: Either promote g or m to be in the root.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Below, solution for g is shown.</a:t>
            </a:r>
            <a:endParaRPr/>
          </a:p>
        </p:txBody>
      </p:sp>
      <p:sp>
        <p:nvSpPr>
          <p:cNvPr id="1018" name="Google Shape;1018;p55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5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55"/>
          <p:cNvSpPr/>
          <p:nvPr/>
        </p:nvSpPr>
        <p:spPr>
          <a:xfrm>
            <a:off x="3422736" y="2950248"/>
            <a:ext cx="621600" cy="492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55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5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55"/>
          <p:cNvSpPr/>
          <p:nvPr/>
        </p:nvSpPr>
        <p:spPr>
          <a:xfrm>
            <a:off x="2943079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" name="Google Shape;1024;p55"/>
          <p:cNvCxnSpPr>
            <a:stCxn id="1019" idx="0"/>
            <a:endCxn id="1018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5"/>
          <p:cNvCxnSpPr>
            <a:stCxn id="1020" idx="0"/>
            <a:endCxn id="1018" idx="2"/>
          </p:cNvCxnSpPr>
          <p:nvPr/>
        </p:nvCxnSpPr>
        <p:spPr>
          <a:xfrm rot="10800000">
            <a:off x="2882436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5"/>
          <p:cNvCxnSpPr>
            <a:stCxn id="1021" idx="0"/>
            <a:endCxn id="1019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55"/>
          <p:cNvCxnSpPr>
            <a:stCxn id="1019" idx="2"/>
            <a:endCxn id="1022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55"/>
          <p:cNvCxnSpPr>
            <a:stCxn id="1020" idx="2"/>
            <a:endCxn id="1023" idx="0"/>
          </p:cNvCxnSpPr>
          <p:nvPr/>
        </p:nvCxnSpPr>
        <p:spPr>
          <a:xfrm flipH="1">
            <a:off x="3253836" y="3442248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55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55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55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55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55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55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55"/>
          <p:cNvCxnSpPr>
            <a:stCxn id="1030" idx="0"/>
            <a:endCxn id="1029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55"/>
          <p:cNvCxnSpPr>
            <a:stCxn id="1031" idx="0"/>
            <a:endCxn id="1029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5"/>
          <p:cNvCxnSpPr>
            <a:stCxn id="1032" idx="0"/>
            <a:endCxn id="1030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55"/>
          <p:cNvCxnSpPr>
            <a:stCxn id="1030" idx="2"/>
            <a:endCxn id="1033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55"/>
          <p:cNvCxnSpPr>
            <a:stCxn id="1031" idx="2"/>
            <a:endCxn id="1034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55"/>
          <p:cNvCxnSpPr>
            <a:stCxn id="1031" idx="2"/>
            <a:endCxn id="1035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55"/>
          <p:cNvSpPr/>
          <p:nvPr/>
        </p:nvSpPr>
        <p:spPr>
          <a:xfrm>
            <a:off x="4357757" y="134963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" name="Google Shape;1043;p55"/>
          <p:cNvCxnSpPr>
            <a:stCxn id="1042" idx="2"/>
            <a:endCxn id="1018" idx="0"/>
          </p:cNvCxnSpPr>
          <p:nvPr/>
        </p:nvCxnSpPr>
        <p:spPr>
          <a:xfrm flipH="1">
            <a:off x="2882657" y="1841636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55"/>
          <p:cNvCxnSpPr>
            <a:stCxn id="1042" idx="2"/>
            <a:endCxn id="1029" idx="0"/>
          </p:cNvCxnSpPr>
          <p:nvPr/>
        </p:nvCxnSpPr>
        <p:spPr>
          <a:xfrm>
            <a:off x="4668557" y="1841636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9" name="Google Shape;1049;p56"/>
          <p:cNvCxnSpPr>
            <a:stCxn id="1050" idx="2"/>
            <a:endCxn id="1051" idx="0"/>
          </p:cNvCxnSpPr>
          <p:nvPr/>
        </p:nvCxnSpPr>
        <p:spPr>
          <a:xfrm flipH="1">
            <a:off x="2882549" y="1841493"/>
            <a:ext cx="1785900" cy="39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56"/>
          <p:cNvCxnSpPr>
            <a:stCxn id="1050" idx="2"/>
            <a:endCxn id="1053" idx="0"/>
          </p:cNvCxnSpPr>
          <p:nvPr/>
        </p:nvCxnSpPr>
        <p:spPr>
          <a:xfrm>
            <a:off x="4668465" y="1841729"/>
            <a:ext cx="1817400" cy="411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Challenge (Hopefully Now Easy)</a:t>
            </a:r>
            <a:endParaRPr/>
          </a:p>
        </p:txBody>
      </p:sp>
      <p:sp>
        <p:nvSpPr>
          <p:cNvPr id="1055" name="Google Shape;1055;p5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solutions: Either promote g or m to be in the root.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Below, solution for g is shown.</a:t>
            </a:r>
            <a:endParaRPr/>
          </a:p>
        </p:txBody>
      </p:sp>
      <p:sp>
        <p:nvSpPr>
          <p:cNvPr id="1051" name="Google Shape;1051;p56"/>
          <p:cNvSpPr/>
          <p:nvPr/>
        </p:nvSpPr>
        <p:spPr>
          <a:xfrm>
            <a:off x="2571749" y="2241093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56"/>
          <p:cNvSpPr/>
          <p:nvPr/>
        </p:nvSpPr>
        <p:spPr>
          <a:xfrm>
            <a:off x="1720763" y="2950248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56"/>
          <p:cNvSpPr/>
          <p:nvPr/>
        </p:nvSpPr>
        <p:spPr>
          <a:xfrm>
            <a:off x="4353861" y="132498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56"/>
          <p:cNvSpPr/>
          <p:nvPr/>
        </p:nvSpPr>
        <p:spPr>
          <a:xfrm>
            <a:off x="1227286" y="3674294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56"/>
          <p:cNvSpPr/>
          <p:nvPr/>
        </p:nvSpPr>
        <p:spPr>
          <a:xfrm>
            <a:off x="2117998" y="36853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6"/>
          <p:cNvSpPr/>
          <p:nvPr/>
        </p:nvSpPr>
        <p:spPr>
          <a:xfrm>
            <a:off x="3193354" y="296320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1" name="Google Shape;1061;p56"/>
          <p:cNvCxnSpPr>
            <a:stCxn id="1056" idx="0"/>
            <a:endCxn id="1051" idx="2"/>
          </p:cNvCxnSpPr>
          <p:nvPr/>
        </p:nvCxnSpPr>
        <p:spPr>
          <a:xfrm flipH="1" rot="10800000">
            <a:off x="2031563" y="2733048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56"/>
          <p:cNvCxnSpPr>
            <a:stCxn id="1058" idx="0"/>
            <a:endCxn id="1056" idx="2"/>
          </p:cNvCxnSpPr>
          <p:nvPr/>
        </p:nvCxnSpPr>
        <p:spPr>
          <a:xfrm flipH="1" rot="10800000">
            <a:off x="1538086" y="3442394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56"/>
          <p:cNvCxnSpPr>
            <a:stCxn id="1056" idx="2"/>
            <a:endCxn id="1059" idx="0"/>
          </p:cNvCxnSpPr>
          <p:nvPr/>
        </p:nvCxnSpPr>
        <p:spPr>
          <a:xfrm>
            <a:off x="2031563" y="3442248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56"/>
          <p:cNvSpPr/>
          <p:nvPr/>
        </p:nvSpPr>
        <p:spPr>
          <a:xfrm>
            <a:off x="6175065" y="2253329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56"/>
          <p:cNvSpPr/>
          <p:nvPr/>
        </p:nvSpPr>
        <p:spPr>
          <a:xfrm>
            <a:off x="5324088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56"/>
          <p:cNvSpPr/>
          <p:nvPr/>
        </p:nvSpPr>
        <p:spPr>
          <a:xfrm>
            <a:off x="7026043" y="2962475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56"/>
          <p:cNvSpPr/>
          <p:nvPr/>
        </p:nvSpPr>
        <p:spPr>
          <a:xfrm>
            <a:off x="4830615" y="3686511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56"/>
          <p:cNvSpPr/>
          <p:nvPr/>
        </p:nvSpPr>
        <p:spPr>
          <a:xfrm>
            <a:off x="5721318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56"/>
          <p:cNvSpPr/>
          <p:nvPr/>
        </p:nvSpPr>
        <p:spPr>
          <a:xfrm>
            <a:off x="6546391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56"/>
          <p:cNvSpPr/>
          <p:nvPr/>
        </p:nvSpPr>
        <p:spPr>
          <a:xfrm>
            <a:off x="7489993" y="3697526"/>
            <a:ext cx="621600" cy="492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0" name="Google Shape;1070;p56"/>
          <p:cNvCxnSpPr>
            <a:stCxn id="1064" idx="0"/>
            <a:endCxn id="1053" idx="2"/>
          </p:cNvCxnSpPr>
          <p:nvPr/>
        </p:nvCxnSpPr>
        <p:spPr>
          <a:xfrm flipH="1" rot="10800000">
            <a:off x="5634888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56"/>
          <p:cNvCxnSpPr>
            <a:stCxn id="1065" idx="0"/>
            <a:endCxn id="1053" idx="2"/>
          </p:cNvCxnSpPr>
          <p:nvPr/>
        </p:nvCxnSpPr>
        <p:spPr>
          <a:xfrm rot="10800000">
            <a:off x="6485743" y="2745275"/>
            <a:ext cx="851100" cy="217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56"/>
          <p:cNvCxnSpPr>
            <a:stCxn id="1066" idx="0"/>
            <a:endCxn id="1064" idx="2"/>
          </p:cNvCxnSpPr>
          <p:nvPr/>
        </p:nvCxnSpPr>
        <p:spPr>
          <a:xfrm flipH="1" rot="10800000">
            <a:off x="5141415" y="3454611"/>
            <a:ext cx="493500" cy="231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56"/>
          <p:cNvCxnSpPr>
            <a:stCxn id="1064" idx="2"/>
            <a:endCxn id="1067" idx="0"/>
          </p:cNvCxnSpPr>
          <p:nvPr/>
        </p:nvCxnSpPr>
        <p:spPr>
          <a:xfrm>
            <a:off x="5634888" y="3454475"/>
            <a:ext cx="3972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56"/>
          <p:cNvCxnSpPr>
            <a:stCxn id="1065" idx="2"/>
            <a:endCxn id="1068" idx="0"/>
          </p:cNvCxnSpPr>
          <p:nvPr/>
        </p:nvCxnSpPr>
        <p:spPr>
          <a:xfrm flipH="1">
            <a:off x="6857143" y="3454475"/>
            <a:ext cx="4797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56"/>
          <p:cNvCxnSpPr>
            <a:stCxn id="1065" idx="2"/>
            <a:endCxn id="1069" idx="0"/>
          </p:cNvCxnSpPr>
          <p:nvPr/>
        </p:nvCxnSpPr>
        <p:spPr>
          <a:xfrm>
            <a:off x="7336843" y="3454475"/>
            <a:ext cx="464100" cy="243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56"/>
          <p:cNvCxnSpPr>
            <a:stCxn id="1051" idx="2"/>
            <a:endCxn id="1060" idx="0"/>
          </p:cNvCxnSpPr>
          <p:nvPr/>
        </p:nvCxnSpPr>
        <p:spPr>
          <a:xfrm>
            <a:off x="2882549" y="2733093"/>
            <a:ext cx="621600" cy="2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43000" y="556500"/>
            <a:ext cx="8443800" cy="4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Abstract Data Type (ADT)</a:t>
            </a:r>
            <a:r>
              <a:rPr lang="en"/>
              <a:t> is defined only by its operations, not by its implementation.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Deque ADT:</a:t>
            </a:r>
            <a:endParaRPr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addFirst(</a:t>
            </a: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addLast(</a:t>
            </a: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isEmpty();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printDeque();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removeFirst();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removeLast();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index);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6534472" y="1280775"/>
            <a:ext cx="1909200" cy="401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" name="Google Shape;78;p12"/>
          <p:cNvCxnSpPr>
            <a:stCxn id="79" idx="0"/>
            <a:endCxn id="77" idx="2"/>
          </p:cNvCxnSpPr>
          <p:nvPr/>
        </p:nvCxnSpPr>
        <p:spPr>
          <a:xfrm flipH="1" rot="10800000">
            <a:off x="6590222" y="1681775"/>
            <a:ext cx="898800" cy="53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2"/>
          <p:cNvSpPr/>
          <p:nvPr/>
        </p:nvSpPr>
        <p:spPr>
          <a:xfrm>
            <a:off x="5927072" y="2212775"/>
            <a:ext cx="13263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Array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489148" y="2212775"/>
            <a:ext cx="1528500" cy="552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LinkedList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Deque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1" name="Google Shape;81;p12"/>
          <p:cNvCxnSpPr>
            <a:stCxn id="80" idx="0"/>
            <a:endCxn id="77" idx="2"/>
          </p:cNvCxnSpPr>
          <p:nvPr/>
        </p:nvCxnSpPr>
        <p:spPr>
          <a:xfrm rot="10800000">
            <a:off x="7488998" y="1681775"/>
            <a:ext cx="764400" cy="53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2"/>
          <p:cNvSpPr txBox="1"/>
          <p:nvPr/>
        </p:nvSpPr>
        <p:spPr>
          <a:xfrm>
            <a:off x="5912400" y="2778344"/>
            <a:ext cx="3231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ArrayDeque and LinkedList Deque are implementations of the Deque ADT.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175" y="3469632"/>
            <a:ext cx="2825800" cy="15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7"/>
          <p:cNvSpPr txBox="1"/>
          <p:nvPr>
            <p:ph type="title"/>
          </p:nvPr>
        </p:nvSpPr>
        <p:spPr>
          <a:xfrm>
            <a:off x="928950" y="2112000"/>
            <a:ext cx="72861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Sets vs. Maps, Summary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087" name="Google Shape;1087;p58"/>
          <p:cNvSpPr txBox="1"/>
          <p:nvPr>
            <p:ph idx="1" type="body"/>
          </p:nvPr>
        </p:nvSpPr>
        <p:spPr>
          <a:xfrm>
            <a:off x="243000" y="556500"/>
            <a:ext cx="8443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the BST below as representing a Set: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{mo, no, sumomo, uchi, momo}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58"/>
          <p:cNvCxnSpPr>
            <a:stCxn id="1089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0" name="Google Shape;1090;p58"/>
          <p:cNvCxnSpPr>
            <a:endCxn id="1091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58"/>
          <p:cNvCxnSpPr>
            <a:stCxn id="1093" idx="1"/>
            <a:endCxn id="1094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58"/>
          <p:cNvCxnSpPr>
            <a:stCxn id="1093" idx="3"/>
            <a:endCxn id="1096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3" name="Google Shape;1093;p58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58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8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8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58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uchi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7" name="Google Shape;1097;p58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{ECF8A511-14FD-42FF-9021-5D5D7BBA7F5D}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8" name="Google Shape;1098;p58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8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0" name="Google Shape;1100;p58"/>
          <p:cNvCxnSpPr>
            <a:stCxn id="1099" idx="1"/>
            <a:endCxn id="1098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01" name="Google Shape;11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109" name="Google Shape;1109;p59"/>
          <p:cNvSpPr txBox="1"/>
          <p:nvPr>
            <p:ph idx="1" type="body"/>
          </p:nvPr>
        </p:nvSpPr>
        <p:spPr>
          <a:xfrm>
            <a:off x="243000" y="556500"/>
            <a:ext cx="8443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the BST below as representing a Set: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{mo, no, sumomo, uchi, momo}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what if we wanted to represent a mapping of word counts?</a:t>
            </a:r>
            <a:endParaRPr/>
          </a:p>
        </p:txBody>
      </p:sp>
      <p:cxnSp>
        <p:nvCxnSpPr>
          <p:cNvPr id="1110" name="Google Shape;1110;p59"/>
          <p:cNvCxnSpPr>
            <a:stCxn id="1111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2" name="Google Shape;1112;p59"/>
          <p:cNvCxnSpPr>
            <a:endCxn id="1113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59"/>
          <p:cNvCxnSpPr>
            <a:stCxn id="1115" idx="1"/>
            <a:endCxn id="1116" idx="0"/>
          </p:cNvCxnSpPr>
          <p:nvPr/>
        </p:nvCxnSpPr>
        <p:spPr>
          <a:xfrm flipH="1">
            <a:off x="2891719" y="1795425"/>
            <a:ext cx="10596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59"/>
          <p:cNvCxnSpPr>
            <a:stCxn id="1115" idx="3"/>
            <a:endCxn id="1118" idx="0"/>
          </p:cNvCxnSpPr>
          <p:nvPr/>
        </p:nvCxnSpPr>
        <p:spPr>
          <a:xfrm>
            <a:off x="5049919" y="1795425"/>
            <a:ext cx="11361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59"/>
          <p:cNvSpPr/>
          <p:nvPr/>
        </p:nvSpPr>
        <p:spPr>
          <a:xfrm>
            <a:off x="3951319" y="154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9"/>
          <p:cNvSpPr/>
          <p:nvPr/>
        </p:nvSpPr>
        <p:spPr>
          <a:xfrm>
            <a:off x="2342410" y="21192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59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9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9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uchi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9" name="Google Shape;1119;p59"/>
          <p:cNvGraphicFramePr/>
          <p:nvPr/>
        </p:nvGraphicFramePr>
        <p:xfrm>
          <a:off x="7594725" y="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{ECF8A511-14FD-42FF-9021-5D5D7BBA7F5D}</a:tableStyleId>
              </a:tblPr>
              <a:tblGrid>
                <a:gridCol w="96977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Google Shape;1120;p59"/>
          <p:cNvGraphicFramePr/>
          <p:nvPr/>
        </p:nvGraphicFramePr>
        <p:xfrm>
          <a:off x="7366125" y="3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{ECF8A511-14FD-42FF-9021-5D5D7BBA7F5D}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21" name="Google Shape;1121;p59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9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3" name="Google Shape;1123;p59"/>
          <p:cNvCxnSpPr>
            <a:stCxn id="1122" idx="1"/>
            <a:endCxn id="1121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24" name="Google Shape;11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56" y="2119284"/>
            <a:ext cx="180300" cy="35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59"/>
          <p:cNvSpPr/>
          <p:nvPr/>
        </p:nvSpPr>
        <p:spPr>
          <a:xfrm>
            <a:off x="7054450" y="3077899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59"/>
          <p:cNvCxnSpPr>
            <a:stCxn id="1128" idx="1"/>
            <a:endCxn id="1126" idx="1"/>
          </p:cNvCxnSpPr>
          <p:nvPr/>
        </p:nvCxnSpPr>
        <p:spPr>
          <a:xfrm flipH="1" rot="10800000">
            <a:off x="6605375" y="4038675"/>
            <a:ext cx="4491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8" name="Google Shape;1128;p59"/>
          <p:cNvSpPr/>
          <p:nvPr/>
        </p:nvSpPr>
        <p:spPr>
          <a:xfrm>
            <a:off x="6434675" y="4012425"/>
            <a:ext cx="170700" cy="788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9"/>
          <p:cNvSpPr txBox="1"/>
          <p:nvPr/>
        </p:nvSpPr>
        <p:spPr>
          <a:xfrm>
            <a:off x="5819550" y="4178175"/>
            <a:ext cx="124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????</a:t>
            </a:r>
            <a:endParaRPr/>
          </a:p>
        </p:txBody>
      </p:sp>
      <p:pic>
        <p:nvPicPr>
          <p:cNvPr id="1130" name="Google Shape;113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954" y="2149675"/>
            <a:ext cx="379455" cy="1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vs. Maps</a:t>
            </a:r>
            <a:endParaRPr/>
          </a:p>
        </p:txBody>
      </p:sp>
      <p:sp>
        <p:nvSpPr>
          <p:cNvPr id="1136" name="Google Shape;1136;p60"/>
          <p:cNvSpPr txBox="1"/>
          <p:nvPr>
            <p:ph idx="1" type="body"/>
          </p:nvPr>
        </p:nvSpPr>
        <p:spPr>
          <a:xfrm>
            <a:off x="243000" y="556500"/>
            <a:ext cx="8443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represent maps, just have each BST node store key/value pairs.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No efficient way to look up by value.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Cannot find all the keys with value = 1 without iterating over ALL nodes. This is fine.</a:t>
            </a:r>
            <a:endParaRPr/>
          </a:p>
        </p:txBody>
      </p:sp>
      <p:cxnSp>
        <p:nvCxnSpPr>
          <p:cNvPr id="1137" name="Google Shape;1137;p60"/>
          <p:cNvCxnSpPr>
            <a:stCxn id="1138" idx="0"/>
          </p:cNvCxnSpPr>
          <p:nvPr/>
        </p:nvCxnSpPr>
        <p:spPr>
          <a:xfrm flipH="1" rot="10800000">
            <a:off x="2194653" y="2482075"/>
            <a:ext cx="3684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39" name="Google Shape;1139;p60"/>
          <p:cNvCxnSpPr>
            <a:endCxn id="1140" idx="0"/>
          </p:cNvCxnSpPr>
          <p:nvPr/>
        </p:nvCxnSpPr>
        <p:spPr>
          <a:xfrm>
            <a:off x="3304068" y="2533075"/>
            <a:ext cx="284700" cy="28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60"/>
          <p:cNvCxnSpPr>
            <a:stCxn id="1142" idx="1"/>
            <a:endCxn id="1143" idx="0"/>
          </p:cNvCxnSpPr>
          <p:nvPr/>
        </p:nvCxnSpPr>
        <p:spPr>
          <a:xfrm flipH="1">
            <a:off x="2914112" y="1795425"/>
            <a:ext cx="897900" cy="32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60"/>
          <p:cNvCxnSpPr>
            <a:stCxn id="1142" idx="3"/>
            <a:endCxn id="1145" idx="0"/>
          </p:cNvCxnSpPr>
          <p:nvPr/>
        </p:nvCxnSpPr>
        <p:spPr>
          <a:xfrm>
            <a:off x="5240912" y="1795425"/>
            <a:ext cx="945300" cy="35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2" name="Google Shape;1142;p60"/>
          <p:cNvSpPr/>
          <p:nvPr/>
        </p:nvSpPr>
        <p:spPr>
          <a:xfrm>
            <a:off x="3812012" y="1547775"/>
            <a:ext cx="14289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umomo   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60"/>
          <p:cNvSpPr/>
          <p:nvPr/>
        </p:nvSpPr>
        <p:spPr>
          <a:xfrm>
            <a:off x="2342400" y="2119275"/>
            <a:ext cx="1143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omo 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60"/>
          <p:cNvSpPr/>
          <p:nvPr/>
        </p:nvSpPr>
        <p:spPr>
          <a:xfrm>
            <a:off x="1645353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    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60"/>
          <p:cNvSpPr/>
          <p:nvPr/>
        </p:nvSpPr>
        <p:spPr>
          <a:xfrm>
            <a:off x="3039468" y="2817775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    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0"/>
          <p:cNvSpPr/>
          <p:nvPr/>
        </p:nvSpPr>
        <p:spPr>
          <a:xfrm>
            <a:off x="5636784" y="2149671"/>
            <a:ext cx="1098600" cy="495300"/>
          </a:xfrm>
          <a:prstGeom prst="rect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chi     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6" name="Google Shape;1146;p60"/>
          <p:cNvGraphicFramePr/>
          <p:nvPr/>
        </p:nvGraphicFramePr>
        <p:xfrm>
          <a:off x="7566000" y="7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{ECF8A511-14FD-42FF-9021-5D5D7BBA7F5D}</a:tableStyleId>
              </a:tblPr>
              <a:tblGrid>
                <a:gridCol w="969775"/>
                <a:gridCol w="414025"/>
              </a:tblGrid>
              <a:tr h="37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momo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7" name="Google Shape;1147;p60"/>
          <p:cNvSpPr/>
          <p:nvPr/>
        </p:nvSpPr>
        <p:spPr>
          <a:xfrm>
            <a:off x="7274025" y="792624"/>
            <a:ext cx="180300" cy="1921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0"/>
          <p:cNvSpPr/>
          <p:nvPr/>
        </p:nvSpPr>
        <p:spPr>
          <a:xfrm>
            <a:off x="6752375" y="1470300"/>
            <a:ext cx="170700" cy="18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9" name="Google Shape;1149;p60"/>
          <p:cNvCxnSpPr>
            <a:stCxn id="1148" idx="1"/>
            <a:endCxn id="1147" idx="1"/>
          </p:cNvCxnSpPr>
          <p:nvPr/>
        </p:nvCxnSpPr>
        <p:spPr>
          <a:xfrm flipH="1" rot="10800000">
            <a:off x="6923075" y="1753500"/>
            <a:ext cx="3510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50" name="Google Shape;11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0775" y="1753503"/>
            <a:ext cx="1592350" cy="89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60"/>
          <p:cNvCxnSpPr/>
          <p:nvPr/>
        </p:nvCxnSpPr>
        <p:spPr>
          <a:xfrm rot="10800000">
            <a:off x="4880225" y="155047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60"/>
          <p:cNvCxnSpPr/>
          <p:nvPr/>
        </p:nvCxnSpPr>
        <p:spPr>
          <a:xfrm rot="10800000">
            <a:off x="3162276" y="212077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0"/>
          <p:cNvCxnSpPr/>
          <p:nvPr/>
        </p:nvCxnSpPr>
        <p:spPr>
          <a:xfrm rot="10800000">
            <a:off x="2276225" y="2820748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60"/>
          <p:cNvCxnSpPr/>
          <p:nvPr/>
        </p:nvCxnSpPr>
        <p:spPr>
          <a:xfrm rot="10800000">
            <a:off x="3644402" y="2820748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60"/>
          <p:cNvCxnSpPr/>
          <p:nvPr/>
        </p:nvCxnSpPr>
        <p:spPr>
          <a:xfrm rot="10800000">
            <a:off x="6327101" y="2160148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6" name="Google Shape;115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51" y="2119274"/>
            <a:ext cx="23854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625" y="2150398"/>
            <a:ext cx="412150" cy="1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63" name="Google Shape;1163;p61"/>
          <p:cNvSpPr txBox="1"/>
          <p:nvPr>
            <p:ph idx="1" type="body"/>
          </p:nvPr>
        </p:nvSpPr>
        <p:spPr>
          <a:xfrm>
            <a:off x="243000" y="556500"/>
            <a:ext cx="9017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 data types (</a:t>
            </a:r>
            <a:r>
              <a:rPr lang="en"/>
              <a:t>ADT</a:t>
            </a:r>
            <a:r>
              <a:rPr lang="en"/>
              <a:t>s</a:t>
            </a:r>
            <a:r>
              <a:rPr lang="en"/>
              <a:t>) are defined in terms of operations, not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Several useful ADTs: Disjoint Sets, Map, Set, List.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provides Map, Set, List interfaces, along with several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two ways to implement a Set (or Map): ArraySet and using a BST.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ArraySet: Θ(N) operations in the worst case.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BST: Θ(log N) operations in the worst case if tree is balanced.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 Implementations: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Search and insert are straightforward (but insert is a little tricky).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Deletion is more challenging. Typical approach is “Hibbard deletion”.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2"/>
          <p:cNvSpPr txBox="1"/>
          <p:nvPr>
            <p:ph type="title"/>
          </p:nvPr>
        </p:nvSpPr>
        <p:spPr>
          <a:xfrm>
            <a:off x="928950" y="2112000"/>
            <a:ext cx="72861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Implementation Tips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3"/>
          <p:cNvSpPr txBox="1"/>
          <p:nvPr/>
        </p:nvSpPr>
        <p:spPr>
          <a:xfrm>
            <a:off x="166800" y="2672225"/>
            <a:ext cx="4917000" cy="2397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 insert(BST T, Key ik)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 == null)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≺ T.label()))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insert(T.left,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(ik ≻ T.label())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insert(T.right, ik);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174" name="Google Shape;1174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BST Lab</a:t>
            </a:r>
            <a:endParaRPr/>
          </a:p>
        </p:txBody>
      </p:sp>
      <p:sp>
        <p:nvSpPr>
          <p:cNvPr id="1175" name="Google Shape;1175;p6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from class was “naked recursion”. Your BSTMap will not be.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public method,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put(K key, V value)</a:t>
            </a:r>
            <a:r>
              <a:rPr lang="en"/>
              <a:t>, create a private recursive method,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put(K key, V value, Node 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/>
              <a:t>When inserting, always set left/right pointers, even if nothing is actually changing.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Avoid “arms length base cases”. Don’t check if left or right is null!</a:t>
            </a:r>
            <a:endParaRPr/>
          </a:p>
        </p:txBody>
      </p:sp>
      <p:cxnSp>
        <p:nvCxnSpPr>
          <p:cNvPr id="1176" name="Google Shape;1176;p63"/>
          <p:cNvCxnSpPr/>
          <p:nvPr/>
        </p:nvCxnSpPr>
        <p:spPr>
          <a:xfrm rot="10800000">
            <a:off x="2176350" y="4529625"/>
            <a:ext cx="300600" cy="17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63"/>
          <p:cNvSpPr txBox="1"/>
          <p:nvPr/>
        </p:nvSpPr>
        <p:spPr>
          <a:xfrm>
            <a:off x="2512494" y="4525407"/>
            <a:ext cx="1742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Always set, even if nothing changes!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78" name="Google Shape;1178;p63"/>
          <p:cNvSpPr txBox="1"/>
          <p:nvPr/>
        </p:nvSpPr>
        <p:spPr>
          <a:xfrm>
            <a:off x="5178232" y="3399421"/>
            <a:ext cx="3940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Avoid “arms length base cases”.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79" name="Google Shape;1179;p63"/>
          <p:cNvSpPr txBox="1"/>
          <p:nvPr/>
        </p:nvSpPr>
        <p:spPr>
          <a:xfrm>
            <a:off x="5214052" y="3742237"/>
            <a:ext cx="3821700" cy="135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if (T.left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T.left = new BST(ik);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else if (T.right ==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T.right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BST(ik);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85" name="Google Shape;1185;p6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Probably photoshopped binary tree: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http://cs.au.dk/~danvy/binaries.html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of an ADT: The </a:t>
            </a:r>
            <a:r>
              <a:rPr lang="en"/>
              <a:t>Stack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3000" y="556500"/>
            <a:ext cx="876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push(int x): Puts x on top of the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pop(): Removes and returns the top item from the stack.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99" name="Google Shape;99;p1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push(int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pop()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01" name="Google Shape;101;p13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02" name="Google Shape;102;p13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03" name="Google Shape;103;p13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ADT: 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243000" y="556500"/>
            <a:ext cx="876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push(int x): Puts x on top of the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pop(): Removes and returns the top item from the stack.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" name="Google Shape;112;p14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13" name="Google Shape;113;p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17" name="Google Shape;117;p14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push(int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pop()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ADT: 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243000" y="556500"/>
            <a:ext cx="876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push(int x): Puts x on top of the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pop(): Removes and returns the top item from the stack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Linked List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Array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are about the same. No resizing for linked lists, so probably a lil faster.</a:t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 rot="10800000">
            <a:off x="2991823" y="329358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/>
          <p:nvPr/>
        </p:nvCxnSpPr>
        <p:spPr>
          <a:xfrm rot="10800000">
            <a:off x="2991823" y="39270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15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31" name="Google Shape;131;p1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35" name="Google Shape;135;p15"/>
          <p:cNvSpPr/>
          <p:nvPr/>
        </p:nvSpPr>
        <p:spPr>
          <a:xfrm>
            <a:off x="3439788" y="3148000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3380664" y="3091439"/>
            <a:ext cx="1582372" cy="961571"/>
            <a:chOff x="1114701" y="3234112"/>
            <a:chExt cx="1582372" cy="961571"/>
          </a:xfrm>
        </p:grpSpPr>
        <p:sp>
          <p:nvSpPr>
            <p:cNvPr id="137" name="Google Shape;137;p1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push(int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pop()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39" name="Google Shape;139;p15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GrabBag ADT: yellkey.com</a:t>
            </a:r>
            <a:r>
              <a:rPr lang="en">
                <a:solidFill>
                  <a:srgbClr val="208920"/>
                </a:solidFill>
              </a:rPr>
              <a:t>/?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243000" y="556500"/>
            <a:ext cx="8686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GrabBag </a:t>
            </a:r>
            <a:r>
              <a:rPr lang="en" u="sng"/>
              <a:t>ADT</a:t>
            </a:r>
            <a:r>
              <a:rPr lang="en"/>
              <a:t> supports the following operations: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insert(int x): Inserts x into the grab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remove(): Removes a random item from the bag.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sample(): Samples a random item from the bag (without removing!)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 size(): Number of items in the bag.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</a:t>
            </a:r>
            <a:r>
              <a:rPr lang="en" u="sng"/>
              <a:t>implementation</a:t>
            </a:r>
            <a:r>
              <a:rPr lang="en"/>
              <a:t> do you think would result in faster overall performance?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Linked 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Array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 rot="10800000">
            <a:off x="3159923" y="4049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/>
          <p:nvPr/>
        </p:nvCxnSpPr>
        <p:spPr>
          <a:xfrm rot="10800000">
            <a:off x="3159923" y="429720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 rot="10800000">
            <a:off x="3159923" y="4683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/>
          <p:nvPr/>
        </p:nvCxnSpPr>
        <p:spPr>
          <a:xfrm rot="10800000">
            <a:off x="3159923" y="449033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" name="Google Shape;150;p16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3607888" y="3904375"/>
            <a:ext cx="1320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6"/>
          <p:cNvGrpSpPr/>
          <p:nvPr/>
        </p:nvGrpSpPr>
        <p:grpSpPr>
          <a:xfrm>
            <a:off x="3548764" y="3847814"/>
            <a:ext cx="1582372" cy="961571"/>
            <a:chOff x="1114701" y="3234112"/>
            <a:chExt cx="1582372" cy="961571"/>
          </a:xfrm>
        </p:grpSpPr>
        <p:sp>
          <p:nvSpPr>
            <p:cNvPr id="157" name="Google Shape;157;p1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insert(int x)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sample()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size(int i)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