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08ece10b0_1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08ece10b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08ece10b0_1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08ece10b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08ece10b0_1_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08ece10b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08ece10b0_1_1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08ece10b0_1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09a066c55_0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09a066c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08ece10b0_1_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08ece10b0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4fe50d0bd7_3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fe50d0bd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4fe50d0bd7_3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fe50d0bd7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08ece10b0_1_1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08ece10b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08ece10b0_1_1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08ece10b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4fe50d0bd7_0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fe50d0b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Guest lecture friends: “BST Tree Height” is a 7 minute section without actually pausing, so ~ 10 minutes if you give them time to answer.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08ece10b0_1_1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08ece10b0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4fe50d0bd7_0_1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fe50d0bd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4fe50d0bd7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fe50d0b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08ece10b0_1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08ece10b0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508ece10b0_1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08ece10b0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 Analogy to use: Imagine keeping a map from the day’s date to a list of things that happened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08ece10b0_1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08ece10b0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 Analogy to use: Imagine keeping a map from the day’s date to a list of things that happened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4fe50d0bd7_0_3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fe50d0bd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detour: tree rotation.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508ece10b0_1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08ece10b0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adding new leaves doesn’t mean we can’t add new data.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508ece10b0_1_3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508ece10b0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508ece10b0_1_4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508ece10b0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08ece10b0_1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8ece10b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08ece10b0_1_4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08ece10b0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508ece10b0_1_4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08ece10b0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find p in this. Compare to m? Right. Compare to oq? ????</a:t>
            </a:r>
            <a:endParaRPr/>
          </a:p>
          <a:p>
            <a:pPr indent="0" lvl="0" marL="0" rtl="0" algn="l">
              <a:spcBef>
                <a:spcPts val="0"/>
              </a:spcBef>
              <a:spcAft>
                <a:spcPts val="0"/>
              </a:spcAft>
              <a:buNone/>
            </a:pPr>
            <a:r>
              <a:rPr lang="en"/>
              <a:t>Ross: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508ece10b0_1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508ece10b0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508ece10b0_1_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08ece10b0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508ece10b0_1_5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08ece10b0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508ece10b0_1_5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508ece10b0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508ece10b0_1_6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08ece10b0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2019 note: It’s ~7 minutes with no pausing for student work to get to this point from the title slide for this section. Maybe ~10 with time for them to work.</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508ece10b0_1_6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508ece10b0_1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o: 30 seconds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508ece10b0_1_7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08ece10b0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508ece10b0_1_8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508ece10b0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fe50d0bd7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e50d0bd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508ece10b0_1_8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508ece10b0_1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tree look like you’d be impaled by it? Or would you be safe?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508ece10b0_1_8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508ece10b0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508ece10b0_1_8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508ece10b0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508ece10b0_1_9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508ece10b0_1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508ece10b0_1_9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508ece10b0_1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508ece10b0_1_9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508ece10b0_1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508ece10b0_1_10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508ece10b0_1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08ece10b0_1_10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8ece10b0_1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508ece10b0_1_1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508ece10b0_1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508ece10b0_1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508ece10b0_1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4fe50d0bd7_0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e50d0bd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508ece10b0_1_12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508ece10b0_1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508ece10b0_1_1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508ece10b0_1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508ece10b0_1_1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508ece10b0_1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508ece10b0_1_1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508ece10b0_1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508ece10b0_1_12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508ece10b0_1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508ece10b0_1_1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508ece10b0_1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4fe50d0bd7_4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4fe50d0bd7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detour: tree rotation.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509a066c55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509a066c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509a066c55_0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509a066c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story of errors in deletion analysis: Deletions in random binary search trees: A story of errors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509a066c55_0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509a066c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08ece10b0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08ece1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4fe50d0bd7_4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4fe50d0bd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4fe50d0bd7_4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4fe50d0bd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509a066c55_0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509a066c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508ece10b0_1_13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8ece10b0_1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508ece10b0_1_13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508ece10b0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508ece10b0_1_13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508ece10b0_1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508ece10b0_1_13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508ece10b0_1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508ece10b0_1_14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508ece10b0_1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508ece10b0_1_1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508ece10b0_1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508ece10b0_1_15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508ece10b0_1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08ece10b0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08ece10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508ece10b0_1_15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08ece10b0_1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508ece10b0_1_15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08ece10b0_1_1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508ece10b0_1_16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508ece10b0_1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508ece10b0_1_1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508ece10b0_1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508ece10b0_1_16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8ece10b0_1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508ece10b0_1_17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508ece10b0_1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508ece10b0_1_17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508ece10b0_1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508ece10b0_1_18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508ece10b0_1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508ece10b0_1_18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508ece10b0_1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508ece10b0_1_18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508ece10b0_1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08ece10b0_1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8ece10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508ece10b0_1_19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508ece10b0_1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508ece10b0_1_19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508ece10b0_1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508ece10b0_1_20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508ece10b0_1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g508ece10b0_1_20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9" name="Google Shape;2139;g508ece10b0_1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7582c86fb_01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7582c86fb_0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08ece10b0_1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08ece10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google.com/maps?q=comanche+motel+fort+stockton&amp;um=1&amp;ie=UTF-8&amp;sa=X&amp;ved=0ahUKEwjDv4LthPTYAhVI7WMKHUh8AooQ_AUICigB" TargetMode="Externa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youtube.com/watch?v=5dGkblzqdmc" TargetMode="Externa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iteseerx.ist.psu.edu/viewdoc/download?doi=10.1.1.152.1289&amp;rep=rep1&amp;type=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tinyurl.com/balanceYD" TargetMode="External"/><Relationship Id="rId4" Type="http://schemas.openxmlformats.org/officeDocument/2006/relationships/hyperlink" Target="https://www.cs.usfca.edu/~galles/visualization/BTree.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tinyurl.com/balanceYD"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www.youtube.com/watch?v=43nL37xWDn0" TargetMode="External"/><Relationship Id="rId4" Type="http://schemas.openxmlformats.org/officeDocument/2006/relationships/image" Target="../media/image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citeseerx.ist.psu.edu/viewdoc/download?doi=10.1.1.96.3046&amp;rep=rep1&amp;type=pdf" TargetMode="Externa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citeseerx.ist.psu.edu/viewdoc/download?doi=10.1.1.96.3046&amp;rep=rep1&amp;type=pd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www.researchgate.net/profile/J_Munro/publication/220458215_Explaining_the_Behaviour_of_Binary_Search_Trees_Under_Prolonged_Updates_A_Model_and_Simulations/links/568a77ae08ae1975839d8599/Explaining-the-Behaviour-of-Binary-Search-Trees-Under-Prolonged-Updates-A-Model-and-Simulations.pdf?origin=publication_detai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beelore.files.wordpress.com/2010/01/thai_beetree.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2020</a:t>
            </a:r>
            <a:endParaRPr/>
          </a:p>
        </p:txBody>
      </p:sp>
      <p:sp>
        <p:nvSpPr>
          <p:cNvPr id="52" name="Google Shape;52;p15"/>
          <p:cNvSpPr txBox="1"/>
          <p:nvPr>
            <p:ph idx="1" type="subTitle"/>
          </p:nvPr>
        </p:nvSpPr>
        <p:spPr>
          <a:xfrm>
            <a:off x="161925" y="2612325"/>
            <a:ext cx="8557200" cy="18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17: B-Trees</a:t>
            </a:r>
            <a:endParaRPr/>
          </a:p>
          <a:p>
            <a:pPr indent="-381000" lvl="0" marL="457200" rtl="0" algn="l">
              <a:spcBef>
                <a:spcPts val="0"/>
              </a:spcBef>
              <a:spcAft>
                <a:spcPts val="0"/>
              </a:spcAft>
              <a:buSzPts val="2400"/>
              <a:buChar char="●"/>
            </a:pPr>
            <a:r>
              <a:rPr lang="en"/>
              <a:t>BST Performance</a:t>
            </a:r>
            <a:endParaRPr/>
          </a:p>
          <a:p>
            <a:pPr indent="-381000" lvl="0" marL="457200" rtl="0" algn="l">
              <a:spcBef>
                <a:spcPts val="0"/>
              </a:spcBef>
              <a:spcAft>
                <a:spcPts val="0"/>
              </a:spcAft>
              <a:buSzPts val="2400"/>
              <a:buChar char="●"/>
            </a:pPr>
            <a:r>
              <a:rPr lang="en"/>
              <a:t>Big O ≠ Worst Case</a:t>
            </a:r>
            <a:endParaRPr/>
          </a:p>
          <a:p>
            <a:pPr indent="-381000" lvl="0" marL="457200" rtl="0" algn="l">
              <a:spcBef>
                <a:spcPts val="0"/>
              </a:spcBef>
              <a:spcAft>
                <a:spcPts val="0"/>
              </a:spcAft>
              <a:buSzPts val="2400"/>
              <a:buChar char="●"/>
            </a:pPr>
            <a:r>
              <a:rPr lang="en"/>
              <a:t>2-3-4 and 2-3 Tree Operations (a.k.a. B-Trees)</a:t>
            </a:r>
            <a:endParaRPr/>
          </a:p>
          <a:p>
            <a:pPr indent="-381000" lvl="0" marL="457200" rtl="0" algn="l">
              <a:spcBef>
                <a:spcPts val="0"/>
              </a:spcBef>
              <a:spcAft>
                <a:spcPts val="0"/>
              </a:spcAft>
              <a:buSzPts val="2400"/>
              <a:buChar char="●"/>
            </a:pPr>
            <a:r>
              <a:rPr lang="en"/>
              <a:t>B-Tree Bushiness Invariants</a:t>
            </a:r>
            <a:endParaRPr/>
          </a:p>
          <a:p>
            <a:pPr indent="-381000" lvl="0" marL="457200" rtl="0" algn="l">
              <a:spcBef>
                <a:spcPts val="0"/>
              </a:spcBef>
              <a:spcAft>
                <a:spcPts val="0"/>
              </a:spcAft>
              <a:buSzPts val="2400"/>
              <a:buChar char="●"/>
            </a:pPr>
            <a:r>
              <a:rPr lang="en"/>
              <a:t>B-Tree Performance</a:t>
            </a:r>
            <a:endParaRPr/>
          </a:p>
        </p:txBody>
      </p:sp>
      <p:sp>
        <p:nvSpPr>
          <p:cNvPr id="53" name="Google Shape;53;p15"/>
          <p:cNvSpPr/>
          <p:nvPr/>
        </p:nvSpPr>
        <p:spPr>
          <a:xfrm>
            <a:off x="7087644" y="106127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3  5</a:t>
            </a:r>
            <a:endParaRPr sz="1800"/>
          </a:p>
        </p:txBody>
      </p:sp>
      <p:sp>
        <p:nvSpPr>
          <p:cNvPr id="54" name="Google Shape;54;p15"/>
          <p:cNvSpPr/>
          <p:nvPr/>
        </p:nvSpPr>
        <p:spPr>
          <a:xfrm>
            <a:off x="6243363"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a:t>
            </a:r>
            <a:endParaRPr sz="1800"/>
          </a:p>
        </p:txBody>
      </p:sp>
      <p:sp>
        <p:nvSpPr>
          <p:cNvPr id="55" name="Google Shape;55;p15"/>
          <p:cNvSpPr/>
          <p:nvPr/>
        </p:nvSpPr>
        <p:spPr>
          <a:xfrm>
            <a:off x="7930888"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sp>
        <p:nvSpPr>
          <p:cNvPr id="56" name="Google Shape;56;p15"/>
          <p:cNvSpPr/>
          <p:nvPr/>
        </p:nvSpPr>
        <p:spPr>
          <a:xfrm>
            <a:off x="7087644" y="1689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cxnSp>
        <p:nvCxnSpPr>
          <p:cNvPr id="57" name="Google Shape;57;p15"/>
          <p:cNvCxnSpPr>
            <a:stCxn id="53" idx="2"/>
            <a:endCxn id="54" idx="0"/>
          </p:cNvCxnSpPr>
          <p:nvPr/>
        </p:nvCxnSpPr>
        <p:spPr>
          <a:xfrm flipH="1">
            <a:off x="6530544" y="1386175"/>
            <a:ext cx="844200" cy="303600"/>
          </a:xfrm>
          <a:prstGeom prst="straightConnector1">
            <a:avLst/>
          </a:prstGeom>
          <a:noFill/>
          <a:ln cap="flat" cmpd="sng" w="19050">
            <a:solidFill>
              <a:srgbClr val="666666"/>
            </a:solidFill>
            <a:prstDash val="solid"/>
            <a:round/>
            <a:headEnd len="med" w="med" type="none"/>
            <a:tailEnd len="med" w="med" type="none"/>
          </a:ln>
        </p:spPr>
      </p:cxnSp>
      <p:cxnSp>
        <p:nvCxnSpPr>
          <p:cNvPr id="58" name="Google Shape;58;p15"/>
          <p:cNvCxnSpPr>
            <a:stCxn id="53" idx="2"/>
            <a:endCxn id="56" idx="0"/>
          </p:cNvCxnSpPr>
          <p:nvPr/>
        </p:nvCxnSpPr>
        <p:spPr>
          <a:xfrm>
            <a:off x="7374744" y="1386175"/>
            <a:ext cx="0" cy="303600"/>
          </a:xfrm>
          <a:prstGeom prst="straightConnector1">
            <a:avLst/>
          </a:prstGeom>
          <a:noFill/>
          <a:ln cap="flat" cmpd="sng" w="19050">
            <a:solidFill>
              <a:srgbClr val="666666"/>
            </a:solidFill>
            <a:prstDash val="solid"/>
            <a:round/>
            <a:headEnd len="med" w="med" type="none"/>
            <a:tailEnd len="med" w="med" type="none"/>
          </a:ln>
        </p:spPr>
      </p:cxnSp>
      <p:cxnSp>
        <p:nvCxnSpPr>
          <p:cNvPr id="59" name="Google Shape;59;p15"/>
          <p:cNvCxnSpPr>
            <a:stCxn id="53" idx="2"/>
            <a:endCxn id="55" idx="0"/>
          </p:cNvCxnSpPr>
          <p:nvPr/>
        </p:nvCxnSpPr>
        <p:spPr>
          <a:xfrm>
            <a:off x="7374744" y="1386175"/>
            <a:ext cx="843300" cy="303600"/>
          </a:xfrm>
          <a:prstGeom prst="straightConnector1">
            <a:avLst/>
          </a:prstGeom>
          <a:noFill/>
          <a:ln cap="flat" cmpd="sng" w="19050">
            <a:solidFill>
              <a:srgbClr val="666666"/>
            </a:solidFill>
            <a:prstDash val="solid"/>
            <a:round/>
            <a:headEnd len="med" w="med" type="none"/>
            <a:tailEnd len="med" w="med" type="none"/>
          </a:ln>
        </p:spPr>
      </p:cxnSp>
      <p:sp>
        <p:nvSpPr>
          <p:cNvPr id="60" name="Google Shape;60;p15"/>
          <p:cNvSpPr/>
          <p:nvPr/>
        </p:nvSpPr>
        <p:spPr>
          <a:xfrm>
            <a:off x="3890975" y="1405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1" name="Google Shape;61;p15"/>
          <p:cNvSpPr/>
          <p:nvPr/>
        </p:nvSpPr>
        <p:spPr>
          <a:xfrm>
            <a:off x="5078098" y="1405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62" name="Google Shape;62;p15"/>
          <p:cNvSpPr/>
          <p:nvPr/>
        </p:nvSpPr>
        <p:spPr>
          <a:xfrm>
            <a:off x="4443875" y="893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63" name="Google Shape;63;p15"/>
          <p:cNvSpPr/>
          <p:nvPr/>
        </p:nvSpPr>
        <p:spPr>
          <a:xfrm>
            <a:off x="35709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4" name="Google Shape;64;p15"/>
          <p:cNvSpPr/>
          <p:nvPr/>
        </p:nvSpPr>
        <p:spPr>
          <a:xfrm>
            <a:off x="42148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5" name="Google Shape;65;p15"/>
          <p:cNvSpPr/>
          <p:nvPr/>
        </p:nvSpPr>
        <p:spPr>
          <a:xfrm>
            <a:off x="47978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6" name="Google Shape;66;p15"/>
          <p:cNvSpPr/>
          <p:nvPr/>
        </p:nvSpPr>
        <p:spPr>
          <a:xfrm>
            <a:off x="5365525" y="1918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7" name="Google Shape;67;p15"/>
          <p:cNvCxnSpPr>
            <a:stCxn id="62" idx="2"/>
            <a:endCxn id="60" idx="0"/>
          </p:cNvCxnSpPr>
          <p:nvPr/>
        </p:nvCxnSpPr>
        <p:spPr>
          <a:xfrm flipH="1">
            <a:off x="4091225" y="12179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68" name="Google Shape;68;p15"/>
          <p:cNvCxnSpPr>
            <a:stCxn id="60" idx="2"/>
            <a:endCxn id="64" idx="0"/>
          </p:cNvCxnSpPr>
          <p:nvPr/>
        </p:nvCxnSpPr>
        <p:spPr>
          <a:xfrm>
            <a:off x="4091225" y="173058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69" name="Google Shape;69;p15"/>
          <p:cNvCxnSpPr>
            <a:stCxn id="60" idx="2"/>
            <a:endCxn id="63" idx="0"/>
          </p:cNvCxnSpPr>
          <p:nvPr/>
        </p:nvCxnSpPr>
        <p:spPr>
          <a:xfrm flipH="1">
            <a:off x="3771125" y="173058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70" name="Google Shape;70;p15"/>
          <p:cNvCxnSpPr>
            <a:stCxn id="61" idx="2"/>
            <a:endCxn id="65" idx="0"/>
          </p:cNvCxnSpPr>
          <p:nvPr/>
        </p:nvCxnSpPr>
        <p:spPr>
          <a:xfrm flipH="1">
            <a:off x="4998148" y="17305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71" name="Google Shape;71;p15"/>
          <p:cNvCxnSpPr>
            <a:stCxn id="61" idx="2"/>
            <a:endCxn id="66" idx="0"/>
          </p:cNvCxnSpPr>
          <p:nvPr/>
        </p:nvCxnSpPr>
        <p:spPr>
          <a:xfrm>
            <a:off x="5278348" y="17305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72" name="Google Shape;72;p15"/>
          <p:cNvCxnSpPr>
            <a:stCxn id="62" idx="2"/>
            <a:endCxn id="61" idx="0"/>
          </p:cNvCxnSpPr>
          <p:nvPr/>
        </p:nvCxnSpPr>
        <p:spPr>
          <a:xfrm>
            <a:off x="4644125" y="1217957"/>
            <a:ext cx="634200" cy="187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50" name="Shape 250"/>
        <p:cNvGrpSpPr/>
        <p:nvPr/>
      </p:nvGrpSpPr>
      <p:grpSpPr>
        <a:xfrm>
          <a:off x="0" y="0"/>
          <a:ext cx="0" cy="0"/>
          <a:chOff x="0" y="0"/>
          <a:chExt cx="0" cy="0"/>
        </a:xfrm>
      </p:grpSpPr>
      <p:sp>
        <p:nvSpPr>
          <p:cNvPr id="251" name="Google Shape;251;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http://yellkey.com</a:t>
            </a:r>
            <a:r>
              <a:rPr lang="en">
                <a:solidFill>
                  <a:srgbClr val="208920"/>
                </a:solidFill>
              </a:rPr>
              <a:t>/?</a:t>
            </a:r>
            <a:endParaRPr/>
          </a:p>
        </p:txBody>
      </p:sp>
      <p:sp>
        <p:nvSpPr>
          <p:cNvPr id="252" name="Google Shape;252;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Which statement gives you more information about a hotel?</a:t>
            </a:r>
            <a:endParaRPr sz="2000"/>
          </a:p>
          <a:p>
            <a:pPr indent="-355600" lvl="0" marL="457200" rtl="0" algn="l">
              <a:spcBef>
                <a:spcPts val="600"/>
              </a:spcBef>
              <a:spcAft>
                <a:spcPts val="0"/>
              </a:spcAft>
              <a:buSzPts val="2000"/>
              <a:buAutoNum type="alphaUcPeriod"/>
            </a:pPr>
            <a:r>
              <a:rPr lang="en" sz="2000"/>
              <a:t>The most expensive room in the hotel is $639 per night.</a:t>
            </a:r>
            <a:endParaRPr sz="2000"/>
          </a:p>
          <a:p>
            <a:pPr indent="-355600" lvl="0" marL="457200" rtl="0" algn="l">
              <a:spcBef>
                <a:spcPts val="0"/>
              </a:spcBef>
              <a:spcAft>
                <a:spcPts val="0"/>
              </a:spcAft>
              <a:buSzPts val="2000"/>
              <a:buAutoNum type="alphaUcPeriod"/>
            </a:pPr>
            <a:r>
              <a:rPr lang="en" sz="2000"/>
              <a:t>Every room in the hotel is less than or equal to $639 per night.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lang="en"/>
              <a:t>http://yellkey.com</a:t>
            </a:r>
            <a:r>
              <a:rPr lang="en">
                <a:solidFill>
                  <a:srgbClr val="208920"/>
                </a:solidFill>
              </a:rPr>
              <a:t>/?</a:t>
            </a:r>
            <a:endParaRPr/>
          </a:p>
        </p:txBody>
      </p:sp>
      <p:sp>
        <p:nvSpPr>
          <p:cNvPr id="258" name="Google Shape;258;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2000"/>
              <a:t>Which statement gives you more information about a hotel?</a:t>
            </a:r>
            <a:endParaRPr sz="2000"/>
          </a:p>
          <a:p>
            <a:pPr indent="-355600" lvl="0" marL="457200" rtl="0" algn="l">
              <a:spcBef>
                <a:spcPts val="600"/>
              </a:spcBef>
              <a:spcAft>
                <a:spcPts val="0"/>
              </a:spcAft>
              <a:buSzPts val="2000"/>
              <a:buAutoNum type="alphaUcPeriod"/>
            </a:pPr>
            <a:r>
              <a:rPr b="1" lang="en" sz="2000"/>
              <a:t>The most expensive room in the hotel is $639 per night.</a:t>
            </a:r>
            <a:endParaRPr b="1" sz="2000"/>
          </a:p>
          <a:p>
            <a:pPr indent="-355600" lvl="0" marL="457200" rtl="0" algn="l">
              <a:spcBef>
                <a:spcPts val="0"/>
              </a:spcBef>
              <a:spcAft>
                <a:spcPts val="0"/>
              </a:spcAft>
              <a:buSzPts val="2000"/>
              <a:buAutoNum type="alphaUcPeriod"/>
            </a:pPr>
            <a:r>
              <a:rPr lang="en" sz="2000"/>
              <a:t>Every room in the hotel is less than or equal to $639 per night.</a:t>
            </a:r>
            <a:endParaRPr sz="2000"/>
          </a:p>
        </p:txBody>
      </p:sp>
      <p:pic>
        <p:nvPicPr>
          <p:cNvPr id="259" name="Google Shape;259;p25"/>
          <p:cNvPicPr preferRelativeResize="0"/>
          <p:nvPr/>
        </p:nvPicPr>
        <p:blipFill>
          <a:blip r:embed="rId3">
            <a:alphaModFix/>
          </a:blip>
          <a:stretch>
            <a:fillRect/>
          </a:stretch>
        </p:blipFill>
        <p:spPr>
          <a:xfrm>
            <a:off x="6948067" y="3219792"/>
            <a:ext cx="1746250" cy="1267050"/>
          </a:xfrm>
          <a:prstGeom prst="rect">
            <a:avLst/>
          </a:prstGeom>
          <a:noFill/>
          <a:ln>
            <a:noFill/>
          </a:ln>
        </p:spPr>
      </p:pic>
      <p:sp>
        <p:nvSpPr>
          <p:cNvPr id="260" name="Google Shape;260;p25"/>
          <p:cNvSpPr txBox="1"/>
          <p:nvPr/>
        </p:nvSpPr>
        <p:spPr>
          <a:xfrm>
            <a:off x="6915125" y="4446600"/>
            <a:ext cx="23970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u="sng">
                <a:solidFill>
                  <a:schemeClr val="hlink"/>
                </a:solidFill>
                <a:hlinkClick r:id="rId4"/>
              </a:rPr>
              <a:t>A nice place to stay!</a:t>
            </a:r>
            <a:r>
              <a:rPr lang="en"/>
              <a:t>)</a:t>
            </a:r>
            <a:endParaRPr/>
          </a:p>
        </p:txBody>
      </p:sp>
      <p:pic>
        <p:nvPicPr>
          <p:cNvPr id="261" name="Google Shape;261;p25"/>
          <p:cNvPicPr preferRelativeResize="0"/>
          <p:nvPr/>
        </p:nvPicPr>
        <p:blipFill>
          <a:blip r:embed="rId5">
            <a:alphaModFix/>
          </a:blip>
          <a:stretch>
            <a:fillRect/>
          </a:stretch>
        </p:blipFill>
        <p:spPr>
          <a:xfrm>
            <a:off x="4498970" y="3270058"/>
            <a:ext cx="2397000" cy="1196268"/>
          </a:xfrm>
          <a:prstGeom prst="rect">
            <a:avLst/>
          </a:prstGeom>
          <a:noFill/>
          <a:ln>
            <a:noFill/>
          </a:ln>
        </p:spPr>
      </p:pic>
      <p:pic>
        <p:nvPicPr>
          <p:cNvPr id="262" name="Google Shape;262;p25"/>
          <p:cNvPicPr preferRelativeResize="0"/>
          <p:nvPr/>
        </p:nvPicPr>
        <p:blipFill>
          <a:blip r:embed="rId5">
            <a:alphaModFix/>
          </a:blip>
          <a:stretch>
            <a:fillRect/>
          </a:stretch>
        </p:blipFill>
        <p:spPr>
          <a:xfrm>
            <a:off x="831425" y="3095907"/>
            <a:ext cx="2397000" cy="1196268"/>
          </a:xfrm>
          <a:prstGeom prst="rect">
            <a:avLst/>
          </a:prstGeom>
          <a:noFill/>
          <a:ln>
            <a:noFill/>
          </a:ln>
        </p:spPr>
      </p:pic>
      <p:sp>
        <p:nvSpPr>
          <p:cNvPr id="263" name="Google Shape;263;p25"/>
          <p:cNvSpPr txBox="1"/>
          <p:nvPr/>
        </p:nvSpPr>
        <p:spPr>
          <a:xfrm>
            <a:off x="678587" y="2680450"/>
            <a:ext cx="2628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expensive room: $639/nt</a:t>
            </a:r>
            <a:endParaRPr/>
          </a:p>
        </p:txBody>
      </p:sp>
      <p:sp>
        <p:nvSpPr>
          <p:cNvPr id="264" name="Google Shape;264;p25"/>
          <p:cNvSpPr txBox="1"/>
          <p:nvPr/>
        </p:nvSpPr>
        <p:spPr>
          <a:xfrm>
            <a:off x="5834050" y="2604250"/>
            <a:ext cx="18921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rooms &lt;= $639/nt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Height</a:t>
            </a:r>
            <a:endParaRPr/>
          </a:p>
        </p:txBody>
      </p:sp>
      <p:sp>
        <p:nvSpPr>
          <p:cNvPr id="270" name="Google Shape;270;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BST height is all four of these:</a:t>
            </a:r>
            <a:endParaRPr sz="2000"/>
          </a:p>
          <a:p>
            <a:pPr indent="-355600" lvl="0" marL="457200" rtl="0" algn="l">
              <a:spcBef>
                <a:spcPts val="600"/>
              </a:spcBef>
              <a:spcAft>
                <a:spcPts val="0"/>
              </a:spcAft>
              <a:buSzPts val="2000"/>
              <a:buChar char="●"/>
            </a:pPr>
            <a:r>
              <a:rPr lang="en" sz="2000"/>
              <a:t>O(N).</a:t>
            </a:r>
            <a:endParaRPr sz="2000"/>
          </a:p>
          <a:p>
            <a:pPr indent="-355600" lvl="0" marL="457200" rtl="0" algn="l">
              <a:spcBef>
                <a:spcPts val="0"/>
              </a:spcBef>
              <a:spcAft>
                <a:spcPts val="0"/>
              </a:spcAft>
              <a:buSzPts val="2000"/>
              <a:buChar char="●"/>
            </a:pPr>
            <a:r>
              <a:rPr lang="en" sz="2000"/>
              <a:t>Θ(log N) in the best case (“bushy”).</a:t>
            </a:r>
            <a:endParaRPr sz="2000"/>
          </a:p>
          <a:p>
            <a:pPr indent="-355600" lvl="0" marL="457200" rtl="0" algn="l">
              <a:spcBef>
                <a:spcPts val="0"/>
              </a:spcBef>
              <a:spcAft>
                <a:spcPts val="0"/>
              </a:spcAft>
              <a:buSzPts val="2000"/>
              <a:buChar char="●"/>
            </a:pPr>
            <a:r>
              <a:rPr lang="en" sz="2000"/>
              <a:t>Θ(N) in the worst case (“spindly”).</a:t>
            </a:r>
            <a:endParaRPr sz="2000"/>
          </a:p>
          <a:p>
            <a:pPr indent="-355600" lvl="0" marL="457200" rtl="0" algn="l">
              <a:spcBef>
                <a:spcPts val="0"/>
              </a:spcBef>
              <a:spcAft>
                <a:spcPts val="0"/>
              </a:spcAft>
              <a:buSzPts val="2000"/>
              <a:buChar char="●"/>
            </a:pPr>
            <a:r>
              <a:rPr lang="en" sz="2000"/>
              <a:t>O(N</a:t>
            </a:r>
            <a:r>
              <a:rPr baseline="30000" lang="en" sz="2000"/>
              <a:t>2</a:t>
            </a:r>
            <a:r>
              <a:rPr lang="en" sz="2000"/>
              <a:t>).</a:t>
            </a:r>
            <a:endParaRPr sz="2000"/>
          </a:p>
          <a:p>
            <a:pPr indent="0" lvl="0" marL="457200" rtl="0" algn="l">
              <a:spcBef>
                <a:spcPts val="600"/>
              </a:spcBef>
              <a:spcAft>
                <a:spcPts val="0"/>
              </a:spcAft>
              <a:buNone/>
            </a:pPr>
            <a:r>
              <a:t/>
            </a:r>
            <a:endParaRPr sz="2000"/>
          </a:p>
          <a:p>
            <a:pPr indent="0" lvl="0" marL="0" rtl="0" algn="l">
              <a:spcBef>
                <a:spcPts val="600"/>
              </a:spcBef>
              <a:spcAft>
                <a:spcPts val="0"/>
              </a:spcAft>
              <a:buNone/>
            </a:pPr>
            <a:r>
              <a:rPr lang="en" sz="2000"/>
              <a:t>The middle two statements are more informative.</a:t>
            </a:r>
            <a:endParaRPr sz="2000"/>
          </a:p>
          <a:p>
            <a:pPr indent="-355600" lvl="0" marL="457200" rtl="0" algn="l">
              <a:spcBef>
                <a:spcPts val="600"/>
              </a:spcBef>
              <a:spcAft>
                <a:spcPts val="0"/>
              </a:spcAft>
              <a:buSzPts val="2000"/>
              <a:buChar char="●"/>
            </a:pPr>
            <a:r>
              <a:rPr lang="en" sz="2000"/>
              <a:t>Big O is NOT mathematically the same thing as “worst case”.</a:t>
            </a:r>
            <a:endParaRPr sz="2000"/>
          </a:p>
          <a:p>
            <a:pPr indent="-355600" lvl="1" marL="914400" rtl="0" algn="l">
              <a:spcBef>
                <a:spcPts val="0"/>
              </a:spcBef>
              <a:spcAft>
                <a:spcPts val="0"/>
              </a:spcAft>
              <a:buSzPts val="2000"/>
              <a:buChar char="○"/>
            </a:pPr>
            <a:r>
              <a:rPr lang="en" sz="2000"/>
              <a:t>e.g. BST heights are O(N</a:t>
            </a:r>
            <a:r>
              <a:rPr baseline="30000" lang="en" sz="2000"/>
              <a:t>2</a:t>
            </a:r>
            <a:r>
              <a:rPr lang="en" sz="2000"/>
              <a:t>), but are not quadratic in the worst case.</a:t>
            </a:r>
            <a:endParaRPr sz="2000"/>
          </a:p>
          <a:p>
            <a:pPr indent="-355600" lvl="1" marL="914400" rtl="0" algn="l">
              <a:spcBef>
                <a:spcPts val="0"/>
              </a:spcBef>
              <a:spcAft>
                <a:spcPts val="0"/>
              </a:spcAft>
              <a:buSzPts val="2000"/>
              <a:buChar char="○"/>
            </a:pPr>
            <a:r>
              <a:rPr lang="en" sz="2000"/>
              <a:t>… but Big O often used as shorthand for “worst case”.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Usefulness of Big O</a:t>
            </a:r>
            <a:endParaRPr/>
          </a:p>
        </p:txBody>
      </p:sp>
      <p:sp>
        <p:nvSpPr>
          <p:cNvPr id="276" name="Google Shape;276;p27"/>
          <p:cNvSpPr txBox="1"/>
          <p:nvPr>
            <p:ph idx="1" type="body"/>
          </p:nvPr>
        </p:nvSpPr>
        <p:spPr>
          <a:xfrm>
            <a:off x="243000" y="556500"/>
            <a:ext cx="8614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Big O is still a useful idea:</a:t>
            </a:r>
            <a:endParaRPr sz="2000"/>
          </a:p>
          <a:p>
            <a:pPr indent="-355600" lvl="0" marL="457200" rtl="0" algn="l">
              <a:spcBef>
                <a:spcPts val="600"/>
              </a:spcBef>
              <a:spcAft>
                <a:spcPts val="0"/>
              </a:spcAft>
              <a:buSzPts val="2000"/>
              <a:buChar char="●"/>
            </a:pPr>
            <a:r>
              <a:rPr lang="en" sz="2000"/>
              <a:t>Allows us to make simple blanket statements, e.g. can just say “binary search is O(log N)” instead of “binary search is Θ(log N) in the worst case”.</a:t>
            </a:r>
            <a:endParaRPr sz="2000"/>
          </a:p>
          <a:p>
            <a:pPr indent="-355600" lvl="0" marL="457200" rtl="0" algn="l">
              <a:spcBef>
                <a:spcPts val="0"/>
              </a:spcBef>
              <a:spcAft>
                <a:spcPts val="0"/>
              </a:spcAft>
              <a:buSzPts val="2000"/>
              <a:buChar char="●"/>
            </a:pPr>
            <a:r>
              <a:rPr lang="en" sz="2000"/>
              <a:t>Sometimes don’t know the exact runtime, so use O to give an upper bound.</a:t>
            </a:r>
            <a:endParaRPr sz="2000"/>
          </a:p>
          <a:p>
            <a:pPr indent="-355600" lvl="1" marL="914400" rtl="0" algn="l">
              <a:spcBef>
                <a:spcPts val="0"/>
              </a:spcBef>
              <a:spcAft>
                <a:spcPts val="0"/>
              </a:spcAft>
              <a:buSzPts val="2000"/>
              <a:buChar char="○"/>
            </a:pPr>
            <a:r>
              <a:rPr lang="en" sz="2000"/>
              <a:t>Example: Runtime for finding shortest route that goes to all world cities is O(2</a:t>
            </a:r>
            <a:r>
              <a:rPr baseline="30000" lang="en" sz="2000"/>
              <a:t>N</a:t>
            </a:r>
            <a:r>
              <a:rPr lang="en" sz="2000"/>
              <a:t>)</a:t>
            </a:r>
            <a:r>
              <a:rPr baseline="30000" lang="en" sz="2000"/>
              <a:t>*</a:t>
            </a:r>
            <a:r>
              <a:rPr lang="en" sz="2000"/>
              <a:t>. There might be a faster way, but nobody knows one yet.</a:t>
            </a:r>
            <a:endParaRPr sz="2000"/>
          </a:p>
          <a:p>
            <a:pPr indent="-355600" lvl="0" marL="457200" rtl="0" algn="l">
              <a:spcBef>
                <a:spcPts val="0"/>
              </a:spcBef>
              <a:spcAft>
                <a:spcPts val="0"/>
              </a:spcAft>
              <a:buSzPts val="2000"/>
              <a:buChar char="●"/>
            </a:pPr>
            <a:r>
              <a:rPr lang="en" sz="2000"/>
              <a:t>Easier to write proofs for Big O than Big Theta, e.g. finding runtime of mergesort, you can round up the number of items to the next power of 2 (see A level study guide problems for Asymptotics2 lecture). A little beyond the scope of our course.</a:t>
            </a:r>
            <a:endParaRPr sz="2000"/>
          </a:p>
        </p:txBody>
      </p:sp>
      <p:sp>
        <p:nvSpPr>
          <p:cNvPr id="277" name="Google Shape;277;p27"/>
          <p:cNvSpPr txBox="1"/>
          <p:nvPr/>
        </p:nvSpPr>
        <p:spPr>
          <a:xfrm>
            <a:off x="4167325" y="4710300"/>
            <a:ext cx="49362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Under certain assumptions and constraints not listed.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
                                        <p:tgtEl>
                                          <p:spTgt spid="2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Height</a:t>
            </a:r>
            <a:endParaRPr/>
          </a:p>
        </p:txBody>
      </p:sp>
      <p:sp>
        <p:nvSpPr>
          <p:cNvPr id="283" name="Google Shape;283;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BST height is both of these:</a:t>
            </a:r>
            <a:endParaRPr sz="2000"/>
          </a:p>
          <a:p>
            <a:pPr indent="-355600" lvl="0" marL="457200" rtl="0" algn="l">
              <a:spcBef>
                <a:spcPts val="600"/>
              </a:spcBef>
              <a:spcAft>
                <a:spcPts val="0"/>
              </a:spcAft>
              <a:buSzPts val="2000"/>
              <a:buChar char="●"/>
            </a:pPr>
            <a:r>
              <a:rPr lang="en" sz="2000"/>
              <a:t>Θ(log N) in the best case (“bushy”).</a:t>
            </a:r>
            <a:endParaRPr sz="2000"/>
          </a:p>
          <a:p>
            <a:pPr indent="-355600" lvl="0" marL="457200" rtl="0" algn="l">
              <a:spcBef>
                <a:spcPts val="0"/>
              </a:spcBef>
              <a:spcAft>
                <a:spcPts val="0"/>
              </a:spcAft>
              <a:buSzPts val="2000"/>
              <a:buChar char="●"/>
            </a:pPr>
            <a:r>
              <a:rPr lang="en" sz="2000"/>
              <a:t>Θ(N) in the worst case (“spindly”).</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Let’s now turn to understanding the performance of BST operations.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87" name="Shape 287"/>
        <p:cNvGrpSpPr/>
        <p:nvPr/>
      </p:nvGrpSpPr>
      <p:grpSpPr>
        <a:xfrm>
          <a:off x="0" y="0"/>
          <a:ext cx="0" cy="0"/>
          <a:chOff x="0" y="0"/>
          <a:chExt cx="0" cy="0"/>
        </a:xfrm>
      </p:grpSpPr>
      <p:sp>
        <p:nvSpPr>
          <p:cNvPr id="288" name="Google Shape;288;p29"/>
          <p:cNvSpPr txBox="1"/>
          <p:nvPr>
            <p:ph type="title"/>
          </p:nvPr>
        </p:nvSpPr>
        <p:spPr>
          <a:xfrm>
            <a:off x="962075" y="1774200"/>
            <a:ext cx="7286100" cy="15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Height, Depth, and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and Depth</a:t>
            </a:r>
            <a:endParaRPr/>
          </a:p>
        </p:txBody>
      </p:sp>
      <p:sp>
        <p:nvSpPr>
          <p:cNvPr id="294" name="Google Shape;294;p30"/>
          <p:cNvSpPr txBox="1"/>
          <p:nvPr>
            <p:ph idx="1" type="body"/>
          </p:nvPr>
        </p:nvSpPr>
        <p:spPr>
          <a:xfrm>
            <a:off x="243000" y="556500"/>
            <a:ext cx="8443800" cy="196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and average depth are important properties of BSTs.</a:t>
            </a:r>
            <a:endParaRPr/>
          </a:p>
          <a:p>
            <a:pPr indent="-355600" lvl="0" marL="457200" rtl="0" algn="l">
              <a:spcBef>
                <a:spcPts val="600"/>
              </a:spcBef>
              <a:spcAft>
                <a:spcPts val="0"/>
              </a:spcAft>
              <a:buSzPts val="2000"/>
              <a:buChar char="●"/>
            </a:pPr>
            <a:r>
              <a:rPr lang="en"/>
              <a:t>The </a:t>
            </a:r>
            <a:r>
              <a:rPr b="1" lang="en"/>
              <a:t>“depth” of a node</a:t>
            </a:r>
            <a:r>
              <a:rPr lang="en"/>
              <a:t> is how far it is from the root, e.g. depth(g) = 2.</a:t>
            </a:r>
            <a:endParaRPr/>
          </a:p>
        </p:txBody>
      </p:sp>
      <p:sp>
        <p:nvSpPr>
          <p:cNvPr id="295" name="Google Shape;295;p30"/>
          <p:cNvSpPr/>
          <p:nvPr/>
        </p:nvSpPr>
        <p:spPr>
          <a:xfrm>
            <a:off x="5742975" y="34653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96" name="Google Shape;296;p30"/>
          <p:cNvSpPr/>
          <p:nvPr/>
        </p:nvSpPr>
        <p:spPr>
          <a:xfrm>
            <a:off x="52857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297" name="Google Shape;297;p30"/>
          <p:cNvSpPr/>
          <p:nvPr/>
        </p:nvSpPr>
        <p:spPr>
          <a:xfrm>
            <a:off x="62001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98" name="Google Shape;298;p30"/>
          <p:cNvSpPr/>
          <p:nvPr/>
        </p:nvSpPr>
        <p:spPr>
          <a:xfrm>
            <a:off x="5507118"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299" name="Google Shape;299;p30"/>
          <p:cNvSpPr/>
          <p:nvPr/>
        </p:nvSpPr>
        <p:spPr>
          <a:xfrm>
            <a:off x="6457364"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300" name="Google Shape;300;p30"/>
          <p:cNvCxnSpPr>
            <a:stCxn id="296" idx="0"/>
            <a:endCxn id="295" idx="2"/>
          </p:cNvCxnSpPr>
          <p:nvPr/>
        </p:nvCxnSpPr>
        <p:spPr>
          <a:xfrm flipH="1" rot="10800000">
            <a:off x="54527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01" name="Google Shape;301;p30"/>
          <p:cNvCxnSpPr>
            <a:stCxn id="297" idx="0"/>
            <a:endCxn id="295" idx="2"/>
          </p:cNvCxnSpPr>
          <p:nvPr/>
        </p:nvCxnSpPr>
        <p:spPr>
          <a:xfrm rot="10800000">
            <a:off x="59099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02" name="Google Shape;302;p30"/>
          <p:cNvCxnSpPr>
            <a:stCxn id="296" idx="2"/>
            <a:endCxn id="298" idx="0"/>
          </p:cNvCxnSpPr>
          <p:nvPr/>
        </p:nvCxnSpPr>
        <p:spPr>
          <a:xfrm>
            <a:off x="5452725" y="4146998"/>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303" name="Google Shape;303;p30"/>
          <p:cNvCxnSpPr>
            <a:stCxn id="297" idx="2"/>
            <a:endCxn id="299" idx="0"/>
          </p:cNvCxnSpPr>
          <p:nvPr/>
        </p:nvCxnSpPr>
        <p:spPr>
          <a:xfrm>
            <a:off x="6367125" y="4146998"/>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304" name="Google Shape;304;p30"/>
          <p:cNvSpPr/>
          <p:nvPr/>
        </p:nvSpPr>
        <p:spPr>
          <a:xfrm>
            <a:off x="4774975" y="303701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305" name="Google Shape;305;p30"/>
          <p:cNvCxnSpPr>
            <a:stCxn id="304" idx="2"/>
            <a:endCxn id="306" idx="0"/>
          </p:cNvCxnSpPr>
          <p:nvPr/>
        </p:nvCxnSpPr>
        <p:spPr>
          <a:xfrm flipH="1">
            <a:off x="3973825" y="3301313"/>
            <a:ext cx="968100" cy="157500"/>
          </a:xfrm>
          <a:prstGeom prst="straightConnector1">
            <a:avLst/>
          </a:prstGeom>
          <a:noFill/>
          <a:ln cap="flat" cmpd="sng" w="19050">
            <a:solidFill>
              <a:srgbClr val="666666"/>
            </a:solidFill>
            <a:prstDash val="solid"/>
            <a:round/>
            <a:headEnd len="med" w="med" type="none"/>
            <a:tailEnd len="med" w="med" type="none"/>
          </a:ln>
        </p:spPr>
      </p:cxnSp>
      <p:cxnSp>
        <p:nvCxnSpPr>
          <p:cNvPr id="307" name="Google Shape;307;p30"/>
          <p:cNvCxnSpPr>
            <a:stCxn id="304" idx="2"/>
            <a:endCxn id="295" idx="0"/>
          </p:cNvCxnSpPr>
          <p:nvPr/>
        </p:nvCxnSpPr>
        <p:spPr>
          <a:xfrm>
            <a:off x="4941925" y="3301313"/>
            <a:ext cx="968100" cy="164100"/>
          </a:xfrm>
          <a:prstGeom prst="straightConnector1">
            <a:avLst/>
          </a:prstGeom>
          <a:noFill/>
          <a:ln cap="flat" cmpd="sng" w="19050">
            <a:solidFill>
              <a:srgbClr val="666666"/>
            </a:solidFill>
            <a:prstDash val="solid"/>
            <a:round/>
            <a:headEnd len="med" w="med" type="none"/>
            <a:tailEnd len="med" w="med" type="none"/>
          </a:ln>
        </p:spPr>
      </p:cxnSp>
      <p:sp>
        <p:nvSpPr>
          <p:cNvPr id="306" name="Google Shape;306;p30"/>
          <p:cNvSpPr/>
          <p:nvPr/>
        </p:nvSpPr>
        <p:spPr>
          <a:xfrm>
            <a:off x="3806975" y="34586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308" name="Google Shape;308;p30"/>
          <p:cNvSpPr/>
          <p:nvPr/>
        </p:nvSpPr>
        <p:spPr>
          <a:xfrm>
            <a:off x="33497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309" name="Google Shape;309;p30"/>
          <p:cNvSpPr/>
          <p:nvPr/>
        </p:nvSpPr>
        <p:spPr>
          <a:xfrm>
            <a:off x="42641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310" name="Google Shape;310;p30"/>
          <p:cNvSpPr/>
          <p:nvPr/>
        </p:nvSpPr>
        <p:spPr>
          <a:xfrm>
            <a:off x="3092575" y="43022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11" name="Google Shape;311;p30"/>
          <p:cNvSpPr/>
          <p:nvPr/>
        </p:nvSpPr>
        <p:spPr>
          <a:xfrm>
            <a:off x="3571118"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312" name="Google Shape;312;p30"/>
          <p:cNvSpPr/>
          <p:nvPr/>
        </p:nvSpPr>
        <p:spPr>
          <a:xfrm>
            <a:off x="4014400"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313" name="Google Shape;313;p30"/>
          <p:cNvSpPr/>
          <p:nvPr/>
        </p:nvSpPr>
        <p:spPr>
          <a:xfrm>
            <a:off x="4521364"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314" name="Google Shape;314;p30"/>
          <p:cNvCxnSpPr>
            <a:stCxn id="308" idx="0"/>
            <a:endCxn id="306" idx="2"/>
          </p:cNvCxnSpPr>
          <p:nvPr/>
        </p:nvCxnSpPr>
        <p:spPr>
          <a:xfrm flipH="1" rot="10800000">
            <a:off x="35167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15" name="Google Shape;315;p30"/>
          <p:cNvCxnSpPr>
            <a:stCxn id="309" idx="0"/>
            <a:endCxn id="306" idx="2"/>
          </p:cNvCxnSpPr>
          <p:nvPr/>
        </p:nvCxnSpPr>
        <p:spPr>
          <a:xfrm rot="10800000">
            <a:off x="39739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16" name="Google Shape;316;p30"/>
          <p:cNvCxnSpPr>
            <a:stCxn id="310" idx="0"/>
            <a:endCxn id="308" idx="2"/>
          </p:cNvCxnSpPr>
          <p:nvPr/>
        </p:nvCxnSpPr>
        <p:spPr>
          <a:xfrm flipH="1" rot="10800000">
            <a:off x="3259525" y="41405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317" name="Google Shape;317;p30"/>
          <p:cNvCxnSpPr>
            <a:stCxn id="308" idx="2"/>
            <a:endCxn id="311" idx="0"/>
          </p:cNvCxnSpPr>
          <p:nvPr/>
        </p:nvCxnSpPr>
        <p:spPr>
          <a:xfrm>
            <a:off x="3516725" y="41403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318" name="Google Shape;318;p30"/>
          <p:cNvCxnSpPr>
            <a:stCxn id="309" idx="2"/>
            <a:endCxn id="312" idx="0"/>
          </p:cNvCxnSpPr>
          <p:nvPr/>
        </p:nvCxnSpPr>
        <p:spPr>
          <a:xfrm flipH="1">
            <a:off x="4181225" y="41403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319" name="Google Shape;319;p30"/>
          <p:cNvCxnSpPr>
            <a:stCxn id="309" idx="2"/>
            <a:endCxn id="313" idx="0"/>
          </p:cNvCxnSpPr>
          <p:nvPr/>
        </p:nvCxnSpPr>
        <p:spPr>
          <a:xfrm>
            <a:off x="4431125" y="41403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320" name="Google Shape;320;p30"/>
          <p:cNvSpPr/>
          <p:nvPr/>
        </p:nvSpPr>
        <p:spPr>
          <a:xfrm>
            <a:off x="5697268" y="472480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321" name="Google Shape;321;p30"/>
          <p:cNvCxnSpPr>
            <a:stCxn id="298" idx="2"/>
            <a:endCxn id="320" idx="0"/>
          </p:cNvCxnSpPr>
          <p:nvPr/>
        </p:nvCxnSpPr>
        <p:spPr>
          <a:xfrm>
            <a:off x="5674068" y="4579042"/>
            <a:ext cx="190200" cy="145800"/>
          </a:xfrm>
          <a:prstGeom prst="straightConnector1">
            <a:avLst/>
          </a:prstGeom>
          <a:noFill/>
          <a:ln cap="flat" cmpd="sng" w="19050">
            <a:solidFill>
              <a:srgbClr val="666666"/>
            </a:solidFill>
            <a:prstDash val="solid"/>
            <a:round/>
            <a:headEnd len="med" w="med" type="none"/>
            <a:tailEnd len="med" w="med" type="none"/>
          </a:ln>
        </p:spPr>
      </p:cxnSp>
      <p:grpSp>
        <p:nvGrpSpPr>
          <p:cNvPr id="322" name="Google Shape;322;p30"/>
          <p:cNvGrpSpPr/>
          <p:nvPr/>
        </p:nvGrpSpPr>
        <p:grpSpPr>
          <a:xfrm>
            <a:off x="1397366" y="2992170"/>
            <a:ext cx="3377700" cy="354000"/>
            <a:chOff x="1397366" y="2992170"/>
            <a:chExt cx="3377700" cy="354000"/>
          </a:xfrm>
        </p:grpSpPr>
        <p:cxnSp>
          <p:nvCxnSpPr>
            <p:cNvPr id="323" name="Google Shape;323;p30"/>
            <p:cNvCxnSpPr>
              <a:stCxn id="324" idx="3"/>
              <a:endCxn id="304" idx="1"/>
            </p:cNvCxnSpPr>
            <p:nvPr/>
          </p:nvCxnSpPr>
          <p:spPr>
            <a:xfrm>
              <a:off x="2267966" y="3169170"/>
              <a:ext cx="2507100" cy="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30"/>
            <p:cNvSpPr txBox="1"/>
            <p:nvPr/>
          </p:nvSpPr>
          <p:spPr>
            <a:xfrm>
              <a:off x="1397366" y="2992170"/>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0</a:t>
              </a:r>
              <a:endParaRPr/>
            </a:p>
          </p:txBody>
        </p:sp>
      </p:grpSp>
      <p:grpSp>
        <p:nvGrpSpPr>
          <p:cNvPr id="325" name="Google Shape;325;p30"/>
          <p:cNvGrpSpPr/>
          <p:nvPr/>
        </p:nvGrpSpPr>
        <p:grpSpPr>
          <a:xfrm>
            <a:off x="1397366" y="3414114"/>
            <a:ext cx="2409600" cy="354000"/>
            <a:chOff x="1397366" y="3414114"/>
            <a:chExt cx="2409600" cy="354000"/>
          </a:xfrm>
        </p:grpSpPr>
        <p:cxnSp>
          <p:nvCxnSpPr>
            <p:cNvPr id="326" name="Google Shape;326;p30"/>
            <p:cNvCxnSpPr>
              <a:stCxn id="327" idx="3"/>
              <a:endCxn id="306" idx="1"/>
            </p:cNvCxnSpPr>
            <p:nvPr/>
          </p:nvCxnSpPr>
          <p:spPr>
            <a:xfrm flipH="1" rot="10800000">
              <a:off x="2267966" y="3590814"/>
              <a:ext cx="1539000" cy="30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30"/>
            <p:cNvSpPr txBox="1"/>
            <p:nvPr/>
          </p:nvSpPr>
          <p:spPr>
            <a:xfrm>
              <a:off x="1397366" y="3414114"/>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1</a:t>
              </a:r>
              <a:endParaRPr/>
            </a:p>
          </p:txBody>
        </p:sp>
      </p:grpSp>
      <p:grpSp>
        <p:nvGrpSpPr>
          <p:cNvPr id="328" name="Google Shape;328;p30"/>
          <p:cNvGrpSpPr/>
          <p:nvPr/>
        </p:nvGrpSpPr>
        <p:grpSpPr>
          <a:xfrm>
            <a:off x="1397366" y="3836058"/>
            <a:ext cx="1952400" cy="354000"/>
            <a:chOff x="1397366" y="3836058"/>
            <a:chExt cx="1952400" cy="354000"/>
          </a:xfrm>
        </p:grpSpPr>
        <p:cxnSp>
          <p:nvCxnSpPr>
            <p:cNvPr id="329" name="Google Shape;329;p30"/>
            <p:cNvCxnSpPr>
              <a:stCxn id="330" idx="3"/>
              <a:endCxn id="308" idx="1"/>
            </p:cNvCxnSpPr>
            <p:nvPr/>
          </p:nvCxnSpPr>
          <p:spPr>
            <a:xfrm flipH="1" rot="10800000">
              <a:off x="2267966" y="4008258"/>
              <a:ext cx="1081800" cy="48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30"/>
            <p:cNvSpPr txBox="1"/>
            <p:nvPr/>
          </p:nvSpPr>
          <p:spPr>
            <a:xfrm>
              <a:off x="1397366" y="3836058"/>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2</a:t>
              </a:r>
              <a:endParaRPr/>
            </a:p>
          </p:txBody>
        </p:sp>
      </p:grpSp>
      <p:grpSp>
        <p:nvGrpSpPr>
          <p:cNvPr id="331" name="Google Shape;331;p30"/>
          <p:cNvGrpSpPr/>
          <p:nvPr/>
        </p:nvGrpSpPr>
        <p:grpSpPr>
          <a:xfrm>
            <a:off x="1397366" y="4258002"/>
            <a:ext cx="1695300" cy="354000"/>
            <a:chOff x="1397366" y="4258002"/>
            <a:chExt cx="1695300" cy="354000"/>
          </a:xfrm>
        </p:grpSpPr>
        <p:cxnSp>
          <p:nvCxnSpPr>
            <p:cNvPr id="332" name="Google Shape;332;p30"/>
            <p:cNvCxnSpPr>
              <a:stCxn id="333" idx="3"/>
              <a:endCxn id="310" idx="1"/>
            </p:cNvCxnSpPr>
            <p:nvPr/>
          </p:nvCxnSpPr>
          <p:spPr>
            <a:xfrm flipH="1" rot="10800000">
              <a:off x="2267966" y="4434402"/>
              <a:ext cx="824700" cy="6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0"/>
            <p:cNvSpPr txBox="1"/>
            <p:nvPr/>
          </p:nvSpPr>
          <p:spPr>
            <a:xfrm>
              <a:off x="1397366" y="4258002"/>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3</a:t>
              </a:r>
              <a:endParaRPr/>
            </a:p>
          </p:txBody>
        </p:sp>
      </p:grpSp>
      <p:grpSp>
        <p:nvGrpSpPr>
          <p:cNvPr id="334" name="Google Shape;334;p30"/>
          <p:cNvGrpSpPr/>
          <p:nvPr/>
        </p:nvGrpSpPr>
        <p:grpSpPr>
          <a:xfrm>
            <a:off x="1397366" y="4679945"/>
            <a:ext cx="4299900" cy="354000"/>
            <a:chOff x="1397366" y="4679945"/>
            <a:chExt cx="4299900" cy="354000"/>
          </a:xfrm>
        </p:grpSpPr>
        <p:cxnSp>
          <p:nvCxnSpPr>
            <p:cNvPr id="335" name="Google Shape;335;p30"/>
            <p:cNvCxnSpPr>
              <a:stCxn id="336" idx="3"/>
              <a:endCxn id="320" idx="1"/>
            </p:cNvCxnSpPr>
            <p:nvPr/>
          </p:nvCxnSpPr>
          <p:spPr>
            <a:xfrm>
              <a:off x="2267966" y="4856945"/>
              <a:ext cx="3429300" cy="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30"/>
            <p:cNvSpPr txBox="1"/>
            <p:nvPr/>
          </p:nvSpPr>
          <p:spPr>
            <a:xfrm>
              <a:off x="1397366" y="4679945"/>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4</a:t>
              </a:r>
              <a:endParaRPr/>
            </a:p>
          </p:txBody>
        </p:sp>
      </p:grpSp>
      <p:grpSp>
        <p:nvGrpSpPr>
          <p:cNvPr id="337" name="Google Shape;337;p30"/>
          <p:cNvGrpSpPr/>
          <p:nvPr/>
        </p:nvGrpSpPr>
        <p:grpSpPr>
          <a:xfrm>
            <a:off x="274925" y="3089891"/>
            <a:ext cx="1153189" cy="1902300"/>
            <a:chOff x="274925" y="3089891"/>
            <a:chExt cx="1153189" cy="1902300"/>
          </a:xfrm>
        </p:grpSpPr>
        <p:sp>
          <p:nvSpPr>
            <p:cNvPr id="338" name="Google Shape;338;p30"/>
            <p:cNvSpPr/>
            <p:nvPr/>
          </p:nvSpPr>
          <p:spPr>
            <a:xfrm>
              <a:off x="1178214" y="3089891"/>
              <a:ext cx="249900" cy="1902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txBox="1"/>
            <p:nvPr/>
          </p:nvSpPr>
          <p:spPr>
            <a:xfrm>
              <a:off x="274925" y="3823439"/>
              <a:ext cx="903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4</a:t>
              </a:r>
              <a:endParaRPr/>
            </a:p>
          </p:txBody>
        </p:sp>
      </p:grpSp>
      <p:sp>
        <p:nvSpPr>
          <p:cNvPr id="340" name="Google Shape;340;p30"/>
          <p:cNvSpPr txBox="1"/>
          <p:nvPr/>
        </p:nvSpPr>
        <p:spPr>
          <a:xfrm>
            <a:off x="248425" y="1248927"/>
            <a:ext cx="8939100" cy="18411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a:t>
            </a:r>
            <a:r>
              <a:rPr b="1" lang="en" sz="2000">
                <a:solidFill>
                  <a:schemeClr val="dk1"/>
                </a:solidFill>
                <a:latin typeface="Calibri"/>
                <a:ea typeface="Calibri"/>
                <a:cs typeface="Calibri"/>
                <a:sym typeface="Calibri"/>
              </a:rPr>
              <a:t>“height” of a tree</a:t>
            </a:r>
            <a:r>
              <a:rPr lang="en" sz="2000">
                <a:solidFill>
                  <a:schemeClr val="dk1"/>
                </a:solidFill>
                <a:latin typeface="Calibri"/>
                <a:ea typeface="Calibri"/>
                <a:cs typeface="Calibri"/>
                <a:sym typeface="Calibri"/>
              </a:rPr>
              <a:t> is the depth of its deepest leaf, e.g. height(T) = 4.</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a:t>
            </a:r>
            <a:r>
              <a:rPr b="1" lang="en" sz="2000">
                <a:solidFill>
                  <a:schemeClr val="dk1"/>
                </a:solidFill>
                <a:latin typeface="Calibri"/>
                <a:ea typeface="Calibri"/>
                <a:cs typeface="Calibri"/>
                <a:sym typeface="Calibri"/>
              </a:rPr>
              <a:t>“average depth”</a:t>
            </a:r>
            <a:r>
              <a:rPr lang="en" sz="2000">
                <a:solidFill>
                  <a:schemeClr val="dk1"/>
                </a:solidFill>
                <a:latin typeface="Calibri"/>
                <a:ea typeface="Calibri"/>
                <a:cs typeface="Calibri"/>
                <a:sym typeface="Calibri"/>
              </a:rPr>
              <a:t> of a tree is the average depth of a tree’s nodes.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t>
            </a:r>
            <a:r>
              <a:rPr b="1" lang="en" sz="2000">
                <a:solidFill>
                  <a:schemeClr val="dk1"/>
                </a:solidFill>
                <a:latin typeface="Calibri"/>
                <a:ea typeface="Calibri"/>
                <a:cs typeface="Calibri"/>
                <a:sym typeface="Calibri"/>
              </a:rPr>
              <a:t>0</a:t>
            </a:r>
            <a:r>
              <a:rPr lang="en" sz="2000">
                <a:solidFill>
                  <a:schemeClr val="dk1"/>
                </a:solidFill>
                <a:latin typeface="Calibri"/>
                <a:ea typeface="Calibri"/>
                <a:cs typeface="Calibri"/>
                <a:sym typeface="Calibri"/>
              </a:rPr>
              <a:t>x1 + </a:t>
            </a:r>
            <a:r>
              <a:rPr b="1" lang="en" sz="2000">
                <a:solidFill>
                  <a:schemeClr val="dk1"/>
                </a:solidFill>
                <a:latin typeface="Calibri"/>
                <a:ea typeface="Calibri"/>
                <a:cs typeface="Calibri"/>
                <a:sym typeface="Calibri"/>
              </a:rPr>
              <a:t>1</a:t>
            </a:r>
            <a:r>
              <a:rPr lang="en" sz="2000">
                <a:solidFill>
                  <a:schemeClr val="dk1"/>
                </a:solidFill>
                <a:latin typeface="Calibri"/>
                <a:ea typeface="Calibri"/>
                <a:cs typeface="Calibri"/>
                <a:sym typeface="Calibri"/>
              </a:rPr>
              <a:t>x2 + </a:t>
            </a:r>
            <a:r>
              <a:rPr b="1"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x4 + </a:t>
            </a:r>
            <a:r>
              <a:rPr b="1" lang="en" sz="2000">
                <a:solidFill>
                  <a:schemeClr val="dk1"/>
                </a:solidFill>
                <a:latin typeface="Calibri"/>
                <a:ea typeface="Calibri"/>
                <a:cs typeface="Calibri"/>
                <a:sym typeface="Calibri"/>
              </a:rPr>
              <a:t>3</a:t>
            </a:r>
            <a:r>
              <a:rPr lang="en" sz="2000">
                <a:solidFill>
                  <a:schemeClr val="dk1"/>
                </a:solidFill>
                <a:latin typeface="Calibri"/>
                <a:ea typeface="Calibri"/>
                <a:cs typeface="Calibri"/>
                <a:sym typeface="Calibri"/>
              </a:rPr>
              <a:t>x6 + </a:t>
            </a:r>
            <a:r>
              <a:rPr b="1" lang="en" sz="2000">
                <a:solidFill>
                  <a:schemeClr val="dk1"/>
                </a:solidFill>
                <a:latin typeface="Calibri"/>
                <a:ea typeface="Calibri"/>
                <a:cs typeface="Calibri"/>
                <a:sym typeface="Calibri"/>
              </a:rPr>
              <a:t>4</a:t>
            </a:r>
            <a:r>
              <a:rPr lang="en" sz="2000">
                <a:solidFill>
                  <a:schemeClr val="dk1"/>
                </a:solidFill>
                <a:latin typeface="Calibri"/>
                <a:ea typeface="Calibri"/>
                <a:cs typeface="Calibri"/>
                <a:sym typeface="Calibri"/>
              </a:rPr>
              <a:t>x1)/(1+2+4+6+1) = 2.35</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
                                        <p:tgtEl>
                                          <p:spTgt spid="3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Depth and Runtime</a:t>
            </a:r>
            <a:endParaRPr/>
          </a:p>
        </p:txBody>
      </p:sp>
      <p:sp>
        <p:nvSpPr>
          <p:cNvPr id="346" name="Google Shape;346;p31"/>
          <p:cNvSpPr txBox="1"/>
          <p:nvPr>
            <p:ph idx="1" type="body"/>
          </p:nvPr>
        </p:nvSpPr>
        <p:spPr>
          <a:xfrm>
            <a:off x="243000" y="556500"/>
            <a:ext cx="8725800" cy="196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and average depth determine runtimes for BST operations.</a:t>
            </a:r>
            <a:endParaRPr/>
          </a:p>
          <a:p>
            <a:pPr indent="-355600" lvl="0" marL="457200" rtl="0" algn="l">
              <a:spcBef>
                <a:spcPts val="600"/>
              </a:spcBef>
              <a:spcAft>
                <a:spcPts val="0"/>
              </a:spcAft>
              <a:buSzPts val="2000"/>
              <a:buChar char="●"/>
            </a:pPr>
            <a:r>
              <a:rPr lang="en"/>
              <a:t>The </a:t>
            </a:r>
            <a:r>
              <a:rPr b="1" lang="en"/>
              <a:t>“height” of a tree</a:t>
            </a:r>
            <a:r>
              <a:rPr lang="en"/>
              <a:t> determines the worst case runtime to find a node.</a:t>
            </a:r>
            <a:endParaRPr/>
          </a:p>
          <a:p>
            <a:pPr indent="-355600" lvl="1" marL="914400" rtl="0" algn="l">
              <a:spcBef>
                <a:spcPts val="0"/>
              </a:spcBef>
              <a:spcAft>
                <a:spcPts val="0"/>
              </a:spcAft>
              <a:buSzPts val="2000"/>
              <a:buChar char="○"/>
            </a:pPr>
            <a:r>
              <a:rPr lang="en"/>
              <a:t>Example: Worst case is contains(s), requires 5 comparisons (height + 1).</a:t>
            </a:r>
            <a:endParaRPr/>
          </a:p>
          <a:p>
            <a:pPr indent="-355600" lvl="0" marL="457200" rtl="0" algn="l">
              <a:spcBef>
                <a:spcPts val="0"/>
              </a:spcBef>
              <a:spcAft>
                <a:spcPts val="0"/>
              </a:spcAft>
              <a:buSzPts val="2000"/>
              <a:buChar char="●"/>
            </a:pPr>
            <a:r>
              <a:rPr lang="en"/>
              <a:t>The </a:t>
            </a:r>
            <a:r>
              <a:rPr b="1" lang="en"/>
              <a:t>“average depth”</a:t>
            </a:r>
            <a:r>
              <a:rPr lang="en"/>
              <a:t> determines the average case runtime to find a node.</a:t>
            </a:r>
            <a:endParaRPr/>
          </a:p>
          <a:p>
            <a:pPr indent="-355600" lvl="1" marL="914400" rtl="0" algn="l">
              <a:spcBef>
                <a:spcPts val="0"/>
              </a:spcBef>
              <a:spcAft>
                <a:spcPts val="0"/>
              </a:spcAft>
              <a:buSzPts val="2000"/>
              <a:buChar char="○"/>
            </a:pPr>
            <a:r>
              <a:rPr lang="en"/>
              <a:t>Example: Average case is 3.35 comparisons (average depth + 1).</a:t>
            </a:r>
            <a:endParaRPr/>
          </a:p>
        </p:txBody>
      </p:sp>
      <p:sp>
        <p:nvSpPr>
          <p:cNvPr id="347" name="Google Shape;347;p31"/>
          <p:cNvSpPr/>
          <p:nvPr/>
        </p:nvSpPr>
        <p:spPr>
          <a:xfrm>
            <a:off x="5742975" y="34653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348" name="Google Shape;348;p31"/>
          <p:cNvSpPr/>
          <p:nvPr/>
        </p:nvSpPr>
        <p:spPr>
          <a:xfrm>
            <a:off x="52857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349" name="Google Shape;349;p31"/>
          <p:cNvSpPr/>
          <p:nvPr/>
        </p:nvSpPr>
        <p:spPr>
          <a:xfrm>
            <a:off x="6200175" y="388269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350" name="Google Shape;350;p31"/>
          <p:cNvSpPr/>
          <p:nvPr/>
        </p:nvSpPr>
        <p:spPr>
          <a:xfrm>
            <a:off x="5507118"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351" name="Google Shape;351;p31"/>
          <p:cNvSpPr/>
          <p:nvPr/>
        </p:nvSpPr>
        <p:spPr>
          <a:xfrm>
            <a:off x="6457364" y="431474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352" name="Google Shape;352;p31"/>
          <p:cNvCxnSpPr>
            <a:stCxn id="348" idx="0"/>
            <a:endCxn id="347" idx="2"/>
          </p:cNvCxnSpPr>
          <p:nvPr/>
        </p:nvCxnSpPr>
        <p:spPr>
          <a:xfrm flipH="1" rot="10800000">
            <a:off x="54527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53" name="Google Shape;353;p31"/>
          <p:cNvCxnSpPr>
            <a:stCxn id="349" idx="0"/>
            <a:endCxn id="347" idx="2"/>
          </p:cNvCxnSpPr>
          <p:nvPr/>
        </p:nvCxnSpPr>
        <p:spPr>
          <a:xfrm rot="10800000">
            <a:off x="5909925" y="3729698"/>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54" name="Google Shape;354;p31"/>
          <p:cNvCxnSpPr>
            <a:stCxn id="348" idx="2"/>
            <a:endCxn id="350" idx="0"/>
          </p:cNvCxnSpPr>
          <p:nvPr/>
        </p:nvCxnSpPr>
        <p:spPr>
          <a:xfrm>
            <a:off x="5452725" y="4146998"/>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355" name="Google Shape;355;p31"/>
          <p:cNvCxnSpPr>
            <a:stCxn id="349" idx="2"/>
            <a:endCxn id="351" idx="0"/>
          </p:cNvCxnSpPr>
          <p:nvPr/>
        </p:nvCxnSpPr>
        <p:spPr>
          <a:xfrm>
            <a:off x="6367125" y="4146998"/>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356" name="Google Shape;356;p31"/>
          <p:cNvSpPr/>
          <p:nvPr/>
        </p:nvSpPr>
        <p:spPr>
          <a:xfrm>
            <a:off x="4774975" y="303701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357" name="Google Shape;357;p31"/>
          <p:cNvCxnSpPr>
            <a:stCxn id="356" idx="2"/>
            <a:endCxn id="358" idx="0"/>
          </p:cNvCxnSpPr>
          <p:nvPr/>
        </p:nvCxnSpPr>
        <p:spPr>
          <a:xfrm flipH="1">
            <a:off x="3973825" y="3301313"/>
            <a:ext cx="968100" cy="157500"/>
          </a:xfrm>
          <a:prstGeom prst="straightConnector1">
            <a:avLst/>
          </a:prstGeom>
          <a:noFill/>
          <a:ln cap="flat" cmpd="sng" w="19050">
            <a:solidFill>
              <a:srgbClr val="666666"/>
            </a:solidFill>
            <a:prstDash val="solid"/>
            <a:round/>
            <a:headEnd len="med" w="med" type="none"/>
            <a:tailEnd len="med" w="med" type="none"/>
          </a:ln>
        </p:spPr>
      </p:cxnSp>
      <p:cxnSp>
        <p:nvCxnSpPr>
          <p:cNvPr id="359" name="Google Shape;359;p31"/>
          <p:cNvCxnSpPr>
            <a:stCxn id="356" idx="2"/>
            <a:endCxn id="347" idx="0"/>
          </p:cNvCxnSpPr>
          <p:nvPr/>
        </p:nvCxnSpPr>
        <p:spPr>
          <a:xfrm>
            <a:off x="4941925" y="3301313"/>
            <a:ext cx="968100" cy="164100"/>
          </a:xfrm>
          <a:prstGeom prst="straightConnector1">
            <a:avLst/>
          </a:prstGeom>
          <a:noFill/>
          <a:ln cap="flat" cmpd="sng" w="19050">
            <a:solidFill>
              <a:srgbClr val="666666"/>
            </a:solidFill>
            <a:prstDash val="solid"/>
            <a:round/>
            <a:headEnd len="med" w="med" type="none"/>
            <a:tailEnd len="med" w="med" type="none"/>
          </a:ln>
        </p:spPr>
      </p:cxnSp>
      <p:sp>
        <p:nvSpPr>
          <p:cNvPr id="358" name="Google Shape;358;p31"/>
          <p:cNvSpPr/>
          <p:nvPr/>
        </p:nvSpPr>
        <p:spPr>
          <a:xfrm>
            <a:off x="3806975" y="34586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360" name="Google Shape;360;p31"/>
          <p:cNvSpPr/>
          <p:nvPr/>
        </p:nvSpPr>
        <p:spPr>
          <a:xfrm>
            <a:off x="33497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361" name="Google Shape;361;p31"/>
          <p:cNvSpPr/>
          <p:nvPr/>
        </p:nvSpPr>
        <p:spPr>
          <a:xfrm>
            <a:off x="4264175" y="38760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362" name="Google Shape;362;p31"/>
          <p:cNvSpPr/>
          <p:nvPr/>
        </p:nvSpPr>
        <p:spPr>
          <a:xfrm>
            <a:off x="3092575" y="43022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63" name="Google Shape;363;p31"/>
          <p:cNvSpPr/>
          <p:nvPr/>
        </p:nvSpPr>
        <p:spPr>
          <a:xfrm>
            <a:off x="3571118"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364" name="Google Shape;364;p31"/>
          <p:cNvSpPr/>
          <p:nvPr/>
        </p:nvSpPr>
        <p:spPr>
          <a:xfrm>
            <a:off x="4014400"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365" name="Google Shape;365;p31"/>
          <p:cNvSpPr/>
          <p:nvPr/>
        </p:nvSpPr>
        <p:spPr>
          <a:xfrm>
            <a:off x="4521364" y="43081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366" name="Google Shape;366;p31"/>
          <p:cNvCxnSpPr>
            <a:stCxn id="360" idx="0"/>
            <a:endCxn id="358" idx="2"/>
          </p:cNvCxnSpPr>
          <p:nvPr/>
        </p:nvCxnSpPr>
        <p:spPr>
          <a:xfrm flipH="1" rot="10800000">
            <a:off x="35167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67" name="Google Shape;367;p31"/>
          <p:cNvCxnSpPr>
            <a:stCxn id="361" idx="0"/>
            <a:endCxn id="358" idx="2"/>
          </p:cNvCxnSpPr>
          <p:nvPr/>
        </p:nvCxnSpPr>
        <p:spPr>
          <a:xfrm rot="10800000">
            <a:off x="3973925" y="37230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368" name="Google Shape;368;p31"/>
          <p:cNvCxnSpPr>
            <a:stCxn id="362" idx="0"/>
            <a:endCxn id="360" idx="2"/>
          </p:cNvCxnSpPr>
          <p:nvPr/>
        </p:nvCxnSpPr>
        <p:spPr>
          <a:xfrm flipH="1" rot="10800000">
            <a:off x="3259525" y="41405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369" name="Google Shape;369;p31"/>
          <p:cNvCxnSpPr>
            <a:stCxn id="360" idx="2"/>
            <a:endCxn id="363" idx="0"/>
          </p:cNvCxnSpPr>
          <p:nvPr/>
        </p:nvCxnSpPr>
        <p:spPr>
          <a:xfrm>
            <a:off x="3516725" y="41403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370" name="Google Shape;370;p31"/>
          <p:cNvCxnSpPr>
            <a:stCxn id="361" idx="2"/>
            <a:endCxn id="364" idx="0"/>
          </p:cNvCxnSpPr>
          <p:nvPr/>
        </p:nvCxnSpPr>
        <p:spPr>
          <a:xfrm flipH="1">
            <a:off x="4181225" y="41403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371" name="Google Shape;371;p31"/>
          <p:cNvCxnSpPr>
            <a:stCxn id="361" idx="2"/>
            <a:endCxn id="365" idx="0"/>
          </p:cNvCxnSpPr>
          <p:nvPr/>
        </p:nvCxnSpPr>
        <p:spPr>
          <a:xfrm>
            <a:off x="4431125" y="41403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372" name="Google Shape;372;p31"/>
          <p:cNvSpPr/>
          <p:nvPr/>
        </p:nvSpPr>
        <p:spPr>
          <a:xfrm>
            <a:off x="5697268" y="472480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373" name="Google Shape;373;p31"/>
          <p:cNvCxnSpPr>
            <a:stCxn id="350" idx="2"/>
            <a:endCxn id="372" idx="0"/>
          </p:cNvCxnSpPr>
          <p:nvPr/>
        </p:nvCxnSpPr>
        <p:spPr>
          <a:xfrm>
            <a:off x="5674068" y="4579042"/>
            <a:ext cx="190200" cy="145800"/>
          </a:xfrm>
          <a:prstGeom prst="straightConnector1">
            <a:avLst/>
          </a:prstGeom>
          <a:noFill/>
          <a:ln cap="flat" cmpd="sng" w="19050">
            <a:solidFill>
              <a:srgbClr val="666666"/>
            </a:solidFill>
            <a:prstDash val="solid"/>
            <a:round/>
            <a:headEnd len="med" w="med" type="none"/>
            <a:tailEnd len="med" w="med" type="none"/>
          </a:ln>
        </p:spPr>
      </p:cxnSp>
      <p:cxnSp>
        <p:nvCxnSpPr>
          <p:cNvPr id="374" name="Google Shape;374;p31"/>
          <p:cNvCxnSpPr>
            <a:stCxn id="375" idx="3"/>
            <a:endCxn id="356" idx="1"/>
          </p:cNvCxnSpPr>
          <p:nvPr/>
        </p:nvCxnSpPr>
        <p:spPr>
          <a:xfrm>
            <a:off x="2267966" y="3169170"/>
            <a:ext cx="2507100" cy="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31"/>
          <p:cNvSpPr txBox="1"/>
          <p:nvPr/>
        </p:nvSpPr>
        <p:spPr>
          <a:xfrm>
            <a:off x="1397366" y="2992170"/>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0</a:t>
            </a:r>
            <a:endParaRPr/>
          </a:p>
        </p:txBody>
      </p:sp>
      <p:cxnSp>
        <p:nvCxnSpPr>
          <p:cNvPr id="376" name="Google Shape;376;p31"/>
          <p:cNvCxnSpPr>
            <a:stCxn id="377" idx="3"/>
            <a:endCxn id="358" idx="1"/>
          </p:cNvCxnSpPr>
          <p:nvPr/>
        </p:nvCxnSpPr>
        <p:spPr>
          <a:xfrm flipH="1" rot="10800000">
            <a:off x="2267966" y="3590814"/>
            <a:ext cx="1539000" cy="3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31"/>
          <p:cNvSpPr txBox="1"/>
          <p:nvPr/>
        </p:nvSpPr>
        <p:spPr>
          <a:xfrm>
            <a:off x="1397366" y="3414114"/>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1</a:t>
            </a:r>
            <a:endParaRPr/>
          </a:p>
        </p:txBody>
      </p:sp>
      <p:cxnSp>
        <p:nvCxnSpPr>
          <p:cNvPr id="378" name="Google Shape;378;p31"/>
          <p:cNvCxnSpPr>
            <a:stCxn id="379" idx="3"/>
            <a:endCxn id="360" idx="1"/>
          </p:cNvCxnSpPr>
          <p:nvPr/>
        </p:nvCxnSpPr>
        <p:spPr>
          <a:xfrm flipH="1" rot="10800000">
            <a:off x="2267966" y="4008258"/>
            <a:ext cx="1081800" cy="48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31"/>
          <p:cNvSpPr txBox="1"/>
          <p:nvPr/>
        </p:nvSpPr>
        <p:spPr>
          <a:xfrm>
            <a:off x="1397366" y="3836058"/>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2</a:t>
            </a:r>
            <a:endParaRPr/>
          </a:p>
        </p:txBody>
      </p:sp>
      <p:cxnSp>
        <p:nvCxnSpPr>
          <p:cNvPr id="380" name="Google Shape;380;p31"/>
          <p:cNvCxnSpPr>
            <a:stCxn id="381" idx="3"/>
            <a:endCxn id="362" idx="1"/>
          </p:cNvCxnSpPr>
          <p:nvPr/>
        </p:nvCxnSpPr>
        <p:spPr>
          <a:xfrm flipH="1" rot="10800000">
            <a:off x="2267966" y="4434402"/>
            <a:ext cx="824700" cy="6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31"/>
          <p:cNvSpPr txBox="1"/>
          <p:nvPr/>
        </p:nvSpPr>
        <p:spPr>
          <a:xfrm>
            <a:off x="1397366" y="4258002"/>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3</a:t>
            </a:r>
            <a:endParaRPr/>
          </a:p>
        </p:txBody>
      </p:sp>
      <p:cxnSp>
        <p:nvCxnSpPr>
          <p:cNvPr id="382" name="Google Shape;382;p31"/>
          <p:cNvCxnSpPr>
            <a:stCxn id="383" idx="3"/>
            <a:endCxn id="372" idx="1"/>
          </p:cNvCxnSpPr>
          <p:nvPr/>
        </p:nvCxnSpPr>
        <p:spPr>
          <a:xfrm>
            <a:off x="2267966" y="4856945"/>
            <a:ext cx="34293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31"/>
          <p:cNvSpPr txBox="1"/>
          <p:nvPr/>
        </p:nvSpPr>
        <p:spPr>
          <a:xfrm>
            <a:off x="1397366" y="4679945"/>
            <a:ext cx="8706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depth 4</a:t>
            </a:r>
            <a:endParaRPr/>
          </a:p>
        </p:txBody>
      </p:sp>
      <p:sp>
        <p:nvSpPr>
          <p:cNvPr id="384" name="Google Shape;384;p31"/>
          <p:cNvSpPr/>
          <p:nvPr/>
        </p:nvSpPr>
        <p:spPr>
          <a:xfrm>
            <a:off x="1178214" y="3089891"/>
            <a:ext cx="249900" cy="1902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txBox="1"/>
          <p:nvPr/>
        </p:nvSpPr>
        <p:spPr>
          <a:xfrm>
            <a:off x="274925" y="3823439"/>
            <a:ext cx="903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89" name="Shape 389"/>
        <p:cNvGrpSpPr/>
        <p:nvPr/>
      </p:nvGrpSpPr>
      <p:grpSpPr>
        <a:xfrm>
          <a:off x="0" y="0"/>
          <a:ext cx="0" cy="0"/>
          <a:chOff x="0" y="0"/>
          <a:chExt cx="0" cy="0"/>
        </a:xfrm>
      </p:grpSpPr>
      <p:sp>
        <p:nvSpPr>
          <p:cNvPr id="390" name="Google Shape;390;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BSTs in Practice</a:t>
            </a:r>
            <a:endParaRPr/>
          </a:p>
        </p:txBody>
      </p:sp>
      <p:sp>
        <p:nvSpPr>
          <p:cNvPr id="391" name="Google Shape;391;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build a BST out of the numbers 1, 2, 3, 4, 5, 6, 7.</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an example of a sequence of add operations that results in:</a:t>
            </a:r>
            <a:endParaRPr/>
          </a:p>
          <a:p>
            <a:pPr indent="-355600" lvl="0" marL="457200" rtl="0" algn="l">
              <a:spcBef>
                <a:spcPts val="600"/>
              </a:spcBef>
              <a:spcAft>
                <a:spcPts val="0"/>
              </a:spcAft>
              <a:buSzPts val="2000"/>
              <a:buChar char="●"/>
            </a:pPr>
            <a:r>
              <a:rPr lang="en"/>
              <a:t>A spindly tree.</a:t>
            </a:r>
            <a:endParaRPr/>
          </a:p>
          <a:p>
            <a:pPr indent="-355600" lvl="0" marL="457200" rtl="0" algn="l">
              <a:spcBef>
                <a:spcPts val="0"/>
              </a:spcBef>
              <a:spcAft>
                <a:spcPts val="0"/>
              </a:spcAft>
              <a:buSzPts val="2000"/>
              <a:buChar char="●"/>
            </a:pPr>
            <a:r>
              <a:rPr lang="en"/>
              <a:t>A bushy tree.</a:t>
            </a:r>
            <a:endParaRPr/>
          </a:p>
        </p:txBody>
      </p:sp>
      <p:sp>
        <p:nvSpPr>
          <p:cNvPr id="392" name="Google Shape;392;p32"/>
          <p:cNvSpPr/>
          <p:nvPr/>
        </p:nvSpPr>
        <p:spPr>
          <a:xfrm>
            <a:off x="1496470" y="362420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93" name="Google Shape;393;p32"/>
          <p:cNvSpPr/>
          <p:nvPr/>
        </p:nvSpPr>
        <p:spPr>
          <a:xfrm>
            <a:off x="1147640" y="286682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94" name="Google Shape;394;p32"/>
          <p:cNvSpPr/>
          <p:nvPr/>
        </p:nvSpPr>
        <p:spPr>
          <a:xfrm>
            <a:off x="1845299" y="4381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95" name="Google Shape;395;p32"/>
          <p:cNvSpPr/>
          <p:nvPr/>
        </p:nvSpPr>
        <p:spPr>
          <a:xfrm>
            <a:off x="973225" y="24881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6" name="Google Shape;396;p32"/>
          <p:cNvSpPr/>
          <p:nvPr/>
        </p:nvSpPr>
        <p:spPr>
          <a:xfrm>
            <a:off x="1322055" y="324551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97" name="Google Shape;397;p32"/>
          <p:cNvSpPr/>
          <p:nvPr/>
        </p:nvSpPr>
        <p:spPr>
          <a:xfrm>
            <a:off x="1670884" y="400290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98" name="Google Shape;398;p32"/>
          <p:cNvSpPr/>
          <p:nvPr/>
        </p:nvSpPr>
        <p:spPr>
          <a:xfrm>
            <a:off x="2019714" y="476029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399" name="Google Shape;399;p32"/>
          <p:cNvCxnSpPr>
            <a:stCxn id="395" idx="2"/>
            <a:endCxn id="393" idx="0"/>
          </p:cNvCxnSpPr>
          <p:nvPr/>
        </p:nvCxnSpPr>
        <p:spPr>
          <a:xfrm>
            <a:off x="1140175" y="275242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32"/>
          <p:cNvCxnSpPr>
            <a:stCxn id="396" idx="2"/>
            <a:endCxn id="392" idx="0"/>
          </p:cNvCxnSpPr>
          <p:nvPr/>
        </p:nvCxnSpPr>
        <p:spPr>
          <a:xfrm>
            <a:off x="1489005" y="350981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32"/>
          <p:cNvCxnSpPr>
            <a:stCxn id="392" idx="2"/>
            <a:endCxn id="397" idx="0"/>
          </p:cNvCxnSpPr>
          <p:nvPr/>
        </p:nvCxnSpPr>
        <p:spPr>
          <a:xfrm>
            <a:off x="1663420" y="3888509"/>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32"/>
          <p:cNvCxnSpPr>
            <a:stCxn id="397" idx="2"/>
            <a:endCxn id="394" idx="0"/>
          </p:cNvCxnSpPr>
          <p:nvPr/>
        </p:nvCxnSpPr>
        <p:spPr>
          <a:xfrm>
            <a:off x="1837834" y="4267204"/>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32"/>
          <p:cNvCxnSpPr>
            <a:stCxn id="394" idx="2"/>
            <a:endCxn id="398" idx="0"/>
          </p:cNvCxnSpPr>
          <p:nvPr/>
        </p:nvCxnSpPr>
        <p:spPr>
          <a:xfrm>
            <a:off x="2012249" y="4645899"/>
            <a:ext cx="174300" cy="1143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32"/>
          <p:cNvSpPr/>
          <p:nvPr/>
        </p:nvSpPr>
        <p:spPr>
          <a:xfrm>
            <a:off x="5974475" y="32651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05" name="Google Shape;405;p32"/>
          <p:cNvSpPr/>
          <p:nvPr/>
        </p:nvSpPr>
        <p:spPr>
          <a:xfrm>
            <a:off x="55172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6" name="Google Shape;406;p32"/>
          <p:cNvSpPr/>
          <p:nvPr/>
        </p:nvSpPr>
        <p:spPr>
          <a:xfrm>
            <a:off x="64316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07" name="Google Shape;407;p32"/>
          <p:cNvSpPr/>
          <p:nvPr/>
        </p:nvSpPr>
        <p:spPr>
          <a:xfrm>
            <a:off x="5260075" y="41087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8" name="Google Shape;408;p32"/>
          <p:cNvSpPr/>
          <p:nvPr/>
        </p:nvSpPr>
        <p:spPr>
          <a:xfrm>
            <a:off x="5738618"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09" name="Google Shape;409;p32"/>
          <p:cNvSpPr/>
          <p:nvPr/>
        </p:nvSpPr>
        <p:spPr>
          <a:xfrm>
            <a:off x="6181900"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10" name="Google Shape;410;p32"/>
          <p:cNvSpPr/>
          <p:nvPr/>
        </p:nvSpPr>
        <p:spPr>
          <a:xfrm>
            <a:off x="6688864"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411" name="Google Shape;411;p32"/>
          <p:cNvCxnSpPr>
            <a:stCxn id="405" idx="0"/>
            <a:endCxn id="404" idx="2"/>
          </p:cNvCxnSpPr>
          <p:nvPr/>
        </p:nvCxnSpPr>
        <p:spPr>
          <a:xfrm flipH="1" rot="10800000">
            <a:off x="56842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12" name="Google Shape;412;p32"/>
          <p:cNvCxnSpPr>
            <a:stCxn id="406" idx="0"/>
            <a:endCxn id="404" idx="2"/>
          </p:cNvCxnSpPr>
          <p:nvPr/>
        </p:nvCxnSpPr>
        <p:spPr>
          <a:xfrm rot="10800000">
            <a:off x="61414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13" name="Google Shape;413;p32"/>
          <p:cNvCxnSpPr>
            <a:stCxn id="407" idx="0"/>
            <a:endCxn id="405" idx="2"/>
          </p:cNvCxnSpPr>
          <p:nvPr/>
        </p:nvCxnSpPr>
        <p:spPr>
          <a:xfrm flipH="1" rot="10800000">
            <a:off x="5427025" y="39470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414" name="Google Shape;414;p32"/>
          <p:cNvCxnSpPr>
            <a:stCxn id="405" idx="2"/>
            <a:endCxn id="408" idx="0"/>
          </p:cNvCxnSpPr>
          <p:nvPr/>
        </p:nvCxnSpPr>
        <p:spPr>
          <a:xfrm>
            <a:off x="5684225" y="39468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15" name="Google Shape;415;p32"/>
          <p:cNvCxnSpPr>
            <a:stCxn id="406" idx="2"/>
            <a:endCxn id="409" idx="0"/>
          </p:cNvCxnSpPr>
          <p:nvPr/>
        </p:nvCxnSpPr>
        <p:spPr>
          <a:xfrm flipH="1">
            <a:off x="6348725" y="39468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416" name="Google Shape;416;p32"/>
          <p:cNvCxnSpPr>
            <a:stCxn id="406" idx="2"/>
            <a:endCxn id="410" idx="0"/>
          </p:cNvCxnSpPr>
          <p:nvPr/>
        </p:nvCxnSpPr>
        <p:spPr>
          <a:xfrm>
            <a:off x="6598625" y="3946874"/>
            <a:ext cx="257100" cy="167700"/>
          </a:xfrm>
          <a:prstGeom prst="straightConnector1">
            <a:avLst/>
          </a:prstGeom>
          <a:noFill/>
          <a:ln cap="flat" cmpd="sng" w="19050">
            <a:solidFill>
              <a:srgbClr val="666666"/>
            </a:solidFill>
            <a:prstDash val="solid"/>
            <a:round/>
            <a:headEnd len="med" w="med" type="none"/>
            <a:tailEnd len="med" w="med" type="none"/>
          </a:ln>
        </p:spPr>
      </p:cxnSp>
      <p:cxnSp>
        <p:nvCxnSpPr>
          <p:cNvPr id="417" name="Google Shape;417;p32"/>
          <p:cNvCxnSpPr>
            <a:stCxn id="393" idx="2"/>
            <a:endCxn id="396" idx="0"/>
          </p:cNvCxnSpPr>
          <p:nvPr/>
        </p:nvCxnSpPr>
        <p:spPr>
          <a:xfrm>
            <a:off x="1314590" y="3131120"/>
            <a:ext cx="174300" cy="11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1" name="Shape 421"/>
        <p:cNvGrpSpPr/>
        <p:nvPr/>
      </p:nvGrpSpPr>
      <p:grpSpPr>
        <a:xfrm>
          <a:off x="0" y="0"/>
          <a:ext cx="0" cy="0"/>
          <a:chOff x="0" y="0"/>
          <a:chExt cx="0" cy="0"/>
        </a:xfrm>
      </p:grpSpPr>
      <p:sp>
        <p:nvSpPr>
          <p:cNvPr id="422" name="Google Shape;422;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BSTs in Practice</a:t>
            </a:r>
            <a:endParaRPr/>
          </a:p>
        </p:txBody>
      </p:sp>
      <p:sp>
        <p:nvSpPr>
          <p:cNvPr id="423" name="Google Shape;423;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 sequence of add operations that results in:</a:t>
            </a:r>
            <a:endParaRPr/>
          </a:p>
          <a:p>
            <a:pPr indent="-355600" lvl="0" marL="457200" rtl="0" algn="l">
              <a:spcBef>
                <a:spcPts val="600"/>
              </a:spcBef>
              <a:spcAft>
                <a:spcPts val="0"/>
              </a:spcAft>
              <a:buSzPts val="2000"/>
              <a:buChar char="●"/>
            </a:pPr>
            <a:r>
              <a:rPr lang="en"/>
              <a:t>A spindly tree.</a:t>
            </a:r>
            <a:endParaRPr/>
          </a:p>
          <a:p>
            <a:pPr indent="-355600" lvl="1" marL="914400" rtl="0" algn="l">
              <a:spcBef>
                <a:spcPts val="0"/>
              </a:spcBef>
              <a:spcAft>
                <a:spcPts val="0"/>
              </a:spcAft>
              <a:buSzPts val="2000"/>
              <a:buChar char="○"/>
            </a:pPr>
            <a:r>
              <a:rPr lang="en"/>
              <a:t>add(1), add(2), add(3), add(4), add(5), add(6), add(7)</a:t>
            </a:r>
            <a:endParaRPr/>
          </a:p>
          <a:p>
            <a:pPr indent="-355600" lvl="0" marL="457200" rtl="0" algn="l">
              <a:spcBef>
                <a:spcPts val="0"/>
              </a:spcBef>
              <a:spcAft>
                <a:spcPts val="0"/>
              </a:spcAft>
              <a:buSzPts val="2000"/>
              <a:buChar char="●"/>
            </a:pPr>
            <a:r>
              <a:rPr lang="en"/>
              <a:t>A bushy tree.</a:t>
            </a:r>
            <a:endParaRPr/>
          </a:p>
          <a:p>
            <a:pPr indent="-355600" lvl="1" marL="914400" rtl="0" algn="l">
              <a:spcBef>
                <a:spcPts val="0"/>
              </a:spcBef>
              <a:spcAft>
                <a:spcPts val="0"/>
              </a:spcAft>
              <a:buSzPts val="2000"/>
              <a:buChar char="○"/>
            </a:pPr>
            <a:r>
              <a:rPr lang="en"/>
              <a:t>add(4), add(2), add(1), add(3), add(6), add(5), add(7)</a:t>
            </a:r>
            <a:endParaRPr/>
          </a:p>
        </p:txBody>
      </p:sp>
      <p:sp>
        <p:nvSpPr>
          <p:cNvPr id="424" name="Google Shape;424;p33"/>
          <p:cNvSpPr/>
          <p:nvPr/>
        </p:nvSpPr>
        <p:spPr>
          <a:xfrm>
            <a:off x="5974475" y="3265176"/>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25" name="Google Shape;425;p33"/>
          <p:cNvSpPr/>
          <p:nvPr/>
        </p:nvSpPr>
        <p:spPr>
          <a:xfrm>
            <a:off x="55172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26" name="Google Shape;426;p33"/>
          <p:cNvSpPr/>
          <p:nvPr/>
        </p:nvSpPr>
        <p:spPr>
          <a:xfrm>
            <a:off x="6431675" y="368257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27" name="Google Shape;427;p33"/>
          <p:cNvSpPr/>
          <p:nvPr/>
        </p:nvSpPr>
        <p:spPr>
          <a:xfrm>
            <a:off x="5260075" y="410870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8" name="Google Shape;428;p33"/>
          <p:cNvSpPr/>
          <p:nvPr/>
        </p:nvSpPr>
        <p:spPr>
          <a:xfrm>
            <a:off x="5738618"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29" name="Google Shape;429;p33"/>
          <p:cNvSpPr/>
          <p:nvPr/>
        </p:nvSpPr>
        <p:spPr>
          <a:xfrm>
            <a:off x="6181900"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30" name="Google Shape;430;p33"/>
          <p:cNvSpPr/>
          <p:nvPr/>
        </p:nvSpPr>
        <p:spPr>
          <a:xfrm>
            <a:off x="6688864" y="411461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431" name="Google Shape;431;p33"/>
          <p:cNvCxnSpPr>
            <a:stCxn id="425" idx="0"/>
            <a:endCxn id="424" idx="2"/>
          </p:cNvCxnSpPr>
          <p:nvPr/>
        </p:nvCxnSpPr>
        <p:spPr>
          <a:xfrm flipH="1" rot="10800000">
            <a:off x="56842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32" name="Google Shape;432;p33"/>
          <p:cNvCxnSpPr>
            <a:stCxn id="426" idx="0"/>
            <a:endCxn id="424" idx="2"/>
          </p:cNvCxnSpPr>
          <p:nvPr/>
        </p:nvCxnSpPr>
        <p:spPr>
          <a:xfrm rot="10800000">
            <a:off x="6141425" y="3529574"/>
            <a:ext cx="457200" cy="15300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33"/>
          <p:cNvCxnSpPr>
            <a:stCxn id="427" idx="0"/>
            <a:endCxn id="425" idx="2"/>
          </p:cNvCxnSpPr>
          <p:nvPr/>
        </p:nvCxnSpPr>
        <p:spPr>
          <a:xfrm flipH="1" rot="10800000">
            <a:off x="5427025" y="3947000"/>
            <a:ext cx="257100" cy="161700"/>
          </a:xfrm>
          <a:prstGeom prst="straightConnector1">
            <a:avLst/>
          </a:prstGeom>
          <a:noFill/>
          <a:ln cap="flat" cmpd="sng" w="19050">
            <a:solidFill>
              <a:srgbClr val="666666"/>
            </a:solidFill>
            <a:prstDash val="solid"/>
            <a:round/>
            <a:headEnd len="med" w="med" type="none"/>
            <a:tailEnd len="med" w="med" type="none"/>
          </a:ln>
        </p:spPr>
      </p:cxnSp>
      <p:cxnSp>
        <p:nvCxnSpPr>
          <p:cNvPr id="434" name="Google Shape;434;p33"/>
          <p:cNvCxnSpPr>
            <a:stCxn id="425" idx="2"/>
            <a:endCxn id="428" idx="0"/>
          </p:cNvCxnSpPr>
          <p:nvPr/>
        </p:nvCxnSpPr>
        <p:spPr>
          <a:xfrm>
            <a:off x="5684225" y="3946874"/>
            <a:ext cx="221400" cy="167700"/>
          </a:xfrm>
          <a:prstGeom prst="straightConnector1">
            <a:avLst/>
          </a:prstGeom>
          <a:noFill/>
          <a:ln cap="flat" cmpd="sng" w="19050">
            <a:solidFill>
              <a:srgbClr val="666666"/>
            </a:solidFill>
            <a:prstDash val="solid"/>
            <a:round/>
            <a:headEnd len="med" w="med" type="none"/>
            <a:tailEnd len="med" w="med" type="none"/>
          </a:ln>
        </p:spPr>
      </p:cxnSp>
      <p:cxnSp>
        <p:nvCxnSpPr>
          <p:cNvPr id="435" name="Google Shape;435;p33"/>
          <p:cNvCxnSpPr>
            <a:stCxn id="426" idx="2"/>
            <a:endCxn id="429" idx="0"/>
          </p:cNvCxnSpPr>
          <p:nvPr/>
        </p:nvCxnSpPr>
        <p:spPr>
          <a:xfrm flipH="1">
            <a:off x="6348725" y="3946874"/>
            <a:ext cx="249900" cy="167700"/>
          </a:xfrm>
          <a:prstGeom prst="straightConnector1">
            <a:avLst/>
          </a:prstGeom>
          <a:noFill/>
          <a:ln cap="flat" cmpd="sng" w="19050">
            <a:solidFill>
              <a:srgbClr val="666666"/>
            </a:solidFill>
            <a:prstDash val="solid"/>
            <a:round/>
            <a:headEnd len="med" w="med" type="none"/>
            <a:tailEnd len="med" w="med" type="none"/>
          </a:ln>
        </p:spPr>
      </p:cxnSp>
      <p:cxnSp>
        <p:nvCxnSpPr>
          <p:cNvPr id="436" name="Google Shape;436;p33"/>
          <p:cNvCxnSpPr>
            <a:stCxn id="426" idx="2"/>
            <a:endCxn id="430" idx="0"/>
          </p:cNvCxnSpPr>
          <p:nvPr/>
        </p:nvCxnSpPr>
        <p:spPr>
          <a:xfrm>
            <a:off x="6598625" y="3946874"/>
            <a:ext cx="257100" cy="167700"/>
          </a:xfrm>
          <a:prstGeom prst="straightConnector1">
            <a:avLst/>
          </a:prstGeom>
          <a:noFill/>
          <a:ln cap="flat" cmpd="sng" w="19050">
            <a:solidFill>
              <a:srgbClr val="666666"/>
            </a:solidFill>
            <a:prstDash val="solid"/>
            <a:round/>
            <a:headEnd len="med" w="med" type="none"/>
            <a:tailEnd len="med" w="med" type="none"/>
          </a:ln>
        </p:spPr>
      </p:cxnSp>
      <p:sp>
        <p:nvSpPr>
          <p:cNvPr id="437" name="Google Shape;437;p33"/>
          <p:cNvSpPr/>
          <p:nvPr/>
        </p:nvSpPr>
        <p:spPr>
          <a:xfrm>
            <a:off x="1496470" y="362420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38" name="Google Shape;438;p33"/>
          <p:cNvSpPr/>
          <p:nvPr/>
        </p:nvSpPr>
        <p:spPr>
          <a:xfrm>
            <a:off x="1147640" y="286682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9" name="Google Shape;439;p33"/>
          <p:cNvSpPr/>
          <p:nvPr/>
        </p:nvSpPr>
        <p:spPr>
          <a:xfrm>
            <a:off x="1845299" y="4381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40" name="Google Shape;440;p33"/>
          <p:cNvSpPr/>
          <p:nvPr/>
        </p:nvSpPr>
        <p:spPr>
          <a:xfrm>
            <a:off x="973225" y="24881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41" name="Google Shape;441;p33"/>
          <p:cNvSpPr/>
          <p:nvPr/>
        </p:nvSpPr>
        <p:spPr>
          <a:xfrm>
            <a:off x="1322055" y="324551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42" name="Google Shape;442;p33"/>
          <p:cNvSpPr/>
          <p:nvPr/>
        </p:nvSpPr>
        <p:spPr>
          <a:xfrm>
            <a:off x="1670884" y="4002904"/>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43" name="Google Shape;443;p33"/>
          <p:cNvSpPr/>
          <p:nvPr/>
        </p:nvSpPr>
        <p:spPr>
          <a:xfrm>
            <a:off x="2019714" y="476029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444" name="Google Shape;444;p33"/>
          <p:cNvCxnSpPr>
            <a:stCxn id="440" idx="2"/>
            <a:endCxn id="438" idx="0"/>
          </p:cNvCxnSpPr>
          <p:nvPr/>
        </p:nvCxnSpPr>
        <p:spPr>
          <a:xfrm>
            <a:off x="1140175" y="275242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33"/>
          <p:cNvCxnSpPr>
            <a:stCxn id="438" idx="2"/>
            <a:endCxn id="441" idx="0"/>
          </p:cNvCxnSpPr>
          <p:nvPr/>
        </p:nvCxnSpPr>
        <p:spPr>
          <a:xfrm>
            <a:off x="1314590" y="3131120"/>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33"/>
          <p:cNvCxnSpPr>
            <a:stCxn id="441" idx="2"/>
            <a:endCxn id="437" idx="0"/>
          </p:cNvCxnSpPr>
          <p:nvPr/>
        </p:nvCxnSpPr>
        <p:spPr>
          <a:xfrm>
            <a:off x="1489005" y="3509815"/>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33"/>
          <p:cNvCxnSpPr>
            <a:stCxn id="437" idx="2"/>
            <a:endCxn id="442" idx="0"/>
          </p:cNvCxnSpPr>
          <p:nvPr/>
        </p:nvCxnSpPr>
        <p:spPr>
          <a:xfrm>
            <a:off x="1663420" y="3888509"/>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33"/>
          <p:cNvCxnSpPr>
            <a:stCxn id="442" idx="2"/>
            <a:endCxn id="439" idx="0"/>
          </p:cNvCxnSpPr>
          <p:nvPr/>
        </p:nvCxnSpPr>
        <p:spPr>
          <a:xfrm>
            <a:off x="1837834" y="4267204"/>
            <a:ext cx="174300" cy="1143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33"/>
          <p:cNvCxnSpPr>
            <a:stCxn id="439" idx="2"/>
            <a:endCxn id="443" idx="0"/>
          </p:cNvCxnSpPr>
          <p:nvPr/>
        </p:nvCxnSpPr>
        <p:spPr>
          <a:xfrm>
            <a:off x="2012249" y="4645899"/>
            <a:ext cx="174300" cy="114300"/>
          </a:xfrm>
          <a:prstGeom prst="straightConnector1">
            <a:avLst/>
          </a:prstGeom>
          <a:noFill/>
          <a:ln cap="flat" cmpd="sng" w="9525">
            <a:solidFill>
              <a:schemeClr val="dk2"/>
            </a:solidFill>
            <a:prstDash val="solid"/>
            <a:round/>
            <a:headEnd len="med" w="med" type="none"/>
            <a:tailEnd len="med" w="med" type="none"/>
          </a:ln>
        </p:spPr>
      </p:cxnSp>
      <p:sp>
        <p:nvSpPr>
          <p:cNvPr id="450" name="Google Shape;450;p33"/>
          <p:cNvSpPr txBox="1"/>
          <p:nvPr/>
        </p:nvSpPr>
        <p:spPr>
          <a:xfrm>
            <a:off x="2233450" y="3415875"/>
            <a:ext cx="202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6</a:t>
            </a:r>
            <a:endParaRPr/>
          </a:p>
          <a:p>
            <a:pPr indent="0" lvl="0" marL="0" rtl="0" algn="l">
              <a:spcBef>
                <a:spcPts val="0"/>
              </a:spcBef>
              <a:spcAft>
                <a:spcPts val="0"/>
              </a:spcAft>
              <a:buNone/>
            </a:pPr>
            <a:r>
              <a:rPr lang="en"/>
              <a:t>Average Depth: 3</a:t>
            </a:r>
            <a:endParaRPr/>
          </a:p>
        </p:txBody>
      </p:sp>
      <p:sp>
        <p:nvSpPr>
          <p:cNvPr id="451" name="Google Shape;451;p33"/>
          <p:cNvSpPr txBox="1"/>
          <p:nvPr/>
        </p:nvSpPr>
        <p:spPr>
          <a:xfrm>
            <a:off x="6971525" y="3415875"/>
            <a:ext cx="202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2</a:t>
            </a:r>
            <a:endParaRPr/>
          </a:p>
          <a:p>
            <a:pPr indent="0" lvl="0" marL="0" rtl="0" algn="l">
              <a:spcBef>
                <a:spcPts val="0"/>
              </a:spcBef>
              <a:spcAft>
                <a:spcPts val="0"/>
              </a:spcAft>
              <a:buNone/>
            </a:pPr>
            <a:r>
              <a:rPr lang="en"/>
              <a:t>Average Depth: 1.43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BST Tree Height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Question: What about Real World BSTs?</a:t>
            </a:r>
            <a:endParaRPr/>
          </a:p>
        </p:txBody>
      </p:sp>
      <p:sp>
        <p:nvSpPr>
          <p:cNvPr id="457" name="Google Shape;457;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a:t>
            </a:r>
            <a:endParaRPr/>
          </a:p>
          <a:p>
            <a:pPr indent="-355600" lvl="0" marL="457200" rtl="0" algn="l">
              <a:spcBef>
                <a:spcPts val="600"/>
              </a:spcBef>
              <a:spcAft>
                <a:spcPts val="0"/>
              </a:spcAft>
              <a:buSzPts val="2000"/>
              <a:buChar char="●"/>
            </a:pPr>
            <a:r>
              <a:rPr lang="en"/>
              <a:t>Worst case Θ(N) height.</a:t>
            </a:r>
            <a:endParaRPr/>
          </a:p>
          <a:p>
            <a:pPr indent="-355600" lvl="0" marL="457200" rtl="0" algn="l">
              <a:spcBef>
                <a:spcPts val="0"/>
              </a:spcBef>
              <a:spcAft>
                <a:spcPts val="0"/>
              </a:spcAft>
              <a:buSzPts val="2000"/>
              <a:buChar char="●"/>
            </a:pPr>
            <a:r>
              <a:rPr lang="en"/>
              <a:t>Best case Θ(log N) height.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but what about trees that you’d build during real world applications?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One way to approximate this is to consider randomized BSTs.</a:t>
            </a:r>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 Trees Built from Random Inserts</a:t>
            </a:r>
            <a:endParaRPr/>
          </a:p>
        </p:txBody>
      </p:sp>
      <p:sp>
        <p:nvSpPr>
          <p:cNvPr id="463" name="Google Shape;463;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Video courtesy of Kevin Wayne (Princeton University)</a:t>
            </a:r>
            <a:endParaRPr sz="1200"/>
          </a:p>
          <a:p>
            <a:pPr indent="0" lvl="0" marL="0" rtl="0" algn="l">
              <a:spcBef>
                <a:spcPts val="600"/>
              </a:spcBef>
              <a:spcAft>
                <a:spcPts val="0"/>
              </a:spcAft>
              <a:buNone/>
            </a:pPr>
            <a:r>
              <a:t/>
            </a:r>
            <a:endParaRPr/>
          </a:p>
        </p:txBody>
      </p:sp>
      <p:pic>
        <p:nvPicPr>
          <p:cNvPr descr="Courtesy of Kevin Wayne (Princeton University)" id="464" name="Google Shape;464;p35" title="Random Insertion Into a BST">
            <a:hlinkClick r:id="rId3"/>
          </p:cNvPr>
          <p:cNvPicPr preferRelativeResize="0"/>
          <p:nvPr/>
        </p:nvPicPr>
        <p:blipFill>
          <a:blip r:embed="rId4">
            <a:alphaModFix/>
          </a:blip>
          <a:stretch>
            <a:fillRect/>
          </a:stretch>
        </p:blipFill>
        <p:spPr>
          <a:xfrm>
            <a:off x="2286000" y="628650"/>
            <a:ext cx="4572000" cy="3429000"/>
          </a:xfrm>
          <a:prstGeom prst="rect">
            <a:avLst/>
          </a:prstGeom>
          <a:noFill/>
          <a:ln>
            <a:noFill/>
          </a:ln>
        </p:spPr>
      </p:pic>
      <p:sp>
        <p:nvSpPr>
          <p:cNvPr id="465" name="Google Shape;465;p35"/>
          <p:cNvSpPr txBox="1"/>
          <p:nvPr/>
        </p:nvSpPr>
        <p:spPr>
          <a:xfrm>
            <a:off x="248775" y="4225225"/>
            <a:ext cx="8706900" cy="495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2000">
                <a:solidFill>
                  <a:schemeClr val="dk1"/>
                </a:solidFill>
                <a:latin typeface="Calibri"/>
                <a:ea typeface="Calibri"/>
                <a:cs typeface="Calibri"/>
                <a:sym typeface="Calibri"/>
              </a:rPr>
              <a:t>Nice Property</a:t>
            </a:r>
            <a:r>
              <a:rPr lang="en" sz="2000">
                <a:solidFill>
                  <a:schemeClr val="dk1"/>
                </a:solidFill>
                <a:latin typeface="Calibri"/>
                <a:ea typeface="Calibri"/>
                <a:cs typeface="Calibri"/>
                <a:sym typeface="Calibri"/>
              </a:rPr>
              <a:t>. Random trees have </a:t>
            </a:r>
            <a:r>
              <a:rPr lang="en" sz="2000">
                <a:solidFill>
                  <a:schemeClr val="dk1"/>
                </a:solidFill>
                <a:latin typeface="Calibri"/>
                <a:ea typeface="Calibri"/>
                <a:cs typeface="Calibri"/>
                <a:sym typeface="Calibri"/>
              </a:rPr>
              <a:t>Θ(log N) average depth and height.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 other words: Random trees are bushy, not spindly.</a:t>
            </a:r>
            <a:endParaRPr sz="2000">
              <a:solidFill>
                <a:schemeClr val="dk1"/>
              </a:solidFill>
              <a:latin typeface="Calibri"/>
              <a:ea typeface="Calibri"/>
              <a:cs typeface="Calibri"/>
              <a:sym typeface="Calibri"/>
            </a:endParaRPr>
          </a:p>
        </p:txBody>
      </p:sp>
      <p:cxnSp>
        <p:nvCxnSpPr>
          <p:cNvPr id="466" name="Google Shape;466;p35"/>
          <p:cNvCxnSpPr/>
          <p:nvPr/>
        </p:nvCxnSpPr>
        <p:spPr>
          <a:xfrm>
            <a:off x="1613550" y="951100"/>
            <a:ext cx="643800" cy="137100"/>
          </a:xfrm>
          <a:prstGeom prst="straightConnector1">
            <a:avLst/>
          </a:prstGeom>
          <a:noFill/>
          <a:ln cap="flat" cmpd="sng" w="9525">
            <a:solidFill>
              <a:schemeClr val="dk2"/>
            </a:solidFill>
            <a:prstDash val="solid"/>
            <a:round/>
            <a:headEnd len="med" w="med" type="none"/>
            <a:tailEnd len="med" w="med" type="triangle"/>
          </a:ln>
        </p:spPr>
      </p:cxnSp>
      <p:cxnSp>
        <p:nvCxnSpPr>
          <p:cNvPr id="467" name="Google Shape;467;p35"/>
          <p:cNvCxnSpPr/>
          <p:nvPr/>
        </p:nvCxnSpPr>
        <p:spPr>
          <a:xfrm flipH="1" rot="10800000">
            <a:off x="1500600" y="1282375"/>
            <a:ext cx="765900" cy="2943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35"/>
          <p:cNvSpPr txBox="1"/>
          <p:nvPr/>
        </p:nvSpPr>
        <p:spPr>
          <a:xfrm>
            <a:off x="194000" y="750400"/>
            <a:ext cx="16239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 height + 1</a:t>
            </a:r>
            <a:endParaRPr/>
          </a:p>
        </p:txBody>
      </p:sp>
      <p:sp>
        <p:nvSpPr>
          <p:cNvPr id="469" name="Google Shape;469;p35"/>
          <p:cNvSpPr txBox="1"/>
          <p:nvPr/>
        </p:nvSpPr>
        <p:spPr>
          <a:xfrm>
            <a:off x="243000" y="1534100"/>
            <a:ext cx="20145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avg: average depth + 1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Randomized Trees:</a:t>
            </a:r>
            <a:r>
              <a:rPr lang="en"/>
              <a:t> Mathematical Analysis</a:t>
            </a:r>
            <a:endParaRPr/>
          </a:p>
        </p:txBody>
      </p:sp>
      <p:sp>
        <p:nvSpPr>
          <p:cNvPr id="475" name="Google Shape;475;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Average Depth</a:t>
            </a:r>
            <a:r>
              <a:rPr b="1" lang="en"/>
              <a:t>. </a:t>
            </a:r>
            <a:r>
              <a:rPr lang="en"/>
              <a:t>If N distinct keys are inserted into a BST, the expected average depth is ~ 2 ln N = Θ(log N).</a:t>
            </a:r>
            <a:endParaRPr/>
          </a:p>
          <a:p>
            <a:pPr indent="-355600" lvl="0" marL="457200" rtl="0" algn="l">
              <a:spcBef>
                <a:spcPts val="600"/>
              </a:spcBef>
              <a:spcAft>
                <a:spcPts val="0"/>
              </a:spcAft>
              <a:buSzPts val="2000"/>
              <a:buChar char="●"/>
            </a:pPr>
            <a:r>
              <a:rPr lang="en"/>
              <a:t>Thus, average runtime for contains operation is Θ(log N) on a tree built with random inserts.</a:t>
            </a:r>
            <a:endParaRPr/>
          </a:p>
          <a:p>
            <a:pPr indent="-355600" lvl="0" marL="457200" rtl="0" algn="l">
              <a:spcBef>
                <a:spcPts val="0"/>
              </a:spcBef>
              <a:spcAft>
                <a:spcPts val="0"/>
              </a:spcAft>
              <a:buSzPts val="2000"/>
              <a:buChar char="●"/>
            </a:pPr>
            <a:r>
              <a:rPr lang="en"/>
              <a:t>Will discuss this proof briefly closer to the end of this course.</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Tree Height. </a:t>
            </a:r>
            <a:r>
              <a:rPr lang="en"/>
              <a:t>If N distinct keys are inserted in random order, expected tree height is ~ 4.311 ln N </a:t>
            </a:r>
            <a:r>
              <a:rPr lang="en" u="sng">
                <a:solidFill>
                  <a:schemeClr val="hlink"/>
                </a:solidFill>
                <a:hlinkClick r:id="rId3"/>
              </a:rPr>
              <a:t>(see Reed, 2003)</a:t>
            </a:r>
            <a:r>
              <a:rPr lang="en"/>
              <a:t>.</a:t>
            </a:r>
            <a:endParaRPr/>
          </a:p>
          <a:p>
            <a:pPr indent="-355600" lvl="0" marL="457200" rtl="0" algn="l">
              <a:spcBef>
                <a:spcPts val="600"/>
              </a:spcBef>
              <a:spcAft>
                <a:spcPts val="0"/>
              </a:spcAft>
              <a:buSzPts val="2000"/>
              <a:buChar char="●"/>
            </a:pPr>
            <a:r>
              <a:rPr lang="en"/>
              <a:t>Thus, worst case runtime for contains operation is Θ(log N) on a tree built with random inserts.</a:t>
            </a:r>
            <a:endParaRPr/>
          </a:p>
          <a:p>
            <a:pPr indent="-355600" lvl="0" marL="457200" rtl="0" algn="l">
              <a:spcBef>
                <a:spcPts val="0"/>
              </a:spcBef>
              <a:spcAft>
                <a:spcPts val="0"/>
              </a:spcAft>
              <a:buSzPts val="2000"/>
              <a:buChar char="●"/>
            </a:pPr>
            <a:r>
              <a:rPr lang="en"/>
              <a:t>Proof is well beyond the scope of the course (and is 27 pages long!).</a:t>
            </a:r>
            <a:endParaRPr/>
          </a:p>
          <a:p>
            <a:pPr indent="0" lvl="0" marL="0" rtl="0" algn="l">
              <a:spcBef>
                <a:spcPts val="600"/>
              </a:spcBef>
              <a:spcAft>
                <a:spcPts val="0"/>
              </a:spcAft>
              <a:buNone/>
            </a:pPr>
            <a:r>
              <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76" name="Google Shape;476;p36"/>
          <p:cNvSpPr txBox="1"/>
          <p:nvPr/>
        </p:nvSpPr>
        <p:spPr>
          <a:xfrm>
            <a:off x="269725" y="4711925"/>
            <a:ext cx="8332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 is the same thing as Big Theta, but you don’t drop the multiplicative constants.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0" st="0"/>
                                            </p:txEl>
                                          </p:spTgt>
                                        </p:tgtEl>
                                        <p:attrNameLst>
                                          <p:attrName>style.visibility</p:attrName>
                                        </p:attrNameLst>
                                      </p:cBhvr>
                                      <p:to>
                                        <p:strVal val="visible"/>
                                      </p:to>
                                    </p:set>
                                    <p:animEffect filter="fade" transition="in">
                                      <p:cBhvr>
                                        <p:cTn dur="1"/>
                                        <p:tgtEl>
                                          <p:spTgt spid="4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1" st="1"/>
                                            </p:txEl>
                                          </p:spTgt>
                                        </p:tgtEl>
                                        <p:attrNameLst>
                                          <p:attrName>style.visibility</p:attrName>
                                        </p:attrNameLst>
                                      </p:cBhvr>
                                      <p:to>
                                        <p:strVal val="visible"/>
                                      </p:to>
                                    </p:set>
                                    <p:animEffect filter="fade" transition="in">
                                      <p:cBhvr>
                                        <p:cTn dur="1"/>
                                        <p:tgtEl>
                                          <p:spTgt spid="4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2" st="2"/>
                                            </p:txEl>
                                          </p:spTgt>
                                        </p:tgtEl>
                                        <p:attrNameLst>
                                          <p:attrName>style.visibility</p:attrName>
                                        </p:attrNameLst>
                                      </p:cBhvr>
                                      <p:to>
                                        <p:strVal val="visible"/>
                                      </p:to>
                                    </p:set>
                                    <p:animEffect filter="fade" transition="in">
                                      <p:cBhvr>
                                        <p:cTn dur="1"/>
                                        <p:tgtEl>
                                          <p:spTgt spid="4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3" st="3"/>
                                            </p:txEl>
                                          </p:spTgt>
                                        </p:tgtEl>
                                        <p:attrNameLst>
                                          <p:attrName>style.visibility</p:attrName>
                                        </p:attrNameLst>
                                      </p:cBhvr>
                                      <p:to>
                                        <p:strVal val="visible"/>
                                      </p:to>
                                    </p:set>
                                    <p:animEffect filter="fade" transition="in">
                                      <p:cBhvr>
                                        <p:cTn dur="1"/>
                                        <p:tgtEl>
                                          <p:spTgt spid="4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4" st="4"/>
                                            </p:txEl>
                                          </p:spTgt>
                                        </p:tgtEl>
                                        <p:attrNameLst>
                                          <p:attrName>style.visibility</p:attrName>
                                        </p:attrNameLst>
                                      </p:cBhvr>
                                      <p:to>
                                        <p:strVal val="visible"/>
                                      </p:to>
                                    </p:set>
                                    <p:animEffect filter="fade" transition="in">
                                      <p:cBhvr>
                                        <p:cTn dur="1"/>
                                        <p:tgtEl>
                                          <p:spTgt spid="4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5" st="5"/>
                                            </p:txEl>
                                          </p:spTgt>
                                        </p:tgtEl>
                                        <p:attrNameLst>
                                          <p:attrName>style.visibility</p:attrName>
                                        </p:attrNameLst>
                                      </p:cBhvr>
                                      <p:to>
                                        <p:strVal val="visible"/>
                                      </p:to>
                                    </p:set>
                                    <p:animEffect filter="fade" transition="in">
                                      <p:cBhvr>
                                        <p:cTn dur="1"/>
                                        <p:tgtEl>
                                          <p:spTgt spid="4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6" st="6"/>
                                            </p:txEl>
                                          </p:spTgt>
                                        </p:tgtEl>
                                        <p:attrNameLst>
                                          <p:attrName>style.visibility</p:attrName>
                                        </p:attrNameLst>
                                      </p:cBhvr>
                                      <p:to>
                                        <p:strVal val="visible"/>
                                      </p:to>
                                    </p:set>
                                    <p:animEffect filter="fade" transition="in">
                                      <p:cBhvr>
                                        <p:cTn dur="1"/>
                                        <p:tgtEl>
                                          <p:spTgt spid="4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7" st="7"/>
                                            </p:txEl>
                                          </p:spTgt>
                                        </p:tgtEl>
                                        <p:attrNameLst>
                                          <p:attrName>style.visibility</p:attrName>
                                        </p:attrNameLst>
                                      </p:cBhvr>
                                      <p:to>
                                        <p:strVal val="visible"/>
                                      </p:to>
                                    </p:set>
                                    <p:animEffect filter="fade" transition="in">
                                      <p:cBhvr>
                                        <p:cTn dur="1"/>
                                        <p:tgtEl>
                                          <p:spTgt spid="4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8" st="8"/>
                                            </p:txEl>
                                          </p:spTgt>
                                        </p:tgtEl>
                                        <p:attrNameLst>
                                          <p:attrName>style.visibility</p:attrName>
                                        </p:attrNameLst>
                                      </p:cBhvr>
                                      <p:to>
                                        <p:strVal val="visible"/>
                                      </p:to>
                                    </p:set>
                                    <p:animEffect filter="fade" transition="in">
                                      <p:cBhvr>
                                        <p:cTn dur="1"/>
                                        <p:tgtEl>
                                          <p:spTgt spid="4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9" st="9"/>
                                            </p:txEl>
                                          </p:spTgt>
                                        </p:tgtEl>
                                        <p:attrNameLst>
                                          <p:attrName>style.visibility</p:attrName>
                                        </p:attrNameLst>
                                      </p:cBhvr>
                                      <p:to>
                                        <p:strVal val="visible"/>
                                      </p:to>
                                    </p:set>
                                    <p:animEffect filter="fade" transition="in">
                                      <p:cBhvr>
                                        <p:cTn dur="1"/>
                                        <p:tgtEl>
                                          <p:spTgt spid="4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10" st="10"/>
                                            </p:txEl>
                                          </p:spTgt>
                                        </p:tgtEl>
                                        <p:attrNameLst>
                                          <p:attrName>style.visibility</p:attrName>
                                        </p:attrNameLst>
                                      </p:cBhvr>
                                      <p:to>
                                        <p:strVal val="visible"/>
                                      </p:to>
                                    </p:set>
                                    <p:animEffect filter="fade" transition="in">
                                      <p:cBhvr>
                                        <p:cTn dur="1"/>
                                        <p:tgtEl>
                                          <p:spTgt spid="47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11" st="11"/>
                                            </p:txEl>
                                          </p:spTgt>
                                        </p:tgtEl>
                                        <p:attrNameLst>
                                          <p:attrName>style.visibility</p:attrName>
                                        </p:attrNameLst>
                                      </p:cBhvr>
                                      <p:to>
                                        <p:strVal val="visible"/>
                                      </p:to>
                                    </p:set>
                                    <p:animEffect filter="fade" transition="in">
                                      <p:cBhvr>
                                        <p:cTn dur="1"/>
                                        <p:tgtEl>
                                          <p:spTgt spid="47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Question: What about Real World BSTs?</a:t>
            </a:r>
            <a:endParaRPr/>
          </a:p>
        </p:txBody>
      </p:sp>
      <p:sp>
        <p:nvSpPr>
          <p:cNvPr id="482" name="Google Shape;482;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a:t>
            </a:r>
            <a:endParaRPr/>
          </a:p>
          <a:p>
            <a:pPr indent="-355600" lvl="0" marL="457200" rtl="0" algn="l">
              <a:spcBef>
                <a:spcPts val="600"/>
              </a:spcBef>
              <a:spcAft>
                <a:spcPts val="0"/>
              </a:spcAft>
              <a:buSzPts val="2000"/>
              <a:buChar char="●"/>
            </a:pPr>
            <a:r>
              <a:rPr lang="en"/>
              <a:t>Worst case Θ(N) height.</a:t>
            </a:r>
            <a:endParaRPr/>
          </a:p>
          <a:p>
            <a:pPr indent="-355600" lvl="0" marL="457200" rtl="0" algn="l">
              <a:spcBef>
                <a:spcPts val="0"/>
              </a:spcBef>
              <a:spcAft>
                <a:spcPts val="0"/>
              </a:spcAft>
              <a:buSzPts val="2000"/>
              <a:buChar char="●"/>
            </a:pPr>
            <a:r>
              <a:rPr lang="en"/>
              <a:t>Best case Θ(log N) height.</a:t>
            </a:r>
            <a:endParaRPr/>
          </a:p>
          <a:p>
            <a:pPr indent="-355600" lvl="0" marL="457200" rtl="0" algn="l">
              <a:spcBef>
                <a:spcPts val="0"/>
              </a:spcBef>
              <a:spcAft>
                <a:spcPts val="0"/>
              </a:spcAft>
              <a:buSzPts val="2000"/>
              <a:buChar char="●"/>
            </a:pPr>
            <a:r>
              <a:rPr lang="en"/>
              <a:t>Θ(log N) height if constructed via random inserts.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real world applications we expect both insertion and deletion.</a:t>
            </a:r>
            <a:endParaRPr/>
          </a:p>
          <a:p>
            <a:pPr indent="-355600" lvl="0" marL="457200" rtl="0" algn="l">
              <a:spcBef>
                <a:spcPts val="600"/>
              </a:spcBef>
              <a:spcAft>
                <a:spcPts val="0"/>
              </a:spcAft>
              <a:buSzPts val="2000"/>
              <a:buChar char="●"/>
            </a:pPr>
            <a:r>
              <a:rPr lang="en"/>
              <a:t>See extra slides for more on simulations of trees including deletion.</a:t>
            </a:r>
            <a:endParaRPr/>
          </a:p>
          <a:p>
            <a:pPr indent="-355600" lvl="0" marL="457200" rtl="0" algn="l">
              <a:spcBef>
                <a:spcPts val="0"/>
              </a:spcBef>
              <a:spcAft>
                <a:spcPts val="0"/>
              </a:spcAft>
              <a:buSzPts val="2000"/>
              <a:buChar char="●"/>
            </a:pPr>
            <a:r>
              <a:rPr lang="en"/>
              <a:t>Can show that random trees including deletion are still Θ(log N) height.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86" name="Shape 486"/>
        <p:cNvGrpSpPr/>
        <p:nvPr/>
      </p:nvGrpSpPr>
      <p:grpSpPr>
        <a:xfrm>
          <a:off x="0" y="0"/>
          <a:ext cx="0" cy="0"/>
          <a:chOff x="0" y="0"/>
          <a:chExt cx="0" cy="0"/>
        </a:xfrm>
      </p:grpSpPr>
      <p:sp>
        <p:nvSpPr>
          <p:cNvPr id="487" name="Google Shape;487;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 News and Bad News</a:t>
            </a:r>
            <a:endParaRPr/>
          </a:p>
        </p:txBody>
      </p:sp>
      <p:sp>
        <p:nvSpPr>
          <p:cNvPr id="488" name="Google Shape;488;p38"/>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Good news: BSTs have great performance if we insert items randomly. Performance is Θ(log N) per operation.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Bad News: We can’t always insert our items in a random order. Why?</a:t>
            </a:r>
            <a:endParaRPr/>
          </a:p>
        </p:txBody>
      </p:sp>
      <p:sp>
        <p:nvSpPr>
          <p:cNvPr id="489" name="Google Shape;489;p38"/>
          <p:cNvSpPr/>
          <p:nvPr/>
        </p:nvSpPr>
        <p:spPr>
          <a:xfrm>
            <a:off x="5649368" y="27409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90" name="Google Shape;490;p38"/>
          <p:cNvSpPr/>
          <p:nvPr/>
        </p:nvSpPr>
        <p:spPr>
          <a:xfrm>
            <a:off x="5235080"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91" name="Google Shape;491;p38"/>
          <p:cNvSpPr/>
          <p:nvPr/>
        </p:nvSpPr>
        <p:spPr>
          <a:xfrm>
            <a:off x="6064756"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92" name="Google Shape;492;p38"/>
          <p:cNvCxnSpPr>
            <a:stCxn id="490" idx="0"/>
            <a:endCxn id="489" idx="2"/>
          </p:cNvCxnSpPr>
          <p:nvPr/>
        </p:nvCxnSpPr>
        <p:spPr>
          <a:xfrm flipH="1" rot="10800000">
            <a:off x="5480330" y="30657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38"/>
          <p:cNvCxnSpPr>
            <a:stCxn id="491" idx="0"/>
            <a:endCxn id="489" idx="2"/>
          </p:cNvCxnSpPr>
          <p:nvPr/>
        </p:nvCxnSpPr>
        <p:spPr>
          <a:xfrm rot="10800000">
            <a:off x="5894506" y="30657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94" name="Google Shape;494;p38"/>
          <p:cNvSpPr/>
          <p:nvPr/>
        </p:nvSpPr>
        <p:spPr>
          <a:xfrm>
            <a:off x="7375542" y="27409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95" name="Google Shape;495;p38"/>
          <p:cNvSpPr/>
          <p:nvPr/>
        </p:nvSpPr>
        <p:spPr>
          <a:xfrm>
            <a:off x="7009004"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96" name="Google Shape;496;p38"/>
          <p:cNvSpPr/>
          <p:nvPr/>
        </p:nvSpPr>
        <p:spPr>
          <a:xfrm>
            <a:off x="7818280"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497" name="Google Shape;497;p38"/>
          <p:cNvCxnSpPr>
            <a:stCxn id="495" idx="0"/>
            <a:endCxn id="494" idx="2"/>
          </p:cNvCxnSpPr>
          <p:nvPr/>
        </p:nvCxnSpPr>
        <p:spPr>
          <a:xfrm flipH="1" rot="10800000">
            <a:off x="7254254" y="30657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98" name="Google Shape;498;p38"/>
          <p:cNvCxnSpPr>
            <a:stCxn id="496" idx="0"/>
            <a:endCxn id="494" idx="2"/>
          </p:cNvCxnSpPr>
          <p:nvPr/>
        </p:nvCxnSpPr>
        <p:spPr>
          <a:xfrm rot="10800000">
            <a:off x="7620730" y="30657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499" name="Google Shape;499;p38"/>
          <p:cNvSpPr/>
          <p:nvPr/>
        </p:nvSpPr>
        <p:spPr>
          <a:xfrm>
            <a:off x="6506132" y="21442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00" name="Google Shape;500;p38"/>
          <p:cNvCxnSpPr>
            <a:stCxn id="499" idx="2"/>
            <a:endCxn id="489" idx="0"/>
          </p:cNvCxnSpPr>
          <p:nvPr/>
        </p:nvCxnSpPr>
        <p:spPr>
          <a:xfrm flipH="1">
            <a:off x="5894582" y="24691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01" name="Google Shape;501;p38"/>
          <p:cNvCxnSpPr>
            <a:stCxn id="499" idx="2"/>
            <a:endCxn id="494" idx="0"/>
          </p:cNvCxnSpPr>
          <p:nvPr/>
        </p:nvCxnSpPr>
        <p:spPr>
          <a:xfrm>
            <a:off x="6751382" y="24691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502" name="Google Shape;502;p38"/>
          <p:cNvGrpSpPr/>
          <p:nvPr/>
        </p:nvGrpSpPr>
        <p:grpSpPr>
          <a:xfrm>
            <a:off x="8063530" y="3610283"/>
            <a:ext cx="540353" cy="485613"/>
            <a:chOff x="8063530" y="3534083"/>
            <a:chExt cx="540353" cy="485613"/>
          </a:xfrm>
        </p:grpSpPr>
        <p:sp>
          <p:nvSpPr>
            <p:cNvPr id="503" name="Google Shape;503;p38"/>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504" name="Google Shape;504;p38"/>
            <p:cNvCxnSpPr>
              <a:stCxn id="496" idx="2"/>
              <a:endCxn id="503"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505" name="Google Shape;505;p38"/>
          <p:cNvGrpSpPr/>
          <p:nvPr/>
        </p:nvGrpSpPr>
        <p:grpSpPr>
          <a:xfrm>
            <a:off x="8332652" y="4095896"/>
            <a:ext cx="490200" cy="485699"/>
            <a:chOff x="8332652" y="4019696"/>
            <a:chExt cx="490200" cy="485699"/>
          </a:xfrm>
        </p:grpSpPr>
        <p:sp>
          <p:nvSpPr>
            <p:cNvPr id="506" name="Google Shape;506;p38"/>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507" name="Google Shape;507;p38"/>
            <p:cNvCxnSpPr>
              <a:stCxn id="503" idx="2"/>
              <a:endCxn id="506"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508" name="Google Shape;508;p38"/>
          <p:cNvGrpSpPr/>
          <p:nvPr/>
        </p:nvGrpSpPr>
        <p:grpSpPr>
          <a:xfrm>
            <a:off x="8515933" y="4581595"/>
            <a:ext cx="490200" cy="485699"/>
            <a:chOff x="8515933" y="4505395"/>
            <a:chExt cx="490200" cy="485699"/>
          </a:xfrm>
        </p:grpSpPr>
        <p:sp>
          <p:nvSpPr>
            <p:cNvPr id="509" name="Google Shape;509;p38"/>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510" name="Google Shape;510;p38"/>
            <p:cNvCxnSpPr>
              <a:stCxn id="506" idx="2"/>
              <a:endCxn id="509"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4" name="Shape 514"/>
        <p:cNvGrpSpPr/>
        <p:nvPr/>
      </p:nvGrpSpPr>
      <p:grpSpPr>
        <a:xfrm>
          <a:off x="0" y="0"/>
          <a:ext cx="0" cy="0"/>
          <a:chOff x="0" y="0"/>
          <a:chExt cx="0" cy="0"/>
        </a:xfrm>
      </p:grpSpPr>
      <p:sp>
        <p:nvSpPr>
          <p:cNvPr id="515" name="Google Shape;515;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 News and Bad News</a:t>
            </a:r>
            <a:endParaRPr/>
          </a:p>
        </p:txBody>
      </p:sp>
      <p:sp>
        <p:nvSpPr>
          <p:cNvPr id="516" name="Google Shape;516;p39"/>
          <p:cNvSpPr txBox="1"/>
          <p:nvPr>
            <p:ph idx="1" type="body"/>
          </p:nvPr>
        </p:nvSpPr>
        <p:spPr>
          <a:xfrm>
            <a:off x="243000" y="556500"/>
            <a:ext cx="8443800" cy="379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Good news: BSTs have great performance if we insert items randomly. Performance is Θ(log N) per operation.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Bad News: We can’t always insert our items in a random order. Why?</a:t>
            </a:r>
            <a:endParaRPr/>
          </a:p>
          <a:p>
            <a:pPr indent="-355600" lvl="0" marL="457200" rtl="0" algn="l">
              <a:spcBef>
                <a:spcPts val="600"/>
              </a:spcBef>
              <a:spcAft>
                <a:spcPts val="0"/>
              </a:spcAft>
              <a:buSzPts val="2000"/>
              <a:buChar char="●"/>
            </a:pPr>
            <a:r>
              <a:rPr lang="en"/>
              <a:t>Data comes in over time, don’t have all at once.</a:t>
            </a:r>
            <a:endParaRPr/>
          </a:p>
          <a:p>
            <a:pPr indent="-355600" lvl="1" marL="914400" rtl="0" algn="l">
              <a:spcBef>
                <a:spcPts val="0"/>
              </a:spcBef>
              <a:spcAft>
                <a:spcPts val="0"/>
              </a:spcAft>
              <a:buSzPts val="2000"/>
              <a:buChar char="○"/>
            </a:pPr>
            <a:r>
              <a:rPr lang="en"/>
              <a:t>Example: Storing dates of events.</a:t>
            </a:r>
            <a:endParaRPr/>
          </a:p>
          <a:p>
            <a:pPr indent="-342900" lvl="2" marL="1371600" rtl="0" algn="l">
              <a:spcBef>
                <a:spcPts val="0"/>
              </a:spcBef>
              <a:spcAft>
                <a:spcPts val="0"/>
              </a:spcAft>
              <a:buSzPts val="1800"/>
              <a:buChar char="■"/>
            </a:pPr>
            <a:r>
              <a:rPr lang="en"/>
              <a:t>add(“01-Jan-2019, 10:31:00”)</a:t>
            </a:r>
            <a:endParaRPr/>
          </a:p>
          <a:p>
            <a:pPr indent="-342900" lvl="2" marL="1371600" rtl="0" algn="l">
              <a:spcBef>
                <a:spcPts val="0"/>
              </a:spcBef>
              <a:spcAft>
                <a:spcPts val="0"/>
              </a:spcAft>
              <a:buSzPts val="1800"/>
              <a:buChar char="■"/>
            </a:pPr>
            <a:r>
              <a:rPr lang="en"/>
              <a:t>add(“01-Jan-2019, 18:51:00”)</a:t>
            </a:r>
            <a:endParaRPr/>
          </a:p>
          <a:p>
            <a:pPr indent="-342900" lvl="2" marL="1371600" rtl="0" algn="l">
              <a:spcBef>
                <a:spcPts val="0"/>
              </a:spcBef>
              <a:spcAft>
                <a:spcPts val="0"/>
              </a:spcAft>
              <a:buSzPts val="1800"/>
              <a:buChar char="■"/>
            </a:pPr>
            <a:r>
              <a:rPr lang="en"/>
              <a:t>add(“02-Jan-2019, 00:05:00”)</a:t>
            </a:r>
            <a:endParaRPr/>
          </a:p>
          <a:p>
            <a:pPr indent="-342900" lvl="2" marL="1371600" rtl="0" algn="l">
              <a:spcBef>
                <a:spcPts val="0"/>
              </a:spcBef>
              <a:spcAft>
                <a:spcPts val="0"/>
              </a:spcAft>
              <a:buSzPts val="1800"/>
              <a:buChar char="■"/>
            </a:pPr>
            <a:r>
              <a:rPr lang="en"/>
              <a:t>add(“02-Jan-2019, 23:10:00”)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this lecture, we’ll do something totally different.</a:t>
            </a:r>
            <a:endParaRPr/>
          </a:p>
        </p:txBody>
      </p:sp>
      <p:sp>
        <p:nvSpPr>
          <p:cNvPr id="517" name="Google Shape;517;p39"/>
          <p:cNvSpPr/>
          <p:nvPr/>
        </p:nvSpPr>
        <p:spPr>
          <a:xfrm>
            <a:off x="5649368" y="27409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18" name="Google Shape;518;p39"/>
          <p:cNvSpPr/>
          <p:nvPr/>
        </p:nvSpPr>
        <p:spPr>
          <a:xfrm>
            <a:off x="5235080"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19" name="Google Shape;519;p39"/>
          <p:cNvSpPr/>
          <p:nvPr/>
        </p:nvSpPr>
        <p:spPr>
          <a:xfrm>
            <a:off x="6064756" y="32853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20" name="Google Shape;520;p39"/>
          <p:cNvCxnSpPr>
            <a:stCxn id="518" idx="0"/>
            <a:endCxn id="517" idx="2"/>
          </p:cNvCxnSpPr>
          <p:nvPr/>
        </p:nvCxnSpPr>
        <p:spPr>
          <a:xfrm flipH="1" rot="10800000">
            <a:off x="5480330" y="30657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39"/>
          <p:cNvCxnSpPr>
            <a:stCxn id="519" idx="0"/>
            <a:endCxn id="517" idx="2"/>
          </p:cNvCxnSpPr>
          <p:nvPr/>
        </p:nvCxnSpPr>
        <p:spPr>
          <a:xfrm rot="10800000">
            <a:off x="5894506" y="30657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22" name="Google Shape;522;p39"/>
          <p:cNvSpPr/>
          <p:nvPr/>
        </p:nvSpPr>
        <p:spPr>
          <a:xfrm>
            <a:off x="7375542" y="27409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23" name="Google Shape;523;p39"/>
          <p:cNvSpPr/>
          <p:nvPr/>
        </p:nvSpPr>
        <p:spPr>
          <a:xfrm>
            <a:off x="7009004"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24" name="Google Shape;524;p39"/>
          <p:cNvSpPr/>
          <p:nvPr/>
        </p:nvSpPr>
        <p:spPr>
          <a:xfrm>
            <a:off x="7818280" y="3285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525" name="Google Shape;525;p39"/>
          <p:cNvCxnSpPr>
            <a:stCxn id="523" idx="0"/>
            <a:endCxn id="522" idx="2"/>
          </p:cNvCxnSpPr>
          <p:nvPr/>
        </p:nvCxnSpPr>
        <p:spPr>
          <a:xfrm flipH="1" rot="10800000">
            <a:off x="7254254" y="30657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26" name="Google Shape;526;p39"/>
          <p:cNvCxnSpPr>
            <a:stCxn id="524" idx="0"/>
            <a:endCxn id="522" idx="2"/>
          </p:cNvCxnSpPr>
          <p:nvPr/>
        </p:nvCxnSpPr>
        <p:spPr>
          <a:xfrm rot="10800000">
            <a:off x="7620730" y="30657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527" name="Google Shape;527;p39"/>
          <p:cNvSpPr/>
          <p:nvPr/>
        </p:nvSpPr>
        <p:spPr>
          <a:xfrm>
            <a:off x="6506132" y="21442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28" name="Google Shape;528;p39"/>
          <p:cNvCxnSpPr>
            <a:stCxn id="527" idx="2"/>
            <a:endCxn id="517" idx="0"/>
          </p:cNvCxnSpPr>
          <p:nvPr/>
        </p:nvCxnSpPr>
        <p:spPr>
          <a:xfrm flipH="1">
            <a:off x="5894582" y="24691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29" name="Google Shape;529;p39"/>
          <p:cNvCxnSpPr>
            <a:stCxn id="527" idx="2"/>
            <a:endCxn id="522" idx="0"/>
          </p:cNvCxnSpPr>
          <p:nvPr/>
        </p:nvCxnSpPr>
        <p:spPr>
          <a:xfrm>
            <a:off x="6751382" y="24691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530" name="Google Shape;530;p39"/>
          <p:cNvGrpSpPr/>
          <p:nvPr/>
        </p:nvGrpSpPr>
        <p:grpSpPr>
          <a:xfrm>
            <a:off x="8063530" y="3610283"/>
            <a:ext cx="540353" cy="485613"/>
            <a:chOff x="8063530" y="3534083"/>
            <a:chExt cx="540353" cy="485613"/>
          </a:xfrm>
        </p:grpSpPr>
        <p:sp>
          <p:nvSpPr>
            <p:cNvPr id="531" name="Google Shape;531;p39"/>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532" name="Google Shape;532;p39"/>
            <p:cNvCxnSpPr>
              <a:stCxn id="524" idx="2"/>
              <a:endCxn id="531"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533" name="Google Shape;533;p39"/>
          <p:cNvGrpSpPr/>
          <p:nvPr/>
        </p:nvGrpSpPr>
        <p:grpSpPr>
          <a:xfrm>
            <a:off x="8332652" y="4095896"/>
            <a:ext cx="490200" cy="485699"/>
            <a:chOff x="8332652" y="4019696"/>
            <a:chExt cx="490200" cy="485699"/>
          </a:xfrm>
        </p:grpSpPr>
        <p:sp>
          <p:nvSpPr>
            <p:cNvPr id="534" name="Google Shape;534;p39"/>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535" name="Google Shape;535;p39"/>
            <p:cNvCxnSpPr>
              <a:stCxn id="531" idx="2"/>
              <a:endCxn id="534"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536" name="Google Shape;536;p39"/>
          <p:cNvGrpSpPr/>
          <p:nvPr/>
        </p:nvGrpSpPr>
        <p:grpSpPr>
          <a:xfrm>
            <a:off x="8515933" y="4581595"/>
            <a:ext cx="490200" cy="485699"/>
            <a:chOff x="8515933" y="4505395"/>
            <a:chExt cx="490200" cy="485699"/>
          </a:xfrm>
        </p:grpSpPr>
        <p:sp>
          <p:nvSpPr>
            <p:cNvPr id="537" name="Google Shape;537;p39"/>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538" name="Google Shape;538;p39"/>
            <p:cNvCxnSpPr>
              <a:stCxn id="534" idx="2"/>
              <a:endCxn id="537"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42" name="Shape 542"/>
        <p:cNvGrpSpPr/>
        <p:nvPr/>
      </p:nvGrpSpPr>
      <p:grpSpPr>
        <a:xfrm>
          <a:off x="0" y="0"/>
          <a:ext cx="0" cy="0"/>
          <a:chOff x="0" y="0"/>
          <a:chExt cx="0" cy="0"/>
        </a:xfrm>
      </p:grpSpPr>
      <p:sp>
        <p:nvSpPr>
          <p:cNvPr id="543" name="Google Shape;543;p40"/>
          <p:cNvSpPr txBox="1"/>
          <p:nvPr>
            <p:ph type="title"/>
          </p:nvPr>
        </p:nvSpPr>
        <p:spPr>
          <a:xfrm>
            <a:off x="928950" y="1769550"/>
            <a:ext cx="7286100" cy="16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B-trees / 2-3 trees /                2-3-4 trees</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Imbalance</a:t>
            </a:r>
            <a:endParaRPr/>
          </a:p>
        </p:txBody>
      </p:sp>
      <p:sp>
        <p:nvSpPr>
          <p:cNvPr id="549" name="Google Shape;549;p41"/>
          <p:cNvSpPr txBox="1"/>
          <p:nvPr>
            <p:ph idx="1" type="body"/>
          </p:nvPr>
        </p:nvSpPr>
        <p:spPr>
          <a:xfrm>
            <a:off x="243000" y="556500"/>
            <a:ext cx="8443800" cy="206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is adding new leaves at the bottom.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Crazy idea: Never add new leaves at the bottom.</a:t>
            </a:r>
            <a:endParaRPr/>
          </a:p>
          <a:p>
            <a:pPr indent="-355600" lvl="0" marL="457200" rtl="0" algn="l">
              <a:spcBef>
                <a:spcPts val="600"/>
              </a:spcBef>
              <a:spcAft>
                <a:spcPts val="0"/>
              </a:spcAft>
              <a:buSzPts val="2000"/>
              <a:buChar char="●"/>
            </a:pPr>
            <a:r>
              <a:rPr lang="en"/>
              <a:t>Tree can never get imbalanced.</a:t>
            </a:r>
            <a:endParaRPr/>
          </a:p>
        </p:txBody>
      </p:sp>
      <p:sp>
        <p:nvSpPr>
          <p:cNvPr id="550" name="Google Shape;550;p41"/>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51" name="Google Shape;551;p41"/>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552" name="Google Shape;552;p41"/>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553" name="Google Shape;553;p41"/>
          <p:cNvCxnSpPr>
            <a:stCxn id="551" idx="0"/>
            <a:endCxn id="550"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54" name="Google Shape;554;p41"/>
          <p:cNvCxnSpPr>
            <a:stCxn id="552" idx="0"/>
            <a:endCxn id="550"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55" name="Google Shape;555;p41"/>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556" name="Google Shape;556;p41"/>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557" name="Google Shape;557;p41"/>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558" name="Google Shape;558;p41"/>
          <p:cNvCxnSpPr>
            <a:stCxn id="556" idx="0"/>
            <a:endCxn id="555"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59" name="Google Shape;559;p41"/>
          <p:cNvCxnSpPr>
            <a:stCxn id="557" idx="0"/>
            <a:endCxn id="555"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560" name="Google Shape;560;p41"/>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561" name="Google Shape;561;p41"/>
          <p:cNvCxnSpPr>
            <a:stCxn id="560" idx="2"/>
            <a:endCxn id="550"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62" name="Google Shape;562;p41"/>
          <p:cNvCxnSpPr>
            <a:stCxn id="560" idx="2"/>
            <a:endCxn id="555"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563" name="Google Shape;563;p41"/>
          <p:cNvGrpSpPr/>
          <p:nvPr/>
        </p:nvGrpSpPr>
        <p:grpSpPr>
          <a:xfrm>
            <a:off x="5787075" y="3441350"/>
            <a:ext cx="2728800" cy="1384994"/>
            <a:chOff x="5787075" y="3441350"/>
            <a:chExt cx="2728800" cy="1384994"/>
          </a:xfrm>
        </p:grpSpPr>
        <p:sp>
          <p:nvSpPr>
            <p:cNvPr id="564" name="Google Shape;564;p41"/>
            <p:cNvSpPr/>
            <p:nvPr/>
          </p:nvSpPr>
          <p:spPr>
            <a:xfrm>
              <a:off x="6462409" y="432664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565" name="Google Shape;565;p41"/>
            <p:cNvSpPr/>
            <p:nvPr/>
          </p:nvSpPr>
          <p:spPr>
            <a:xfrm>
              <a:off x="7161552" y="378214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sp>
          <p:nvSpPr>
            <p:cNvPr id="566" name="Google Shape;566;p41"/>
            <p:cNvSpPr/>
            <p:nvPr/>
          </p:nvSpPr>
          <p:spPr>
            <a:xfrm>
              <a:off x="7970833" y="450144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sp>
          <p:nvSpPr>
            <p:cNvPr id="567" name="Google Shape;567;p41"/>
            <p:cNvSpPr txBox="1"/>
            <p:nvPr/>
          </p:nvSpPr>
          <p:spPr>
            <a:xfrm>
              <a:off x="57870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68" name="Google Shape;568;p41"/>
            <p:cNvSpPr txBox="1"/>
            <p:nvPr/>
          </p:nvSpPr>
          <p:spPr>
            <a:xfrm>
              <a:off x="6472875" y="3441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69" name="Google Shape;569;p41"/>
            <p:cNvSpPr txBox="1"/>
            <p:nvPr/>
          </p:nvSpPr>
          <p:spPr>
            <a:xfrm>
              <a:off x="7311075" y="42795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70" name="Google Shape;570;p41"/>
            <p:cNvSpPr txBox="1"/>
            <p:nvPr/>
          </p:nvSpPr>
          <p:spPr>
            <a:xfrm>
              <a:off x="81492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grpSp>
      <p:sp>
        <p:nvSpPr>
          <p:cNvPr id="571" name="Google Shape;571;p41"/>
          <p:cNvSpPr txBox="1"/>
          <p:nvPr/>
        </p:nvSpPr>
        <p:spPr>
          <a:xfrm>
            <a:off x="304800" y="3200400"/>
            <a:ext cx="50385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Q: What do we do with incoming keys?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animEffect filter="fade" transition="in">
                                      <p:cBhvr>
                                        <p:cTn dur="1"/>
                                        <p:tgtEl>
                                          <p:spTgt spid="5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animEffect filter="fade" transition="in">
                                      <p:cBhvr>
                                        <p:cTn dur="1"/>
                                        <p:tgtEl>
                                          <p:spTgt spid="5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animEffect filter="fade" transition="in">
                                      <p:cBhvr>
                                        <p:cTn dur="1"/>
                                        <p:tgtEl>
                                          <p:spTgt spid="5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3" st="3"/>
                                            </p:txEl>
                                          </p:spTgt>
                                        </p:tgtEl>
                                        <p:attrNameLst>
                                          <p:attrName>style.visibility</p:attrName>
                                        </p:attrNameLst>
                                      </p:cBhvr>
                                      <p:to>
                                        <p:strVal val="visible"/>
                                      </p:to>
                                    </p:set>
                                    <p:animEffect filter="fade" transition="in">
                                      <p:cBhvr>
                                        <p:cTn dur="1"/>
                                        <p:tgtEl>
                                          <p:spTgt spid="5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Imbalance through Overstuffing</a:t>
            </a:r>
            <a:endParaRPr/>
          </a:p>
        </p:txBody>
      </p:sp>
      <p:sp>
        <p:nvSpPr>
          <p:cNvPr id="577" name="Google Shape;577;p42"/>
          <p:cNvSpPr txBox="1"/>
          <p:nvPr>
            <p:ph idx="1" type="body"/>
          </p:nvPr>
        </p:nvSpPr>
        <p:spPr>
          <a:xfrm>
            <a:off x="243000" y="556500"/>
            <a:ext cx="8443800" cy="85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problem is adding new leaves at the bottom.</a:t>
            </a:r>
            <a:endParaRPr/>
          </a:p>
        </p:txBody>
      </p:sp>
      <p:cxnSp>
        <p:nvCxnSpPr>
          <p:cNvPr id="578" name="Google Shape;578;p42"/>
          <p:cNvCxnSpPr/>
          <p:nvPr/>
        </p:nvCxnSpPr>
        <p:spPr>
          <a:xfrm flipH="1">
            <a:off x="3734300" y="2977975"/>
            <a:ext cx="1208400" cy="323700"/>
          </a:xfrm>
          <a:prstGeom prst="straightConnector1">
            <a:avLst/>
          </a:prstGeom>
          <a:noFill/>
          <a:ln cap="flat" cmpd="sng" w="19050">
            <a:solidFill>
              <a:schemeClr val="dk2"/>
            </a:solidFill>
            <a:prstDash val="solid"/>
            <a:round/>
            <a:headEnd len="med" w="med" type="none"/>
            <a:tailEnd len="med" w="med" type="triangle"/>
          </a:ln>
        </p:spPr>
      </p:cxnSp>
      <p:cxnSp>
        <p:nvCxnSpPr>
          <p:cNvPr id="579" name="Google Shape;579;p42"/>
          <p:cNvCxnSpPr/>
          <p:nvPr/>
        </p:nvCxnSpPr>
        <p:spPr>
          <a:xfrm>
            <a:off x="3892375" y="3987125"/>
            <a:ext cx="638400" cy="0"/>
          </a:xfrm>
          <a:prstGeom prst="straightConnector1">
            <a:avLst/>
          </a:prstGeom>
          <a:noFill/>
          <a:ln cap="flat" cmpd="sng" w="19050">
            <a:solidFill>
              <a:schemeClr val="dk2"/>
            </a:solidFill>
            <a:prstDash val="solid"/>
            <a:round/>
            <a:headEnd len="med" w="med" type="none"/>
            <a:tailEnd len="med" w="med" type="triangle"/>
          </a:ln>
        </p:spPr>
      </p:cxnSp>
      <p:sp>
        <p:nvSpPr>
          <p:cNvPr id="580" name="Google Shape;580;p42"/>
          <p:cNvSpPr txBox="1"/>
          <p:nvPr/>
        </p:nvSpPr>
        <p:spPr>
          <a:xfrm>
            <a:off x="243509" y="1325191"/>
            <a:ext cx="5480400" cy="1431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Avoid new leaves by “overstuffing” the leaf nodes.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“Overstuffed tree” always has balanced height, because leaf depths never change.</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Height is just max(depth).</a:t>
            </a:r>
            <a:endParaRPr sz="2000">
              <a:solidFill>
                <a:schemeClr val="dk1"/>
              </a:solidFill>
              <a:latin typeface="Calibri"/>
              <a:ea typeface="Calibri"/>
              <a:cs typeface="Calibri"/>
              <a:sym typeface="Calibri"/>
            </a:endParaRPr>
          </a:p>
        </p:txBody>
      </p:sp>
      <p:sp>
        <p:nvSpPr>
          <p:cNvPr id="581" name="Google Shape;581;p42"/>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82" name="Google Shape;582;p42"/>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583" name="Google Shape;583;p42"/>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584" name="Google Shape;584;p42"/>
          <p:cNvCxnSpPr>
            <a:stCxn id="582" idx="0"/>
            <a:endCxn id="581"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85" name="Google Shape;585;p42"/>
          <p:cNvCxnSpPr>
            <a:stCxn id="583" idx="0"/>
            <a:endCxn id="581"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86" name="Google Shape;586;p42"/>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587" name="Google Shape;587;p42"/>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588" name="Google Shape;588;p42"/>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589" name="Google Shape;589;p42"/>
          <p:cNvCxnSpPr>
            <a:stCxn id="587" idx="0"/>
            <a:endCxn id="586"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90" name="Google Shape;590;p42"/>
          <p:cNvCxnSpPr>
            <a:stCxn id="588" idx="0"/>
            <a:endCxn id="586"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591" name="Google Shape;591;p42"/>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592" name="Google Shape;592;p42"/>
          <p:cNvCxnSpPr>
            <a:stCxn id="591" idx="2"/>
            <a:endCxn id="581"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93" name="Google Shape;593;p42"/>
          <p:cNvCxnSpPr>
            <a:stCxn id="591" idx="2"/>
            <a:endCxn id="586"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594" name="Google Shape;594;p42"/>
          <p:cNvSpPr/>
          <p:nvPr/>
        </p:nvSpPr>
        <p:spPr>
          <a:xfrm>
            <a:off x="617068" y="395893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95" name="Google Shape;595;p42"/>
          <p:cNvSpPr/>
          <p:nvPr/>
        </p:nvSpPr>
        <p:spPr>
          <a:xfrm>
            <a:off x="202780"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596" name="Google Shape;596;p42"/>
          <p:cNvSpPr/>
          <p:nvPr/>
        </p:nvSpPr>
        <p:spPr>
          <a:xfrm>
            <a:off x="1032456"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597" name="Google Shape;597;p42"/>
          <p:cNvCxnSpPr>
            <a:stCxn id="595" idx="0"/>
            <a:endCxn id="594" idx="2"/>
          </p:cNvCxnSpPr>
          <p:nvPr/>
        </p:nvCxnSpPr>
        <p:spPr>
          <a:xfrm flipH="1" rot="10800000">
            <a:off x="448030" y="4283768"/>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98" name="Google Shape;598;p42"/>
          <p:cNvCxnSpPr>
            <a:stCxn id="596" idx="0"/>
            <a:endCxn id="594" idx="2"/>
          </p:cNvCxnSpPr>
          <p:nvPr/>
        </p:nvCxnSpPr>
        <p:spPr>
          <a:xfrm rot="10800000">
            <a:off x="862206" y="4283768"/>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99" name="Google Shape;599;p42"/>
          <p:cNvSpPr/>
          <p:nvPr/>
        </p:nvSpPr>
        <p:spPr>
          <a:xfrm>
            <a:off x="2343242" y="39589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00" name="Google Shape;600;p42"/>
          <p:cNvSpPr/>
          <p:nvPr/>
        </p:nvSpPr>
        <p:spPr>
          <a:xfrm>
            <a:off x="1976704" y="450338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01" name="Google Shape;601;p42"/>
          <p:cNvSpPr/>
          <p:nvPr/>
        </p:nvSpPr>
        <p:spPr>
          <a:xfrm>
            <a:off x="2785975" y="4503376"/>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a:t>
            </a:r>
            <a:endParaRPr sz="1800"/>
          </a:p>
        </p:txBody>
      </p:sp>
      <p:cxnSp>
        <p:nvCxnSpPr>
          <p:cNvPr id="602" name="Google Shape;602;p42"/>
          <p:cNvCxnSpPr>
            <a:stCxn id="600" idx="0"/>
            <a:endCxn id="599" idx="2"/>
          </p:cNvCxnSpPr>
          <p:nvPr/>
        </p:nvCxnSpPr>
        <p:spPr>
          <a:xfrm flipH="1" rot="10800000">
            <a:off x="2221954" y="4283784"/>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03" name="Google Shape;603;p42"/>
          <p:cNvCxnSpPr>
            <a:stCxn id="601" idx="0"/>
            <a:endCxn id="599" idx="2"/>
          </p:cNvCxnSpPr>
          <p:nvPr/>
        </p:nvCxnSpPr>
        <p:spPr>
          <a:xfrm rot="10800000">
            <a:off x="2588575" y="4283776"/>
            <a:ext cx="625800" cy="219600"/>
          </a:xfrm>
          <a:prstGeom prst="straightConnector1">
            <a:avLst/>
          </a:prstGeom>
          <a:noFill/>
          <a:ln cap="flat" cmpd="sng" w="19050">
            <a:solidFill>
              <a:srgbClr val="666666"/>
            </a:solidFill>
            <a:prstDash val="solid"/>
            <a:round/>
            <a:headEnd len="med" w="med" type="none"/>
            <a:tailEnd len="med" w="med" type="none"/>
          </a:ln>
        </p:spPr>
      </p:cxnSp>
      <p:sp>
        <p:nvSpPr>
          <p:cNvPr id="604" name="Google Shape;604;p42"/>
          <p:cNvSpPr/>
          <p:nvPr/>
        </p:nvSpPr>
        <p:spPr>
          <a:xfrm>
            <a:off x="1473833" y="336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05" name="Google Shape;605;p42"/>
          <p:cNvCxnSpPr>
            <a:stCxn id="604" idx="2"/>
            <a:endCxn id="594" idx="0"/>
          </p:cNvCxnSpPr>
          <p:nvPr/>
        </p:nvCxnSpPr>
        <p:spPr>
          <a:xfrm flipH="1">
            <a:off x="862283" y="3687101"/>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06" name="Google Shape;606;p42"/>
          <p:cNvCxnSpPr>
            <a:stCxn id="604" idx="2"/>
            <a:endCxn id="599" idx="0"/>
          </p:cNvCxnSpPr>
          <p:nvPr/>
        </p:nvCxnSpPr>
        <p:spPr>
          <a:xfrm>
            <a:off x="1719083" y="3687101"/>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607" name="Google Shape;607;p42"/>
          <p:cNvSpPr/>
          <p:nvPr/>
        </p:nvSpPr>
        <p:spPr>
          <a:xfrm>
            <a:off x="5493868" y="395893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08" name="Google Shape;608;p42"/>
          <p:cNvSpPr/>
          <p:nvPr/>
        </p:nvSpPr>
        <p:spPr>
          <a:xfrm>
            <a:off x="5079580"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09" name="Google Shape;609;p42"/>
          <p:cNvSpPr/>
          <p:nvPr/>
        </p:nvSpPr>
        <p:spPr>
          <a:xfrm>
            <a:off x="5909256" y="4503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10" name="Google Shape;610;p42"/>
          <p:cNvCxnSpPr>
            <a:stCxn id="608" idx="0"/>
            <a:endCxn id="607" idx="2"/>
          </p:cNvCxnSpPr>
          <p:nvPr/>
        </p:nvCxnSpPr>
        <p:spPr>
          <a:xfrm flipH="1" rot="10800000">
            <a:off x="5324830" y="4283768"/>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11" name="Google Shape;611;p42"/>
          <p:cNvCxnSpPr>
            <a:stCxn id="609" idx="0"/>
            <a:endCxn id="607" idx="2"/>
          </p:cNvCxnSpPr>
          <p:nvPr/>
        </p:nvCxnSpPr>
        <p:spPr>
          <a:xfrm rot="10800000">
            <a:off x="5739006" y="4283768"/>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12" name="Google Shape;612;p42"/>
          <p:cNvSpPr/>
          <p:nvPr/>
        </p:nvSpPr>
        <p:spPr>
          <a:xfrm>
            <a:off x="7220042" y="39589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13" name="Google Shape;613;p42"/>
          <p:cNvSpPr/>
          <p:nvPr/>
        </p:nvSpPr>
        <p:spPr>
          <a:xfrm>
            <a:off x="6853504" y="450338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14" name="Google Shape;614;p42"/>
          <p:cNvSpPr/>
          <p:nvPr/>
        </p:nvSpPr>
        <p:spPr>
          <a:xfrm>
            <a:off x="7662777" y="4503376"/>
            <a:ext cx="120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a:t>
            </a:r>
            <a:endParaRPr sz="1800"/>
          </a:p>
        </p:txBody>
      </p:sp>
      <p:cxnSp>
        <p:nvCxnSpPr>
          <p:cNvPr id="615" name="Google Shape;615;p42"/>
          <p:cNvCxnSpPr>
            <a:stCxn id="613" idx="0"/>
            <a:endCxn id="612" idx="2"/>
          </p:cNvCxnSpPr>
          <p:nvPr/>
        </p:nvCxnSpPr>
        <p:spPr>
          <a:xfrm flipH="1" rot="10800000">
            <a:off x="7098754" y="4283784"/>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16" name="Google Shape;616;p42"/>
          <p:cNvCxnSpPr>
            <a:stCxn id="614" idx="0"/>
            <a:endCxn id="612" idx="2"/>
          </p:cNvCxnSpPr>
          <p:nvPr/>
        </p:nvCxnSpPr>
        <p:spPr>
          <a:xfrm rot="10800000">
            <a:off x="7465377" y="4283776"/>
            <a:ext cx="801600" cy="219600"/>
          </a:xfrm>
          <a:prstGeom prst="straightConnector1">
            <a:avLst/>
          </a:prstGeom>
          <a:noFill/>
          <a:ln cap="flat" cmpd="sng" w="19050">
            <a:solidFill>
              <a:srgbClr val="666666"/>
            </a:solidFill>
            <a:prstDash val="solid"/>
            <a:round/>
            <a:headEnd len="med" w="med" type="none"/>
            <a:tailEnd len="med" w="med" type="none"/>
          </a:ln>
        </p:spPr>
      </p:cxnSp>
      <p:sp>
        <p:nvSpPr>
          <p:cNvPr id="617" name="Google Shape;617;p42"/>
          <p:cNvSpPr/>
          <p:nvPr/>
        </p:nvSpPr>
        <p:spPr>
          <a:xfrm>
            <a:off x="6350633" y="336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18" name="Google Shape;618;p42"/>
          <p:cNvCxnSpPr>
            <a:stCxn id="617" idx="2"/>
            <a:endCxn id="607" idx="0"/>
          </p:cNvCxnSpPr>
          <p:nvPr/>
        </p:nvCxnSpPr>
        <p:spPr>
          <a:xfrm flipH="1">
            <a:off x="5739083" y="3687101"/>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19" name="Google Shape;619;p42"/>
          <p:cNvCxnSpPr>
            <a:stCxn id="617" idx="2"/>
            <a:endCxn id="612" idx="0"/>
          </p:cNvCxnSpPr>
          <p:nvPr/>
        </p:nvCxnSpPr>
        <p:spPr>
          <a:xfrm>
            <a:off x="6595883" y="3687101"/>
            <a:ext cx="8694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Imbalance through Overstuffing</a:t>
            </a:r>
            <a:endParaRPr/>
          </a:p>
        </p:txBody>
      </p:sp>
      <p:sp>
        <p:nvSpPr>
          <p:cNvPr id="625" name="Google Shape;625;p43"/>
          <p:cNvSpPr txBox="1"/>
          <p:nvPr>
            <p:ph idx="1" type="body"/>
          </p:nvPr>
        </p:nvSpPr>
        <p:spPr>
          <a:xfrm>
            <a:off x="243000" y="556500"/>
            <a:ext cx="8443800" cy="42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Overstuffed trees are a logically consistent but very weird data structure.</a:t>
            </a:r>
            <a:endParaRPr/>
          </a:p>
          <a:p>
            <a:pPr indent="-355600" lvl="0" marL="457200" rtl="0" algn="l">
              <a:spcBef>
                <a:spcPts val="600"/>
              </a:spcBef>
              <a:spcAft>
                <a:spcPts val="0"/>
              </a:spcAft>
              <a:buSzPts val="2000"/>
              <a:buChar char="●"/>
            </a:pPr>
            <a:r>
              <a:rPr lang="en"/>
              <a:t>contains(18): </a:t>
            </a:r>
            <a:endParaRPr/>
          </a:p>
          <a:p>
            <a:pPr indent="-355600" lvl="1" marL="914400" rtl="0" algn="l">
              <a:spcBef>
                <a:spcPts val="0"/>
              </a:spcBef>
              <a:spcAft>
                <a:spcPts val="0"/>
              </a:spcAft>
              <a:buSzPts val="2000"/>
              <a:buChar char="○"/>
            </a:pPr>
            <a:r>
              <a:rPr lang="en"/>
              <a:t>Is 18 &gt; 13? Yes, go right.</a:t>
            </a:r>
            <a:endParaRPr/>
          </a:p>
          <a:p>
            <a:pPr indent="-355600" lvl="1" marL="914400" rtl="0" algn="l">
              <a:spcBef>
                <a:spcPts val="0"/>
              </a:spcBef>
              <a:spcAft>
                <a:spcPts val="0"/>
              </a:spcAft>
              <a:buSzPts val="2000"/>
              <a:buChar char="○"/>
            </a:pPr>
            <a:r>
              <a:rPr lang="en"/>
              <a:t>Is 18 &gt; 15? Yes, go right.</a:t>
            </a:r>
            <a:endParaRPr/>
          </a:p>
          <a:p>
            <a:pPr indent="-355600" lvl="1" marL="914400" rtl="0" algn="l">
              <a:spcBef>
                <a:spcPts val="0"/>
              </a:spcBef>
              <a:spcAft>
                <a:spcPts val="0"/>
              </a:spcAft>
              <a:buSzPts val="2000"/>
              <a:buChar char="○"/>
            </a:pPr>
            <a:r>
              <a:rPr lang="en"/>
              <a:t>Is 16 = 18? No.</a:t>
            </a:r>
            <a:endParaRPr/>
          </a:p>
          <a:p>
            <a:pPr indent="-355600" lvl="1" marL="914400" rtl="0" algn="l">
              <a:spcBef>
                <a:spcPts val="0"/>
              </a:spcBef>
              <a:spcAft>
                <a:spcPts val="0"/>
              </a:spcAft>
              <a:buSzPts val="2000"/>
              <a:buChar char="○"/>
            </a:pPr>
            <a:r>
              <a:rPr lang="en"/>
              <a:t>Is 17 = 18? No.</a:t>
            </a:r>
            <a:endParaRPr/>
          </a:p>
          <a:p>
            <a:pPr indent="-355600" lvl="1" marL="914400" rtl="0" algn="l">
              <a:spcBef>
                <a:spcPts val="0"/>
              </a:spcBef>
              <a:spcAft>
                <a:spcPts val="0"/>
              </a:spcAft>
              <a:buSzPts val="2000"/>
              <a:buChar char="○"/>
            </a:pPr>
            <a:r>
              <a:rPr lang="en"/>
              <a:t>Is 18 = 18? Yes! Found it.</a:t>
            </a:r>
            <a:endParaRPr/>
          </a:p>
          <a:p>
            <a:pPr indent="0" lvl="0" marL="0" rtl="0" algn="l">
              <a:spcBef>
                <a:spcPts val="600"/>
              </a:spcBef>
              <a:spcAft>
                <a:spcPts val="0"/>
              </a:spcAft>
              <a:buNone/>
            </a:pPr>
            <a:r>
              <a:rPr lang="en"/>
              <a:t>Q: What is the problem with this idea?</a:t>
            </a:r>
            <a:endParaRPr/>
          </a:p>
        </p:txBody>
      </p:sp>
      <p:sp>
        <p:nvSpPr>
          <p:cNvPr id="626" name="Google Shape;626;p43"/>
          <p:cNvSpPr/>
          <p:nvPr/>
        </p:nvSpPr>
        <p:spPr>
          <a:xfrm>
            <a:off x="5493868" y="1945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27" name="Google Shape;627;p43"/>
          <p:cNvSpPr/>
          <p:nvPr/>
        </p:nvSpPr>
        <p:spPr>
          <a:xfrm>
            <a:off x="5079580"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28" name="Google Shape;628;p43"/>
          <p:cNvSpPr/>
          <p:nvPr/>
        </p:nvSpPr>
        <p:spPr>
          <a:xfrm>
            <a:off x="5909256"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29" name="Google Shape;629;p43"/>
          <p:cNvCxnSpPr>
            <a:stCxn id="627" idx="0"/>
            <a:endCxn id="626" idx="2"/>
          </p:cNvCxnSpPr>
          <p:nvPr/>
        </p:nvCxnSpPr>
        <p:spPr>
          <a:xfrm flipH="1" rot="10800000">
            <a:off x="5324830" y="2270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30" name="Google Shape;630;p43"/>
          <p:cNvCxnSpPr>
            <a:stCxn id="628" idx="0"/>
            <a:endCxn id="626" idx="2"/>
          </p:cNvCxnSpPr>
          <p:nvPr/>
        </p:nvCxnSpPr>
        <p:spPr>
          <a:xfrm rot="10800000">
            <a:off x="5739006" y="2270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31" name="Google Shape;631;p43"/>
          <p:cNvSpPr/>
          <p:nvPr/>
        </p:nvSpPr>
        <p:spPr>
          <a:xfrm>
            <a:off x="7220042" y="19456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32" name="Google Shape;632;p43"/>
          <p:cNvSpPr/>
          <p:nvPr/>
        </p:nvSpPr>
        <p:spPr>
          <a:xfrm>
            <a:off x="6777304" y="2490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33" name="Google Shape;633;p43"/>
          <p:cNvSpPr/>
          <p:nvPr/>
        </p:nvSpPr>
        <p:spPr>
          <a:xfrm>
            <a:off x="7442200" y="2490150"/>
            <a:ext cx="161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634" name="Google Shape;634;p43"/>
          <p:cNvCxnSpPr>
            <a:stCxn id="632" idx="0"/>
            <a:endCxn id="631" idx="2"/>
          </p:cNvCxnSpPr>
          <p:nvPr/>
        </p:nvCxnSpPr>
        <p:spPr>
          <a:xfrm flipH="1" rot="10800000">
            <a:off x="7022554" y="2270558"/>
            <a:ext cx="442800" cy="219600"/>
          </a:xfrm>
          <a:prstGeom prst="straightConnector1">
            <a:avLst/>
          </a:prstGeom>
          <a:noFill/>
          <a:ln cap="flat" cmpd="sng" w="19050">
            <a:solidFill>
              <a:srgbClr val="666666"/>
            </a:solidFill>
            <a:prstDash val="solid"/>
            <a:round/>
            <a:headEnd len="med" w="med" type="none"/>
            <a:tailEnd len="med" w="med" type="none"/>
          </a:ln>
        </p:spPr>
      </p:cxnSp>
      <p:cxnSp>
        <p:nvCxnSpPr>
          <p:cNvPr id="635" name="Google Shape;635;p43"/>
          <p:cNvCxnSpPr>
            <a:stCxn id="633" idx="0"/>
            <a:endCxn id="631" idx="2"/>
          </p:cNvCxnSpPr>
          <p:nvPr/>
        </p:nvCxnSpPr>
        <p:spPr>
          <a:xfrm rot="10800000">
            <a:off x="7465300" y="2270550"/>
            <a:ext cx="785400" cy="219600"/>
          </a:xfrm>
          <a:prstGeom prst="straightConnector1">
            <a:avLst/>
          </a:prstGeom>
          <a:noFill/>
          <a:ln cap="flat" cmpd="sng" w="19050">
            <a:solidFill>
              <a:srgbClr val="666666"/>
            </a:solidFill>
            <a:prstDash val="solid"/>
            <a:round/>
            <a:headEnd len="med" w="med" type="none"/>
            <a:tailEnd len="med" w="med" type="none"/>
          </a:ln>
        </p:spPr>
      </p:cxnSp>
      <p:sp>
        <p:nvSpPr>
          <p:cNvPr id="636" name="Google Shape;636;p43"/>
          <p:cNvSpPr/>
          <p:nvPr/>
        </p:nvSpPr>
        <p:spPr>
          <a:xfrm>
            <a:off x="6350633" y="1348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37" name="Google Shape;637;p43"/>
          <p:cNvCxnSpPr>
            <a:stCxn id="636" idx="2"/>
            <a:endCxn id="626" idx="0"/>
          </p:cNvCxnSpPr>
          <p:nvPr/>
        </p:nvCxnSpPr>
        <p:spPr>
          <a:xfrm flipH="1">
            <a:off x="5739083" y="1673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38" name="Google Shape;638;p43"/>
          <p:cNvCxnSpPr>
            <a:stCxn id="636" idx="2"/>
            <a:endCxn id="631" idx="0"/>
          </p:cNvCxnSpPr>
          <p:nvPr/>
        </p:nvCxnSpPr>
        <p:spPr>
          <a:xfrm>
            <a:off x="6595883" y="1673875"/>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639" name="Google Shape;639;p43"/>
          <p:cNvGrpSpPr/>
          <p:nvPr/>
        </p:nvGrpSpPr>
        <p:grpSpPr>
          <a:xfrm>
            <a:off x="2446805" y="3413175"/>
            <a:ext cx="6025645" cy="1466083"/>
            <a:chOff x="2446805" y="3260775"/>
            <a:chExt cx="6025645" cy="1466083"/>
          </a:xfrm>
        </p:grpSpPr>
        <p:sp>
          <p:nvSpPr>
            <p:cNvPr id="640" name="Google Shape;640;p43"/>
            <p:cNvSpPr/>
            <p:nvPr/>
          </p:nvSpPr>
          <p:spPr>
            <a:xfrm>
              <a:off x="2861093" y="38575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41" name="Google Shape;641;p43"/>
            <p:cNvSpPr/>
            <p:nvPr/>
          </p:nvSpPr>
          <p:spPr>
            <a:xfrm>
              <a:off x="2446805" y="44019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42" name="Google Shape;642;p43"/>
            <p:cNvSpPr/>
            <p:nvPr/>
          </p:nvSpPr>
          <p:spPr>
            <a:xfrm>
              <a:off x="3276481" y="44019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43" name="Google Shape;643;p43"/>
            <p:cNvCxnSpPr>
              <a:stCxn id="641" idx="0"/>
              <a:endCxn id="640" idx="2"/>
            </p:cNvCxnSpPr>
            <p:nvPr/>
          </p:nvCxnSpPr>
          <p:spPr>
            <a:xfrm flipH="1" rot="10800000">
              <a:off x="2692055" y="41823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44" name="Google Shape;644;p43"/>
            <p:cNvCxnSpPr>
              <a:stCxn id="642" idx="0"/>
              <a:endCxn id="640" idx="2"/>
            </p:cNvCxnSpPr>
            <p:nvPr/>
          </p:nvCxnSpPr>
          <p:spPr>
            <a:xfrm rot="10800000">
              <a:off x="3106231" y="41823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45" name="Google Shape;645;p43"/>
            <p:cNvSpPr/>
            <p:nvPr/>
          </p:nvSpPr>
          <p:spPr>
            <a:xfrm>
              <a:off x="4587267" y="38574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46" name="Google Shape;646;p43"/>
            <p:cNvSpPr/>
            <p:nvPr/>
          </p:nvSpPr>
          <p:spPr>
            <a:xfrm>
              <a:off x="4220729" y="44019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47" name="Google Shape;647;p43"/>
            <p:cNvSpPr/>
            <p:nvPr/>
          </p:nvSpPr>
          <p:spPr>
            <a:xfrm>
              <a:off x="4935150" y="4401950"/>
              <a:ext cx="3537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16  17  18  19  20  21  22  23  24</a:t>
              </a:r>
              <a:endParaRPr sz="1800"/>
            </a:p>
          </p:txBody>
        </p:sp>
        <p:cxnSp>
          <p:nvCxnSpPr>
            <p:cNvPr id="648" name="Google Shape;648;p43"/>
            <p:cNvCxnSpPr>
              <a:stCxn id="646" idx="0"/>
              <a:endCxn id="645" idx="2"/>
            </p:cNvCxnSpPr>
            <p:nvPr/>
          </p:nvCxnSpPr>
          <p:spPr>
            <a:xfrm flipH="1" rot="10800000">
              <a:off x="4465979" y="41823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49" name="Google Shape;649;p43"/>
            <p:cNvCxnSpPr>
              <a:stCxn id="647" idx="0"/>
              <a:endCxn id="645" idx="2"/>
            </p:cNvCxnSpPr>
            <p:nvPr/>
          </p:nvCxnSpPr>
          <p:spPr>
            <a:xfrm rot="10800000">
              <a:off x="4832400" y="4182350"/>
              <a:ext cx="1871400" cy="219600"/>
            </a:xfrm>
            <a:prstGeom prst="straightConnector1">
              <a:avLst/>
            </a:prstGeom>
            <a:noFill/>
            <a:ln cap="flat" cmpd="sng" w="19050">
              <a:solidFill>
                <a:srgbClr val="666666"/>
              </a:solidFill>
              <a:prstDash val="solid"/>
              <a:round/>
              <a:headEnd len="med" w="med" type="none"/>
              <a:tailEnd len="med" w="med" type="none"/>
            </a:ln>
          </p:spPr>
        </p:cxnSp>
        <p:sp>
          <p:nvSpPr>
            <p:cNvPr id="650" name="Google Shape;650;p43"/>
            <p:cNvSpPr/>
            <p:nvPr/>
          </p:nvSpPr>
          <p:spPr>
            <a:xfrm>
              <a:off x="3717858" y="3260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51" name="Google Shape;651;p43"/>
            <p:cNvCxnSpPr>
              <a:stCxn id="650" idx="2"/>
              <a:endCxn id="640" idx="0"/>
            </p:cNvCxnSpPr>
            <p:nvPr/>
          </p:nvCxnSpPr>
          <p:spPr>
            <a:xfrm flipH="1">
              <a:off x="3106308" y="35856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52" name="Google Shape;652;p43"/>
            <p:cNvCxnSpPr>
              <a:stCxn id="650" idx="2"/>
              <a:endCxn id="645" idx="0"/>
            </p:cNvCxnSpPr>
            <p:nvPr/>
          </p:nvCxnSpPr>
          <p:spPr>
            <a:xfrm>
              <a:off x="3963108" y="3585675"/>
              <a:ext cx="869400" cy="271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animEffect filter="fade" transition="in">
                                      <p:cBhvr>
                                        <p:cTn dur="1"/>
                                        <p:tgtEl>
                                          <p:spTgt spid="6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animEffect filter="fade" transition="in">
                                      <p:cBhvr>
                                        <p:cTn dur="1"/>
                                        <p:tgtEl>
                                          <p:spTgt spid="6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animEffect filter="fade" transition="in">
                                      <p:cBhvr>
                                        <p:cTn dur="1"/>
                                        <p:tgtEl>
                                          <p:spTgt spid="6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3" st="3"/>
                                            </p:txEl>
                                          </p:spTgt>
                                        </p:tgtEl>
                                        <p:attrNameLst>
                                          <p:attrName>style.visibility</p:attrName>
                                        </p:attrNameLst>
                                      </p:cBhvr>
                                      <p:to>
                                        <p:strVal val="visible"/>
                                      </p:to>
                                    </p:set>
                                    <p:animEffect filter="fade" transition="in">
                                      <p:cBhvr>
                                        <p:cTn dur="1"/>
                                        <p:tgtEl>
                                          <p:spTgt spid="6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4" st="4"/>
                                            </p:txEl>
                                          </p:spTgt>
                                        </p:tgtEl>
                                        <p:attrNameLst>
                                          <p:attrName>style.visibility</p:attrName>
                                        </p:attrNameLst>
                                      </p:cBhvr>
                                      <p:to>
                                        <p:strVal val="visible"/>
                                      </p:to>
                                    </p:set>
                                    <p:animEffect filter="fade" transition="in">
                                      <p:cBhvr>
                                        <p:cTn dur="1"/>
                                        <p:tgtEl>
                                          <p:spTgt spid="6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5" st="5"/>
                                            </p:txEl>
                                          </p:spTgt>
                                        </p:tgtEl>
                                        <p:attrNameLst>
                                          <p:attrName>style.visibility</p:attrName>
                                        </p:attrNameLst>
                                      </p:cBhvr>
                                      <p:to>
                                        <p:strVal val="visible"/>
                                      </p:to>
                                    </p:set>
                                    <p:animEffect filter="fade" transition="in">
                                      <p:cBhvr>
                                        <p:cTn dur="1"/>
                                        <p:tgtEl>
                                          <p:spTgt spid="6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6" st="6"/>
                                            </p:txEl>
                                          </p:spTgt>
                                        </p:tgtEl>
                                        <p:attrNameLst>
                                          <p:attrName>style.visibility</p:attrName>
                                        </p:attrNameLst>
                                      </p:cBhvr>
                                      <p:to>
                                        <p:strVal val="visible"/>
                                      </p:to>
                                    </p:set>
                                    <p:animEffect filter="fade" transition="in">
                                      <p:cBhvr>
                                        <p:cTn dur="1"/>
                                        <p:tgtEl>
                                          <p:spTgt spid="6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7" st="7"/>
                                            </p:txEl>
                                          </p:spTgt>
                                        </p:tgtEl>
                                        <p:attrNameLst>
                                          <p:attrName>style.visibility</p:attrName>
                                        </p:attrNameLst>
                                      </p:cBhvr>
                                      <p:to>
                                        <p:strVal val="visible"/>
                                      </p:to>
                                    </p:set>
                                    <p:animEffect filter="fade" transition="in">
                                      <p:cBhvr>
                                        <p:cTn dur="1"/>
                                        <p:tgtEl>
                                          <p:spTgt spid="6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Tree Height</a:t>
            </a:r>
            <a:endParaRPr/>
          </a:p>
        </p:txBody>
      </p:sp>
      <p:sp>
        <p:nvSpPr>
          <p:cNvPr id="83" name="Google Shape;83;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start today by carefully discussing the height of binary search trees.</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Trees range from best-case “bushy” to worst-case “spindly”.</a:t>
            </a:r>
            <a:endParaRPr/>
          </a:p>
          <a:p>
            <a:pPr indent="-355600" lvl="0" marL="457200" rtl="0" algn="l">
              <a:spcBef>
                <a:spcPts val="600"/>
              </a:spcBef>
              <a:spcAft>
                <a:spcPts val="0"/>
              </a:spcAft>
              <a:buSzPts val="2000"/>
              <a:buChar char="●"/>
            </a:pPr>
            <a:r>
              <a:rPr lang="en"/>
              <a:t>Difference is dramatic!</a:t>
            </a:r>
            <a:endParaRPr/>
          </a:p>
        </p:txBody>
      </p:sp>
      <p:grpSp>
        <p:nvGrpSpPr>
          <p:cNvPr id="84" name="Google Shape;84;p17"/>
          <p:cNvGrpSpPr/>
          <p:nvPr/>
        </p:nvGrpSpPr>
        <p:grpSpPr>
          <a:xfrm>
            <a:off x="594600" y="3439088"/>
            <a:ext cx="1762689" cy="1040218"/>
            <a:chOff x="5860100" y="3678825"/>
            <a:chExt cx="1762689" cy="1040218"/>
          </a:xfrm>
        </p:grpSpPr>
        <p:sp>
          <p:nvSpPr>
            <p:cNvPr id="85" name="Google Shape;85;p17"/>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86" name="Google Shape;86;p17"/>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87" name="Google Shape;87;p17"/>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88" name="Google Shape;88;p17"/>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89" name="Google Shape;89;p17"/>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90" name="Google Shape;90;p17"/>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91" name="Google Shape;91;p17"/>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92" name="Google Shape;92;p17"/>
            <p:cNvCxnSpPr>
              <a:stCxn id="86" idx="0"/>
              <a:endCxn id="85"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3" name="Google Shape;93;p17"/>
            <p:cNvCxnSpPr>
              <a:stCxn id="87" idx="0"/>
              <a:endCxn id="85"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4" name="Google Shape;94;p17"/>
            <p:cNvCxnSpPr>
              <a:stCxn id="88" idx="0"/>
              <a:endCxn id="86"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95" name="Google Shape;95;p17"/>
            <p:cNvCxnSpPr>
              <a:stCxn id="86" idx="2"/>
              <a:endCxn id="89"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96" name="Google Shape;96;p17"/>
            <p:cNvCxnSpPr>
              <a:stCxn id="87" idx="2"/>
              <a:endCxn id="90"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97" name="Google Shape;97;p17"/>
            <p:cNvCxnSpPr>
              <a:stCxn id="87" idx="2"/>
              <a:endCxn id="91"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98" name="Google Shape;98;p17"/>
          <p:cNvSpPr/>
          <p:nvPr/>
        </p:nvSpPr>
        <p:spPr>
          <a:xfrm>
            <a:off x="3252925" y="3445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99" name="Google Shape;99;p17"/>
          <p:cNvSpPr/>
          <p:nvPr/>
        </p:nvSpPr>
        <p:spPr>
          <a:xfrm>
            <a:off x="2795725" y="3826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00" name="Google Shape;100;p17"/>
          <p:cNvSpPr/>
          <p:nvPr/>
        </p:nvSpPr>
        <p:spPr>
          <a:xfrm>
            <a:off x="3710125" y="3826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01" name="Google Shape;101;p17"/>
          <p:cNvSpPr/>
          <p:nvPr/>
        </p:nvSpPr>
        <p:spPr>
          <a:xfrm>
            <a:off x="2530600" y="42157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102" name="Google Shape;102;p17"/>
          <p:cNvSpPr/>
          <p:nvPr/>
        </p:nvSpPr>
        <p:spPr>
          <a:xfrm>
            <a:off x="3009143"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103" name="Google Shape;103;p17"/>
          <p:cNvSpPr/>
          <p:nvPr/>
        </p:nvSpPr>
        <p:spPr>
          <a:xfrm>
            <a:off x="3452425"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04" name="Google Shape;104;p17"/>
          <p:cNvSpPr/>
          <p:nvPr/>
        </p:nvSpPr>
        <p:spPr>
          <a:xfrm>
            <a:off x="3959389" y="42216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05" name="Google Shape;105;p17"/>
          <p:cNvCxnSpPr>
            <a:stCxn id="99" idx="0"/>
            <a:endCxn id="98" idx="2"/>
          </p:cNvCxnSpPr>
          <p:nvPr/>
        </p:nvCxnSpPr>
        <p:spPr>
          <a:xfrm flipH="1" rot="10800000">
            <a:off x="2962675" y="37100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6" name="Google Shape;106;p17"/>
          <p:cNvCxnSpPr>
            <a:stCxn id="100" idx="0"/>
            <a:endCxn id="98" idx="2"/>
          </p:cNvCxnSpPr>
          <p:nvPr/>
        </p:nvCxnSpPr>
        <p:spPr>
          <a:xfrm rot="10800000">
            <a:off x="3419875" y="37100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7" name="Google Shape;107;p17"/>
          <p:cNvCxnSpPr>
            <a:stCxn id="101" idx="0"/>
            <a:endCxn id="99" idx="2"/>
          </p:cNvCxnSpPr>
          <p:nvPr/>
        </p:nvCxnSpPr>
        <p:spPr>
          <a:xfrm flipH="1" rot="10800000">
            <a:off x="2697550" y="40909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08" name="Google Shape;108;p17"/>
          <p:cNvCxnSpPr>
            <a:stCxn id="99" idx="2"/>
            <a:endCxn id="102" idx="0"/>
          </p:cNvCxnSpPr>
          <p:nvPr/>
        </p:nvCxnSpPr>
        <p:spPr>
          <a:xfrm>
            <a:off x="2962675" y="40910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09" name="Google Shape;109;p17"/>
          <p:cNvCxnSpPr>
            <a:stCxn id="100" idx="2"/>
            <a:endCxn id="103" idx="0"/>
          </p:cNvCxnSpPr>
          <p:nvPr/>
        </p:nvCxnSpPr>
        <p:spPr>
          <a:xfrm flipH="1">
            <a:off x="3619375" y="40910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10" name="Google Shape;110;p17"/>
          <p:cNvCxnSpPr>
            <a:stCxn id="100" idx="2"/>
            <a:endCxn id="104" idx="0"/>
          </p:cNvCxnSpPr>
          <p:nvPr/>
        </p:nvCxnSpPr>
        <p:spPr>
          <a:xfrm>
            <a:off x="3877075" y="40910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111" name="Google Shape;111;p17"/>
          <p:cNvSpPr/>
          <p:nvPr/>
        </p:nvSpPr>
        <p:spPr>
          <a:xfrm>
            <a:off x="2276550" y="29601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112" name="Google Shape;112;p17"/>
          <p:cNvCxnSpPr>
            <a:stCxn id="111" idx="2"/>
            <a:endCxn id="85" idx="0"/>
          </p:cNvCxnSpPr>
          <p:nvPr/>
        </p:nvCxnSpPr>
        <p:spPr>
          <a:xfrm flipH="1">
            <a:off x="1483800" y="32244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113" name="Google Shape;113;p17"/>
          <p:cNvCxnSpPr>
            <a:stCxn id="111" idx="2"/>
            <a:endCxn id="98" idx="0"/>
          </p:cNvCxnSpPr>
          <p:nvPr/>
        </p:nvCxnSpPr>
        <p:spPr>
          <a:xfrm>
            <a:off x="2443500" y="32244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14" name="Google Shape;114;p17"/>
          <p:cNvSpPr/>
          <p:nvPr/>
        </p:nvSpPr>
        <p:spPr>
          <a:xfrm>
            <a:off x="7434225" y="3513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15" name="Google Shape;115;p17"/>
          <p:cNvSpPr/>
          <p:nvPr/>
        </p:nvSpPr>
        <p:spPr>
          <a:xfrm>
            <a:off x="7891425" y="38945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16" name="Google Shape;116;p17"/>
          <p:cNvSpPr/>
          <p:nvPr/>
        </p:nvSpPr>
        <p:spPr>
          <a:xfrm>
            <a:off x="8140689" y="42895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17" name="Google Shape;117;p17"/>
          <p:cNvCxnSpPr>
            <a:stCxn id="115" idx="0"/>
            <a:endCxn id="114" idx="2"/>
          </p:cNvCxnSpPr>
          <p:nvPr/>
        </p:nvCxnSpPr>
        <p:spPr>
          <a:xfrm rot="10800000">
            <a:off x="7601175" y="37778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18" name="Google Shape;118;p17"/>
          <p:cNvCxnSpPr>
            <a:stCxn id="115" idx="2"/>
            <a:endCxn id="116" idx="0"/>
          </p:cNvCxnSpPr>
          <p:nvPr/>
        </p:nvCxnSpPr>
        <p:spPr>
          <a:xfrm>
            <a:off x="8058375" y="41588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119" name="Google Shape;119;p17"/>
          <p:cNvCxnSpPr>
            <a:stCxn id="120" idx="2"/>
            <a:endCxn id="114" idx="0"/>
          </p:cNvCxnSpPr>
          <p:nvPr/>
        </p:nvCxnSpPr>
        <p:spPr>
          <a:xfrm>
            <a:off x="6624800" y="32923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20" name="Google Shape;120;p17"/>
          <p:cNvSpPr/>
          <p:nvPr/>
        </p:nvSpPr>
        <p:spPr>
          <a:xfrm>
            <a:off x="6457850" y="30280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121" name="Google Shape;121;p17"/>
          <p:cNvCxnSpPr/>
          <p:nvPr/>
        </p:nvCxnSpPr>
        <p:spPr>
          <a:xfrm flipH="1">
            <a:off x="2830975" y="1826475"/>
            <a:ext cx="779400" cy="1173600"/>
          </a:xfrm>
          <a:prstGeom prst="straightConnector1">
            <a:avLst/>
          </a:prstGeom>
          <a:noFill/>
          <a:ln cap="flat" cmpd="sng" w="19050">
            <a:solidFill>
              <a:schemeClr val="dk2"/>
            </a:solidFill>
            <a:prstDash val="solid"/>
            <a:round/>
            <a:headEnd len="med" w="med" type="none"/>
            <a:tailEnd len="med" w="med" type="triangle"/>
          </a:ln>
        </p:spPr>
      </p:cxnSp>
      <p:cxnSp>
        <p:nvCxnSpPr>
          <p:cNvPr id="122" name="Google Shape;122;p17"/>
          <p:cNvCxnSpPr/>
          <p:nvPr/>
        </p:nvCxnSpPr>
        <p:spPr>
          <a:xfrm>
            <a:off x="5701850" y="1902200"/>
            <a:ext cx="553500" cy="941700"/>
          </a:xfrm>
          <a:prstGeom prst="straightConnector1">
            <a:avLst/>
          </a:prstGeom>
          <a:noFill/>
          <a:ln cap="flat" cmpd="sng" w="19050">
            <a:solidFill>
              <a:schemeClr val="dk2"/>
            </a:solidFill>
            <a:prstDash val="solid"/>
            <a:round/>
            <a:headEnd len="med" w="med" type="none"/>
            <a:tailEnd len="med" w="med" type="triangle"/>
          </a:ln>
        </p:spPr>
      </p:cxnSp>
      <p:sp>
        <p:nvSpPr>
          <p:cNvPr id="123" name="Google Shape;123;p17"/>
          <p:cNvSpPr txBox="1"/>
          <p:nvPr/>
        </p:nvSpPr>
        <p:spPr>
          <a:xfrm>
            <a:off x="40500" y="28931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24" name="Google Shape;124;p17"/>
          <p:cNvSpPr txBox="1"/>
          <p:nvPr/>
        </p:nvSpPr>
        <p:spPr>
          <a:xfrm>
            <a:off x="8474600" y="31840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658" name="Google Shape;658;p44"/>
          <p:cNvSpPr txBox="1"/>
          <p:nvPr>
            <p:ph idx="1" type="body"/>
          </p:nvPr>
        </p:nvSpPr>
        <p:spPr>
          <a:xfrm>
            <a:off x="243000" y="556500"/>
            <a:ext cx="8443800" cy="229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55600" lvl="0" marL="457200" rtl="0" algn="l">
              <a:spcBef>
                <a:spcPts val="600"/>
              </a:spcBef>
              <a:spcAft>
                <a:spcPts val="0"/>
              </a:spcAft>
              <a:buSzPts val="2000"/>
              <a:buChar char="●"/>
            </a:pPr>
            <a:r>
              <a:rPr lang="en"/>
              <a:t>Leaf nodes can get too juicy.</a:t>
            </a:r>
            <a:endParaRPr/>
          </a:p>
        </p:txBody>
      </p:sp>
      <p:sp>
        <p:nvSpPr>
          <p:cNvPr id="659" name="Google Shape;659;p44"/>
          <p:cNvSpPr txBox="1"/>
          <p:nvPr>
            <p:ph idx="1" type="body"/>
          </p:nvPr>
        </p:nvSpPr>
        <p:spPr>
          <a:xfrm>
            <a:off x="243000" y="1699500"/>
            <a:ext cx="8443800" cy="229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a:t>
            </a:r>
            <a:endParaRPr/>
          </a:p>
        </p:txBody>
      </p:sp>
      <p:sp>
        <p:nvSpPr>
          <p:cNvPr id="660" name="Google Shape;660;p44"/>
          <p:cNvSpPr/>
          <p:nvPr/>
        </p:nvSpPr>
        <p:spPr>
          <a:xfrm>
            <a:off x="5493868" y="1945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61" name="Google Shape;661;p44"/>
          <p:cNvSpPr/>
          <p:nvPr/>
        </p:nvSpPr>
        <p:spPr>
          <a:xfrm>
            <a:off x="5079580"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62" name="Google Shape;662;p44"/>
          <p:cNvSpPr/>
          <p:nvPr/>
        </p:nvSpPr>
        <p:spPr>
          <a:xfrm>
            <a:off x="5909256" y="2490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63" name="Google Shape;663;p44"/>
          <p:cNvCxnSpPr>
            <a:stCxn id="661" idx="0"/>
            <a:endCxn id="660" idx="2"/>
          </p:cNvCxnSpPr>
          <p:nvPr/>
        </p:nvCxnSpPr>
        <p:spPr>
          <a:xfrm flipH="1" rot="10800000">
            <a:off x="5324830" y="2270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64" name="Google Shape;664;p44"/>
          <p:cNvCxnSpPr>
            <a:stCxn id="662" idx="0"/>
            <a:endCxn id="660" idx="2"/>
          </p:cNvCxnSpPr>
          <p:nvPr/>
        </p:nvCxnSpPr>
        <p:spPr>
          <a:xfrm rot="10800000">
            <a:off x="5739006" y="2270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65" name="Google Shape;665;p44"/>
          <p:cNvSpPr/>
          <p:nvPr/>
        </p:nvSpPr>
        <p:spPr>
          <a:xfrm>
            <a:off x="7220042" y="19456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66" name="Google Shape;666;p44"/>
          <p:cNvSpPr/>
          <p:nvPr/>
        </p:nvSpPr>
        <p:spPr>
          <a:xfrm>
            <a:off x="6777304" y="2490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67" name="Google Shape;667;p44"/>
          <p:cNvSpPr/>
          <p:nvPr/>
        </p:nvSpPr>
        <p:spPr>
          <a:xfrm>
            <a:off x="7442200" y="2490150"/>
            <a:ext cx="161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668" name="Google Shape;668;p44"/>
          <p:cNvCxnSpPr>
            <a:stCxn id="666" idx="0"/>
            <a:endCxn id="665" idx="2"/>
          </p:cNvCxnSpPr>
          <p:nvPr/>
        </p:nvCxnSpPr>
        <p:spPr>
          <a:xfrm flipH="1" rot="10800000">
            <a:off x="7022554" y="2270558"/>
            <a:ext cx="442800" cy="219600"/>
          </a:xfrm>
          <a:prstGeom prst="straightConnector1">
            <a:avLst/>
          </a:prstGeom>
          <a:noFill/>
          <a:ln cap="flat" cmpd="sng" w="19050">
            <a:solidFill>
              <a:srgbClr val="666666"/>
            </a:solidFill>
            <a:prstDash val="solid"/>
            <a:round/>
            <a:headEnd len="med" w="med" type="none"/>
            <a:tailEnd len="med" w="med" type="none"/>
          </a:ln>
        </p:spPr>
      </p:cxnSp>
      <p:cxnSp>
        <p:nvCxnSpPr>
          <p:cNvPr id="669" name="Google Shape;669;p44"/>
          <p:cNvCxnSpPr>
            <a:stCxn id="667" idx="0"/>
            <a:endCxn id="665" idx="2"/>
          </p:cNvCxnSpPr>
          <p:nvPr/>
        </p:nvCxnSpPr>
        <p:spPr>
          <a:xfrm rot="10800000">
            <a:off x="7465300" y="2270550"/>
            <a:ext cx="785400" cy="219600"/>
          </a:xfrm>
          <a:prstGeom prst="straightConnector1">
            <a:avLst/>
          </a:prstGeom>
          <a:noFill/>
          <a:ln cap="flat" cmpd="sng" w="19050">
            <a:solidFill>
              <a:srgbClr val="666666"/>
            </a:solidFill>
            <a:prstDash val="solid"/>
            <a:round/>
            <a:headEnd len="med" w="med" type="none"/>
            <a:tailEnd len="med" w="med" type="none"/>
          </a:ln>
        </p:spPr>
      </p:cxnSp>
      <p:sp>
        <p:nvSpPr>
          <p:cNvPr id="670" name="Google Shape;670;p44"/>
          <p:cNvSpPr/>
          <p:nvPr/>
        </p:nvSpPr>
        <p:spPr>
          <a:xfrm>
            <a:off x="6350633" y="1348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71" name="Google Shape;671;p44"/>
          <p:cNvCxnSpPr>
            <a:stCxn id="670" idx="2"/>
            <a:endCxn id="660" idx="0"/>
          </p:cNvCxnSpPr>
          <p:nvPr/>
        </p:nvCxnSpPr>
        <p:spPr>
          <a:xfrm flipH="1">
            <a:off x="5739083" y="1673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72" name="Google Shape;672;p44"/>
          <p:cNvCxnSpPr>
            <a:stCxn id="670" idx="2"/>
            <a:endCxn id="665" idx="0"/>
          </p:cNvCxnSpPr>
          <p:nvPr/>
        </p:nvCxnSpPr>
        <p:spPr>
          <a:xfrm>
            <a:off x="6595883" y="1673875"/>
            <a:ext cx="869400" cy="271800"/>
          </a:xfrm>
          <a:prstGeom prst="straightConnector1">
            <a:avLst/>
          </a:prstGeom>
          <a:noFill/>
          <a:ln cap="flat" cmpd="sng" w="19050">
            <a:solidFill>
              <a:srgbClr val="666666"/>
            </a:solidFill>
            <a:prstDash val="solid"/>
            <a:round/>
            <a:headEnd len="med" w="med" type="none"/>
            <a:tailEnd len="med" w="med" type="none"/>
          </a:ln>
        </p:spPr>
      </p:cxnSp>
      <p:pic>
        <p:nvPicPr>
          <p:cNvPr id="673" name="Google Shape;673;p44"/>
          <p:cNvPicPr preferRelativeResize="0"/>
          <p:nvPr/>
        </p:nvPicPr>
        <p:blipFill>
          <a:blip r:embed="rId3">
            <a:alphaModFix/>
          </a:blip>
          <a:stretch>
            <a:fillRect/>
          </a:stretch>
        </p:blipFill>
        <p:spPr>
          <a:xfrm>
            <a:off x="1282125" y="3033475"/>
            <a:ext cx="2753584" cy="198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1"/>
                                        <p:tgtEl>
                                          <p:spTgt spid="6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1"/>
                                        <p:tgtEl>
                                          <p:spTgt spid="6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1"/>
                                        <p:tgtEl>
                                          <p:spTgt spid="6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Moving Items Up</a:t>
            </a:r>
            <a:endParaRPr/>
          </a:p>
        </p:txBody>
      </p:sp>
      <p:sp>
        <p:nvSpPr>
          <p:cNvPr id="679" name="Google Shape;679;p45"/>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limit L on the number of items, say L=3.</a:t>
            </a:r>
            <a:endParaRPr/>
          </a:p>
          <a:p>
            <a:pPr indent="-355600" lvl="0" marL="457200" rtl="0" algn="l">
              <a:spcBef>
                <a:spcPts val="0"/>
              </a:spcBef>
              <a:spcAft>
                <a:spcPts val="0"/>
              </a:spcAft>
              <a:buSzPts val="2000"/>
              <a:buChar char="●"/>
            </a:pPr>
            <a:r>
              <a:rPr lang="en"/>
              <a:t>If any node has more than L items, give an item to parent.</a:t>
            </a:r>
            <a:endParaRPr/>
          </a:p>
          <a:p>
            <a:pPr indent="-355600" lvl="1" marL="914400" rtl="0" algn="l">
              <a:spcBef>
                <a:spcPts val="0"/>
              </a:spcBef>
              <a:spcAft>
                <a:spcPts val="0"/>
              </a:spcAft>
              <a:buSzPts val="2000"/>
              <a:buChar char="○"/>
            </a:pPr>
            <a:r>
              <a:rPr lang="en"/>
              <a:t>Which one? Let’s say (arbitrarily) the left-middle.</a:t>
            </a:r>
            <a:endParaRPr/>
          </a:p>
        </p:txBody>
      </p:sp>
      <p:sp>
        <p:nvSpPr>
          <p:cNvPr id="680" name="Google Shape;680;p45"/>
          <p:cNvSpPr txBox="1"/>
          <p:nvPr/>
        </p:nvSpPr>
        <p:spPr>
          <a:xfrm>
            <a:off x="228600" y="3725075"/>
            <a:ext cx="62466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Q: What’s the problem now?</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16 is to the right of 17.</a:t>
            </a:r>
            <a:endParaRPr sz="2000"/>
          </a:p>
        </p:txBody>
      </p:sp>
      <p:sp>
        <p:nvSpPr>
          <p:cNvPr id="681" name="Google Shape;681;p45"/>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82" name="Google Shape;682;p45"/>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83" name="Google Shape;683;p45"/>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84" name="Google Shape;684;p45"/>
          <p:cNvCxnSpPr>
            <a:stCxn id="682" idx="0"/>
            <a:endCxn id="681"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85" name="Google Shape;685;p45"/>
          <p:cNvCxnSpPr>
            <a:stCxn id="683" idx="0"/>
            <a:endCxn id="681"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86" name="Google Shape;686;p45"/>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687" name="Google Shape;687;p45"/>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688" name="Google Shape;688;p45"/>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689" name="Google Shape;689;p45"/>
          <p:cNvCxnSpPr>
            <a:stCxn id="687" idx="0"/>
            <a:endCxn id="686"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90" name="Google Shape;690;p45"/>
          <p:cNvCxnSpPr>
            <a:stCxn id="688" idx="0"/>
            <a:endCxn id="686"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691" name="Google Shape;691;p45"/>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692" name="Google Shape;692;p45"/>
          <p:cNvCxnSpPr>
            <a:stCxn id="691" idx="2"/>
            <a:endCxn id="681"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93" name="Google Shape;693;p45"/>
          <p:cNvCxnSpPr>
            <a:stCxn id="691" idx="2"/>
            <a:endCxn id="686"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grpSp>
        <p:nvGrpSpPr>
          <p:cNvPr id="694" name="Google Shape;694;p45"/>
          <p:cNvGrpSpPr/>
          <p:nvPr/>
        </p:nvGrpSpPr>
        <p:grpSpPr>
          <a:xfrm>
            <a:off x="5079580" y="3253975"/>
            <a:ext cx="3886645" cy="1466083"/>
            <a:chOff x="5079580" y="3253975"/>
            <a:chExt cx="3886645" cy="1466083"/>
          </a:xfrm>
        </p:grpSpPr>
        <p:sp>
          <p:nvSpPr>
            <p:cNvPr id="695" name="Google Shape;695;p45"/>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6" name="Google Shape;696;p45"/>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697" name="Google Shape;697;p45"/>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698" name="Google Shape;698;p45"/>
            <p:cNvCxnSpPr>
              <a:stCxn id="696" idx="0"/>
              <a:endCxn id="695"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99" name="Google Shape;699;p45"/>
            <p:cNvCxnSpPr>
              <a:stCxn id="697" idx="0"/>
              <a:endCxn id="695"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00" name="Google Shape;700;p45"/>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701" name="Google Shape;701;p45"/>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02" name="Google Shape;702;p45"/>
            <p:cNvSpPr/>
            <p:nvPr/>
          </p:nvSpPr>
          <p:spPr>
            <a:xfrm>
              <a:off x="7720325" y="4395150"/>
              <a:ext cx="124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16  18  19</a:t>
              </a:r>
              <a:endParaRPr sz="1800"/>
            </a:p>
          </p:txBody>
        </p:sp>
        <p:cxnSp>
          <p:nvCxnSpPr>
            <p:cNvPr id="703" name="Google Shape;703;p45"/>
            <p:cNvCxnSpPr>
              <a:stCxn id="701" idx="0"/>
              <a:endCxn id="700"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704" name="Google Shape;704;p45"/>
            <p:cNvCxnSpPr>
              <a:stCxn id="702" idx="0"/>
              <a:endCxn id="700" idx="2"/>
            </p:cNvCxnSpPr>
            <p:nvPr/>
          </p:nvCxnSpPr>
          <p:spPr>
            <a:xfrm rot="10800000">
              <a:off x="7654775" y="4175550"/>
              <a:ext cx="688500" cy="219600"/>
            </a:xfrm>
            <a:prstGeom prst="straightConnector1">
              <a:avLst/>
            </a:prstGeom>
            <a:noFill/>
            <a:ln cap="flat" cmpd="sng" w="19050">
              <a:solidFill>
                <a:srgbClr val="666666"/>
              </a:solidFill>
              <a:prstDash val="solid"/>
              <a:round/>
              <a:headEnd len="med" w="med" type="none"/>
              <a:tailEnd len="med" w="med" type="none"/>
            </a:ln>
          </p:spPr>
        </p:cxnSp>
        <p:sp>
          <p:nvSpPr>
            <p:cNvPr id="705" name="Google Shape;705;p45"/>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06" name="Google Shape;706;p45"/>
            <p:cNvCxnSpPr>
              <a:stCxn id="705" idx="2"/>
              <a:endCxn id="695"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07" name="Google Shape;707;p45"/>
            <p:cNvCxnSpPr>
              <a:stCxn id="705" idx="2"/>
              <a:endCxn id="700"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708" name="Google Shape;708;p45"/>
          <p:cNvGrpSpPr/>
          <p:nvPr/>
        </p:nvGrpSpPr>
        <p:grpSpPr>
          <a:xfrm>
            <a:off x="7507345" y="2226490"/>
            <a:ext cx="1210500" cy="702085"/>
            <a:chOff x="7507345" y="2226490"/>
            <a:chExt cx="1210500" cy="702085"/>
          </a:xfrm>
        </p:grpSpPr>
        <p:cxnSp>
          <p:nvCxnSpPr>
            <p:cNvPr id="709" name="Google Shape;709;p45"/>
            <p:cNvCxnSpPr/>
            <p:nvPr/>
          </p:nvCxnSpPr>
          <p:spPr>
            <a:xfrm rot="10800000">
              <a:off x="8004324" y="2226490"/>
              <a:ext cx="0" cy="362100"/>
            </a:xfrm>
            <a:prstGeom prst="straightConnector1">
              <a:avLst/>
            </a:prstGeom>
            <a:noFill/>
            <a:ln cap="flat" cmpd="sng" w="9525">
              <a:solidFill>
                <a:schemeClr val="dk2"/>
              </a:solidFill>
              <a:prstDash val="solid"/>
              <a:round/>
              <a:headEnd len="med" w="med" type="none"/>
              <a:tailEnd len="med" w="med" type="triangle"/>
            </a:ln>
          </p:spPr>
        </p:cxnSp>
        <p:sp>
          <p:nvSpPr>
            <p:cNvPr id="710" name="Google Shape;710;p45"/>
            <p:cNvSpPr txBox="1"/>
            <p:nvPr/>
          </p:nvSpPr>
          <p:spPr>
            <a:xfrm>
              <a:off x="7507345" y="2535575"/>
              <a:ext cx="1210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move up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xEl>
                                              <p:pRg end="0" st="0"/>
                                            </p:txEl>
                                          </p:spTgt>
                                        </p:tgtEl>
                                        <p:attrNameLst>
                                          <p:attrName>style.visibility</p:attrName>
                                        </p:attrNameLst>
                                      </p:cBhvr>
                                      <p:to>
                                        <p:strVal val="visible"/>
                                      </p:to>
                                    </p:set>
                                    <p:animEffect filter="fade" transition="in">
                                      <p:cBhvr>
                                        <p:cTn dur="1"/>
                                        <p:tgtEl>
                                          <p:spTgt spid="6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xEl>
                                              <p:pRg end="1" st="1"/>
                                            </p:txEl>
                                          </p:spTgt>
                                        </p:tgtEl>
                                        <p:attrNameLst>
                                          <p:attrName>style.visibility</p:attrName>
                                        </p:attrNameLst>
                                      </p:cBhvr>
                                      <p:to>
                                        <p:strVal val="visible"/>
                                      </p:to>
                                    </p:set>
                                    <p:animEffect filter="fade" transition="in">
                                      <p:cBhvr>
                                        <p:cTn dur="1"/>
                                        <p:tgtEl>
                                          <p:spTgt spid="6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14" name="Shape 714"/>
        <p:cNvGrpSpPr/>
        <p:nvPr/>
      </p:nvGrpSpPr>
      <p:grpSpPr>
        <a:xfrm>
          <a:off x="0" y="0"/>
          <a:ext cx="0" cy="0"/>
          <a:chOff x="0" y="0"/>
          <a:chExt cx="0" cy="0"/>
        </a:xfrm>
      </p:grpSpPr>
      <p:sp>
        <p:nvSpPr>
          <p:cNvPr id="715" name="Google Shape;715;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716" name="Google Shape;716;p46"/>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limit L on the number of items, say L=3.</a:t>
            </a:r>
            <a:endParaRPr/>
          </a:p>
          <a:p>
            <a:pPr indent="-355600" lvl="0" marL="457200" rtl="0" algn="l">
              <a:spcBef>
                <a:spcPts val="0"/>
              </a:spcBef>
              <a:spcAft>
                <a:spcPts val="0"/>
              </a:spcAft>
              <a:buSzPts val="2000"/>
              <a:buChar char="●"/>
            </a:pPr>
            <a:r>
              <a:rPr lang="en"/>
              <a:t>If any node has more than L items, give an item to parent.</a:t>
            </a:r>
            <a:endParaRPr/>
          </a:p>
          <a:p>
            <a:pPr indent="-355600" lvl="1" marL="914400" rtl="0" algn="l">
              <a:spcBef>
                <a:spcPts val="0"/>
              </a:spcBef>
              <a:spcAft>
                <a:spcPts val="0"/>
              </a:spcAft>
              <a:buSzPts val="2000"/>
              <a:buChar char="○"/>
            </a:pPr>
            <a:r>
              <a:rPr lang="en"/>
              <a:t>Which one? Let’s say (arbitrarily) the left-middle.</a:t>
            </a:r>
            <a:endParaRPr/>
          </a:p>
        </p:txBody>
      </p:sp>
      <p:sp>
        <p:nvSpPr>
          <p:cNvPr id="717" name="Google Shape;717;p46"/>
          <p:cNvSpPr txBox="1"/>
          <p:nvPr/>
        </p:nvSpPr>
        <p:spPr>
          <a:xfrm>
            <a:off x="228600" y="3725075"/>
            <a:ext cx="48492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Challenge for you:</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can we tweak this idea to make it work?</a:t>
            </a:r>
            <a:br>
              <a:rPr lang="en" sz="2000">
                <a:solidFill>
                  <a:schemeClr val="dk1"/>
                </a:solidFill>
                <a:latin typeface="Calibri"/>
                <a:ea typeface="Calibri"/>
                <a:cs typeface="Calibri"/>
                <a:sym typeface="Calibri"/>
              </a:rPr>
            </a:br>
            <a:endParaRPr sz="2000"/>
          </a:p>
        </p:txBody>
      </p:sp>
      <p:sp>
        <p:nvSpPr>
          <p:cNvPr id="718" name="Google Shape;718;p46"/>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19" name="Google Shape;719;p46"/>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20" name="Google Shape;720;p46"/>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21" name="Google Shape;721;p46"/>
          <p:cNvCxnSpPr>
            <a:stCxn id="719" idx="0"/>
            <a:endCxn id="718"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22" name="Google Shape;722;p46"/>
          <p:cNvCxnSpPr>
            <a:stCxn id="720" idx="0"/>
            <a:endCxn id="718"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23" name="Google Shape;723;p46"/>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724" name="Google Shape;724;p46"/>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25" name="Google Shape;725;p46"/>
          <p:cNvSpPr/>
          <p:nvPr/>
        </p:nvSpPr>
        <p:spPr>
          <a:xfrm>
            <a:off x="7720325" y="4395150"/>
            <a:ext cx="124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16  18  19</a:t>
            </a:r>
            <a:endParaRPr sz="1800"/>
          </a:p>
        </p:txBody>
      </p:sp>
      <p:cxnSp>
        <p:nvCxnSpPr>
          <p:cNvPr id="726" name="Google Shape;726;p46"/>
          <p:cNvCxnSpPr>
            <a:stCxn id="724" idx="0"/>
            <a:endCxn id="723"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727" name="Google Shape;727;p46"/>
          <p:cNvCxnSpPr>
            <a:stCxn id="725" idx="0"/>
            <a:endCxn id="723" idx="2"/>
          </p:cNvCxnSpPr>
          <p:nvPr/>
        </p:nvCxnSpPr>
        <p:spPr>
          <a:xfrm rot="10800000">
            <a:off x="7654775" y="4175550"/>
            <a:ext cx="688500" cy="219600"/>
          </a:xfrm>
          <a:prstGeom prst="straightConnector1">
            <a:avLst/>
          </a:prstGeom>
          <a:noFill/>
          <a:ln cap="flat" cmpd="sng" w="19050">
            <a:solidFill>
              <a:srgbClr val="666666"/>
            </a:solidFill>
            <a:prstDash val="solid"/>
            <a:round/>
            <a:headEnd len="med" w="med" type="none"/>
            <a:tailEnd len="med" w="med" type="none"/>
          </a:ln>
        </p:spPr>
      </p:cxnSp>
      <p:sp>
        <p:nvSpPr>
          <p:cNvPr id="728" name="Google Shape;728;p46"/>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29" name="Google Shape;729;p46"/>
          <p:cNvCxnSpPr>
            <a:stCxn id="728" idx="2"/>
            <a:endCxn id="718"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30" name="Google Shape;730;p46"/>
          <p:cNvCxnSpPr>
            <a:stCxn id="728" idx="2"/>
            <a:endCxn id="723"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731" name="Google Shape;731;p46"/>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2" name="Google Shape;732;p46"/>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33" name="Google Shape;733;p46"/>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34" name="Google Shape;734;p46"/>
          <p:cNvCxnSpPr>
            <a:stCxn id="732" idx="0"/>
            <a:endCxn id="731"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35" name="Google Shape;735;p46"/>
          <p:cNvCxnSpPr>
            <a:stCxn id="733" idx="0"/>
            <a:endCxn id="731"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36" name="Google Shape;736;p46"/>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37" name="Google Shape;737;p46"/>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38" name="Google Shape;738;p46"/>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739" name="Google Shape;739;p46"/>
          <p:cNvCxnSpPr>
            <a:stCxn id="737" idx="0"/>
            <a:endCxn id="736"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40" name="Google Shape;740;p46"/>
          <p:cNvCxnSpPr>
            <a:stCxn id="738" idx="0"/>
            <a:endCxn id="736"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741" name="Google Shape;741;p46"/>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42" name="Google Shape;742;p46"/>
          <p:cNvCxnSpPr>
            <a:stCxn id="741" idx="2"/>
            <a:endCxn id="731"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43" name="Google Shape;743;p46"/>
          <p:cNvCxnSpPr>
            <a:stCxn id="741" idx="2"/>
            <a:endCxn id="736"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0" st="0"/>
                                            </p:txEl>
                                          </p:spTgt>
                                        </p:tgtEl>
                                        <p:attrNameLst>
                                          <p:attrName>style.visibility</p:attrName>
                                        </p:attrNameLst>
                                      </p:cBhvr>
                                      <p:to>
                                        <p:strVal val="visible"/>
                                      </p:to>
                                    </p:set>
                                    <p:animEffect filter="fade" transition="in">
                                      <p:cBhvr>
                                        <p:cTn dur="1000"/>
                                        <p:tgtEl>
                                          <p:spTgt spid="7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1" st="1"/>
                                            </p:txEl>
                                          </p:spTgt>
                                        </p:tgtEl>
                                        <p:attrNameLst>
                                          <p:attrName>style.visibility</p:attrName>
                                        </p:attrNameLst>
                                      </p:cBhvr>
                                      <p:to>
                                        <p:strVal val="visible"/>
                                      </p:to>
                                    </p:set>
                                    <p:animEffect filter="fade" transition="in">
                                      <p:cBhvr>
                                        <p:cTn dur="1000"/>
                                        <p:tgtEl>
                                          <p:spTgt spid="7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7" name="Shape 747"/>
        <p:cNvGrpSpPr/>
        <p:nvPr/>
      </p:nvGrpSpPr>
      <p:grpSpPr>
        <a:xfrm>
          <a:off x="0" y="0"/>
          <a:ext cx="0" cy="0"/>
          <a:chOff x="0" y="0"/>
          <a:chExt cx="0" cy="0"/>
        </a:xfrm>
      </p:grpSpPr>
      <p:sp>
        <p:nvSpPr>
          <p:cNvPr id="748" name="Google Shape;748;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749" name="Google Shape;749;p47"/>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is balanced, but we have a 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limit L on the number of items, say L=3.</a:t>
            </a:r>
            <a:endParaRPr/>
          </a:p>
          <a:p>
            <a:pPr indent="-355600" lvl="0" marL="457200" rtl="0" algn="l">
              <a:spcBef>
                <a:spcPts val="0"/>
              </a:spcBef>
              <a:spcAft>
                <a:spcPts val="0"/>
              </a:spcAft>
              <a:buSzPts val="2000"/>
              <a:buChar char="●"/>
            </a:pPr>
            <a:r>
              <a:rPr lang="en"/>
              <a:t>If any node has more than L items, give an item to parent.</a:t>
            </a:r>
            <a:endParaRPr/>
          </a:p>
          <a:p>
            <a:pPr indent="-355600" lvl="1" marL="914400" rtl="0" algn="l">
              <a:spcBef>
                <a:spcPts val="0"/>
              </a:spcBef>
              <a:spcAft>
                <a:spcPts val="0"/>
              </a:spcAft>
              <a:buSzPts val="2000"/>
              <a:buChar char="○"/>
            </a:pPr>
            <a:r>
              <a:rPr lang="en"/>
              <a:t>Pulling item out of full node splits it into left and right.</a:t>
            </a:r>
            <a:endParaRPr/>
          </a:p>
          <a:p>
            <a:pPr indent="-355600" lvl="1" marL="914400" rtl="0" algn="l">
              <a:spcBef>
                <a:spcPts val="0"/>
              </a:spcBef>
              <a:spcAft>
                <a:spcPts val="0"/>
              </a:spcAft>
              <a:buSzPts val="2000"/>
              <a:buChar char="○"/>
            </a:pPr>
            <a:r>
              <a:rPr lang="en"/>
              <a:t>Parent node now has three children!</a:t>
            </a:r>
            <a:endParaRPr/>
          </a:p>
        </p:txBody>
      </p:sp>
      <p:sp>
        <p:nvSpPr>
          <p:cNvPr id="750" name="Google Shape;750;p47"/>
          <p:cNvSpPr/>
          <p:nvPr/>
        </p:nvSpPr>
        <p:spPr>
          <a:xfrm>
            <a:off x="5493868" y="38507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51" name="Google Shape;751;p47"/>
          <p:cNvSpPr/>
          <p:nvPr/>
        </p:nvSpPr>
        <p:spPr>
          <a:xfrm>
            <a:off x="5079580"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52" name="Google Shape;752;p47"/>
          <p:cNvSpPr/>
          <p:nvPr/>
        </p:nvSpPr>
        <p:spPr>
          <a:xfrm>
            <a:off x="5909256" y="43951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53" name="Google Shape;753;p47"/>
          <p:cNvCxnSpPr>
            <a:stCxn id="751" idx="0"/>
            <a:endCxn id="750" idx="2"/>
          </p:cNvCxnSpPr>
          <p:nvPr/>
        </p:nvCxnSpPr>
        <p:spPr>
          <a:xfrm flipH="1" rot="10800000">
            <a:off x="5324830" y="41755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54" name="Google Shape;754;p47"/>
          <p:cNvCxnSpPr>
            <a:stCxn id="752" idx="0"/>
            <a:endCxn id="750" idx="2"/>
          </p:cNvCxnSpPr>
          <p:nvPr/>
        </p:nvCxnSpPr>
        <p:spPr>
          <a:xfrm rot="10800000">
            <a:off x="5739006" y="41755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55" name="Google Shape;755;p47"/>
          <p:cNvSpPr/>
          <p:nvPr/>
        </p:nvSpPr>
        <p:spPr>
          <a:xfrm>
            <a:off x="7220056" y="38507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756" name="Google Shape;756;p47"/>
          <p:cNvSpPr/>
          <p:nvPr/>
        </p:nvSpPr>
        <p:spPr>
          <a:xfrm>
            <a:off x="6853504"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57" name="Google Shape;757;p47"/>
          <p:cNvSpPr/>
          <p:nvPr/>
        </p:nvSpPr>
        <p:spPr>
          <a:xfrm>
            <a:off x="8182450" y="439515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758" name="Google Shape;758;p47"/>
          <p:cNvCxnSpPr>
            <a:stCxn id="756" idx="0"/>
            <a:endCxn id="755" idx="2"/>
          </p:cNvCxnSpPr>
          <p:nvPr/>
        </p:nvCxnSpPr>
        <p:spPr>
          <a:xfrm flipH="1" rot="10800000">
            <a:off x="7098754" y="41755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759" name="Google Shape;759;p47"/>
          <p:cNvCxnSpPr>
            <a:stCxn id="757" idx="0"/>
            <a:endCxn id="755" idx="2"/>
          </p:cNvCxnSpPr>
          <p:nvPr/>
        </p:nvCxnSpPr>
        <p:spPr>
          <a:xfrm rot="10800000">
            <a:off x="7654750" y="4175550"/>
            <a:ext cx="956100" cy="219600"/>
          </a:xfrm>
          <a:prstGeom prst="straightConnector1">
            <a:avLst/>
          </a:prstGeom>
          <a:noFill/>
          <a:ln cap="flat" cmpd="sng" w="19050">
            <a:solidFill>
              <a:srgbClr val="666666"/>
            </a:solidFill>
            <a:prstDash val="solid"/>
            <a:round/>
            <a:headEnd len="med" w="med" type="none"/>
            <a:tailEnd len="med" w="med" type="none"/>
          </a:ln>
        </p:spPr>
      </p:cxnSp>
      <p:sp>
        <p:nvSpPr>
          <p:cNvPr id="760" name="Google Shape;760;p47"/>
          <p:cNvSpPr/>
          <p:nvPr/>
        </p:nvSpPr>
        <p:spPr>
          <a:xfrm>
            <a:off x="6350633" y="3253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61" name="Google Shape;761;p47"/>
          <p:cNvCxnSpPr>
            <a:stCxn id="760" idx="2"/>
            <a:endCxn id="750" idx="0"/>
          </p:cNvCxnSpPr>
          <p:nvPr/>
        </p:nvCxnSpPr>
        <p:spPr>
          <a:xfrm flipH="1">
            <a:off x="5739083" y="35788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62" name="Google Shape;762;p47"/>
          <p:cNvCxnSpPr>
            <a:stCxn id="760" idx="2"/>
            <a:endCxn id="755" idx="0"/>
          </p:cNvCxnSpPr>
          <p:nvPr/>
        </p:nvCxnSpPr>
        <p:spPr>
          <a:xfrm>
            <a:off x="6595883" y="35788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763" name="Google Shape;763;p47"/>
          <p:cNvSpPr/>
          <p:nvPr/>
        </p:nvSpPr>
        <p:spPr>
          <a:xfrm>
            <a:off x="7465279" y="43951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764" name="Google Shape;764;p47"/>
          <p:cNvCxnSpPr>
            <a:stCxn id="763" idx="0"/>
            <a:endCxn id="755" idx="2"/>
          </p:cNvCxnSpPr>
          <p:nvPr/>
        </p:nvCxnSpPr>
        <p:spPr>
          <a:xfrm rot="10800000">
            <a:off x="7654729" y="4175558"/>
            <a:ext cx="55800" cy="219600"/>
          </a:xfrm>
          <a:prstGeom prst="straightConnector1">
            <a:avLst/>
          </a:prstGeom>
          <a:noFill/>
          <a:ln cap="flat" cmpd="sng" w="19050">
            <a:solidFill>
              <a:srgbClr val="666666"/>
            </a:solidFill>
            <a:prstDash val="solid"/>
            <a:round/>
            <a:headEnd len="med" w="med" type="none"/>
            <a:tailEnd len="med" w="med" type="none"/>
          </a:ln>
        </p:spPr>
      </p:cxnSp>
      <p:sp>
        <p:nvSpPr>
          <p:cNvPr id="765" name="Google Shape;765;p47"/>
          <p:cNvSpPr/>
          <p:nvPr/>
        </p:nvSpPr>
        <p:spPr>
          <a:xfrm>
            <a:off x="5493868" y="1336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66" name="Google Shape;766;p47"/>
          <p:cNvSpPr/>
          <p:nvPr/>
        </p:nvSpPr>
        <p:spPr>
          <a:xfrm>
            <a:off x="5079580"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67" name="Google Shape;767;p47"/>
          <p:cNvSpPr/>
          <p:nvPr/>
        </p:nvSpPr>
        <p:spPr>
          <a:xfrm>
            <a:off x="5909256" y="1880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68" name="Google Shape;768;p47"/>
          <p:cNvCxnSpPr>
            <a:stCxn id="766" idx="0"/>
            <a:endCxn id="765" idx="2"/>
          </p:cNvCxnSpPr>
          <p:nvPr/>
        </p:nvCxnSpPr>
        <p:spPr>
          <a:xfrm flipH="1" rot="10800000">
            <a:off x="5324830" y="1660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69" name="Google Shape;769;p47"/>
          <p:cNvCxnSpPr>
            <a:stCxn id="767" idx="0"/>
            <a:endCxn id="765" idx="2"/>
          </p:cNvCxnSpPr>
          <p:nvPr/>
        </p:nvCxnSpPr>
        <p:spPr>
          <a:xfrm rot="10800000">
            <a:off x="5739006" y="1660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70" name="Google Shape;770;p47"/>
          <p:cNvSpPr/>
          <p:nvPr/>
        </p:nvSpPr>
        <p:spPr>
          <a:xfrm>
            <a:off x="6991442" y="133609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771" name="Google Shape;771;p47"/>
          <p:cNvSpPr/>
          <p:nvPr/>
        </p:nvSpPr>
        <p:spPr>
          <a:xfrm>
            <a:off x="6624904" y="1880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72" name="Google Shape;772;p47"/>
          <p:cNvSpPr/>
          <p:nvPr/>
        </p:nvSpPr>
        <p:spPr>
          <a:xfrm>
            <a:off x="7344000" y="1880550"/>
            <a:ext cx="1688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16  17  18  19</a:t>
            </a:r>
            <a:endParaRPr sz="1800"/>
          </a:p>
        </p:txBody>
      </p:sp>
      <p:cxnSp>
        <p:nvCxnSpPr>
          <p:cNvPr id="773" name="Google Shape;773;p47"/>
          <p:cNvCxnSpPr>
            <a:stCxn id="771" idx="0"/>
            <a:endCxn id="770" idx="2"/>
          </p:cNvCxnSpPr>
          <p:nvPr/>
        </p:nvCxnSpPr>
        <p:spPr>
          <a:xfrm flipH="1" rot="10800000">
            <a:off x="6870154" y="1660958"/>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774" name="Google Shape;774;p47"/>
          <p:cNvCxnSpPr>
            <a:stCxn id="772" idx="0"/>
            <a:endCxn id="770" idx="2"/>
          </p:cNvCxnSpPr>
          <p:nvPr/>
        </p:nvCxnSpPr>
        <p:spPr>
          <a:xfrm rot="10800000">
            <a:off x="7236600" y="1660950"/>
            <a:ext cx="951600" cy="219600"/>
          </a:xfrm>
          <a:prstGeom prst="straightConnector1">
            <a:avLst/>
          </a:prstGeom>
          <a:noFill/>
          <a:ln cap="flat" cmpd="sng" w="19050">
            <a:solidFill>
              <a:srgbClr val="666666"/>
            </a:solidFill>
            <a:prstDash val="solid"/>
            <a:round/>
            <a:headEnd len="med" w="med" type="none"/>
            <a:tailEnd len="med" w="med" type="none"/>
          </a:ln>
        </p:spPr>
      </p:cxnSp>
      <p:sp>
        <p:nvSpPr>
          <p:cNvPr id="775" name="Google Shape;775;p47"/>
          <p:cNvSpPr/>
          <p:nvPr/>
        </p:nvSpPr>
        <p:spPr>
          <a:xfrm>
            <a:off x="6350633" y="73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76" name="Google Shape;776;p47"/>
          <p:cNvCxnSpPr>
            <a:stCxn id="775" idx="2"/>
            <a:endCxn id="765" idx="0"/>
          </p:cNvCxnSpPr>
          <p:nvPr/>
        </p:nvCxnSpPr>
        <p:spPr>
          <a:xfrm flipH="1">
            <a:off x="5739083" y="1064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77" name="Google Shape;777;p47"/>
          <p:cNvCxnSpPr>
            <a:stCxn id="775" idx="2"/>
            <a:endCxn id="770" idx="0"/>
          </p:cNvCxnSpPr>
          <p:nvPr/>
        </p:nvCxnSpPr>
        <p:spPr>
          <a:xfrm>
            <a:off x="6595883" y="1064275"/>
            <a:ext cx="640800" cy="271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1" name="Shape 781"/>
        <p:cNvGrpSpPr/>
        <p:nvPr/>
      </p:nvGrpSpPr>
      <p:grpSpPr>
        <a:xfrm>
          <a:off x="0" y="0"/>
          <a:ext cx="0" cy="0"/>
          <a:chOff x="0" y="0"/>
          <a:chExt cx="0" cy="0"/>
        </a:xfrm>
      </p:grpSpPr>
      <p:sp>
        <p:nvSpPr>
          <p:cNvPr id="782" name="Google Shape;782;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783" name="Google Shape;783;p48"/>
          <p:cNvSpPr txBox="1"/>
          <p:nvPr>
            <p:ph idx="1" type="body"/>
          </p:nvPr>
        </p:nvSpPr>
        <p:spPr>
          <a:xfrm>
            <a:off x="243000" y="556500"/>
            <a:ext cx="8602500" cy="433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 logically consistent and not so weird data structure.</a:t>
            </a:r>
            <a:endParaRPr/>
          </a:p>
          <a:p>
            <a:pPr indent="-355600" lvl="0" marL="457200" rtl="0" algn="l">
              <a:spcBef>
                <a:spcPts val="600"/>
              </a:spcBef>
              <a:spcAft>
                <a:spcPts val="0"/>
              </a:spcAft>
              <a:buSzPts val="2000"/>
              <a:buChar char="●"/>
            </a:pPr>
            <a:r>
              <a:rPr lang="en"/>
              <a:t>contains(18): </a:t>
            </a:r>
            <a:endParaRPr/>
          </a:p>
          <a:p>
            <a:pPr indent="-355600" lvl="1" marL="914400" rtl="0" algn="l">
              <a:spcBef>
                <a:spcPts val="0"/>
              </a:spcBef>
              <a:spcAft>
                <a:spcPts val="0"/>
              </a:spcAft>
              <a:buSzPts val="2000"/>
              <a:buChar char="○"/>
            </a:pPr>
            <a:r>
              <a:rPr lang="en"/>
              <a:t>18 &gt; 13, so go right</a:t>
            </a:r>
            <a:endParaRPr/>
          </a:p>
          <a:p>
            <a:pPr indent="-355600" lvl="1" marL="914400" rtl="0" algn="l">
              <a:spcBef>
                <a:spcPts val="0"/>
              </a:spcBef>
              <a:spcAft>
                <a:spcPts val="0"/>
              </a:spcAft>
              <a:buSzPts val="2000"/>
              <a:buChar char="○"/>
            </a:pPr>
            <a:r>
              <a:rPr lang="en"/>
              <a:t>18 &gt; 15, so compare vs. 17</a:t>
            </a:r>
            <a:endParaRPr/>
          </a:p>
          <a:p>
            <a:pPr indent="-355600" lvl="1" marL="914400" rtl="0" algn="l">
              <a:spcBef>
                <a:spcPts val="0"/>
              </a:spcBef>
              <a:spcAft>
                <a:spcPts val="0"/>
              </a:spcAft>
              <a:buSzPts val="2000"/>
              <a:buChar char="○"/>
            </a:pPr>
            <a:r>
              <a:rPr lang="en"/>
              <a:t>18 &gt; 17, so go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Examining a node costs us O(L) compares, but that’s OK since L is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a non-leaf node gets too full? Can we split that?</a:t>
            </a:r>
            <a:endParaRPr/>
          </a:p>
          <a:p>
            <a:pPr indent="-355600" lvl="0" marL="457200" rtl="0" algn="l">
              <a:spcBef>
                <a:spcPts val="600"/>
              </a:spcBef>
              <a:spcAft>
                <a:spcPts val="0"/>
              </a:spcAft>
              <a:buSzPts val="2000"/>
              <a:buChar char="●"/>
            </a:pPr>
            <a:r>
              <a:rPr lang="en"/>
              <a:t>Sure, we’ll do this in a few slides, but first...</a:t>
            </a:r>
            <a:endParaRPr/>
          </a:p>
        </p:txBody>
      </p:sp>
      <p:sp>
        <p:nvSpPr>
          <p:cNvPr id="784" name="Google Shape;784;p48"/>
          <p:cNvSpPr/>
          <p:nvPr/>
        </p:nvSpPr>
        <p:spPr>
          <a:xfrm>
            <a:off x="5493868" y="171710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85" name="Google Shape;785;p48"/>
          <p:cNvSpPr/>
          <p:nvPr/>
        </p:nvSpPr>
        <p:spPr>
          <a:xfrm>
            <a:off x="5079580" y="2261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786" name="Google Shape;786;p48"/>
          <p:cNvSpPr/>
          <p:nvPr/>
        </p:nvSpPr>
        <p:spPr>
          <a:xfrm>
            <a:off x="5909256" y="22615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787" name="Google Shape;787;p48"/>
          <p:cNvCxnSpPr>
            <a:stCxn id="785" idx="0"/>
            <a:endCxn id="784" idx="2"/>
          </p:cNvCxnSpPr>
          <p:nvPr/>
        </p:nvCxnSpPr>
        <p:spPr>
          <a:xfrm flipH="1" rot="10800000">
            <a:off x="5324830" y="2041942"/>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88" name="Google Shape;788;p48"/>
          <p:cNvCxnSpPr>
            <a:stCxn id="786" idx="0"/>
            <a:endCxn id="784" idx="2"/>
          </p:cNvCxnSpPr>
          <p:nvPr/>
        </p:nvCxnSpPr>
        <p:spPr>
          <a:xfrm rot="10800000">
            <a:off x="5739006" y="2041942"/>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89" name="Google Shape;789;p48"/>
          <p:cNvSpPr/>
          <p:nvPr/>
        </p:nvSpPr>
        <p:spPr>
          <a:xfrm>
            <a:off x="7220056" y="17171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790" name="Google Shape;790;p48"/>
          <p:cNvSpPr/>
          <p:nvPr/>
        </p:nvSpPr>
        <p:spPr>
          <a:xfrm>
            <a:off x="6853504" y="2261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791" name="Google Shape;791;p48"/>
          <p:cNvSpPr/>
          <p:nvPr/>
        </p:nvSpPr>
        <p:spPr>
          <a:xfrm>
            <a:off x="8182450" y="226155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792" name="Google Shape;792;p48"/>
          <p:cNvCxnSpPr>
            <a:stCxn id="790" idx="0"/>
            <a:endCxn id="789" idx="2"/>
          </p:cNvCxnSpPr>
          <p:nvPr/>
        </p:nvCxnSpPr>
        <p:spPr>
          <a:xfrm flipH="1" rot="10800000">
            <a:off x="7098754" y="2041958"/>
            <a:ext cx="555900" cy="219600"/>
          </a:xfrm>
          <a:prstGeom prst="straightConnector1">
            <a:avLst/>
          </a:prstGeom>
          <a:noFill/>
          <a:ln cap="flat" cmpd="sng" w="19050">
            <a:solidFill>
              <a:srgbClr val="666666"/>
            </a:solidFill>
            <a:prstDash val="solid"/>
            <a:round/>
            <a:headEnd len="med" w="med" type="none"/>
            <a:tailEnd len="med" w="med" type="none"/>
          </a:ln>
        </p:spPr>
      </p:cxnSp>
      <p:cxnSp>
        <p:nvCxnSpPr>
          <p:cNvPr id="793" name="Google Shape;793;p48"/>
          <p:cNvCxnSpPr>
            <a:stCxn id="791" idx="0"/>
            <a:endCxn id="789" idx="2"/>
          </p:cNvCxnSpPr>
          <p:nvPr/>
        </p:nvCxnSpPr>
        <p:spPr>
          <a:xfrm rot="10800000">
            <a:off x="7654750" y="2041950"/>
            <a:ext cx="956100" cy="219600"/>
          </a:xfrm>
          <a:prstGeom prst="straightConnector1">
            <a:avLst/>
          </a:prstGeom>
          <a:noFill/>
          <a:ln cap="flat" cmpd="sng" w="19050">
            <a:solidFill>
              <a:srgbClr val="666666"/>
            </a:solidFill>
            <a:prstDash val="solid"/>
            <a:round/>
            <a:headEnd len="med" w="med" type="none"/>
            <a:tailEnd len="med" w="med" type="none"/>
          </a:ln>
        </p:spPr>
      </p:cxnSp>
      <p:sp>
        <p:nvSpPr>
          <p:cNvPr id="794" name="Google Shape;794;p48"/>
          <p:cNvSpPr/>
          <p:nvPr/>
        </p:nvSpPr>
        <p:spPr>
          <a:xfrm>
            <a:off x="6350633" y="112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795" name="Google Shape;795;p48"/>
          <p:cNvCxnSpPr>
            <a:stCxn id="794" idx="2"/>
            <a:endCxn id="784" idx="0"/>
          </p:cNvCxnSpPr>
          <p:nvPr/>
        </p:nvCxnSpPr>
        <p:spPr>
          <a:xfrm flipH="1">
            <a:off x="5739083" y="144527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96" name="Google Shape;796;p48"/>
          <p:cNvCxnSpPr>
            <a:stCxn id="794" idx="2"/>
            <a:endCxn id="789" idx="0"/>
          </p:cNvCxnSpPr>
          <p:nvPr/>
        </p:nvCxnSpPr>
        <p:spPr>
          <a:xfrm>
            <a:off x="6595883" y="1445275"/>
            <a:ext cx="1059000" cy="271800"/>
          </a:xfrm>
          <a:prstGeom prst="straightConnector1">
            <a:avLst/>
          </a:prstGeom>
          <a:noFill/>
          <a:ln cap="flat" cmpd="sng" w="19050">
            <a:solidFill>
              <a:srgbClr val="666666"/>
            </a:solidFill>
            <a:prstDash val="solid"/>
            <a:round/>
            <a:headEnd len="med" w="med" type="none"/>
            <a:tailEnd len="med" w="med" type="none"/>
          </a:ln>
        </p:spPr>
      </p:cxnSp>
      <p:sp>
        <p:nvSpPr>
          <p:cNvPr id="797" name="Google Shape;797;p48"/>
          <p:cNvSpPr/>
          <p:nvPr/>
        </p:nvSpPr>
        <p:spPr>
          <a:xfrm>
            <a:off x="7465279" y="2261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798" name="Google Shape;798;p48"/>
          <p:cNvCxnSpPr>
            <a:stCxn id="797" idx="0"/>
            <a:endCxn id="789" idx="2"/>
          </p:cNvCxnSpPr>
          <p:nvPr/>
        </p:nvCxnSpPr>
        <p:spPr>
          <a:xfrm rot="10800000">
            <a:off x="7654729" y="2041958"/>
            <a:ext cx="55800" cy="219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02" name="Shape 802"/>
        <p:cNvGrpSpPr/>
        <p:nvPr/>
      </p:nvGrpSpPr>
      <p:grpSpPr>
        <a:xfrm>
          <a:off x="0" y="0"/>
          <a:ext cx="0" cy="0"/>
          <a:chOff x="0" y="0"/>
          <a:chExt cx="0" cy="0"/>
        </a:xfrm>
      </p:grpSpPr>
      <p:sp>
        <p:nvSpPr>
          <p:cNvPr id="803" name="Google Shape;803;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Understanding Check</a:t>
            </a:r>
            <a:endParaRPr/>
          </a:p>
        </p:txBody>
      </p:sp>
      <p:sp>
        <p:nvSpPr>
          <p:cNvPr id="804" name="Google Shape;804;p49"/>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05" name="Google Shape;805;p49"/>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06" name="Google Shape;806;p49"/>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07" name="Google Shape;807;p49"/>
          <p:cNvCxnSpPr>
            <a:stCxn id="805" idx="0"/>
            <a:endCxn id="804"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08" name="Google Shape;808;p49"/>
          <p:cNvCxnSpPr>
            <a:stCxn id="806" idx="0"/>
            <a:endCxn id="804"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09" name="Google Shape;809;p49"/>
          <p:cNvSpPr/>
          <p:nvPr/>
        </p:nvSpPr>
        <p:spPr>
          <a:xfrm>
            <a:off x="2416227" y="187470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10" name="Google Shape;810;p49"/>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11" name="Google Shape;811;p49"/>
          <p:cNvCxnSpPr>
            <a:stCxn id="810" idx="2"/>
            <a:endCxn id="804"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12" name="Google Shape;812;p49"/>
          <p:cNvCxnSpPr>
            <a:stCxn id="810" idx="2"/>
            <a:endCxn id="809" idx="0"/>
          </p:cNvCxnSpPr>
          <p:nvPr/>
        </p:nvCxnSpPr>
        <p:spPr>
          <a:xfrm>
            <a:off x="1911807" y="1602868"/>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813" name="Google Shape;813;p49"/>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14" name="Google Shape;814;p49"/>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15" name="Google Shape;815;p49"/>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16" name="Google Shape;816;p49"/>
          <p:cNvCxnSpPr>
            <a:stCxn id="814" idx="0"/>
            <a:endCxn id="813"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17" name="Google Shape;817;p49"/>
          <p:cNvCxnSpPr>
            <a:stCxn id="815" idx="0"/>
            <a:endCxn id="813"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18" name="Google Shape;818;p49"/>
          <p:cNvSpPr/>
          <p:nvPr/>
        </p:nvSpPr>
        <p:spPr>
          <a:xfrm>
            <a:off x="6729300" y="190085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19" name="Google Shape;819;p49"/>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20" name="Google Shape;820;p49"/>
          <p:cNvCxnSpPr>
            <a:stCxn id="819" idx="2"/>
            <a:endCxn id="813"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21" name="Google Shape;821;p49"/>
          <p:cNvCxnSpPr>
            <a:stCxn id="819" idx="2"/>
            <a:endCxn id="818" idx="0"/>
          </p:cNvCxnSpPr>
          <p:nvPr/>
        </p:nvCxnSpPr>
        <p:spPr>
          <a:xfrm>
            <a:off x="6224882" y="1629005"/>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822" name="Google Shape;822;p49"/>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add 20, 21:</a:t>
            </a:r>
            <a:endParaRPr/>
          </a:p>
        </p:txBody>
      </p:sp>
      <p:sp>
        <p:nvSpPr>
          <p:cNvPr id="823" name="Google Shape;823;p49"/>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24" name="Google Shape;824;p49"/>
          <p:cNvSpPr/>
          <p:nvPr/>
        </p:nvSpPr>
        <p:spPr>
          <a:xfrm>
            <a:off x="3276675" y="2425475"/>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825" name="Google Shape;825;p49"/>
          <p:cNvCxnSpPr>
            <a:stCxn id="823"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826" name="Google Shape;826;p49"/>
          <p:cNvCxnSpPr>
            <a:stCxn id="824" idx="0"/>
          </p:cNvCxnSpPr>
          <p:nvPr/>
        </p:nvCxnSpPr>
        <p:spPr>
          <a:xfrm rot="10800000">
            <a:off x="3239175" y="2205575"/>
            <a:ext cx="465900" cy="219900"/>
          </a:xfrm>
          <a:prstGeom prst="straightConnector1">
            <a:avLst/>
          </a:prstGeom>
          <a:noFill/>
          <a:ln cap="flat" cmpd="sng" w="19050">
            <a:solidFill>
              <a:srgbClr val="666666"/>
            </a:solidFill>
            <a:prstDash val="solid"/>
            <a:round/>
            <a:headEnd len="med" w="med" type="none"/>
            <a:tailEnd len="med" w="med" type="none"/>
          </a:ln>
        </p:spPr>
      </p:cxnSp>
      <p:sp>
        <p:nvSpPr>
          <p:cNvPr id="827" name="Google Shape;827;p49"/>
          <p:cNvSpPr/>
          <p:nvPr/>
        </p:nvSpPr>
        <p:spPr>
          <a:xfrm>
            <a:off x="2623752" y="24254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28" name="Google Shape;828;p49"/>
          <p:cNvCxnSpPr>
            <a:stCxn id="829" idx="2"/>
            <a:endCxn id="827" idx="0"/>
          </p:cNvCxnSpPr>
          <p:nvPr/>
        </p:nvCxnSpPr>
        <p:spPr>
          <a:xfrm>
            <a:off x="2867502" y="2205875"/>
            <a:ext cx="1500" cy="219600"/>
          </a:xfrm>
          <a:prstGeom prst="straightConnector1">
            <a:avLst/>
          </a:prstGeom>
          <a:noFill/>
          <a:ln cap="flat" cmpd="sng" w="19050">
            <a:solidFill>
              <a:srgbClr val="666666"/>
            </a:solidFill>
            <a:prstDash val="solid"/>
            <a:round/>
            <a:headEnd len="med" w="med" type="none"/>
            <a:tailEnd len="med" w="med" type="none"/>
          </a:ln>
        </p:spPr>
      </p:cxnSp>
      <p:sp>
        <p:nvSpPr>
          <p:cNvPr id="830" name="Google Shape;830;p49"/>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31" name="Google Shape;831;p49"/>
          <p:cNvSpPr/>
          <p:nvPr/>
        </p:nvSpPr>
        <p:spPr>
          <a:xfrm>
            <a:off x="7474225" y="2453200"/>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18  19  20  21 </a:t>
            </a:r>
            <a:endParaRPr sz="1800"/>
          </a:p>
        </p:txBody>
      </p:sp>
      <p:cxnSp>
        <p:nvCxnSpPr>
          <p:cNvPr id="832" name="Google Shape;832;p49"/>
          <p:cNvCxnSpPr>
            <a:stCxn id="830"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833" name="Google Shape;833;p49"/>
          <p:cNvCxnSpPr>
            <a:stCxn id="831" idx="0"/>
          </p:cNvCxnSpPr>
          <p:nvPr/>
        </p:nvCxnSpPr>
        <p:spPr>
          <a:xfrm rot="10800000">
            <a:off x="7379725" y="2222500"/>
            <a:ext cx="894000" cy="230700"/>
          </a:xfrm>
          <a:prstGeom prst="straightConnector1">
            <a:avLst/>
          </a:prstGeom>
          <a:noFill/>
          <a:ln cap="flat" cmpd="sng" w="19050">
            <a:solidFill>
              <a:srgbClr val="666666"/>
            </a:solidFill>
            <a:prstDash val="solid"/>
            <a:round/>
            <a:headEnd len="med" w="med" type="none"/>
            <a:tailEnd len="med" w="med" type="none"/>
          </a:ln>
        </p:spPr>
      </p:cxnSp>
      <p:sp>
        <p:nvSpPr>
          <p:cNvPr id="834" name="Google Shape;834;p49"/>
          <p:cNvSpPr/>
          <p:nvPr/>
        </p:nvSpPr>
        <p:spPr>
          <a:xfrm>
            <a:off x="6875600" y="2453200"/>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35" name="Google Shape;835;p49"/>
          <p:cNvCxnSpPr>
            <a:stCxn id="836" idx="2"/>
            <a:endCxn id="834" idx="0"/>
          </p:cNvCxnSpPr>
          <p:nvPr/>
        </p:nvCxnSpPr>
        <p:spPr>
          <a:xfrm>
            <a:off x="7107050" y="2233600"/>
            <a:ext cx="1500" cy="219600"/>
          </a:xfrm>
          <a:prstGeom prst="straightConnector1">
            <a:avLst/>
          </a:prstGeom>
          <a:noFill/>
          <a:ln cap="flat" cmpd="sng" w="19050">
            <a:solidFill>
              <a:srgbClr val="666666"/>
            </a:solidFill>
            <a:prstDash val="solid"/>
            <a:round/>
            <a:headEnd len="med" w="med" type="none"/>
            <a:tailEnd len="med" w="med" type="none"/>
          </a:ln>
        </p:spPr>
      </p:cxnSp>
      <p:sp>
        <p:nvSpPr>
          <p:cNvPr id="837" name="Google Shape;837;p49"/>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Q: If our cap is at most L=3 items per node, draw post-split tree:</a:t>
            </a:r>
            <a:endParaRPr/>
          </a:p>
        </p:txBody>
      </p:sp>
      <p:cxnSp>
        <p:nvCxnSpPr>
          <p:cNvPr id="838" name="Google Shape;838;p49"/>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2" name="Shape 842"/>
        <p:cNvGrpSpPr/>
        <p:nvPr/>
      </p:nvGrpSpPr>
      <p:grpSpPr>
        <a:xfrm>
          <a:off x="0" y="0"/>
          <a:ext cx="0" cy="0"/>
          <a:chOff x="0" y="0"/>
          <a:chExt cx="0" cy="0"/>
        </a:xfrm>
      </p:grpSpPr>
      <p:sp>
        <p:nvSpPr>
          <p:cNvPr id="843" name="Google Shape;843;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Understanding Check</a:t>
            </a:r>
            <a:endParaRPr/>
          </a:p>
        </p:txBody>
      </p:sp>
      <p:sp>
        <p:nvSpPr>
          <p:cNvPr id="844" name="Google Shape;844;p50"/>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add 20, 21:</a:t>
            </a:r>
            <a:endParaRPr/>
          </a:p>
        </p:txBody>
      </p:sp>
      <p:sp>
        <p:nvSpPr>
          <p:cNvPr id="845" name="Google Shape;845;p50"/>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Q: If our cap is at most L=3 items per node, draw post-split tree:</a:t>
            </a:r>
            <a:endParaRPr/>
          </a:p>
        </p:txBody>
      </p:sp>
      <p:grpSp>
        <p:nvGrpSpPr>
          <p:cNvPr id="846" name="Google Shape;846;p50"/>
          <p:cNvGrpSpPr/>
          <p:nvPr/>
        </p:nvGrpSpPr>
        <p:grpSpPr>
          <a:xfrm>
            <a:off x="2418405" y="3602605"/>
            <a:ext cx="4690673" cy="1472074"/>
            <a:chOff x="395505" y="3334805"/>
            <a:chExt cx="4690673" cy="1472074"/>
          </a:xfrm>
        </p:grpSpPr>
        <p:sp>
          <p:nvSpPr>
            <p:cNvPr id="847" name="Google Shape;847;p50"/>
            <p:cNvSpPr/>
            <p:nvPr/>
          </p:nvSpPr>
          <p:spPr>
            <a:xfrm>
              <a:off x="8097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48" name="Google Shape;848;p50"/>
            <p:cNvSpPr/>
            <p:nvPr/>
          </p:nvSpPr>
          <p:spPr>
            <a:xfrm>
              <a:off x="395505"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49" name="Google Shape;849;p50"/>
            <p:cNvSpPr/>
            <p:nvPr/>
          </p:nvSpPr>
          <p:spPr>
            <a:xfrm>
              <a:off x="1225181"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50" name="Google Shape;850;p50"/>
            <p:cNvCxnSpPr>
              <a:stCxn id="848" idx="0"/>
              <a:endCxn id="847" idx="2"/>
            </p:cNvCxnSpPr>
            <p:nvPr/>
          </p:nvCxnSpPr>
          <p:spPr>
            <a:xfrm flipH="1" rot="10800000">
              <a:off x="640755" y="42563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51" name="Google Shape;851;p50"/>
            <p:cNvCxnSpPr>
              <a:stCxn id="849" idx="0"/>
              <a:endCxn id="847" idx="2"/>
            </p:cNvCxnSpPr>
            <p:nvPr/>
          </p:nvCxnSpPr>
          <p:spPr>
            <a:xfrm rot="10800000">
              <a:off x="1054931" y="42563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52" name="Google Shape;852;p50"/>
            <p:cNvSpPr/>
            <p:nvPr/>
          </p:nvSpPr>
          <p:spPr>
            <a:xfrm>
              <a:off x="2817549"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853" name="Google Shape;853;p50"/>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54" name="Google Shape;854;p50"/>
            <p:cNvCxnSpPr>
              <a:stCxn id="853" idx="2"/>
              <a:endCxn id="847" idx="0"/>
            </p:cNvCxnSpPr>
            <p:nvPr/>
          </p:nvCxnSpPr>
          <p:spPr>
            <a:xfrm flipH="1">
              <a:off x="1055007" y="36597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55" name="Google Shape;855;p50"/>
            <p:cNvCxnSpPr>
              <a:stCxn id="853" idx="2"/>
              <a:endCxn id="852" idx="0"/>
            </p:cNvCxnSpPr>
            <p:nvPr/>
          </p:nvCxnSpPr>
          <p:spPr>
            <a:xfrm>
              <a:off x="1911807" y="3659705"/>
              <a:ext cx="1511400" cy="271800"/>
            </a:xfrm>
            <a:prstGeom prst="straightConnector1">
              <a:avLst/>
            </a:prstGeom>
            <a:noFill/>
            <a:ln cap="flat" cmpd="sng" w="19050">
              <a:solidFill>
                <a:srgbClr val="666666"/>
              </a:solidFill>
              <a:prstDash val="solid"/>
              <a:round/>
              <a:headEnd len="med" w="med" type="none"/>
              <a:tailEnd len="med" w="med" type="none"/>
            </a:ln>
          </p:spPr>
        </p:cxnSp>
        <p:sp>
          <p:nvSpPr>
            <p:cNvPr id="856" name="Google Shape;856;p50"/>
            <p:cNvSpPr/>
            <p:nvPr/>
          </p:nvSpPr>
          <p:spPr>
            <a:xfrm>
              <a:off x="2093575" y="4481975"/>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57" name="Google Shape;857;p50"/>
            <p:cNvSpPr/>
            <p:nvPr/>
          </p:nvSpPr>
          <p:spPr>
            <a:xfrm>
              <a:off x="3479666" y="448197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858" name="Google Shape;858;p50"/>
            <p:cNvCxnSpPr>
              <a:stCxn id="856" idx="0"/>
            </p:cNvCxnSpPr>
            <p:nvPr/>
          </p:nvCxnSpPr>
          <p:spPr>
            <a:xfrm flipH="1" rot="10800000">
              <a:off x="2326525" y="4264475"/>
              <a:ext cx="606900" cy="217500"/>
            </a:xfrm>
            <a:prstGeom prst="straightConnector1">
              <a:avLst/>
            </a:prstGeom>
            <a:noFill/>
            <a:ln cap="flat" cmpd="sng" w="19050">
              <a:solidFill>
                <a:srgbClr val="666666"/>
              </a:solidFill>
              <a:prstDash val="solid"/>
              <a:round/>
              <a:headEnd len="med" w="med" type="none"/>
              <a:tailEnd len="med" w="med" type="none"/>
            </a:ln>
          </p:spPr>
        </p:cxnSp>
        <p:cxnSp>
          <p:nvCxnSpPr>
            <p:cNvPr id="859" name="Google Shape;859;p50"/>
            <p:cNvCxnSpPr>
              <a:stCxn id="857" idx="0"/>
            </p:cNvCxnSpPr>
            <p:nvPr/>
          </p:nvCxnSpPr>
          <p:spPr>
            <a:xfrm rot="10800000">
              <a:off x="3622466" y="4255475"/>
              <a:ext cx="107700" cy="226500"/>
            </a:xfrm>
            <a:prstGeom prst="straightConnector1">
              <a:avLst/>
            </a:prstGeom>
            <a:noFill/>
            <a:ln cap="flat" cmpd="sng" w="19050">
              <a:solidFill>
                <a:srgbClr val="666666"/>
              </a:solidFill>
              <a:prstDash val="solid"/>
              <a:round/>
              <a:headEnd len="med" w="med" type="none"/>
              <a:tailEnd len="med" w="med" type="none"/>
            </a:ln>
          </p:spPr>
        </p:cxnSp>
        <p:sp>
          <p:nvSpPr>
            <p:cNvPr id="860" name="Google Shape;860;p50"/>
            <p:cNvSpPr/>
            <p:nvPr/>
          </p:nvSpPr>
          <p:spPr>
            <a:xfrm>
              <a:off x="2737665" y="4481980"/>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61" name="Google Shape;861;p50"/>
            <p:cNvCxnSpPr>
              <a:endCxn id="860" idx="0"/>
            </p:cNvCxnSpPr>
            <p:nvPr/>
          </p:nvCxnSpPr>
          <p:spPr>
            <a:xfrm flipH="1">
              <a:off x="2988165" y="4255480"/>
              <a:ext cx="210300" cy="226500"/>
            </a:xfrm>
            <a:prstGeom prst="straightConnector1">
              <a:avLst/>
            </a:prstGeom>
            <a:noFill/>
            <a:ln cap="flat" cmpd="sng" w="19050">
              <a:solidFill>
                <a:srgbClr val="666666"/>
              </a:solidFill>
              <a:prstDash val="solid"/>
              <a:round/>
              <a:headEnd len="med" w="med" type="none"/>
              <a:tailEnd len="med" w="med" type="none"/>
            </a:ln>
          </p:spPr>
        </p:cxnSp>
        <p:sp>
          <p:nvSpPr>
            <p:cNvPr id="862" name="Google Shape;862;p50"/>
            <p:cNvSpPr/>
            <p:nvPr/>
          </p:nvSpPr>
          <p:spPr>
            <a:xfrm>
              <a:off x="4241078" y="4481975"/>
              <a:ext cx="845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a:t>
              </a:r>
              <a:endParaRPr sz="1800"/>
            </a:p>
          </p:txBody>
        </p:sp>
        <p:cxnSp>
          <p:nvCxnSpPr>
            <p:cNvPr id="863" name="Google Shape;863;p50"/>
            <p:cNvCxnSpPr>
              <a:stCxn id="862" idx="0"/>
            </p:cNvCxnSpPr>
            <p:nvPr/>
          </p:nvCxnSpPr>
          <p:spPr>
            <a:xfrm rot="10800000">
              <a:off x="4027628" y="4247975"/>
              <a:ext cx="636000" cy="234000"/>
            </a:xfrm>
            <a:prstGeom prst="straightConnector1">
              <a:avLst/>
            </a:prstGeom>
            <a:noFill/>
            <a:ln cap="flat" cmpd="sng" w="19050">
              <a:solidFill>
                <a:schemeClr val="dk2"/>
              </a:solidFill>
              <a:prstDash val="solid"/>
              <a:round/>
              <a:headEnd len="med" w="med" type="none"/>
              <a:tailEnd len="med" w="med" type="none"/>
            </a:ln>
          </p:spPr>
        </p:cxnSp>
      </p:grpSp>
      <p:sp>
        <p:nvSpPr>
          <p:cNvPr id="864" name="Google Shape;864;p50"/>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65" name="Google Shape;865;p50"/>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66" name="Google Shape;866;p50"/>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67" name="Google Shape;867;p50"/>
          <p:cNvCxnSpPr>
            <a:stCxn id="865" idx="0"/>
            <a:endCxn id="864"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68" name="Google Shape;868;p50"/>
          <p:cNvCxnSpPr>
            <a:stCxn id="866" idx="0"/>
            <a:endCxn id="864"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69" name="Google Shape;869;p50"/>
          <p:cNvSpPr/>
          <p:nvPr/>
        </p:nvSpPr>
        <p:spPr>
          <a:xfrm>
            <a:off x="2416227" y="187470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70" name="Google Shape;870;p50"/>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71" name="Google Shape;871;p50"/>
          <p:cNvCxnSpPr>
            <a:stCxn id="870" idx="2"/>
            <a:endCxn id="864"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72" name="Google Shape;872;p50"/>
          <p:cNvCxnSpPr>
            <a:stCxn id="870" idx="2"/>
            <a:endCxn id="869" idx="0"/>
          </p:cNvCxnSpPr>
          <p:nvPr/>
        </p:nvCxnSpPr>
        <p:spPr>
          <a:xfrm>
            <a:off x="1911807" y="1602868"/>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873" name="Google Shape;873;p50"/>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4" name="Google Shape;874;p50"/>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875" name="Google Shape;875;p50"/>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876" name="Google Shape;876;p50"/>
          <p:cNvCxnSpPr>
            <a:stCxn id="874" idx="0"/>
            <a:endCxn id="873"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77" name="Google Shape;877;p50"/>
          <p:cNvCxnSpPr>
            <a:stCxn id="875" idx="0"/>
            <a:endCxn id="873"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78" name="Google Shape;878;p50"/>
          <p:cNvSpPr/>
          <p:nvPr/>
        </p:nvSpPr>
        <p:spPr>
          <a:xfrm>
            <a:off x="6729300" y="1900850"/>
            <a:ext cx="85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a:t>
            </a:r>
            <a:endParaRPr sz="1800"/>
          </a:p>
        </p:txBody>
      </p:sp>
      <p:sp>
        <p:nvSpPr>
          <p:cNvPr id="879" name="Google Shape;879;p50"/>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880" name="Google Shape;880;p50"/>
          <p:cNvCxnSpPr>
            <a:stCxn id="879" idx="2"/>
            <a:endCxn id="873"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81" name="Google Shape;881;p50"/>
          <p:cNvCxnSpPr>
            <a:stCxn id="879" idx="2"/>
            <a:endCxn id="878" idx="0"/>
          </p:cNvCxnSpPr>
          <p:nvPr/>
        </p:nvCxnSpPr>
        <p:spPr>
          <a:xfrm>
            <a:off x="6224882" y="1629005"/>
            <a:ext cx="932400" cy="271800"/>
          </a:xfrm>
          <a:prstGeom prst="straightConnector1">
            <a:avLst/>
          </a:prstGeom>
          <a:noFill/>
          <a:ln cap="flat" cmpd="sng" w="19050">
            <a:solidFill>
              <a:srgbClr val="666666"/>
            </a:solidFill>
            <a:prstDash val="solid"/>
            <a:round/>
            <a:headEnd len="med" w="med" type="none"/>
            <a:tailEnd len="med" w="med" type="none"/>
          </a:ln>
        </p:spPr>
      </p:cxnSp>
      <p:sp>
        <p:nvSpPr>
          <p:cNvPr id="882" name="Google Shape;882;p50"/>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83" name="Google Shape;883;p50"/>
          <p:cNvSpPr/>
          <p:nvPr/>
        </p:nvSpPr>
        <p:spPr>
          <a:xfrm>
            <a:off x="3276675" y="2425475"/>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884" name="Google Shape;884;p50"/>
          <p:cNvCxnSpPr>
            <a:stCxn id="882"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885" name="Google Shape;885;p50"/>
          <p:cNvCxnSpPr>
            <a:stCxn id="883" idx="0"/>
          </p:cNvCxnSpPr>
          <p:nvPr/>
        </p:nvCxnSpPr>
        <p:spPr>
          <a:xfrm rot="10800000">
            <a:off x="3239175" y="2205575"/>
            <a:ext cx="465900" cy="219900"/>
          </a:xfrm>
          <a:prstGeom prst="straightConnector1">
            <a:avLst/>
          </a:prstGeom>
          <a:noFill/>
          <a:ln cap="flat" cmpd="sng" w="19050">
            <a:solidFill>
              <a:srgbClr val="666666"/>
            </a:solidFill>
            <a:prstDash val="solid"/>
            <a:round/>
            <a:headEnd len="med" w="med" type="none"/>
            <a:tailEnd len="med" w="med" type="none"/>
          </a:ln>
        </p:spPr>
      </p:cxnSp>
      <p:sp>
        <p:nvSpPr>
          <p:cNvPr id="886" name="Google Shape;886;p50"/>
          <p:cNvSpPr/>
          <p:nvPr/>
        </p:nvSpPr>
        <p:spPr>
          <a:xfrm>
            <a:off x="2623752" y="24254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87" name="Google Shape;887;p50"/>
          <p:cNvCxnSpPr>
            <a:endCxn id="886" idx="0"/>
          </p:cNvCxnSpPr>
          <p:nvPr/>
        </p:nvCxnSpPr>
        <p:spPr>
          <a:xfrm>
            <a:off x="2867502" y="2205875"/>
            <a:ext cx="1500" cy="219600"/>
          </a:xfrm>
          <a:prstGeom prst="straightConnector1">
            <a:avLst/>
          </a:prstGeom>
          <a:noFill/>
          <a:ln cap="flat" cmpd="sng" w="19050">
            <a:solidFill>
              <a:srgbClr val="666666"/>
            </a:solidFill>
            <a:prstDash val="solid"/>
            <a:round/>
            <a:headEnd len="med" w="med" type="none"/>
            <a:tailEnd len="med" w="med" type="none"/>
          </a:ln>
        </p:spPr>
      </p:cxnSp>
      <p:sp>
        <p:nvSpPr>
          <p:cNvPr id="888" name="Google Shape;888;p50"/>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889" name="Google Shape;889;p50"/>
          <p:cNvSpPr/>
          <p:nvPr/>
        </p:nvSpPr>
        <p:spPr>
          <a:xfrm>
            <a:off x="7474225" y="2453200"/>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18  19  20  21 </a:t>
            </a:r>
            <a:endParaRPr sz="1800"/>
          </a:p>
        </p:txBody>
      </p:sp>
      <p:cxnSp>
        <p:nvCxnSpPr>
          <p:cNvPr id="890" name="Google Shape;890;p50"/>
          <p:cNvCxnSpPr>
            <a:stCxn id="888"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891" name="Google Shape;891;p50"/>
          <p:cNvCxnSpPr>
            <a:stCxn id="889" idx="0"/>
          </p:cNvCxnSpPr>
          <p:nvPr/>
        </p:nvCxnSpPr>
        <p:spPr>
          <a:xfrm rot="10800000">
            <a:off x="7379725" y="2222500"/>
            <a:ext cx="894000" cy="230700"/>
          </a:xfrm>
          <a:prstGeom prst="straightConnector1">
            <a:avLst/>
          </a:prstGeom>
          <a:noFill/>
          <a:ln cap="flat" cmpd="sng" w="19050">
            <a:solidFill>
              <a:srgbClr val="666666"/>
            </a:solidFill>
            <a:prstDash val="solid"/>
            <a:round/>
            <a:headEnd len="med" w="med" type="none"/>
            <a:tailEnd len="med" w="med" type="none"/>
          </a:ln>
        </p:spPr>
      </p:cxnSp>
      <p:sp>
        <p:nvSpPr>
          <p:cNvPr id="892" name="Google Shape;892;p50"/>
          <p:cNvSpPr/>
          <p:nvPr/>
        </p:nvSpPr>
        <p:spPr>
          <a:xfrm>
            <a:off x="6875600" y="2453200"/>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893" name="Google Shape;893;p50"/>
          <p:cNvCxnSpPr>
            <a:endCxn id="892" idx="0"/>
          </p:cNvCxnSpPr>
          <p:nvPr/>
        </p:nvCxnSpPr>
        <p:spPr>
          <a:xfrm>
            <a:off x="7107050" y="2233600"/>
            <a:ext cx="1500" cy="219600"/>
          </a:xfrm>
          <a:prstGeom prst="straightConnector1">
            <a:avLst/>
          </a:prstGeom>
          <a:noFill/>
          <a:ln cap="flat" cmpd="sng" w="19050">
            <a:solidFill>
              <a:srgbClr val="666666"/>
            </a:solidFill>
            <a:prstDash val="solid"/>
            <a:round/>
            <a:headEnd len="med" w="med" type="none"/>
            <a:tailEnd len="med" w="med" type="none"/>
          </a:ln>
        </p:spPr>
      </p:cxnSp>
      <p:cxnSp>
        <p:nvCxnSpPr>
          <p:cNvPr id="894" name="Google Shape;894;p50"/>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8" name="Shape 898"/>
        <p:cNvGrpSpPr/>
        <p:nvPr/>
      </p:nvGrpSpPr>
      <p:grpSpPr>
        <a:xfrm>
          <a:off x="0" y="0"/>
          <a:ext cx="0" cy="0"/>
          <a:chOff x="0" y="0"/>
          <a:chExt cx="0" cy="0"/>
        </a:xfrm>
      </p:grpSpPr>
      <p:sp>
        <p:nvSpPr>
          <p:cNvPr id="899" name="Google Shape;899;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Chain Reaction</a:t>
            </a:r>
            <a:endParaRPr/>
          </a:p>
        </p:txBody>
      </p:sp>
      <p:sp>
        <p:nvSpPr>
          <p:cNvPr id="900" name="Google Shape;900;p51"/>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add 25, 26:</a:t>
            </a:r>
            <a:endParaRPr/>
          </a:p>
        </p:txBody>
      </p:sp>
      <p:cxnSp>
        <p:nvCxnSpPr>
          <p:cNvPr id="901" name="Google Shape;901;p51"/>
          <p:cNvCxnSpPr/>
          <p:nvPr/>
        </p:nvCxnSpPr>
        <p:spPr>
          <a:xfrm>
            <a:off x="4108650" y="1985825"/>
            <a:ext cx="523500" cy="0"/>
          </a:xfrm>
          <a:prstGeom prst="straightConnector1">
            <a:avLst/>
          </a:prstGeom>
          <a:noFill/>
          <a:ln cap="flat" cmpd="sng" w="19050">
            <a:solidFill>
              <a:schemeClr val="dk2"/>
            </a:solidFill>
            <a:prstDash val="solid"/>
            <a:round/>
            <a:headEnd len="med" w="med" type="none"/>
            <a:tailEnd len="med" w="med" type="triangle"/>
          </a:ln>
        </p:spPr>
      </p:cxnSp>
      <p:grpSp>
        <p:nvGrpSpPr>
          <p:cNvPr id="902" name="Google Shape;902;p51"/>
          <p:cNvGrpSpPr/>
          <p:nvPr/>
        </p:nvGrpSpPr>
        <p:grpSpPr>
          <a:xfrm>
            <a:off x="166805" y="1354418"/>
            <a:ext cx="4004873" cy="1472074"/>
            <a:chOff x="395505" y="3334805"/>
            <a:chExt cx="4004873" cy="1472074"/>
          </a:xfrm>
        </p:grpSpPr>
        <p:sp>
          <p:nvSpPr>
            <p:cNvPr id="903" name="Google Shape;903;p51"/>
            <p:cNvSpPr/>
            <p:nvPr/>
          </p:nvSpPr>
          <p:spPr>
            <a:xfrm>
              <a:off x="7335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04" name="Google Shape;904;p51"/>
            <p:cNvSpPr/>
            <p:nvPr/>
          </p:nvSpPr>
          <p:spPr>
            <a:xfrm>
              <a:off x="395505"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05" name="Google Shape;905;p51"/>
            <p:cNvSpPr/>
            <p:nvPr/>
          </p:nvSpPr>
          <p:spPr>
            <a:xfrm>
              <a:off x="1072781"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06" name="Google Shape;906;p51"/>
            <p:cNvCxnSpPr>
              <a:stCxn id="904" idx="0"/>
              <a:endCxn id="903" idx="2"/>
            </p:cNvCxnSpPr>
            <p:nvPr/>
          </p:nvCxnSpPr>
          <p:spPr>
            <a:xfrm flipH="1" rot="10800000">
              <a:off x="640755" y="4256373"/>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907" name="Google Shape;907;p51"/>
            <p:cNvCxnSpPr>
              <a:stCxn id="905" idx="0"/>
              <a:endCxn id="903" idx="2"/>
            </p:cNvCxnSpPr>
            <p:nvPr/>
          </p:nvCxnSpPr>
          <p:spPr>
            <a:xfrm rot="10800000">
              <a:off x="978731" y="4256373"/>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908" name="Google Shape;908;p51"/>
            <p:cNvSpPr/>
            <p:nvPr/>
          </p:nvSpPr>
          <p:spPr>
            <a:xfrm>
              <a:off x="2055549"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909" name="Google Shape;909;p51"/>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10" name="Google Shape;910;p51"/>
            <p:cNvCxnSpPr>
              <a:stCxn id="909" idx="2"/>
              <a:endCxn id="903" idx="0"/>
            </p:cNvCxnSpPr>
            <p:nvPr/>
          </p:nvCxnSpPr>
          <p:spPr>
            <a:xfrm flipH="1">
              <a:off x="978807" y="3659705"/>
              <a:ext cx="933000" cy="271800"/>
            </a:xfrm>
            <a:prstGeom prst="straightConnector1">
              <a:avLst/>
            </a:prstGeom>
            <a:noFill/>
            <a:ln cap="flat" cmpd="sng" w="19050">
              <a:solidFill>
                <a:srgbClr val="666666"/>
              </a:solidFill>
              <a:prstDash val="solid"/>
              <a:round/>
              <a:headEnd len="med" w="med" type="none"/>
              <a:tailEnd len="med" w="med" type="none"/>
            </a:ln>
          </p:spPr>
        </p:cxnSp>
        <p:cxnSp>
          <p:nvCxnSpPr>
            <p:cNvPr id="911" name="Google Shape;911;p51"/>
            <p:cNvCxnSpPr>
              <a:stCxn id="909" idx="2"/>
              <a:endCxn id="908" idx="0"/>
            </p:cNvCxnSpPr>
            <p:nvPr/>
          </p:nvCxnSpPr>
          <p:spPr>
            <a:xfrm>
              <a:off x="1911807" y="3659705"/>
              <a:ext cx="749400" cy="271800"/>
            </a:xfrm>
            <a:prstGeom prst="straightConnector1">
              <a:avLst/>
            </a:prstGeom>
            <a:noFill/>
            <a:ln cap="flat" cmpd="sng" w="19050">
              <a:solidFill>
                <a:srgbClr val="666666"/>
              </a:solidFill>
              <a:prstDash val="solid"/>
              <a:round/>
              <a:headEnd len="med" w="med" type="none"/>
              <a:tailEnd len="med" w="med" type="none"/>
            </a:ln>
          </p:spPr>
        </p:cxnSp>
        <p:sp>
          <p:nvSpPr>
            <p:cNvPr id="912" name="Google Shape;912;p51"/>
            <p:cNvSpPr/>
            <p:nvPr/>
          </p:nvSpPr>
          <p:spPr>
            <a:xfrm>
              <a:off x="1712575" y="4481975"/>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13" name="Google Shape;913;p51"/>
            <p:cNvSpPr/>
            <p:nvPr/>
          </p:nvSpPr>
          <p:spPr>
            <a:xfrm>
              <a:off x="2946266" y="4481975"/>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914" name="Google Shape;914;p51"/>
            <p:cNvCxnSpPr>
              <a:stCxn id="912" idx="0"/>
            </p:cNvCxnSpPr>
            <p:nvPr/>
          </p:nvCxnSpPr>
          <p:spPr>
            <a:xfrm flipH="1" rot="10800000">
              <a:off x="1945525" y="4268675"/>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915" name="Google Shape;915;p51"/>
            <p:cNvCxnSpPr>
              <a:stCxn id="913" idx="0"/>
            </p:cNvCxnSpPr>
            <p:nvPr/>
          </p:nvCxnSpPr>
          <p:spPr>
            <a:xfrm rot="10800000">
              <a:off x="2867966" y="4268675"/>
              <a:ext cx="328800" cy="213300"/>
            </a:xfrm>
            <a:prstGeom prst="straightConnector1">
              <a:avLst/>
            </a:prstGeom>
            <a:noFill/>
            <a:ln cap="flat" cmpd="sng" w="19050">
              <a:solidFill>
                <a:srgbClr val="666666"/>
              </a:solidFill>
              <a:prstDash val="solid"/>
              <a:round/>
              <a:headEnd len="med" w="med" type="none"/>
              <a:tailEnd len="med" w="med" type="none"/>
            </a:ln>
          </p:spPr>
        </p:cxnSp>
        <p:sp>
          <p:nvSpPr>
            <p:cNvPr id="916" name="Google Shape;916;p51"/>
            <p:cNvSpPr/>
            <p:nvPr/>
          </p:nvSpPr>
          <p:spPr>
            <a:xfrm>
              <a:off x="2356665" y="4481980"/>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17" name="Google Shape;917;p51"/>
            <p:cNvCxnSpPr>
              <a:endCxn id="916" idx="0"/>
            </p:cNvCxnSpPr>
            <p:nvPr/>
          </p:nvCxnSpPr>
          <p:spPr>
            <a:xfrm>
              <a:off x="2567565" y="4259680"/>
              <a:ext cx="39600" cy="222300"/>
            </a:xfrm>
            <a:prstGeom prst="straightConnector1">
              <a:avLst/>
            </a:prstGeom>
            <a:noFill/>
            <a:ln cap="flat" cmpd="sng" w="19050">
              <a:solidFill>
                <a:srgbClr val="666666"/>
              </a:solidFill>
              <a:prstDash val="solid"/>
              <a:round/>
              <a:headEnd len="med" w="med" type="none"/>
              <a:tailEnd len="med" w="med" type="none"/>
            </a:ln>
          </p:spPr>
        </p:cxnSp>
        <p:sp>
          <p:nvSpPr>
            <p:cNvPr id="918" name="Google Shape;918;p51"/>
            <p:cNvSpPr/>
            <p:nvPr/>
          </p:nvSpPr>
          <p:spPr>
            <a:xfrm>
              <a:off x="3555278" y="4481975"/>
              <a:ext cx="845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a:t>
              </a:r>
              <a:endParaRPr sz="1800"/>
            </a:p>
          </p:txBody>
        </p:sp>
        <p:cxnSp>
          <p:nvCxnSpPr>
            <p:cNvPr id="919" name="Google Shape;919;p51"/>
            <p:cNvCxnSpPr>
              <a:stCxn id="918" idx="0"/>
            </p:cNvCxnSpPr>
            <p:nvPr/>
          </p:nvCxnSpPr>
          <p:spPr>
            <a:xfrm rot="10800000">
              <a:off x="3177428" y="4259675"/>
              <a:ext cx="800400" cy="222300"/>
            </a:xfrm>
            <a:prstGeom prst="straightConnector1">
              <a:avLst/>
            </a:prstGeom>
            <a:noFill/>
            <a:ln cap="flat" cmpd="sng" w="19050">
              <a:solidFill>
                <a:schemeClr val="dk2"/>
              </a:solidFill>
              <a:prstDash val="solid"/>
              <a:round/>
              <a:headEnd len="med" w="med" type="none"/>
              <a:tailEnd len="med" w="med" type="none"/>
            </a:ln>
          </p:spPr>
        </p:cxnSp>
      </p:grpSp>
      <p:grpSp>
        <p:nvGrpSpPr>
          <p:cNvPr id="920" name="Google Shape;920;p51"/>
          <p:cNvGrpSpPr/>
          <p:nvPr/>
        </p:nvGrpSpPr>
        <p:grpSpPr>
          <a:xfrm>
            <a:off x="4517930" y="1354418"/>
            <a:ext cx="4597235" cy="1472082"/>
            <a:chOff x="-61695" y="3334805"/>
            <a:chExt cx="4597235" cy="1472082"/>
          </a:xfrm>
        </p:grpSpPr>
        <p:sp>
          <p:nvSpPr>
            <p:cNvPr id="921" name="Google Shape;921;p51"/>
            <p:cNvSpPr/>
            <p:nvPr/>
          </p:nvSpPr>
          <p:spPr>
            <a:xfrm>
              <a:off x="2763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22" name="Google Shape;922;p51"/>
            <p:cNvSpPr/>
            <p:nvPr/>
          </p:nvSpPr>
          <p:spPr>
            <a:xfrm>
              <a:off x="-61695"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23" name="Google Shape;923;p51"/>
            <p:cNvSpPr/>
            <p:nvPr/>
          </p:nvSpPr>
          <p:spPr>
            <a:xfrm>
              <a:off x="615581"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24" name="Google Shape;924;p51"/>
            <p:cNvCxnSpPr>
              <a:stCxn id="922" idx="0"/>
              <a:endCxn id="921" idx="2"/>
            </p:cNvCxnSpPr>
            <p:nvPr/>
          </p:nvCxnSpPr>
          <p:spPr>
            <a:xfrm flipH="1" rot="10800000">
              <a:off x="183555" y="4256388"/>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925" name="Google Shape;925;p51"/>
            <p:cNvCxnSpPr>
              <a:stCxn id="923" idx="0"/>
              <a:endCxn id="921" idx="2"/>
            </p:cNvCxnSpPr>
            <p:nvPr/>
          </p:nvCxnSpPr>
          <p:spPr>
            <a:xfrm rot="10800000">
              <a:off x="521531" y="4256388"/>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926" name="Google Shape;926;p51"/>
            <p:cNvSpPr/>
            <p:nvPr/>
          </p:nvSpPr>
          <p:spPr>
            <a:xfrm>
              <a:off x="1580680" y="3931550"/>
              <a:ext cx="12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a:t>
              </a:r>
              <a:endParaRPr sz="1800"/>
            </a:p>
          </p:txBody>
        </p:sp>
        <p:sp>
          <p:nvSpPr>
            <p:cNvPr id="927" name="Google Shape;927;p51"/>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28" name="Google Shape;928;p51"/>
            <p:cNvCxnSpPr>
              <a:stCxn id="927" idx="2"/>
              <a:endCxn id="921" idx="0"/>
            </p:cNvCxnSpPr>
            <p:nvPr/>
          </p:nvCxnSpPr>
          <p:spPr>
            <a:xfrm flipH="1">
              <a:off x="521607" y="3659705"/>
              <a:ext cx="1390200" cy="271800"/>
            </a:xfrm>
            <a:prstGeom prst="straightConnector1">
              <a:avLst/>
            </a:prstGeom>
            <a:noFill/>
            <a:ln cap="flat" cmpd="sng" w="19050">
              <a:solidFill>
                <a:srgbClr val="666666"/>
              </a:solidFill>
              <a:prstDash val="solid"/>
              <a:round/>
              <a:headEnd len="med" w="med" type="none"/>
              <a:tailEnd len="med" w="med" type="none"/>
            </a:ln>
          </p:spPr>
        </p:cxnSp>
        <p:cxnSp>
          <p:nvCxnSpPr>
            <p:cNvPr id="929" name="Google Shape;929;p51"/>
            <p:cNvCxnSpPr>
              <a:stCxn id="927" idx="2"/>
              <a:endCxn id="926" idx="0"/>
            </p:cNvCxnSpPr>
            <p:nvPr/>
          </p:nvCxnSpPr>
          <p:spPr>
            <a:xfrm>
              <a:off x="1911807" y="3659705"/>
              <a:ext cx="274500" cy="271800"/>
            </a:xfrm>
            <a:prstGeom prst="straightConnector1">
              <a:avLst/>
            </a:prstGeom>
            <a:noFill/>
            <a:ln cap="flat" cmpd="sng" w="19050">
              <a:solidFill>
                <a:srgbClr val="666666"/>
              </a:solidFill>
              <a:prstDash val="solid"/>
              <a:round/>
              <a:headEnd len="med" w="med" type="none"/>
              <a:tailEnd len="med" w="med" type="none"/>
            </a:ln>
          </p:spPr>
        </p:cxnSp>
        <p:sp>
          <p:nvSpPr>
            <p:cNvPr id="930" name="Google Shape;930;p51"/>
            <p:cNvSpPr/>
            <p:nvPr/>
          </p:nvSpPr>
          <p:spPr>
            <a:xfrm>
              <a:off x="1196845" y="4481988"/>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31" name="Google Shape;931;p51"/>
            <p:cNvSpPr/>
            <p:nvPr/>
          </p:nvSpPr>
          <p:spPr>
            <a:xfrm>
              <a:off x="2283658"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932" name="Google Shape;932;p51"/>
            <p:cNvCxnSpPr>
              <a:stCxn id="930" idx="0"/>
            </p:cNvCxnSpPr>
            <p:nvPr/>
          </p:nvCxnSpPr>
          <p:spPr>
            <a:xfrm flipH="1" rot="10800000">
              <a:off x="1429795" y="4268688"/>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933" name="Google Shape;933;p51"/>
            <p:cNvCxnSpPr>
              <a:stCxn id="931" idx="0"/>
            </p:cNvCxnSpPr>
            <p:nvPr/>
          </p:nvCxnSpPr>
          <p:spPr>
            <a:xfrm rot="10800000">
              <a:off x="2205358" y="4268688"/>
              <a:ext cx="328800" cy="213300"/>
            </a:xfrm>
            <a:prstGeom prst="straightConnector1">
              <a:avLst/>
            </a:prstGeom>
            <a:noFill/>
            <a:ln cap="flat" cmpd="sng" w="19050">
              <a:solidFill>
                <a:srgbClr val="666666"/>
              </a:solidFill>
              <a:prstDash val="solid"/>
              <a:round/>
              <a:headEnd len="med" w="med" type="none"/>
              <a:tailEnd len="med" w="med" type="none"/>
            </a:ln>
          </p:spPr>
        </p:cxnSp>
        <p:sp>
          <p:nvSpPr>
            <p:cNvPr id="934" name="Google Shape;934;p51"/>
            <p:cNvSpPr/>
            <p:nvPr/>
          </p:nvSpPr>
          <p:spPr>
            <a:xfrm>
              <a:off x="1720561"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35" name="Google Shape;935;p51"/>
            <p:cNvCxnSpPr>
              <a:endCxn id="934" idx="0"/>
            </p:cNvCxnSpPr>
            <p:nvPr/>
          </p:nvCxnSpPr>
          <p:spPr>
            <a:xfrm>
              <a:off x="1931461" y="4259688"/>
              <a:ext cx="39600" cy="222300"/>
            </a:xfrm>
            <a:prstGeom prst="straightConnector1">
              <a:avLst/>
            </a:prstGeom>
            <a:noFill/>
            <a:ln cap="flat" cmpd="sng" w="19050">
              <a:solidFill>
                <a:srgbClr val="666666"/>
              </a:solidFill>
              <a:prstDash val="solid"/>
              <a:round/>
              <a:headEnd len="med" w="med" type="none"/>
              <a:tailEnd len="med" w="med" type="none"/>
            </a:ln>
          </p:spPr>
        </p:cxnSp>
        <p:sp>
          <p:nvSpPr>
            <p:cNvPr id="936" name="Google Shape;936;p51"/>
            <p:cNvSpPr/>
            <p:nvPr/>
          </p:nvSpPr>
          <p:spPr>
            <a:xfrm>
              <a:off x="2828840" y="4481988"/>
              <a:ext cx="1706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20  21  25  26</a:t>
              </a:r>
              <a:endParaRPr sz="1800"/>
            </a:p>
          </p:txBody>
        </p:sp>
        <p:cxnSp>
          <p:nvCxnSpPr>
            <p:cNvPr id="937" name="Google Shape;937;p51"/>
            <p:cNvCxnSpPr>
              <a:stCxn id="936" idx="0"/>
            </p:cNvCxnSpPr>
            <p:nvPr/>
          </p:nvCxnSpPr>
          <p:spPr>
            <a:xfrm rot="10800000">
              <a:off x="2744390" y="4259688"/>
              <a:ext cx="937800" cy="222300"/>
            </a:xfrm>
            <a:prstGeom prst="straightConnector1">
              <a:avLst/>
            </a:prstGeom>
            <a:noFill/>
            <a:ln cap="flat" cmpd="sng" w="19050">
              <a:solidFill>
                <a:schemeClr val="dk2"/>
              </a:solidFill>
              <a:prstDash val="solid"/>
              <a:round/>
              <a:headEnd len="med" w="med" type="none"/>
              <a:tailEnd len="med" w="med" type="none"/>
            </a:ln>
          </p:spPr>
        </p:cxnSp>
      </p:grpSp>
      <p:grpSp>
        <p:nvGrpSpPr>
          <p:cNvPr id="938" name="Google Shape;938;p51"/>
          <p:cNvGrpSpPr/>
          <p:nvPr/>
        </p:nvGrpSpPr>
        <p:grpSpPr>
          <a:xfrm>
            <a:off x="98330" y="3455992"/>
            <a:ext cx="4414246" cy="1472083"/>
            <a:chOff x="98330" y="3455992"/>
            <a:chExt cx="4414246" cy="1472083"/>
          </a:xfrm>
        </p:grpSpPr>
        <p:grpSp>
          <p:nvGrpSpPr>
            <p:cNvPr id="939" name="Google Shape;939;p51"/>
            <p:cNvGrpSpPr/>
            <p:nvPr/>
          </p:nvGrpSpPr>
          <p:grpSpPr>
            <a:xfrm>
              <a:off x="98330" y="3455992"/>
              <a:ext cx="4414246" cy="1472083"/>
              <a:chOff x="-61695" y="3334805"/>
              <a:chExt cx="4414246" cy="1472083"/>
            </a:xfrm>
          </p:grpSpPr>
          <p:sp>
            <p:nvSpPr>
              <p:cNvPr id="940" name="Google Shape;940;p51"/>
              <p:cNvSpPr/>
              <p:nvPr/>
            </p:nvSpPr>
            <p:spPr>
              <a:xfrm>
                <a:off x="2763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41" name="Google Shape;941;p51"/>
              <p:cNvSpPr/>
              <p:nvPr/>
            </p:nvSpPr>
            <p:spPr>
              <a:xfrm>
                <a:off x="-61695"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42" name="Google Shape;942;p51"/>
              <p:cNvSpPr/>
              <p:nvPr/>
            </p:nvSpPr>
            <p:spPr>
              <a:xfrm>
                <a:off x="615581" y="448198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43" name="Google Shape;943;p51"/>
              <p:cNvCxnSpPr>
                <a:stCxn id="941" idx="0"/>
                <a:endCxn id="940" idx="2"/>
              </p:cNvCxnSpPr>
              <p:nvPr/>
            </p:nvCxnSpPr>
            <p:spPr>
              <a:xfrm flipH="1" rot="10800000">
                <a:off x="183555" y="4256388"/>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944" name="Google Shape;944;p51"/>
              <p:cNvCxnSpPr>
                <a:stCxn id="942" idx="0"/>
                <a:endCxn id="940" idx="2"/>
              </p:cNvCxnSpPr>
              <p:nvPr/>
            </p:nvCxnSpPr>
            <p:spPr>
              <a:xfrm rot="10800000">
                <a:off x="521531" y="4256388"/>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945" name="Google Shape;945;p51"/>
              <p:cNvSpPr/>
              <p:nvPr/>
            </p:nvSpPr>
            <p:spPr>
              <a:xfrm>
                <a:off x="1580675" y="3931539"/>
                <a:ext cx="15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15  17  19  21</a:t>
                </a:r>
                <a:endParaRPr sz="1800"/>
              </a:p>
            </p:txBody>
          </p:sp>
          <p:sp>
            <p:nvSpPr>
              <p:cNvPr id="946" name="Google Shape;946;p51"/>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947" name="Google Shape;947;p51"/>
              <p:cNvCxnSpPr>
                <a:stCxn id="946" idx="2"/>
                <a:endCxn id="940" idx="0"/>
              </p:cNvCxnSpPr>
              <p:nvPr/>
            </p:nvCxnSpPr>
            <p:spPr>
              <a:xfrm flipH="1">
                <a:off x="521607" y="3659705"/>
                <a:ext cx="1390200" cy="271800"/>
              </a:xfrm>
              <a:prstGeom prst="straightConnector1">
                <a:avLst/>
              </a:prstGeom>
              <a:noFill/>
              <a:ln cap="flat" cmpd="sng" w="19050">
                <a:solidFill>
                  <a:srgbClr val="666666"/>
                </a:solidFill>
                <a:prstDash val="solid"/>
                <a:round/>
                <a:headEnd len="med" w="med" type="none"/>
                <a:tailEnd len="med" w="med" type="none"/>
              </a:ln>
            </p:spPr>
          </p:cxnSp>
          <p:cxnSp>
            <p:nvCxnSpPr>
              <p:cNvPr id="948" name="Google Shape;948;p51"/>
              <p:cNvCxnSpPr>
                <a:stCxn id="946" idx="2"/>
                <a:endCxn id="945" idx="0"/>
              </p:cNvCxnSpPr>
              <p:nvPr/>
            </p:nvCxnSpPr>
            <p:spPr>
              <a:xfrm>
                <a:off x="1911807" y="3659705"/>
                <a:ext cx="468300" cy="271800"/>
              </a:xfrm>
              <a:prstGeom prst="straightConnector1">
                <a:avLst/>
              </a:prstGeom>
              <a:noFill/>
              <a:ln cap="flat" cmpd="sng" w="19050">
                <a:solidFill>
                  <a:srgbClr val="666666"/>
                </a:solidFill>
                <a:prstDash val="solid"/>
                <a:round/>
                <a:headEnd len="med" w="med" type="none"/>
                <a:tailEnd len="med" w="med" type="none"/>
              </a:ln>
            </p:spPr>
          </p:cxnSp>
          <p:sp>
            <p:nvSpPr>
              <p:cNvPr id="949" name="Google Shape;949;p51"/>
              <p:cNvSpPr/>
              <p:nvPr/>
            </p:nvSpPr>
            <p:spPr>
              <a:xfrm>
                <a:off x="1196845" y="4481988"/>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sp>
            <p:nvSpPr>
              <p:cNvPr id="950" name="Google Shape;950;p51"/>
              <p:cNvSpPr/>
              <p:nvPr/>
            </p:nvSpPr>
            <p:spPr>
              <a:xfrm>
                <a:off x="2283658"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951" name="Google Shape;951;p51"/>
              <p:cNvCxnSpPr>
                <a:stCxn id="949" idx="0"/>
              </p:cNvCxnSpPr>
              <p:nvPr/>
            </p:nvCxnSpPr>
            <p:spPr>
              <a:xfrm flipH="1" rot="10800000">
                <a:off x="1429795" y="4268688"/>
                <a:ext cx="198000" cy="213300"/>
              </a:xfrm>
              <a:prstGeom prst="straightConnector1">
                <a:avLst/>
              </a:prstGeom>
              <a:noFill/>
              <a:ln cap="flat" cmpd="sng" w="19050">
                <a:solidFill>
                  <a:srgbClr val="666666"/>
                </a:solidFill>
                <a:prstDash val="solid"/>
                <a:round/>
                <a:headEnd len="med" w="med" type="none"/>
                <a:tailEnd len="med" w="med" type="none"/>
              </a:ln>
            </p:spPr>
          </p:cxnSp>
          <p:cxnSp>
            <p:nvCxnSpPr>
              <p:cNvPr id="952" name="Google Shape;952;p51"/>
              <p:cNvCxnSpPr>
                <a:stCxn id="950" idx="0"/>
              </p:cNvCxnSpPr>
              <p:nvPr/>
            </p:nvCxnSpPr>
            <p:spPr>
              <a:xfrm rot="10800000">
                <a:off x="2410858" y="4269588"/>
                <a:ext cx="123300" cy="212400"/>
              </a:xfrm>
              <a:prstGeom prst="straightConnector1">
                <a:avLst/>
              </a:prstGeom>
              <a:noFill/>
              <a:ln cap="flat" cmpd="sng" w="19050">
                <a:solidFill>
                  <a:srgbClr val="666666"/>
                </a:solidFill>
                <a:prstDash val="solid"/>
                <a:round/>
                <a:headEnd len="med" w="med" type="none"/>
                <a:tailEnd len="med" w="med" type="none"/>
              </a:ln>
            </p:spPr>
          </p:cxnSp>
          <p:sp>
            <p:nvSpPr>
              <p:cNvPr id="953" name="Google Shape;953;p51"/>
              <p:cNvSpPr/>
              <p:nvPr/>
            </p:nvSpPr>
            <p:spPr>
              <a:xfrm>
                <a:off x="1720561" y="4481988"/>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54" name="Google Shape;954;p51"/>
              <p:cNvCxnSpPr>
                <a:endCxn id="953" idx="0"/>
              </p:cNvCxnSpPr>
              <p:nvPr/>
            </p:nvCxnSpPr>
            <p:spPr>
              <a:xfrm>
                <a:off x="1931461" y="4259688"/>
                <a:ext cx="39600" cy="222300"/>
              </a:xfrm>
              <a:prstGeom prst="straightConnector1">
                <a:avLst/>
              </a:prstGeom>
              <a:noFill/>
              <a:ln cap="flat" cmpd="sng" w="19050">
                <a:solidFill>
                  <a:srgbClr val="666666"/>
                </a:solidFill>
                <a:prstDash val="solid"/>
                <a:round/>
                <a:headEnd len="med" w="med" type="none"/>
                <a:tailEnd len="med" w="med" type="none"/>
              </a:ln>
            </p:spPr>
          </p:cxnSp>
          <p:sp>
            <p:nvSpPr>
              <p:cNvPr id="955" name="Google Shape;955;p51"/>
              <p:cNvSpPr/>
              <p:nvPr/>
            </p:nvSpPr>
            <p:spPr>
              <a:xfrm>
                <a:off x="3514651" y="4481989"/>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25  26</a:t>
                </a:r>
                <a:endParaRPr sz="1800"/>
              </a:p>
            </p:txBody>
          </p:sp>
          <p:cxnSp>
            <p:nvCxnSpPr>
              <p:cNvPr id="956" name="Google Shape;956;p51"/>
              <p:cNvCxnSpPr>
                <a:stCxn id="955" idx="0"/>
              </p:cNvCxnSpPr>
              <p:nvPr/>
            </p:nvCxnSpPr>
            <p:spPr>
              <a:xfrm rot="10800000">
                <a:off x="2995801" y="4259689"/>
                <a:ext cx="937800" cy="222300"/>
              </a:xfrm>
              <a:prstGeom prst="straightConnector1">
                <a:avLst/>
              </a:prstGeom>
              <a:noFill/>
              <a:ln cap="flat" cmpd="sng" w="19050">
                <a:solidFill>
                  <a:schemeClr val="dk2"/>
                </a:solidFill>
                <a:prstDash val="solid"/>
                <a:round/>
                <a:headEnd len="med" w="med" type="none"/>
                <a:tailEnd len="med" w="med" type="none"/>
              </a:ln>
            </p:spPr>
          </p:cxnSp>
        </p:grpSp>
        <p:sp>
          <p:nvSpPr>
            <p:cNvPr id="957" name="Google Shape;957;p51"/>
            <p:cNvSpPr/>
            <p:nvPr/>
          </p:nvSpPr>
          <p:spPr>
            <a:xfrm>
              <a:off x="3037833"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a:t>
              </a:r>
              <a:endParaRPr sz="1800"/>
            </a:p>
          </p:txBody>
        </p:sp>
        <p:cxnSp>
          <p:nvCxnSpPr>
            <p:cNvPr id="958" name="Google Shape;958;p51"/>
            <p:cNvCxnSpPr>
              <a:endCxn id="957" idx="0"/>
            </p:cNvCxnSpPr>
            <p:nvPr/>
          </p:nvCxnSpPr>
          <p:spPr>
            <a:xfrm>
              <a:off x="2941833" y="4382074"/>
              <a:ext cx="346500" cy="221100"/>
            </a:xfrm>
            <a:prstGeom prst="straightConnector1">
              <a:avLst/>
            </a:prstGeom>
            <a:noFill/>
            <a:ln cap="flat" cmpd="sng" w="19050">
              <a:solidFill>
                <a:srgbClr val="666666"/>
              </a:solidFill>
              <a:prstDash val="solid"/>
              <a:round/>
              <a:headEnd len="med" w="med" type="none"/>
              <a:tailEnd len="med" w="med" type="none"/>
            </a:ln>
          </p:spPr>
        </p:cxnSp>
      </p:grpSp>
      <p:grpSp>
        <p:nvGrpSpPr>
          <p:cNvPr id="959" name="Google Shape;959;p51"/>
          <p:cNvGrpSpPr/>
          <p:nvPr/>
        </p:nvGrpSpPr>
        <p:grpSpPr>
          <a:xfrm>
            <a:off x="4661495" y="3456000"/>
            <a:ext cx="2843647" cy="1472074"/>
            <a:chOff x="4661495" y="3456000"/>
            <a:chExt cx="2843647" cy="1472074"/>
          </a:xfrm>
        </p:grpSpPr>
        <p:sp>
          <p:nvSpPr>
            <p:cNvPr id="960" name="Google Shape;960;p51"/>
            <p:cNvSpPr/>
            <p:nvPr/>
          </p:nvSpPr>
          <p:spPr>
            <a:xfrm>
              <a:off x="4999583" y="405272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61" name="Google Shape;961;p51"/>
            <p:cNvSpPr/>
            <p:nvPr/>
          </p:nvSpPr>
          <p:spPr>
            <a:xfrm>
              <a:off x="4661495" y="46031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962" name="Google Shape;962;p51"/>
            <p:cNvSpPr/>
            <p:nvPr/>
          </p:nvSpPr>
          <p:spPr>
            <a:xfrm>
              <a:off x="5338772" y="46031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963" name="Google Shape;963;p51"/>
            <p:cNvCxnSpPr>
              <a:stCxn id="961" idx="0"/>
              <a:endCxn id="960" idx="2"/>
            </p:cNvCxnSpPr>
            <p:nvPr/>
          </p:nvCxnSpPr>
          <p:spPr>
            <a:xfrm flipH="1" rot="10800000">
              <a:off x="4906745" y="4377574"/>
              <a:ext cx="338100" cy="225600"/>
            </a:xfrm>
            <a:prstGeom prst="straightConnector1">
              <a:avLst/>
            </a:prstGeom>
            <a:noFill/>
            <a:ln cap="flat" cmpd="sng" w="19050">
              <a:solidFill>
                <a:srgbClr val="666666"/>
              </a:solidFill>
              <a:prstDash val="solid"/>
              <a:round/>
              <a:headEnd len="med" w="med" type="none"/>
              <a:tailEnd len="med" w="med" type="none"/>
            </a:ln>
          </p:spPr>
        </p:cxnSp>
        <p:cxnSp>
          <p:nvCxnSpPr>
            <p:cNvPr id="964" name="Google Shape;964;p51"/>
            <p:cNvCxnSpPr>
              <a:stCxn id="962" idx="0"/>
              <a:endCxn id="960" idx="2"/>
            </p:cNvCxnSpPr>
            <p:nvPr/>
          </p:nvCxnSpPr>
          <p:spPr>
            <a:xfrm rot="10800000">
              <a:off x="5244722" y="4377574"/>
              <a:ext cx="339300" cy="225600"/>
            </a:xfrm>
            <a:prstGeom prst="straightConnector1">
              <a:avLst/>
            </a:prstGeom>
            <a:noFill/>
            <a:ln cap="flat" cmpd="sng" w="19050">
              <a:solidFill>
                <a:srgbClr val="666666"/>
              </a:solidFill>
              <a:prstDash val="solid"/>
              <a:round/>
              <a:headEnd len="med" w="med" type="none"/>
              <a:tailEnd len="med" w="med" type="none"/>
            </a:ln>
          </p:spPr>
        </p:cxnSp>
        <p:sp>
          <p:nvSpPr>
            <p:cNvPr id="965" name="Google Shape;965;p51"/>
            <p:cNvSpPr/>
            <p:nvPr/>
          </p:nvSpPr>
          <p:spPr>
            <a:xfrm>
              <a:off x="6389742" y="3456000"/>
              <a:ext cx="111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966" name="Google Shape;966;p51"/>
            <p:cNvCxnSpPr>
              <a:stCxn id="965" idx="2"/>
              <a:endCxn id="960" idx="0"/>
            </p:cNvCxnSpPr>
            <p:nvPr/>
          </p:nvCxnSpPr>
          <p:spPr>
            <a:xfrm flipH="1">
              <a:off x="5244942" y="3780900"/>
              <a:ext cx="1702500" cy="271800"/>
            </a:xfrm>
            <a:prstGeom prst="straightConnector1">
              <a:avLst/>
            </a:prstGeom>
            <a:noFill/>
            <a:ln cap="flat" cmpd="sng" w="19050">
              <a:solidFill>
                <a:srgbClr val="666666"/>
              </a:solidFill>
              <a:prstDash val="solid"/>
              <a:round/>
              <a:headEnd len="med" w="med" type="none"/>
              <a:tailEnd len="med" w="med" type="none"/>
            </a:ln>
          </p:spPr>
        </p:cxnSp>
      </p:grpSp>
      <p:grpSp>
        <p:nvGrpSpPr>
          <p:cNvPr id="967" name="Google Shape;967;p51"/>
          <p:cNvGrpSpPr/>
          <p:nvPr/>
        </p:nvGrpSpPr>
        <p:grpSpPr>
          <a:xfrm>
            <a:off x="6947442" y="3780900"/>
            <a:ext cx="2128299" cy="1147175"/>
            <a:chOff x="6947442" y="3780900"/>
            <a:chExt cx="2128299" cy="1147175"/>
          </a:xfrm>
        </p:grpSpPr>
        <p:sp>
          <p:nvSpPr>
            <p:cNvPr id="968" name="Google Shape;968;p51"/>
            <p:cNvSpPr/>
            <p:nvPr/>
          </p:nvSpPr>
          <p:spPr>
            <a:xfrm>
              <a:off x="7065040" y="4052725"/>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a:t>
              </a:r>
              <a:endParaRPr sz="1800"/>
            </a:p>
          </p:txBody>
        </p:sp>
        <p:cxnSp>
          <p:nvCxnSpPr>
            <p:cNvPr id="969" name="Google Shape;969;p51"/>
            <p:cNvCxnSpPr>
              <a:stCxn id="965" idx="2"/>
              <a:endCxn id="968" idx="0"/>
            </p:cNvCxnSpPr>
            <p:nvPr/>
          </p:nvCxnSpPr>
          <p:spPr>
            <a:xfrm>
              <a:off x="6947442" y="3780900"/>
              <a:ext cx="536400" cy="271800"/>
            </a:xfrm>
            <a:prstGeom prst="straightConnector1">
              <a:avLst/>
            </a:prstGeom>
            <a:noFill/>
            <a:ln cap="flat" cmpd="sng" w="19050">
              <a:solidFill>
                <a:srgbClr val="666666"/>
              </a:solidFill>
              <a:prstDash val="solid"/>
              <a:round/>
              <a:headEnd len="med" w="med" type="none"/>
              <a:tailEnd len="med" w="med" type="none"/>
            </a:ln>
          </p:spPr>
        </p:cxnSp>
        <p:sp>
          <p:nvSpPr>
            <p:cNvPr id="970" name="Google Shape;970;p51"/>
            <p:cNvSpPr/>
            <p:nvPr/>
          </p:nvSpPr>
          <p:spPr>
            <a:xfrm>
              <a:off x="7006848"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cxnSp>
          <p:nvCxnSpPr>
            <p:cNvPr id="971" name="Google Shape;971;p51"/>
            <p:cNvCxnSpPr>
              <a:stCxn id="970" idx="0"/>
            </p:cNvCxnSpPr>
            <p:nvPr/>
          </p:nvCxnSpPr>
          <p:spPr>
            <a:xfrm rot="10800000">
              <a:off x="7244448" y="4390774"/>
              <a:ext cx="12900" cy="212400"/>
            </a:xfrm>
            <a:prstGeom prst="straightConnector1">
              <a:avLst/>
            </a:prstGeom>
            <a:noFill/>
            <a:ln cap="flat" cmpd="sng" w="19050">
              <a:solidFill>
                <a:srgbClr val="666666"/>
              </a:solidFill>
              <a:prstDash val="solid"/>
              <a:round/>
              <a:headEnd len="med" w="med" type="none"/>
              <a:tailEnd len="med" w="med" type="none"/>
            </a:ln>
          </p:spPr>
        </p:cxnSp>
        <p:sp>
          <p:nvSpPr>
            <p:cNvPr id="972" name="Google Shape;972;p51"/>
            <p:cNvSpPr/>
            <p:nvPr/>
          </p:nvSpPr>
          <p:spPr>
            <a:xfrm>
              <a:off x="8237841" y="4603175"/>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25  26</a:t>
              </a:r>
              <a:endParaRPr sz="1800"/>
            </a:p>
          </p:txBody>
        </p:sp>
        <p:cxnSp>
          <p:nvCxnSpPr>
            <p:cNvPr id="973" name="Google Shape;973;p51"/>
            <p:cNvCxnSpPr>
              <a:stCxn id="972" idx="0"/>
            </p:cNvCxnSpPr>
            <p:nvPr/>
          </p:nvCxnSpPr>
          <p:spPr>
            <a:xfrm rot="10800000">
              <a:off x="7718991" y="4380875"/>
              <a:ext cx="937800" cy="222300"/>
            </a:xfrm>
            <a:prstGeom prst="straightConnector1">
              <a:avLst/>
            </a:prstGeom>
            <a:noFill/>
            <a:ln cap="flat" cmpd="sng" w="19050">
              <a:solidFill>
                <a:schemeClr val="dk2"/>
              </a:solidFill>
              <a:prstDash val="solid"/>
              <a:round/>
              <a:headEnd len="med" w="med" type="none"/>
              <a:tailEnd len="med" w="med" type="none"/>
            </a:ln>
          </p:spPr>
        </p:cxnSp>
        <p:sp>
          <p:nvSpPr>
            <p:cNvPr id="974" name="Google Shape;974;p51"/>
            <p:cNvSpPr/>
            <p:nvPr/>
          </p:nvSpPr>
          <p:spPr>
            <a:xfrm>
              <a:off x="7592163"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20</a:t>
              </a:r>
              <a:endParaRPr sz="1800"/>
            </a:p>
          </p:txBody>
        </p:sp>
        <p:cxnSp>
          <p:nvCxnSpPr>
            <p:cNvPr id="975" name="Google Shape;975;p51"/>
            <p:cNvCxnSpPr>
              <a:endCxn id="974" idx="0"/>
            </p:cNvCxnSpPr>
            <p:nvPr/>
          </p:nvCxnSpPr>
          <p:spPr>
            <a:xfrm>
              <a:off x="7496163" y="4382074"/>
              <a:ext cx="346500" cy="221100"/>
            </a:xfrm>
            <a:prstGeom prst="straightConnector1">
              <a:avLst/>
            </a:prstGeom>
            <a:noFill/>
            <a:ln cap="flat" cmpd="sng" w="19050">
              <a:solidFill>
                <a:srgbClr val="666666"/>
              </a:solidFill>
              <a:prstDash val="solid"/>
              <a:round/>
              <a:headEnd len="med" w="med" type="none"/>
              <a:tailEnd len="med" w="med" type="none"/>
            </a:ln>
          </p:spPr>
        </p:cxnSp>
      </p:grpSp>
      <p:grpSp>
        <p:nvGrpSpPr>
          <p:cNvPr id="976" name="Google Shape;976;p51"/>
          <p:cNvGrpSpPr/>
          <p:nvPr/>
        </p:nvGrpSpPr>
        <p:grpSpPr>
          <a:xfrm>
            <a:off x="5920035" y="3780874"/>
            <a:ext cx="1027376" cy="1147200"/>
            <a:chOff x="5920035" y="3780874"/>
            <a:chExt cx="1027376" cy="1147200"/>
          </a:xfrm>
        </p:grpSpPr>
        <p:sp>
          <p:nvSpPr>
            <p:cNvPr id="977" name="Google Shape;977;p51"/>
            <p:cNvSpPr/>
            <p:nvPr/>
          </p:nvSpPr>
          <p:spPr>
            <a:xfrm>
              <a:off x="5920035" y="4603174"/>
              <a:ext cx="465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14</a:t>
              </a:r>
              <a:endParaRPr sz="1800"/>
            </a:p>
          </p:txBody>
        </p:sp>
        <p:cxnSp>
          <p:nvCxnSpPr>
            <p:cNvPr id="978" name="Google Shape;978;p51"/>
            <p:cNvCxnSpPr>
              <a:stCxn id="977" idx="0"/>
            </p:cNvCxnSpPr>
            <p:nvPr/>
          </p:nvCxnSpPr>
          <p:spPr>
            <a:xfrm flipH="1" rot="10800000">
              <a:off x="6152985" y="4389874"/>
              <a:ext cx="198000" cy="213300"/>
            </a:xfrm>
            <a:prstGeom prst="straightConnector1">
              <a:avLst/>
            </a:prstGeom>
            <a:noFill/>
            <a:ln cap="flat" cmpd="sng" w="19050">
              <a:solidFill>
                <a:srgbClr val="666666"/>
              </a:solidFill>
              <a:prstDash val="solid"/>
              <a:round/>
              <a:headEnd len="med" w="med" type="none"/>
              <a:tailEnd len="med" w="med" type="none"/>
            </a:ln>
          </p:spPr>
        </p:cxnSp>
        <p:sp>
          <p:nvSpPr>
            <p:cNvPr id="979" name="Google Shape;979;p51"/>
            <p:cNvSpPr/>
            <p:nvPr/>
          </p:nvSpPr>
          <p:spPr>
            <a:xfrm>
              <a:off x="6443751" y="4603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16</a:t>
              </a:r>
              <a:endParaRPr sz="1800"/>
            </a:p>
          </p:txBody>
        </p:sp>
        <p:cxnSp>
          <p:nvCxnSpPr>
            <p:cNvPr id="980" name="Google Shape;980;p51"/>
            <p:cNvCxnSpPr>
              <a:endCxn id="979" idx="0"/>
            </p:cNvCxnSpPr>
            <p:nvPr/>
          </p:nvCxnSpPr>
          <p:spPr>
            <a:xfrm>
              <a:off x="6654651" y="4380874"/>
              <a:ext cx="39600" cy="222300"/>
            </a:xfrm>
            <a:prstGeom prst="straightConnector1">
              <a:avLst/>
            </a:prstGeom>
            <a:noFill/>
            <a:ln cap="flat" cmpd="sng" w="19050">
              <a:solidFill>
                <a:srgbClr val="666666"/>
              </a:solidFill>
              <a:prstDash val="solid"/>
              <a:round/>
              <a:headEnd len="med" w="med" type="none"/>
              <a:tailEnd len="med" w="med" type="none"/>
            </a:ln>
          </p:spPr>
        </p:cxnSp>
        <p:sp>
          <p:nvSpPr>
            <p:cNvPr id="981" name="Google Shape;981;p51"/>
            <p:cNvSpPr/>
            <p:nvPr/>
          </p:nvSpPr>
          <p:spPr>
            <a:xfrm>
              <a:off x="6278111" y="4057174"/>
              <a:ext cx="5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cxnSp>
          <p:nvCxnSpPr>
            <p:cNvPr id="982" name="Google Shape;982;p51"/>
            <p:cNvCxnSpPr>
              <a:stCxn id="981" idx="0"/>
              <a:endCxn id="965" idx="2"/>
            </p:cNvCxnSpPr>
            <p:nvPr/>
          </p:nvCxnSpPr>
          <p:spPr>
            <a:xfrm flipH="1" rot="10800000">
              <a:off x="6528611" y="3780874"/>
              <a:ext cx="418800" cy="276300"/>
            </a:xfrm>
            <a:prstGeom prst="straightConnector1">
              <a:avLst/>
            </a:prstGeom>
            <a:noFill/>
            <a:ln cap="flat" cmpd="sng" w="19050">
              <a:solidFill>
                <a:srgbClr val="666666"/>
              </a:solidFill>
              <a:prstDash val="solid"/>
              <a:round/>
              <a:headEnd len="med" w="med" type="none"/>
              <a:tailEnd len="med" w="med" type="none"/>
            </a:ln>
          </p:spPr>
        </p:cxnSp>
      </p:grpSp>
      <p:cxnSp>
        <p:nvCxnSpPr>
          <p:cNvPr id="983" name="Google Shape;983;p51"/>
          <p:cNvCxnSpPr/>
          <p:nvPr/>
        </p:nvCxnSpPr>
        <p:spPr>
          <a:xfrm flipH="1">
            <a:off x="4171675" y="3383850"/>
            <a:ext cx="621000" cy="309000"/>
          </a:xfrm>
          <a:prstGeom prst="straightConnector1">
            <a:avLst/>
          </a:prstGeom>
          <a:noFill/>
          <a:ln cap="flat" cmpd="sng" w="19050">
            <a:solidFill>
              <a:schemeClr val="dk2"/>
            </a:solidFill>
            <a:prstDash val="solid"/>
            <a:round/>
            <a:headEnd len="med" w="med" type="none"/>
            <a:tailEnd len="med" w="med" type="triangle"/>
          </a:ln>
        </p:spPr>
      </p:cxnSp>
      <p:cxnSp>
        <p:nvCxnSpPr>
          <p:cNvPr id="984" name="Google Shape;984;p51"/>
          <p:cNvCxnSpPr/>
          <p:nvPr/>
        </p:nvCxnSpPr>
        <p:spPr>
          <a:xfrm>
            <a:off x="4171675" y="4037538"/>
            <a:ext cx="5019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
                                        <p:tgtEl>
                                          <p:spTgt spid="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
                                        <p:tgtEl>
                                          <p:spTgt spid="9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
                                        <p:tgtEl>
                                          <p:spTgt spid="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
                                        <p:tgtEl>
                                          <p:spTgt spid="9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88" name="Shape 988"/>
        <p:cNvGrpSpPr/>
        <p:nvPr/>
      </p:nvGrpSpPr>
      <p:grpSpPr>
        <a:xfrm>
          <a:off x="0" y="0"/>
          <a:ext cx="0" cy="0"/>
          <a:chOff x="0" y="0"/>
          <a:chExt cx="0" cy="0"/>
        </a:xfrm>
      </p:grpSpPr>
      <p:sp>
        <p:nvSpPr>
          <p:cNvPr id="989" name="Google Shape;989;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If The Root Is Too Full?</a:t>
            </a:r>
            <a:endParaRPr/>
          </a:p>
        </p:txBody>
      </p:sp>
      <p:sp>
        <p:nvSpPr>
          <p:cNvPr id="990" name="Google Shape;990;p52"/>
          <p:cNvSpPr txBox="1"/>
          <p:nvPr>
            <p:ph idx="1" type="body"/>
          </p:nvPr>
        </p:nvSpPr>
        <p:spPr>
          <a:xfrm>
            <a:off x="166800" y="42183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991" name="Google Shape;991;p52"/>
          <p:cNvSpPr/>
          <p:nvPr/>
        </p:nvSpPr>
        <p:spPr>
          <a:xfrm>
            <a:off x="1869477" y="1560125"/>
            <a:ext cx="860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a:t>
            </a:r>
            <a:endParaRPr sz="1800"/>
          </a:p>
        </p:txBody>
      </p:sp>
      <p:sp>
        <p:nvSpPr>
          <p:cNvPr id="992" name="Google Shape;992;p52"/>
          <p:cNvSpPr/>
          <p:nvPr/>
        </p:nvSpPr>
        <p:spPr>
          <a:xfrm>
            <a:off x="1212275" y="1560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993" name="Google Shape;993;p52"/>
          <p:cNvSpPr/>
          <p:nvPr/>
        </p:nvSpPr>
        <p:spPr>
          <a:xfrm>
            <a:off x="507966" y="1560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94" name="Google Shape;994;p52"/>
          <p:cNvSpPr/>
          <p:nvPr/>
        </p:nvSpPr>
        <p:spPr>
          <a:xfrm>
            <a:off x="1038025" y="963375"/>
            <a:ext cx="860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995" name="Google Shape;995;p52"/>
          <p:cNvCxnSpPr>
            <a:endCxn id="993" idx="0"/>
          </p:cNvCxnSpPr>
          <p:nvPr/>
        </p:nvCxnSpPr>
        <p:spPr>
          <a:xfrm flipH="1">
            <a:off x="753216" y="128412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996" name="Google Shape;996;p52"/>
          <p:cNvCxnSpPr>
            <a:endCxn id="991" idx="0"/>
          </p:cNvCxnSpPr>
          <p:nvPr/>
        </p:nvCxnSpPr>
        <p:spPr>
          <a:xfrm>
            <a:off x="1769277" y="1284125"/>
            <a:ext cx="530400" cy="276000"/>
          </a:xfrm>
          <a:prstGeom prst="straightConnector1">
            <a:avLst/>
          </a:prstGeom>
          <a:noFill/>
          <a:ln cap="flat" cmpd="sng" w="19050">
            <a:solidFill>
              <a:srgbClr val="666666"/>
            </a:solidFill>
            <a:prstDash val="solid"/>
            <a:round/>
            <a:headEnd len="med" w="med" type="none"/>
            <a:tailEnd len="med" w="med" type="none"/>
          </a:ln>
        </p:spPr>
      </p:cxnSp>
      <p:cxnSp>
        <p:nvCxnSpPr>
          <p:cNvPr id="997" name="Google Shape;997;p52"/>
          <p:cNvCxnSpPr>
            <a:stCxn id="992" idx="0"/>
            <a:endCxn id="994" idx="2"/>
          </p:cNvCxnSpPr>
          <p:nvPr/>
        </p:nvCxnSpPr>
        <p:spPr>
          <a:xfrm flipH="1" rot="10800000">
            <a:off x="1457525" y="1288325"/>
            <a:ext cx="10800" cy="271800"/>
          </a:xfrm>
          <a:prstGeom prst="straightConnector1">
            <a:avLst/>
          </a:prstGeom>
          <a:noFill/>
          <a:ln cap="flat" cmpd="sng" w="19050">
            <a:solidFill>
              <a:schemeClr val="dk2"/>
            </a:solidFill>
            <a:prstDash val="solid"/>
            <a:round/>
            <a:headEnd len="med" w="med" type="none"/>
            <a:tailEnd len="med" w="med" type="none"/>
          </a:ln>
        </p:spPr>
      </p:cxnSp>
      <p:grpSp>
        <p:nvGrpSpPr>
          <p:cNvPr id="998" name="Google Shape;998;p52"/>
          <p:cNvGrpSpPr/>
          <p:nvPr/>
        </p:nvGrpSpPr>
        <p:grpSpPr>
          <a:xfrm>
            <a:off x="3216216" y="961300"/>
            <a:ext cx="2880559" cy="921650"/>
            <a:chOff x="3216216" y="961300"/>
            <a:chExt cx="2880559" cy="921650"/>
          </a:xfrm>
        </p:grpSpPr>
        <p:sp>
          <p:nvSpPr>
            <p:cNvPr id="999" name="Google Shape;999;p52"/>
            <p:cNvSpPr/>
            <p:nvPr/>
          </p:nvSpPr>
          <p:spPr>
            <a:xfrm>
              <a:off x="4514575" y="1558050"/>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19  21  22  23</a:t>
              </a:r>
              <a:endParaRPr sz="1800"/>
            </a:p>
          </p:txBody>
        </p:sp>
        <p:sp>
          <p:nvSpPr>
            <p:cNvPr id="1000" name="Google Shape;1000;p52"/>
            <p:cNvSpPr/>
            <p:nvPr/>
          </p:nvSpPr>
          <p:spPr>
            <a:xfrm>
              <a:off x="3906125" y="15580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01" name="Google Shape;1001;p52"/>
            <p:cNvSpPr/>
            <p:nvPr/>
          </p:nvSpPr>
          <p:spPr>
            <a:xfrm>
              <a:off x="3216216" y="15580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02" name="Google Shape;1002;p52"/>
            <p:cNvSpPr/>
            <p:nvPr/>
          </p:nvSpPr>
          <p:spPr>
            <a:xfrm>
              <a:off x="3844375" y="961300"/>
              <a:ext cx="900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a:t>
              </a:r>
              <a:endParaRPr sz="1800"/>
            </a:p>
          </p:txBody>
        </p:sp>
        <p:cxnSp>
          <p:nvCxnSpPr>
            <p:cNvPr id="1003" name="Google Shape;1003;p52"/>
            <p:cNvCxnSpPr>
              <a:endCxn id="1001" idx="0"/>
            </p:cNvCxnSpPr>
            <p:nvPr/>
          </p:nvCxnSpPr>
          <p:spPr>
            <a:xfrm flipH="1">
              <a:off x="3461466" y="1282050"/>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04" name="Google Shape;1004;p52"/>
            <p:cNvCxnSpPr>
              <a:endCxn id="999" idx="0"/>
            </p:cNvCxnSpPr>
            <p:nvPr/>
          </p:nvCxnSpPr>
          <p:spPr>
            <a:xfrm>
              <a:off x="4638175" y="1281150"/>
              <a:ext cx="667500" cy="276900"/>
            </a:xfrm>
            <a:prstGeom prst="straightConnector1">
              <a:avLst/>
            </a:prstGeom>
            <a:noFill/>
            <a:ln cap="flat" cmpd="sng" w="19050">
              <a:solidFill>
                <a:srgbClr val="666666"/>
              </a:solidFill>
              <a:prstDash val="solid"/>
              <a:round/>
              <a:headEnd len="med" w="med" type="none"/>
              <a:tailEnd len="med" w="med" type="none"/>
            </a:ln>
          </p:spPr>
        </p:cxnSp>
        <p:cxnSp>
          <p:nvCxnSpPr>
            <p:cNvPr id="1005" name="Google Shape;1005;p52"/>
            <p:cNvCxnSpPr>
              <a:stCxn id="1000" idx="0"/>
              <a:endCxn id="1002" idx="2"/>
            </p:cNvCxnSpPr>
            <p:nvPr/>
          </p:nvCxnSpPr>
          <p:spPr>
            <a:xfrm flipH="1" rot="10800000">
              <a:off x="4151375" y="1286250"/>
              <a:ext cx="143100" cy="271800"/>
            </a:xfrm>
            <a:prstGeom prst="straightConnector1">
              <a:avLst/>
            </a:prstGeom>
            <a:noFill/>
            <a:ln cap="flat" cmpd="sng" w="19050">
              <a:solidFill>
                <a:schemeClr val="dk2"/>
              </a:solidFill>
              <a:prstDash val="solid"/>
              <a:round/>
              <a:headEnd len="med" w="med" type="none"/>
              <a:tailEnd len="med" w="med" type="none"/>
            </a:ln>
          </p:spPr>
        </p:cxnSp>
      </p:grpSp>
      <p:grpSp>
        <p:nvGrpSpPr>
          <p:cNvPr id="1006" name="Google Shape;1006;p52"/>
          <p:cNvGrpSpPr/>
          <p:nvPr/>
        </p:nvGrpSpPr>
        <p:grpSpPr>
          <a:xfrm>
            <a:off x="6233175" y="961300"/>
            <a:ext cx="2702200" cy="919575"/>
            <a:chOff x="6233175" y="961300"/>
            <a:chExt cx="2702200" cy="919575"/>
          </a:xfrm>
        </p:grpSpPr>
        <p:sp>
          <p:nvSpPr>
            <p:cNvPr id="1007" name="Google Shape;1007;p52"/>
            <p:cNvSpPr/>
            <p:nvPr/>
          </p:nvSpPr>
          <p:spPr>
            <a:xfrm>
              <a:off x="7949875" y="1555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a:t>
              </a:r>
              <a:endParaRPr sz="1800"/>
            </a:p>
          </p:txBody>
        </p:sp>
        <p:sp>
          <p:nvSpPr>
            <p:cNvPr id="1008" name="Google Shape;1008;p52"/>
            <p:cNvSpPr/>
            <p:nvPr/>
          </p:nvSpPr>
          <p:spPr>
            <a:xfrm>
              <a:off x="6777875" y="1555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09" name="Google Shape;1009;p52"/>
            <p:cNvSpPr/>
            <p:nvPr/>
          </p:nvSpPr>
          <p:spPr>
            <a:xfrm>
              <a:off x="6233175" y="1555975"/>
              <a:ext cx="40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10" name="Google Shape;1010;p52"/>
            <p:cNvSpPr/>
            <p:nvPr/>
          </p:nvSpPr>
          <p:spPr>
            <a:xfrm>
              <a:off x="6861475" y="961300"/>
              <a:ext cx="133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011" name="Google Shape;1011;p52"/>
            <p:cNvCxnSpPr>
              <a:endCxn id="1009" idx="0"/>
            </p:cNvCxnSpPr>
            <p:nvPr/>
          </p:nvCxnSpPr>
          <p:spPr>
            <a:xfrm flipH="1">
              <a:off x="6436725" y="12799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12" name="Google Shape;1012;p52"/>
            <p:cNvCxnSpPr>
              <a:endCxn id="1007" idx="0"/>
            </p:cNvCxnSpPr>
            <p:nvPr/>
          </p:nvCxnSpPr>
          <p:spPr>
            <a:xfrm>
              <a:off x="7868425" y="1296175"/>
              <a:ext cx="574200" cy="259800"/>
            </a:xfrm>
            <a:prstGeom prst="straightConnector1">
              <a:avLst/>
            </a:prstGeom>
            <a:noFill/>
            <a:ln cap="flat" cmpd="sng" w="19050">
              <a:solidFill>
                <a:srgbClr val="666666"/>
              </a:solidFill>
              <a:prstDash val="solid"/>
              <a:round/>
              <a:headEnd len="med" w="med" type="none"/>
              <a:tailEnd len="med" w="med" type="none"/>
            </a:ln>
          </p:spPr>
        </p:cxnSp>
        <p:cxnSp>
          <p:nvCxnSpPr>
            <p:cNvPr id="1013" name="Google Shape;1013;p52"/>
            <p:cNvCxnSpPr>
              <a:stCxn id="1008" idx="0"/>
            </p:cNvCxnSpPr>
            <p:nvPr/>
          </p:nvCxnSpPr>
          <p:spPr>
            <a:xfrm flipH="1" rot="10800000">
              <a:off x="7023125" y="1298575"/>
              <a:ext cx="345000" cy="257400"/>
            </a:xfrm>
            <a:prstGeom prst="straightConnector1">
              <a:avLst/>
            </a:prstGeom>
            <a:noFill/>
            <a:ln cap="flat" cmpd="sng" w="19050">
              <a:solidFill>
                <a:schemeClr val="dk2"/>
              </a:solidFill>
              <a:prstDash val="solid"/>
              <a:round/>
              <a:headEnd len="med" w="med" type="none"/>
              <a:tailEnd len="med" w="med" type="none"/>
            </a:ln>
          </p:spPr>
        </p:cxnSp>
        <p:sp>
          <p:nvSpPr>
            <p:cNvPr id="1014" name="Google Shape;1014;p52"/>
            <p:cNvSpPr/>
            <p:nvPr/>
          </p:nvSpPr>
          <p:spPr>
            <a:xfrm>
              <a:off x="7392450" y="1555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15" name="Google Shape;1015;p52"/>
            <p:cNvCxnSpPr>
              <a:stCxn id="1014" idx="0"/>
            </p:cNvCxnSpPr>
            <p:nvPr/>
          </p:nvCxnSpPr>
          <p:spPr>
            <a:xfrm flipH="1" rot="10800000">
              <a:off x="7637700" y="1298575"/>
              <a:ext cx="39600" cy="257400"/>
            </a:xfrm>
            <a:prstGeom prst="straightConnector1">
              <a:avLst/>
            </a:prstGeom>
            <a:noFill/>
            <a:ln cap="flat" cmpd="sng" w="19050">
              <a:solidFill>
                <a:schemeClr val="dk2"/>
              </a:solidFill>
              <a:prstDash val="solid"/>
              <a:round/>
              <a:headEnd len="med" w="med" type="none"/>
              <a:tailEnd len="med" w="med" type="none"/>
            </a:ln>
          </p:spPr>
        </p:cxnSp>
      </p:grpSp>
      <p:grpSp>
        <p:nvGrpSpPr>
          <p:cNvPr id="1016" name="Google Shape;1016;p52"/>
          <p:cNvGrpSpPr/>
          <p:nvPr/>
        </p:nvGrpSpPr>
        <p:grpSpPr>
          <a:xfrm>
            <a:off x="317666" y="2762625"/>
            <a:ext cx="3298909" cy="921650"/>
            <a:chOff x="317666" y="2762625"/>
            <a:chExt cx="3298909" cy="921650"/>
          </a:xfrm>
        </p:grpSpPr>
        <p:sp>
          <p:nvSpPr>
            <p:cNvPr id="1017" name="Google Shape;1017;p52"/>
            <p:cNvSpPr/>
            <p:nvPr/>
          </p:nvSpPr>
          <p:spPr>
            <a:xfrm>
              <a:off x="2034375" y="335937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22  23  24  25</a:t>
              </a:r>
              <a:endParaRPr sz="1800"/>
            </a:p>
          </p:txBody>
        </p:sp>
        <p:sp>
          <p:nvSpPr>
            <p:cNvPr id="1018" name="Google Shape;1018;p52"/>
            <p:cNvSpPr/>
            <p:nvPr/>
          </p:nvSpPr>
          <p:spPr>
            <a:xfrm>
              <a:off x="869575"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19" name="Google Shape;1019;p52"/>
            <p:cNvSpPr/>
            <p:nvPr/>
          </p:nvSpPr>
          <p:spPr>
            <a:xfrm>
              <a:off x="317666"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20" name="Google Shape;1020;p52"/>
            <p:cNvSpPr/>
            <p:nvPr/>
          </p:nvSpPr>
          <p:spPr>
            <a:xfrm>
              <a:off x="945825" y="2762625"/>
              <a:ext cx="1254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021" name="Google Shape;1021;p52"/>
            <p:cNvCxnSpPr>
              <a:endCxn id="1019" idx="0"/>
            </p:cNvCxnSpPr>
            <p:nvPr/>
          </p:nvCxnSpPr>
          <p:spPr>
            <a:xfrm flipH="1">
              <a:off x="562916" y="30833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22" name="Google Shape;1022;p52"/>
            <p:cNvCxnSpPr>
              <a:endCxn id="1017" idx="0"/>
            </p:cNvCxnSpPr>
            <p:nvPr/>
          </p:nvCxnSpPr>
          <p:spPr>
            <a:xfrm>
              <a:off x="2023275" y="3083375"/>
              <a:ext cx="802200" cy="276000"/>
            </a:xfrm>
            <a:prstGeom prst="straightConnector1">
              <a:avLst/>
            </a:prstGeom>
            <a:noFill/>
            <a:ln cap="flat" cmpd="sng" w="19050">
              <a:solidFill>
                <a:srgbClr val="666666"/>
              </a:solidFill>
              <a:prstDash val="solid"/>
              <a:round/>
              <a:headEnd len="med" w="med" type="none"/>
              <a:tailEnd len="med" w="med" type="none"/>
            </a:ln>
          </p:spPr>
        </p:cxnSp>
        <p:cxnSp>
          <p:nvCxnSpPr>
            <p:cNvPr id="1023" name="Google Shape;1023;p52"/>
            <p:cNvCxnSpPr>
              <a:stCxn id="1018" idx="0"/>
            </p:cNvCxnSpPr>
            <p:nvPr/>
          </p:nvCxnSpPr>
          <p:spPr>
            <a:xfrm flipH="1" rot="10800000">
              <a:off x="1114825" y="3101075"/>
              <a:ext cx="228000" cy="258300"/>
            </a:xfrm>
            <a:prstGeom prst="straightConnector1">
              <a:avLst/>
            </a:prstGeom>
            <a:noFill/>
            <a:ln cap="flat" cmpd="sng" w="19050">
              <a:solidFill>
                <a:schemeClr val="dk2"/>
              </a:solidFill>
              <a:prstDash val="solid"/>
              <a:round/>
              <a:headEnd len="med" w="med" type="none"/>
              <a:tailEnd len="med" w="med" type="none"/>
            </a:ln>
          </p:spPr>
        </p:cxnSp>
        <p:sp>
          <p:nvSpPr>
            <p:cNvPr id="1024" name="Google Shape;1024;p52"/>
            <p:cNvSpPr/>
            <p:nvPr/>
          </p:nvSpPr>
          <p:spPr>
            <a:xfrm>
              <a:off x="1437950"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25" name="Google Shape;1025;p52"/>
            <p:cNvCxnSpPr>
              <a:stCxn id="1024" idx="0"/>
            </p:cNvCxnSpPr>
            <p:nvPr/>
          </p:nvCxnSpPr>
          <p:spPr>
            <a:xfrm flipH="1" rot="10800000">
              <a:off x="1683200" y="3083375"/>
              <a:ext cx="39600" cy="276000"/>
            </a:xfrm>
            <a:prstGeom prst="straightConnector1">
              <a:avLst/>
            </a:prstGeom>
            <a:noFill/>
            <a:ln cap="flat" cmpd="sng" w="19050">
              <a:solidFill>
                <a:schemeClr val="dk2"/>
              </a:solidFill>
              <a:prstDash val="solid"/>
              <a:round/>
              <a:headEnd len="med" w="med" type="none"/>
              <a:tailEnd len="med" w="med" type="none"/>
            </a:ln>
          </p:spPr>
        </p:cxnSp>
      </p:grpSp>
      <p:grpSp>
        <p:nvGrpSpPr>
          <p:cNvPr id="1026" name="Google Shape;1026;p52"/>
          <p:cNvGrpSpPr/>
          <p:nvPr/>
        </p:nvGrpSpPr>
        <p:grpSpPr>
          <a:xfrm>
            <a:off x="4497391" y="2743125"/>
            <a:ext cx="3570709" cy="921658"/>
            <a:chOff x="4497391" y="2743125"/>
            <a:chExt cx="3570709" cy="921658"/>
          </a:xfrm>
        </p:grpSpPr>
        <p:sp>
          <p:nvSpPr>
            <p:cNvPr id="1027" name="Google Shape;1027;p52"/>
            <p:cNvSpPr/>
            <p:nvPr/>
          </p:nvSpPr>
          <p:spPr>
            <a:xfrm>
              <a:off x="7082600" y="33398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028" name="Google Shape;1028;p52"/>
            <p:cNvSpPr/>
            <p:nvPr/>
          </p:nvSpPr>
          <p:spPr>
            <a:xfrm>
              <a:off x="5125500" y="33398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29" name="Google Shape;1029;p52"/>
            <p:cNvSpPr/>
            <p:nvPr/>
          </p:nvSpPr>
          <p:spPr>
            <a:xfrm>
              <a:off x="4497391" y="33398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30" name="Google Shape;1030;p52"/>
            <p:cNvSpPr/>
            <p:nvPr/>
          </p:nvSpPr>
          <p:spPr>
            <a:xfrm>
              <a:off x="5125550" y="274312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13  17  21  23</a:t>
              </a:r>
              <a:endParaRPr sz="1800"/>
            </a:p>
          </p:txBody>
        </p:sp>
        <p:cxnSp>
          <p:nvCxnSpPr>
            <p:cNvPr id="1031" name="Google Shape;1031;p52"/>
            <p:cNvCxnSpPr>
              <a:endCxn id="1029" idx="0"/>
            </p:cNvCxnSpPr>
            <p:nvPr/>
          </p:nvCxnSpPr>
          <p:spPr>
            <a:xfrm flipH="1">
              <a:off x="4742641" y="3063883"/>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32" name="Google Shape;1032;p52"/>
            <p:cNvCxnSpPr>
              <a:endCxn id="1027" idx="0"/>
            </p:cNvCxnSpPr>
            <p:nvPr/>
          </p:nvCxnSpPr>
          <p:spPr>
            <a:xfrm>
              <a:off x="6617150" y="3074375"/>
              <a:ext cx="958200" cy="265500"/>
            </a:xfrm>
            <a:prstGeom prst="straightConnector1">
              <a:avLst/>
            </a:prstGeom>
            <a:noFill/>
            <a:ln cap="flat" cmpd="sng" w="19050">
              <a:solidFill>
                <a:srgbClr val="666666"/>
              </a:solidFill>
              <a:prstDash val="solid"/>
              <a:round/>
              <a:headEnd len="med" w="med" type="none"/>
              <a:tailEnd len="med" w="med" type="none"/>
            </a:ln>
          </p:spPr>
        </p:cxnSp>
        <p:cxnSp>
          <p:nvCxnSpPr>
            <p:cNvPr id="1033" name="Google Shape;1033;p52"/>
            <p:cNvCxnSpPr>
              <a:stCxn id="1028" idx="0"/>
            </p:cNvCxnSpPr>
            <p:nvPr/>
          </p:nvCxnSpPr>
          <p:spPr>
            <a:xfrm flipH="1" rot="10800000">
              <a:off x="5370750" y="30527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1034" name="Google Shape;1034;p52"/>
            <p:cNvSpPr/>
            <p:nvPr/>
          </p:nvSpPr>
          <p:spPr>
            <a:xfrm>
              <a:off x="5701075" y="33398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35" name="Google Shape;1035;p52"/>
            <p:cNvCxnSpPr>
              <a:stCxn id="1034" idx="0"/>
              <a:endCxn id="1030" idx="2"/>
            </p:cNvCxnSpPr>
            <p:nvPr/>
          </p:nvCxnSpPr>
          <p:spPr>
            <a:xfrm rot="10800000">
              <a:off x="5916625" y="30680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1036" name="Google Shape;1036;p52"/>
            <p:cNvSpPr/>
            <p:nvPr/>
          </p:nvSpPr>
          <p:spPr>
            <a:xfrm>
              <a:off x="6294496" y="33360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037" name="Google Shape;1037;p52"/>
            <p:cNvCxnSpPr>
              <a:stCxn id="1036" idx="0"/>
            </p:cNvCxnSpPr>
            <p:nvPr/>
          </p:nvCxnSpPr>
          <p:spPr>
            <a:xfrm rot="10800000">
              <a:off x="6339946" y="3056725"/>
              <a:ext cx="199800" cy="279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
                                        <p:tgtEl>
                                          <p:spTgt spid="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
                                        <p:tgtEl>
                                          <p:spTgt spid="10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
                                        <p:tgtEl>
                                          <p:spTgt spid="10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1" name="Shape 1041"/>
        <p:cNvGrpSpPr/>
        <p:nvPr/>
      </p:nvGrpSpPr>
      <p:grpSpPr>
        <a:xfrm>
          <a:off x="0" y="0"/>
          <a:ext cx="0" cy="0"/>
          <a:chOff x="0" y="0"/>
          <a:chExt cx="0" cy="0"/>
        </a:xfrm>
      </p:grpSpPr>
      <p:sp>
        <p:nvSpPr>
          <p:cNvPr id="1042" name="Google Shape;1042;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If The Root Is Too Full?</a:t>
            </a:r>
            <a:endParaRPr/>
          </a:p>
        </p:txBody>
      </p:sp>
      <p:sp>
        <p:nvSpPr>
          <p:cNvPr id="1043" name="Google Shape;1043;p53"/>
          <p:cNvSpPr txBox="1"/>
          <p:nvPr>
            <p:ph idx="1" type="body"/>
          </p:nvPr>
        </p:nvSpPr>
        <p:spPr>
          <a:xfrm>
            <a:off x="166800" y="20085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1044" name="Google Shape;1044;p53"/>
          <p:cNvSpPr/>
          <p:nvPr/>
        </p:nvSpPr>
        <p:spPr>
          <a:xfrm>
            <a:off x="2567775" y="160677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22  23  24  25</a:t>
            </a:r>
            <a:endParaRPr sz="1800"/>
          </a:p>
        </p:txBody>
      </p:sp>
      <p:sp>
        <p:nvSpPr>
          <p:cNvPr id="1045" name="Google Shape;1045;p53"/>
          <p:cNvSpPr/>
          <p:nvPr/>
        </p:nvSpPr>
        <p:spPr>
          <a:xfrm>
            <a:off x="1402975"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46" name="Google Shape;1046;p53"/>
          <p:cNvSpPr/>
          <p:nvPr/>
        </p:nvSpPr>
        <p:spPr>
          <a:xfrm>
            <a:off x="851066"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47" name="Google Shape;1047;p53"/>
          <p:cNvSpPr/>
          <p:nvPr/>
        </p:nvSpPr>
        <p:spPr>
          <a:xfrm>
            <a:off x="1479225" y="1010025"/>
            <a:ext cx="1254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a:t>
            </a:r>
            <a:endParaRPr sz="1800"/>
          </a:p>
        </p:txBody>
      </p:sp>
      <p:cxnSp>
        <p:nvCxnSpPr>
          <p:cNvPr id="1048" name="Google Shape;1048;p53"/>
          <p:cNvCxnSpPr>
            <a:endCxn id="1046" idx="0"/>
          </p:cNvCxnSpPr>
          <p:nvPr/>
        </p:nvCxnSpPr>
        <p:spPr>
          <a:xfrm flipH="1">
            <a:off x="1096316" y="13307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49" name="Google Shape;1049;p53"/>
          <p:cNvCxnSpPr>
            <a:endCxn id="1044" idx="0"/>
          </p:cNvCxnSpPr>
          <p:nvPr/>
        </p:nvCxnSpPr>
        <p:spPr>
          <a:xfrm>
            <a:off x="2556675" y="1330775"/>
            <a:ext cx="802200" cy="276000"/>
          </a:xfrm>
          <a:prstGeom prst="straightConnector1">
            <a:avLst/>
          </a:prstGeom>
          <a:noFill/>
          <a:ln cap="flat" cmpd="sng" w="19050">
            <a:solidFill>
              <a:srgbClr val="666666"/>
            </a:solidFill>
            <a:prstDash val="solid"/>
            <a:round/>
            <a:headEnd len="med" w="med" type="none"/>
            <a:tailEnd len="med" w="med" type="none"/>
          </a:ln>
        </p:spPr>
      </p:cxnSp>
      <p:cxnSp>
        <p:nvCxnSpPr>
          <p:cNvPr id="1050" name="Google Shape;1050;p53"/>
          <p:cNvCxnSpPr>
            <a:stCxn id="1045" idx="0"/>
          </p:cNvCxnSpPr>
          <p:nvPr/>
        </p:nvCxnSpPr>
        <p:spPr>
          <a:xfrm flipH="1" rot="10800000">
            <a:off x="1648225" y="1348475"/>
            <a:ext cx="228000" cy="258300"/>
          </a:xfrm>
          <a:prstGeom prst="straightConnector1">
            <a:avLst/>
          </a:prstGeom>
          <a:noFill/>
          <a:ln cap="flat" cmpd="sng" w="19050">
            <a:solidFill>
              <a:schemeClr val="dk2"/>
            </a:solidFill>
            <a:prstDash val="solid"/>
            <a:round/>
            <a:headEnd len="med" w="med" type="none"/>
            <a:tailEnd len="med" w="med" type="none"/>
          </a:ln>
        </p:spPr>
      </p:cxnSp>
      <p:sp>
        <p:nvSpPr>
          <p:cNvPr id="1051" name="Google Shape;1051;p53"/>
          <p:cNvSpPr/>
          <p:nvPr/>
        </p:nvSpPr>
        <p:spPr>
          <a:xfrm>
            <a:off x="1971350" y="1606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52" name="Google Shape;1052;p53"/>
          <p:cNvCxnSpPr>
            <a:stCxn id="1051" idx="0"/>
          </p:cNvCxnSpPr>
          <p:nvPr/>
        </p:nvCxnSpPr>
        <p:spPr>
          <a:xfrm flipH="1" rot="10800000">
            <a:off x="2216600" y="1330775"/>
            <a:ext cx="39600" cy="276000"/>
          </a:xfrm>
          <a:prstGeom prst="straightConnector1">
            <a:avLst/>
          </a:prstGeom>
          <a:noFill/>
          <a:ln cap="flat" cmpd="sng" w="19050">
            <a:solidFill>
              <a:schemeClr val="dk2"/>
            </a:solidFill>
            <a:prstDash val="solid"/>
            <a:round/>
            <a:headEnd len="med" w="med" type="none"/>
            <a:tailEnd len="med" w="med" type="none"/>
          </a:ln>
        </p:spPr>
      </p:cxnSp>
      <p:sp>
        <p:nvSpPr>
          <p:cNvPr id="1053" name="Google Shape;1053;p53"/>
          <p:cNvSpPr/>
          <p:nvPr/>
        </p:nvSpPr>
        <p:spPr>
          <a:xfrm>
            <a:off x="7616000" y="15872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054" name="Google Shape;1054;p53"/>
          <p:cNvSpPr/>
          <p:nvPr/>
        </p:nvSpPr>
        <p:spPr>
          <a:xfrm>
            <a:off x="5658900" y="15872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55" name="Google Shape;1055;p53"/>
          <p:cNvSpPr/>
          <p:nvPr/>
        </p:nvSpPr>
        <p:spPr>
          <a:xfrm>
            <a:off x="5030791" y="15872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56" name="Google Shape;1056;p53"/>
          <p:cNvSpPr/>
          <p:nvPr/>
        </p:nvSpPr>
        <p:spPr>
          <a:xfrm>
            <a:off x="5658950" y="990525"/>
            <a:ext cx="1582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13  17  21  23</a:t>
            </a:r>
            <a:endParaRPr sz="1800"/>
          </a:p>
        </p:txBody>
      </p:sp>
      <p:cxnSp>
        <p:nvCxnSpPr>
          <p:cNvPr id="1057" name="Google Shape;1057;p53"/>
          <p:cNvCxnSpPr>
            <a:endCxn id="1055" idx="0"/>
          </p:cNvCxnSpPr>
          <p:nvPr/>
        </p:nvCxnSpPr>
        <p:spPr>
          <a:xfrm flipH="1">
            <a:off x="5276041" y="1311283"/>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1058" name="Google Shape;1058;p53"/>
          <p:cNvCxnSpPr>
            <a:endCxn id="1053" idx="0"/>
          </p:cNvCxnSpPr>
          <p:nvPr/>
        </p:nvCxnSpPr>
        <p:spPr>
          <a:xfrm>
            <a:off x="7150550" y="1321775"/>
            <a:ext cx="958200" cy="265500"/>
          </a:xfrm>
          <a:prstGeom prst="straightConnector1">
            <a:avLst/>
          </a:prstGeom>
          <a:noFill/>
          <a:ln cap="flat" cmpd="sng" w="19050">
            <a:solidFill>
              <a:srgbClr val="666666"/>
            </a:solidFill>
            <a:prstDash val="solid"/>
            <a:round/>
            <a:headEnd len="med" w="med" type="none"/>
            <a:tailEnd len="med" w="med" type="none"/>
          </a:ln>
        </p:spPr>
      </p:cxnSp>
      <p:cxnSp>
        <p:nvCxnSpPr>
          <p:cNvPr id="1059" name="Google Shape;1059;p53"/>
          <p:cNvCxnSpPr>
            <a:stCxn id="1054" idx="0"/>
          </p:cNvCxnSpPr>
          <p:nvPr/>
        </p:nvCxnSpPr>
        <p:spPr>
          <a:xfrm flipH="1" rot="10800000">
            <a:off x="5904150" y="13001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1060" name="Google Shape;1060;p53"/>
          <p:cNvSpPr/>
          <p:nvPr/>
        </p:nvSpPr>
        <p:spPr>
          <a:xfrm>
            <a:off x="6234475" y="15872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61" name="Google Shape;1061;p53"/>
          <p:cNvCxnSpPr>
            <a:stCxn id="1060" idx="0"/>
            <a:endCxn id="1056" idx="2"/>
          </p:cNvCxnSpPr>
          <p:nvPr/>
        </p:nvCxnSpPr>
        <p:spPr>
          <a:xfrm rot="10800000">
            <a:off x="6450025" y="13154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1062" name="Google Shape;1062;p53"/>
          <p:cNvSpPr/>
          <p:nvPr/>
        </p:nvSpPr>
        <p:spPr>
          <a:xfrm>
            <a:off x="6827896" y="15834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063" name="Google Shape;1063;p53"/>
          <p:cNvCxnSpPr>
            <a:stCxn id="1062" idx="0"/>
          </p:cNvCxnSpPr>
          <p:nvPr/>
        </p:nvCxnSpPr>
        <p:spPr>
          <a:xfrm rot="10800000">
            <a:off x="6873346" y="1304125"/>
            <a:ext cx="199800" cy="279300"/>
          </a:xfrm>
          <a:prstGeom prst="straightConnector1">
            <a:avLst/>
          </a:prstGeom>
          <a:noFill/>
          <a:ln cap="flat" cmpd="sng" w="19050">
            <a:solidFill>
              <a:schemeClr val="dk2"/>
            </a:solidFill>
            <a:prstDash val="solid"/>
            <a:round/>
            <a:headEnd len="med" w="med" type="none"/>
            <a:tailEnd len="med" w="med" type="none"/>
          </a:ln>
        </p:spPr>
      </p:cxnSp>
      <p:sp>
        <p:nvSpPr>
          <p:cNvPr id="1064" name="Google Shape;1064;p53"/>
          <p:cNvSpPr/>
          <p:nvPr/>
        </p:nvSpPr>
        <p:spPr>
          <a:xfrm>
            <a:off x="5553775" y="37741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065" name="Google Shape;1065;p53"/>
          <p:cNvSpPr/>
          <p:nvPr/>
        </p:nvSpPr>
        <p:spPr>
          <a:xfrm>
            <a:off x="3520475" y="3774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66" name="Google Shape;1066;p53"/>
          <p:cNvSpPr/>
          <p:nvPr/>
        </p:nvSpPr>
        <p:spPr>
          <a:xfrm>
            <a:off x="2663766" y="3774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67" name="Google Shape;1067;p53"/>
          <p:cNvSpPr/>
          <p:nvPr/>
        </p:nvSpPr>
        <p:spPr>
          <a:xfrm>
            <a:off x="4485850" y="31774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068" name="Google Shape;1068;p53"/>
          <p:cNvCxnSpPr>
            <a:stCxn id="1069" idx="2"/>
            <a:endCxn id="1066" idx="0"/>
          </p:cNvCxnSpPr>
          <p:nvPr/>
        </p:nvCxnSpPr>
        <p:spPr>
          <a:xfrm flipH="1">
            <a:off x="2908925" y="34892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070" name="Google Shape;1070;p53"/>
          <p:cNvCxnSpPr>
            <a:endCxn id="1064" idx="0"/>
          </p:cNvCxnSpPr>
          <p:nvPr/>
        </p:nvCxnSpPr>
        <p:spPr>
          <a:xfrm>
            <a:off x="5256625" y="3507475"/>
            <a:ext cx="789900" cy="266700"/>
          </a:xfrm>
          <a:prstGeom prst="straightConnector1">
            <a:avLst/>
          </a:prstGeom>
          <a:noFill/>
          <a:ln cap="flat" cmpd="sng" w="19050">
            <a:solidFill>
              <a:srgbClr val="666666"/>
            </a:solidFill>
            <a:prstDash val="solid"/>
            <a:round/>
            <a:headEnd len="med" w="med" type="none"/>
            <a:tailEnd len="med" w="med" type="none"/>
          </a:ln>
        </p:spPr>
      </p:cxnSp>
      <p:cxnSp>
        <p:nvCxnSpPr>
          <p:cNvPr id="1071" name="Google Shape;1071;p53"/>
          <p:cNvCxnSpPr>
            <a:stCxn id="1065" idx="0"/>
            <a:endCxn id="1069" idx="2"/>
          </p:cNvCxnSpPr>
          <p:nvPr/>
        </p:nvCxnSpPr>
        <p:spPr>
          <a:xfrm rot="10800000">
            <a:off x="3308525" y="34891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072" name="Google Shape;1072;p53"/>
          <p:cNvSpPr/>
          <p:nvPr/>
        </p:nvSpPr>
        <p:spPr>
          <a:xfrm>
            <a:off x="4172250" y="3774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73" name="Google Shape;1073;p53"/>
          <p:cNvCxnSpPr>
            <a:stCxn id="1072" idx="0"/>
          </p:cNvCxnSpPr>
          <p:nvPr/>
        </p:nvCxnSpPr>
        <p:spPr>
          <a:xfrm flipH="1" rot="10800000">
            <a:off x="4417500" y="35074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074" name="Google Shape;1074;p53"/>
          <p:cNvSpPr/>
          <p:nvPr/>
        </p:nvSpPr>
        <p:spPr>
          <a:xfrm>
            <a:off x="4765671" y="37703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075" name="Google Shape;1075;p53"/>
          <p:cNvCxnSpPr>
            <a:stCxn id="1074" idx="0"/>
            <a:endCxn id="1067" idx="2"/>
          </p:cNvCxnSpPr>
          <p:nvPr/>
        </p:nvCxnSpPr>
        <p:spPr>
          <a:xfrm rot="10800000">
            <a:off x="4908621" y="3502425"/>
            <a:ext cx="102300" cy="267900"/>
          </a:xfrm>
          <a:prstGeom prst="straightConnector1">
            <a:avLst/>
          </a:prstGeom>
          <a:noFill/>
          <a:ln cap="flat" cmpd="sng" w="19050">
            <a:solidFill>
              <a:schemeClr val="dk2"/>
            </a:solidFill>
            <a:prstDash val="solid"/>
            <a:round/>
            <a:headEnd len="med" w="med" type="none"/>
            <a:tailEnd len="med" w="med" type="none"/>
          </a:ln>
        </p:spPr>
      </p:cxnSp>
      <p:sp>
        <p:nvSpPr>
          <p:cNvPr id="1076" name="Google Shape;1076;p53"/>
          <p:cNvSpPr/>
          <p:nvPr/>
        </p:nvSpPr>
        <p:spPr>
          <a:xfrm>
            <a:off x="3782371" y="2554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069" name="Google Shape;1069;p53"/>
          <p:cNvSpPr/>
          <p:nvPr/>
        </p:nvSpPr>
        <p:spPr>
          <a:xfrm>
            <a:off x="3063275" y="3164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077" name="Google Shape;1077;p53"/>
          <p:cNvCxnSpPr>
            <a:stCxn id="1069" idx="0"/>
            <a:endCxn id="1076" idx="2"/>
          </p:cNvCxnSpPr>
          <p:nvPr/>
        </p:nvCxnSpPr>
        <p:spPr>
          <a:xfrm flipH="1" rot="10800000">
            <a:off x="3308525" y="28793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078" name="Google Shape;1078;p53"/>
          <p:cNvCxnSpPr>
            <a:stCxn id="1076" idx="2"/>
            <a:endCxn id="1067" idx="0"/>
          </p:cNvCxnSpPr>
          <p:nvPr/>
        </p:nvCxnSpPr>
        <p:spPr>
          <a:xfrm>
            <a:off x="4027621" y="28794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28" name="Shape 128"/>
        <p:cNvGrpSpPr/>
        <p:nvPr/>
      </p:nvGrpSpPr>
      <p:grpSpPr>
        <a:xfrm>
          <a:off x="0" y="0"/>
          <a:ext cx="0" cy="0"/>
          <a:chOff x="0" y="0"/>
          <a:chExt cx="0" cy="0"/>
        </a:xfrm>
      </p:grpSpPr>
      <p:sp>
        <p:nvSpPr>
          <p:cNvPr id="129" name="Google Shape;129;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Height: http://yellkey.com</a:t>
            </a:r>
            <a:r>
              <a:rPr lang="en">
                <a:solidFill>
                  <a:srgbClr val="208920"/>
                </a:solidFill>
              </a:rPr>
              <a:t>/?</a:t>
            </a:r>
            <a:endParaRPr>
              <a:solidFill>
                <a:srgbClr val="208920"/>
              </a:solidFill>
            </a:endParaRPr>
          </a:p>
        </p:txBody>
      </p:sp>
      <p:sp>
        <p:nvSpPr>
          <p:cNvPr id="130" name="Google Shape;130;p18"/>
          <p:cNvSpPr txBox="1"/>
          <p:nvPr>
            <p:ph idx="1" type="body"/>
          </p:nvPr>
        </p:nvSpPr>
        <p:spPr>
          <a:xfrm>
            <a:off x="243000" y="55650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131" name="Google Shape;131;p18"/>
          <p:cNvGrpSpPr/>
          <p:nvPr/>
        </p:nvGrpSpPr>
        <p:grpSpPr>
          <a:xfrm>
            <a:off x="594600" y="1838888"/>
            <a:ext cx="1762689" cy="1040218"/>
            <a:chOff x="5860100" y="3678825"/>
            <a:chExt cx="1762689" cy="1040218"/>
          </a:xfrm>
        </p:grpSpPr>
        <p:sp>
          <p:nvSpPr>
            <p:cNvPr id="132" name="Google Shape;132;p18"/>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33" name="Google Shape;133;p18"/>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34" name="Google Shape;134;p18"/>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135" name="Google Shape;135;p18"/>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36" name="Google Shape;136;p18"/>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37" name="Google Shape;137;p18"/>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38" name="Google Shape;138;p18"/>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139" name="Google Shape;139;p18"/>
            <p:cNvCxnSpPr>
              <a:stCxn id="133" idx="0"/>
              <a:endCxn id="132"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40" name="Google Shape;140;p18"/>
            <p:cNvCxnSpPr>
              <a:stCxn id="134" idx="0"/>
              <a:endCxn id="132"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41" name="Google Shape;141;p18"/>
            <p:cNvCxnSpPr>
              <a:stCxn id="135" idx="0"/>
              <a:endCxn id="133"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42" name="Google Shape;142;p18"/>
            <p:cNvCxnSpPr>
              <a:stCxn id="133" idx="2"/>
              <a:endCxn id="136"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43" name="Google Shape;143;p18"/>
            <p:cNvCxnSpPr>
              <a:stCxn id="134" idx="2"/>
              <a:endCxn id="137"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44" name="Google Shape;144;p18"/>
            <p:cNvCxnSpPr>
              <a:stCxn id="134" idx="2"/>
              <a:endCxn id="138"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145" name="Google Shape;145;p18"/>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46" name="Google Shape;146;p18"/>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47" name="Google Shape;147;p18"/>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48" name="Google Shape;148;p18"/>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149" name="Google Shape;149;p18"/>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150" name="Google Shape;150;p18"/>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51" name="Google Shape;151;p18"/>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52" name="Google Shape;152;p18"/>
          <p:cNvCxnSpPr>
            <a:stCxn id="146" idx="0"/>
            <a:endCxn id="145"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53" name="Google Shape;153;p18"/>
          <p:cNvCxnSpPr>
            <a:stCxn id="147" idx="0"/>
            <a:endCxn id="145"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54" name="Google Shape;154;p18"/>
          <p:cNvCxnSpPr>
            <a:stCxn id="148" idx="0"/>
            <a:endCxn id="146"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55" name="Google Shape;155;p18"/>
          <p:cNvCxnSpPr>
            <a:stCxn id="146" idx="2"/>
            <a:endCxn id="149"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56" name="Google Shape;156;p18"/>
          <p:cNvCxnSpPr>
            <a:stCxn id="147" idx="2"/>
            <a:endCxn id="150"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57" name="Google Shape;157;p18"/>
          <p:cNvCxnSpPr>
            <a:stCxn id="147" idx="2"/>
            <a:endCxn id="151"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158" name="Google Shape;158;p18"/>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159" name="Google Shape;159;p18"/>
          <p:cNvCxnSpPr>
            <a:stCxn id="158" idx="2"/>
            <a:endCxn id="132"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160" name="Google Shape;160;p18"/>
          <p:cNvCxnSpPr>
            <a:stCxn id="158" idx="2"/>
            <a:endCxn id="145"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61" name="Google Shape;161;p18"/>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62" name="Google Shape;162;p18"/>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63" name="Google Shape;163;p18"/>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64" name="Google Shape;164;p18"/>
          <p:cNvCxnSpPr>
            <a:stCxn id="162" idx="0"/>
            <a:endCxn id="161"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65" name="Google Shape;165;p18"/>
          <p:cNvCxnSpPr>
            <a:stCxn id="162" idx="2"/>
            <a:endCxn id="163"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166" name="Google Shape;166;p18"/>
          <p:cNvCxnSpPr>
            <a:stCxn id="167" idx="2"/>
            <a:endCxn id="161"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67" name="Google Shape;167;p18"/>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168" name="Google Shape;168;p18"/>
          <p:cNvCxnSpPr/>
          <p:nvPr/>
        </p:nvCxnSpPr>
        <p:spPr>
          <a:xfrm flipH="1">
            <a:off x="2831075" y="1119950"/>
            <a:ext cx="1358400" cy="27990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p18"/>
          <p:cNvCxnSpPr/>
          <p:nvPr/>
        </p:nvCxnSpPr>
        <p:spPr>
          <a:xfrm>
            <a:off x="5865325" y="1154675"/>
            <a:ext cx="355800" cy="189600"/>
          </a:xfrm>
          <a:prstGeom prst="straightConnector1">
            <a:avLst/>
          </a:prstGeom>
          <a:noFill/>
          <a:ln cap="flat" cmpd="sng" w="19050">
            <a:solidFill>
              <a:schemeClr val="dk2"/>
            </a:solidFill>
            <a:prstDash val="solid"/>
            <a:round/>
            <a:headEnd len="med" w="med" type="none"/>
            <a:tailEnd len="med" w="med" type="triangle"/>
          </a:ln>
        </p:spPr>
      </p:cxnSp>
      <p:sp>
        <p:nvSpPr>
          <p:cNvPr id="170" name="Google Shape;170;p18"/>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71" name="Google Shape;171;p18"/>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72" name="Google Shape;172;p18"/>
          <p:cNvSpPr txBox="1"/>
          <p:nvPr>
            <p:ph idx="1" type="body"/>
          </p:nvPr>
        </p:nvSpPr>
        <p:spPr>
          <a:xfrm>
            <a:off x="243000" y="288585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H(N) be the height of a tree with N nodes. Give H(N) in Big-Theta notation for “bushy” and “spindly” trees, respectively:</a:t>
            </a:r>
            <a:endParaRPr/>
          </a:p>
          <a:p>
            <a:pPr indent="-355600" lvl="0" marL="457200" rtl="0" algn="l">
              <a:spcBef>
                <a:spcPts val="600"/>
              </a:spcBef>
              <a:spcAft>
                <a:spcPts val="0"/>
              </a:spcAft>
              <a:buSzPts val="2000"/>
              <a:buAutoNum type="alphaUcPeriod"/>
            </a:pPr>
            <a:r>
              <a:rPr lang="en"/>
              <a:t>Θ(log(N)), 	Θ(log(N))</a:t>
            </a:r>
            <a:endParaRPr/>
          </a:p>
          <a:p>
            <a:pPr indent="-355600" lvl="0" marL="457200" rtl="0" algn="l">
              <a:spcBef>
                <a:spcPts val="0"/>
              </a:spcBef>
              <a:spcAft>
                <a:spcPts val="0"/>
              </a:spcAft>
              <a:buSzPts val="2000"/>
              <a:buAutoNum type="alphaUcPeriod"/>
            </a:pPr>
            <a:r>
              <a:rPr lang="en"/>
              <a:t>Θ(log(N)), 	Θ(N)</a:t>
            </a:r>
            <a:endParaRPr/>
          </a:p>
          <a:p>
            <a:pPr indent="-355600" lvl="0" marL="457200" rtl="0" algn="l">
              <a:spcBef>
                <a:spcPts val="0"/>
              </a:spcBef>
              <a:spcAft>
                <a:spcPts val="0"/>
              </a:spcAft>
              <a:buSzPts val="2000"/>
              <a:buAutoNum type="alphaUcPeriod"/>
            </a:pPr>
            <a:r>
              <a:rPr lang="en"/>
              <a:t>Θ(N), 		Θ(log(N))</a:t>
            </a:r>
            <a:endParaRPr/>
          </a:p>
          <a:p>
            <a:pPr indent="-355600" lvl="0" marL="457200" rtl="0" algn="l">
              <a:spcBef>
                <a:spcPts val="0"/>
              </a:spcBef>
              <a:spcAft>
                <a:spcPts val="0"/>
              </a:spcAft>
              <a:buSzPts val="2000"/>
              <a:buAutoNum type="alphaUcPeriod"/>
            </a:pPr>
            <a:r>
              <a:rPr lang="en"/>
              <a:t>Θ(N), 		Θ(N)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2" name="Shape 1082"/>
        <p:cNvGrpSpPr/>
        <p:nvPr/>
      </p:nvGrpSpPr>
      <p:grpSpPr>
        <a:xfrm>
          <a:off x="0" y="0"/>
          <a:ext cx="0" cy="0"/>
          <a:chOff x="0" y="0"/>
          <a:chExt cx="0" cy="0"/>
        </a:xfrm>
      </p:grpSpPr>
      <p:sp>
        <p:nvSpPr>
          <p:cNvPr id="1083" name="Google Shape;1083;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Perfect Balance</a:t>
            </a:r>
            <a:endParaRPr/>
          </a:p>
        </p:txBody>
      </p:sp>
      <p:sp>
        <p:nvSpPr>
          <p:cNvPr id="1084" name="Google Shape;1084;p54"/>
          <p:cNvSpPr txBox="1"/>
          <p:nvPr>
            <p:ph idx="1" type="body"/>
          </p:nvPr>
        </p:nvSpPr>
        <p:spPr>
          <a:xfrm>
            <a:off x="166800" y="636925"/>
            <a:ext cx="8443800" cy="223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 Splitting-trees have perfect balance.</a:t>
            </a:r>
            <a:endParaRPr/>
          </a:p>
          <a:p>
            <a:pPr indent="-355600" lvl="0" marL="457200" rtl="0" algn="l">
              <a:spcBef>
                <a:spcPts val="600"/>
              </a:spcBef>
              <a:spcAft>
                <a:spcPts val="0"/>
              </a:spcAft>
              <a:buSzPts val="2000"/>
              <a:buChar char="●"/>
            </a:pPr>
            <a:r>
              <a:rPr lang="en"/>
              <a:t>If we split the root, every node gets pushed down by exactly one level.</a:t>
            </a:r>
            <a:endParaRPr/>
          </a:p>
          <a:p>
            <a:pPr indent="-355600" lvl="0" marL="457200" rtl="0" algn="l">
              <a:spcBef>
                <a:spcPts val="0"/>
              </a:spcBef>
              <a:spcAft>
                <a:spcPts val="0"/>
              </a:spcAft>
              <a:buSzPts val="2000"/>
              <a:buChar char="●"/>
            </a:pPr>
            <a:r>
              <a:rPr lang="en"/>
              <a:t>If we split a leaf node or internal node, the height doesn’t change.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will soon prove: All operations have guaranteed O(log N) time.</a:t>
            </a:r>
            <a:endParaRPr/>
          </a:p>
          <a:p>
            <a:pPr indent="-355600" lvl="0" marL="457200" rtl="0" algn="l">
              <a:spcBef>
                <a:spcPts val="600"/>
              </a:spcBef>
              <a:spcAft>
                <a:spcPts val="0"/>
              </a:spcAft>
              <a:buSzPts val="2000"/>
              <a:buChar char="●"/>
            </a:pPr>
            <a:r>
              <a:rPr lang="en"/>
              <a:t>More details soon.</a:t>
            </a:r>
            <a:endParaRPr/>
          </a:p>
        </p:txBody>
      </p:sp>
      <p:sp>
        <p:nvSpPr>
          <p:cNvPr id="1085" name="Google Shape;1085;p54"/>
          <p:cNvSpPr/>
          <p:nvPr/>
        </p:nvSpPr>
        <p:spPr>
          <a:xfrm>
            <a:off x="5553775" y="43075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086" name="Google Shape;1086;p54"/>
          <p:cNvSpPr/>
          <p:nvPr/>
        </p:nvSpPr>
        <p:spPr>
          <a:xfrm>
            <a:off x="3520475"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087" name="Google Shape;1087;p54"/>
          <p:cNvSpPr/>
          <p:nvPr/>
        </p:nvSpPr>
        <p:spPr>
          <a:xfrm>
            <a:off x="2663766" y="43075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088" name="Google Shape;1088;p54"/>
          <p:cNvSpPr/>
          <p:nvPr/>
        </p:nvSpPr>
        <p:spPr>
          <a:xfrm>
            <a:off x="4485850" y="37108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089" name="Google Shape;1089;p54"/>
          <p:cNvCxnSpPr>
            <a:stCxn id="1090" idx="2"/>
            <a:endCxn id="1087" idx="0"/>
          </p:cNvCxnSpPr>
          <p:nvPr/>
        </p:nvCxnSpPr>
        <p:spPr>
          <a:xfrm flipH="1">
            <a:off x="2908925" y="40226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091" name="Google Shape;1091;p54"/>
          <p:cNvCxnSpPr>
            <a:endCxn id="1085" idx="0"/>
          </p:cNvCxnSpPr>
          <p:nvPr/>
        </p:nvCxnSpPr>
        <p:spPr>
          <a:xfrm>
            <a:off x="5256625" y="4040875"/>
            <a:ext cx="789900" cy="266700"/>
          </a:xfrm>
          <a:prstGeom prst="straightConnector1">
            <a:avLst/>
          </a:prstGeom>
          <a:noFill/>
          <a:ln cap="flat" cmpd="sng" w="19050">
            <a:solidFill>
              <a:srgbClr val="666666"/>
            </a:solidFill>
            <a:prstDash val="solid"/>
            <a:round/>
            <a:headEnd len="med" w="med" type="none"/>
            <a:tailEnd len="med" w="med" type="none"/>
          </a:ln>
        </p:spPr>
      </p:cxnSp>
      <p:cxnSp>
        <p:nvCxnSpPr>
          <p:cNvPr id="1092" name="Google Shape;1092;p54"/>
          <p:cNvCxnSpPr>
            <a:stCxn id="1086" idx="0"/>
            <a:endCxn id="1090" idx="2"/>
          </p:cNvCxnSpPr>
          <p:nvPr/>
        </p:nvCxnSpPr>
        <p:spPr>
          <a:xfrm rot="10800000">
            <a:off x="3308525" y="40225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093" name="Google Shape;1093;p54"/>
          <p:cNvSpPr/>
          <p:nvPr/>
        </p:nvSpPr>
        <p:spPr>
          <a:xfrm>
            <a:off x="4172250"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094" name="Google Shape;1094;p54"/>
          <p:cNvCxnSpPr>
            <a:stCxn id="1093" idx="0"/>
          </p:cNvCxnSpPr>
          <p:nvPr/>
        </p:nvCxnSpPr>
        <p:spPr>
          <a:xfrm flipH="1" rot="10800000">
            <a:off x="4417500" y="40408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095" name="Google Shape;1095;p54"/>
          <p:cNvSpPr/>
          <p:nvPr/>
        </p:nvSpPr>
        <p:spPr>
          <a:xfrm>
            <a:off x="4765671" y="43037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096" name="Google Shape;1096;p54"/>
          <p:cNvCxnSpPr>
            <a:stCxn id="1095" idx="0"/>
            <a:endCxn id="1088" idx="2"/>
          </p:cNvCxnSpPr>
          <p:nvPr/>
        </p:nvCxnSpPr>
        <p:spPr>
          <a:xfrm rot="10800000">
            <a:off x="4908621" y="4035825"/>
            <a:ext cx="102300" cy="267900"/>
          </a:xfrm>
          <a:prstGeom prst="straightConnector1">
            <a:avLst/>
          </a:prstGeom>
          <a:noFill/>
          <a:ln cap="flat" cmpd="sng" w="19050">
            <a:solidFill>
              <a:schemeClr val="dk2"/>
            </a:solidFill>
            <a:prstDash val="solid"/>
            <a:round/>
            <a:headEnd len="med" w="med" type="none"/>
            <a:tailEnd len="med" w="med" type="none"/>
          </a:ln>
        </p:spPr>
      </p:cxnSp>
      <p:sp>
        <p:nvSpPr>
          <p:cNvPr id="1097" name="Google Shape;1097;p54"/>
          <p:cNvSpPr/>
          <p:nvPr/>
        </p:nvSpPr>
        <p:spPr>
          <a:xfrm>
            <a:off x="3782371" y="3087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090" name="Google Shape;1090;p54"/>
          <p:cNvSpPr/>
          <p:nvPr/>
        </p:nvSpPr>
        <p:spPr>
          <a:xfrm>
            <a:off x="3063275" y="369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098" name="Google Shape;1098;p54"/>
          <p:cNvCxnSpPr>
            <a:stCxn id="1090" idx="0"/>
            <a:endCxn id="1097" idx="2"/>
          </p:cNvCxnSpPr>
          <p:nvPr/>
        </p:nvCxnSpPr>
        <p:spPr>
          <a:xfrm flipH="1" rot="10800000">
            <a:off x="3308525" y="34127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099" name="Google Shape;1099;p54"/>
          <p:cNvCxnSpPr>
            <a:stCxn id="1097" idx="2"/>
            <a:endCxn id="1088" idx="0"/>
          </p:cNvCxnSpPr>
          <p:nvPr/>
        </p:nvCxnSpPr>
        <p:spPr>
          <a:xfrm>
            <a:off x="4027621" y="34128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Real Name for Splitting Trees is “B Trees”</a:t>
            </a:r>
            <a:endParaRPr/>
          </a:p>
        </p:txBody>
      </p:sp>
      <p:sp>
        <p:nvSpPr>
          <p:cNvPr id="1105" name="Google Shape;1105;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Splitting tree is a better name, but I didn’t invent them, so we’re stuck with their real name: </a:t>
            </a:r>
            <a:r>
              <a:rPr b="1" lang="en"/>
              <a:t>B-trees</a:t>
            </a:r>
            <a:r>
              <a:rPr lang="en"/>
              <a:t>.</a:t>
            </a:r>
            <a:endParaRPr/>
          </a:p>
          <a:p>
            <a:pPr indent="-355600" lvl="0" marL="457200" rtl="0" algn="l">
              <a:spcBef>
                <a:spcPts val="600"/>
              </a:spcBef>
              <a:spcAft>
                <a:spcPts val="0"/>
              </a:spcAft>
              <a:buSzPts val="2000"/>
              <a:buChar char="●"/>
            </a:pPr>
            <a:r>
              <a:rPr lang="en"/>
              <a:t>B-trees of order L=3 (like we used today) are also called a 2-3-4 tree or a 2-4 tree. </a:t>
            </a:r>
            <a:endParaRPr/>
          </a:p>
          <a:p>
            <a:pPr indent="-355600" lvl="1" marL="914400" rtl="0" algn="l">
              <a:spcBef>
                <a:spcPts val="0"/>
              </a:spcBef>
              <a:spcAft>
                <a:spcPts val="0"/>
              </a:spcAft>
              <a:buSzPts val="2000"/>
              <a:buChar char="○"/>
            </a:pPr>
            <a:r>
              <a:rPr lang="en"/>
              <a:t>“2-3-4” refers to the number of children that a node can have, e.g. a 2-3-4 tree node may have 2, 3, or 4 children.</a:t>
            </a:r>
            <a:endParaRPr/>
          </a:p>
          <a:p>
            <a:pPr indent="-355600" lvl="0" marL="457200" rtl="0" algn="l">
              <a:spcBef>
                <a:spcPts val="0"/>
              </a:spcBef>
              <a:spcAft>
                <a:spcPts val="0"/>
              </a:spcAft>
              <a:buSzPts val="2000"/>
              <a:buChar char="●"/>
            </a:pPr>
            <a:r>
              <a:rPr lang="en"/>
              <a:t>B-trees of order L=2 are also called a 2-3 tree.</a:t>
            </a:r>
            <a:endParaRPr/>
          </a:p>
          <a:p>
            <a:pPr indent="0" lvl="0" marL="457200" rtl="0" algn="l">
              <a:spcBef>
                <a:spcPts val="600"/>
              </a:spcBef>
              <a:spcAft>
                <a:spcPts val="0"/>
              </a:spcAft>
              <a:buNone/>
            </a:pPr>
            <a:r>
              <a:t/>
            </a:r>
            <a:endParaRPr/>
          </a:p>
        </p:txBody>
      </p:sp>
      <p:sp>
        <p:nvSpPr>
          <p:cNvPr id="1106" name="Google Shape;1106;p55"/>
          <p:cNvSpPr txBox="1"/>
          <p:nvPr/>
        </p:nvSpPr>
        <p:spPr>
          <a:xfrm>
            <a:off x="474575" y="3397550"/>
            <a:ext cx="7824300" cy="205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 sz="2000">
                <a:latin typeface="Calibri"/>
                <a:ea typeface="Calibri"/>
                <a:cs typeface="Calibri"/>
                <a:sym typeface="Calibri"/>
              </a:rPr>
              <a:t>The origin of "B-tree" has never been explained by the authors. As we shall see, "balanced," "broad," or "bushy" might apply. Others suggest that the "B" stands for Boeing. Because of his contributions, however, it seems appropriate to think of B-trees as "Bayer"-trees. </a:t>
            </a:r>
            <a:endParaRPr i="1" sz="2000">
              <a:latin typeface="Calibri"/>
              <a:ea typeface="Calibri"/>
              <a:cs typeface="Calibri"/>
              <a:sym typeface="Calibri"/>
            </a:endParaRPr>
          </a:p>
          <a:p>
            <a:pPr indent="457200" lvl="0" marL="2743200" rtl="0" algn="just">
              <a:spcBef>
                <a:spcPts val="0"/>
              </a:spcBef>
              <a:spcAft>
                <a:spcPts val="0"/>
              </a:spcAft>
              <a:buNone/>
            </a:pPr>
            <a:r>
              <a:rPr lang="en" sz="2000">
                <a:latin typeface="Calibri"/>
                <a:ea typeface="Calibri"/>
                <a:cs typeface="Calibri"/>
                <a:sym typeface="Calibri"/>
              </a:rPr>
              <a:t>- Douglas Corner (The Ubiquitous B-Tree)</a:t>
            </a:r>
            <a:r>
              <a:rPr i="1" lang="en" sz="2000">
                <a:latin typeface="Calibri"/>
                <a:ea typeface="Calibri"/>
                <a:cs typeface="Calibri"/>
                <a:sym typeface="Calibri"/>
              </a:rPr>
              <a:t> </a:t>
            </a:r>
            <a:endParaRPr i="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1"/>
                                        <p:tgtEl>
                                          <p:spTgt spid="1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 st="1"/>
                                            </p:txEl>
                                          </p:spTgt>
                                        </p:tgtEl>
                                        <p:attrNameLst>
                                          <p:attrName>style.visibility</p:attrName>
                                        </p:attrNameLst>
                                      </p:cBhvr>
                                      <p:to>
                                        <p:strVal val="visible"/>
                                      </p:to>
                                    </p:set>
                                    <p:animEffect filter="fade" transition="in">
                                      <p:cBhvr>
                                        <p:cTn dur="1"/>
                                        <p:tgtEl>
                                          <p:spTgt spid="1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2" st="2"/>
                                            </p:txEl>
                                          </p:spTgt>
                                        </p:tgtEl>
                                        <p:attrNameLst>
                                          <p:attrName>style.visibility</p:attrName>
                                        </p:attrNameLst>
                                      </p:cBhvr>
                                      <p:to>
                                        <p:strVal val="visible"/>
                                      </p:to>
                                    </p:set>
                                    <p:animEffect filter="fade" transition="in">
                                      <p:cBhvr>
                                        <p:cTn dur="1"/>
                                        <p:tgtEl>
                                          <p:spTgt spid="1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3" st="3"/>
                                            </p:txEl>
                                          </p:spTgt>
                                        </p:tgtEl>
                                        <p:attrNameLst>
                                          <p:attrName>style.visibility</p:attrName>
                                        </p:attrNameLst>
                                      </p:cBhvr>
                                      <p:to>
                                        <p:strVal val="visible"/>
                                      </p:to>
                                    </p:set>
                                    <p:animEffect filter="fade" transition="in">
                                      <p:cBhvr>
                                        <p:cTn dur="1"/>
                                        <p:tgtEl>
                                          <p:spTgt spid="1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4" st="4"/>
                                            </p:txEl>
                                          </p:spTgt>
                                        </p:tgtEl>
                                        <p:attrNameLst>
                                          <p:attrName>style.visibility</p:attrName>
                                        </p:attrNameLst>
                                      </p:cBhvr>
                                      <p:to>
                                        <p:strVal val="visible"/>
                                      </p:to>
                                    </p:set>
                                    <p:animEffect filter="fade" transition="in">
                                      <p:cBhvr>
                                        <p:cTn dur="1"/>
                                        <p:tgtEl>
                                          <p:spTgt spid="1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6"/>
                                        </p:tgtEl>
                                        <p:attrNameLst>
                                          <p:attrName>style.visibility</p:attrName>
                                        </p:attrNameLst>
                                      </p:cBhvr>
                                      <p:to>
                                        <p:strVal val="visible"/>
                                      </p:to>
                                    </p:set>
                                    <p:animEffect filter="fade" transition="in">
                                      <p:cBhvr>
                                        <p:cTn dur="1"/>
                                        <p:tgtEl>
                                          <p:spTgt spid="1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Terminology</a:t>
            </a:r>
            <a:endParaRPr/>
          </a:p>
        </p:txBody>
      </p:sp>
      <p:sp>
        <p:nvSpPr>
          <p:cNvPr id="1112" name="Google Shape;1112;p5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B-Trees are most popular in two specific contexts:</a:t>
            </a:r>
            <a:endParaRPr/>
          </a:p>
          <a:p>
            <a:pPr indent="-355600" lvl="0" marL="457200" rtl="0" algn="l">
              <a:spcBef>
                <a:spcPts val="600"/>
              </a:spcBef>
              <a:spcAft>
                <a:spcPts val="0"/>
              </a:spcAft>
              <a:buSzPts val="2000"/>
              <a:buChar char="●"/>
            </a:pPr>
            <a:r>
              <a:rPr lang="en"/>
              <a:t>Small L (L=2 or L=3):</a:t>
            </a:r>
            <a:endParaRPr/>
          </a:p>
          <a:p>
            <a:pPr indent="-355600" lvl="1" marL="914400" rtl="0" algn="l">
              <a:spcBef>
                <a:spcPts val="0"/>
              </a:spcBef>
              <a:spcAft>
                <a:spcPts val="0"/>
              </a:spcAft>
              <a:buSzPts val="2000"/>
              <a:buChar char="○"/>
            </a:pPr>
            <a:r>
              <a:rPr lang="en"/>
              <a:t>Used as a conceptually simple balanced search tree (as today).</a:t>
            </a:r>
            <a:endParaRPr/>
          </a:p>
          <a:p>
            <a:pPr indent="-355600" lvl="0" marL="457200" rtl="0" algn="l">
              <a:spcBef>
                <a:spcPts val="0"/>
              </a:spcBef>
              <a:spcAft>
                <a:spcPts val="0"/>
              </a:spcAft>
              <a:buSzPts val="2000"/>
              <a:buChar char="●"/>
            </a:pPr>
            <a:r>
              <a:rPr lang="en"/>
              <a:t>L is very large (say thousands).</a:t>
            </a:r>
            <a:endParaRPr/>
          </a:p>
          <a:p>
            <a:pPr indent="-355600" lvl="1" marL="914400" rtl="0" algn="l">
              <a:spcBef>
                <a:spcPts val="0"/>
              </a:spcBef>
              <a:spcAft>
                <a:spcPts val="0"/>
              </a:spcAft>
              <a:buSzPts val="2000"/>
              <a:buChar char="○"/>
            </a:pPr>
            <a:r>
              <a:rPr lang="en"/>
              <a:t>Used in practice for databases and filesystems (i.e. systems with very large records).</a:t>
            </a:r>
            <a:endParaRPr/>
          </a:p>
        </p:txBody>
      </p:sp>
      <p:sp>
        <p:nvSpPr>
          <p:cNvPr id="1113" name="Google Shape;1113;p56"/>
          <p:cNvSpPr txBox="1"/>
          <p:nvPr/>
        </p:nvSpPr>
        <p:spPr>
          <a:xfrm>
            <a:off x="259350"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2-3-4 a.k.a. 2-4 Tree (L=3):</a:t>
            </a:r>
            <a:br>
              <a:rPr lang="en"/>
            </a:br>
            <a:r>
              <a:rPr lang="en"/>
              <a:t>Max 3 items per node.</a:t>
            </a:r>
            <a:endParaRPr/>
          </a:p>
          <a:p>
            <a:pPr indent="0" lvl="0" marL="0" rtl="0" algn="l">
              <a:spcBef>
                <a:spcPts val="0"/>
              </a:spcBef>
              <a:spcAft>
                <a:spcPts val="0"/>
              </a:spcAft>
              <a:buNone/>
            </a:pPr>
            <a:r>
              <a:rPr lang="en"/>
              <a:t>Max 4 non-null children per node.</a:t>
            </a:r>
            <a:endParaRPr/>
          </a:p>
        </p:txBody>
      </p:sp>
      <p:grpSp>
        <p:nvGrpSpPr>
          <p:cNvPr id="1114" name="Google Shape;1114;p56"/>
          <p:cNvGrpSpPr/>
          <p:nvPr/>
        </p:nvGrpSpPr>
        <p:grpSpPr>
          <a:xfrm>
            <a:off x="343002" y="2839900"/>
            <a:ext cx="4226323" cy="1466060"/>
            <a:chOff x="3263027" y="3006650"/>
            <a:chExt cx="4226323" cy="1466060"/>
          </a:xfrm>
        </p:grpSpPr>
        <p:sp>
          <p:nvSpPr>
            <p:cNvPr id="1115" name="Google Shape;1115;p56"/>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 w</a:t>
              </a:r>
              <a:endParaRPr sz="1800"/>
            </a:p>
          </p:txBody>
        </p:sp>
        <p:sp>
          <p:nvSpPr>
            <p:cNvPr id="1116" name="Google Shape;1116;p56"/>
            <p:cNvSpPr/>
            <p:nvPr/>
          </p:nvSpPr>
          <p:spPr>
            <a:xfrm>
              <a:off x="547223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117" name="Google Shape;1117;p56"/>
            <p:cNvCxnSpPr>
              <a:stCxn id="1116" idx="0"/>
            </p:cNvCxnSpPr>
            <p:nvPr/>
          </p:nvCxnSpPr>
          <p:spPr>
            <a:xfrm flipH="1" rot="10800000">
              <a:off x="565553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1118" name="Google Shape;1118;p56"/>
            <p:cNvSpPr/>
            <p:nvPr/>
          </p:nvSpPr>
          <p:spPr>
            <a:xfrm>
              <a:off x="6871051" y="4147810"/>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 z</a:t>
              </a:r>
              <a:endParaRPr sz="1800"/>
            </a:p>
          </p:txBody>
        </p:sp>
        <p:cxnSp>
          <p:nvCxnSpPr>
            <p:cNvPr id="1119" name="Google Shape;1119;p56"/>
            <p:cNvCxnSpPr>
              <a:stCxn id="1118" idx="0"/>
            </p:cNvCxnSpPr>
            <p:nvPr/>
          </p:nvCxnSpPr>
          <p:spPr>
            <a:xfrm rot="10800000">
              <a:off x="6745201" y="3936910"/>
              <a:ext cx="435000" cy="210900"/>
            </a:xfrm>
            <a:prstGeom prst="straightConnector1">
              <a:avLst/>
            </a:prstGeom>
            <a:noFill/>
            <a:ln cap="flat" cmpd="sng" w="19050">
              <a:solidFill>
                <a:schemeClr val="dk2"/>
              </a:solidFill>
              <a:prstDash val="solid"/>
              <a:round/>
              <a:headEnd len="med" w="med" type="none"/>
              <a:tailEnd len="med" w="med" type="none"/>
            </a:ln>
          </p:spPr>
        </p:cxnSp>
        <p:sp>
          <p:nvSpPr>
            <p:cNvPr id="1120" name="Google Shape;1120;p56"/>
            <p:cNvSpPr/>
            <p:nvPr/>
          </p:nvSpPr>
          <p:spPr>
            <a:xfrm>
              <a:off x="5986107"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121" name="Google Shape;1121;p56"/>
            <p:cNvCxnSpPr>
              <a:stCxn id="1120" idx="0"/>
            </p:cNvCxnSpPr>
            <p:nvPr/>
          </p:nvCxnSpPr>
          <p:spPr>
            <a:xfrm flipH="1" rot="10800000">
              <a:off x="6169407" y="3936910"/>
              <a:ext cx="39600" cy="210900"/>
            </a:xfrm>
            <a:prstGeom prst="straightConnector1">
              <a:avLst/>
            </a:prstGeom>
            <a:noFill/>
            <a:ln cap="flat" cmpd="sng" w="19050">
              <a:solidFill>
                <a:schemeClr val="dk2"/>
              </a:solidFill>
              <a:prstDash val="solid"/>
              <a:round/>
              <a:headEnd len="med" w="med" type="none"/>
              <a:tailEnd len="med" w="med" type="none"/>
            </a:ln>
          </p:spPr>
        </p:cxnSp>
        <p:grpSp>
          <p:nvGrpSpPr>
            <p:cNvPr id="1122" name="Google Shape;1122;p56"/>
            <p:cNvGrpSpPr/>
            <p:nvPr/>
          </p:nvGrpSpPr>
          <p:grpSpPr>
            <a:xfrm>
              <a:off x="4562671" y="3580225"/>
              <a:ext cx="838008" cy="892485"/>
              <a:chOff x="6010471" y="4037425"/>
              <a:chExt cx="838008" cy="892485"/>
            </a:xfrm>
          </p:grpSpPr>
          <p:sp>
            <p:nvSpPr>
              <p:cNvPr id="1123" name="Google Shape;1123;p56"/>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1124" name="Google Shape;1124;p56"/>
              <p:cNvCxnSpPr>
                <a:stCxn id="1123" idx="0"/>
                <a:endCxn id="1125"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126" name="Google Shape;1126;p56"/>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27" name="Google Shape;1127;p56"/>
              <p:cNvCxnSpPr>
                <a:stCxn id="1125" idx="2"/>
                <a:endCxn id="1126"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125" name="Google Shape;1125;p56"/>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128" name="Google Shape;1128;p56"/>
            <p:cNvGrpSpPr/>
            <p:nvPr/>
          </p:nvGrpSpPr>
          <p:grpSpPr>
            <a:xfrm>
              <a:off x="3263027" y="3006650"/>
              <a:ext cx="3049872" cy="1466060"/>
              <a:chOff x="4710827" y="3463850"/>
              <a:chExt cx="3049872" cy="1466060"/>
            </a:xfrm>
          </p:grpSpPr>
          <p:grpSp>
            <p:nvGrpSpPr>
              <p:cNvPr id="1129" name="Google Shape;1129;p56"/>
              <p:cNvGrpSpPr/>
              <p:nvPr/>
            </p:nvGrpSpPr>
            <p:grpSpPr>
              <a:xfrm>
                <a:off x="4710827" y="3463850"/>
                <a:ext cx="2059446" cy="1466060"/>
                <a:chOff x="4710827" y="3463850"/>
                <a:chExt cx="2059446" cy="1466060"/>
              </a:xfrm>
            </p:grpSpPr>
            <p:sp>
              <p:nvSpPr>
                <p:cNvPr id="1130" name="Google Shape;1130;p56"/>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131" name="Google Shape;1131;p56"/>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32" name="Google Shape;1132;p56"/>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33" name="Google Shape;1133;p56"/>
                <p:cNvCxnSpPr>
                  <a:stCxn id="1131" idx="0"/>
                  <a:endCxn id="1130"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134" name="Google Shape;1134;p56"/>
                <p:cNvCxnSpPr>
                  <a:stCxn id="1132" idx="0"/>
                  <a:endCxn id="1130"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135" name="Google Shape;1135;p56"/>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136" name="Google Shape;1136;p56"/>
                <p:cNvCxnSpPr>
                  <a:endCxn id="1130"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137" name="Google Shape;1137;p56"/>
              <p:cNvCxnSpPr>
                <a:endCxn id="1115"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138" name="Google Shape;1138;p56"/>
              <p:cNvCxnSpPr>
                <a:stCxn id="1125" idx="0"/>
                <a:endCxn id="1135"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139" name="Google Shape;1139;p56"/>
            <p:cNvSpPr/>
            <p:nvPr/>
          </p:nvSpPr>
          <p:spPr>
            <a:xfrm>
              <a:off x="6446782"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140" name="Google Shape;1140;p56"/>
            <p:cNvCxnSpPr>
              <a:stCxn id="1139" idx="0"/>
            </p:cNvCxnSpPr>
            <p:nvPr/>
          </p:nvCxnSpPr>
          <p:spPr>
            <a:xfrm rot="10800000">
              <a:off x="6462982" y="3936910"/>
              <a:ext cx="167100" cy="210900"/>
            </a:xfrm>
            <a:prstGeom prst="straightConnector1">
              <a:avLst/>
            </a:prstGeom>
            <a:noFill/>
            <a:ln cap="flat" cmpd="sng" w="19050">
              <a:solidFill>
                <a:schemeClr val="dk2"/>
              </a:solidFill>
              <a:prstDash val="solid"/>
              <a:round/>
              <a:headEnd len="med" w="med" type="none"/>
              <a:tailEnd len="med" w="med" type="none"/>
            </a:ln>
          </p:spPr>
        </p:cxnSp>
      </p:grpSp>
      <p:sp>
        <p:nvSpPr>
          <p:cNvPr id="1141" name="Google Shape;1141;p56"/>
          <p:cNvSpPr txBox="1"/>
          <p:nvPr/>
        </p:nvSpPr>
        <p:spPr>
          <a:xfrm>
            <a:off x="5013598"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 Tree (L=2):</a:t>
            </a:r>
            <a:br>
              <a:rPr lang="en"/>
            </a:br>
            <a:r>
              <a:rPr lang="en"/>
              <a:t>Max 2 items per node.</a:t>
            </a:r>
            <a:endParaRPr/>
          </a:p>
          <a:p>
            <a:pPr indent="0" lvl="0" marL="0" rtl="0" algn="l">
              <a:spcBef>
                <a:spcPts val="0"/>
              </a:spcBef>
              <a:spcAft>
                <a:spcPts val="0"/>
              </a:spcAft>
              <a:buNone/>
            </a:pPr>
            <a:r>
              <a:rPr lang="en"/>
              <a:t>Max 3 non-null children per node.</a:t>
            </a:r>
            <a:endParaRPr/>
          </a:p>
        </p:txBody>
      </p:sp>
      <p:grpSp>
        <p:nvGrpSpPr>
          <p:cNvPr id="1142" name="Google Shape;1142;p56"/>
          <p:cNvGrpSpPr/>
          <p:nvPr/>
        </p:nvGrpSpPr>
        <p:grpSpPr>
          <a:xfrm>
            <a:off x="5097251" y="2839900"/>
            <a:ext cx="3702754" cy="1466060"/>
            <a:chOff x="3263027" y="3006650"/>
            <a:chExt cx="3702754" cy="1466060"/>
          </a:xfrm>
        </p:grpSpPr>
        <p:sp>
          <p:nvSpPr>
            <p:cNvPr id="1143" name="Google Shape;1143;p56"/>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1144" name="Google Shape;1144;p56"/>
            <p:cNvSpPr/>
            <p:nvPr/>
          </p:nvSpPr>
          <p:spPr>
            <a:xfrm>
              <a:off x="558767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145" name="Google Shape;1145;p56"/>
            <p:cNvCxnSpPr>
              <a:stCxn id="1144" idx="0"/>
            </p:cNvCxnSpPr>
            <p:nvPr/>
          </p:nvCxnSpPr>
          <p:spPr>
            <a:xfrm flipH="1" rot="10800000">
              <a:off x="577097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1146" name="Google Shape;1146;p56"/>
            <p:cNvSpPr/>
            <p:nvPr/>
          </p:nvSpPr>
          <p:spPr>
            <a:xfrm>
              <a:off x="6125680"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147" name="Google Shape;1147;p56"/>
            <p:cNvCxnSpPr>
              <a:stCxn id="1146" idx="0"/>
              <a:endCxn id="1143" idx="2"/>
            </p:cNvCxnSpPr>
            <p:nvPr/>
          </p:nvCxnSpPr>
          <p:spPr>
            <a:xfrm flipH="1" rot="10800000">
              <a:off x="6308980" y="3928210"/>
              <a:ext cx="3900" cy="219600"/>
            </a:xfrm>
            <a:prstGeom prst="straightConnector1">
              <a:avLst/>
            </a:prstGeom>
            <a:noFill/>
            <a:ln cap="flat" cmpd="sng" w="19050">
              <a:solidFill>
                <a:schemeClr val="dk2"/>
              </a:solidFill>
              <a:prstDash val="solid"/>
              <a:round/>
              <a:headEnd len="med" w="med" type="none"/>
              <a:tailEnd len="med" w="med" type="none"/>
            </a:ln>
          </p:spPr>
        </p:cxnSp>
        <p:grpSp>
          <p:nvGrpSpPr>
            <p:cNvPr id="1148" name="Google Shape;1148;p56"/>
            <p:cNvGrpSpPr/>
            <p:nvPr/>
          </p:nvGrpSpPr>
          <p:grpSpPr>
            <a:xfrm>
              <a:off x="4562671" y="3580225"/>
              <a:ext cx="838008" cy="892485"/>
              <a:chOff x="6010471" y="4037425"/>
              <a:chExt cx="838008" cy="892485"/>
            </a:xfrm>
          </p:grpSpPr>
          <p:sp>
            <p:nvSpPr>
              <p:cNvPr id="1149" name="Google Shape;1149;p56"/>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1150" name="Google Shape;1150;p56"/>
              <p:cNvCxnSpPr>
                <a:stCxn id="1149" idx="0"/>
                <a:endCxn id="1151"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152" name="Google Shape;1152;p56"/>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53" name="Google Shape;1153;p56"/>
              <p:cNvCxnSpPr>
                <a:stCxn id="1151" idx="2"/>
                <a:endCxn id="1152"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151" name="Google Shape;1151;p56"/>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154" name="Google Shape;1154;p56"/>
            <p:cNvGrpSpPr/>
            <p:nvPr/>
          </p:nvGrpSpPr>
          <p:grpSpPr>
            <a:xfrm>
              <a:off x="3263027" y="3006650"/>
              <a:ext cx="3049872" cy="1466060"/>
              <a:chOff x="4710827" y="3463850"/>
              <a:chExt cx="3049872" cy="1466060"/>
            </a:xfrm>
          </p:grpSpPr>
          <p:grpSp>
            <p:nvGrpSpPr>
              <p:cNvPr id="1155" name="Google Shape;1155;p56"/>
              <p:cNvGrpSpPr/>
              <p:nvPr/>
            </p:nvGrpSpPr>
            <p:grpSpPr>
              <a:xfrm>
                <a:off x="4710827" y="3463850"/>
                <a:ext cx="2059446" cy="1466060"/>
                <a:chOff x="4710827" y="3463850"/>
                <a:chExt cx="2059446" cy="1466060"/>
              </a:xfrm>
            </p:grpSpPr>
            <p:sp>
              <p:nvSpPr>
                <p:cNvPr id="1156" name="Google Shape;1156;p56"/>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157" name="Google Shape;1157;p56"/>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58" name="Google Shape;1158;p56"/>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59" name="Google Shape;1159;p56"/>
                <p:cNvCxnSpPr>
                  <a:stCxn id="1157" idx="0"/>
                  <a:endCxn id="1156"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160" name="Google Shape;1160;p56"/>
                <p:cNvCxnSpPr>
                  <a:stCxn id="1158" idx="0"/>
                  <a:endCxn id="1156"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161" name="Google Shape;1161;p56"/>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162" name="Google Shape;1162;p56"/>
                <p:cNvCxnSpPr>
                  <a:endCxn id="1156"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163" name="Google Shape;1163;p56"/>
              <p:cNvCxnSpPr>
                <a:endCxn id="1143"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164" name="Google Shape;1164;p56"/>
              <p:cNvCxnSpPr>
                <a:stCxn id="1151" idx="0"/>
                <a:endCxn id="1161"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165" name="Google Shape;1165;p56"/>
            <p:cNvSpPr/>
            <p:nvPr/>
          </p:nvSpPr>
          <p:spPr>
            <a:xfrm>
              <a:off x="6599181"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166" name="Google Shape;1166;p56"/>
            <p:cNvCxnSpPr>
              <a:stCxn id="1165" idx="0"/>
            </p:cNvCxnSpPr>
            <p:nvPr/>
          </p:nvCxnSpPr>
          <p:spPr>
            <a:xfrm rot="10800000">
              <a:off x="6615381" y="3936910"/>
              <a:ext cx="167100" cy="2109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70" name="Shape 1170"/>
        <p:cNvGrpSpPr/>
        <p:nvPr/>
      </p:nvGrpSpPr>
      <p:grpSpPr>
        <a:xfrm>
          <a:off x="0" y="0"/>
          <a:ext cx="0" cy="0"/>
          <a:chOff x="0" y="0"/>
          <a:chExt cx="0" cy="0"/>
        </a:xfrm>
      </p:grpSpPr>
      <p:sp>
        <p:nvSpPr>
          <p:cNvPr id="1171" name="Google Shape;1171;p57"/>
          <p:cNvSpPr txBox="1"/>
          <p:nvPr>
            <p:ph type="title"/>
          </p:nvPr>
        </p:nvSpPr>
        <p:spPr>
          <a:xfrm>
            <a:off x="928950" y="2103900"/>
            <a:ext cx="7286100" cy="9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B-Tree Bushiness Invariants</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75" name="Shape 1175"/>
        <p:cNvGrpSpPr/>
        <p:nvPr/>
      </p:nvGrpSpPr>
      <p:grpSpPr>
        <a:xfrm>
          <a:off x="0" y="0"/>
          <a:ext cx="0" cy="0"/>
          <a:chOff x="0" y="0"/>
          <a:chExt cx="0" cy="0"/>
        </a:xfrm>
      </p:grpSpPr>
      <p:sp>
        <p:nvSpPr>
          <p:cNvPr id="1176" name="Google Shape;1176;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177" name="Google Shape;1177;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the numbers 1, 2, 3, 4, 5, 6, then 7 (in that order) into a regular BST.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Then try adding 1, 2, 3, 4, 5, 6, then 7 (in that order) into a 2-3 tree (L=2).</a:t>
            </a:r>
            <a:endParaRPr/>
          </a:p>
          <a:p>
            <a:pPr indent="-355600" lvl="0" marL="457200" rtl="0" algn="l">
              <a:spcBef>
                <a:spcPts val="600"/>
              </a:spcBef>
              <a:spcAft>
                <a:spcPts val="0"/>
              </a:spcAft>
              <a:buSzPts val="2000"/>
              <a:buChar char="●"/>
            </a:pPr>
            <a:r>
              <a:rPr lang="en"/>
              <a:t>For L=2, pass the middle item up.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1" name="Shape 1181"/>
        <p:cNvGrpSpPr/>
        <p:nvPr/>
      </p:nvGrpSpPr>
      <p:grpSpPr>
        <a:xfrm>
          <a:off x="0" y="0"/>
          <a:ext cx="0" cy="0"/>
          <a:chOff x="0" y="0"/>
          <a:chExt cx="0" cy="0"/>
        </a:xfrm>
      </p:grpSpPr>
      <p:sp>
        <p:nvSpPr>
          <p:cNvPr id="1182" name="Google Shape;1182;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183" name="Google Shape;1183;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the numbers 1, 2, 3, 4, 5, 6, then 7 (in that order) into a regular BST.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Then try adding 1, 2, 3, 4, 5, 6, then 7 (in that order) into a 2-3 tree.</a:t>
            </a:r>
            <a:endParaRPr/>
          </a:p>
          <a:p>
            <a:pPr indent="-355600" lvl="0" marL="457200" rtl="0" algn="l">
              <a:spcBef>
                <a:spcPts val="600"/>
              </a:spcBef>
              <a:spcAft>
                <a:spcPts val="0"/>
              </a:spcAft>
              <a:buSzPts val="2000"/>
              <a:buChar char="●"/>
            </a:pPr>
            <a:r>
              <a:rPr lang="en"/>
              <a:t>Interactive demo: </a:t>
            </a:r>
            <a:r>
              <a:rPr lang="en" u="sng">
                <a:solidFill>
                  <a:schemeClr val="hlink"/>
                </a:solidFill>
                <a:hlinkClick r:id="rId3"/>
              </a:rPr>
              <a:t>https://tinyurl.com/balanceYD</a:t>
            </a:r>
            <a:r>
              <a:rPr lang="en"/>
              <a:t> or </a:t>
            </a:r>
            <a:r>
              <a:rPr lang="en" u="sng">
                <a:solidFill>
                  <a:schemeClr val="hlink"/>
                </a:solidFill>
                <a:hlinkClick r:id="rId4"/>
              </a:rPr>
              <a:t>this link</a:t>
            </a:r>
            <a:r>
              <a:rPr lang="en"/>
              <a:t>.</a:t>
            </a:r>
            <a:endParaRPr/>
          </a:p>
          <a:p>
            <a:pPr indent="-355600" lvl="0" marL="457200" rtl="0" algn="l">
              <a:spcBef>
                <a:spcPts val="0"/>
              </a:spcBef>
              <a:spcAft>
                <a:spcPts val="0"/>
              </a:spcAft>
              <a:buSzPts val="2000"/>
              <a:buChar char="●"/>
            </a:pPr>
            <a:r>
              <a:rPr lang="en"/>
              <a:t>In this demo </a:t>
            </a:r>
            <a:r>
              <a:rPr lang="en"/>
              <a:t>“max-degree” means the maximum number of children, i.e. 3.</a:t>
            </a:r>
            <a:endParaRPr/>
          </a:p>
          <a:p>
            <a:pPr indent="0" lvl="0" marL="0" rtl="0" algn="l">
              <a:spcBef>
                <a:spcPts val="600"/>
              </a:spcBef>
              <a:spcAft>
                <a:spcPts val="0"/>
              </a:spcAft>
              <a:buNone/>
            </a:pPr>
            <a:r>
              <a:t/>
            </a:r>
            <a:endParaRPr/>
          </a:p>
        </p:txBody>
      </p:sp>
      <p:sp>
        <p:nvSpPr>
          <p:cNvPr id="1184" name="Google Shape;1184;p59"/>
          <p:cNvSpPr/>
          <p:nvPr/>
        </p:nvSpPr>
        <p:spPr>
          <a:xfrm>
            <a:off x="2181813" y="106836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185" name="Google Shape;1185;p59"/>
          <p:cNvSpPr/>
          <p:nvPr/>
        </p:nvSpPr>
        <p:spPr>
          <a:xfrm>
            <a:off x="2623656" y="1230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186" name="Google Shape;1186;p59"/>
          <p:cNvSpPr/>
          <p:nvPr/>
        </p:nvSpPr>
        <p:spPr>
          <a:xfrm>
            <a:off x="3065500" y="139326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187" name="Google Shape;1187;p59"/>
          <p:cNvSpPr/>
          <p:nvPr/>
        </p:nvSpPr>
        <p:spPr>
          <a:xfrm>
            <a:off x="3507344" y="15557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188" name="Google Shape;1188;p59"/>
          <p:cNvSpPr/>
          <p:nvPr/>
        </p:nvSpPr>
        <p:spPr>
          <a:xfrm>
            <a:off x="3949188" y="171816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89" name="Google Shape;1189;p59"/>
          <p:cNvSpPr/>
          <p:nvPr/>
        </p:nvSpPr>
        <p:spPr>
          <a:xfrm>
            <a:off x="4391032" y="18806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190" name="Google Shape;1190;p59"/>
          <p:cNvSpPr/>
          <p:nvPr/>
        </p:nvSpPr>
        <p:spPr>
          <a:xfrm>
            <a:off x="4832876" y="204306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191" name="Google Shape;1191;p59"/>
          <p:cNvCxnSpPr>
            <a:endCxn id="1185" idx="1"/>
          </p:cNvCxnSpPr>
          <p:nvPr/>
        </p:nvCxnSpPr>
        <p:spPr>
          <a:xfrm>
            <a:off x="2548356" y="1230660"/>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192" name="Google Shape;1192;p59"/>
          <p:cNvCxnSpPr>
            <a:stCxn id="1185" idx="3"/>
            <a:endCxn id="1186" idx="1"/>
          </p:cNvCxnSpPr>
          <p:nvPr/>
        </p:nvCxnSpPr>
        <p:spPr>
          <a:xfrm>
            <a:off x="2990256" y="1393260"/>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193" name="Google Shape;1193;p59"/>
          <p:cNvCxnSpPr>
            <a:stCxn id="1186" idx="3"/>
            <a:endCxn id="1187" idx="1"/>
          </p:cNvCxnSpPr>
          <p:nvPr/>
        </p:nvCxnSpPr>
        <p:spPr>
          <a:xfrm>
            <a:off x="3432100" y="1555710"/>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194" name="Google Shape;1194;p59"/>
          <p:cNvCxnSpPr>
            <a:stCxn id="1187" idx="3"/>
            <a:endCxn id="1188" idx="1"/>
          </p:cNvCxnSpPr>
          <p:nvPr/>
        </p:nvCxnSpPr>
        <p:spPr>
          <a:xfrm>
            <a:off x="3873944" y="1718160"/>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195" name="Google Shape;1195;p59"/>
          <p:cNvCxnSpPr>
            <a:stCxn id="1188" idx="3"/>
            <a:endCxn id="1189" idx="1"/>
          </p:cNvCxnSpPr>
          <p:nvPr/>
        </p:nvCxnSpPr>
        <p:spPr>
          <a:xfrm>
            <a:off x="4315788" y="1880610"/>
            <a:ext cx="75300" cy="162600"/>
          </a:xfrm>
          <a:prstGeom prst="straightConnector1">
            <a:avLst/>
          </a:prstGeom>
          <a:noFill/>
          <a:ln cap="flat" cmpd="sng" w="19050">
            <a:solidFill>
              <a:schemeClr val="dk2"/>
            </a:solidFill>
            <a:prstDash val="solid"/>
            <a:round/>
            <a:headEnd len="med" w="med" type="none"/>
            <a:tailEnd len="med" w="med" type="none"/>
          </a:ln>
        </p:spPr>
      </p:cxnSp>
      <p:cxnSp>
        <p:nvCxnSpPr>
          <p:cNvPr id="1196" name="Google Shape;1196;p59"/>
          <p:cNvCxnSpPr>
            <a:stCxn id="1189" idx="3"/>
            <a:endCxn id="1190" idx="1"/>
          </p:cNvCxnSpPr>
          <p:nvPr/>
        </p:nvCxnSpPr>
        <p:spPr>
          <a:xfrm>
            <a:off x="4757632" y="2043060"/>
            <a:ext cx="75300" cy="162600"/>
          </a:xfrm>
          <a:prstGeom prst="straightConnector1">
            <a:avLst/>
          </a:prstGeom>
          <a:noFill/>
          <a:ln cap="flat" cmpd="sng" w="19050">
            <a:solidFill>
              <a:schemeClr val="dk2"/>
            </a:solidFill>
            <a:prstDash val="solid"/>
            <a:round/>
            <a:headEnd len="med" w="med" type="none"/>
            <a:tailEnd len="med" w="med" type="none"/>
          </a:ln>
        </p:spPr>
      </p:cxnSp>
      <p:sp>
        <p:nvSpPr>
          <p:cNvPr id="1197" name="Google Shape;1197;p59"/>
          <p:cNvSpPr/>
          <p:nvPr/>
        </p:nvSpPr>
        <p:spPr>
          <a:xfrm>
            <a:off x="3687400" y="41538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198" name="Google Shape;1198;p59"/>
          <p:cNvSpPr/>
          <p:nvPr/>
        </p:nvSpPr>
        <p:spPr>
          <a:xfrm>
            <a:off x="4874523" y="41538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199" name="Google Shape;1199;p59"/>
          <p:cNvSpPr/>
          <p:nvPr/>
        </p:nvSpPr>
        <p:spPr>
          <a:xfrm>
            <a:off x="4240300" y="3641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200" name="Google Shape;1200;p59"/>
          <p:cNvSpPr/>
          <p:nvPr/>
        </p:nvSpPr>
        <p:spPr>
          <a:xfrm>
            <a:off x="33673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201" name="Google Shape;1201;p59"/>
          <p:cNvSpPr/>
          <p:nvPr/>
        </p:nvSpPr>
        <p:spPr>
          <a:xfrm>
            <a:off x="40112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202" name="Google Shape;1202;p59"/>
          <p:cNvSpPr/>
          <p:nvPr/>
        </p:nvSpPr>
        <p:spPr>
          <a:xfrm>
            <a:off x="45942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203" name="Google Shape;1203;p59"/>
          <p:cNvSpPr/>
          <p:nvPr/>
        </p:nvSpPr>
        <p:spPr>
          <a:xfrm>
            <a:off x="5161950" y="46665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204" name="Google Shape;1204;p59"/>
          <p:cNvCxnSpPr>
            <a:stCxn id="1199" idx="2"/>
            <a:endCxn id="1197" idx="0"/>
          </p:cNvCxnSpPr>
          <p:nvPr/>
        </p:nvCxnSpPr>
        <p:spPr>
          <a:xfrm flipH="1">
            <a:off x="3887650" y="39661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205" name="Google Shape;1205;p59"/>
          <p:cNvCxnSpPr>
            <a:stCxn id="1197" idx="2"/>
            <a:endCxn id="1201" idx="0"/>
          </p:cNvCxnSpPr>
          <p:nvPr/>
        </p:nvCxnSpPr>
        <p:spPr>
          <a:xfrm>
            <a:off x="3887650" y="447878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1206" name="Google Shape;1206;p59"/>
          <p:cNvCxnSpPr>
            <a:stCxn id="1197" idx="2"/>
            <a:endCxn id="1200" idx="0"/>
          </p:cNvCxnSpPr>
          <p:nvPr/>
        </p:nvCxnSpPr>
        <p:spPr>
          <a:xfrm flipH="1">
            <a:off x="3567550" y="447878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1207" name="Google Shape;1207;p59"/>
          <p:cNvCxnSpPr>
            <a:stCxn id="1198" idx="2"/>
            <a:endCxn id="1202" idx="0"/>
          </p:cNvCxnSpPr>
          <p:nvPr/>
        </p:nvCxnSpPr>
        <p:spPr>
          <a:xfrm flipH="1">
            <a:off x="4794573" y="44787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208" name="Google Shape;1208;p59"/>
          <p:cNvCxnSpPr>
            <a:stCxn id="1198" idx="2"/>
            <a:endCxn id="1203" idx="0"/>
          </p:cNvCxnSpPr>
          <p:nvPr/>
        </p:nvCxnSpPr>
        <p:spPr>
          <a:xfrm>
            <a:off x="5074773" y="44787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209" name="Google Shape;1209;p59"/>
          <p:cNvCxnSpPr>
            <a:stCxn id="1199" idx="2"/>
            <a:endCxn id="1198" idx="0"/>
          </p:cNvCxnSpPr>
          <p:nvPr/>
        </p:nvCxnSpPr>
        <p:spPr>
          <a:xfrm>
            <a:off x="4440550" y="396615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1210" name="Google Shape;1210;p59"/>
          <p:cNvSpPr txBox="1"/>
          <p:nvPr/>
        </p:nvSpPr>
        <p:spPr>
          <a:xfrm>
            <a:off x="6349050" y="4055625"/>
            <a:ext cx="22971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leaves are at depth 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14" name="Shape 1214"/>
        <p:cNvGrpSpPr/>
        <p:nvPr/>
      </p:nvGrpSpPr>
      <p:grpSpPr>
        <a:xfrm>
          <a:off x="0" y="0"/>
          <a:ext cx="0" cy="0"/>
          <a:chOff x="0" y="0"/>
          <a:chExt cx="0" cy="0"/>
        </a:xfrm>
      </p:grpSpPr>
      <p:sp>
        <p:nvSpPr>
          <p:cNvPr id="1215" name="Google Shape;1215;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1216" name="Google Shape;1216;p60"/>
          <p:cNvSpPr txBox="1"/>
          <p:nvPr>
            <p:ph idx="1" type="body"/>
          </p:nvPr>
        </p:nvSpPr>
        <p:spPr>
          <a:xfrm>
            <a:off x="243000" y="556500"/>
            <a:ext cx="8688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order such that if you add the items 1, 2, 3, 4, 5, 6, and 7 in that order, the resulting 2-3 tree has height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0" name="Shape 1220"/>
        <p:cNvGrpSpPr/>
        <p:nvPr/>
      </p:nvGrpSpPr>
      <p:grpSpPr>
        <a:xfrm>
          <a:off x="0" y="0"/>
          <a:ext cx="0" cy="0"/>
          <a:chOff x="0" y="0"/>
          <a:chExt cx="0" cy="0"/>
        </a:xfrm>
      </p:grpSpPr>
      <p:sp>
        <p:nvSpPr>
          <p:cNvPr id="1221" name="Google Shape;1221;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1222" name="Google Shape;1222;p61"/>
          <p:cNvSpPr txBox="1"/>
          <p:nvPr>
            <p:ph idx="1" type="body"/>
          </p:nvPr>
        </p:nvSpPr>
        <p:spPr>
          <a:xfrm>
            <a:off x="243000" y="556500"/>
            <a:ext cx="8715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order such that if you add the items 1, 2, 3, 4, 5, 6, and 7 in that order, the resulting 2-3 tree has height 1.</a:t>
            </a:r>
            <a:endParaRPr/>
          </a:p>
          <a:p>
            <a:pPr indent="-355600" lvl="0" marL="457200" rtl="0" algn="l">
              <a:spcBef>
                <a:spcPts val="600"/>
              </a:spcBef>
              <a:spcAft>
                <a:spcPts val="0"/>
              </a:spcAft>
              <a:buSzPts val="2000"/>
              <a:buChar char="●"/>
            </a:pPr>
            <a:r>
              <a:rPr lang="en"/>
              <a:t>One possible answer: 2, 3, 4, 5, 6, 1, 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t>
            </a:r>
            <a:r>
              <a:rPr lang="en"/>
              <a:t>ot sure why? Make sure to see </a:t>
            </a:r>
            <a:r>
              <a:rPr lang="en" u="sng">
                <a:solidFill>
                  <a:schemeClr val="hlink"/>
                </a:solidFill>
                <a:hlinkClick r:id="rId3"/>
              </a:rPr>
              <a:t>https://tinyurl.com/balanceYD</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 matter the insertion order you choose, resulting B-Tree is always bushy!</a:t>
            </a:r>
            <a:endParaRPr/>
          </a:p>
          <a:p>
            <a:pPr indent="-355600" lvl="0" marL="457200" rtl="0" algn="l">
              <a:spcBef>
                <a:spcPts val="600"/>
              </a:spcBef>
              <a:spcAft>
                <a:spcPts val="0"/>
              </a:spcAft>
              <a:buSzPts val="2000"/>
              <a:buChar char="●"/>
            </a:pPr>
            <a:r>
              <a:rPr lang="en"/>
              <a:t>May vary in height a little bit, but overall guaranteed to be bushy.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23" name="Google Shape;1223;p61"/>
          <p:cNvSpPr/>
          <p:nvPr/>
        </p:nvSpPr>
        <p:spPr>
          <a:xfrm>
            <a:off x="4285419" y="18893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3  5</a:t>
            </a:r>
            <a:endParaRPr sz="1800"/>
          </a:p>
        </p:txBody>
      </p:sp>
      <p:sp>
        <p:nvSpPr>
          <p:cNvPr id="1224" name="Google Shape;1224;p61"/>
          <p:cNvSpPr/>
          <p:nvPr/>
        </p:nvSpPr>
        <p:spPr>
          <a:xfrm>
            <a:off x="3441138"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1  2</a:t>
            </a:r>
            <a:endParaRPr sz="1800"/>
          </a:p>
        </p:txBody>
      </p:sp>
      <p:sp>
        <p:nvSpPr>
          <p:cNvPr id="1225" name="Google Shape;1225;p61"/>
          <p:cNvSpPr/>
          <p:nvPr/>
        </p:nvSpPr>
        <p:spPr>
          <a:xfrm>
            <a:off x="5128663"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sp>
        <p:nvSpPr>
          <p:cNvPr id="1226" name="Google Shape;1226;p61"/>
          <p:cNvSpPr/>
          <p:nvPr/>
        </p:nvSpPr>
        <p:spPr>
          <a:xfrm>
            <a:off x="4285419" y="251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cxnSp>
        <p:nvCxnSpPr>
          <p:cNvPr id="1227" name="Google Shape;1227;p61"/>
          <p:cNvCxnSpPr>
            <a:stCxn id="1223" idx="2"/>
            <a:endCxn id="1224" idx="0"/>
          </p:cNvCxnSpPr>
          <p:nvPr/>
        </p:nvCxnSpPr>
        <p:spPr>
          <a:xfrm flipH="1">
            <a:off x="3728319" y="2214225"/>
            <a:ext cx="844200" cy="303600"/>
          </a:xfrm>
          <a:prstGeom prst="straightConnector1">
            <a:avLst/>
          </a:prstGeom>
          <a:noFill/>
          <a:ln cap="flat" cmpd="sng" w="19050">
            <a:solidFill>
              <a:srgbClr val="666666"/>
            </a:solidFill>
            <a:prstDash val="solid"/>
            <a:round/>
            <a:headEnd len="med" w="med" type="none"/>
            <a:tailEnd len="med" w="med" type="none"/>
          </a:ln>
        </p:spPr>
      </p:cxnSp>
      <p:cxnSp>
        <p:nvCxnSpPr>
          <p:cNvPr id="1228" name="Google Shape;1228;p61"/>
          <p:cNvCxnSpPr>
            <a:stCxn id="1223" idx="2"/>
            <a:endCxn id="1226" idx="0"/>
          </p:cNvCxnSpPr>
          <p:nvPr/>
        </p:nvCxnSpPr>
        <p:spPr>
          <a:xfrm>
            <a:off x="4572519" y="2214225"/>
            <a:ext cx="0" cy="303600"/>
          </a:xfrm>
          <a:prstGeom prst="straightConnector1">
            <a:avLst/>
          </a:prstGeom>
          <a:noFill/>
          <a:ln cap="flat" cmpd="sng" w="19050">
            <a:solidFill>
              <a:srgbClr val="666666"/>
            </a:solidFill>
            <a:prstDash val="solid"/>
            <a:round/>
            <a:headEnd len="med" w="med" type="none"/>
            <a:tailEnd len="med" w="med" type="none"/>
          </a:ln>
        </p:spPr>
      </p:cxnSp>
      <p:cxnSp>
        <p:nvCxnSpPr>
          <p:cNvPr id="1229" name="Google Shape;1229;p61"/>
          <p:cNvCxnSpPr>
            <a:stCxn id="1223" idx="2"/>
            <a:endCxn id="1225" idx="0"/>
          </p:cNvCxnSpPr>
          <p:nvPr/>
        </p:nvCxnSpPr>
        <p:spPr>
          <a:xfrm>
            <a:off x="4572519" y="2214225"/>
            <a:ext cx="843300" cy="303600"/>
          </a:xfrm>
          <a:prstGeom prst="straightConnector1">
            <a:avLst/>
          </a:prstGeom>
          <a:noFill/>
          <a:ln cap="flat" cmpd="sng" w="19050">
            <a:solidFill>
              <a:srgbClr val="666666"/>
            </a:solidFill>
            <a:prstDash val="solid"/>
            <a:round/>
            <a:headEnd len="med" w="med" type="none"/>
            <a:tailEnd len="med" w="med" type="none"/>
          </a:ln>
        </p:spPr>
      </p:cxnSp>
      <p:sp>
        <p:nvSpPr>
          <p:cNvPr id="1230" name="Google Shape;1230;p61"/>
          <p:cNvSpPr txBox="1"/>
          <p:nvPr/>
        </p:nvSpPr>
        <p:spPr>
          <a:xfrm>
            <a:off x="6516900" y="2419500"/>
            <a:ext cx="22971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leaves are at depth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4" name="Shape 1234"/>
        <p:cNvGrpSpPr/>
        <p:nvPr/>
      </p:nvGrpSpPr>
      <p:grpSpPr>
        <a:xfrm>
          <a:off x="0" y="0"/>
          <a:ext cx="0" cy="0"/>
          <a:chOff x="0" y="0"/>
          <a:chExt cx="0" cy="0"/>
        </a:xfrm>
      </p:grpSpPr>
      <p:sp>
        <p:nvSpPr>
          <p:cNvPr id="1235" name="Google Shape;1235;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B-Tree Invariants</a:t>
            </a:r>
            <a:endParaRPr/>
          </a:p>
        </p:txBody>
      </p:sp>
      <p:sp>
        <p:nvSpPr>
          <p:cNvPr id="1236" name="Google Shape;1236;p62"/>
          <p:cNvSpPr txBox="1"/>
          <p:nvPr>
            <p:ph idx="1" type="body"/>
          </p:nvPr>
        </p:nvSpPr>
        <p:spPr>
          <a:xfrm>
            <a:off x="243000" y="556500"/>
            <a:ext cx="8715600" cy="12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Because of the way B-Trees are constructed, we get two nice invariants:</a:t>
            </a:r>
            <a:endParaRPr/>
          </a:p>
          <a:p>
            <a:pPr indent="-355600" lvl="0" marL="457200" rtl="0" algn="l">
              <a:spcBef>
                <a:spcPts val="600"/>
              </a:spcBef>
              <a:spcAft>
                <a:spcPts val="0"/>
              </a:spcAft>
              <a:buSzPts val="2000"/>
              <a:buChar char="●"/>
            </a:pPr>
            <a:r>
              <a:rPr lang="en"/>
              <a:t>All leaves must be the same distance from the source.</a:t>
            </a:r>
            <a:endParaRPr/>
          </a:p>
          <a:p>
            <a:pPr indent="-355600" lvl="0" marL="457200" rtl="0" algn="l">
              <a:spcBef>
                <a:spcPts val="0"/>
              </a:spcBef>
              <a:spcAft>
                <a:spcPts val="0"/>
              </a:spcAft>
              <a:buSzPts val="2000"/>
              <a:buChar char="●"/>
            </a:pPr>
            <a:r>
              <a:rPr lang="en"/>
              <a:t>A non-leaf node with k items must have exactly k+1 children.</a:t>
            </a:r>
            <a:endParaRPr/>
          </a:p>
          <a:p>
            <a:pPr indent="-355600" lvl="0" marL="457200" rtl="0" algn="l">
              <a:spcBef>
                <a:spcPts val="0"/>
              </a:spcBef>
              <a:spcAft>
                <a:spcPts val="0"/>
              </a:spcAft>
              <a:buSzPts val="2000"/>
              <a:buChar char="●"/>
            </a:pPr>
            <a:r>
              <a:rPr lang="en"/>
              <a:t>Example: The tree given below is impossible.</a:t>
            </a:r>
            <a:endParaRPr/>
          </a:p>
          <a:p>
            <a:pPr indent="-355600" lvl="1" marL="914400" rtl="0" algn="l">
              <a:spcBef>
                <a:spcPts val="0"/>
              </a:spcBef>
              <a:spcAft>
                <a:spcPts val="0"/>
              </a:spcAft>
              <a:buSzPts val="2000"/>
              <a:buChar char="○"/>
            </a:pPr>
            <a:r>
              <a:rPr lang="en"/>
              <a:t>Leaves ([1] and [5 6 7]) are a different distance from the source.</a:t>
            </a:r>
            <a:endParaRPr/>
          </a:p>
          <a:p>
            <a:pPr indent="-355600" lvl="1" marL="914400" rtl="0" algn="l">
              <a:spcBef>
                <a:spcPts val="0"/>
              </a:spcBef>
              <a:spcAft>
                <a:spcPts val="0"/>
              </a:spcAft>
              <a:buSzPts val="2000"/>
              <a:buChar char="○"/>
            </a:pPr>
            <a:r>
              <a:rPr lang="en"/>
              <a:t>Non-leaf node [2 3] has two items but only only one child. Should have three children.</a:t>
            </a:r>
            <a:endParaRPr/>
          </a:p>
        </p:txBody>
      </p:sp>
      <p:sp>
        <p:nvSpPr>
          <p:cNvPr id="1237" name="Google Shape;1237;p62"/>
          <p:cNvSpPr/>
          <p:nvPr/>
        </p:nvSpPr>
        <p:spPr>
          <a:xfrm>
            <a:off x="3625750" y="3507625"/>
            <a:ext cx="623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2 3</a:t>
            </a:r>
            <a:endParaRPr sz="1800"/>
          </a:p>
        </p:txBody>
      </p:sp>
      <p:sp>
        <p:nvSpPr>
          <p:cNvPr id="1238" name="Google Shape;1238;p62"/>
          <p:cNvSpPr/>
          <p:nvPr/>
        </p:nvSpPr>
        <p:spPr>
          <a:xfrm>
            <a:off x="4833375" y="3507625"/>
            <a:ext cx="906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5  6  7</a:t>
            </a:r>
            <a:endParaRPr sz="1800"/>
          </a:p>
        </p:txBody>
      </p:sp>
      <p:sp>
        <p:nvSpPr>
          <p:cNvPr id="1239" name="Google Shape;1239;p62"/>
          <p:cNvSpPr/>
          <p:nvPr/>
        </p:nvSpPr>
        <p:spPr>
          <a:xfrm>
            <a:off x="4326175" y="29950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240" name="Google Shape;1240;p62"/>
          <p:cNvSpPr/>
          <p:nvPr/>
        </p:nvSpPr>
        <p:spPr>
          <a:xfrm>
            <a:off x="3453225" y="4020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241" name="Google Shape;1241;p62"/>
          <p:cNvCxnSpPr>
            <a:stCxn id="1239" idx="2"/>
            <a:endCxn id="1237" idx="0"/>
          </p:cNvCxnSpPr>
          <p:nvPr/>
        </p:nvCxnSpPr>
        <p:spPr>
          <a:xfrm flipH="1">
            <a:off x="3937225" y="3319907"/>
            <a:ext cx="589200" cy="187800"/>
          </a:xfrm>
          <a:prstGeom prst="straightConnector1">
            <a:avLst/>
          </a:prstGeom>
          <a:noFill/>
          <a:ln cap="flat" cmpd="sng" w="19050">
            <a:solidFill>
              <a:srgbClr val="666666"/>
            </a:solidFill>
            <a:prstDash val="solid"/>
            <a:round/>
            <a:headEnd len="med" w="med" type="none"/>
            <a:tailEnd len="med" w="med" type="none"/>
          </a:ln>
        </p:spPr>
      </p:cxnSp>
      <p:cxnSp>
        <p:nvCxnSpPr>
          <p:cNvPr id="1242" name="Google Shape;1242;p62"/>
          <p:cNvCxnSpPr>
            <a:stCxn id="1237" idx="2"/>
            <a:endCxn id="1240" idx="0"/>
          </p:cNvCxnSpPr>
          <p:nvPr/>
        </p:nvCxnSpPr>
        <p:spPr>
          <a:xfrm flipH="1">
            <a:off x="3653500" y="3832525"/>
            <a:ext cx="283800" cy="187800"/>
          </a:xfrm>
          <a:prstGeom prst="straightConnector1">
            <a:avLst/>
          </a:prstGeom>
          <a:noFill/>
          <a:ln cap="flat" cmpd="sng" w="19050">
            <a:solidFill>
              <a:srgbClr val="666666"/>
            </a:solidFill>
            <a:prstDash val="solid"/>
            <a:round/>
            <a:headEnd len="med" w="med" type="none"/>
            <a:tailEnd len="med" w="med" type="none"/>
          </a:ln>
        </p:spPr>
      </p:cxnSp>
      <p:cxnSp>
        <p:nvCxnSpPr>
          <p:cNvPr id="1243" name="Google Shape;1243;p62"/>
          <p:cNvCxnSpPr>
            <a:stCxn id="1239" idx="2"/>
            <a:endCxn id="1238" idx="0"/>
          </p:cNvCxnSpPr>
          <p:nvPr/>
        </p:nvCxnSpPr>
        <p:spPr>
          <a:xfrm>
            <a:off x="4526425" y="3319907"/>
            <a:ext cx="760200" cy="187800"/>
          </a:xfrm>
          <a:prstGeom prst="straightConnector1">
            <a:avLst/>
          </a:prstGeom>
          <a:noFill/>
          <a:ln cap="flat" cmpd="sng" w="19050">
            <a:solidFill>
              <a:srgbClr val="666666"/>
            </a:solidFill>
            <a:prstDash val="solid"/>
            <a:round/>
            <a:headEnd len="med" w="med" type="none"/>
            <a:tailEnd len="med" w="med" type="none"/>
          </a:ln>
        </p:spPr>
      </p:cxnSp>
      <p:sp>
        <p:nvSpPr>
          <p:cNvPr id="1244" name="Google Shape;1244;p62"/>
          <p:cNvSpPr txBox="1"/>
          <p:nvPr>
            <p:ph idx="1" type="body"/>
          </p:nvPr>
        </p:nvSpPr>
        <p:spPr>
          <a:xfrm>
            <a:off x="271425" y="4434100"/>
            <a:ext cx="87156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not proven these invariants rigorously, but try thinking them through.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8" name="Shape 1248"/>
        <p:cNvGrpSpPr/>
        <p:nvPr/>
      </p:nvGrpSpPr>
      <p:grpSpPr>
        <a:xfrm>
          <a:off x="0" y="0"/>
          <a:ext cx="0" cy="0"/>
          <a:chOff x="0" y="0"/>
          <a:chExt cx="0" cy="0"/>
        </a:xfrm>
      </p:grpSpPr>
      <p:sp>
        <p:nvSpPr>
          <p:cNvPr id="1249" name="Google Shape;1249;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B-Tree Invariants</a:t>
            </a:r>
            <a:endParaRPr/>
          </a:p>
        </p:txBody>
      </p:sp>
      <p:sp>
        <p:nvSpPr>
          <p:cNvPr id="1250" name="Google Shape;1250;p63"/>
          <p:cNvSpPr txBox="1"/>
          <p:nvPr>
            <p:ph idx="1" type="body"/>
          </p:nvPr>
        </p:nvSpPr>
        <p:spPr>
          <a:xfrm>
            <a:off x="243000" y="556500"/>
            <a:ext cx="8715600" cy="12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Because of the way B-Trees are constructed, we get two nice invariants:</a:t>
            </a:r>
            <a:endParaRPr/>
          </a:p>
          <a:p>
            <a:pPr indent="-355600" lvl="0" marL="457200" rtl="0" algn="l">
              <a:spcBef>
                <a:spcPts val="600"/>
              </a:spcBef>
              <a:spcAft>
                <a:spcPts val="0"/>
              </a:spcAft>
              <a:buSzPts val="2000"/>
              <a:buChar char="●"/>
            </a:pPr>
            <a:r>
              <a:rPr lang="en"/>
              <a:t>All leaves must be the same distance from the source.</a:t>
            </a:r>
            <a:endParaRPr/>
          </a:p>
          <a:p>
            <a:pPr indent="-355600" lvl="0" marL="457200" rtl="0" algn="l">
              <a:spcBef>
                <a:spcPts val="0"/>
              </a:spcBef>
              <a:spcAft>
                <a:spcPts val="0"/>
              </a:spcAft>
              <a:buSzPts val="2000"/>
              <a:buChar char="●"/>
            </a:pPr>
            <a:r>
              <a:rPr lang="en"/>
              <a:t>A non-leaf node with k items must have exactly k+1 children.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These invariants guarantee that our trees will be bushy.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Height</a:t>
            </a:r>
            <a:endParaRPr/>
          </a:p>
        </p:txBody>
      </p:sp>
      <p:sp>
        <p:nvSpPr>
          <p:cNvPr id="178" name="Google Shape;178;p19"/>
          <p:cNvSpPr txBox="1"/>
          <p:nvPr>
            <p:ph idx="1" type="body"/>
          </p:nvPr>
        </p:nvSpPr>
        <p:spPr>
          <a:xfrm>
            <a:off x="243000" y="55650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179" name="Google Shape;179;p19"/>
          <p:cNvGrpSpPr/>
          <p:nvPr/>
        </p:nvGrpSpPr>
        <p:grpSpPr>
          <a:xfrm>
            <a:off x="594600" y="1838888"/>
            <a:ext cx="1762689" cy="1040218"/>
            <a:chOff x="5860100" y="3678825"/>
            <a:chExt cx="1762689" cy="1040218"/>
          </a:xfrm>
        </p:grpSpPr>
        <p:sp>
          <p:nvSpPr>
            <p:cNvPr id="180" name="Google Shape;180;p19"/>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81" name="Google Shape;181;p19"/>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82" name="Google Shape;182;p19"/>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183" name="Google Shape;183;p19"/>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84" name="Google Shape;184;p19"/>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85" name="Google Shape;185;p19"/>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86" name="Google Shape;186;p19"/>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187" name="Google Shape;187;p19"/>
            <p:cNvCxnSpPr>
              <a:stCxn id="181" idx="0"/>
              <a:endCxn id="180"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88" name="Google Shape;188;p19"/>
            <p:cNvCxnSpPr>
              <a:stCxn id="182" idx="0"/>
              <a:endCxn id="180"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89" name="Google Shape;189;p19"/>
            <p:cNvCxnSpPr>
              <a:stCxn id="183" idx="0"/>
              <a:endCxn id="181"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90" name="Google Shape;190;p19"/>
            <p:cNvCxnSpPr>
              <a:stCxn id="181" idx="2"/>
              <a:endCxn id="184"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91" name="Google Shape;191;p19"/>
            <p:cNvCxnSpPr>
              <a:stCxn id="182" idx="2"/>
              <a:endCxn id="185"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92" name="Google Shape;192;p19"/>
            <p:cNvCxnSpPr>
              <a:stCxn id="182" idx="2"/>
              <a:endCxn id="186"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193" name="Google Shape;193;p19"/>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94" name="Google Shape;194;p19"/>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95" name="Google Shape;195;p19"/>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96" name="Google Shape;196;p19"/>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197" name="Google Shape;197;p19"/>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198" name="Google Shape;198;p19"/>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99" name="Google Shape;199;p19"/>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00" name="Google Shape;200;p19"/>
          <p:cNvCxnSpPr>
            <a:stCxn id="194" idx="0"/>
            <a:endCxn id="193"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01" name="Google Shape;201;p19"/>
          <p:cNvCxnSpPr>
            <a:stCxn id="195" idx="0"/>
            <a:endCxn id="193"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02" name="Google Shape;202;p19"/>
          <p:cNvCxnSpPr>
            <a:stCxn id="196" idx="0"/>
            <a:endCxn id="194"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203" name="Google Shape;203;p19"/>
          <p:cNvCxnSpPr>
            <a:stCxn id="194" idx="2"/>
            <a:endCxn id="197"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204" name="Google Shape;204;p19"/>
          <p:cNvCxnSpPr>
            <a:stCxn id="195" idx="2"/>
            <a:endCxn id="198"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205" name="Google Shape;205;p19"/>
          <p:cNvCxnSpPr>
            <a:stCxn id="195" idx="2"/>
            <a:endCxn id="199"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206" name="Google Shape;206;p19"/>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207" name="Google Shape;207;p19"/>
          <p:cNvCxnSpPr>
            <a:stCxn id="206" idx="2"/>
            <a:endCxn id="180"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208" name="Google Shape;208;p19"/>
          <p:cNvCxnSpPr>
            <a:stCxn id="206" idx="2"/>
            <a:endCxn id="193"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09" name="Google Shape;209;p19"/>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210" name="Google Shape;210;p19"/>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211" name="Google Shape;211;p19"/>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212" name="Google Shape;212;p19"/>
          <p:cNvCxnSpPr>
            <a:stCxn id="210" idx="0"/>
            <a:endCxn id="209"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213" name="Google Shape;213;p19"/>
          <p:cNvCxnSpPr>
            <a:stCxn id="210" idx="2"/>
            <a:endCxn id="211"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214" name="Google Shape;214;p19"/>
          <p:cNvCxnSpPr>
            <a:stCxn id="215" idx="2"/>
            <a:endCxn id="209"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215" name="Google Shape;215;p19"/>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sp>
        <p:nvSpPr>
          <p:cNvPr id="216" name="Google Shape;216;p19"/>
          <p:cNvSpPr txBox="1"/>
          <p:nvPr>
            <p:ph idx="1" type="body"/>
          </p:nvPr>
        </p:nvSpPr>
        <p:spPr>
          <a:xfrm>
            <a:off x="6953775" y="3122300"/>
            <a:ext cx="1294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Θ(N) </a:t>
            </a:r>
            <a:endParaRPr/>
          </a:p>
        </p:txBody>
      </p:sp>
      <p:cxnSp>
        <p:nvCxnSpPr>
          <p:cNvPr id="217" name="Google Shape;217;p19"/>
          <p:cNvCxnSpPr/>
          <p:nvPr/>
        </p:nvCxnSpPr>
        <p:spPr>
          <a:xfrm flipH="1">
            <a:off x="2831075" y="1119950"/>
            <a:ext cx="1358400" cy="2799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19"/>
          <p:cNvCxnSpPr/>
          <p:nvPr/>
        </p:nvCxnSpPr>
        <p:spPr>
          <a:xfrm>
            <a:off x="5865325" y="1154675"/>
            <a:ext cx="355800" cy="189600"/>
          </a:xfrm>
          <a:prstGeom prst="straightConnector1">
            <a:avLst/>
          </a:prstGeom>
          <a:noFill/>
          <a:ln cap="flat" cmpd="sng" w="19050">
            <a:solidFill>
              <a:schemeClr val="dk2"/>
            </a:solidFill>
            <a:prstDash val="solid"/>
            <a:round/>
            <a:headEnd len="med" w="med" type="none"/>
            <a:tailEnd len="med" w="med" type="triangle"/>
          </a:ln>
        </p:spPr>
      </p:cxnSp>
      <p:sp>
        <p:nvSpPr>
          <p:cNvPr id="219" name="Google Shape;219;p19"/>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220" name="Google Shape;220;p19"/>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221" name="Google Shape;221;p19"/>
          <p:cNvSpPr txBox="1"/>
          <p:nvPr>
            <p:ph idx="1" type="body"/>
          </p:nvPr>
        </p:nvSpPr>
        <p:spPr>
          <a:xfrm>
            <a:off x="1563625" y="3092550"/>
            <a:ext cx="18417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Θ(log(N)) </a:t>
            </a:r>
            <a:endParaRPr/>
          </a:p>
        </p:txBody>
      </p:sp>
      <p:sp>
        <p:nvSpPr>
          <p:cNvPr id="222" name="Google Shape;222;p19"/>
          <p:cNvSpPr txBox="1"/>
          <p:nvPr/>
        </p:nvSpPr>
        <p:spPr>
          <a:xfrm>
            <a:off x="204550" y="3964775"/>
            <a:ext cx="861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Performance of operations on spindly trees can be just as bad as a linked 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Example: contains(“z”) would take linear time.</a:t>
            </a:r>
            <a:endParaRPr sz="20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54" name="Shape 1254"/>
        <p:cNvGrpSpPr/>
        <p:nvPr/>
      </p:nvGrpSpPr>
      <p:grpSpPr>
        <a:xfrm>
          <a:off x="0" y="0"/>
          <a:ext cx="0" cy="0"/>
          <a:chOff x="0" y="0"/>
          <a:chExt cx="0" cy="0"/>
        </a:xfrm>
      </p:grpSpPr>
      <p:sp>
        <p:nvSpPr>
          <p:cNvPr id="1255" name="Google Shape;1255;p64"/>
          <p:cNvSpPr txBox="1"/>
          <p:nvPr>
            <p:ph type="title"/>
          </p:nvPr>
        </p:nvSpPr>
        <p:spPr>
          <a:xfrm>
            <a:off x="928950" y="2133300"/>
            <a:ext cx="7286100" cy="8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B-Tree Runtime Analysis</a:t>
            </a:r>
            <a:endParaRPr sz="4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9" name="Shape 1259"/>
        <p:cNvGrpSpPr/>
        <p:nvPr/>
      </p:nvGrpSpPr>
      <p:grpSpPr>
        <a:xfrm>
          <a:off x="0" y="0"/>
          <a:ext cx="0" cy="0"/>
          <a:chOff x="0" y="0"/>
          <a:chExt cx="0" cy="0"/>
        </a:xfrm>
      </p:grpSpPr>
      <p:sp>
        <p:nvSpPr>
          <p:cNvPr id="1260" name="Google Shape;1260;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of a B-Tree with Limit L</a:t>
            </a:r>
            <a:endParaRPr/>
          </a:p>
        </p:txBody>
      </p:sp>
      <p:sp>
        <p:nvSpPr>
          <p:cNvPr id="1261" name="Google Shape;1261;p65"/>
          <p:cNvSpPr txBox="1"/>
          <p:nvPr>
            <p:ph idx="1" type="body"/>
          </p:nvPr>
        </p:nvSpPr>
        <p:spPr>
          <a:xfrm>
            <a:off x="166800" y="636925"/>
            <a:ext cx="8443800" cy="220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 Max number of items per node.</a:t>
            </a:r>
            <a:endParaRPr/>
          </a:p>
          <a:p>
            <a:pPr indent="0" lvl="0" marL="0" rtl="0" algn="l">
              <a:spcBef>
                <a:spcPts val="600"/>
              </a:spcBef>
              <a:spcAft>
                <a:spcPts val="0"/>
              </a:spcAft>
              <a:buNone/>
            </a:pPr>
            <a:r>
              <a:rPr lang="en"/>
              <a:t>Height: Between ~log</a:t>
            </a:r>
            <a:r>
              <a:rPr baseline="-25000" lang="en"/>
              <a:t>L+1</a:t>
            </a:r>
            <a:r>
              <a:rPr lang="en"/>
              <a:t>(N) and ~log</a:t>
            </a:r>
            <a:r>
              <a:rPr baseline="-25000" lang="en"/>
              <a:t>2</a:t>
            </a:r>
            <a:r>
              <a:rPr lang="en"/>
              <a:t>(N)</a:t>
            </a:r>
            <a:endParaRPr/>
          </a:p>
          <a:p>
            <a:pPr indent="-355600" lvl="0" marL="457200" rtl="0" algn="l">
              <a:spcBef>
                <a:spcPts val="600"/>
              </a:spcBef>
              <a:spcAft>
                <a:spcPts val="0"/>
              </a:spcAft>
              <a:buSzPts val="2000"/>
              <a:buChar char="●"/>
            </a:pPr>
            <a:r>
              <a:rPr lang="en"/>
              <a:t>Largest possible height is all non-leaf nodes have 1 item.</a:t>
            </a:r>
            <a:endParaRPr/>
          </a:p>
          <a:p>
            <a:pPr indent="-355600" lvl="0" marL="457200" rtl="0" algn="l">
              <a:spcBef>
                <a:spcPts val="0"/>
              </a:spcBef>
              <a:spcAft>
                <a:spcPts val="0"/>
              </a:spcAft>
              <a:buSzPts val="2000"/>
              <a:buChar char="●"/>
            </a:pPr>
            <a:r>
              <a:rPr lang="en"/>
              <a:t>Smallest possible height is all nodes have L items.</a:t>
            </a:r>
            <a:endParaRPr/>
          </a:p>
          <a:p>
            <a:pPr indent="-355600" lvl="0" marL="457200" rtl="0" algn="l">
              <a:spcBef>
                <a:spcPts val="0"/>
              </a:spcBef>
              <a:spcAft>
                <a:spcPts val="0"/>
              </a:spcAft>
              <a:buSzPts val="2000"/>
              <a:buChar char="●"/>
            </a:pPr>
            <a:r>
              <a:rPr lang="en"/>
              <a:t>Overall height is therefore Θ(log N). </a:t>
            </a:r>
            <a:endParaRPr/>
          </a:p>
        </p:txBody>
      </p:sp>
      <p:sp>
        <p:nvSpPr>
          <p:cNvPr id="1262" name="Google Shape;1262;p65"/>
          <p:cNvSpPr txBox="1"/>
          <p:nvPr/>
        </p:nvSpPr>
        <p:spPr>
          <a:xfrm>
            <a:off x="865800" y="4292600"/>
            <a:ext cx="17580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26 items</a:t>
            </a:r>
            <a:endParaRPr/>
          </a:p>
          <a:p>
            <a:pPr indent="0" lvl="0" marL="0" rtl="0" algn="l">
              <a:spcBef>
                <a:spcPts val="0"/>
              </a:spcBef>
              <a:spcAft>
                <a:spcPts val="0"/>
              </a:spcAft>
              <a:buNone/>
            </a:pPr>
            <a:r>
              <a:rPr lang="en"/>
              <a:t>L: 2 max per node</a:t>
            </a:r>
            <a:endParaRPr/>
          </a:p>
          <a:p>
            <a:pPr indent="0" lvl="0" marL="0" rtl="0" algn="l">
              <a:spcBef>
                <a:spcPts val="0"/>
              </a:spcBef>
              <a:spcAft>
                <a:spcPts val="0"/>
              </a:spcAft>
              <a:buNone/>
            </a:pPr>
            <a:r>
              <a:rPr lang="en"/>
              <a:t>H: 2</a:t>
            </a:r>
            <a:endParaRPr/>
          </a:p>
        </p:txBody>
      </p:sp>
      <p:sp>
        <p:nvSpPr>
          <p:cNvPr id="1263" name="Google Shape;1263;p65"/>
          <p:cNvSpPr txBox="1"/>
          <p:nvPr/>
        </p:nvSpPr>
        <p:spPr>
          <a:xfrm>
            <a:off x="3056825" y="4539975"/>
            <a:ext cx="2253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grows with log</a:t>
            </a:r>
            <a:r>
              <a:rPr baseline="-25000" lang="en"/>
              <a:t>3</a:t>
            </a:r>
            <a:r>
              <a:rPr lang="en"/>
              <a:t>(N)</a:t>
            </a:r>
            <a:endParaRPr/>
          </a:p>
        </p:txBody>
      </p:sp>
      <p:sp>
        <p:nvSpPr>
          <p:cNvPr id="1264" name="Google Shape;1264;p65"/>
          <p:cNvSpPr/>
          <p:nvPr/>
        </p:nvSpPr>
        <p:spPr>
          <a:xfrm>
            <a:off x="7166750" y="1272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265" name="Google Shape;1265;p65"/>
          <p:cNvSpPr/>
          <p:nvPr/>
        </p:nvSpPr>
        <p:spPr>
          <a:xfrm>
            <a:off x="8353873" y="1272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266" name="Google Shape;1266;p65"/>
          <p:cNvSpPr/>
          <p:nvPr/>
        </p:nvSpPr>
        <p:spPr>
          <a:xfrm>
            <a:off x="7719650" y="759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267" name="Google Shape;1267;p65"/>
          <p:cNvSpPr/>
          <p:nvPr/>
        </p:nvSpPr>
        <p:spPr>
          <a:xfrm>
            <a:off x="6754800" y="1785150"/>
            <a:ext cx="492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68" name="Google Shape;1268;p65"/>
          <p:cNvSpPr/>
          <p:nvPr/>
        </p:nvSpPr>
        <p:spPr>
          <a:xfrm>
            <a:off x="74906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269" name="Google Shape;1269;p65"/>
          <p:cNvSpPr/>
          <p:nvPr/>
        </p:nvSpPr>
        <p:spPr>
          <a:xfrm>
            <a:off x="80736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sp>
        <p:nvSpPr>
          <p:cNvPr id="1270" name="Google Shape;1270;p65"/>
          <p:cNvSpPr/>
          <p:nvPr/>
        </p:nvSpPr>
        <p:spPr>
          <a:xfrm>
            <a:off x="8641300" y="17851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cxnSp>
        <p:nvCxnSpPr>
          <p:cNvPr id="1271" name="Google Shape;1271;p65"/>
          <p:cNvCxnSpPr>
            <a:stCxn id="1266" idx="2"/>
            <a:endCxn id="1264" idx="0"/>
          </p:cNvCxnSpPr>
          <p:nvPr/>
        </p:nvCxnSpPr>
        <p:spPr>
          <a:xfrm flipH="1">
            <a:off x="7367000" y="10848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272" name="Google Shape;1272;p65"/>
          <p:cNvCxnSpPr>
            <a:stCxn id="1264" idx="2"/>
            <a:endCxn id="1268" idx="0"/>
          </p:cNvCxnSpPr>
          <p:nvPr/>
        </p:nvCxnSpPr>
        <p:spPr>
          <a:xfrm>
            <a:off x="7367000" y="15974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1273" name="Google Shape;1273;p65"/>
          <p:cNvCxnSpPr>
            <a:stCxn id="1264" idx="2"/>
            <a:endCxn id="1267" idx="0"/>
          </p:cNvCxnSpPr>
          <p:nvPr/>
        </p:nvCxnSpPr>
        <p:spPr>
          <a:xfrm flipH="1">
            <a:off x="7001000" y="1597432"/>
            <a:ext cx="366000" cy="187800"/>
          </a:xfrm>
          <a:prstGeom prst="straightConnector1">
            <a:avLst/>
          </a:prstGeom>
          <a:noFill/>
          <a:ln cap="flat" cmpd="sng" w="19050">
            <a:solidFill>
              <a:srgbClr val="666666"/>
            </a:solidFill>
            <a:prstDash val="solid"/>
            <a:round/>
            <a:headEnd len="med" w="med" type="none"/>
            <a:tailEnd len="med" w="med" type="none"/>
          </a:ln>
        </p:spPr>
      </p:cxnSp>
      <p:cxnSp>
        <p:nvCxnSpPr>
          <p:cNvPr id="1274" name="Google Shape;1274;p65"/>
          <p:cNvCxnSpPr>
            <a:stCxn id="1265" idx="2"/>
            <a:endCxn id="1269" idx="0"/>
          </p:cNvCxnSpPr>
          <p:nvPr/>
        </p:nvCxnSpPr>
        <p:spPr>
          <a:xfrm flipH="1">
            <a:off x="8273923" y="159743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275" name="Google Shape;1275;p65"/>
          <p:cNvCxnSpPr>
            <a:stCxn id="1265" idx="2"/>
            <a:endCxn id="1270" idx="0"/>
          </p:cNvCxnSpPr>
          <p:nvPr/>
        </p:nvCxnSpPr>
        <p:spPr>
          <a:xfrm>
            <a:off x="8554123" y="159743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276" name="Google Shape;1276;p65"/>
          <p:cNvCxnSpPr>
            <a:stCxn id="1266" idx="2"/>
            <a:endCxn id="1265" idx="0"/>
          </p:cNvCxnSpPr>
          <p:nvPr/>
        </p:nvCxnSpPr>
        <p:spPr>
          <a:xfrm>
            <a:off x="7919900" y="108480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1277" name="Google Shape;1277;p65"/>
          <p:cNvSpPr txBox="1"/>
          <p:nvPr/>
        </p:nvSpPr>
        <p:spPr>
          <a:xfrm>
            <a:off x="6754800" y="2145375"/>
            <a:ext cx="2488500" cy="13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8 items</a:t>
            </a:r>
            <a:endParaRPr/>
          </a:p>
          <a:p>
            <a:pPr indent="0" lvl="0" marL="0" rtl="0" algn="l">
              <a:spcBef>
                <a:spcPts val="0"/>
              </a:spcBef>
              <a:spcAft>
                <a:spcPts val="0"/>
              </a:spcAft>
              <a:buNone/>
            </a:pPr>
            <a:r>
              <a:rPr lang="en"/>
              <a:t>L: 2 max per node</a:t>
            </a:r>
            <a:endParaRPr/>
          </a:p>
          <a:p>
            <a:pPr indent="0" lvl="0" marL="0" rtl="0" algn="l">
              <a:spcBef>
                <a:spcPts val="0"/>
              </a:spcBef>
              <a:spcAft>
                <a:spcPts val="0"/>
              </a:spcAft>
              <a:buNone/>
            </a:pPr>
            <a:r>
              <a:rPr lang="en"/>
              <a:t>H: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Height grows with </a:t>
            </a:r>
            <a:r>
              <a:rPr lang="en">
                <a:solidFill>
                  <a:schemeClr val="dk1"/>
                </a:solidFill>
              </a:rPr>
              <a:t>log</a:t>
            </a:r>
            <a:r>
              <a:rPr baseline="-25000" lang="en">
                <a:solidFill>
                  <a:schemeClr val="dk1"/>
                </a:solidFill>
              </a:rPr>
              <a:t>2</a:t>
            </a:r>
            <a:r>
              <a:rPr lang="en">
                <a:solidFill>
                  <a:schemeClr val="dk1"/>
                </a:solidFill>
              </a:rPr>
              <a:t>(N)</a:t>
            </a:r>
            <a:endParaRPr>
              <a:solidFill>
                <a:schemeClr val="dk1"/>
              </a:solidFill>
            </a:endParaRPr>
          </a:p>
          <a:p>
            <a:pPr indent="0" lvl="0" marL="0" rtl="0" algn="l">
              <a:spcBef>
                <a:spcPts val="0"/>
              </a:spcBef>
              <a:spcAft>
                <a:spcPts val="0"/>
              </a:spcAft>
              <a:buNone/>
            </a:pPr>
            <a:r>
              <a:rPr lang="en"/>
              <a:t> </a:t>
            </a:r>
            <a:endParaRPr/>
          </a:p>
        </p:txBody>
      </p:sp>
      <p:cxnSp>
        <p:nvCxnSpPr>
          <p:cNvPr id="1278" name="Google Shape;1278;p65"/>
          <p:cNvCxnSpPr/>
          <p:nvPr/>
        </p:nvCxnSpPr>
        <p:spPr>
          <a:xfrm flipH="1" rot="10800000">
            <a:off x="6460400" y="1489850"/>
            <a:ext cx="476100" cy="151500"/>
          </a:xfrm>
          <a:prstGeom prst="straightConnector1">
            <a:avLst/>
          </a:prstGeom>
          <a:noFill/>
          <a:ln cap="flat" cmpd="sng" w="9525">
            <a:solidFill>
              <a:schemeClr val="dk2"/>
            </a:solidFill>
            <a:prstDash val="solid"/>
            <a:round/>
            <a:headEnd len="med" w="med" type="none"/>
            <a:tailEnd len="med" w="med" type="triangle"/>
          </a:ln>
        </p:spPr>
      </p:cxnSp>
      <p:sp>
        <p:nvSpPr>
          <p:cNvPr id="1279" name="Google Shape;1279;p65"/>
          <p:cNvSpPr txBox="1"/>
          <p:nvPr/>
        </p:nvSpPr>
        <p:spPr>
          <a:xfrm>
            <a:off x="5968050" y="1945025"/>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65"/>
          <p:cNvGrpSpPr/>
          <p:nvPr/>
        </p:nvGrpSpPr>
        <p:grpSpPr>
          <a:xfrm>
            <a:off x="90600" y="2668600"/>
            <a:ext cx="6190800" cy="1603800"/>
            <a:chOff x="90600" y="2363800"/>
            <a:chExt cx="6190800" cy="1603800"/>
          </a:xfrm>
        </p:grpSpPr>
        <p:sp>
          <p:nvSpPr>
            <p:cNvPr id="1281" name="Google Shape;1281;p65"/>
            <p:cNvSpPr/>
            <p:nvPr/>
          </p:nvSpPr>
          <p:spPr>
            <a:xfrm>
              <a:off x="2898900" y="23638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2" name="Google Shape;1282;p65"/>
            <p:cNvSpPr/>
            <p:nvPr/>
          </p:nvSpPr>
          <p:spPr>
            <a:xfrm>
              <a:off x="752075"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3" name="Google Shape;1283;p65"/>
            <p:cNvSpPr/>
            <p:nvPr/>
          </p:nvSpPr>
          <p:spPr>
            <a:xfrm>
              <a:off x="5063300"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4" name="Google Shape;1284;p65"/>
            <p:cNvSpPr/>
            <p:nvPr/>
          </p:nvSpPr>
          <p:spPr>
            <a:xfrm>
              <a:off x="2907688" y="291602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5" name="Google Shape;1285;p65"/>
            <p:cNvSpPr/>
            <p:nvPr/>
          </p:nvSpPr>
          <p:spPr>
            <a:xfrm>
              <a:off x="906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6" name="Google Shape;1286;p65"/>
            <p:cNvSpPr/>
            <p:nvPr/>
          </p:nvSpPr>
          <p:spPr>
            <a:xfrm>
              <a:off x="7410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7" name="Google Shape;1287;p65"/>
            <p:cNvSpPr/>
            <p:nvPr/>
          </p:nvSpPr>
          <p:spPr>
            <a:xfrm>
              <a:off x="1384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8" name="Google Shape;1288;p65"/>
            <p:cNvSpPr/>
            <p:nvPr/>
          </p:nvSpPr>
          <p:spPr>
            <a:xfrm>
              <a:off x="22485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89" name="Google Shape;1289;p65"/>
            <p:cNvSpPr/>
            <p:nvPr/>
          </p:nvSpPr>
          <p:spPr>
            <a:xfrm>
              <a:off x="2898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90" name="Google Shape;1290;p65"/>
            <p:cNvSpPr/>
            <p:nvPr/>
          </p:nvSpPr>
          <p:spPr>
            <a:xfrm>
              <a:off x="35428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91" name="Google Shape;1291;p65"/>
            <p:cNvSpPr/>
            <p:nvPr/>
          </p:nvSpPr>
          <p:spPr>
            <a:xfrm>
              <a:off x="44129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92" name="Google Shape;1292;p65"/>
            <p:cNvSpPr/>
            <p:nvPr/>
          </p:nvSpPr>
          <p:spPr>
            <a:xfrm>
              <a:off x="50633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sp>
          <p:nvSpPr>
            <p:cNvPr id="1293" name="Google Shape;1293;p65"/>
            <p:cNvSpPr/>
            <p:nvPr/>
          </p:nvSpPr>
          <p:spPr>
            <a:xfrm>
              <a:off x="5707200" y="364270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  *</a:t>
              </a:r>
              <a:endParaRPr b="1" sz="1800"/>
            </a:p>
          </p:txBody>
        </p:sp>
        <p:cxnSp>
          <p:nvCxnSpPr>
            <p:cNvPr id="1294" name="Google Shape;1294;p65"/>
            <p:cNvCxnSpPr>
              <a:stCxn id="1281" idx="2"/>
              <a:endCxn id="1282" idx="0"/>
            </p:cNvCxnSpPr>
            <p:nvPr/>
          </p:nvCxnSpPr>
          <p:spPr>
            <a:xfrm flipH="1">
              <a:off x="1039200" y="2688700"/>
              <a:ext cx="2146800" cy="227400"/>
            </a:xfrm>
            <a:prstGeom prst="straightConnector1">
              <a:avLst/>
            </a:prstGeom>
            <a:noFill/>
            <a:ln cap="flat" cmpd="sng" w="19050">
              <a:solidFill>
                <a:srgbClr val="666666"/>
              </a:solidFill>
              <a:prstDash val="solid"/>
              <a:round/>
              <a:headEnd len="med" w="med" type="none"/>
              <a:tailEnd len="med" w="med" type="none"/>
            </a:ln>
          </p:spPr>
        </p:cxnSp>
        <p:cxnSp>
          <p:nvCxnSpPr>
            <p:cNvPr id="1295" name="Google Shape;1295;p65"/>
            <p:cNvCxnSpPr>
              <a:stCxn id="1282" idx="2"/>
              <a:endCxn id="1285" idx="0"/>
            </p:cNvCxnSpPr>
            <p:nvPr/>
          </p:nvCxnSpPr>
          <p:spPr>
            <a:xfrm flipH="1">
              <a:off x="377675" y="3240925"/>
              <a:ext cx="661500" cy="401700"/>
            </a:xfrm>
            <a:prstGeom prst="straightConnector1">
              <a:avLst/>
            </a:prstGeom>
            <a:noFill/>
            <a:ln cap="flat" cmpd="sng" w="19050">
              <a:solidFill>
                <a:srgbClr val="666666"/>
              </a:solidFill>
              <a:prstDash val="solid"/>
              <a:round/>
              <a:headEnd len="med" w="med" type="none"/>
              <a:tailEnd len="med" w="med" type="none"/>
            </a:ln>
          </p:spPr>
        </p:cxnSp>
        <p:cxnSp>
          <p:nvCxnSpPr>
            <p:cNvPr id="1296" name="Google Shape;1296;p65"/>
            <p:cNvCxnSpPr>
              <a:stCxn id="1282" idx="2"/>
              <a:endCxn id="1286" idx="0"/>
            </p:cNvCxnSpPr>
            <p:nvPr/>
          </p:nvCxnSpPr>
          <p:spPr>
            <a:xfrm flipH="1">
              <a:off x="1028075" y="3240925"/>
              <a:ext cx="11100" cy="401700"/>
            </a:xfrm>
            <a:prstGeom prst="straightConnector1">
              <a:avLst/>
            </a:prstGeom>
            <a:noFill/>
            <a:ln cap="flat" cmpd="sng" w="19050">
              <a:solidFill>
                <a:srgbClr val="666666"/>
              </a:solidFill>
              <a:prstDash val="solid"/>
              <a:round/>
              <a:headEnd len="med" w="med" type="none"/>
              <a:tailEnd len="med" w="med" type="none"/>
            </a:ln>
          </p:spPr>
        </p:cxnSp>
        <p:cxnSp>
          <p:nvCxnSpPr>
            <p:cNvPr id="1297" name="Google Shape;1297;p65"/>
            <p:cNvCxnSpPr>
              <a:stCxn id="1282" idx="2"/>
              <a:endCxn id="1287" idx="0"/>
            </p:cNvCxnSpPr>
            <p:nvPr/>
          </p:nvCxnSpPr>
          <p:spPr>
            <a:xfrm>
              <a:off x="1039175" y="3240925"/>
              <a:ext cx="632700" cy="401700"/>
            </a:xfrm>
            <a:prstGeom prst="straightConnector1">
              <a:avLst/>
            </a:prstGeom>
            <a:noFill/>
            <a:ln cap="flat" cmpd="sng" w="19050">
              <a:solidFill>
                <a:srgbClr val="666666"/>
              </a:solidFill>
              <a:prstDash val="solid"/>
              <a:round/>
              <a:headEnd len="med" w="med" type="none"/>
              <a:tailEnd len="med" w="med" type="none"/>
            </a:ln>
          </p:spPr>
        </p:cxnSp>
        <p:cxnSp>
          <p:nvCxnSpPr>
            <p:cNvPr id="1298" name="Google Shape;1298;p65"/>
            <p:cNvCxnSpPr>
              <a:stCxn id="1281" idx="2"/>
              <a:endCxn id="1284" idx="0"/>
            </p:cNvCxnSpPr>
            <p:nvPr/>
          </p:nvCxnSpPr>
          <p:spPr>
            <a:xfrm>
              <a:off x="3186000" y="2688700"/>
              <a:ext cx="8700" cy="227400"/>
            </a:xfrm>
            <a:prstGeom prst="straightConnector1">
              <a:avLst/>
            </a:prstGeom>
            <a:noFill/>
            <a:ln cap="flat" cmpd="sng" w="19050">
              <a:solidFill>
                <a:srgbClr val="666666"/>
              </a:solidFill>
              <a:prstDash val="solid"/>
              <a:round/>
              <a:headEnd len="med" w="med" type="none"/>
              <a:tailEnd len="med" w="med" type="none"/>
            </a:ln>
          </p:spPr>
        </p:cxnSp>
        <p:cxnSp>
          <p:nvCxnSpPr>
            <p:cNvPr id="1299" name="Google Shape;1299;p65"/>
            <p:cNvCxnSpPr>
              <a:stCxn id="1284" idx="2"/>
              <a:endCxn id="1288" idx="0"/>
            </p:cNvCxnSpPr>
            <p:nvPr/>
          </p:nvCxnSpPr>
          <p:spPr>
            <a:xfrm flipH="1">
              <a:off x="2535688" y="3240925"/>
              <a:ext cx="659100" cy="401700"/>
            </a:xfrm>
            <a:prstGeom prst="straightConnector1">
              <a:avLst/>
            </a:prstGeom>
            <a:noFill/>
            <a:ln cap="flat" cmpd="sng" w="19050">
              <a:solidFill>
                <a:srgbClr val="666666"/>
              </a:solidFill>
              <a:prstDash val="solid"/>
              <a:round/>
              <a:headEnd len="med" w="med" type="none"/>
              <a:tailEnd len="med" w="med" type="none"/>
            </a:ln>
          </p:spPr>
        </p:cxnSp>
        <p:cxnSp>
          <p:nvCxnSpPr>
            <p:cNvPr id="1300" name="Google Shape;1300;p65"/>
            <p:cNvCxnSpPr>
              <a:stCxn id="1284" idx="2"/>
              <a:endCxn id="1289" idx="0"/>
            </p:cNvCxnSpPr>
            <p:nvPr/>
          </p:nvCxnSpPr>
          <p:spPr>
            <a:xfrm flipH="1">
              <a:off x="3186088" y="3240925"/>
              <a:ext cx="8700" cy="401700"/>
            </a:xfrm>
            <a:prstGeom prst="straightConnector1">
              <a:avLst/>
            </a:prstGeom>
            <a:noFill/>
            <a:ln cap="flat" cmpd="sng" w="19050">
              <a:solidFill>
                <a:srgbClr val="666666"/>
              </a:solidFill>
              <a:prstDash val="solid"/>
              <a:round/>
              <a:headEnd len="med" w="med" type="none"/>
              <a:tailEnd len="med" w="med" type="none"/>
            </a:ln>
          </p:spPr>
        </p:cxnSp>
        <p:cxnSp>
          <p:nvCxnSpPr>
            <p:cNvPr id="1301" name="Google Shape;1301;p65"/>
            <p:cNvCxnSpPr>
              <a:stCxn id="1284" idx="2"/>
              <a:endCxn id="1290" idx="0"/>
            </p:cNvCxnSpPr>
            <p:nvPr/>
          </p:nvCxnSpPr>
          <p:spPr>
            <a:xfrm>
              <a:off x="3194788" y="3240925"/>
              <a:ext cx="635100" cy="401700"/>
            </a:xfrm>
            <a:prstGeom prst="straightConnector1">
              <a:avLst/>
            </a:prstGeom>
            <a:noFill/>
            <a:ln cap="flat" cmpd="sng" w="19050">
              <a:solidFill>
                <a:srgbClr val="666666"/>
              </a:solidFill>
              <a:prstDash val="solid"/>
              <a:round/>
              <a:headEnd len="med" w="med" type="none"/>
              <a:tailEnd len="med" w="med" type="none"/>
            </a:ln>
          </p:spPr>
        </p:cxnSp>
        <p:cxnSp>
          <p:nvCxnSpPr>
            <p:cNvPr id="1302" name="Google Shape;1302;p65"/>
            <p:cNvCxnSpPr>
              <a:stCxn id="1283" idx="2"/>
              <a:endCxn id="1291" idx="0"/>
            </p:cNvCxnSpPr>
            <p:nvPr/>
          </p:nvCxnSpPr>
          <p:spPr>
            <a:xfrm flipH="1">
              <a:off x="4700000" y="3240925"/>
              <a:ext cx="650400" cy="401700"/>
            </a:xfrm>
            <a:prstGeom prst="straightConnector1">
              <a:avLst/>
            </a:prstGeom>
            <a:noFill/>
            <a:ln cap="flat" cmpd="sng" w="19050">
              <a:solidFill>
                <a:srgbClr val="666666"/>
              </a:solidFill>
              <a:prstDash val="solid"/>
              <a:round/>
              <a:headEnd len="med" w="med" type="none"/>
              <a:tailEnd len="med" w="med" type="none"/>
            </a:ln>
          </p:spPr>
        </p:cxnSp>
        <p:cxnSp>
          <p:nvCxnSpPr>
            <p:cNvPr id="1303" name="Google Shape;1303;p65"/>
            <p:cNvCxnSpPr>
              <a:stCxn id="1283" idx="2"/>
              <a:endCxn id="1292" idx="0"/>
            </p:cNvCxnSpPr>
            <p:nvPr/>
          </p:nvCxnSpPr>
          <p:spPr>
            <a:xfrm>
              <a:off x="5350400" y="3240925"/>
              <a:ext cx="0" cy="401700"/>
            </a:xfrm>
            <a:prstGeom prst="straightConnector1">
              <a:avLst/>
            </a:prstGeom>
            <a:noFill/>
            <a:ln cap="flat" cmpd="sng" w="19050">
              <a:solidFill>
                <a:srgbClr val="666666"/>
              </a:solidFill>
              <a:prstDash val="solid"/>
              <a:round/>
              <a:headEnd len="med" w="med" type="none"/>
              <a:tailEnd len="med" w="med" type="none"/>
            </a:ln>
          </p:spPr>
        </p:cxnSp>
        <p:cxnSp>
          <p:nvCxnSpPr>
            <p:cNvPr id="1304" name="Google Shape;1304;p65"/>
            <p:cNvCxnSpPr>
              <a:stCxn id="1283" idx="2"/>
              <a:endCxn id="1293" idx="0"/>
            </p:cNvCxnSpPr>
            <p:nvPr/>
          </p:nvCxnSpPr>
          <p:spPr>
            <a:xfrm>
              <a:off x="5350400" y="3240925"/>
              <a:ext cx="643800" cy="401700"/>
            </a:xfrm>
            <a:prstGeom prst="straightConnector1">
              <a:avLst/>
            </a:prstGeom>
            <a:noFill/>
            <a:ln cap="flat" cmpd="sng" w="19050">
              <a:solidFill>
                <a:srgbClr val="666666"/>
              </a:solidFill>
              <a:prstDash val="solid"/>
              <a:round/>
              <a:headEnd len="med" w="med" type="none"/>
              <a:tailEnd len="med" w="med" type="none"/>
            </a:ln>
          </p:spPr>
        </p:cxnSp>
        <p:cxnSp>
          <p:nvCxnSpPr>
            <p:cNvPr id="1305" name="Google Shape;1305;p65"/>
            <p:cNvCxnSpPr>
              <a:stCxn id="1281" idx="2"/>
              <a:endCxn id="1283" idx="0"/>
            </p:cNvCxnSpPr>
            <p:nvPr/>
          </p:nvCxnSpPr>
          <p:spPr>
            <a:xfrm>
              <a:off x="3186000" y="2688700"/>
              <a:ext cx="2164500" cy="227400"/>
            </a:xfrm>
            <a:prstGeom prst="straightConnector1">
              <a:avLst/>
            </a:prstGeom>
            <a:noFill/>
            <a:ln cap="flat" cmpd="sng" w="19050">
              <a:solidFill>
                <a:srgbClr val="666666"/>
              </a:solidFill>
              <a:prstDash val="solid"/>
              <a:round/>
              <a:headEnd len="med" w="med" type="none"/>
              <a:tailEnd len="med" w="med" type="none"/>
            </a:ln>
          </p:spPr>
        </p:cxnSp>
        <p:sp>
          <p:nvSpPr>
            <p:cNvPr id="1306" name="Google Shape;1306;p65"/>
            <p:cNvSpPr txBox="1"/>
            <p:nvPr/>
          </p:nvSpPr>
          <p:spPr>
            <a:xfrm>
              <a:off x="3546350" y="2424700"/>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7" name="Google Shape;1307;p65"/>
          <p:cNvCxnSpPr>
            <a:stCxn id="1279" idx="3"/>
            <a:endCxn id="1306" idx="0"/>
          </p:cNvCxnSpPr>
          <p:nvPr/>
        </p:nvCxnSpPr>
        <p:spPr>
          <a:xfrm flipH="1">
            <a:off x="3638850" y="2038925"/>
            <a:ext cx="2514300" cy="690600"/>
          </a:xfrm>
          <a:prstGeom prst="curvedConnector4">
            <a:avLst>
              <a:gd fmla="val -9471" name="adj1"/>
              <a:gd fmla="val 56797" name="adj2"/>
            </a:avLst>
          </a:prstGeom>
          <a:noFill/>
          <a:ln cap="flat" cmpd="sng" w="9525">
            <a:solidFill>
              <a:schemeClr val="dk2"/>
            </a:solidFill>
            <a:prstDash val="solid"/>
            <a:round/>
            <a:headEnd len="med" w="med" type="none"/>
            <a:tailEnd len="med" w="med" type="triangle"/>
          </a:ln>
        </p:spPr>
      </p:cxnSp>
      <p:sp>
        <p:nvSpPr>
          <p:cNvPr id="1308" name="Google Shape;1308;p65"/>
          <p:cNvSpPr txBox="1"/>
          <p:nvPr/>
        </p:nvSpPr>
        <p:spPr>
          <a:xfrm>
            <a:off x="7660288" y="1019103"/>
            <a:ext cx="6606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near</a:t>
            </a:r>
            <a:endParaRPr/>
          </a:p>
          <a:p>
            <a:pPr indent="0" lvl="0" marL="0" rtl="0" algn="l">
              <a:spcBef>
                <a:spcPts val="0"/>
              </a:spcBef>
              <a:spcAft>
                <a:spcPts val="0"/>
              </a:spcAft>
              <a:buNone/>
            </a:pPr>
            <a:r>
              <a:rPr lang="en"/>
              <a:t>worstcase</a:t>
            </a:r>
            <a:endParaRPr/>
          </a:p>
        </p:txBody>
      </p:sp>
      <p:sp>
        <p:nvSpPr>
          <p:cNvPr id="1309" name="Google Shape;1309;p65"/>
          <p:cNvSpPr txBox="1"/>
          <p:nvPr/>
        </p:nvSpPr>
        <p:spPr>
          <a:xfrm>
            <a:off x="1874600" y="3169475"/>
            <a:ext cx="6606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best</a:t>
            </a:r>
            <a:endParaRPr/>
          </a:p>
          <a:p>
            <a:pPr indent="0" lvl="0" marL="0" rtl="0" algn="l">
              <a:spcBef>
                <a:spcPts val="0"/>
              </a:spcBef>
              <a:spcAft>
                <a:spcPts val="0"/>
              </a:spcAft>
              <a:buNone/>
            </a:pPr>
            <a:r>
              <a:rPr lang="en"/>
              <a:t>case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3" name="Shape 1313"/>
        <p:cNvGrpSpPr/>
        <p:nvPr/>
      </p:nvGrpSpPr>
      <p:grpSpPr>
        <a:xfrm>
          <a:off x="0" y="0"/>
          <a:ext cx="0" cy="0"/>
          <a:chOff x="0" y="0"/>
          <a:chExt cx="0" cy="0"/>
        </a:xfrm>
      </p:grpSpPr>
      <p:sp>
        <p:nvSpPr>
          <p:cNvPr id="1314" name="Google Shape;1314;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for </a:t>
            </a:r>
            <a:r>
              <a:rPr lang="en">
                <a:latin typeface="Consolas"/>
                <a:ea typeface="Consolas"/>
                <a:cs typeface="Consolas"/>
                <a:sym typeface="Consolas"/>
              </a:rPr>
              <a:t>contains</a:t>
            </a:r>
            <a:endParaRPr>
              <a:latin typeface="Consolas"/>
              <a:ea typeface="Consolas"/>
              <a:cs typeface="Consolas"/>
              <a:sym typeface="Consolas"/>
            </a:endParaRPr>
          </a:p>
        </p:txBody>
      </p:sp>
      <p:sp>
        <p:nvSpPr>
          <p:cNvPr id="1315" name="Google Shape;1315;p66"/>
          <p:cNvSpPr txBox="1"/>
          <p:nvPr>
            <p:ph idx="1" type="body"/>
          </p:nvPr>
        </p:nvSpPr>
        <p:spPr>
          <a:xfrm>
            <a:off x="166800" y="636925"/>
            <a:ext cx="8443800" cy="220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 for contains:</a:t>
            </a:r>
            <a:endParaRPr/>
          </a:p>
          <a:p>
            <a:pPr indent="-355600" lvl="0" marL="457200" rtl="0" algn="l">
              <a:spcBef>
                <a:spcPts val="600"/>
              </a:spcBef>
              <a:spcAft>
                <a:spcPts val="0"/>
              </a:spcAft>
              <a:buSzPts val="2000"/>
              <a:buChar char="●"/>
            </a:pPr>
            <a:r>
              <a:rPr lang="en"/>
              <a:t>Worst case number of nodes to inspect: H + 1</a:t>
            </a:r>
            <a:endParaRPr/>
          </a:p>
          <a:p>
            <a:pPr indent="-355600" lvl="0" marL="457200" rtl="0" algn="l">
              <a:spcBef>
                <a:spcPts val="0"/>
              </a:spcBef>
              <a:spcAft>
                <a:spcPts val="0"/>
              </a:spcAft>
              <a:buSzPts val="2000"/>
              <a:buChar char="●"/>
            </a:pPr>
            <a:r>
              <a:rPr lang="en"/>
              <a:t>Worst case number of items to inspect per node: L</a:t>
            </a:r>
            <a:endParaRPr/>
          </a:p>
          <a:p>
            <a:pPr indent="-355600" lvl="0" marL="457200" rtl="0" algn="l">
              <a:spcBef>
                <a:spcPts val="0"/>
              </a:spcBef>
              <a:spcAft>
                <a:spcPts val="0"/>
              </a:spcAft>
              <a:buSzPts val="2000"/>
              <a:buChar char="●"/>
            </a:pPr>
            <a:r>
              <a:rPr lang="en"/>
              <a:t>Overall runtime: O(HL)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H = Θ(log N), overall runtime is O(L log N).</a:t>
            </a:r>
            <a:endParaRPr/>
          </a:p>
          <a:p>
            <a:pPr indent="-355600" lvl="0" marL="457200" rtl="0" algn="l">
              <a:spcBef>
                <a:spcPts val="600"/>
              </a:spcBef>
              <a:spcAft>
                <a:spcPts val="0"/>
              </a:spcAft>
              <a:buSzPts val="2000"/>
              <a:buChar char="●"/>
            </a:pPr>
            <a:r>
              <a:rPr lang="en"/>
              <a:t>Since L is a constant, runtime is therefore O(log N).</a:t>
            </a:r>
            <a:endParaRPr/>
          </a:p>
        </p:txBody>
      </p:sp>
      <p:sp>
        <p:nvSpPr>
          <p:cNvPr id="1316" name="Google Shape;1316;p66"/>
          <p:cNvSpPr txBox="1"/>
          <p:nvPr/>
        </p:nvSpPr>
        <p:spPr>
          <a:xfrm>
            <a:off x="5968050" y="1945025"/>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17" name="Google Shape;1317;p66"/>
          <p:cNvPicPr preferRelativeResize="0"/>
          <p:nvPr/>
        </p:nvPicPr>
        <p:blipFill>
          <a:blip r:embed="rId3">
            <a:alphaModFix/>
          </a:blip>
          <a:stretch>
            <a:fillRect/>
          </a:stretch>
        </p:blipFill>
        <p:spPr>
          <a:xfrm>
            <a:off x="5310500" y="1852275"/>
            <a:ext cx="3694851" cy="102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0" st="0"/>
                                            </p:txEl>
                                          </p:spTgt>
                                        </p:tgtEl>
                                        <p:attrNameLst>
                                          <p:attrName>style.visibility</p:attrName>
                                        </p:attrNameLst>
                                      </p:cBhvr>
                                      <p:to>
                                        <p:strVal val="visible"/>
                                      </p:to>
                                    </p:set>
                                    <p:animEffect filter="fade" transition="in">
                                      <p:cBhvr>
                                        <p:cTn dur="1"/>
                                        <p:tgtEl>
                                          <p:spTgt spid="1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1" st="1"/>
                                            </p:txEl>
                                          </p:spTgt>
                                        </p:tgtEl>
                                        <p:attrNameLst>
                                          <p:attrName>style.visibility</p:attrName>
                                        </p:attrNameLst>
                                      </p:cBhvr>
                                      <p:to>
                                        <p:strVal val="visible"/>
                                      </p:to>
                                    </p:set>
                                    <p:animEffect filter="fade" transition="in">
                                      <p:cBhvr>
                                        <p:cTn dur="1"/>
                                        <p:tgtEl>
                                          <p:spTgt spid="1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2" st="2"/>
                                            </p:txEl>
                                          </p:spTgt>
                                        </p:tgtEl>
                                        <p:attrNameLst>
                                          <p:attrName>style.visibility</p:attrName>
                                        </p:attrNameLst>
                                      </p:cBhvr>
                                      <p:to>
                                        <p:strVal val="visible"/>
                                      </p:to>
                                    </p:set>
                                    <p:animEffect filter="fade" transition="in">
                                      <p:cBhvr>
                                        <p:cTn dur="1"/>
                                        <p:tgtEl>
                                          <p:spTgt spid="1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3" st="3"/>
                                            </p:txEl>
                                          </p:spTgt>
                                        </p:tgtEl>
                                        <p:attrNameLst>
                                          <p:attrName>style.visibility</p:attrName>
                                        </p:attrNameLst>
                                      </p:cBhvr>
                                      <p:to>
                                        <p:strVal val="visible"/>
                                      </p:to>
                                    </p:set>
                                    <p:animEffect filter="fade" transition="in">
                                      <p:cBhvr>
                                        <p:cTn dur="1"/>
                                        <p:tgtEl>
                                          <p:spTgt spid="1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4" st="4"/>
                                            </p:txEl>
                                          </p:spTgt>
                                        </p:tgtEl>
                                        <p:attrNameLst>
                                          <p:attrName>style.visibility</p:attrName>
                                        </p:attrNameLst>
                                      </p:cBhvr>
                                      <p:to>
                                        <p:strVal val="visible"/>
                                      </p:to>
                                    </p:set>
                                    <p:animEffect filter="fade" transition="in">
                                      <p:cBhvr>
                                        <p:cTn dur="1"/>
                                        <p:tgtEl>
                                          <p:spTgt spid="13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5" st="5"/>
                                            </p:txEl>
                                          </p:spTgt>
                                        </p:tgtEl>
                                        <p:attrNameLst>
                                          <p:attrName>style.visibility</p:attrName>
                                        </p:attrNameLst>
                                      </p:cBhvr>
                                      <p:to>
                                        <p:strVal val="visible"/>
                                      </p:to>
                                    </p:set>
                                    <p:animEffect filter="fade" transition="in">
                                      <p:cBhvr>
                                        <p:cTn dur="1"/>
                                        <p:tgtEl>
                                          <p:spTgt spid="13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6" st="6"/>
                                            </p:txEl>
                                          </p:spTgt>
                                        </p:tgtEl>
                                        <p:attrNameLst>
                                          <p:attrName>style.visibility</p:attrName>
                                        </p:attrNameLst>
                                      </p:cBhvr>
                                      <p:to>
                                        <p:strVal val="visible"/>
                                      </p:to>
                                    </p:set>
                                    <p:animEffect filter="fade" transition="in">
                                      <p:cBhvr>
                                        <p:cTn dur="1"/>
                                        <p:tgtEl>
                                          <p:spTgt spid="131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1" name="Shape 1321"/>
        <p:cNvGrpSpPr/>
        <p:nvPr/>
      </p:nvGrpSpPr>
      <p:grpSpPr>
        <a:xfrm>
          <a:off x="0" y="0"/>
          <a:ext cx="0" cy="0"/>
          <a:chOff x="0" y="0"/>
          <a:chExt cx="0" cy="0"/>
        </a:xfrm>
      </p:grpSpPr>
      <p:sp>
        <p:nvSpPr>
          <p:cNvPr id="1322" name="Google Shape;1322;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for </a:t>
            </a:r>
            <a:r>
              <a:rPr lang="en">
                <a:latin typeface="Consolas"/>
                <a:ea typeface="Consolas"/>
                <a:cs typeface="Consolas"/>
                <a:sym typeface="Consolas"/>
              </a:rPr>
              <a:t>add</a:t>
            </a:r>
            <a:endParaRPr>
              <a:latin typeface="Consolas"/>
              <a:ea typeface="Consolas"/>
              <a:cs typeface="Consolas"/>
              <a:sym typeface="Consolas"/>
            </a:endParaRPr>
          </a:p>
        </p:txBody>
      </p:sp>
      <p:sp>
        <p:nvSpPr>
          <p:cNvPr id="1323" name="Google Shape;1323;p67"/>
          <p:cNvSpPr txBox="1"/>
          <p:nvPr>
            <p:ph idx="1" type="body"/>
          </p:nvPr>
        </p:nvSpPr>
        <p:spPr>
          <a:xfrm>
            <a:off x="166800" y="636925"/>
            <a:ext cx="8443800" cy="436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 for </a:t>
            </a:r>
            <a:r>
              <a:rPr lang="en">
                <a:latin typeface="Consolas"/>
                <a:ea typeface="Consolas"/>
                <a:cs typeface="Consolas"/>
                <a:sym typeface="Consolas"/>
              </a:rPr>
              <a:t>add</a:t>
            </a:r>
            <a:r>
              <a:rPr lang="en"/>
              <a:t>:</a:t>
            </a:r>
            <a:endParaRPr/>
          </a:p>
          <a:p>
            <a:pPr indent="-355600" lvl="0" marL="457200" rtl="0" algn="l">
              <a:spcBef>
                <a:spcPts val="600"/>
              </a:spcBef>
              <a:spcAft>
                <a:spcPts val="0"/>
              </a:spcAft>
              <a:buSzPts val="2000"/>
              <a:buChar char="●"/>
            </a:pPr>
            <a:r>
              <a:rPr lang="en"/>
              <a:t>Worst case number of nodes to inspect: H + 1</a:t>
            </a:r>
            <a:endParaRPr/>
          </a:p>
          <a:p>
            <a:pPr indent="-355600" lvl="0" marL="457200" rtl="0" algn="l">
              <a:spcBef>
                <a:spcPts val="0"/>
              </a:spcBef>
              <a:spcAft>
                <a:spcPts val="0"/>
              </a:spcAft>
              <a:buSzPts val="2000"/>
              <a:buChar char="●"/>
            </a:pPr>
            <a:r>
              <a:rPr lang="en"/>
              <a:t>Worst case number of items to inspect per node: L</a:t>
            </a:r>
            <a:endParaRPr/>
          </a:p>
          <a:p>
            <a:pPr indent="-355600" lvl="0" marL="457200" rtl="0" algn="l">
              <a:spcBef>
                <a:spcPts val="0"/>
              </a:spcBef>
              <a:spcAft>
                <a:spcPts val="0"/>
              </a:spcAft>
              <a:buSzPts val="2000"/>
              <a:buChar char="●"/>
            </a:pPr>
            <a:r>
              <a:rPr lang="en"/>
              <a:t>Worst case number of split operations: H + 1</a:t>
            </a:r>
            <a:endParaRPr/>
          </a:p>
          <a:p>
            <a:pPr indent="-355600" lvl="0" marL="457200" rtl="0" algn="l">
              <a:spcBef>
                <a:spcPts val="0"/>
              </a:spcBef>
              <a:spcAft>
                <a:spcPts val="0"/>
              </a:spcAft>
              <a:buSzPts val="2000"/>
              <a:buChar char="●"/>
            </a:pPr>
            <a:r>
              <a:rPr lang="en"/>
              <a:t>Overall runtime: O(HL) = O(L)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H = Θ(log N), overall runtime is O(L log N).</a:t>
            </a:r>
            <a:endParaRPr/>
          </a:p>
          <a:p>
            <a:pPr indent="-355600" lvl="0" marL="457200" rtl="0" algn="l">
              <a:spcBef>
                <a:spcPts val="600"/>
              </a:spcBef>
              <a:spcAft>
                <a:spcPts val="0"/>
              </a:spcAft>
              <a:buSzPts val="2000"/>
              <a:buChar char="●"/>
            </a:pPr>
            <a:r>
              <a:rPr lang="en"/>
              <a:t>Since L is a constant, runtime is therefore O(log 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Bottom line: contains and add are both O(log N).</a:t>
            </a:r>
            <a:endParaRPr/>
          </a:p>
        </p:txBody>
      </p:sp>
      <p:sp>
        <p:nvSpPr>
          <p:cNvPr id="1324" name="Google Shape;1324;p67"/>
          <p:cNvSpPr txBox="1"/>
          <p:nvPr/>
        </p:nvSpPr>
        <p:spPr>
          <a:xfrm>
            <a:off x="5968050" y="1945025"/>
            <a:ext cx="1851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25" name="Google Shape;1325;p67"/>
          <p:cNvPicPr preferRelativeResize="0"/>
          <p:nvPr/>
        </p:nvPicPr>
        <p:blipFill>
          <a:blip r:embed="rId3">
            <a:alphaModFix/>
          </a:blip>
          <a:stretch>
            <a:fillRect/>
          </a:stretch>
        </p:blipFill>
        <p:spPr>
          <a:xfrm>
            <a:off x="5310500" y="1852275"/>
            <a:ext cx="3694851" cy="1025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29" name="Shape 1329"/>
        <p:cNvGrpSpPr/>
        <p:nvPr/>
      </p:nvGrpSpPr>
      <p:grpSpPr>
        <a:xfrm>
          <a:off x="0" y="0"/>
          <a:ext cx="0" cy="0"/>
          <a:chOff x="0" y="0"/>
          <a:chExt cx="0" cy="0"/>
        </a:xfrm>
      </p:grpSpPr>
      <p:sp>
        <p:nvSpPr>
          <p:cNvPr id="1330" name="Google Shape;1330;p68"/>
          <p:cNvSpPr txBox="1"/>
          <p:nvPr>
            <p:ph type="title"/>
          </p:nvPr>
        </p:nvSpPr>
        <p:spPr>
          <a:xfrm>
            <a:off x="928950" y="2133300"/>
            <a:ext cx="7286100" cy="8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Summary</a:t>
            </a:r>
            <a:endParaRPr sz="4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69"/>
          <p:cNvSpPr txBox="1"/>
          <p:nvPr/>
        </p:nvSpPr>
        <p:spPr>
          <a:xfrm>
            <a:off x="166800" y="92501"/>
            <a:ext cx="82296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0712"/>
                </a:solidFill>
                <a:latin typeface="Calibri"/>
                <a:ea typeface="Calibri"/>
                <a:cs typeface="Calibri"/>
                <a:sym typeface="Calibri"/>
              </a:rPr>
              <a:t>Summary</a:t>
            </a:r>
            <a:endParaRPr b="1" sz="2400">
              <a:solidFill>
                <a:srgbClr val="BE0712"/>
              </a:solidFill>
              <a:latin typeface="Calibri"/>
              <a:ea typeface="Calibri"/>
              <a:cs typeface="Calibri"/>
              <a:sym typeface="Calibri"/>
            </a:endParaRPr>
          </a:p>
        </p:txBody>
      </p:sp>
      <p:sp>
        <p:nvSpPr>
          <p:cNvPr id="1336" name="Google Shape;1336;p69"/>
          <p:cNvSpPr txBox="1"/>
          <p:nvPr/>
        </p:nvSpPr>
        <p:spPr>
          <a:xfrm>
            <a:off x="243000" y="556500"/>
            <a:ext cx="8634000" cy="378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Calibri"/>
                <a:ea typeface="Calibri"/>
                <a:cs typeface="Calibri"/>
                <a:sym typeface="Calibri"/>
              </a:rPr>
              <a:t>BSTs have best case height Θ(log N), and worst case height Θ(N).</a:t>
            </a:r>
            <a:endParaRPr sz="2000">
              <a:latin typeface="Calibri"/>
              <a:ea typeface="Calibri"/>
              <a:cs typeface="Calibri"/>
              <a:sym typeface="Calibri"/>
            </a:endParaRPr>
          </a:p>
          <a:p>
            <a:pPr indent="-355600" lvl="0" marL="457200" rtl="0" algn="l">
              <a:spcBef>
                <a:spcPts val="600"/>
              </a:spcBef>
              <a:spcAft>
                <a:spcPts val="0"/>
              </a:spcAft>
              <a:buSzPts val="2000"/>
              <a:buFont typeface="Calibri"/>
              <a:buChar char="●"/>
            </a:pPr>
            <a:r>
              <a:rPr lang="en" sz="2000">
                <a:latin typeface="Calibri"/>
                <a:ea typeface="Calibri"/>
                <a:cs typeface="Calibri"/>
                <a:sym typeface="Calibri"/>
              </a:rPr>
              <a:t>Big O is not the same thing as worst case!</a:t>
            </a:r>
            <a:endParaRPr sz="2000">
              <a:latin typeface="Calibri"/>
              <a:ea typeface="Calibri"/>
              <a:cs typeface="Calibri"/>
              <a:sym typeface="Calibri"/>
            </a:endParaRPr>
          </a:p>
          <a:p>
            <a:pPr indent="0" lvl="0" marL="0" rtl="0" algn="l">
              <a:spcBef>
                <a:spcPts val="600"/>
              </a:spcBef>
              <a:spcAft>
                <a:spcPts val="0"/>
              </a:spcAft>
              <a:buNone/>
            </a:pPr>
            <a:r>
              <a:t/>
            </a:r>
            <a:endParaRPr sz="2000">
              <a:latin typeface="Calibri"/>
              <a:ea typeface="Calibri"/>
              <a:cs typeface="Calibri"/>
              <a:sym typeface="Calibri"/>
            </a:endParaRPr>
          </a:p>
          <a:p>
            <a:pPr indent="0" lvl="0" marL="0" rtl="0" algn="l">
              <a:spcBef>
                <a:spcPts val="600"/>
              </a:spcBef>
              <a:spcAft>
                <a:spcPts val="0"/>
              </a:spcAft>
              <a:buNone/>
            </a:pPr>
            <a:r>
              <a:rPr lang="en" sz="2000">
                <a:solidFill>
                  <a:srgbClr val="000000"/>
                </a:solidFill>
                <a:latin typeface="Calibri"/>
                <a:ea typeface="Calibri"/>
                <a:cs typeface="Calibri"/>
                <a:sym typeface="Calibri"/>
              </a:rPr>
              <a:t>B-Trees are </a:t>
            </a:r>
            <a:r>
              <a:rPr lang="en" sz="2000">
                <a:latin typeface="Calibri"/>
                <a:ea typeface="Calibri"/>
                <a:cs typeface="Calibri"/>
                <a:sym typeface="Calibri"/>
              </a:rPr>
              <a:t>a modification of the </a:t>
            </a:r>
            <a:r>
              <a:rPr lang="en" sz="2000">
                <a:solidFill>
                  <a:srgbClr val="000000"/>
                </a:solidFill>
                <a:latin typeface="Calibri"/>
                <a:ea typeface="Calibri"/>
                <a:cs typeface="Calibri"/>
                <a:sym typeface="Calibri"/>
              </a:rPr>
              <a:t>binary search tree</a:t>
            </a:r>
            <a:r>
              <a:rPr lang="en" sz="2000">
                <a:latin typeface="Calibri"/>
                <a:ea typeface="Calibri"/>
                <a:cs typeface="Calibri"/>
                <a:sym typeface="Calibri"/>
              </a:rPr>
              <a:t> that avoids Θ(N) worst case.</a:t>
            </a:r>
            <a:endParaRPr sz="2000">
              <a:solidFill>
                <a:srgbClr val="000000"/>
              </a:solidFill>
              <a:latin typeface="Calibri"/>
              <a:ea typeface="Calibri"/>
              <a:cs typeface="Calibri"/>
              <a:sym typeface="Calibri"/>
            </a:endParaRPr>
          </a:p>
          <a:p>
            <a:pPr indent="-355600" lvl="0" marL="457200" rtl="0" algn="l">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Nodes may contain between 1 and L items.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onsolas"/>
                <a:ea typeface="Consolas"/>
                <a:cs typeface="Consolas"/>
                <a:sym typeface="Consolas"/>
              </a:rPr>
              <a:t>contains</a:t>
            </a:r>
            <a:r>
              <a:rPr lang="en" sz="2000">
                <a:solidFill>
                  <a:srgbClr val="000000"/>
                </a:solidFill>
                <a:latin typeface="Calibri"/>
                <a:ea typeface="Calibri"/>
                <a:cs typeface="Calibri"/>
                <a:sym typeface="Calibri"/>
              </a:rPr>
              <a:t> works almost exactly like a normal BST.</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onsolas"/>
                <a:ea typeface="Consolas"/>
                <a:cs typeface="Consolas"/>
                <a:sym typeface="Consolas"/>
              </a:rPr>
              <a:t>add</a:t>
            </a:r>
            <a:r>
              <a:rPr lang="en" sz="2000">
                <a:solidFill>
                  <a:srgbClr val="000000"/>
                </a:solidFill>
                <a:latin typeface="Calibri"/>
                <a:ea typeface="Calibri"/>
                <a:cs typeface="Calibri"/>
                <a:sym typeface="Calibri"/>
              </a:rPr>
              <a:t> works by adding items to existing leaf nodes.</a:t>
            </a:r>
            <a:endParaRPr sz="2000">
              <a:solidFill>
                <a:srgbClr val="000000"/>
              </a:solidFill>
              <a:latin typeface="Calibri"/>
              <a:ea typeface="Calibri"/>
              <a:cs typeface="Calibri"/>
              <a:sym typeface="Calibri"/>
            </a:endParaRPr>
          </a:p>
          <a:p>
            <a:pPr indent="-355600" lvl="1" marL="9144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If nodes are too full, they split.</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Resulting tree has perfect balance. Runtime for operations is O(log N).</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latin typeface="Calibri"/>
                <a:ea typeface="Calibri"/>
                <a:cs typeface="Calibri"/>
                <a:sym typeface="Calibri"/>
              </a:rPr>
              <a:t>Have not discussed deletion. See extra slides if you’re curious.</a:t>
            </a:r>
            <a:endParaRPr sz="2000">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latin typeface="Calibri"/>
                <a:ea typeface="Calibri"/>
                <a:cs typeface="Calibri"/>
                <a:sym typeface="Calibri"/>
              </a:rPr>
              <a:t>Have not discussed how splitting works if L &gt; 3 (see some other class).</a:t>
            </a:r>
            <a:endParaRPr sz="2000">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latin typeface="Calibri"/>
                <a:ea typeface="Calibri"/>
                <a:cs typeface="Calibri"/>
                <a:sym typeface="Calibri"/>
              </a:rPr>
              <a:t>B-trees are more complex, but they </a:t>
            </a:r>
            <a:r>
              <a:rPr lang="en" sz="2000">
                <a:solidFill>
                  <a:srgbClr val="000000"/>
                </a:solidFill>
                <a:latin typeface="Calibri"/>
                <a:ea typeface="Calibri"/>
                <a:cs typeface="Calibri"/>
                <a:sym typeface="Calibri"/>
              </a:rPr>
              <a:t>can </a:t>
            </a:r>
            <a:r>
              <a:rPr lang="en" sz="2000">
                <a:latin typeface="Calibri"/>
                <a:ea typeface="Calibri"/>
                <a:cs typeface="Calibri"/>
                <a:sym typeface="Calibri"/>
              </a:rPr>
              <a:t>efficiently handle </a:t>
            </a:r>
            <a:r>
              <a:rPr lang="en" sz="2000">
                <a:solidFill>
                  <a:srgbClr val="000000"/>
                </a:solidFill>
                <a:latin typeface="Calibri"/>
                <a:ea typeface="Calibri"/>
                <a:cs typeface="Calibri"/>
                <a:sym typeface="Calibri"/>
              </a:rPr>
              <a:t>ANY insertion order.</a:t>
            </a:r>
            <a:endParaRPr sz="2000">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40" name="Shape 1340"/>
        <p:cNvGrpSpPr/>
        <p:nvPr/>
      </p:nvGrpSpPr>
      <p:grpSpPr>
        <a:xfrm>
          <a:off x="0" y="0"/>
          <a:ext cx="0" cy="0"/>
          <a:chOff x="0" y="0"/>
          <a:chExt cx="0" cy="0"/>
        </a:xfrm>
      </p:grpSpPr>
      <p:sp>
        <p:nvSpPr>
          <p:cNvPr id="1341" name="Google Shape;1341;p70"/>
          <p:cNvSpPr txBox="1"/>
          <p:nvPr>
            <p:ph type="title"/>
          </p:nvPr>
        </p:nvSpPr>
        <p:spPr>
          <a:xfrm>
            <a:off x="928950" y="1769550"/>
            <a:ext cx="7286100" cy="16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Binary Search Tree Deletion</a:t>
            </a:r>
            <a:endParaRPr sz="4800"/>
          </a:p>
          <a:p>
            <a:pPr indent="0" lvl="0" marL="0" rtl="0" algn="ctr">
              <a:spcBef>
                <a:spcPts val="0"/>
              </a:spcBef>
              <a:spcAft>
                <a:spcPts val="0"/>
              </a:spcAft>
              <a:buNone/>
            </a:pPr>
            <a:r>
              <a:rPr lang="en" sz="4800"/>
              <a:t>A Quick History (Extra)</a:t>
            </a:r>
            <a:endParaRPr sz="4800"/>
          </a:p>
        </p:txBody>
      </p:sp>
      <p:sp>
        <p:nvSpPr>
          <p:cNvPr id="1342" name="Google Shape;1342;p70"/>
          <p:cNvSpPr txBox="1"/>
          <p:nvPr/>
        </p:nvSpPr>
        <p:spPr>
          <a:xfrm>
            <a:off x="69025" y="4755950"/>
            <a:ext cx="53073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will not be covered in any homework, lab, or exam.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7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Randomized Search Trees Including Deletion</a:t>
            </a:r>
            <a:endParaRPr/>
          </a:p>
        </p:txBody>
      </p:sp>
      <p:sp>
        <p:nvSpPr>
          <p:cNvPr id="1348" name="Google Shape;1348;p7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Earlier, we saw that </a:t>
            </a:r>
            <a:r>
              <a:rPr lang="en"/>
              <a:t>BSTs have:</a:t>
            </a:r>
            <a:endParaRPr/>
          </a:p>
          <a:p>
            <a:pPr indent="-355600" lvl="0" marL="457200" rtl="0" algn="l">
              <a:spcBef>
                <a:spcPts val="600"/>
              </a:spcBef>
              <a:spcAft>
                <a:spcPts val="0"/>
              </a:spcAft>
              <a:buSzPts val="2000"/>
              <a:buChar char="●"/>
            </a:pPr>
            <a:r>
              <a:rPr lang="en"/>
              <a:t>Worst case Θ(N) height.</a:t>
            </a:r>
            <a:endParaRPr/>
          </a:p>
          <a:p>
            <a:pPr indent="-355600" lvl="0" marL="457200" rtl="0" algn="l">
              <a:spcBef>
                <a:spcPts val="0"/>
              </a:spcBef>
              <a:spcAft>
                <a:spcPts val="0"/>
              </a:spcAft>
              <a:buSzPts val="2000"/>
              <a:buChar char="●"/>
            </a:pPr>
            <a:r>
              <a:rPr lang="en"/>
              <a:t>Best case Θ(log N) height.</a:t>
            </a:r>
            <a:endParaRPr/>
          </a:p>
          <a:p>
            <a:pPr indent="-355600" lvl="0" marL="457200" rtl="0" algn="l">
              <a:spcBef>
                <a:spcPts val="0"/>
              </a:spcBef>
              <a:spcAft>
                <a:spcPts val="0"/>
              </a:spcAft>
              <a:buSzPts val="2000"/>
              <a:buChar char="●"/>
            </a:pPr>
            <a:r>
              <a:rPr lang="en"/>
              <a:t>Θ(log N) height if constructed via random inserts.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also simulate a sequence of random insertions and deletions.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7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Randomized Search Trees Including Deletion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Randomized Search Trees Including Deletion</a:t>
            </a:r>
            <a:endParaRPr/>
          </a:p>
        </p:txBody>
      </p:sp>
      <p:sp>
        <p:nvSpPr>
          <p:cNvPr id="1354" name="Google Shape;1354;p7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real world applications, items are added </a:t>
            </a:r>
            <a:r>
              <a:rPr b="1" lang="en" u="sng"/>
              <a:t>and removed</a:t>
            </a:r>
            <a:r>
              <a:rPr lang="en"/>
              <a:t> from sets (or maps) all the time! Let’s try out a simulation that includes deletion.</a:t>
            </a:r>
            <a:endParaRPr/>
          </a:p>
        </p:txBody>
      </p:sp>
      <p:pic>
        <p:nvPicPr>
          <p:cNvPr descr="Courtesy of Kevin Wayne (Princeton University)" id="1355" name="Google Shape;1355;p72" title="Repeated Random Insertions and Deletions Into a BST">
            <a:hlinkClick r:id="rId3"/>
          </p:cNvPr>
          <p:cNvPicPr preferRelativeResize="0"/>
          <p:nvPr/>
        </p:nvPicPr>
        <p:blipFill>
          <a:blip r:embed="rId4">
            <a:alphaModFix/>
          </a:blip>
          <a:stretch>
            <a:fillRect/>
          </a:stretch>
        </p:blipFill>
        <p:spPr>
          <a:xfrm>
            <a:off x="2819400" y="1466850"/>
            <a:ext cx="4572000" cy="3429000"/>
          </a:xfrm>
          <a:prstGeom prst="rect">
            <a:avLst/>
          </a:prstGeom>
          <a:noFill/>
          <a:ln>
            <a:noFill/>
          </a:ln>
        </p:spPr>
      </p:pic>
      <p:cxnSp>
        <p:nvCxnSpPr>
          <p:cNvPr id="1356" name="Google Shape;1356;p72"/>
          <p:cNvCxnSpPr/>
          <p:nvPr/>
        </p:nvCxnSpPr>
        <p:spPr>
          <a:xfrm flipH="1" rot="10800000">
            <a:off x="2146950" y="1746700"/>
            <a:ext cx="643500" cy="42600"/>
          </a:xfrm>
          <a:prstGeom prst="straightConnector1">
            <a:avLst/>
          </a:prstGeom>
          <a:noFill/>
          <a:ln cap="flat" cmpd="sng" w="9525">
            <a:solidFill>
              <a:schemeClr val="dk2"/>
            </a:solidFill>
            <a:prstDash val="solid"/>
            <a:round/>
            <a:headEnd len="med" w="med" type="none"/>
            <a:tailEnd len="med" w="med" type="triangle"/>
          </a:ln>
        </p:spPr>
      </p:cxnSp>
      <p:cxnSp>
        <p:nvCxnSpPr>
          <p:cNvPr id="1357" name="Google Shape;1357;p72"/>
          <p:cNvCxnSpPr/>
          <p:nvPr/>
        </p:nvCxnSpPr>
        <p:spPr>
          <a:xfrm flipH="1" rot="10800000">
            <a:off x="2028650" y="1917225"/>
            <a:ext cx="743100" cy="321600"/>
          </a:xfrm>
          <a:prstGeom prst="straightConnector1">
            <a:avLst/>
          </a:prstGeom>
          <a:noFill/>
          <a:ln cap="flat" cmpd="sng" w="9525">
            <a:solidFill>
              <a:schemeClr val="dk2"/>
            </a:solidFill>
            <a:prstDash val="solid"/>
            <a:round/>
            <a:headEnd len="med" w="med" type="none"/>
            <a:tailEnd len="med" w="med" type="triangle"/>
          </a:ln>
        </p:spPr>
      </p:cxnSp>
      <p:sp>
        <p:nvSpPr>
          <p:cNvPr id="1358" name="Google Shape;1358;p72"/>
          <p:cNvSpPr txBox="1"/>
          <p:nvPr/>
        </p:nvSpPr>
        <p:spPr>
          <a:xfrm>
            <a:off x="727400" y="1588600"/>
            <a:ext cx="16239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 height + 1</a:t>
            </a:r>
            <a:endParaRPr/>
          </a:p>
        </p:txBody>
      </p:sp>
      <p:sp>
        <p:nvSpPr>
          <p:cNvPr id="1359" name="Google Shape;1359;p72"/>
          <p:cNvSpPr txBox="1"/>
          <p:nvPr/>
        </p:nvSpPr>
        <p:spPr>
          <a:xfrm>
            <a:off x="776400" y="2219900"/>
            <a:ext cx="20145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avg: average depth + 1 </a:t>
            </a:r>
            <a:endParaRPr/>
          </a:p>
        </p:txBody>
      </p:sp>
      <p:sp>
        <p:nvSpPr>
          <p:cNvPr id="1360" name="Google Shape;1360;p72"/>
          <p:cNvSpPr txBox="1"/>
          <p:nvPr/>
        </p:nvSpPr>
        <p:spPr>
          <a:xfrm>
            <a:off x="80450" y="4748645"/>
            <a:ext cx="5820300" cy="460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Calibri"/>
                <a:ea typeface="Calibri"/>
                <a:cs typeface="Calibri"/>
                <a:sym typeface="Calibri"/>
              </a:rPr>
              <a:t>Video courtesy of Kevin Wayne (Princeton University)</a:t>
            </a:r>
            <a:endParaRPr sz="1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7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Question: What about Real World BSTs?</a:t>
            </a:r>
            <a:endParaRPr/>
          </a:p>
        </p:txBody>
      </p:sp>
      <p:sp>
        <p:nvSpPr>
          <p:cNvPr id="1366" name="Google Shape;1366;p73"/>
          <p:cNvSpPr txBox="1"/>
          <p:nvPr>
            <p:ph idx="1" type="body"/>
          </p:nvPr>
        </p:nvSpPr>
        <p:spPr>
          <a:xfrm>
            <a:off x="243000" y="556500"/>
            <a:ext cx="8229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BSTs have:</a:t>
            </a:r>
            <a:endParaRPr/>
          </a:p>
          <a:p>
            <a:pPr indent="-355600" lvl="0" marL="457200" rtl="0" algn="l">
              <a:spcBef>
                <a:spcPts val="600"/>
              </a:spcBef>
              <a:spcAft>
                <a:spcPts val="0"/>
              </a:spcAft>
              <a:buSzPts val="2000"/>
              <a:buChar char="●"/>
            </a:pPr>
            <a:r>
              <a:rPr lang="en"/>
              <a:t>Worst case Θ(N) height.</a:t>
            </a:r>
            <a:endParaRPr/>
          </a:p>
          <a:p>
            <a:pPr indent="-355600" lvl="0" marL="457200" rtl="0" algn="l">
              <a:spcBef>
                <a:spcPts val="0"/>
              </a:spcBef>
              <a:spcAft>
                <a:spcPts val="0"/>
              </a:spcAft>
              <a:buSzPts val="2000"/>
              <a:buChar char="●"/>
            </a:pPr>
            <a:r>
              <a:rPr lang="en"/>
              <a:t>Best case Θ(log N) height.</a:t>
            </a:r>
            <a:endParaRPr/>
          </a:p>
          <a:p>
            <a:pPr indent="-355600" lvl="0" marL="457200" rtl="0" algn="l">
              <a:spcBef>
                <a:spcPts val="0"/>
              </a:spcBef>
              <a:spcAft>
                <a:spcPts val="0"/>
              </a:spcAft>
              <a:buSzPts val="2000"/>
              <a:buChar char="●"/>
            </a:pPr>
            <a:r>
              <a:rPr lang="en"/>
              <a:t>Θ(log N) height if constructed via random inserts.</a:t>
            </a:r>
            <a:endParaRPr/>
          </a:p>
          <a:p>
            <a:pPr indent="-355600" lvl="0" marL="457200" rtl="0" algn="l">
              <a:spcBef>
                <a:spcPts val="0"/>
              </a:spcBef>
              <a:spcAft>
                <a:spcPts val="0"/>
              </a:spcAft>
              <a:buSzPts val="2000"/>
              <a:buChar char="●"/>
            </a:pPr>
            <a:r>
              <a:rPr lang="en"/>
              <a:t>Θ(sqrt N) height after random insertion and deletion.</a:t>
            </a:r>
            <a:endParaRPr/>
          </a:p>
          <a:p>
            <a:pPr indent="-355600" lvl="1" marL="914400" rtl="0" algn="l">
              <a:spcBef>
                <a:spcPts val="0"/>
              </a:spcBef>
              <a:spcAft>
                <a:spcPts val="0"/>
              </a:spcAft>
              <a:buSzPts val="2000"/>
              <a:buChar char="○"/>
            </a:pPr>
            <a:r>
              <a:rPr lang="en"/>
              <a:t>Assumes you always pick the successor when deleting! </a:t>
            </a:r>
            <a:endParaRPr/>
          </a:p>
          <a:p>
            <a:pPr indent="-355600" lvl="1" marL="914400" rtl="0" algn="l">
              <a:spcBef>
                <a:spcPts val="0"/>
              </a:spcBef>
              <a:spcAft>
                <a:spcPts val="0"/>
              </a:spcAft>
              <a:buSzPts val="2000"/>
              <a:buChar char="○"/>
            </a:pPr>
            <a:r>
              <a:rPr lang="en"/>
              <a:t>There’s an interesting story how this </a:t>
            </a:r>
            <a:r>
              <a:rPr lang="en"/>
              <a:t>Θ(sqrt N) bound was found...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26" name="Shape 226"/>
        <p:cNvGrpSpPr/>
        <p:nvPr/>
      </p:nvGrpSpPr>
      <p:grpSpPr>
        <a:xfrm>
          <a:off x="0" y="0"/>
          <a:ext cx="0" cy="0"/>
          <a:chOff x="0" y="0"/>
          <a:chExt cx="0" cy="0"/>
        </a:xfrm>
      </p:grpSpPr>
      <p:sp>
        <p:nvSpPr>
          <p:cNvPr id="227" name="Google Shape;227;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Statements about Tree Height: </a:t>
            </a:r>
            <a:r>
              <a:rPr lang="en"/>
              <a:t>http://yellkey.com</a:t>
            </a:r>
            <a:r>
              <a:rPr lang="en">
                <a:solidFill>
                  <a:srgbClr val="208920"/>
                </a:solidFill>
              </a:rPr>
              <a:t>/?</a:t>
            </a:r>
            <a:endParaRPr/>
          </a:p>
        </p:txBody>
      </p:sp>
      <p:sp>
        <p:nvSpPr>
          <p:cNvPr id="228" name="Google Shape;228;p20"/>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are true?</a:t>
            </a:r>
            <a:endParaRPr/>
          </a:p>
          <a:p>
            <a:pPr indent="-355600" lvl="0" marL="457200" rtl="0" algn="l">
              <a:spcBef>
                <a:spcPts val="600"/>
              </a:spcBef>
              <a:spcAft>
                <a:spcPts val="0"/>
              </a:spcAft>
              <a:buSzPts val="2000"/>
              <a:buAutoNum type="alphaUcPeriod"/>
            </a:pPr>
            <a:r>
              <a:rPr lang="en"/>
              <a:t>Worst case BST height is Θ(N).</a:t>
            </a:r>
            <a:endParaRPr/>
          </a:p>
          <a:p>
            <a:pPr indent="-355600" lvl="0" marL="457200" rtl="0" algn="l">
              <a:spcBef>
                <a:spcPts val="0"/>
              </a:spcBef>
              <a:spcAft>
                <a:spcPts val="0"/>
              </a:spcAft>
              <a:buSzPts val="2000"/>
              <a:buAutoNum type="alphaUcPeriod"/>
            </a:pPr>
            <a:r>
              <a:rPr lang="en"/>
              <a:t>BST height is O(N).</a:t>
            </a:r>
            <a:endParaRPr/>
          </a:p>
          <a:p>
            <a:pPr indent="-355600" lvl="0" marL="457200" rtl="0" algn="l">
              <a:spcBef>
                <a:spcPts val="0"/>
              </a:spcBef>
              <a:spcAft>
                <a:spcPts val="0"/>
              </a:spcAft>
              <a:buSzPts val="2000"/>
              <a:buAutoNum type="alphaUcPeriod"/>
            </a:pPr>
            <a:r>
              <a:rPr lang="en"/>
              <a:t>BST height is O(N</a:t>
            </a:r>
            <a:r>
              <a:rPr baseline="30000" lang="en"/>
              <a:t>2</a:t>
            </a:r>
            <a:r>
              <a:rPr lang="en"/>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7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 of Asymmetric Hibbard Deletion (AHD) Analysis</a:t>
            </a:r>
            <a:endParaRPr/>
          </a:p>
        </p:txBody>
      </p:sp>
      <p:sp>
        <p:nvSpPr>
          <p:cNvPr id="1372" name="Google Shape;1372;p7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1975, Gary Knott wrote his Ph.D. thesis “Deletion in Binary Storage Trees."</a:t>
            </a:r>
            <a:endParaRPr/>
          </a:p>
          <a:p>
            <a:pPr indent="-355600" lvl="0" marL="457200" rtl="0" algn="l">
              <a:spcBef>
                <a:spcPts val="600"/>
              </a:spcBef>
              <a:spcAft>
                <a:spcPts val="0"/>
              </a:spcAft>
              <a:buSzPts val="2000"/>
              <a:buChar char="●"/>
            </a:pPr>
            <a:r>
              <a:rPr lang="en"/>
              <a:t>In this thesis, Knott ran simulations and conjectured that random insertion and deletion using AHD improved the average depth of trees.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1983, Jeffrey Eppinger of Carnegie Mellon wrote </a:t>
            </a:r>
            <a:r>
              <a:rPr lang="en" u="sng">
                <a:solidFill>
                  <a:schemeClr val="hlink"/>
                </a:solidFill>
                <a:hlinkClick r:id="rId3"/>
              </a:rPr>
              <a:t>an article overturning this conjecture</a:t>
            </a:r>
            <a:r>
              <a:rPr lang="en"/>
              <a:t>.</a:t>
            </a:r>
            <a:endParaRPr/>
          </a:p>
          <a:p>
            <a:pPr indent="-355600" lvl="0" marL="457200" rtl="0" algn="l">
              <a:spcBef>
                <a:spcPts val="600"/>
              </a:spcBef>
              <a:spcAft>
                <a:spcPts val="0"/>
              </a:spcAft>
              <a:buSzPts val="2000"/>
              <a:buChar char="●"/>
            </a:pPr>
            <a:r>
              <a:rPr lang="en"/>
              <a:t>Showed that average depth did improve with random insertions and deletions, but only for a while. Eventually, it got worse!</a:t>
            </a:r>
            <a:endParaRPr/>
          </a:p>
        </p:txBody>
      </p:sp>
      <p:pic>
        <p:nvPicPr>
          <p:cNvPr id="1373" name="Google Shape;1373;p74"/>
          <p:cNvPicPr preferRelativeResize="0"/>
          <p:nvPr/>
        </p:nvPicPr>
        <p:blipFill>
          <a:blip r:embed="rId4">
            <a:alphaModFix/>
          </a:blip>
          <a:stretch>
            <a:fillRect/>
          </a:stretch>
        </p:blipFill>
        <p:spPr>
          <a:xfrm>
            <a:off x="2480300" y="3545200"/>
            <a:ext cx="4183400" cy="1456675"/>
          </a:xfrm>
          <a:prstGeom prst="rect">
            <a:avLst/>
          </a:prstGeom>
          <a:noFill/>
          <a:ln>
            <a:noFill/>
          </a:ln>
        </p:spPr>
      </p:pic>
      <p:sp>
        <p:nvSpPr>
          <p:cNvPr id="1374" name="Google Shape;1374;p74"/>
          <p:cNvSpPr txBox="1"/>
          <p:nvPr/>
        </p:nvSpPr>
        <p:spPr>
          <a:xfrm>
            <a:off x="175550" y="3682850"/>
            <a:ext cx="2167200" cy="14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Average IPL means average depth. The values are normalized to the height of a tree built only by random insertion.</a:t>
            </a:r>
            <a:endParaRPr/>
          </a:p>
        </p:txBody>
      </p:sp>
      <p:cxnSp>
        <p:nvCxnSpPr>
          <p:cNvPr id="1375" name="Google Shape;1375;p74"/>
          <p:cNvCxnSpPr/>
          <p:nvPr/>
        </p:nvCxnSpPr>
        <p:spPr>
          <a:xfrm flipH="1" rot="10800000">
            <a:off x="2053125" y="3920575"/>
            <a:ext cx="406800" cy="7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7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 of Asymmetric Hibbard Deletion (AHD) Analysis</a:t>
            </a:r>
            <a:endParaRPr/>
          </a:p>
        </p:txBody>
      </p:sp>
      <p:sp>
        <p:nvSpPr>
          <p:cNvPr id="1381" name="Google Shape;1381;p7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1983, Jeffrey Eppinger of Carnegie Mellon </a:t>
            </a:r>
            <a:r>
              <a:rPr lang="en" u="sng">
                <a:solidFill>
                  <a:schemeClr val="hlink"/>
                </a:solidFill>
                <a:hlinkClick r:id="rId3"/>
              </a:rPr>
              <a:t>an article overturning this conjecture</a:t>
            </a:r>
            <a:r>
              <a:rPr lang="en"/>
              <a:t>.</a:t>
            </a:r>
            <a:endParaRPr/>
          </a:p>
          <a:p>
            <a:pPr indent="-355600" lvl="0" marL="457200" rtl="0" algn="l">
              <a:spcBef>
                <a:spcPts val="600"/>
              </a:spcBef>
              <a:spcAft>
                <a:spcPts val="0"/>
              </a:spcAft>
              <a:buSzPts val="2000"/>
              <a:buChar char="●"/>
            </a:pPr>
            <a:r>
              <a:rPr lang="en"/>
              <a:t>Showed that average depth did improve with random insertions and deletions, but only for a while. Eventually, it got worse!</a:t>
            </a:r>
            <a:endParaRPr/>
          </a:p>
          <a:p>
            <a:pPr indent="-355600" lvl="0" marL="457200" rtl="0" algn="l">
              <a:spcBef>
                <a:spcPts val="0"/>
              </a:spcBef>
              <a:spcAft>
                <a:spcPts val="0"/>
              </a:spcAft>
              <a:buSzPts val="2000"/>
              <a:buChar char="●"/>
            </a:pPr>
            <a:r>
              <a:rPr lang="en"/>
              <a:t>Conjectured that average depth is Θ(log</a:t>
            </a:r>
            <a:r>
              <a:rPr baseline="30000" lang="en"/>
              <a:t>2</a:t>
            </a:r>
            <a:r>
              <a:rPr lang="en"/>
              <a:t> N) rather than Θ(log N).</a:t>
            </a:r>
            <a:endParaRPr/>
          </a:p>
          <a:p>
            <a:pPr indent="-355600" lvl="1" marL="914400" rtl="0" algn="l">
              <a:spcBef>
                <a:spcPts val="0"/>
              </a:spcBef>
              <a:spcAft>
                <a:spcPts val="0"/>
              </a:spcAft>
              <a:buSzPts val="2000"/>
              <a:buChar char="○"/>
            </a:pPr>
            <a:r>
              <a:rPr lang="en"/>
              <a:t>log(1000000) = 6, log</a:t>
            </a:r>
            <a:r>
              <a:rPr baseline="30000" lang="en"/>
              <a:t>2</a:t>
            </a:r>
            <a:r>
              <a:rPr lang="en"/>
              <a:t>(1000000) = 36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1987, Culberson and Munro overturned Eppinger’s conjecture.</a:t>
            </a:r>
            <a:endParaRPr/>
          </a:p>
          <a:p>
            <a:pPr indent="-355600" lvl="0" marL="457200" rtl="0" algn="l">
              <a:spcBef>
                <a:spcPts val="600"/>
              </a:spcBef>
              <a:spcAft>
                <a:spcPts val="0"/>
              </a:spcAft>
              <a:buSzPts val="2000"/>
              <a:buChar char="●"/>
            </a:pPr>
            <a:r>
              <a:rPr lang="en"/>
              <a:t>Did a more rigorous empirical study, and found that average depth appeared to be Θ(sqrt N), not Θ(log</a:t>
            </a:r>
            <a:r>
              <a:rPr baseline="30000" lang="en"/>
              <a:t>2</a:t>
            </a:r>
            <a:r>
              <a:rPr lang="en"/>
              <a:t> N).</a:t>
            </a:r>
            <a:endParaRPr/>
          </a:p>
          <a:p>
            <a:pPr indent="-355600" lvl="0" marL="457200" rtl="0" algn="l">
              <a:spcBef>
                <a:spcPts val="0"/>
              </a:spcBef>
              <a:spcAft>
                <a:spcPts val="0"/>
              </a:spcAft>
              <a:buSzPts val="2000"/>
              <a:buChar char="●"/>
            </a:pPr>
            <a:r>
              <a:rPr lang="en"/>
              <a:t>This </a:t>
            </a:r>
            <a:r>
              <a:rPr lang="en"/>
              <a:t>Θ(sqrt N) bound h</a:t>
            </a:r>
            <a:r>
              <a:rPr lang="en"/>
              <a:t>as not been mathematically proven!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7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Symmetric Hibbard Deletion</a:t>
            </a:r>
            <a:endParaRPr/>
          </a:p>
        </p:txBody>
      </p:sp>
      <p:sp>
        <p:nvSpPr>
          <p:cNvPr id="1387" name="Google Shape;1387;p7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a:t>
            </a:r>
            <a:r>
              <a:rPr lang="en"/>
              <a:t>f you randomly pick between successor and predecessor, you get Θ(log N) height.</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Culberson and Munro, 1989</a:t>
            </a:r>
            <a:r>
              <a:rPr lang="en"/>
              <a:t> or Knuth’s TAOCP Volume  3 - 6.2 for more if you’re curious (the history is pretty interesting).</a:t>
            </a:r>
            <a:endParaRPr/>
          </a:p>
          <a:p>
            <a:pPr indent="0" lvl="0" marL="0" rtl="0" algn="l">
              <a:spcBef>
                <a:spcPts val="60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91" name="Shape 1391"/>
        <p:cNvGrpSpPr/>
        <p:nvPr/>
      </p:nvGrpSpPr>
      <p:grpSpPr>
        <a:xfrm>
          <a:off x="0" y="0"/>
          <a:ext cx="0" cy="0"/>
          <a:chOff x="0" y="0"/>
          <a:chExt cx="0" cy="0"/>
        </a:xfrm>
      </p:grpSpPr>
      <p:sp>
        <p:nvSpPr>
          <p:cNvPr id="1392" name="Google Shape;1392;p77"/>
          <p:cNvSpPr txBox="1"/>
          <p:nvPr>
            <p:ph type="title"/>
          </p:nvPr>
        </p:nvSpPr>
        <p:spPr>
          <a:xfrm>
            <a:off x="928950" y="2136000"/>
            <a:ext cx="7286100" cy="8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2-3 Tree Deletion (Extra)</a:t>
            </a:r>
            <a:endParaRPr sz="4800"/>
          </a:p>
        </p:txBody>
      </p:sp>
      <p:sp>
        <p:nvSpPr>
          <p:cNvPr id="1393" name="Google Shape;1393;p77"/>
          <p:cNvSpPr txBox="1"/>
          <p:nvPr/>
        </p:nvSpPr>
        <p:spPr>
          <a:xfrm>
            <a:off x="69025" y="4755950"/>
            <a:ext cx="53073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will not be covered in any homework, lab, or exam.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7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Deletion Operations</a:t>
            </a:r>
            <a:endParaRPr/>
          </a:p>
        </p:txBody>
      </p:sp>
      <p:sp>
        <p:nvSpPr>
          <p:cNvPr id="1399" name="Google Shape;1399;p7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with regular Binary Search Trees, deletion is a more complicated operation.</a:t>
            </a:r>
            <a:endParaRPr/>
          </a:p>
          <a:p>
            <a:pPr indent="-355600" lvl="0" marL="457200" rtl="0" algn="l">
              <a:spcBef>
                <a:spcPts val="600"/>
              </a:spcBef>
              <a:spcAft>
                <a:spcPts val="0"/>
              </a:spcAft>
              <a:buSzPts val="2000"/>
              <a:buChar char="●"/>
            </a:pPr>
            <a:r>
              <a:rPr lang="en"/>
              <a:t>Many possible deletion algorithms.</a:t>
            </a:r>
            <a:endParaRPr/>
          </a:p>
          <a:p>
            <a:pPr indent="-355600" lvl="0" marL="457200" rtl="0" algn="l">
              <a:spcBef>
                <a:spcPts val="0"/>
              </a:spcBef>
              <a:spcAft>
                <a:spcPts val="0"/>
              </a:spcAft>
              <a:buSzPts val="2000"/>
              <a:buChar char="●"/>
            </a:pPr>
            <a:r>
              <a:rPr lang="en"/>
              <a:t>We’ll develop a deletion algorithm together.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00" name="Google Shape;1400;p78"/>
          <p:cNvSpPr/>
          <p:nvPr/>
        </p:nvSpPr>
        <p:spPr>
          <a:xfrm>
            <a:off x="5629975"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401" name="Google Shape;1401;p78"/>
          <p:cNvSpPr/>
          <p:nvPr/>
        </p:nvSpPr>
        <p:spPr>
          <a:xfrm>
            <a:off x="2987075"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402" name="Google Shape;1402;p78"/>
          <p:cNvSpPr/>
          <p:nvPr/>
        </p:nvSpPr>
        <p:spPr>
          <a:xfrm>
            <a:off x="2206566"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03" name="Google Shape;1403;p78"/>
          <p:cNvSpPr/>
          <p:nvPr/>
        </p:nvSpPr>
        <p:spPr>
          <a:xfrm>
            <a:off x="4257250"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404" name="Google Shape;1404;p78"/>
          <p:cNvCxnSpPr>
            <a:stCxn id="1405" idx="2"/>
            <a:endCxn id="1402" idx="0"/>
          </p:cNvCxnSpPr>
          <p:nvPr/>
        </p:nvCxnSpPr>
        <p:spPr>
          <a:xfrm flipH="1">
            <a:off x="2451725"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406" name="Google Shape;1406;p78"/>
          <p:cNvCxnSpPr>
            <a:endCxn id="1400" idx="0"/>
          </p:cNvCxnSpPr>
          <p:nvPr/>
        </p:nvCxnSpPr>
        <p:spPr>
          <a:xfrm>
            <a:off x="4924525" y="41878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407" name="Google Shape;1407;p78"/>
          <p:cNvCxnSpPr>
            <a:stCxn id="1401" idx="0"/>
            <a:endCxn id="1405" idx="2"/>
          </p:cNvCxnSpPr>
          <p:nvPr/>
        </p:nvCxnSpPr>
        <p:spPr>
          <a:xfrm rot="10800000">
            <a:off x="2851325"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408" name="Google Shape;1408;p78"/>
          <p:cNvSpPr/>
          <p:nvPr/>
        </p:nvSpPr>
        <p:spPr>
          <a:xfrm>
            <a:off x="3715050" y="4459975"/>
            <a:ext cx="880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1409" name="Google Shape;1409;p78"/>
          <p:cNvCxnSpPr>
            <a:stCxn id="1408" idx="0"/>
          </p:cNvCxnSpPr>
          <p:nvPr/>
        </p:nvCxnSpPr>
        <p:spPr>
          <a:xfrm flipH="1" rot="10800000">
            <a:off x="41554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410" name="Google Shape;1410;p78"/>
          <p:cNvSpPr/>
          <p:nvPr/>
        </p:nvSpPr>
        <p:spPr>
          <a:xfrm>
            <a:off x="4918071" y="4456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411" name="Google Shape;1411;p78"/>
          <p:cNvCxnSpPr>
            <a:stCxn id="1410" idx="0"/>
            <a:endCxn id="1403" idx="2"/>
          </p:cNvCxnSpPr>
          <p:nvPr/>
        </p:nvCxnSpPr>
        <p:spPr>
          <a:xfrm rot="10800000">
            <a:off x="4680021" y="41882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412" name="Google Shape;1412;p78"/>
          <p:cNvSpPr/>
          <p:nvPr/>
        </p:nvSpPr>
        <p:spPr>
          <a:xfrm>
            <a:off x="3553771"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405" name="Google Shape;1405;p78"/>
          <p:cNvSpPr/>
          <p:nvPr/>
        </p:nvSpPr>
        <p:spPr>
          <a:xfrm>
            <a:off x="2606075"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413" name="Google Shape;1413;p78"/>
          <p:cNvCxnSpPr>
            <a:stCxn id="1405" idx="0"/>
            <a:endCxn id="1412" idx="2"/>
          </p:cNvCxnSpPr>
          <p:nvPr/>
        </p:nvCxnSpPr>
        <p:spPr>
          <a:xfrm flipH="1" rot="10800000">
            <a:off x="2851325"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414" name="Google Shape;1414;p78"/>
          <p:cNvCxnSpPr>
            <a:stCxn id="1412" idx="2"/>
            <a:endCxn id="1403" idx="0"/>
          </p:cNvCxnSpPr>
          <p:nvPr/>
        </p:nvCxnSpPr>
        <p:spPr>
          <a:xfrm>
            <a:off x="3799021" y="35652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7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Deletion from a Regular BST (Review)</a:t>
            </a:r>
            <a:endParaRPr/>
          </a:p>
        </p:txBody>
      </p:sp>
      <p:sp>
        <p:nvSpPr>
          <p:cNvPr id="1420" name="Google Shape;1420;p79"/>
          <p:cNvSpPr txBox="1"/>
          <p:nvPr>
            <p:ph idx="1" type="body"/>
          </p:nvPr>
        </p:nvSpPr>
        <p:spPr>
          <a:xfrm>
            <a:off x="243000" y="556500"/>
            <a:ext cx="8443800" cy="129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regular BST, when we delete a value α with 2 children, we:</a:t>
            </a:r>
            <a:endParaRPr/>
          </a:p>
          <a:p>
            <a:pPr indent="-355600" lvl="0" marL="457200" rtl="0" algn="l">
              <a:spcBef>
                <a:spcPts val="600"/>
              </a:spcBef>
              <a:spcAft>
                <a:spcPts val="0"/>
              </a:spcAft>
              <a:buSzPts val="2000"/>
              <a:buChar char="●"/>
            </a:pPr>
            <a:r>
              <a:rPr lang="en"/>
              <a:t>Copy the value of the successor into α.</a:t>
            </a:r>
            <a:endParaRPr/>
          </a:p>
          <a:p>
            <a:pPr indent="-355600" lvl="0" marL="457200" rtl="0" algn="l">
              <a:spcBef>
                <a:spcPts val="0"/>
              </a:spcBef>
              <a:spcAft>
                <a:spcPts val="0"/>
              </a:spcAft>
              <a:buSzPts val="2000"/>
              <a:buChar char="●"/>
            </a:pPr>
            <a:r>
              <a:rPr lang="en"/>
              <a:t>Then we delete the successor.</a:t>
            </a:r>
            <a:endParaRPr/>
          </a:p>
        </p:txBody>
      </p:sp>
      <p:sp>
        <p:nvSpPr>
          <p:cNvPr id="1421" name="Google Shape;1421;p79"/>
          <p:cNvSpPr/>
          <p:nvPr/>
        </p:nvSpPr>
        <p:spPr>
          <a:xfrm>
            <a:off x="1195216" y="240393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422" name="Google Shape;1422;p79"/>
          <p:cNvSpPr/>
          <p:nvPr/>
        </p:nvSpPr>
        <p:spPr>
          <a:xfrm>
            <a:off x="476116" y="3052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23" name="Google Shape;1423;p79"/>
          <p:cNvSpPr/>
          <p:nvPr/>
        </p:nvSpPr>
        <p:spPr>
          <a:xfrm>
            <a:off x="84741" y="3767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24" name="Google Shape;1424;p79"/>
          <p:cNvSpPr/>
          <p:nvPr/>
        </p:nvSpPr>
        <p:spPr>
          <a:xfrm>
            <a:off x="938516" y="3767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25" name="Google Shape;1425;p79"/>
          <p:cNvSpPr/>
          <p:nvPr/>
        </p:nvSpPr>
        <p:spPr>
          <a:xfrm>
            <a:off x="2059216" y="30525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26" name="Google Shape;1426;p79"/>
          <p:cNvSpPr/>
          <p:nvPr/>
        </p:nvSpPr>
        <p:spPr>
          <a:xfrm>
            <a:off x="1710641" y="3767983"/>
            <a:ext cx="490500" cy="3249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27" name="Google Shape;1427;p79"/>
          <p:cNvSpPr/>
          <p:nvPr/>
        </p:nvSpPr>
        <p:spPr>
          <a:xfrm>
            <a:off x="2059227" y="4416600"/>
            <a:ext cx="613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5.5</a:t>
            </a:r>
            <a:endParaRPr sz="1800"/>
          </a:p>
        </p:txBody>
      </p:sp>
      <p:cxnSp>
        <p:nvCxnSpPr>
          <p:cNvPr id="1428" name="Google Shape;1428;p79"/>
          <p:cNvCxnSpPr>
            <a:stCxn id="1421" idx="2"/>
            <a:endCxn id="1422" idx="0"/>
          </p:cNvCxnSpPr>
          <p:nvPr/>
        </p:nvCxnSpPr>
        <p:spPr>
          <a:xfrm flipH="1">
            <a:off x="721366" y="2728833"/>
            <a:ext cx="719100" cy="323700"/>
          </a:xfrm>
          <a:prstGeom prst="straightConnector1">
            <a:avLst/>
          </a:prstGeom>
          <a:noFill/>
          <a:ln cap="flat" cmpd="sng" w="19050">
            <a:solidFill>
              <a:schemeClr val="dk2"/>
            </a:solidFill>
            <a:prstDash val="solid"/>
            <a:round/>
            <a:headEnd len="med" w="med" type="none"/>
            <a:tailEnd len="med" w="med" type="none"/>
          </a:ln>
        </p:spPr>
      </p:cxnSp>
      <p:cxnSp>
        <p:nvCxnSpPr>
          <p:cNvPr id="1429" name="Google Shape;1429;p79"/>
          <p:cNvCxnSpPr>
            <a:stCxn id="1421" idx="2"/>
            <a:endCxn id="1425" idx="0"/>
          </p:cNvCxnSpPr>
          <p:nvPr/>
        </p:nvCxnSpPr>
        <p:spPr>
          <a:xfrm>
            <a:off x="1440466" y="2728833"/>
            <a:ext cx="864000" cy="323700"/>
          </a:xfrm>
          <a:prstGeom prst="straightConnector1">
            <a:avLst/>
          </a:prstGeom>
          <a:noFill/>
          <a:ln cap="flat" cmpd="sng" w="19050">
            <a:solidFill>
              <a:schemeClr val="dk2"/>
            </a:solidFill>
            <a:prstDash val="solid"/>
            <a:round/>
            <a:headEnd len="med" w="med" type="none"/>
            <a:tailEnd len="med" w="med" type="none"/>
          </a:ln>
        </p:spPr>
      </p:cxnSp>
      <p:cxnSp>
        <p:nvCxnSpPr>
          <p:cNvPr id="1430" name="Google Shape;1430;p79"/>
          <p:cNvCxnSpPr>
            <a:stCxn id="1422" idx="2"/>
            <a:endCxn id="1423" idx="0"/>
          </p:cNvCxnSpPr>
          <p:nvPr/>
        </p:nvCxnSpPr>
        <p:spPr>
          <a:xfrm flipH="1">
            <a:off x="329866" y="3377458"/>
            <a:ext cx="391500" cy="390600"/>
          </a:xfrm>
          <a:prstGeom prst="straightConnector1">
            <a:avLst/>
          </a:prstGeom>
          <a:noFill/>
          <a:ln cap="flat" cmpd="sng" w="19050">
            <a:solidFill>
              <a:schemeClr val="dk2"/>
            </a:solidFill>
            <a:prstDash val="solid"/>
            <a:round/>
            <a:headEnd len="med" w="med" type="none"/>
            <a:tailEnd len="med" w="med" type="none"/>
          </a:ln>
        </p:spPr>
      </p:cxnSp>
      <p:cxnSp>
        <p:nvCxnSpPr>
          <p:cNvPr id="1431" name="Google Shape;1431;p79"/>
          <p:cNvCxnSpPr>
            <a:stCxn id="1422" idx="2"/>
            <a:endCxn id="1424" idx="0"/>
          </p:cNvCxnSpPr>
          <p:nvPr/>
        </p:nvCxnSpPr>
        <p:spPr>
          <a:xfrm>
            <a:off x="721366" y="3377458"/>
            <a:ext cx="462300" cy="390600"/>
          </a:xfrm>
          <a:prstGeom prst="straightConnector1">
            <a:avLst/>
          </a:prstGeom>
          <a:noFill/>
          <a:ln cap="flat" cmpd="sng" w="19050">
            <a:solidFill>
              <a:schemeClr val="dk2"/>
            </a:solidFill>
            <a:prstDash val="solid"/>
            <a:round/>
            <a:headEnd len="med" w="med" type="none"/>
            <a:tailEnd len="med" w="med" type="none"/>
          </a:ln>
        </p:spPr>
      </p:cxnSp>
      <p:cxnSp>
        <p:nvCxnSpPr>
          <p:cNvPr id="1432" name="Google Shape;1432;p79"/>
          <p:cNvCxnSpPr>
            <a:stCxn id="1425" idx="2"/>
            <a:endCxn id="1426" idx="0"/>
          </p:cNvCxnSpPr>
          <p:nvPr/>
        </p:nvCxnSpPr>
        <p:spPr>
          <a:xfrm flipH="1">
            <a:off x="1955866" y="3377458"/>
            <a:ext cx="348600" cy="390600"/>
          </a:xfrm>
          <a:prstGeom prst="straightConnector1">
            <a:avLst/>
          </a:prstGeom>
          <a:noFill/>
          <a:ln cap="flat" cmpd="sng" w="19050">
            <a:solidFill>
              <a:schemeClr val="dk2"/>
            </a:solidFill>
            <a:prstDash val="solid"/>
            <a:round/>
            <a:headEnd len="med" w="med" type="none"/>
            <a:tailEnd len="med" w="med" type="none"/>
          </a:ln>
        </p:spPr>
      </p:cxnSp>
      <p:cxnSp>
        <p:nvCxnSpPr>
          <p:cNvPr id="1433" name="Google Shape;1433;p79"/>
          <p:cNvCxnSpPr>
            <a:stCxn id="1426" idx="2"/>
            <a:endCxn id="1427" idx="0"/>
          </p:cNvCxnSpPr>
          <p:nvPr/>
        </p:nvCxnSpPr>
        <p:spPr>
          <a:xfrm>
            <a:off x="1955891" y="4092883"/>
            <a:ext cx="409800" cy="323700"/>
          </a:xfrm>
          <a:prstGeom prst="straightConnector1">
            <a:avLst/>
          </a:prstGeom>
          <a:noFill/>
          <a:ln cap="flat" cmpd="sng" w="19050">
            <a:solidFill>
              <a:schemeClr val="dk2"/>
            </a:solidFill>
            <a:prstDash val="solid"/>
            <a:round/>
            <a:headEnd len="med" w="med" type="none"/>
            <a:tailEnd len="med" w="med" type="none"/>
          </a:ln>
        </p:spPr>
      </p:cxnSp>
      <p:cxnSp>
        <p:nvCxnSpPr>
          <p:cNvPr id="1434" name="Google Shape;1434;p79"/>
          <p:cNvCxnSpPr/>
          <p:nvPr/>
        </p:nvCxnSpPr>
        <p:spPr>
          <a:xfrm flipH="1" rot="10800000">
            <a:off x="1298925" y="4160614"/>
            <a:ext cx="324600" cy="348300"/>
          </a:xfrm>
          <a:prstGeom prst="straightConnector1">
            <a:avLst/>
          </a:prstGeom>
          <a:noFill/>
          <a:ln cap="flat" cmpd="sng" w="9525">
            <a:solidFill>
              <a:srgbClr val="BE0712"/>
            </a:solidFill>
            <a:prstDash val="solid"/>
            <a:round/>
            <a:headEnd len="med" w="med" type="none"/>
            <a:tailEnd len="med" w="med" type="triangle"/>
          </a:ln>
        </p:spPr>
      </p:cxnSp>
      <p:sp>
        <p:nvSpPr>
          <p:cNvPr id="1435" name="Google Shape;1435;p79"/>
          <p:cNvSpPr txBox="1"/>
          <p:nvPr/>
        </p:nvSpPr>
        <p:spPr>
          <a:xfrm>
            <a:off x="654525" y="4465975"/>
            <a:ext cx="10116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successor</a:t>
            </a:r>
            <a:endParaRPr>
              <a:solidFill>
                <a:srgbClr val="BE0712"/>
              </a:solidFill>
            </a:endParaRPr>
          </a:p>
        </p:txBody>
      </p:sp>
      <p:sp>
        <p:nvSpPr>
          <p:cNvPr id="1436" name="Google Shape;1436;p79"/>
          <p:cNvSpPr txBox="1"/>
          <p:nvPr/>
        </p:nvSpPr>
        <p:spPr>
          <a:xfrm>
            <a:off x="252875" y="1970850"/>
            <a:ext cx="15033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delete(4)</a:t>
            </a:r>
            <a:endParaRPr/>
          </a:p>
        </p:txBody>
      </p:sp>
      <p:grpSp>
        <p:nvGrpSpPr>
          <p:cNvPr id="1437" name="Google Shape;1437;p79"/>
          <p:cNvGrpSpPr/>
          <p:nvPr/>
        </p:nvGrpSpPr>
        <p:grpSpPr>
          <a:xfrm>
            <a:off x="2737050" y="2295758"/>
            <a:ext cx="3187177" cy="2337567"/>
            <a:chOff x="2737050" y="2295758"/>
            <a:chExt cx="3187177" cy="2337567"/>
          </a:xfrm>
        </p:grpSpPr>
        <p:cxnSp>
          <p:nvCxnSpPr>
            <p:cNvPr id="1438" name="Google Shape;1438;p79"/>
            <p:cNvCxnSpPr/>
            <p:nvPr/>
          </p:nvCxnSpPr>
          <p:spPr>
            <a:xfrm>
              <a:off x="2737050" y="3205025"/>
              <a:ext cx="523500" cy="0"/>
            </a:xfrm>
            <a:prstGeom prst="straightConnector1">
              <a:avLst/>
            </a:prstGeom>
            <a:noFill/>
            <a:ln cap="flat" cmpd="sng" w="19050">
              <a:solidFill>
                <a:schemeClr val="dk2"/>
              </a:solidFill>
              <a:prstDash val="solid"/>
              <a:round/>
              <a:headEnd len="med" w="med" type="none"/>
              <a:tailEnd len="med" w="med" type="triangle"/>
            </a:ln>
          </p:spPr>
        </p:cxnSp>
        <p:sp>
          <p:nvSpPr>
            <p:cNvPr id="1439" name="Google Shape;1439;p79"/>
            <p:cNvSpPr/>
            <p:nvPr/>
          </p:nvSpPr>
          <p:spPr>
            <a:xfrm>
              <a:off x="4447016" y="22957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40" name="Google Shape;1440;p79"/>
            <p:cNvSpPr/>
            <p:nvPr/>
          </p:nvSpPr>
          <p:spPr>
            <a:xfrm>
              <a:off x="3727916" y="2944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41" name="Google Shape;1441;p79"/>
            <p:cNvSpPr/>
            <p:nvPr/>
          </p:nvSpPr>
          <p:spPr>
            <a:xfrm>
              <a:off x="3336541" y="365980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42" name="Google Shape;1442;p79"/>
            <p:cNvSpPr/>
            <p:nvPr/>
          </p:nvSpPr>
          <p:spPr>
            <a:xfrm>
              <a:off x="4190316" y="365980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43" name="Google Shape;1443;p79"/>
            <p:cNvSpPr/>
            <p:nvPr/>
          </p:nvSpPr>
          <p:spPr>
            <a:xfrm>
              <a:off x="5311016" y="29443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44" name="Google Shape;1444;p79"/>
            <p:cNvSpPr/>
            <p:nvPr/>
          </p:nvSpPr>
          <p:spPr>
            <a:xfrm>
              <a:off x="4962441" y="3659808"/>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445" name="Google Shape;1445;p79"/>
            <p:cNvSpPr/>
            <p:nvPr/>
          </p:nvSpPr>
          <p:spPr>
            <a:xfrm>
              <a:off x="5311027" y="4308425"/>
              <a:ext cx="613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5.5</a:t>
              </a:r>
              <a:endParaRPr sz="1800"/>
            </a:p>
          </p:txBody>
        </p:sp>
        <p:cxnSp>
          <p:nvCxnSpPr>
            <p:cNvPr id="1446" name="Google Shape;1446;p79"/>
            <p:cNvCxnSpPr>
              <a:stCxn id="1439" idx="2"/>
              <a:endCxn id="1440" idx="0"/>
            </p:cNvCxnSpPr>
            <p:nvPr/>
          </p:nvCxnSpPr>
          <p:spPr>
            <a:xfrm flipH="1">
              <a:off x="3973166" y="2620658"/>
              <a:ext cx="719100" cy="323700"/>
            </a:xfrm>
            <a:prstGeom prst="straightConnector1">
              <a:avLst/>
            </a:prstGeom>
            <a:noFill/>
            <a:ln cap="flat" cmpd="sng" w="19050">
              <a:solidFill>
                <a:schemeClr val="dk2"/>
              </a:solidFill>
              <a:prstDash val="solid"/>
              <a:round/>
              <a:headEnd len="med" w="med" type="none"/>
              <a:tailEnd len="med" w="med" type="none"/>
            </a:ln>
          </p:spPr>
        </p:cxnSp>
        <p:cxnSp>
          <p:nvCxnSpPr>
            <p:cNvPr id="1447" name="Google Shape;1447;p79"/>
            <p:cNvCxnSpPr>
              <a:stCxn id="1439" idx="2"/>
              <a:endCxn id="1443" idx="0"/>
            </p:cNvCxnSpPr>
            <p:nvPr/>
          </p:nvCxnSpPr>
          <p:spPr>
            <a:xfrm>
              <a:off x="4692266" y="2620658"/>
              <a:ext cx="864000" cy="323700"/>
            </a:xfrm>
            <a:prstGeom prst="straightConnector1">
              <a:avLst/>
            </a:prstGeom>
            <a:noFill/>
            <a:ln cap="flat" cmpd="sng" w="19050">
              <a:solidFill>
                <a:schemeClr val="dk2"/>
              </a:solidFill>
              <a:prstDash val="solid"/>
              <a:round/>
              <a:headEnd len="med" w="med" type="none"/>
              <a:tailEnd len="med" w="med" type="none"/>
            </a:ln>
          </p:spPr>
        </p:cxnSp>
        <p:cxnSp>
          <p:nvCxnSpPr>
            <p:cNvPr id="1448" name="Google Shape;1448;p79"/>
            <p:cNvCxnSpPr>
              <a:stCxn id="1440" idx="2"/>
              <a:endCxn id="1441" idx="0"/>
            </p:cNvCxnSpPr>
            <p:nvPr/>
          </p:nvCxnSpPr>
          <p:spPr>
            <a:xfrm flipH="1">
              <a:off x="3581666" y="3269283"/>
              <a:ext cx="391500" cy="390600"/>
            </a:xfrm>
            <a:prstGeom prst="straightConnector1">
              <a:avLst/>
            </a:prstGeom>
            <a:noFill/>
            <a:ln cap="flat" cmpd="sng" w="19050">
              <a:solidFill>
                <a:schemeClr val="dk2"/>
              </a:solidFill>
              <a:prstDash val="solid"/>
              <a:round/>
              <a:headEnd len="med" w="med" type="none"/>
              <a:tailEnd len="med" w="med" type="none"/>
            </a:ln>
          </p:spPr>
        </p:cxnSp>
        <p:cxnSp>
          <p:nvCxnSpPr>
            <p:cNvPr id="1449" name="Google Shape;1449;p79"/>
            <p:cNvCxnSpPr>
              <a:stCxn id="1440" idx="2"/>
              <a:endCxn id="1442" idx="0"/>
            </p:cNvCxnSpPr>
            <p:nvPr/>
          </p:nvCxnSpPr>
          <p:spPr>
            <a:xfrm>
              <a:off x="3973166" y="3269283"/>
              <a:ext cx="462300" cy="390600"/>
            </a:xfrm>
            <a:prstGeom prst="straightConnector1">
              <a:avLst/>
            </a:prstGeom>
            <a:noFill/>
            <a:ln cap="flat" cmpd="sng" w="19050">
              <a:solidFill>
                <a:schemeClr val="dk2"/>
              </a:solidFill>
              <a:prstDash val="solid"/>
              <a:round/>
              <a:headEnd len="med" w="med" type="none"/>
              <a:tailEnd len="med" w="med" type="none"/>
            </a:ln>
          </p:spPr>
        </p:cxnSp>
        <p:cxnSp>
          <p:nvCxnSpPr>
            <p:cNvPr id="1450" name="Google Shape;1450;p79"/>
            <p:cNvCxnSpPr>
              <a:stCxn id="1443" idx="2"/>
              <a:endCxn id="1444" idx="0"/>
            </p:cNvCxnSpPr>
            <p:nvPr/>
          </p:nvCxnSpPr>
          <p:spPr>
            <a:xfrm flipH="1">
              <a:off x="5207666" y="3269283"/>
              <a:ext cx="348600" cy="390600"/>
            </a:xfrm>
            <a:prstGeom prst="straightConnector1">
              <a:avLst/>
            </a:prstGeom>
            <a:noFill/>
            <a:ln cap="flat" cmpd="sng" w="19050">
              <a:solidFill>
                <a:schemeClr val="dk2"/>
              </a:solidFill>
              <a:prstDash val="solid"/>
              <a:round/>
              <a:headEnd len="med" w="med" type="none"/>
              <a:tailEnd len="med" w="med" type="none"/>
            </a:ln>
          </p:spPr>
        </p:cxnSp>
        <p:cxnSp>
          <p:nvCxnSpPr>
            <p:cNvPr id="1451" name="Google Shape;1451;p79"/>
            <p:cNvCxnSpPr>
              <a:stCxn id="1444" idx="2"/>
              <a:endCxn id="1445" idx="0"/>
            </p:cNvCxnSpPr>
            <p:nvPr/>
          </p:nvCxnSpPr>
          <p:spPr>
            <a:xfrm>
              <a:off x="5207691" y="3984708"/>
              <a:ext cx="409800" cy="323700"/>
            </a:xfrm>
            <a:prstGeom prst="straightConnector1">
              <a:avLst/>
            </a:prstGeom>
            <a:noFill/>
            <a:ln cap="flat" cmpd="sng" w="19050">
              <a:solidFill>
                <a:schemeClr val="dk2"/>
              </a:solidFill>
              <a:prstDash val="solid"/>
              <a:round/>
              <a:headEnd len="med" w="med" type="none"/>
              <a:tailEnd len="med" w="med" type="none"/>
            </a:ln>
          </p:spPr>
        </p:cxnSp>
      </p:grpSp>
      <p:grpSp>
        <p:nvGrpSpPr>
          <p:cNvPr id="1452" name="Google Shape;1452;p79"/>
          <p:cNvGrpSpPr/>
          <p:nvPr/>
        </p:nvGrpSpPr>
        <p:grpSpPr>
          <a:xfrm>
            <a:off x="6065075" y="2295796"/>
            <a:ext cx="2912041" cy="1688950"/>
            <a:chOff x="6065075" y="2295796"/>
            <a:chExt cx="2912041" cy="1688950"/>
          </a:xfrm>
        </p:grpSpPr>
        <p:cxnSp>
          <p:nvCxnSpPr>
            <p:cNvPr id="1453" name="Google Shape;1453;p79"/>
            <p:cNvCxnSpPr/>
            <p:nvPr/>
          </p:nvCxnSpPr>
          <p:spPr>
            <a:xfrm>
              <a:off x="6065075" y="3215000"/>
              <a:ext cx="523500" cy="0"/>
            </a:xfrm>
            <a:prstGeom prst="straightConnector1">
              <a:avLst/>
            </a:prstGeom>
            <a:noFill/>
            <a:ln cap="flat" cmpd="sng" w="19050">
              <a:solidFill>
                <a:schemeClr val="dk2"/>
              </a:solidFill>
              <a:prstDash val="solid"/>
              <a:round/>
              <a:headEnd len="med" w="med" type="none"/>
              <a:tailEnd len="med" w="med" type="triangle"/>
            </a:ln>
          </p:spPr>
        </p:cxnSp>
        <p:sp>
          <p:nvSpPr>
            <p:cNvPr id="1454" name="Google Shape;1454;p79"/>
            <p:cNvSpPr/>
            <p:nvPr/>
          </p:nvSpPr>
          <p:spPr>
            <a:xfrm>
              <a:off x="7622616" y="229579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55" name="Google Shape;1455;p79"/>
            <p:cNvSpPr/>
            <p:nvPr/>
          </p:nvSpPr>
          <p:spPr>
            <a:xfrm>
              <a:off x="6903516" y="294442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456" name="Google Shape;1456;p79"/>
            <p:cNvSpPr/>
            <p:nvPr/>
          </p:nvSpPr>
          <p:spPr>
            <a:xfrm>
              <a:off x="6512141" y="365984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457" name="Google Shape;1457;p79"/>
            <p:cNvSpPr/>
            <p:nvPr/>
          </p:nvSpPr>
          <p:spPr>
            <a:xfrm>
              <a:off x="7365916" y="365984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458" name="Google Shape;1458;p79"/>
            <p:cNvSpPr/>
            <p:nvPr/>
          </p:nvSpPr>
          <p:spPr>
            <a:xfrm>
              <a:off x="8486616" y="294442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459" name="Google Shape;1459;p79"/>
            <p:cNvSpPr/>
            <p:nvPr/>
          </p:nvSpPr>
          <p:spPr>
            <a:xfrm>
              <a:off x="8110927" y="3659838"/>
              <a:ext cx="613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5.5</a:t>
              </a:r>
              <a:endParaRPr sz="1800"/>
            </a:p>
          </p:txBody>
        </p:sp>
        <p:cxnSp>
          <p:nvCxnSpPr>
            <p:cNvPr id="1460" name="Google Shape;1460;p79"/>
            <p:cNvCxnSpPr>
              <a:stCxn id="1454" idx="2"/>
              <a:endCxn id="1455" idx="0"/>
            </p:cNvCxnSpPr>
            <p:nvPr/>
          </p:nvCxnSpPr>
          <p:spPr>
            <a:xfrm flipH="1">
              <a:off x="7148766" y="2620696"/>
              <a:ext cx="719100" cy="323700"/>
            </a:xfrm>
            <a:prstGeom prst="straightConnector1">
              <a:avLst/>
            </a:prstGeom>
            <a:noFill/>
            <a:ln cap="flat" cmpd="sng" w="19050">
              <a:solidFill>
                <a:schemeClr val="dk2"/>
              </a:solidFill>
              <a:prstDash val="solid"/>
              <a:round/>
              <a:headEnd len="med" w="med" type="none"/>
              <a:tailEnd len="med" w="med" type="none"/>
            </a:ln>
          </p:spPr>
        </p:cxnSp>
        <p:cxnSp>
          <p:nvCxnSpPr>
            <p:cNvPr id="1461" name="Google Shape;1461;p79"/>
            <p:cNvCxnSpPr>
              <a:stCxn id="1454" idx="2"/>
              <a:endCxn id="1458" idx="0"/>
            </p:cNvCxnSpPr>
            <p:nvPr/>
          </p:nvCxnSpPr>
          <p:spPr>
            <a:xfrm>
              <a:off x="7867866" y="2620696"/>
              <a:ext cx="864000" cy="323700"/>
            </a:xfrm>
            <a:prstGeom prst="straightConnector1">
              <a:avLst/>
            </a:prstGeom>
            <a:noFill/>
            <a:ln cap="flat" cmpd="sng" w="19050">
              <a:solidFill>
                <a:schemeClr val="dk2"/>
              </a:solidFill>
              <a:prstDash val="solid"/>
              <a:round/>
              <a:headEnd len="med" w="med" type="none"/>
              <a:tailEnd len="med" w="med" type="none"/>
            </a:ln>
          </p:spPr>
        </p:cxnSp>
        <p:cxnSp>
          <p:nvCxnSpPr>
            <p:cNvPr id="1462" name="Google Shape;1462;p79"/>
            <p:cNvCxnSpPr>
              <a:stCxn id="1455" idx="2"/>
              <a:endCxn id="1456" idx="0"/>
            </p:cNvCxnSpPr>
            <p:nvPr/>
          </p:nvCxnSpPr>
          <p:spPr>
            <a:xfrm flipH="1">
              <a:off x="6757266" y="3269321"/>
              <a:ext cx="391500" cy="390600"/>
            </a:xfrm>
            <a:prstGeom prst="straightConnector1">
              <a:avLst/>
            </a:prstGeom>
            <a:noFill/>
            <a:ln cap="flat" cmpd="sng" w="19050">
              <a:solidFill>
                <a:schemeClr val="dk2"/>
              </a:solidFill>
              <a:prstDash val="solid"/>
              <a:round/>
              <a:headEnd len="med" w="med" type="none"/>
              <a:tailEnd len="med" w="med" type="none"/>
            </a:ln>
          </p:spPr>
        </p:cxnSp>
        <p:cxnSp>
          <p:nvCxnSpPr>
            <p:cNvPr id="1463" name="Google Shape;1463;p79"/>
            <p:cNvCxnSpPr>
              <a:stCxn id="1455" idx="2"/>
              <a:endCxn id="1457" idx="0"/>
            </p:cNvCxnSpPr>
            <p:nvPr/>
          </p:nvCxnSpPr>
          <p:spPr>
            <a:xfrm>
              <a:off x="7148766" y="3269321"/>
              <a:ext cx="462300" cy="390600"/>
            </a:xfrm>
            <a:prstGeom prst="straightConnector1">
              <a:avLst/>
            </a:prstGeom>
            <a:noFill/>
            <a:ln cap="flat" cmpd="sng" w="19050">
              <a:solidFill>
                <a:schemeClr val="dk2"/>
              </a:solidFill>
              <a:prstDash val="solid"/>
              <a:round/>
              <a:headEnd len="med" w="med" type="none"/>
              <a:tailEnd len="med" w="med" type="none"/>
            </a:ln>
          </p:spPr>
        </p:cxnSp>
        <p:cxnSp>
          <p:nvCxnSpPr>
            <p:cNvPr id="1464" name="Google Shape;1464;p79"/>
            <p:cNvCxnSpPr>
              <a:stCxn id="1458" idx="2"/>
              <a:endCxn id="1459" idx="0"/>
            </p:cNvCxnSpPr>
            <p:nvPr/>
          </p:nvCxnSpPr>
          <p:spPr>
            <a:xfrm flipH="1">
              <a:off x="8417466" y="3269321"/>
              <a:ext cx="314400" cy="3906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
                                        <p:tgtEl>
                                          <p:spTgt spid="1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2"/>
                                        </p:tgtEl>
                                        <p:attrNameLst>
                                          <p:attrName>style.visibility</p:attrName>
                                        </p:attrNameLst>
                                      </p:cBhvr>
                                      <p:to>
                                        <p:strVal val="visible"/>
                                      </p:to>
                                    </p:set>
                                    <p:animEffect filter="fade" transition="in">
                                      <p:cBhvr>
                                        <p:cTn dur="1"/>
                                        <p:tgtEl>
                                          <p:spTgt spid="1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8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Deletion from a 2-3 Tree</a:t>
            </a:r>
            <a:endParaRPr/>
          </a:p>
        </p:txBody>
      </p:sp>
      <p:sp>
        <p:nvSpPr>
          <p:cNvPr id="1470" name="Google Shape;1470;p8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2-3 Tree, when we delete α from a node with 2 or more children, we:</a:t>
            </a:r>
            <a:endParaRPr/>
          </a:p>
          <a:p>
            <a:pPr indent="-355600" lvl="0" marL="457200" rtl="0" algn="l">
              <a:spcBef>
                <a:spcPts val="600"/>
              </a:spcBef>
              <a:spcAft>
                <a:spcPts val="0"/>
              </a:spcAft>
              <a:buSzPts val="2000"/>
              <a:buChar char="●"/>
            </a:pPr>
            <a:r>
              <a:rPr lang="en"/>
              <a:t>Swap the value of the successor with α.</a:t>
            </a:r>
            <a:endParaRPr/>
          </a:p>
          <a:p>
            <a:pPr indent="-355600" lvl="0" marL="457200" rtl="0" algn="l">
              <a:spcBef>
                <a:spcPts val="0"/>
              </a:spcBef>
              <a:spcAft>
                <a:spcPts val="0"/>
              </a:spcAft>
              <a:buSzPts val="2000"/>
              <a:buChar char="●"/>
            </a:pPr>
            <a:r>
              <a:rPr lang="en"/>
              <a:t>Then we delete the successor value.</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Example: delete(17):</a:t>
            </a:r>
            <a:endParaRPr/>
          </a:p>
          <a:p>
            <a:pPr indent="-355600" lvl="0" marL="457200" rtl="0" algn="l">
              <a:spcBef>
                <a:spcPts val="600"/>
              </a:spcBef>
              <a:spcAft>
                <a:spcPts val="0"/>
              </a:spcAft>
              <a:buSzPts val="2000"/>
              <a:buChar char="●"/>
            </a:pPr>
            <a:r>
              <a:rPr lang="en"/>
              <a:t>Swap 17 with its successor 18, then delete 17.</a:t>
            </a:r>
            <a:endParaRPr/>
          </a:p>
        </p:txBody>
      </p:sp>
      <p:sp>
        <p:nvSpPr>
          <p:cNvPr id="1471" name="Google Shape;1471;p80"/>
          <p:cNvSpPr/>
          <p:nvPr/>
        </p:nvSpPr>
        <p:spPr>
          <a:xfrm>
            <a:off x="3496375"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472" name="Google Shape;1472;p80"/>
          <p:cNvSpPr/>
          <p:nvPr/>
        </p:nvSpPr>
        <p:spPr>
          <a:xfrm>
            <a:off x="853475"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473" name="Google Shape;1473;p80"/>
          <p:cNvSpPr/>
          <p:nvPr/>
        </p:nvSpPr>
        <p:spPr>
          <a:xfrm>
            <a:off x="72966"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74" name="Google Shape;1474;p80"/>
          <p:cNvSpPr/>
          <p:nvPr/>
        </p:nvSpPr>
        <p:spPr>
          <a:xfrm>
            <a:off x="2123650"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475" name="Google Shape;1475;p80"/>
          <p:cNvCxnSpPr>
            <a:stCxn id="1476" idx="2"/>
            <a:endCxn id="1473" idx="0"/>
          </p:cNvCxnSpPr>
          <p:nvPr/>
        </p:nvCxnSpPr>
        <p:spPr>
          <a:xfrm flipH="1">
            <a:off x="318125"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477" name="Google Shape;1477;p80"/>
          <p:cNvCxnSpPr>
            <a:endCxn id="1471" idx="0"/>
          </p:cNvCxnSpPr>
          <p:nvPr/>
        </p:nvCxnSpPr>
        <p:spPr>
          <a:xfrm>
            <a:off x="2790925" y="41878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478" name="Google Shape;1478;p80"/>
          <p:cNvCxnSpPr>
            <a:stCxn id="1472" idx="0"/>
            <a:endCxn id="1476" idx="2"/>
          </p:cNvCxnSpPr>
          <p:nvPr/>
        </p:nvCxnSpPr>
        <p:spPr>
          <a:xfrm rot="10800000">
            <a:off x="717725"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479" name="Google Shape;1479;p80"/>
          <p:cNvSpPr/>
          <p:nvPr/>
        </p:nvSpPr>
        <p:spPr>
          <a:xfrm>
            <a:off x="1581450" y="4459975"/>
            <a:ext cx="880800" cy="3249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1480" name="Google Shape;1480;p80"/>
          <p:cNvCxnSpPr>
            <a:stCxn id="1479" idx="0"/>
          </p:cNvCxnSpPr>
          <p:nvPr/>
        </p:nvCxnSpPr>
        <p:spPr>
          <a:xfrm flipH="1" rot="10800000">
            <a:off x="20218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481" name="Google Shape;1481;p80"/>
          <p:cNvSpPr/>
          <p:nvPr/>
        </p:nvSpPr>
        <p:spPr>
          <a:xfrm>
            <a:off x="2784471" y="4456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482" name="Google Shape;1482;p80"/>
          <p:cNvCxnSpPr>
            <a:stCxn id="1481" idx="0"/>
            <a:endCxn id="1474" idx="2"/>
          </p:cNvCxnSpPr>
          <p:nvPr/>
        </p:nvCxnSpPr>
        <p:spPr>
          <a:xfrm rot="10800000">
            <a:off x="2546421" y="41882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483" name="Google Shape;1483;p80"/>
          <p:cNvSpPr/>
          <p:nvPr/>
        </p:nvSpPr>
        <p:spPr>
          <a:xfrm>
            <a:off x="1420171"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476" name="Google Shape;1476;p80"/>
          <p:cNvSpPr/>
          <p:nvPr/>
        </p:nvSpPr>
        <p:spPr>
          <a:xfrm>
            <a:off x="472475"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484" name="Google Shape;1484;p80"/>
          <p:cNvCxnSpPr>
            <a:stCxn id="1476" idx="0"/>
            <a:endCxn id="1483" idx="2"/>
          </p:cNvCxnSpPr>
          <p:nvPr/>
        </p:nvCxnSpPr>
        <p:spPr>
          <a:xfrm flipH="1" rot="10800000">
            <a:off x="717725"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485" name="Google Shape;1485;p80"/>
          <p:cNvCxnSpPr>
            <a:stCxn id="1483" idx="2"/>
            <a:endCxn id="1474" idx="0"/>
          </p:cNvCxnSpPr>
          <p:nvPr/>
        </p:nvCxnSpPr>
        <p:spPr>
          <a:xfrm>
            <a:off x="1665421" y="3565275"/>
            <a:ext cx="880800" cy="297900"/>
          </a:xfrm>
          <a:prstGeom prst="straightConnector1">
            <a:avLst/>
          </a:prstGeom>
          <a:noFill/>
          <a:ln cap="flat" cmpd="sng" w="19050">
            <a:solidFill>
              <a:schemeClr val="dk2"/>
            </a:solidFill>
            <a:prstDash val="solid"/>
            <a:round/>
            <a:headEnd len="med" w="med" type="none"/>
            <a:tailEnd len="med" w="med" type="none"/>
          </a:ln>
        </p:spPr>
      </p:cxnSp>
      <p:sp>
        <p:nvSpPr>
          <p:cNvPr id="1486" name="Google Shape;1486;p80"/>
          <p:cNvSpPr/>
          <p:nvPr/>
        </p:nvSpPr>
        <p:spPr>
          <a:xfrm>
            <a:off x="8046000"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487" name="Google Shape;1487;p80"/>
          <p:cNvSpPr/>
          <p:nvPr/>
        </p:nvSpPr>
        <p:spPr>
          <a:xfrm>
            <a:off x="5403100"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488" name="Google Shape;1488;p80"/>
          <p:cNvSpPr/>
          <p:nvPr/>
        </p:nvSpPr>
        <p:spPr>
          <a:xfrm>
            <a:off x="4622591"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489" name="Google Shape;1489;p80"/>
          <p:cNvSpPr/>
          <p:nvPr/>
        </p:nvSpPr>
        <p:spPr>
          <a:xfrm>
            <a:off x="6673275"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490" name="Google Shape;1490;p80"/>
          <p:cNvCxnSpPr>
            <a:stCxn id="1491" idx="2"/>
            <a:endCxn id="1488" idx="0"/>
          </p:cNvCxnSpPr>
          <p:nvPr/>
        </p:nvCxnSpPr>
        <p:spPr>
          <a:xfrm flipH="1">
            <a:off x="4867750"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492" name="Google Shape;1492;p80"/>
          <p:cNvCxnSpPr>
            <a:endCxn id="1486" idx="0"/>
          </p:cNvCxnSpPr>
          <p:nvPr/>
        </p:nvCxnSpPr>
        <p:spPr>
          <a:xfrm>
            <a:off x="7340550" y="41878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493" name="Google Shape;1493;p80"/>
          <p:cNvCxnSpPr>
            <a:stCxn id="1487" idx="0"/>
            <a:endCxn id="1491" idx="2"/>
          </p:cNvCxnSpPr>
          <p:nvPr/>
        </p:nvCxnSpPr>
        <p:spPr>
          <a:xfrm rot="10800000">
            <a:off x="5267350"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494" name="Google Shape;1494;p80"/>
          <p:cNvSpPr/>
          <p:nvPr/>
        </p:nvSpPr>
        <p:spPr>
          <a:xfrm>
            <a:off x="6131075" y="4459975"/>
            <a:ext cx="880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17  19</a:t>
            </a:r>
            <a:endParaRPr sz="1800"/>
          </a:p>
        </p:txBody>
      </p:sp>
      <p:cxnSp>
        <p:nvCxnSpPr>
          <p:cNvPr id="1495" name="Google Shape;1495;p80"/>
          <p:cNvCxnSpPr>
            <a:stCxn id="1494" idx="0"/>
          </p:cNvCxnSpPr>
          <p:nvPr/>
        </p:nvCxnSpPr>
        <p:spPr>
          <a:xfrm flipH="1" rot="10800000">
            <a:off x="6571475"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496" name="Google Shape;1496;p80"/>
          <p:cNvSpPr/>
          <p:nvPr/>
        </p:nvSpPr>
        <p:spPr>
          <a:xfrm>
            <a:off x="7334096" y="4456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497" name="Google Shape;1497;p80"/>
          <p:cNvCxnSpPr>
            <a:stCxn id="1496" idx="0"/>
            <a:endCxn id="1489" idx="2"/>
          </p:cNvCxnSpPr>
          <p:nvPr/>
        </p:nvCxnSpPr>
        <p:spPr>
          <a:xfrm rot="10800000">
            <a:off x="7096046" y="41882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498" name="Google Shape;1498;p80"/>
          <p:cNvSpPr/>
          <p:nvPr/>
        </p:nvSpPr>
        <p:spPr>
          <a:xfrm>
            <a:off x="5969796" y="3240375"/>
            <a:ext cx="490500" cy="3249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sp>
        <p:nvSpPr>
          <p:cNvPr id="1491" name="Google Shape;1491;p80"/>
          <p:cNvSpPr/>
          <p:nvPr/>
        </p:nvSpPr>
        <p:spPr>
          <a:xfrm>
            <a:off x="5022100"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499" name="Google Shape;1499;p80"/>
          <p:cNvCxnSpPr>
            <a:stCxn id="1491" idx="0"/>
            <a:endCxn id="1498" idx="2"/>
          </p:cNvCxnSpPr>
          <p:nvPr/>
        </p:nvCxnSpPr>
        <p:spPr>
          <a:xfrm flipH="1" rot="10800000">
            <a:off x="5267350"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00" name="Google Shape;1500;p80"/>
          <p:cNvCxnSpPr>
            <a:stCxn id="1498" idx="2"/>
            <a:endCxn id="1489" idx="0"/>
          </p:cNvCxnSpPr>
          <p:nvPr/>
        </p:nvCxnSpPr>
        <p:spPr>
          <a:xfrm>
            <a:off x="6215046" y="35652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501" name="Google Shape;1501;p80"/>
          <p:cNvCxnSpPr/>
          <p:nvPr/>
        </p:nvCxnSpPr>
        <p:spPr>
          <a:xfrm>
            <a:off x="6156927" y="4451751"/>
            <a:ext cx="456900" cy="337500"/>
          </a:xfrm>
          <a:prstGeom prst="straightConnector1">
            <a:avLst/>
          </a:prstGeom>
          <a:noFill/>
          <a:ln cap="flat" cmpd="sng" w="19050">
            <a:solidFill>
              <a:srgbClr val="FF0000"/>
            </a:solidFill>
            <a:prstDash val="solid"/>
            <a:round/>
            <a:headEnd len="med" w="med" type="none"/>
            <a:tailEnd len="med" w="med" type="none"/>
          </a:ln>
        </p:spPr>
      </p:cxnSp>
      <p:cxnSp>
        <p:nvCxnSpPr>
          <p:cNvPr id="1502" name="Google Shape;1502;p80"/>
          <p:cNvCxnSpPr/>
          <p:nvPr/>
        </p:nvCxnSpPr>
        <p:spPr>
          <a:xfrm flipH="1" rot="10800000">
            <a:off x="6130571" y="4440925"/>
            <a:ext cx="436200" cy="363000"/>
          </a:xfrm>
          <a:prstGeom prst="straightConnector1">
            <a:avLst/>
          </a:prstGeom>
          <a:noFill/>
          <a:ln cap="flat" cmpd="sng" w="19050">
            <a:solidFill>
              <a:srgbClr val="FF0000"/>
            </a:solidFill>
            <a:prstDash val="solid"/>
            <a:round/>
            <a:headEnd len="med" w="med" type="none"/>
            <a:tailEnd len="med" w="med" type="none"/>
          </a:ln>
        </p:spPr>
      </p:cxnSp>
      <p:cxnSp>
        <p:nvCxnSpPr>
          <p:cNvPr id="1503" name="Google Shape;1503;p80"/>
          <p:cNvCxnSpPr/>
          <p:nvPr/>
        </p:nvCxnSpPr>
        <p:spPr>
          <a:xfrm>
            <a:off x="4324075" y="4037538"/>
            <a:ext cx="501900" cy="0"/>
          </a:xfrm>
          <a:prstGeom prst="straightConnector1">
            <a:avLst/>
          </a:prstGeom>
          <a:noFill/>
          <a:ln cap="flat" cmpd="sng" w="19050">
            <a:solidFill>
              <a:schemeClr val="dk2"/>
            </a:solidFill>
            <a:prstDash val="solid"/>
            <a:round/>
            <a:headEnd len="med" w="med" type="none"/>
            <a:tailEnd len="med" w="med" type="triangle"/>
          </a:ln>
        </p:spPr>
      </p:cxnSp>
      <p:cxnSp>
        <p:nvCxnSpPr>
          <p:cNvPr id="1504" name="Google Shape;1504;p80"/>
          <p:cNvCxnSpPr/>
          <p:nvPr/>
        </p:nvCxnSpPr>
        <p:spPr>
          <a:xfrm rot="10800000">
            <a:off x="3831125" y="1725475"/>
            <a:ext cx="913500" cy="287400"/>
          </a:xfrm>
          <a:prstGeom prst="straightConnector1">
            <a:avLst/>
          </a:prstGeom>
          <a:noFill/>
          <a:ln cap="flat" cmpd="sng" w="9525">
            <a:solidFill>
              <a:srgbClr val="BE0712"/>
            </a:solidFill>
            <a:prstDash val="solid"/>
            <a:round/>
            <a:headEnd len="med" w="med" type="none"/>
            <a:tailEnd len="med" w="med" type="triangle"/>
          </a:ln>
        </p:spPr>
      </p:cxnSp>
      <p:sp>
        <p:nvSpPr>
          <p:cNvPr id="1505" name="Google Shape;1505;p80"/>
          <p:cNvSpPr txBox="1"/>
          <p:nvPr/>
        </p:nvSpPr>
        <p:spPr>
          <a:xfrm>
            <a:off x="4735350" y="1855175"/>
            <a:ext cx="39099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Note: Successor will always be in a leaf node!</a:t>
            </a:r>
            <a:endParaRPr>
              <a:solidFill>
                <a:srgbClr val="BE071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Multi-Key Leaves vs. Single-Key Leaves</a:t>
            </a:r>
            <a:endParaRPr/>
          </a:p>
        </p:txBody>
      </p:sp>
      <p:sp>
        <p:nvSpPr>
          <p:cNvPr id="1511" name="Google Shape;1511;p81"/>
          <p:cNvSpPr txBox="1"/>
          <p:nvPr>
            <p:ph idx="1" type="body"/>
          </p:nvPr>
        </p:nvSpPr>
        <p:spPr>
          <a:xfrm>
            <a:off x="243000" y="556500"/>
            <a:ext cx="8443800" cy="100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deleting from a leaf with multiple keys, the deletion is trivial. We simply remove the item from the leaf, and we are done.</a:t>
            </a:r>
            <a:endParaRPr/>
          </a:p>
        </p:txBody>
      </p:sp>
      <p:sp>
        <p:nvSpPr>
          <p:cNvPr id="1512" name="Google Shape;1512;p81"/>
          <p:cNvSpPr/>
          <p:nvPr/>
        </p:nvSpPr>
        <p:spPr>
          <a:xfrm>
            <a:off x="3496375" y="30121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513" name="Google Shape;1513;p81"/>
          <p:cNvSpPr/>
          <p:nvPr/>
        </p:nvSpPr>
        <p:spPr>
          <a:xfrm>
            <a:off x="853475" y="3012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514" name="Google Shape;1514;p81"/>
          <p:cNvSpPr/>
          <p:nvPr/>
        </p:nvSpPr>
        <p:spPr>
          <a:xfrm>
            <a:off x="72966" y="3012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515" name="Google Shape;1515;p81"/>
          <p:cNvSpPr/>
          <p:nvPr/>
        </p:nvSpPr>
        <p:spPr>
          <a:xfrm>
            <a:off x="2123650" y="24154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516" name="Google Shape;1516;p81"/>
          <p:cNvCxnSpPr>
            <a:stCxn id="1517" idx="2"/>
            <a:endCxn id="1514" idx="0"/>
          </p:cNvCxnSpPr>
          <p:nvPr/>
        </p:nvCxnSpPr>
        <p:spPr>
          <a:xfrm flipH="1">
            <a:off x="318125" y="27272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518" name="Google Shape;1518;p81"/>
          <p:cNvCxnSpPr>
            <a:endCxn id="1512" idx="0"/>
          </p:cNvCxnSpPr>
          <p:nvPr/>
        </p:nvCxnSpPr>
        <p:spPr>
          <a:xfrm>
            <a:off x="2790925" y="27400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519" name="Google Shape;1519;p81"/>
          <p:cNvCxnSpPr>
            <a:stCxn id="1513" idx="0"/>
            <a:endCxn id="1517" idx="2"/>
          </p:cNvCxnSpPr>
          <p:nvPr/>
        </p:nvCxnSpPr>
        <p:spPr>
          <a:xfrm rot="10800000">
            <a:off x="717725" y="27271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520" name="Google Shape;1520;p81"/>
          <p:cNvSpPr/>
          <p:nvPr/>
        </p:nvSpPr>
        <p:spPr>
          <a:xfrm>
            <a:off x="1581450" y="3012175"/>
            <a:ext cx="880800" cy="3249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1521" name="Google Shape;1521;p81"/>
          <p:cNvCxnSpPr>
            <a:stCxn id="1520" idx="0"/>
          </p:cNvCxnSpPr>
          <p:nvPr/>
        </p:nvCxnSpPr>
        <p:spPr>
          <a:xfrm flipH="1" rot="10800000">
            <a:off x="2021850" y="27400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522" name="Google Shape;1522;p81"/>
          <p:cNvSpPr/>
          <p:nvPr/>
        </p:nvSpPr>
        <p:spPr>
          <a:xfrm>
            <a:off x="2784471" y="30083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523" name="Google Shape;1523;p81"/>
          <p:cNvCxnSpPr>
            <a:stCxn id="1522" idx="0"/>
            <a:endCxn id="1515" idx="2"/>
          </p:cNvCxnSpPr>
          <p:nvPr/>
        </p:nvCxnSpPr>
        <p:spPr>
          <a:xfrm rot="10800000">
            <a:off x="2546421" y="27404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524" name="Google Shape;1524;p81"/>
          <p:cNvSpPr/>
          <p:nvPr/>
        </p:nvSpPr>
        <p:spPr>
          <a:xfrm>
            <a:off x="1420171" y="1792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517" name="Google Shape;1517;p81"/>
          <p:cNvSpPr/>
          <p:nvPr/>
        </p:nvSpPr>
        <p:spPr>
          <a:xfrm>
            <a:off x="472475" y="2402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525" name="Google Shape;1525;p81"/>
          <p:cNvCxnSpPr>
            <a:stCxn id="1517" idx="0"/>
            <a:endCxn id="1524" idx="2"/>
          </p:cNvCxnSpPr>
          <p:nvPr/>
        </p:nvCxnSpPr>
        <p:spPr>
          <a:xfrm flipH="1" rot="10800000">
            <a:off x="717725" y="21173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26" name="Google Shape;1526;p81"/>
          <p:cNvCxnSpPr>
            <a:stCxn id="1524" idx="2"/>
            <a:endCxn id="1515" idx="0"/>
          </p:cNvCxnSpPr>
          <p:nvPr/>
        </p:nvCxnSpPr>
        <p:spPr>
          <a:xfrm>
            <a:off x="1665421" y="21174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527" name="Google Shape;1527;p81"/>
          <p:cNvCxnSpPr/>
          <p:nvPr/>
        </p:nvCxnSpPr>
        <p:spPr>
          <a:xfrm>
            <a:off x="4324075" y="2589738"/>
            <a:ext cx="501900" cy="0"/>
          </a:xfrm>
          <a:prstGeom prst="straightConnector1">
            <a:avLst/>
          </a:prstGeom>
          <a:noFill/>
          <a:ln cap="flat" cmpd="sng" w="19050">
            <a:solidFill>
              <a:schemeClr val="dk2"/>
            </a:solidFill>
            <a:prstDash val="solid"/>
            <a:round/>
            <a:headEnd len="med" w="med" type="none"/>
            <a:tailEnd len="med" w="med" type="triangle"/>
          </a:ln>
        </p:spPr>
      </p:cxnSp>
      <p:sp>
        <p:nvSpPr>
          <p:cNvPr id="1528" name="Google Shape;1528;p81"/>
          <p:cNvSpPr txBox="1"/>
          <p:nvPr>
            <p:ph idx="1" type="body"/>
          </p:nvPr>
        </p:nvSpPr>
        <p:spPr>
          <a:xfrm>
            <a:off x="166800" y="132217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delete(17):</a:t>
            </a:r>
            <a:endParaRPr/>
          </a:p>
        </p:txBody>
      </p:sp>
      <p:grpSp>
        <p:nvGrpSpPr>
          <p:cNvPr id="1529" name="Google Shape;1529;p81"/>
          <p:cNvGrpSpPr/>
          <p:nvPr/>
        </p:nvGrpSpPr>
        <p:grpSpPr>
          <a:xfrm>
            <a:off x="2628766" y="3518650"/>
            <a:ext cx="4408909" cy="1544508"/>
            <a:chOff x="2628766" y="3518650"/>
            <a:chExt cx="4408909" cy="1544508"/>
          </a:xfrm>
        </p:grpSpPr>
        <p:sp>
          <p:nvSpPr>
            <p:cNvPr id="1530" name="Google Shape;1530;p81"/>
            <p:cNvSpPr/>
            <p:nvPr/>
          </p:nvSpPr>
          <p:spPr>
            <a:xfrm>
              <a:off x="6052175" y="473825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531" name="Google Shape;1531;p81"/>
            <p:cNvSpPr/>
            <p:nvPr/>
          </p:nvSpPr>
          <p:spPr>
            <a:xfrm>
              <a:off x="3409275" y="47382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532" name="Google Shape;1532;p81"/>
            <p:cNvSpPr/>
            <p:nvPr/>
          </p:nvSpPr>
          <p:spPr>
            <a:xfrm>
              <a:off x="2628766" y="47382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533" name="Google Shape;1533;p81"/>
            <p:cNvSpPr/>
            <p:nvPr/>
          </p:nvSpPr>
          <p:spPr>
            <a:xfrm>
              <a:off x="4679450" y="4141500"/>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534" name="Google Shape;1534;p81"/>
            <p:cNvCxnSpPr>
              <a:stCxn id="1535" idx="2"/>
              <a:endCxn id="1532" idx="0"/>
            </p:cNvCxnSpPr>
            <p:nvPr/>
          </p:nvCxnSpPr>
          <p:spPr>
            <a:xfrm flipH="1">
              <a:off x="2873925" y="4453350"/>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536" name="Google Shape;1536;p81"/>
            <p:cNvCxnSpPr>
              <a:endCxn id="1530" idx="0"/>
            </p:cNvCxnSpPr>
            <p:nvPr/>
          </p:nvCxnSpPr>
          <p:spPr>
            <a:xfrm>
              <a:off x="5346725" y="4466150"/>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537" name="Google Shape;1537;p81"/>
            <p:cNvCxnSpPr>
              <a:stCxn id="1531" idx="0"/>
              <a:endCxn id="1535" idx="2"/>
            </p:cNvCxnSpPr>
            <p:nvPr/>
          </p:nvCxnSpPr>
          <p:spPr>
            <a:xfrm rot="10800000">
              <a:off x="3273525" y="4453250"/>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538" name="Google Shape;1538;p81"/>
            <p:cNvSpPr/>
            <p:nvPr/>
          </p:nvSpPr>
          <p:spPr>
            <a:xfrm>
              <a:off x="4362325" y="4738250"/>
              <a:ext cx="528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539" name="Google Shape;1539;p81"/>
            <p:cNvCxnSpPr>
              <a:stCxn id="1538" idx="0"/>
            </p:cNvCxnSpPr>
            <p:nvPr/>
          </p:nvCxnSpPr>
          <p:spPr>
            <a:xfrm flipH="1" rot="10800000">
              <a:off x="4626625" y="4466150"/>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540" name="Google Shape;1540;p81"/>
            <p:cNvSpPr/>
            <p:nvPr/>
          </p:nvSpPr>
          <p:spPr>
            <a:xfrm>
              <a:off x="5340271" y="47344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541" name="Google Shape;1541;p81"/>
            <p:cNvCxnSpPr>
              <a:stCxn id="1540" idx="0"/>
              <a:endCxn id="1533" idx="2"/>
            </p:cNvCxnSpPr>
            <p:nvPr/>
          </p:nvCxnSpPr>
          <p:spPr>
            <a:xfrm rot="10800000">
              <a:off x="5102221" y="4466500"/>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542" name="Google Shape;1542;p81"/>
            <p:cNvSpPr/>
            <p:nvPr/>
          </p:nvSpPr>
          <p:spPr>
            <a:xfrm>
              <a:off x="3975971" y="3518650"/>
              <a:ext cx="490500" cy="3249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sp>
          <p:nvSpPr>
            <p:cNvPr id="1535" name="Google Shape;1535;p81"/>
            <p:cNvSpPr/>
            <p:nvPr/>
          </p:nvSpPr>
          <p:spPr>
            <a:xfrm>
              <a:off x="3028275" y="41284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543" name="Google Shape;1543;p81"/>
            <p:cNvCxnSpPr>
              <a:stCxn id="1535" idx="0"/>
              <a:endCxn id="1542" idx="2"/>
            </p:cNvCxnSpPr>
            <p:nvPr/>
          </p:nvCxnSpPr>
          <p:spPr>
            <a:xfrm flipH="1" rot="10800000">
              <a:off x="3273525" y="3843450"/>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44" name="Google Shape;1544;p81"/>
            <p:cNvCxnSpPr>
              <a:stCxn id="1542" idx="2"/>
              <a:endCxn id="1533" idx="0"/>
            </p:cNvCxnSpPr>
            <p:nvPr/>
          </p:nvCxnSpPr>
          <p:spPr>
            <a:xfrm>
              <a:off x="4221221" y="3843550"/>
              <a:ext cx="880800" cy="297900"/>
            </a:xfrm>
            <a:prstGeom prst="straightConnector1">
              <a:avLst/>
            </a:prstGeom>
            <a:noFill/>
            <a:ln cap="flat" cmpd="sng" w="19050">
              <a:solidFill>
                <a:schemeClr val="dk2"/>
              </a:solidFill>
              <a:prstDash val="solid"/>
              <a:round/>
              <a:headEnd len="med" w="med" type="none"/>
              <a:tailEnd len="med" w="med" type="none"/>
            </a:ln>
          </p:spPr>
        </p:cxnSp>
      </p:grpSp>
      <p:grpSp>
        <p:nvGrpSpPr>
          <p:cNvPr id="1545" name="Google Shape;1545;p81"/>
          <p:cNvGrpSpPr/>
          <p:nvPr/>
        </p:nvGrpSpPr>
        <p:grpSpPr>
          <a:xfrm>
            <a:off x="4785491" y="1792575"/>
            <a:ext cx="4180309" cy="1577117"/>
            <a:chOff x="4785491" y="1792575"/>
            <a:chExt cx="4180309" cy="1577117"/>
          </a:xfrm>
        </p:grpSpPr>
        <p:sp>
          <p:nvSpPr>
            <p:cNvPr id="1546" name="Google Shape;1546;p81"/>
            <p:cNvSpPr/>
            <p:nvPr/>
          </p:nvSpPr>
          <p:spPr>
            <a:xfrm>
              <a:off x="7980300" y="30121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547" name="Google Shape;1547;p81"/>
            <p:cNvSpPr/>
            <p:nvPr/>
          </p:nvSpPr>
          <p:spPr>
            <a:xfrm>
              <a:off x="5566000" y="3012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548" name="Google Shape;1548;p81"/>
            <p:cNvSpPr/>
            <p:nvPr/>
          </p:nvSpPr>
          <p:spPr>
            <a:xfrm>
              <a:off x="4785491" y="3012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549" name="Google Shape;1549;p81"/>
            <p:cNvSpPr/>
            <p:nvPr/>
          </p:nvSpPr>
          <p:spPr>
            <a:xfrm>
              <a:off x="6836175" y="24154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550" name="Google Shape;1550;p81"/>
            <p:cNvCxnSpPr>
              <a:stCxn id="1551" idx="2"/>
              <a:endCxn id="1548" idx="0"/>
            </p:cNvCxnSpPr>
            <p:nvPr/>
          </p:nvCxnSpPr>
          <p:spPr>
            <a:xfrm flipH="1">
              <a:off x="5030650" y="27272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552" name="Google Shape;1552;p81"/>
            <p:cNvCxnSpPr>
              <a:endCxn id="1546" idx="0"/>
            </p:cNvCxnSpPr>
            <p:nvPr/>
          </p:nvCxnSpPr>
          <p:spPr>
            <a:xfrm>
              <a:off x="7605150" y="2741275"/>
              <a:ext cx="867900" cy="270900"/>
            </a:xfrm>
            <a:prstGeom prst="straightConnector1">
              <a:avLst/>
            </a:prstGeom>
            <a:noFill/>
            <a:ln cap="flat" cmpd="sng" w="19050">
              <a:solidFill>
                <a:srgbClr val="666666"/>
              </a:solidFill>
              <a:prstDash val="solid"/>
              <a:round/>
              <a:headEnd len="med" w="med" type="none"/>
              <a:tailEnd len="med" w="med" type="none"/>
            </a:ln>
          </p:spPr>
        </p:cxnSp>
        <p:cxnSp>
          <p:nvCxnSpPr>
            <p:cNvPr id="1553" name="Google Shape;1553;p81"/>
            <p:cNvCxnSpPr>
              <a:stCxn id="1547" idx="0"/>
              <a:endCxn id="1551" idx="2"/>
            </p:cNvCxnSpPr>
            <p:nvPr/>
          </p:nvCxnSpPr>
          <p:spPr>
            <a:xfrm rot="10800000">
              <a:off x="5430250" y="27271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554" name="Google Shape;1554;p81"/>
            <p:cNvSpPr/>
            <p:nvPr/>
          </p:nvSpPr>
          <p:spPr>
            <a:xfrm>
              <a:off x="6216575" y="3012175"/>
              <a:ext cx="821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17  19</a:t>
              </a:r>
              <a:endParaRPr sz="1800"/>
            </a:p>
          </p:txBody>
        </p:sp>
        <p:cxnSp>
          <p:nvCxnSpPr>
            <p:cNvPr id="1555" name="Google Shape;1555;p81"/>
            <p:cNvCxnSpPr>
              <a:stCxn id="1554" idx="0"/>
            </p:cNvCxnSpPr>
            <p:nvPr/>
          </p:nvCxnSpPr>
          <p:spPr>
            <a:xfrm flipH="1" rot="10800000">
              <a:off x="6627125" y="2741575"/>
              <a:ext cx="297300" cy="270600"/>
            </a:xfrm>
            <a:prstGeom prst="straightConnector1">
              <a:avLst/>
            </a:prstGeom>
            <a:noFill/>
            <a:ln cap="flat" cmpd="sng" w="19050">
              <a:solidFill>
                <a:schemeClr val="dk2"/>
              </a:solidFill>
              <a:prstDash val="solid"/>
              <a:round/>
              <a:headEnd len="med" w="med" type="none"/>
              <a:tailEnd len="med" w="med" type="none"/>
            </a:ln>
          </p:spPr>
        </p:cxnSp>
        <p:sp>
          <p:nvSpPr>
            <p:cNvPr id="1556" name="Google Shape;1556;p81"/>
            <p:cNvSpPr/>
            <p:nvPr/>
          </p:nvSpPr>
          <p:spPr>
            <a:xfrm>
              <a:off x="7268396" y="30083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557" name="Google Shape;1557;p81"/>
            <p:cNvCxnSpPr>
              <a:stCxn id="1556" idx="0"/>
              <a:endCxn id="1549" idx="2"/>
            </p:cNvCxnSpPr>
            <p:nvPr/>
          </p:nvCxnSpPr>
          <p:spPr>
            <a:xfrm rot="10800000">
              <a:off x="7258946" y="2740425"/>
              <a:ext cx="254700" cy="267900"/>
            </a:xfrm>
            <a:prstGeom prst="straightConnector1">
              <a:avLst/>
            </a:prstGeom>
            <a:noFill/>
            <a:ln cap="flat" cmpd="sng" w="19050">
              <a:solidFill>
                <a:schemeClr val="dk2"/>
              </a:solidFill>
              <a:prstDash val="solid"/>
              <a:round/>
              <a:headEnd len="med" w="med" type="none"/>
              <a:tailEnd len="med" w="med" type="none"/>
            </a:ln>
          </p:spPr>
        </p:cxnSp>
        <p:sp>
          <p:nvSpPr>
            <p:cNvPr id="1558" name="Google Shape;1558;p81"/>
            <p:cNvSpPr/>
            <p:nvPr/>
          </p:nvSpPr>
          <p:spPr>
            <a:xfrm>
              <a:off x="6132696" y="1792575"/>
              <a:ext cx="490500" cy="3249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a:t>
              </a:r>
              <a:endParaRPr sz="1800"/>
            </a:p>
          </p:txBody>
        </p:sp>
        <p:sp>
          <p:nvSpPr>
            <p:cNvPr id="1551" name="Google Shape;1551;p81"/>
            <p:cNvSpPr/>
            <p:nvPr/>
          </p:nvSpPr>
          <p:spPr>
            <a:xfrm>
              <a:off x="5185000" y="2402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559" name="Google Shape;1559;p81"/>
            <p:cNvCxnSpPr>
              <a:stCxn id="1551" idx="0"/>
              <a:endCxn id="1558" idx="2"/>
            </p:cNvCxnSpPr>
            <p:nvPr/>
          </p:nvCxnSpPr>
          <p:spPr>
            <a:xfrm flipH="1" rot="10800000">
              <a:off x="5430250" y="21173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60" name="Google Shape;1560;p81"/>
            <p:cNvCxnSpPr>
              <a:stCxn id="1558" idx="2"/>
              <a:endCxn id="1549" idx="0"/>
            </p:cNvCxnSpPr>
            <p:nvPr/>
          </p:nvCxnSpPr>
          <p:spPr>
            <a:xfrm>
              <a:off x="6377946" y="21174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561" name="Google Shape;1561;p81"/>
            <p:cNvCxnSpPr/>
            <p:nvPr/>
          </p:nvCxnSpPr>
          <p:spPr>
            <a:xfrm>
              <a:off x="6229940" y="3017518"/>
              <a:ext cx="456900" cy="337500"/>
            </a:xfrm>
            <a:prstGeom prst="straightConnector1">
              <a:avLst/>
            </a:prstGeom>
            <a:noFill/>
            <a:ln cap="flat" cmpd="sng" w="19050">
              <a:solidFill>
                <a:srgbClr val="FF0000"/>
              </a:solidFill>
              <a:prstDash val="solid"/>
              <a:round/>
              <a:headEnd len="med" w="med" type="none"/>
              <a:tailEnd len="med" w="med" type="none"/>
            </a:ln>
          </p:spPr>
        </p:cxnSp>
        <p:cxnSp>
          <p:nvCxnSpPr>
            <p:cNvPr id="1562" name="Google Shape;1562;p81"/>
            <p:cNvCxnSpPr/>
            <p:nvPr/>
          </p:nvCxnSpPr>
          <p:spPr>
            <a:xfrm flipH="1" rot="10800000">
              <a:off x="6203584" y="3006692"/>
              <a:ext cx="436200" cy="363000"/>
            </a:xfrm>
            <a:prstGeom prst="straightConnector1">
              <a:avLst/>
            </a:prstGeom>
            <a:noFill/>
            <a:ln cap="flat" cmpd="sng" w="19050">
              <a:solidFill>
                <a:srgbClr val="FF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9"/>
                                        </p:tgtEl>
                                        <p:attrNameLst>
                                          <p:attrName>style.visibility</p:attrName>
                                        </p:attrNameLst>
                                      </p:cBhvr>
                                      <p:to>
                                        <p:strVal val="visible"/>
                                      </p:to>
                                    </p:set>
                                    <p:animEffect filter="fade" transition="in">
                                      <p:cBhvr>
                                        <p:cTn dur="1"/>
                                        <p:tgtEl>
                                          <p:spTgt spid="1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66" name="Shape 1566"/>
        <p:cNvGrpSpPr/>
        <p:nvPr/>
      </p:nvGrpSpPr>
      <p:grpSpPr>
        <a:xfrm>
          <a:off x="0" y="0"/>
          <a:ext cx="0" cy="0"/>
          <a:chOff x="0" y="0"/>
          <a:chExt cx="0" cy="0"/>
        </a:xfrm>
      </p:grpSpPr>
      <p:sp>
        <p:nvSpPr>
          <p:cNvPr id="1567" name="Google Shape;1567;p8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Multi-Key Leaves vs. Single-Key Leaves</a:t>
            </a:r>
            <a:endParaRPr/>
          </a:p>
        </p:txBody>
      </p:sp>
      <p:sp>
        <p:nvSpPr>
          <p:cNvPr id="1568" name="Google Shape;1568;p82"/>
          <p:cNvSpPr txBox="1"/>
          <p:nvPr>
            <p:ph idx="1" type="body"/>
          </p:nvPr>
        </p:nvSpPr>
        <p:spPr>
          <a:xfrm>
            <a:off x="243000" y="556500"/>
            <a:ext cx="8443800" cy="100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our leaf has multiple keys, the deletion is trivial. We simply remove the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our leaf has a single key, we cannot simply remove the node entirely.</a:t>
            </a:r>
            <a:endParaRPr/>
          </a:p>
          <a:p>
            <a:pPr indent="-355600" lvl="0" marL="457200" rtl="0" algn="l">
              <a:spcBef>
                <a:spcPts val="600"/>
              </a:spcBef>
              <a:spcAft>
                <a:spcPts val="0"/>
              </a:spcAft>
              <a:buSzPts val="2000"/>
              <a:buChar char="●"/>
            </a:pPr>
            <a:r>
              <a:rPr lang="en"/>
              <a:t>Why?</a:t>
            </a:r>
            <a:endParaRPr/>
          </a:p>
        </p:txBody>
      </p:sp>
      <p:sp>
        <p:nvSpPr>
          <p:cNvPr id="1569" name="Google Shape;1569;p82"/>
          <p:cNvSpPr/>
          <p:nvPr/>
        </p:nvSpPr>
        <p:spPr>
          <a:xfrm>
            <a:off x="3496375"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570" name="Google Shape;1570;p82"/>
          <p:cNvSpPr/>
          <p:nvPr/>
        </p:nvSpPr>
        <p:spPr>
          <a:xfrm>
            <a:off x="853475"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571" name="Google Shape;1571;p82"/>
          <p:cNvSpPr/>
          <p:nvPr/>
        </p:nvSpPr>
        <p:spPr>
          <a:xfrm>
            <a:off x="72966"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572" name="Google Shape;1572;p82"/>
          <p:cNvSpPr/>
          <p:nvPr/>
        </p:nvSpPr>
        <p:spPr>
          <a:xfrm>
            <a:off x="2123650"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573" name="Google Shape;1573;p82"/>
          <p:cNvCxnSpPr>
            <a:stCxn id="1574" idx="2"/>
            <a:endCxn id="1571" idx="0"/>
          </p:cNvCxnSpPr>
          <p:nvPr/>
        </p:nvCxnSpPr>
        <p:spPr>
          <a:xfrm flipH="1">
            <a:off x="318125"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575" name="Google Shape;1575;p82"/>
          <p:cNvCxnSpPr>
            <a:endCxn id="1569" idx="0"/>
          </p:cNvCxnSpPr>
          <p:nvPr/>
        </p:nvCxnSpPr>
        <p:spPr>
          <a:xfrm>
            <a:off x="2790925" y="41878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576" name="Google Shape;1576;p82"/>
          <p:cNvCxnSpPr>
            <a:stCxn id="1570" idx="0"/>
            <a:endCxn id="1574" idx="2"/>
          </p:cNvCxnSpPr>
          <p:nvPr/>
        </p:nvCxnSpPr>
        <p:spPr>
          <a:xfrm rot="10800000">
            <a:off x="717725"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577" name="Google Shape;1577;p82"/>
          <p:cNvSpPr/>
          <p:nvPr/>
        </p:nvSpPr>
        <p:spPr>
          <a:xfrm>
            <a:off x="1581450" y="4459975"/>
            <a:ext cx="880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1578" name="Google Shape;1578;p82"/>
          <p:cNvCxnSpPr>
            <a:stCxn id="1577" idx="0"/>
          </p:cNvCxnSpPr>
          <p:nvPr/>
        </p:nvCxnSpPr>
        <p:spPr>
          <a:xfrm flipH="1" rot="10800000">
            <a:off x="20218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579" name="Google Shape;1579;p82"/>
          <p:cNvSpPr/>
          <p:nvPr/>
        </p:nvSpPr>
        <p:spPr>
          <a:xfrm>
            <a:off x="2784471" y="4456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580" name="Google Shape;1580;p82"/>
          <p:cNvCxnSpPr>
            <a:stCxn id="1579" idx="0"/>
            <a:endCxn id="1572" idx="2"/>
          </p:cNvCxnSpPr>
          <p:nvPr/>
        </p:nvCxnSpPr>
        <p:spPr>
          <a:xfrm rot="10800000">
            <a:off x="2546421" y="41882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581" name="Google Shape;1581;p82"/>
          <p:cNvSpPr/>
          <p:nvPr/>
        </p:nvSpPr>
        <p:spPr>
          <a:xfrm>
            <a:off x="1420171"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574" name="Google Shape;1574;p82"/>
          <p:cNvSpPr/>
          <p:nvPr/>
        </p:nvSpPr>
        <p:spPr>
          <a:xfrm>
            <a:off x="472475"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582" name="Google Shape;1582;p82"/>
          <p:cNvCxnSpPr>
            <a:stCxn id="1574" idx="0"/>
            <a:endCxn id="1581" idx="2"/>
          </p:cNvCxnSpPr>
          <p:nvPr/>
        </p:nvCxnSpPr>
        <p:spPr>
          <a:xfrm flipH="1" rot="10800000">
            <a:off x="717725"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83" name="Google Shape;1583;p82"/>
          <p:cNvCxnSpPr>
            <a:stCxn id="1581" idx="2"/>
            <a:endCxn id="1572" idx="0"/>
          </p:cNvCxnSpPr>
          <p:nvPr/>
        </p:nvCxnSpPr>
        <p:spPr>
          <a:xfrm>
            <a:off x="1665421" y="3565275"/>
            <a:ext cx="880800" cy="297900"/>
          </a:xfrm>
          <a:prstGeom prst="straightConnector1">
            <a:avLst/>
          </a:prstGeom>
          <a:noFill/>
          <a:ln cap="flat" cmpd="sng" w="19050">
            <a:solidFill>
              <a:schemeClr val="dk2"/>
            </a:solidFill>
            <a:prstDash val="solid"/>
            <a:round/>
            <a:headEnd len="med" w="med" type="none"/>
            <a:tailEnd len="med" w="med" type="none"/>
          </a:ln>
        </p:spPr>
      </p:cxnSp>
      <p:sp>
        <p:nvSpPr>
          <p:cNvPr id="1584" name="Google Shape;1584;p82"/>
          <p:cNvSpPr/>
          <p:nvPr/>
        </p:nvSpPr>
        <p:spPr>
          <a:xfrm>
            <a:off x="7980300"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585" name="Google Shape;1585;p82"/>
          <p:cNvSpPr/>
          <p:nvPr/>
        </p:nvSpPr>
        <p:spPr>
          <a:xfrm>
            <a:off x="5566000"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586" name="Google Shape;1586;p82"/>
          <p:cNvSpPr/>
          <p:nvPr/>
        </p:nvSpPr>
        <p:spPr>
          <a:xfrm>
            <a:off x="4785491"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587" name="Google Shape;1587;p82"/>
          <p:cNvSpPr/>
          <p:nvPr/>
        </p:nvSpPr>
        <p:spPr>
          <a:xfrm>
            <a:off x="6836175"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588" name="Google Shape;1588;p82"/>
          <p:cNvCxnSpPr>
            <a:stCxn id="1589" idx="2"/>
            <a:endCxn id="1586" idx="0"/>
          </p:cNvCxnSpPr>
          <p:nvPr/>
        </p:nvCxnSpPr>
        <p:spPr>
          <a:xfrm flipH="1">
            <a:off x="5030650"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590" name="Google Shape;1590;p82"/>
          <p:cNvCxnSpPr>
            <a:endCxn id="1584" idx="0"/>
          </p:cNvCxnSpPr>
          <p:nvPr/>
        </p:nvCxnSpPr>
        <p:spPr>
          <a:xfrm>
            <a:off x="7605150" y="4189075"/>
            <a:ext cx="867900" cy="270900"/>
          </a:xfrm>
          <a:prstGeom prst="straightConnector1">
            <a:avLst/>
          </a:prstGeom>
          <a:noFill/>
          <a:ln cap="flat" cmpd="sng" w="19050">
            <a:solidFill>
              <a:srgbClr val="666666"/>
            </a:solidFill>
            <a:prstDash val="solid"/>
            <a:round/>
            <a:headEnd len="med" w="med" type="none"/>
            <a:tailEnd len="med" w="med" type="none"/>
          </a:ln>
        </p:spPr>
      </p:cxnSp>
      <p:cxnSp>
        <p:nvCxnSpPr>
          <p:cNvPr id="1591" name="Google Shape;1591;p82"/>
          <p:cNvCxnSpPr>
            <a:stCxn id="1585" idx="0"/>
            <a:endCxn id="1589" idx="2"/>
          </p:cNvCxnSpPr>
          <p:nvPr/>
        </p:nvCxnSpPr>
        <p:spPr>
          <a:xfrm rot="10800000">
            <a:off x="5430250"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592" name="Google Shape;1592;p82"/>
          <p:cNvSpPr/>
          <p:nvPr/>
        </p:nvSpPr>
        <p:spPr>
          <a:xfrm>
            <a:off x="6394600" y="44599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593" name="Google Shape;1593;p82"/>
          <p:cNvCxnSpPr>
            <a:stCxn id="1592" idx="0"/>
          </p:cNvCxnSpPr>
          <p:nvPr/>
        </p:nvCxnSpPr>
        <p:spPr>
          <a:xfrm flipH="1" rot="10800000">
            <a:off x="66704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594" name="Google Shape;1594;p82"/>
          <p:cNvSpPr/>
          <p:nvPr/>
        </p:nvSpPr>
        <p:spPr>
          <a:xfrm>
            <a:off x="6132696"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589" name="Google Shape;1589;p82"/>
          <p:cNvSpPr/>
          <p:nvPr/>
        </p:nvSpPr>
        <p:spPr>
          <a:xfrm>
            <a:off x="5185000"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595" name="Google Shape;1595;p82"/>
          <p:cNvCxnSpPr>
            <a:stCxn id="1589" idx="0"/>
            <a:endCxn id="1594" idx="2"/>
          </p:cNvCxnSpPr>
          <p:nvPr/>
        </p:nvCxnSpPr>
        <p:spPr>
          <a:xfrm flipH="1" rot="10800000">
            <a:off x="5430250"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596" name="Google Shape;1596;p82"/>
          <p:cNvCxnSpPr>
            <a:stCxn id="1594" idx="2"/>
            <a:endCxn id="1587" idx="0"/>
          </p:cNvCxnSpPr>
          <p:nvPr/>
        </p:nvCxnSpPr>
        <p:spPr>
          <a:xfrm>
            <a:off x="6377946" y="35652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597" name="Google Shape;1597;p82"/>
          <p:cNvCxnSpPr/>
          <p:nvPr/>
        </p:nvCxnSpPr>
        <p:spPr>
          <a:xfrm>
            <a:off x="4324075" y="4037538"/>
            <a:ext cx="501900" cy="0"/>
          </a:xfrm>
          <a:prstGeom prst="straightConnector1">
            <a:avLst/>
          </a:prstGeom>
          <a:noFill/>
          <a:ln cap="flat" cmpd="sng" w="19050">
            <a:solidFill>
              <a:schemeClr val="dk2"/>
            </a:solidFill>
            <a:prstDash val="solid"/>
            <a:round/>
            <a:headEnd len="med" w="med" type="none"/>
            <a:tailEnd len="med" w="med" type="triangle"/>
          </a:ln>
        </p:spPr>
      </p:cxnSp>
      <p:sp>
        <p:nvSpPr>
          <p:cNvPr id="1598" name="Google Shape;1598;p82"/>
          <p:cNvSpPr txBox="1"/>
          <p:nvPr>
            <p:ph idx="1" type="body"/>
          </p:nvPr>
        </p:nvSpPr>
        <p:spPr>
          <a:xfrm>
            <a:off x="166800" y="2617575"/>
            <a:ext cx="8443800" cy="100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delete(22):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2" name="Shape 1602"/>
        <p:cNvGrpSpPr/>
        <p:nvPr/>
      </p:nvGrpSpPr>
      <p:grpSpPr>
        <a:xfrm>
          <a:off x="0" y="0"/>
          <a:ext cx="0" cy="0"/>
          <a:chOff x="0" y="0"/>
          <a:chExt cx="0" cy="0"/>
        </a:xfrm>
      </p:grpSpPr>
      <p:sp>
        <p:nvSpPr>
          <p:cNvPr id="1603" name="Google Shape;1603;p8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Multi-Key Leaves vs. Single-Key Leaves</a:t>
            </a:r>
            <a:endParaRPr/>
          </a:p>
        </p:txBody>
      </p:sp>
      <p:sp>
        <p:nvSpPr>
          <p:cNvPr id="1604" name="Google Shape;1604;p83"/>
          <p:cNvSpPr txBox="1"/>
          <p:nvPr>
            <p:ph idx="1" type="body"/>
          </p:nvPr>
        </p:nvSpPr>
        <p:spPr>
          <a:xfrm>
            <a:off x="243000" y="556500"/>
            <a:ext cx="8443800" cy="100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our leaf has multiple keys, the deletion is trivial. We simply remove the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our leaf has a single key, we cannot simply remove the node entirely.</a:t>
            </a:r>
            <a:endParaRPr/>
          </a:p>
          <a:p>
            <a:pPr indent="-355600" lvl="0" marL="457200" rtl="0" algn="l">
              <a:spcBef>
                <a:spcPts val="600"/>
              </a:spcBef>
              <a:spcAft>
                <a:spcPts val="0"/>
              </a:spcAft>
              <a:buSzPts val="2000"/>
              <a:buChar char="●"/>
            </a:pPr>
            <a:r>
              <a:rPr lang="en"/>
              <a:t>Any node with k items must have k + 1 children!</a:t>
            </a:r>
            <a:endParaRPr/>
          </a:p>
          <a:p>
            <a:pPr indent="-355600" lvl="0" marL="457200" rtl="0" algn="l">
              <a:spcBef>
                <a:spcPts val="0"/>
              </a:spcBef>
              <a:spcAft>
                <a:spcPts val="0"/>
              </a:spcAft>
              <a:buSzPts val="2000"/>
              <a:buChar char="●"/>
            </a:pPr>
            <a:r>
              <a:rPr lang="en"/>
              <a:t>Instead, we’ll leave an empty node, which must be filled.</a:t>
            </a:r>
            <a:endParaRPr/>
          </a:p>
          <a:p>
            <a:pPr indent="-355600" lvl="0" marL="457200" rtl="0" algn="l">
              <a:spcBef>
                <a:spcPts val="0"/>
              </a:spcBef>
              <a:spcAft>
                <a:spcPts val="0"/>
              </a:spcAft>
              <a:buSzPts val="2000"/>
              <a:buChar char="●"/>
            </a:pPr>
            <a:r>
              <a:rPr lang="en"/>
              <a:t>Filling the empty node is complex and has many cases (coming soon).</a:t>
            </a:r>
            <a:endParaRPr/>
          </a:p>
        </p:txBody>
      </p:sp>
      <p:sp>
        <p:nvSpPr>
          <p:cNvPr id="1605" name="Google Shape;1605;p83"/>
          <p:cNvSpPr/>
          <p:nvPr/>
        </p:nvSpPr>
        <p:spPr>
          <a:xfrm>
            <a:off x="3496375"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606" name="Google Shape;1606;p83"/>
          <p:cNvSpPr/>
          <p:nvPr/>
        </p:nvSpPr>
        <p:spPr>
          <a:xfrm>
            <a:off x="853475"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607" name="Google Shape;1607;p83"/>
          <p:cNvSpPr/>
          <p:nvPr/>
        </p:nvSpPr>
        <p:spPr>
          <a:xfrm>
            <a:off x="72966"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08" name="Google Shape;1608;p83"/>
          <p:cNvSpPr/>
          <p:nvPr/>
        </p:nvSpPr>
        <p:spPr>
          <a:xfrm>
            <a:off x="2123650"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609" name="Google Shape;1609;p83"/>
          <p:cNvCxnSpPr>
            <a:stCxn id="1610" idx="2"/>
            <a:endCxn id="1607" idx="0"/>
          </p:cNvCxnSpPr>
          <p:nvPr/>
        </p:nvCxnSpPr>
        <p:spPr>
          <a:xfrm flipH="1">
            <a:off x="318125"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611" name="Google Shape;1611;p83"/>
          <p:cNvCxnSpPr>
            <a:endCxn id="1605" idx="0"/>
          </p:cNvCxnSpPr>
          <p:nvPr/>
        </p:nvCxnSpPr>
        <p:spPr>
          <a:xfrm>
            <a:off x="2790925" y="4187875"/>
            <a:ext cx="1198200" cy="272100"/>
          </a:xfrm>
          <a:prstGeom prst="straightConnector1">
            <a:avLst/>
          </a:prstGeom>
          <a:noFill/>
          <a:ln cap="flat" cmpd="sng" w="19050">
            <a:solidFill>
              <a:srgbClr val="666666"/>
            </a:solidFill>
            <a:prstDash val="solid"/>
            <a:round/>
            <a:headEnd len="med" w="med" type="none"/>
            <a:tailEnd len="med" w="med" type="none"/>
          </a:ln>
        </p:spPr>
      </p:cxnSp>
      <p:cxnSp>
        <p:nvCxnSpPr>
          <p:cNvPr id="1612" name="Google Shape;1612;p83"/>
          <p:cNvCxnSpPr>
            <a:stCxn id="1606" idx="0"/>
            <a:endCxn id="1610" idx="2"/>
          </p:cNvCxnSpPr>
          <p:nvPr/>
        </p:nvCxnSpPr>
        <p:spPr>
          <a:xfrm rot="10800000">
            <a:off x="717725"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613" name="Google Shape;1613;p83"/>
          <p:cNvSpPr/>
          <p:nvPr/>
        </p:nvSpPr>
        <p:spPr>
          <a:xfrm>
            <a:off x="1581450" y="4459975"/>
            <a:ext cx="880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18  19</a:t>
            </a:r>
            <a:endParaRPr sz="1800"/>
          </a:p>
        </p:txBody>
      </p:sp>
      <p:cxnSp>
        <p:nvCxnSpPr>
          <p:cNvPr id="1614" name="Google Shape;1614;p83"/>
          <p:cNvCxnSpPr>
            <a:stCxn id="1613" idx="0"/>
          </p:cNvCxnSpPr>
          <p:nvPr/>
        </p:nvCxnSpPr>
        <p:spPr>
          <a:xfrm flipH="1" rot="10800000">
            <a:off x="20218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615" name="Google Shape;1615;p83"/>
          <p:cNvSpPr/>
          <p:nvPr/>
        </p:nvSpPr>
        <p:spPr>
          <a:xfrm>
            <a:off x="2784471" y="4456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616" name="Google Shape;1616;p83"/>
          <p:cNvCxnSpPr>
            <a:stCxn id="1615" idx="0"/>
            <a:endCxn id="1608" idx="2"/>
          </p:cNvCxnSpPr>
          <p:nvPr/>
        </p:nvCxnSpPr>
        <p:spPr>
          <a:xfrm rot="10800000">
            <a:off x="2546421" y="4188225"/>
            <a:ext cx="483300" cy="267900"/>
          </a:xfrm>
          <a:prstGeom prst="straightConnector1">
            <a:avLst/>
          </a:prstGeom>
          <a:noFill/>
          <a:ln cap="flat" cmpd="sng" w="19050">
            <a:solidFill>
              <a:schemeClr val="dk2"/>
            </a:solidFill>
            <a:prstDash val="solid"/>
            <a:round/>
            <a:headEnd len="med" w="med" type="none"/>
            <a:tailEnd len="med" w="med" type="none"/>
          </a:ln>
        </p:spPr>
      </p:cxnSp>
      <p:sp>
        <p:nvSpPr>
          <p:cNvPr id="1617" name="Google Shape;1617;p83"/>
          <p:cNvSpPr/>
          <p:nvPr/>
        </p:nvSpPr>
        <p:spPr>
          <a:xfrm>
            <a:off x="1420171"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610" name="Google Shape;1610;p83"/>
          <p:cNvSpPr/>
          <p:nvPr/>
        </p:nvSpPr>
        <p:spPr>
          <a:xfrm>
            <a:off x="472475"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618" name="Google Shape;1618;p83"/>
          <p:cNvCxnSpPr>
            <a:stCxn id="1610" idx="0"/>
            <a:endCxn id="1617" idx="2"/>
          </p:cNvCxnSpPr>
          <p:nvPr/>
        </p:nvCxnSpPr>
        <p:spPr>
          <a:xfrm flipH="1" rot="10800000">
            <a:off x="717725"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619" name="Google Shape;1619;p83"/>
          <p:cNvCxnSpPr>
            <a:stCxn id="1617" idx="2"/>
            <a:endCxn id="1608" idx="0"/>
          </p:cNvCxnSpPr>
          <p:nvPr/>
        </p:nvCxnSpPr>
        <p:spPr>
          <a:xfrm>
            <a:off x="1665421" y="3565275"/>
            <a:ext cx="880800" cy="297900"/>
          </a:xfrm>
          <a:prstGeom prst="straightConnector1">
            <a:avLst/>
          </a:prstGeom>
          <a:noFill/>
          <a:ln cap="flat" cmpd="sng" w="19050">
            <a:solidFill>
              <a:schemeClr val="dk2"/>
            </a:solidFill>
            <a:prstDash val="solid"/>
            <a:round/>
            <a:headEnd len="med" w="med" type="none"/>
            <a:tailEnd len="med" w="med" type="none"/>
          </a:ln>
        </p:spPr>
      </p:cxnSp>
      <p:sp>
        <p:nvSpPr>
          <p:cNvPr id="1620" name="Google Shape;1620;p83"/>
          <p:cNvSpPr/>
          <p:nvPr/>
        </p:nvSpPr>
        <p:spPr>
          <a:xfrm>
            <a:off x="7980300" y="44599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24  25</a:t>
            </a:r>
            <a:endParaRPr sz="1800"/>
          </a:p>
        </p:txBody>
      </p:sp>
      <p:sp>
        <p:nvSpPr>
          <p:cNvPr id="1621" name="Google Shape;1621;p83"/>
          <p:cNvSpPr/>
          <p:nvPr/>
        </p:nvSpPr>
        <p:spPr>
          <a:xfrm>
            <a:off x="5566000" y="4459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622" name="Google Shape;1622;p83"/>
          <p:cNvSpPr/>
          <p:nvPr/>
        </p:nvSpPr>
        <p:spPr>
          <a:xfrm>
            <a:off x="4785491" y="44599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23" name="Google Shape;1623;p83"/>
          <p:cNvSpPr/>
          <p:nvPr/>
        </p:nvSpPr>
        <p:spPr>
          <a:xfrm>
            <a:off x="6836175" y="38632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624" name="Google Shape;1624;p83"/>
          <p:cNvCxnSpPr>
            <a:stCxn id="1625" idx="2"/>
            <a:endCxn id="1622" idx="0"/>
          </p:cNvCxnSpPr>
          <p:nvPr/>
        </p:nvCxnSpPr>
        <p:spPr>
          <a:xfrm flipH="1">
            <a:off x="5030650" y="41750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626" name="Google Shape;1626;p83"/>
          <p:cNvCxnSpPr>
            <a:endCxn id="1620" idx="0"/>
          </p:cNvCxnSpPr>
          <p:nvPr/>
        </p:nvCxnSpPr>
        <p:spPr>
          <a:xfrm>
            <a:off x="7605150" y="4189075"/>
            <a:ext cx="867900" cy="270900"/>
          </a:xfrm>
          <a:prstGeom prst="straightConnector1">
            <a:avLst/>
          </a:prstGeom>
          <a:noFill/>
          <a:ln cap="flat" cmpd="sng" w="19050">
            <a:solidFill>
              <a:srgbClr val="666666"/>
            </a:solidFill>
            <a:prstDash val="solid"/>
            <a:round/>
            <a:headEnd len="med" w="med" type="none"/>
            <a:tailEnd len="med" w="med" type="none"/>
          </a:ln>
        </p:spPr>
      </p:cxnSp>
      <p:cxnSp>
        <p:nvCxnSpPr>
          <p:cNvPr id="1627" name="Google Shape;1627;p83"/>
          <p:cNvCxnSpPr>
            <a:stCxn id="1621" idx="0"/>
            <a:endCxn id="1625" idx="2"/>
          </p:cNvCxnSpPr>
          <p:nvPr/>
        </p:nvCxnSpPr>
        <p:spPr>
          <a:xfrm rot="10800000">
            <a:off x="5430250" y="4174975"/>
            <a:ext cx="381000" cy="285000"/>
          </a:xfrm>
          <a:prstGeom prst="straightConnector1">
            <a:avLst/>
          </a:prstGeom>
          <a:noFill/>
          <a:ln cap="flat" cmpd="sng" w="19050">
            <a:solidFill>
              <a:schemeClr val="dk2"/>
            </a:solidFill>
            <a:prstDash val="solid"/>
            <a:round/>
            <a:headEnd len="med" w="med" type="none"/>
            <a:tailEnd len="med" w="med" type="none"/>
          </a:ln>
        </p:spPr>
      </p:cxnSp>
      <p:sp>
        <p:nvSpPr>
          <p:cNvPr id="1628" name="Google Shape;1628;p83"/>
          <p:cNvSpPr/>
          <p:nvPr/>
        </p:nvSpPr>
        <p:spPr>
          <a:xfrm>
            <a:off x="6394600" y="44599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629" name="Google Shape;1629;p83"/>
          <p:cNvCxnSpPr>
            <a:stCxn id="1628" idx="0"/>
          </p:cNvCxnSpPr>
          <p:nvPr/>
        </p:nvCxnSpPr>
        <p:spPr>
          <a:xfrm flipH="1" rot="10800000">
            <a:off x="6670450" y="4187875"/>
            <a:ext cx="201300" cy="272100"/>
          </a:xfrm>
          <a:prstGeom prst="straightConnector1">
            <a:avLst/>
          </a:prstGeom>
          <a:noFill/>
          <a:ln cap="flat" cmpd="sng" w="19050">
            <a:solidFill>
              <a:schemeClr val="dk2"/>
            </a:solidFill>
            <a:prstDash val="solid"/>
            <a:round/>
            <a:headEnd len="med" w="med" type="none"/>
            <a:tailEnd len="med" w="med" type="none"/>
          </a:ln>
        </p:spPr>
      </p:cxnSp>
      <p:sp>
        <p:nvSpPr>
          <p:cNvPr id="1630" name="Google Shape;1630;p83"/>
          <p:cNvSpPr/>
          <p:nvPr/>
        </p:nvSpPr>
        <p:spPr>
          <a:xfrm>
            <a:off x="6132696" y="3240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625" name="Google Shape;1625;p83"/>
          <p:cNvSpPr/>
          <p:nvPr/>
        </p:nvSpPr>
        <p:spPr>
          <a:xfrm>
            <a:off x="5185000" y="38501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631" name="Google Shape;1631;p83"/>
          <p:cNvCxnSpPr>
            <a:stCxn id="1625" idx="0"/>
            <a:endCxn id="1630" idx="2"/>
          </p:cNvCxnSpPr>
          <p:nvPr/>
        </p:nvCxnSpPr>
        <p:spPr>
          <a:xfrm flipH="1" rot="10800000">
            <a:off x="5430250" y="3565175"/>
            <a:ext cx="947700" cy="285000"/>
          </a:xfrm>
          <a:prstGeom prst="straightConnector1">
            <a:avLst/>
          </a:prstGeom>
          <a:noFill/>
          <a:ln cap="flat" cmpd="sng" w="19050">
            <a:solidFill>
              <a:schemeClr val="dk2"/>
            </a:solidFill>
            <a:prstDash val="solid"/>
            <a:round/>
            <a:headEnd len="med" w="med" type="none"/>
            <a:tailEnd len="med" w="med" type="none"/>
          </a:ln>
        </p:spPr>
      </p:cxnSp>
      <p:cxnSp>
        <p:nvCxnSpPr>
          <p:cNvPr id="1632" name="Google Shape;1632;p83"/>
          <p:cNvCxnSpPr>
            <a:stCxn id="1630" idx="2"/>
            <a:endCxn id="1623" idx="0"/>
          </p:cNvCxnSpPr>
          <p:nvPr/>
        </p:nvCxnSpPr>
        <p:spPr>
          <a:xfrm>
            <a:off x="6377946" y="35652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633" name="Google Shape;1633;p83"/>
          <p:cNvCxnSpPr/>
          <p:nvPr/>
        </p:nvCxnSpPr>
        <p:spPr>
          <a:xfrm>
            <a:off x="4324075" y="4037538"/>
            <a:ext cx="501900" cy="0"/>
          </a:xfrm>
          <a:prstGeom prst="straightConnector1">
            <a:avLst/>
          </a:prstGeom>
          <a:noFill/>
          <a:ln cap="flat" cmpd="sng" w="19050">
            <a:solidFill>
              <a:schemeClr val="dk2"/>
            </a:solidFill>
            <a:prstDash val="solid"/>
            <a:round/>
            <a:headEnd len="med" w="med" type="none"/>
            <a:tailEnd len="med" w="med" type="triangle"/>
          </a:ln>
        </p:spPr>
      </p:cxnSp>
      <p:sp>
        <p:nvSpPr>
          <p:cNvPr id="1634" name="Google Shape;1634;p83"/>
          <p:cNvSpPr txBox="1"/>
          <p:nvPr>
            <p:ph idx="1" type="body"/>
          </p:nvPr>
        </p:nvSpPr>
        <p:spPr>
          <a:xfrm>
            <a:off x="166800" y="2617575"/>
            <a:ext cx="8443800" cy="100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delete(22):</a:t>
            </a:r>
            <a:endParaRPr/>
          </a:p>
        </p:txBody>
      </p:sp>
      <p:sp>
        <p:nvSpPr>
          <p:cNvPr id="1635" name="Google Shape;1635;p83"/>
          <p:cNvSpPr/>
          <p:nvPr/>
        </p:nvSpPr>
        <p:spPr>
          <a:xfrm>
            <a:off x="7356471" y="4456125"/>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cxnSp>
        <p:nvCxnSpPr>
          <p:cNvPr id="1636" name="Google Shape;1636;p83"/>
          <p:cNvCxnSpPr>
            <a:stCxn id="1635" idx="0"/>
          </p:cNvCxnSpPr>
          <p:nvPr/>
        </p:nvCxnSpPr>
        <p:spPr>
          <a:xfrm rot="10800000">
            <a:off x="7309821" y="4193925"/>
            <a:ext cx="291900" cy="2622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Statements about Tree Height</a:t>
            </a:r>
            <a:endParaRPr/>
          </a:p>
        </p:txBody>
      </p:sp>
      <p:sp>
        <p:nvSpPr>
          <p:cNvPr id="234" name="Google Shape;234;p21"/>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are true?</a:t>
            </a:r>
            <a:endParaRPr/>
          </a:p>
          <a:p>
            <a:pPr indent="-355600" lvl="0" marL="457200" rtl="0" algn="l">
              <a:spcBef>
                <a:spcPts val="600"/>
              </a:spcBef>
              <a:spcAft>
                <a:spcPts val="0"/>
              </a:spcAft>
              <a:buSzPts val="2000"/>
              <a:buAutoNum type="alphaUcPeriod"/>
            </a:pPr>
            <a:r>
              <a:rPr b="1" lang="en"/>
              <a:t>Worst case BST height is Θ(N).</a:t>
            </a:r>
            <a:endParaRPr b="1"/>
          </a:p>
          <a:p>
            <a:pPr indent="-355600" lvl="0" marL="457200" rtl="0" algn="l">
              <a:spcBef>
                <a:spcPts val="0"/>
              </a:spcBef>
              <a:spcAft>
                <a:spcPts val="0"/>
              </a:spcAft>
              <a:buSzPts val="2000"/>
              <a:buAutoNum type="alphaUcPeriod"/>
            </a:pPr>
            <a:r>
              <a:rPr b="1" lang="en"/>
              <a:t>BST height is O(N).</a:t>
            </a:r>
            <a:endParaRPr b="1"/>
          </a:p>
          <a:p>
            <a:pPr indent="-355600" lvl="0" marL="457200" rtl="0" algn="l">
              <a:spcBef>
                <a:spcPts val="0"/>
              </a:spcBef>
              <a:spcAft>
                <a:spcPts val="0"/>
              </a:spcAft>
              <a:buSzPts val="2000"/>
              <a:buAutoNum type="alphaUcPeriod"/>
            </a:pPr>
            <a:r>
              <a:rPr b="1" lang="en"/>
              <a:t>BST height is O(N</a:t>
            </a:r>
            <a:r>
              <a:rPr b="1" baseline="30000" lang="en"/>
              <a:t>2</a:t>
            </a:r>
            <a:r>
              <a:rPr b="1" lang="en"/>
              <a:t>).</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All are </a:t>
            </a:r>
            <a:r>
              <a:rPr b="1" lang="en"/>
              <a:t>true</a:t>
            </a:r>
            <a:r>
              <a:rPr lang="en"/>
              <a:t>!</a:t>
            </a:r>
            <a:endParaRPr/>
          </a:p>
          <a:p>
            <a:pPr indent="-355600" lvl="0" marL="457200" rtl="0" algn="l">
              <a:spcBef>
                <a:spcPts val="600"/>
              </a:spcBef>
              <a:spcAft>
                <a:spcPts val="0"/>
              </a:spcAft>
              <a:buSzPts val="2000"/>
              <a:buChar char="●"/>
            </a:pPr>
            <a:r>
              <a:rPr lang="en"/>
              <a:t>A worst case (spindly tree) has a height that grows exactly linearly - Θ(N).</a:t>
            </a:r>
            <a:endParaRPr/>
          </a:p>
          <a:p>
            <a:pPr indent="-355600" lvl="0" marL="457200" rtl="0" algn="l">
              <a:spcBef>
                <a:spcPts val="0"/>
              </a:spcBef>
              <a:spcAft>
                <a:spcPts val="0"/>
              </a:spcAft>
              <a:buSzPts val="2000"/>
              <a:buChar char="●"/>
            </a:pPr>
            <a:r>
              <a:rPr lang="en"/>
              <a:t>All BSTs have a height that grows linearly or better - O(N).</a:t>
            </a:r>
            <a:endParaRPr/>
          </a:p>
          <a:p>
            <a:pPr indent="-355600" lvl="0" marL="457200" rtl="0" algn="l">
              <a:spcBef>
                <a:spcPts val="0"/>
              </a:spcBef>
              <a:spcAft>
                <a:spcPts val="0"/>
              </a:spcAft>
              <a:buSzPts val="2000"/>
              <a:buChar char="●"/>
            </a:pPr>
            <a:r>
              <a:rPr lang="en"/>
              <a:t>All BSTs have a height that grows quadratically or better - O(N</a:t>
            </a:r>
            <a:r>
              <a:rPr baseline="30000" lang="en"/>
              <a:t>2</a:t>
            </a:r>
            <a:r>
              <a:rPr lang="en"/>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0" name="Shape 1640"/>
        <p:cNvGrpSpPr/>
        <p:nvPr/>
      </p:nvGrpSpPr>
      <p:grpSpPr>
        <a:xfrm>
          <a:off x="0" y="0"/>
          <a:ext cx="0" cy="0"/>
          <a:chOff x="0" y="0"/>
          <a:chExt cx="0" cy="0"/>
        </a:xfrm>
      </p:grpSpPr>
      <p:sp>
        <p:nvSpPr>
          <p:cNvPr id="1641" name="Google Shape;1641;p8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Filling in Empty Nodes (FIEN)</a:t>
            </a:r>
            <a:endParaRPr/>
          </a:p>
        </p:txBody>
      </p:sp>
      <p:sp>
        <p:nvSpPr>
          <p:cNvPr id="1642" name="Google Shape;1642;p84"/>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hard part about deletion is filling empty nodes. </a:t>
            </a:r>
            <a:endParaRPr/>
          </a:p>
          <a:p>
            <a:pPr indent="-355600" lvl="0" marL="457200" rtl="0" algn="l">
              <a:spcBef>
                <a:spcPts val="600"/>
              </a:spcBef>
              <a:spcAft>
                <a:spcPts val="0"/>
              </a:spcAft>
              <a:buSzPts val="2000"/>
              <a:buChar char="●"/>
            </a:pPr>
            <a:r>
              <a:rPr lang="en"/>
              <a:t>There are three interesting cases to consider.</a:t>
            </a:r>
            <a:endParaRPr/>
          </a:p>
          <a:p>
            <a:pPr indent="-355600" lvl="0" marL="457200" rtl="0" algn="l">
              <a:spcBef>
                <a:spcPts val="0"/>
              </a:spcBef>
              <a:spcAft>
                <a:spcPts val="0"/>
              </a:spcAft>
              <a:buSzPts val="2000"/>
              <a:buChar char="●"/>
            </a:pPr>
            <a:r>
              <a:rPr lang="en"/>
              <a:t>For reasons that will become clear later, we will talk about how to fill empty boxes ANYWHERE in the tree, not just in the leaves.</a:t>
            </a:r>
            <a:endParaRPr/>
          </a:p>
        </p:txBody>
      </p:sp>
      <p:sp>
        <p:nvSpPr>
          <p:cNvPr id="1643" name="Google Shape;1643;p84"/>
          <p:cNvSpPr/>
          <p:nvPr/>
        </p:nvSpPr>
        <p:spPr>
          <a:xfrm>
            <a:off x="4327205" y="32622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a:t>
            </a:r>
            <a:endParaRPr sz="1800"/>
          </a:p>
        </p:txBody>
      </p:sp>
      <p:sp>
        <p:nvSpPr>
          <p:cNvPr id="1644" name="Google Shape;1644;p84"/>
          <p:cNvSpPr/>
          <p:nvPr/>
        </p:nvSpPr>
        <p:spPr>
          <a:xfrm>
            <a:off x="1823108" y="32622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45" name="Google Shape;1645;p84"/>
          <p:cNvSpPr/>
          <p:nvPr/>
        </p:nvSpPr>
        <p:spPr>
          <a:xfrm>
            <a:off x="3483250" y="266547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646" name="Google Shape;1646;p84"/>
          <p:cNvCxnSpPr>
            <a:stCxn id="1647" idx="2"/>
            <a:endCxn id="1644" idx="0"/>
          </p:cNvCxnSpPr>
          <p:nvPr/>
        </p:nvCxnSpPr>
        <p:spPr>
          <a:xfrm flipH="1">
            <a:off x="2068296" y="2990375"/>
            <a:ext cx="3900" cy="271800"/>
          </a:xfrm>
          <a:prstGeom prst="straightConnector1">
            <a:avLst/>
          </a:prstGeom>
          <a:noFill/>
          <a:ln cap="flat" cmpd="sng" w="19050">
            <a:solidFill>
              <a:srgbClr val="666666"/>
            </a:solidFill>
            <a:prstDash val="solid"/>
            <a:round/>
            <a:headEnd len="med" w="med" type="none"/>
            <a:tailEnd len="med" w="med" type="none"/>
          </a:ln>
        </p:spPr>
      </p:cxnSp>
      <p:cxnSp>
        <p:nvCxnSpPr>
          <p:cNvPr id="1648" name="Google Shape;1648;p84"/>
          <p:cNvCxnSpPr/>
          <p:nvPr/>
        </p:nvCxnSpPr>
        <p:spPr>
          <a:xfrm>
            <a:off x="4201155" y="2991925"/>
            <a:ext cx="415200" cy="276600"/>
          </a:xfrm>
          <a:prstGeom prst="straightConnector1">
            <a:avLst/>
          </a:prstGeom>
          <a:noFill/>
          <a:ln cap="flat" cmpd="sng" w="19050">
            <a:solidFill>
              <a:srgbClr val="666666"/>
            </a:solidFill>
            <a:prstDash val="solid"/>
            <a:round/>
            <a:headEnd len="med" w="med" type="none"/>
            <a:tailEnd len="med" w="med" type="none"/>
          </a:ln>
        </p:spPr>
      </p:cxnSp>
      <p:sp>
        <p:nvSpPr>
          <p:cNvPr id="1649" name="Google Shape;1649;p84"/>
          <p:cNvSpPr/>
          <p:nvPr/>
        </p:nvSpPr>
        <p:spPr>
          <a:xfrm>
            <a:off x="2965475" y="32622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650" name="Google Shape;1650;p84"/>
          <p:cNvCxnSpPr>
            <a:stCxn id="1649" idx="0"/>
          </p:cNvCxnSpPr>
          <p:nvPr/>
        </p:nvCxnSpPr>
        <p:spPr>
          <a:xfrm flipH="1" rot="10800000">
            <a:off x="3241325" y="2991925"/>
            <a:ext cx="310800" cy="270300"/>
          </a:xfrm>
          <a:prstGeom prst="straightConnector1">
            <a:avLst/>
          </a:prstGeom>
          <a:noFill/>
          <a:ln cap="flat" cmpd="sng" w="19050">
            <a:solidFill>
              <a:schemeClr val="dk2"/>
            </a:solidFill>
            <a:prstDash val="solid"/>
            <a:round/>
            <a:headEnd len="med" w="med" type="none"/>
            <a:tailEnd len="med" w="med" type="none"/>
          </a:ln>
        </p:spPr>
      </p:cxnSp>
      <p:sp>
        <p:nvSpPr>
          <p:cNvPr id="1651" name="Google Shape;1651;p84"/>
          <p:cNvSpPr/>
          <p:nvPr/>
        </p:nvSpPr>
        <p:spPr>
          <a:xfrm>
            <a:off x="2779771" y="20426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cxnSp>
        <p:nvCxnSpPr>
          <p:cNvPr id="1652" name="Google Shape;1652;p84"/>
          <p:cNvCxnSpPr>
            <a:endCxn id="1651" idx="2"/>
          </p:cNvCxnSpPr>
          <p:nvPr/>
        </p:nvCxnSpPr>
        <p:spPr>
          <a:xfrm flipH="1" rot="10800000">
            <a:off x="2058421" y="2367525"/>
            <a:ext cx="966600" cy="297900"/>
          </a:xfrm>
          <a:prstGeom prst="straightConnector1">
            <a:avLst/>
          </a:prstGeom>
          <a:noFill/>
          <a:ln cap="flat" cmpd="sng" w="19050">
            <a:solidFill>
              <a:schemeClr val="dk2"/>
            </a:solidFill>
            <a:prstDash val="solid"/>
            <a:round/>
            <a:headEnd len="med" w="med" type="none"/>
            <a:tailEnd len="med" w="med" type="none"/>
          </a:ln>
        </p:spPr>
      </p:cxnSp>
      <p:cxnSp>
        <p:nvCxnSpPr>
          <p:cNvPr id="1653" name="Google Shape;1653;p84"/>
          <p:cNvCxnSpPr>
            <a:stCxn id="1651" idx="2"/>
            <a:endCxn id="1645" idx="0"/>
          </p:cNvCxnSpPr>
          <p:nvPr/>
        </p:nvCxnSpPr>
        <p:spPr>
          <a:xfrm>
            <a:off x="3025021" y="236752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654" name="Google Shape;1654;p84"/>
          <p:cNvCxnSpPr>
            <a:stCxn id="1655" idx="0"/>
            <a:endCxn id="1645" idx="2"/>
          </p:cNvCxnSpPr>
          <p:nvPr/>
        </p:nvCxnSpPr>
        <p:spPr>
          <a:xfrm flipH="1" rot="10800000">
            <a:off x="3904235" y="2990425"/>
            <a:ext cx="1800" cy="271800"/>
          </a:xfrm>
          <a:prstGeom prst="straightConnector1">
            <a:avLst/>
          </a:prstGeom>
          <a:noFill/>
          <a:ln cap="flat" cmpd="sng" w="19050">
            <a:solidFill>
              <a:schemeClr val="dk2"/>
            </a:solidFill>
            <a:prstDash val="solid"/>
            <a:round/>
            <a:headEnd len="med" w="med" type="none"/>
            <a:tailEnd len="med" w="med" type="none"/>
          </a:ln>
        </p:spPr>
      </p:cxnSp>
      <p:sp>
        <p:nvSpPr>
          <p:cNvPr id="1647" name="Google Shape;1647;p84"/>
          <p:cNvSpPr/>
          <p:nvPr/>
        </p:nvSpPr>
        <p:spPr>
          <a:xfrm>
            <a:off x="1826946" y="2665475"/>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655" name="Google Shape;1655;p84"/>
          <p:cNvSpPr/>
          <p:nvPr/>
        </p:nvSpPr>
        <p:spPr>
          <a:xfrm>
            <a:off x="3628385" y="32622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1656" name="Google Shape;1656;p84"/>
          <p:cNvSpPr/>
          <p:nvPr/>
        </p:nvSpPr>
        <p:spPr>
          <a:xfrm>
            <a:off x="3535000" y="423008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657" name="Google Shape;1657;p84"/>
          <p:cNvSpPr/>
          <p:nvPr/>
        </p:nvSpPr>
        <p:spPr>
          <a:xfrm>
            <a:off x="4722123" y="42300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658" name="Google Shape;1658;p84"/>
          <p:cNvSpPr/>
          <p:nvPr/>
        </p:nvSpPr>
        <p:spPr>
          <a:xfrm>
            <a:off x="4087900" y="37174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659" name="Google Shape;1659;p84"/>
          <p:cNvSpPr/>
          <p:nvPr/>
        </p:nvSpPr>
        <p:spPr>
          <a:xfrm>
            <a:off x="3534064" y="4742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660" name="Google Shape;1660;p84"/>
          <p:cNvSpPr/>
          <p:nvPr/>
        </p:nvSpPr>
        <p:spPr>
          <a:xfrm>
            <a:off x="4441850" y="4742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61" name="Google Shape;1661;p84"/>
          <p:cNvSpPr/>
          <p:nvPr/>
        </p:nvSpPr>
        <p:spPr>
          <a:xfrm>
            <a:off x="5009550" y="4742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1662" name="Google Shape;1662;p84"/>
          <p:cNvCxnSpPr>
            <a:stCxn id="1658" idx="2"/>
            <a:endCxn id="1656" idx="0"/>
          </p:cNvCxnSpPr>
          <p:nvPr/>
        </p:nvCxnSpPr>
        <p:spPr>
          <a:xfrm flipH="1">
            <a:off x="3735250" y="40423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1663" name="Google Shape;1663;p84"/>
          <p:cNvCxnSpPr>
            <a:stCxn id="1656" idx="2"/>
            <a:endCxn id="1659" idx="0"/>
          </p:cNvCxnSpPr>
          <p:nvPr/>
        </p:nvCxnSpPr>
        <p:spPr>
          <a:xfrm flipH="1">
            <a:off x="3734350" y="4554982"/>
            <a:ext cx="900" cy="187800"/>
          </a:xfrm>
          <a:prstGeom prst="straightConnector1">
            <a:avLst/>
          </a:prstGeom>
          <a:noFill/>
          <a:ln cap="flat" cmpd="sng" w="19050">
            <a:solidFill>
              <a:srgbClr val="666666"/>
            </a:solidFill>
            <a:prstDash val="solid"/>
            <a:round/>
            <a:headEnd len="med" w="med" type="none"/>
            <a:tailEnd len="med" w="med" type="none"/>
          </a:ln>
        </p:spPr>
      </p:cxnSp>
      <p:cxnSp>
        <p:nvCxnSpPr>
          <p:cNvPr id="1664" name="Google Shape;1664;p84"/>
          <p:cNvCxnSpPr>
            <a:stCxn id="1657" idx="2"/>
            <a:endCxn id="1660" idx="0"/>
          </p:cNvCxnSpPr>
          <p:nvPr/>
        </p:nvCxnSpPr>
        <p:spPr>
          <a:xfrm flipH="1">
            <a:off x="4642173" y="45549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1665" name="Google Shape;1665;p84"/>
          <p:cNvCxnSpPr>
            <a:stCxn id="1657" idx="2"/>
            <a:endCxn id="1661" idx="0"/>
          </p:cNvCxnSpPr>
          <p:nvPr/>
        </p:nvCxnSpPr>
        <p:spPr>
          <a:xfrm>
            <a:off x="4922373" y="45549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1666" name="Google Shape;1666;p84"/>
          <p:cNvCxnSpPr>
            <a:stCxn id="1658" idx="2"/>
            <a:endCxn id="1657" idx="0"/>
          </p:cNvCxnSpPr>
          <p:nvPr/>
        </p:nvCxnSpPr>
        <p:spPr>
          <a:xfrm>
            <a:off x="4288150" y="404235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1667" name="Google Shape;1667;p84"/>
          <p:cNvSpPr txBox="1"/>
          <p:nvPr/>
        </p:nvSpPr>
        <p:spPr>
          <a:xfrm>
            <a:off x="5676900" y="4117250"/>
            <a:ext cx="32979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Since empty nodes contain k=0 items, non-leaf empty nodes have 1 child!</a:t>
            </a:r>
            <a:endParaRPr/>
          </a:p>
        </p:txBody>
      </p:sp>
      <p:sp>
        <p:nvSpPr>
          <p:cNvPr id="1668" name="Google Shape;1668;p84"/>
          <p:cNvSpPr/>
          <p:nvPr/>
        </p:nvSpPr>
        <p:spPr>
          <a:xfrm>
            <a:off x="418025" y="423008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669" name="Google Shape;1669;p84"/>
          <p:cNvSpPr/>
          <p:nvPr/>
        </p:nvSpPr>
        <p:spPr>
          <a:xfrm>
            <a:off x="1224148" y="42300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670" name="Google Shape;1670;p84"/>
          <p:cNvSpPr/>
          <p:nvPr/>
        </p:nvSpPr>
        <p:spPr>
          <a:xfrm>
            <a:off x="1075612" y="3717450"/>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2  6 </a:t>
            </a:r>
            <a:endParaRPr sz="1800"/>
          </a:p>
        </p:txBody>
      </p:sp>
      <p:sp>
        <p:nvSpPr>
          <p:cNvPr id="1671" name="Google Shape;1671;p84"/>
          <p:cNvSpPr/>
          <p:nvPr/>
        </p:nvSpPr>
        <p:spPr>
          <a:xfrm>
            <a:off x="417089" y="4726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672" name="Google Shape;1672;p84"/>
          <p:cNvSpPr/>
          <p:nvPr/>
        </p:nvSpPr>
        <p:spPr>
          <a:xfrm>
            <a:off x="943875" y="4726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673" name="Google Shape;1673;p84"/>
          <p:cNvSpPr/>
          <p:nvPr/>
        </p:nvSpPr>
        <p:spPr>
          <a:xfrm>
            <a:off x="1511575" y="4726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674" name="Google Shape;1674;p84"/>
          <p:cNvCxnSpPr>
            <a:stCxn id="1670" idx="2"/>
            <a:endCxn id="1668" idx="0"/>
          </p:cNvCxnSpPr>
          <p:nvPr/>
        </p:nvCxnSpPr>
        <p:spPr>
          <a:xfrm flipH="1">
            <a:off x="618412" y="4042350"/>
            <a:ext cx="806700" cy="187800"/>
          </a:xfrm>
          <a:prstGeom prst="straightConnector1">
            <a:avLst/>
          </a:prstGeom>
          <a:noFill/>
          <a:ln cap="flat" cmpd="sng" w="19050">
            <a:solidFill>
              <a:srgbClr val="666666"/>
            </a:solidFill>
            <a:prstDash val="solid"/>
            <a:round/>
            <a:headEnd len="med" w="med" type="none"/>
            <a:tailEnd len="med" w="med" type="none"/>
          </a:ln>
        </p:spPr>
      </p:cxnSp>
      <p:cxnSp>
        <p:nvCxnSpPr>
          <p:cNvPr id="1675" name="Google Shape;1675;p84"/>
          <p:cNvCxnSpPr>
            <a:stCxn id="1668" idx="2"/>
            <a:endCxn id="1671" idx="0"/>
          </p:cNvCxnSpPr>
          <p:nvPr/>
        </p:nvCxnSpPr>
        <p:spPr>
          <a:xfrm flipH="1">
            <a:off x="617375" y="4554982"/>
            <a:ext cx="900" cy="171300"/>
          </a:xfrm>
          <a:prstGeom prst="straightConnector1">
            <a:avLst/>
          </a:prstGeom>
          <a:noFill/>
          <a:ln cap="flat" cmpd="sng" w="19050">
            <a:solidFill>
              <a:srgbClr val="666666"/>
            </a:solidFill>
            <a:prstDash val="solid"/>
            <a:round/>
            <a:headEnd len="med" w="med" type="none"/>
            <a:tailEnd len="med" w="med" type="none"/>
          </a:ln>
        </p:spPr>
      </p:cxnSp>
      <p:cxnSp>
        <p:nvCxnSpPr>
          <p:cNvPr id="1676" name="Google Shape;1676;p84"/>
          <p:cNvCxnSpPr>
            <a:stCxn id="1669" idx="2"/>
            <a:endCxn id="1672" idx="0"/>
          </p:cNvCxnSpPr>
          <p:nvPr/>
        </p:nvCxnSpPr>
        <p:spPr>
          <a:xfrm flipH="1">
            <a:off x="1144198" y="4554982"/>
            <a:ext cx="280200" cy="171300"/>
          </a:xfrm>
          <a:prstGeom prst="straightConnector1">
            <a:avLst/>
          </a:prstGeom>
          <a:noFill/>
          <a:ln cap="flat" cmpd="sng" w="19050">
            <a:solidFill>
              <a:srgbClr val="666666"/>
            </a:solidFill>
            <a:prstDash val="solid"/>
            <a:round/>
            <a:headEnd len="med" w="med" type="none"/>
            <a:tailEnd len="med" w="med" type="none"/>
          </a:ln>
        </p:spPr>
      </p:cxnSp>
      <p:cxnSp>
        <p:nvCxnSpPr>
          <p:cNvPr id="1677" name="Google Shape;1677;p84"/>
          <p:cNvCxnSpPr>
            <a:stCxn id="1669" idx="2"/>
            <a:endCxn id="1673" idx="0"/>
          </p:cNvCxnSpPr>
          <p:nvPr/>
        </p:nvCxnSpPr>
        <p:spPr>
          <a:xfrm>
            <a:off x="1424398" y="4554982"/>
            <a:ext cx="287400" cy="171300"/>
          </a:xfrm>
          <a:prstGeom prst="straightConnector1">
            <a:avLst/>
          </a:prstGeom>
          <a:noFill/>
          <a:ln cap="flat" cmpd="sng" w="19050">
            <a:solidFill>
              <a:srgbClr val="666666"/>
            </a:solidFill>
            <a:prstDash val="solid"/>
            <a:round/>
            <a:headEnd len="med" w="med" type="none"/>
            <a:tailEnd len="med" w="med" type="none"/>
          </a:ln>
        </p:spPr>
      </p:cxnSp>
      <p:cxnSp>
        <p:nvCxnSpPr>
          <p:cNvPr id="1678" name="Google Shape;1678;p84"/>
          <p:cNvCxnSpPr>
            <a:stCxn id="1670" idx="2"/>
            <a:endCxn id="1669" idx="0"/>
          </p:cNvCxnSpPr>
          <p:nvPr/>
        </p:nvCxnSpPr>
        <p:spPr>
          <a:xfrm flipH="1">
            <a:off x="1424512" y="4042350"/>
            <a:ext cx="600" cy="187800"/>
          </a:xfrm>
          <a:prstGeom prst="straightConnector1">
            <a:avLst/>
          </a:prstGeom>
          <a:noFill/>
          <a:ln cap="flat" cmpd="sng" w="19050">
            <a:solidFill>
              <a:srgbClr val="666666"/>
            </a:solidFill>
            <a:prstDash val="solid"/>
            <a:round/>
            <a:headEnd len="med" w="med" type="none"/>
            <a:tailEnd len="med" w="med" type="none"/>
          </a:ln>
        </p:spPr>
      </p:cxnSp>
      <p:sp>
        <p:nvSpPr>
          <p:cNvPr id="1679" name="Google Shape;1679;p84"/>
          <p:cNvSpPr/>
          <p:nvPr/>
        </p:nvSpPr>
        <p:spPr>
          <a:xfrm>
            <a:off x="2213285" y="42300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1680" name="Google Shape;1680;p84"/>
          <p:cNvSpPr/>
          <p:nvPr/>
        </p:nvSpPr>
        <p:spPr>
          <a:xfrm>
            <a:off x="1972285" y="4726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681" name="Google Shape;1681;p84"/>
          <p:cNvSpPr/>
          <p:nvPr/>
        </p:nvSpPr>
        <p:spPr>
          <a:xfrm>
            <a:off x="2466185" y="47262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682" name="Google Shape;1682;p84"/>
          <p:cNvCxnSpPr>
            <a:stCxn id="1670" idx="2"/>
            <a:endCxn id="1679" idx="0"/>
          </p:cNvCxnSpPr>
          <p:nvPr/>
        </p:nvCxnSpPr>
        <p:spPr>
          <a:xfrm>
            <a:off x="1425112" y="4042350"/>
            <a:ext cx="988500" cy="187800"/>
          </a:xfrm>
          <a:prstGeom prst="straightConnector1">
            <a:avLst/>
          </a:prstGeom>
          <a:noFill/>
          <a:ln cap="flat" cmpd="sng" w="19050">
            <a:solidFill>
              <a:srgbClr val="666666"/>
            </a:solidFill>
            <a:prstDash val="solid"/>
            <a:round/>
            <a:headEnd len="med" w="med" type="none"/>
            <a:tailEnd len="med" w="med" type="none"/>
          </a:ln>
        </p:spPr>
      </p:cxnSp>
      <p:cxnSp>
        <p:nvCxnSpPr>
          <p:cNvPr id="1683" name="Google Shape;1683;p84"/>
          <p:cNvCxnSpPr>
            <a:stCxn id="1680" idx="0"/>
            <a:endCxn id="1679" idx="2"/>
          </p:cNvCxnSpPr>
          <p:nvPr/>
        </p:nvCxnSpPr>
        <p:spPr>
          <a:xfrm flipH="1" rot="10800000">
            <a:off x="2172535" y="4554957"/>
            <a:ext cx="240900" cy="171300"/>
          </a:xfrm>
          <a:prstGeom prst="straightConnector1">
            <a:avLst/>
          </a:prstGeom>
          <a:noFill/>
          <a:ln cap="flat" cmpd="sng" w="19050">
            <a:solidFill>
              <a:srgbClr val="666666"/>
            </a:solidFill>
            <a:prstDash val="solid"/>
            <a:round/>
            <a:headEnd len="med" w="med" type="none"/>
            <a:tailEnd len="med" w="med" type="none"/>
          </a:ln>
        </p:spPr>
      </p:cxnSp>
      <p:cxnSp>
        <p:nvCxnSpPr>
          <p:cNvPr id="1684" name="Google Shape;1684;p84"/>
          <p:cNvCxnSpPr>
            <a:stCxn id="1681" idx="0"/>
            <a:endCxn id="1679" idx="2"/>
          </p:cNvCxnSpPr>
          <p:nvPr/>
        </p:nvCxnSpPr>
        <p:spPr>
          <a:xfrm rot="10800000">
            <a:off x="2413535" y="4554957"/>
            <a:ext cx="252900" cy="1713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88" name="Shape 1688"/>
        <p:cNvGrpSpPr/>
        <p:nvPr/>
      </p:nvGrpSpPr>
      <p:grpSpPr>
        <a:xfrm>
          <a:off x="0" y="0"/>
          <a:ext cx="0" cy="0"/>
          <a:chOff x="0" y="0"/>
          <a:chExt cx="0" cy="0"/>
        </a:xfrm>
      </p:grpSpPr>
      <p:sp>
        <p:nvSpPr>
          <p:cNvPr id="1689" name="Google Shape;1689;p8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1A: Multi-Key Sibling</a:t>
            </a:r>
            <a:endParaRPr/>
          </a:p>
        </p:txBody>
      </p:sp>
      <p:sp>
        <p:nvSpPr>
          <p:cNvPr id="1690" name="Google Shape;1690;p85"/>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1A, the empty node’s adjacent sibling has multiple keys.</a:t>
            </a:r>
            <a:endParaRPr/>
          </a:p>
          <a:p>
            <a:pPr indent="-355600" lvl="0" marL="457200" rtl="0" algn="l">
              <a:spcBef>
                <a:spcPts val="600"/>
              </a:spcBef>
              <a:spcAft>
                <a:spcPts val="0"/>
              </a:spcAft>
              <a:buSzPts val="2000"/>
              <a:buChar char="●"/>
            </a:pPr>
            <a:r>
              <a:rPr lang="en"/>
              <a:t>Very hard optional challenge: Try to fill in X in the diagram below so that the result is a valid 2-3 tree.</a:t>
            </a:r>
            <a:endParaRPr/>
          </a:p>
        </p:txBody>
      </p:sp>
      <p:sp>
        <p:nvSpPr>
          <p:cNvPr id="1691" name="Google Shape;1691;p85"/>
          <p:cNvSpPr/>
          <p:nvPr/>
        </p:nvSpPr>
        <p:spPr>
          <a:xfrm>
            <a:off x="303180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a:t>
            </a:r>
            <a:endParaRPr sz="1800"/>
          </a:p>
        </p:txBody>
      </p:sp>
      <p:sp>
        <p:nvSpPr>
          <p:cNvPr id="1692" name="Google Shape;1692;p85"/>
          <p:cNvSpPr/>
          <p:nvPr/>
        </p:nvSpPr>
        <p:spPr>
          <a:xfrm>
            <a:off x="527708" y="30336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693" name="Google Shape;1693;p85"/>
          <p:cNvSpPr/>
          <p:nvPr/>
        </p:nvSpPr>
        <p:spPr>
          <a:xfrm>
            <a:off x="2187850" y="243687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694" name="Google Shape;1694;p85"/>
          <p:cNvCxnSpPr>
            <a:stCxn id="1695" idx="2"/>
            <a:endCxn id="1692" idx="0"/>
          </p:cNvCxnSpPr>
          <p:nvPr/>
        </p:nvCxnSpPr>
        <p:spPr>
          <a:xfrm flipH="1">
            <a:off x="772896" y="2761775"/>
            <a:ext cx="3900" cy="271800"/>
          </a:xfrm>
          <a:prstGeom prst="straightConnector1">
            <a:avLst/>
          </a:prstGeom>
          <a:noFill/>
          <a:ln cap="flat" cmpd="sng" w="19050">
            <a:solidFill>
              <a:srgbClr val="666666"/>
            </a:solidFill>
            <a:prstDash val="solid"/>
            <a:round/>
            <a:headEnd len="med" w="med" type="none"/>
            <a:tailEnd len="med" w="med" type="none"/>
          </a:ln>
        </p:spPr>
      </p:cxnSp>
      <p:cxnSp>
        <p:nvCxnSpPr>
          <p:cNvPr id="1696" name="Google Shape;1696;p85"/>
          <p:cNvCxnSpPr/>
          <p:nvPr/>
        </p:nvCxnSpPr>
        <p:spPr>
          <a:xfrm>
            <a:off x="2905755" y="2763325"/>
            <a:ext cx="415200" cy="276600"/>
          </a:xfrm>
          <a:prstGeom prst="straightConnector1">
            <a:avLst/>
          </a:prstGeom>
          <a:noFill/>
          <a:ln cap="flat" cmpd="sng" w="19050">
            <a:solidFill>
              <a:srgbClr val="666666"/>
            </a:solidFill>
            <a:prstDash val="solid"/>
            <a:round/>
            <a:headEnd len="med" w="med" type="none"/>
            <a:tailEnd len="med" w="med" type="none"/>
          </a:ln>
        </p:spPr>
      </p:cxnSp>
      <p:sp>
        <p:nvSpPr>
          <p:cNvPr id="1697" name="Google Shape;1697;p85"/>
          <p:cNvSpPr/>
          <p:nvPr/>
        </p:nvSpPr>
        <p:spPr>
          <a:xfrm>
            <a:off x="167007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698" name="Google Shape;1698;p85"/>
          <p:cNvCxnSpPr>
            <a:stCxn id="1697" idx="0"/>
          </p:cNvCxnSpPr>
          <p:nvPr/>
        </p:nvCxnSpPr>
        <p:spPr>
          <a:xfrm flipH="1" rot="10800000">
            <a:off x="1945925" y="2763325"/>
            <a:ext cx="310800" cy="270300"/>
          </a:xfrm>
          <a:prstGeom prst="straightConnector1">
            <a:avLst/>
          </a:prstGeom>
          <a:noFill/>
          <a:ln cap="flat" cmpd="sng" w="19050">
            <a:solidFill>
              <a:schemeClr val="dk2"/>
            </a:solidFill>
            <a:prstDash val="solid"/>
            <a:round/>
            <a:headEnd len="med" w="med" type="none"/>
            <a:tailEnd len="med" w="med" type="none"/>
          </a:ln>
        </p:spPr>
      </p:cxnSp>
      <p:sp>
        <p:nvSpPr>
          <p:cNvPr id="1699" name="Google Shape;1699;p85"/>
          <p:cNvSpPr/>
          <p:nvPr/>
        </p:nvSpPr>
        <p:spPr>
          <a:xfrm>
            <a:off x="1484371" y="18140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cxnSp>
        <p:nvCxnSpPr>
          <p:cNvPr id="1700" name="Google Shape;1700;p85"/>
          <p:cNvCxnSpPr>
            <a:endCxn id="1699" idx="2"/>
          </p:cNvCxnSpPr>
          <p:nvPr/>
        </p:nvCxnSpPr>
        <p:spPr>
          <a:xfrm flipH="1" rot="10800000">
            <a:off x="763021" y="2138925"/>
            <a:ext cx="966600" cy="297900"/>
          </a:xfrm>
          <a:prstGeom prst="straightConnector1">
            <a:avLst/>
          </a:prstGeom>
          <a:noFill/>
          <a:ln cap="flat" cmpd="sng" w="19050">
            <a:solidFill>
              <a:schemeClr val="dk2"/>
            </a:solidFill>
            <a:prstDash val="solid"/>
            <a:round/>
            <a:headEnd len="med" w="med" type="none"/>
            <a:tailEnd len="med" w="med" type="none"/>
          </a:ln>
        </p:spPr>
      </p:cxnSp>
      <p:cxnSp>
        <p:nvCxnSpPr>
          <p:cNvPr id="1701" name="Google Shape;1701;p85"/>
          <p:cNvCxnSpPr>
            <a:stCxn id="1699" idx="2"/>
            <a:endCxn id="1693" idx="0"/>
          </p:cNvCxnSpPr>
          <p:nvPr/>
        </p:nvCxnSpPr>
        <p:spPr>
          <a:xfrm>
            <a:off x="1729621" y="213892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702" name="Google Shape;1702;p85"/>
          <p:cNvCxnSpPr>
            <a:stCxn id="1703" idx="0"/>
            <a:endCxn id="1693" idx="2"/>
          </p:cNvCxnSpPr>
          <p:nvPr/>
        </p:nvCxnSpPr>
        <p:spPr>
          <a:xfrm flipH="1" rot="10800000">
            <a:off x="2608835" y="2761825"/>
            <a:ext cx="1800" cy="271800"/>
          </a:xfrm>
          <a:prstGeom prst="straightConnector1">
            <a:avLst/>
          </a:prstGeom>
          <a:noFill/>
          <a:ln cap="flat" cmpd="sng" w="19050">
            <a:solidFill>
              <a:schemeClr val="dk2"/>
            </a:solidFill>
            <a:prstDash val="solid"/>
            <a:round/>
            <a:headEnd len="med" w="med" type="none"/>
            <a:tailEnd len="med" w="med" type="none"/>
          </a:ln>
        </p:spPr>
      </p:cxnSp>
      <p:sp>
        <p:nvSpPr>
          <p:cNvPr id="1695" name="Google Shape;1695;p85"/>
          <p:cNvSpPr/>
          <p:nvPr/>
        </p:nvSpPr>
        <p:spPr>
          <a:xfrm>
            <a:off x="531546" y="2436875"/>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703" name="Google Shape;1703;p85"/>
          <p:cNvSpPr/>
          <p:nvPr/>
        </p:nvSpPr>
        <p:spPr>
          <a:xfrm>
            <a:off x="233298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7" name="Shape 1707"/>
        <p:cNvGrpSpPr/>
        <p:nvPr/>
      </p:nvGrpSpPr>
      <p:grpSpPr>
        <a:xfrm>
          <a:off x="0" y="0"/>
          <a:ext cx="0" cy="0"/>
          <a:chOff x="0" y="0"/>
          <a:chExt cx="0" cy="0"/>
        </a:xfrm>
      </p:grpSpPr>
      <p:sp>
        <p:nvSpPr>
          <p:cNvPr id="1708" name="Google Shape;1708;p8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1A: Multi-Key Sibling</a:t>
            </a:r>
            <a:endParaRPr/>
          </a:p>
        </p:txBody>
      </p:sp>
      <p:sp>
        <p:nvSpPr>
          <p:cNvPr id="1709" name="Google Shape;1709;p86"/>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1A, the empty node’s adjacent sibling has multiple keys.</a:t>
            </a:r>
            <a:endParaRPr/>
          </a:p>
          <a:p>
            <a:pPr indent="-355600" lvl="0" marL="457200" rtl="0" algn="l">
              <a:spcBef>
                <a:spcPts val="600"/>
              </a:spcBef>
              <a:spcAft>
                <a:spcPts val="0"/>
              </a:spcAft>
              <a:buSzPts val="2000"/>
              <a:buChar char="●"/>
            </a:pPr>
            <a:r>
              <a:rPr lang="en"/>
              <a:t>X steals parent’s item. Parent steals sibling’s item. </a:t>
            </a:r>
            <a:endParaRPr/>
          </a:p>
        </p:txBody>
      </p:sp>
      <p:sp>
        <p:nvSpPr>
          <p:cNvPr id="1710" name="Google Shape;1710;p86"/>
          <p:cNvSpPr/>
          <p:nvPr/>
        </p:nvSpPr>
        <p:spPr>
          <a:xfrm>
            <a:off x="303180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a:t>
            </a:r>
            <a:endParaRPr sz="1800"/>
          </a:p>
        </p:txBody>
      </p:sp>
      <p:sp>
        <p:nvSpPr>
          <p:cNvPr id="1711" name="Google Shape;1711;p86"/>
          <p:cNvSpPr/>
          <p:nvPr/>
        </p:nvSpPr>
        <p:spPr>
          <a:xfrm>
            <a:off x="527708" y="30336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712" name="Google Shape;1712;p86"/>
          <p:cNvSpPr/>
          <p:nvPr/>
        </p:nvSpPr>
        <p:spPr>
          <a:xfrm>
            <a:off x="2187850" y="243687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21  23</a:t>
            </a:r>
            <a:endParaRPr sz="1800"/>
          </a:p>
        </p:txBody>
      </p:sp>
      <p:cxnSp>
        <p:nvCxnSpPr>
          <p:cNvPr id="1713" name="Google Shape;1713;p86"/>
          <p:cNvCxnSpPr>
            <a:stCxn id="1714" idx="2"/>
            <a:endCxn id="1711" idx="0"/>
          </p:cNvCxnSpPr>
          <p:nvPr/>
        </p:nvCxnSpPr>
        <p:spPr>
          <a:xfrm flipH="1">
            <a:off x="772896" y="2761775"/>
            <a:ext cx="3900" cy="271800"/>
          </a:xfrm>
          <a:prstGeom prst="straightConnector1">
            <a:avLst/>
          </a:prstGeom>
          <a:noFill/>
          <a:ln cap="flat" cmpd="sng" w="19050">
            <a:solidFill>
              <a:srgbClr val="666666"/>
            </a:solidFill>
            <a:prstDash val="solid"/>
            <a:round/>
            <a:headEnd len="med" w="med" type="none"/>
            <a:tailEnd len="med" w="med" type="none"/>
          </a:ln>
        </p:spPr>
      </p:cxnSp>
      <p:cxnSp>
        <p:nvCxnSpPr>
          <p:cNvPr id="1715" name="Google Shape;1715;p86"/>
          <p:cNvCxnSpPr/>
          <p:nvPr/>
        </p:nvCxnSpPr>
        <p:spPr>
          <a:xfrm>
            <a:off x="2905755" y="2763325"/>
            <a:ext cx="415200" cy="276600"/>
          </a:xfrm>
          <a:prstGeom prst="straightConnector1">
            <a:avLst/>
          </a:prstGeom>
          <a:noFill/>
          <a:ln cap="flat" cmpd="sng" w="19050">
            <a:solidFill>
              <a:srgbClr val="666666"/>
            </a:solidFill>
            <a:prstDash val="solid"/>
            <a:round/>
            <a:headEnd len="med" w="med" type="none"/>
            <a:tailEnd len="med" w="med" type="none"/>
          </a:ln>
        </p:spPr>
      </p:cxnSp>
      <p:sp>
        <p:nvSpPr>
          <p:cNvPr id="1716" name="Google Shape;1716;p86"/>
          <p:cNvSpPr/>
          <p:nvPr/>
        </p:nvSpPr>
        <p:spPr>
          <a:xfrm>
            <a:off x="167007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717" name="Google Shape;1717;p86"/>
          <p:cNvCxnSpPr>
            <a:stCxn id="1716" idx="0"/>
          </p:cNvCxnSpPr>
          <p:nvPr/>
        </p:nvCxnSpPr>
        <p:spPr>
          <a:xfrm flipH="1" rot="10800000">
            <a:off x="1945925" y="2763325"/>
            <a:ext cx="310800" cy="270300"/>
          </a:xfrm>
          <a:prstGeom prst="straightConnector1">
            <a:avLst/>
          </a:prstGeom>
          <a:noFill/>
          <a:ln cap="flat" cmpd="sng" w="19050">
            <a:solidFill>
              <a:schemeClr val="dk2"/>
            </a:solidFill>
            <a:prstDash val="solid"/>
            <a:round/>
            <a:headEnd len="med" w="med" type="none"/>
            <a:tailEnd len="med" w="med" type="none"/>
          </a:ln>
        </p:spPr>
      </p:cxnSp>
      <p:sp>
        <p:nvSpPr>
          <p:cNvPr id="1718" name="Google Shape;1718;p86"/>
          <p:cNvSpPr/>
          <p:nvPr/>
        </p:nvSpPr>
        <p:spPr>
          <a:xfrm>
            <a:off x="1484371" y="18140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cxnSp>
        <p:nvCxnSpPr>
          <p:cNvPr id="1719" name="Google Shape;1719;p86"/>
          <p:cNvCxnSpPr>
            <a:endCxn id="1718" idx="2"/>
          </p:cNvCxnSpPr>
          <p:nvPr/>
        </p:nvCxnSpPr>
        <p:spPr>
          <a:xfrm flipH="1" rot="10800000">
            <a:off x="763021" y="2138925"/>
            <a:ext cx="966600" cy="297900"/>
          </a:xfrm>
          <a:prstGeom prst="straightConnector1">
            <a:avLst/>
          </a:prstGeom>
          <a:noFill/>
          <a:ln cap="flat" cmpd="sng" w="19050">
            <a:solidFill>
              <a:schemeClr val="dk2"/>
            </a:solidFill>
            <a:prstDash val="solid"/>
            <a:round/>
            <a:headEnd len="med" w="med" type="none"/>
            <a:tailEnd len="med" w="med" type="none"/>
          </a:ln>
        </p:spPr>
      </p:cxnSp>
      <p:cxnSp>
        <p:nvCxnSpPr>
          <p:cNvPr id="1720" name="Google Shape;1720;p86"/>
          <p:cNvCxnSpPr>
            <a:stCxn id="1718" idx="2"/>
            <a:endCxn id="1712" idx="0"/>
          </p:cNvCxnSpPr>
          <p:nvPr/>
        </p:nvCxnSpPr>
        <p:spPr>
          <a:xfrm>
            <a:off x="1729621" y="213892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721" name="Google Shape;1721;p86"/>
          <p:cNvCxnSpPr>
            <a:stCxn id="1722" idx="0"/>
            <a:endCxn id="1712" idx="2"/>
          </p:cNvCxnSpPr>
          <p:nvPr/>
        </p:nvCxnSpPr>
        <p:spPr>
          <a:xfrm flipH="1" rot="10800000">
            <a:off x="2608835" y="2761825"/>
            <a:ext cx="1800" cy="271800"/>
          </a:xfrm>
          <a:prstGeom prst="straightConnector1">
            <a:avLst/>
          </a:prstGeom>
          <a:noFill/>
          <a:ln cap="flat" cmpd="sng" w="19050">
            <a:solidFill>
              <a:schemeClr val="dk2"/>
            </a:solidFill>
            <a:prstDash val="solid"/>
            <a:round/>
            <a:headEnd len="med" w="med" type="none"/>
            <a:tailEnd len="med" w="med" type="none"/>
          </a:ln>
        </p:spPr>
      </p:cxnSp>
      <p:sp>
        <p:nvSpPr>
          <p:cNvPr id="1714" name="Google Shape;1714;p86"/>
          <p:cNvSpPr/>
          <p:nvPr/>
        </p:nvSpPr>
        <p:spPr>
          <a:xfrm>
            <a:off x="531546" y="2436875"/>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722" name="Google Shape;1722;p86"/>
          <p:cNvSpPr/>
          <p:nvPr/>
        </p:nvSpPr>
        <p:spPr>
          <a:xfrm>
            <a:off x="2332985" y="303362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grpSp>
        <p:nvGrpSpPr>
          <p:cNvPr id="1723" name="Google Shape;1723;p86"/>
          <p:cNvGrpSpPr/>
          <p:nvPr/>
        </p:nvGrpSpPr>
        <p:grpSpPr>
          <a:xfrm>
            <a:off x="4887008" y="1827075"/>
            <a:ext cx="3055797" cy="1544500"/>
            <a:chOff x="4887008" y="1827075"/>
            <a:chExt cx="3055797" cy="1544500"/>
          </a:xfrm>
        </p:grpSpPr>
        <p:sp>
          <p:nvSpPr>
            <p:cNvPr id="1724" name="Google Shape;1724;p86"/>
            <p:cNvSpPr/>
            <p:nvPr/>
          </p:nvSpPr>
          <p:spPr>
            <a:xfrm>
              <a:off x="7391105" y="30466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a:t>
              </a:r>
              <a:endParaRPr sz="1800"/>
            </a:p>
          </p:txBody>
        </p:sp>
        <p:sp>
          <p:nvSpPr>
            <p:cNvPr id="1725" name="Google Shape;1725;p86"/>
            <p:cNvSpPr/>
            <p:nvPr/>
          </p:nvSpPr>
          <p:spPr>
            <a:xfrm>
              <a:off x="4887008" y="30466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726" name="Google Shape;1726;p86"/>
            <p:cNvSpPr/>
            <p:nvPr/>
          </p:nvSpPr>
          <p:spPr>
            <a:xfrm>
              <a:off x="6547150" y="24499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23</a:t>
              </a:r>
              <a:endParaRPr sz="1800"/>
            </a:p>
          </p:txBody>
        </p:sp>
        <p:cxnSp>
          <p:nvCxnSpPr>
            <p:cNvPr id="1727" name="Google Shape;1727;p86"/>
            <p:cNvCxnSpPr>
              <a:stCxn id="1728" idx="2"/>
              <a:endCxn id="1725" idx="0"/>
            </p:cNvCxnSpPr>
            <p:nvPr/>
          </p:nvCxnSpPr>
          <p:spPr>
            <a:xfrm flipH="1">
              <a:off x="5132196" y="2774825"/>
              <a:ext cx="3900" cy="271800"/>
            </a:xfrm>
            <a:prstGeom prst="straightConnector1">
              <a:avLst/>
            </a:prstGeom>
            <a:noFill/>
            <a:ln cap="flat" cmpd="sng" w="19050">
              <a:solidFill>
                <a:srgbClr val="666666"/>
              </a:solidFill>
              <a:prstDash val="solid"/>
              <a:round/>
              <a:headEnd len="med" w="med" type="none"/>
              <a:tailEnd len="med" w="med" type="none"/>
            </a:ln>
          </p:spPr>
        </p:cxnSp>
        <p:cxnSp>
          <p:nvCxnSpPr>
            <p:cNvPr id="1729" name="Google Shape;1729;p86"/>
            <p:cNvCxnSpPr/>
            <p:nvPr/>
          </p:nvCxnSpPr>
          <p:spPr>
            <a:xfrm>
              <a:off x="7265055" y="2776375"/>
              <a:ext cx="415200" cy="276600"/>
            </a:xfrm>
            <a:prstGeom prst="straightConnector1">
              <a:avLst/>
            </a:prstGeom>
            <a:noFill/>
            <a:ln cap="flat" cmpd="sng" w="19050">
              <a:solidFill>
                <a:srgbClr val="666666"/>
              </a:solidFill>
              <a:prstDash val="solid"/>
              <a:round/>
              <a:headEnd len="med" w="med" type="none"/>
              <a:tailEnd len="med" w="med" type="none"/>
            </a:ln>
          </p:spPr>
        </p:cxnSp>
        <p:sp>
          <p:nvSpPr>
            <p:cNvPr id="1730" name="Google Shape;1730;p86"/>
            <p:cNvSpPr/>
            <p:nvPr/>
          </p:nvSpPr>
          <p:spPr>
            <a:xfrm>
              <a:off x="6029375" y="30466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731" name="Google Shape;1731;p86"/>
            <p:cNvCxnSpPr>
              <a:stCxn id="1730" idx="0"/>
            </p:cNvCxnSpPr>
            <p:nvPr/>
          </p:nvCxnSpPr>
          <p:spPr>
            <a:xfrm flipH="1" rot="10800000">
              <a:off x="6305225" y="2776375"/>
              <a:ext cx="310800" cy="270300"/>
            </a:xfrm>
            <a:prstGeom prst="straightConnector1">
              <a:avLst/>
            </a:prstGeom>
            <a:noFill/>
            <a:ln cap="flat" cmpd="sng" w="19050">
              <a:solidFill>
                <a:schemeClr val="dk2"/>
              </a:solidFill>
              <a:prstDash val="solid"/>
              <a:round/>
              <a:headEnd len="med" w="med" type="none"/>
              <a:tailEnd len="med" w="med" type="none"/>
            </a:ln>
          </p:spPr>
        </p:cxnSp>
        <p:sp>
          <p:nvSpPr>
            <p:cNvPr id="1732" name="Google Shape;1732;p86"/>
            <p:cNvSpPr/>
            <p:nvPr/>
          </p:nvSpPr>
          <p:spPr>
            <a:xfrm>
              <a:off x="5843671" y="18270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21</a:t>
              </a:r>
              <a:endParaRPr sz="1800">
                <a:solidFill>
                  <a:srgbClr val="9900FF"/>
                </a:solidFill>
              </a:endParaRPr>
            </a:p>
          </p:txBody>
        </p:sp>
        <p:cxnSp>
          <p:nvCxnSpPr>
            <p:cNvPr id="1733" name="Google Shape;1733;p86"/>
            <p:cNvCxnSpPr>
              <a:endCxn id="1732" idx="2"/>
            </p:cNvCxnSpPr>
            <p:nvPr/>
          </p:nvCxnSpPr>
          <p:spPr>
            <a:xfrm flipH="1" rot="10800000">
              <a:off x="5122321" y="2151975"/>
              <a:ext cx="966600" cy="297900"/>
            </a:xfrm>
            <a:prstGeom prst="straightConnector1">
              <a:avLst/>
            </a:prstGeom>
            <a:noFill/>
            <a:ln cap="flat" cmpd="sng" w="19050">
              <a:solidFill>
                <a:schemeClr val="dk2"/>
              </a:solidFill>
              <a:prstDash val="solid"/>
              <a:round/>
              <a:headEnd len="med" w="med" type="none"/>
              <a:tailEnd len="med" w="med" type="none"/>
            </a:ln>
          </p:spPr>
        </p:cxnSp>
        <p:cxnSp>
          <p:nvCxnSpPr>
            <p:cNvPr id="1734" name="Google Shape;1734;p86"/>
            <p:cNvCxnSpPr>
              <a:stCxn id="1732" idx="2"/>
              <a:endCxn id="1726" idx="0"/>
            </p:cNvCxnSpPr>
            <p:nvPr/>
          </p:nvCxnSpPr>
          <p:spPr>
            <a:xfrm>
              <a:off x="6088921" y="21519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735" name="Google Shape;1735;p86"/>
            <p:cNvCxnSpPr>
              <a:stCxn id="1736" idx="0"/>
              <a:endCxn id="1726" idx="2"/>
            </p:cNvCxnSpPr>
            <p:nvPr/>
          </p:nvCxnSpPr>
          <p:spPr>
            <a:xfrm flipH="1" rot="10800000">
              <a:off x="6968135" y="2774875"/>
              <a:ext cx="1800" cy="271800"/>
            </a:xfrm>
            <a:prstGeom prst="straightConnector1">
              <a:avLst/>
            </a:prstGeom>
            <a:noFill/>
            <a:ln cap="flat" cmpd="sng" w="19050">
              <a:solidFill>
                <a:schemeClr val="dk2"/>
              </a:solidFill>
              <a:prstDash val="solid"/>
              <a:round/>
              <a:headEnd len="med" w="med" type="none"/>
              <a:tailEnd len="med" w="med" type="none"/>
            </a:ln>
          </p:spPr>
        </p:cxnSp>
        <p:sp>
          <p:nvSpPr>
            <p:cNvPr id="1728" name="Google Shape;1728;p86"/>
            <p:cNvSpPr/>
            <p:nvPr/>
          </p:nvSpPr>
          <p:spPr>
            <a:xfrm>
              <a:off x="4890846" y="24499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17</a:t>
              </a:r>
              <a:endParaRPr sz="1800">
                <a:solidFill>
                  <a:srgbClr val="9900FF"/>
                </a:solidFill>
              </a:endParaRPr>
            </a:p>
          </p:txBody>
        </p:sp>
        <p:sp>
          <p:nvSpPr>
            <p:cNvPr id="1736" name="Google Shape;1736;p86"/>
            <p:cNvSpPr/>
            <p:nvPr/>
          </p:nvSpPr>
          <p:spPr>
            <a:xfrm>
              <a:off x="6692285" y="30466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cxnSp>
          <p:nvCxnSpPr>
            <p:cNvPr id="1737" name="Google Shape;1737;p86"/>
            <p:cNvCxnSpPr/>
            <p:nvPr/>
          </p:nvCxnSpPr>
          <p:spPr>
            <a:xfrm flipH="1">
              <a:off x="5213750" y="2102613"/>
              <a:ext cx="534300" cy="183300"/>
            </a:xfrm>
            <a:prstGeom prst="straightConnector1">
              <a:avLst/>
            </a:prstGeom>
            <a:noFill/>
            <a:ln cap="flat" cmpd="sng" w="9525">
              <a:solidFill>
                <a:schemeClr val="dk2"/>
              </a:solidFill>
              <a:prstDash val="dash"/>
              <a:round/>
              <a:headEnd len="med" w="med" type="none"/>
              <a:tailEnd len="med" w="med" type="triangle"/>
            </a:ln>
          </p:spPr>
        </p:cxnSp>
        <p:cxnSp>
          <p:nvCxnSpPr>
            <p:cNvPr id="1738" name="Google Shape;1738;p86"/>
            <p:cNvCxnSpPr/>
            <p:nvPr/>
          </p:nvCxnSpPr>
          <p:spPr>
            <a:xfrm rot="10800000">
              <a:off x="6449350" y="2114113"/>
              <a:ext cx="561900" cy="226800"/>
            </a:xfrm>
            <a:prstGeom prst="straightConnector1">
              <a:avLst/>
            </a:prstGeom>
            <a:noFill/>
            <a:ln cap="flat" cmpd="sng" w="9525">
              <a:solidFill>
                <a:schemeClr val="dk2"/>
              </a:solidFill>
              <a:prstDash val="dash"/>
              <a:round/>
              <a:headEnd len="med" w="med" type="none"/>
              <a:tailEnd len="med" w="med" type="triangle"/>
            </a:ln>
          </p:spPr>
        </p:cxnSp>
      </p:grpSp>
      <p:grpSp>
        <p:nvGrpSpPr>
          <p:cNvPr id="1739" name="Google Shape;1739;p86"/>
          <p:cNvGrpSpPr/>
          <p:nvPr/>
        </p:nvGrpSpPr>
        <p:grpSpPr>
          <a:xfrm>
            <a:off x="2663108" y="3447775"/>
            <a:ext cx="3131997" cy="1544500"/>
            <a:chOff x="2663108" y="3447775"/>
            <a:chExt cx="3131997" cy="1544500"/>
          </a:xfrm>
        </p:grpSpPr>
        <p:sp>
          <p:nvSpPr>
            <p:cNvPr id="1740" name="Google Shape;1740;p86"/>
            <p:cNvSpPr/>
            <p:nvPr/>
          </p:nvSpPr>
          <p:spPr>
            <a:xfrm>
              <a:off x="5243405" y="46673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24 </a:t>
              </a:r>
              <a:endParaRPr sz="1800"/>
            </a:p>
          </p:txBody>
        </p:sp>
        <p:sp>
          <p:nvSpPr>
            <p:cNvPr id="1741" name="Google Shape;1741;p86"/>
            <p:cNvSpPr/>
            <p:nvPr/>
          </p:nvSpPr>
          <p:spPr>
            <a:xfrm>
              <a:off x="2663108" y="4667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742" name="Google Shape;1742;p86"/>
            <p:cNvSpPr/>
            <p:nvPr/>
          </p:nvSpPr>
          <p:spPr>
            <a:xfrm>
              <a:off x="4628050" y="40706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23</a:t>
              </a:r>
              <a:endParaRPr sz="1800"/>
            </a:p>
          </p:txBody>
        </p:sp>
        <p:cxnSp>
          <p:nvCxnSpPr>
            <p:cNvPr id="1743" name="Google Shape;1743;p86"/>
            <p:cNvCxnSpPr>
              <a:stCxn id="1744" idx="2"/>
              <a:endCxn id="1741" idx="0"/>
            </p:cNvCxnSpPr>
            <p:nvPr/>
          </p:nvCxnSpPr>
          <p:spPr>
            <a:xfrm flipH="1">
              <a:off x="2908296" y="4395525"/>
              <a:ext cx="308700" cy="271800"/>
            </a:xfrm>
            <a:prstGeom prst="straightConnector1">
              <a:avLst/>
            </a:prstGeom>
            <a:noFill/>
            <a:ln cap="flat" cmpd="sng" w="19050">
              <a:solidFill>
                <a:srgbClr val="666666"/>
              </a:solidFill>
              <a:prstDash val="solid"/>
              <a:round/>
              <a:headEnd len="med" w="med" type="none"/>
              <a:tailEnd len="med" w="med" type="none"/>
            </a:ln>
          </p:spPr>
        </p:cxnSp>
        <p:cxnSp>
          <p:nvCxnSpPr>
            <p:cNvPr id="1745" name="Google Shape;1745;p86"/>
            <p:cNvCxnSpPr>
              <a:stCxn id="1742" idx="2"/>
              <a:endCxn id="1740" idx="0"/>
            </p:cNvCxnSpPr>
            <p:nvPr/>
          </p:nvCxnSpPr>
          <p:spPr>
            <a:xfrm>
              <a:off x="5050750" y="4395525"/>
              <a:ext cx="468600" cy="271800"/>
            </a:xfrm>
            <a:prstGeom prst="straightConnector1">
              <a:avLst/>
            </a:prstGeom>
            <a:noFill/>
            <a:ln cap="flat" cmpd="sng" w="19050">
              <a:solidFill>
                <a:srgbClr val="666666"/>
              </a:solidFill>
              <a:prstDash val="solid"/>
              <a:round/>
              <a:headEnd len="med" w="med" type="none"/>
              <a:tailEnd len="med" w="med" type="none"/>
            </a:ln>
          </p:spPr>
        </p:cxnSp>
        <p:sp>
          <p:nvSpPr>
            <p:cNvPr id="1746" name="Google Shape;1746;p86"/>
            <p:cNvSpPr/>
            <p:nvPr/>
          </p:nvSpPr>
          <p:spPr>
            <a:xfrm>
              <a:off x="3424475" y="46673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747" name="Google Shape;1747;p86"/>
            <p:cNvCxnSpPr>
              <a:stCxn id="1746" idx="0"/>
              <a:endCxn id="1744" idx="2"/>
            </p:cNvCxnSpPr>
            <p:nvPr/>
          </p:nvCxnSpPr>
          <p:spPr>
            <a:xfrm rot="10800000">
              <a:off x="3217025" y="4395575"/>
              <a:ext cx="483300" cy="271800"/>
            </a:xfrm>
            <a:prstGeom prst="straightConnector1">
              <a:avLst/>
            </a:prstGeom>
            <a:noFill/>
            <a:ln cap="flat" cmpd="sng" w="19050">
              <a:solidFill>
                <a:srgbClr val="9900FF"/>
              </a:solidFill>
              <a:prstDash val="solid"/>
              <a:round/>
              <a:headEnd len="med" w="med" type="none"/>
              <a:tailEnd len="med" w="med" type="none"/>
            </a:ln>
          </p:spPr>
        </p:cxnSp>
        <p:sp>
          <p:nvSpPr>
            <p:cNvPr id="1748" name="Google Shape;1748;p86"/>
            <p:cNvSpPr/>
            <p:nvPr/>
          </p:nvSpPr>
          <p:spPr>
            <a:xfrm>
              <a:off x="3924571" y="344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21</a:t>
              </a:r>
              <a:endParaRPr sz="1800">
                <a:solidFill>
                  <a:srgbClr val="9900FF"/>
                </a:solidFill>
              </a:endParaRPr>
            </a:p>
          </p:txBody>
        </p:sp>
        <p:cxnSp>
          <p:nvCxnSpPr>
            <p:cNvPr id="1749" name="Google Shape;1749;p86"/>
            <p:cNvCxnSpPr>
              <a:endCxn id="1748" idx="2"/>
            </p:cNvCxnSpPr>
            <p:nvPr/>
          </p:nvCxnSpPr>
          <p:spPr>
            <a:xfrm flipH="1" rot="10800000">
              <a:off x="3203221" y="3772675"/>
              <a:ext cx="966600" cy="297900"/>
            </a:xfrm>
            <a:prstGeom prst="straightConnector1">
              <a:avLst/>
            </a:prstGeom>
            <a:noFill/>
            <a:ln cap="flat" cmpd="sng" w="19050">
              <a:solidFill>
                <a:schemeClr val="dk2"/>
              </a:solidFill>
              <a:prstDash val="solid"/>
              <a:round/>
              <a:headEnd len="med" w="med" type="none"/>
              <a:tailEnd len="med" w="med" type="none"/>
            </a:ln>
          </p:spPr>
        </p:cxnSp>
        <p:cxnSp>
          <p:nvCxnSpPr>
            <p:cNvPr id="1750" name="Google Shape;1750;p86"/>
            <p:cNvCxnSpPr>
              <a:stCxn id="1748" idx="2"/>
              <a:endCxn id="1742" idx="0"/>
            </p:cNvCxnSpPr>
            <p:nvPr/>
          </p:nvCxnSpPr>
          <p:spPr>
            <a:xfrm>
              <a:off x="4169821" y="37726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751" name="Google Shape;1751;p86"/>
            <p:cNvCxnSpPr>
              <a:stCxn id="1752" idx="0"/>
              <a:endCxn id="1742" idx="2"/>
            </p:cNvCxnSpPr>
            <p:nvPr/>
          </p:nvCxnSpPr>
          <p:spPr>
            <a:xfrm flipH="1" rot="10800000">
              <a:off x="4591835" y="4395575"/>
              <a:ext cx="459000" cy="271800"/>
            </a:xfrm>
            <a:prstGeom prst="straightConnector1">
              <a:avLst/>
            </a:prstGeom>
            <a:noFill/>
            <a:ln cap="flat" cmpd="sng" w="19050">
              <a:solidFill>
                <a:schemeClr val="dk2"/>
              </a:solidFill>
              <a:prstDash val="solid"/>
              <a:round/>
              <a:headEnd len="med" w="med" type="none"/>
              <a:tailEnd len="med" w="med" type="none"/>
            </a:ln>
          </p:spPr>
        </p:cxnSp>
        <p:sp>
          <p:nvSpPr>
            <p:cNvPr id="1744" name="Google Shape;1744;p86"/>
            <p:cNvSpPr/>
            <p:nvPr/>
          </p:nvSpPr>
          <p:spPr>
            <a:xfrm>
              <a:off x="2971746" y="40706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17</a:t>
              </a:r>
              <a:endParaRPr sz="1800">
                <a:solidFill>
                  <a:srgbClr val="9900FF"/>
                </a:solidFill>
              </a:endParaRPr>
            </a:p>
          </p:txBody>
        </p:sp>
        <p:sp>
          <p:nvSpPr>
            <p:cNvPr id="1752" name="Google Shape;1752;p86"/>
            <p:cNvSpPr/>
            <p:nvPr/>
          </p:nvSpPr>
          <p:spPr>
            <a:xfrm>
              <a:off x="4315985" y="4667375"/>
              <a:ext cx="5517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grpSp>
      <p:sp>
        <p:nvSpPr>
          <p:cNvPr id="1753" name="Google Shape;1753;p86"/>
          <p:cNvSpPr txBox="1"/>
          <p:nvPr>
            <p:ph idx="1" type="body"/>
          </p:nvPr>
        </p:nvSpPr>
        <p:spPr>
          <a:xfrm>
            <a:off x="243000" y="1246169"/>
            <a:ext cx="8443800" cy="46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If X was not a leaf node, X steals one of sibling’s subtrees.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3"/>
                                        </p:tgtEl>
                                        <p:attrNameLst>
                                          <p:attrName>style.visibility</p:attrName>
                                        </p:attrNameLst>
                                      </p:cBhvr>
                                      <p:to>
                                        <p:strVal val="visible"/>
                                      </p:to>
                                    </p:set>
                                    <p:animEffect filter="fade" transition="in">
                                      <p:cBhvr>
                                        <p:cTn dur="1"/>
                                        <p:tgtEl>
                                          <p:spTgt spid="1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1"/>
                                        <p:tgtEl>
                                          <p:spTgt spid="1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gtEl>
                                        <p:attrNameLst>
                                          <p:attrName>style.visibility</p:attrName>
                                        </p:attrNameLst>
                                      </p:cBhvr>
                                      <p:to>
                                        <p:strVal val="visible"/>
                                      </p:to>
                                    </p:set>
                                    <p:animEffect filter="fade" transition="in">
                                      <p:cBhvr>
                                        <p:cTn dur="1"/>
                                        <p:tgtEl>
                                          <p:spTgt spid="1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57" name="Shape 1757"/>
        <p:cNvGrpSpPr/>
        <p:nvPr/>
      </p:nvGrpSpPr>
      <p:grpSpPr>
        <a:xfrm>
          <a:off x="0" y="0"/>
          <a:ext cx="0" cy="0"/>
          <a:chOff x="0" y="0"/>
          <a:chExt cx="0" cy="0"/>
        </a:xfrm>
      </p:grpSpPr>
      <p:sp>
        <p:nvSpPr>
          <p:cNvPr id="1758" name="Google Shape;1758;p8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1A: Multi-Key Sibling</a:t>
            </a:r>
            <a:endParaRPr/>
          </a:p>
        </p:txBody>
      </p:sp>
      <p:sp>
        <p:nvSpPr>
          <p:cNvPr id="1759" name="Google Shape;1759;p87"/>
          <p:cNvSpPr txBox="1"/>
          <p:nvPr>
            <p:ph idx="1" type="body"/>
          </p:nvPr>
        </p:nvSpPr>
        <p:spPr>
          <a:xfrm>
            <a:off x="243000" y="556500"/>
            <a:ext cx="8443800" cy="22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1A, the empty node’s adjacent sibling has multiple keys.</a:t>
            </a:r>
            <a:endParaRPr/>
          </a:p>
          <a:p>
            <a:pPr indent="-355600" lvl="0" marL="457200" rtl="0" algn="l">
              <a:spcBef>
                <a:spcPts val="600"/>
              </a:spcBef>
              <a:spcAft>
                <a:spcPts val="0"/>
              </a:spcAft>
              <a:buSzPts val="2000"/>
              <a:buChar char="●"/>
            </a:pPr>
            <a:r>
              <a:rPr lang="en"/>
              <a:t>X steals parent’s item. Parent steals sibling’s item.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delete 17 from the tree below. </a:t>
            </a:r>
            <a:endParaRPr/>
          </a:p>
          <a:p>
            <a:pPr indent="-355600" lvl="0" marL="457200" rtl="0" algn="l">
              <a:spcBef>
                <a:spcPts val="600"/>
              </a:spcBef>
              <a:spcAft>
                <a:spcPts val="0"/>
              </a:spcAft>
              <a:buSzPts val="2000"/>
              <a:buChar char="●"/>
            </a:pPr>
            <a:r>
              <a:rPr lang="en"/>
              <a:t>Hint: You’ll end up in FIEN Case 1.</a:t>
            </a:r>
            <a:endParaRPr/>
          </a:p>
        </p:txBody>
      </p:sp>
      <p:sp>
        <p:nvSpPr>
          <p:cNvPr id="1760" name="Google Shape;1760;p87"/>
          <p:cNvSpPr txBox="1"/>
          <p:nvPr>
            <p:ph idx="1" type="body"/>
          </p:nvPr>
        </p:nvSpPr>
        <p:spPr>
          <a:xfrm>
            <a:off x="243000" y="1246169"/>
            <a:ext cx="8443800" cy="46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If X was not a leaf node, X steals one of sibling’s subtrees.</a:t>
            </a:r>
            <a:endParaRPr/>
          </a:p>
        </p:txBody>
      </p:sp>
      <p:sp>
        <p:nvSpPr>
          <p:cNvPr id="1761" name="Google Shape;1761;p87"/>
          <p:cNvSpPr/>
          <p:nvPr/>
        </p:nvSpPr>
        <p:spPr>
          <a:xfrm>
            <a:off x="6315675" y="4307575"/>
            <a:ext cx="52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a:t>
            </a:r>
            <a:endParaRPr sz="1800"/>
          </a:p>
        </p:txBody>
      </p:sp>
      <p:sp>
        <p:nvSpPr>
          <p:cNvPr id="1762" name="Google Shape;1762;p87"/>
          <p:cNvSpPr/>
          <p:nvPr/>
        </p:nvSpPr>
        <p:spPr>
          <a:xfrm>
            <a:off x="3825275"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763" name="Google Shape;1763;p87"/>
          <p:cNvSpPr/>
          <p:nvPr/>
        </p:nvSpPr>
        <p:spPr>
          <a:xfrm>
            <a:off x="2968566" y="43075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764" name="Google Shape;1764;p87"/>
          <p:cNvSpPr/>
          <p:nvPr/>
        </p:nvSpPr>
        <p:spPr>
          <a:xfrm>
            <a:off x="4790650" y="37108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21  24</a:t>
            </a:r>
            <a:endParaRPr sz="1800"/>
          </a:p>
        </p:txBody>
      </p:sp>
      <p:cxnSp>
        <p:nvCxnSpPr>
          <p:cNvPr id="1765" name="Google Shape;1765;p87"/>
          <p:cNvCxnSpPr>
            <a:stCxn id="1766" idx="2"/>
            <a:endCxn id="1763" idx="0"/>
          </p:cNvCxnSpPr>
          <p:nvPr/>
        </p:nvCxnSpPr>
        <p:spPr>
          <a:xfrm flipH="1">
            <a:off x="3213725" y="40226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767" name="Google Shape;1767;p87"/>
          <p:cNvCxnSpPr>
            <a:endCxn id="1761" idx="0"/>
          </p:cNvCxnSpPr>
          <p:nvPr/>
        </p:nvCxnSpPr>
        <p:spPr>
          <a:xfrm>
            <a:off x="5448225" y="4036675"/>
            <a:ext cx="1131600" cy="270900"/>
          </a:xfrm>
          <a:prstGeom prst="straightConnector1">
            <a:avLst/>
          </a:prstGeom>
          <a:noFill/>
          <a:ln cap="flat" cmpd="sng" w="19050">
            <a:solidFill>
              <a:srgbClr val="666666"/>
            </a:solidFill>
            <a:prstDash val="solid"/>
            <a:round/>
            <a:headEnd len="med" w="med" type="none"/>
            <a:tailEnd len="med" w="med" type="none"/>
          </a:ln>
        </p:spPr>
      </p:cxnSp>
      <p:cxnSp>
        <p:nvCxnSpPr>
          <p:cNvPr id="1768" name="Google Shape;1768;p87"/>
          <p:cNvCxnSpPr>
            <a:stCxn id="1762" idx="0"/>
            <a:endCxn id="1766" idx="2"/>
          </p:cNvCxnSpPr>
          <p:nvPr/>
        </p:nvCxnSpPr>
        <p:spPr>
          <a:xfrm rot="10800000">
            <a:off x="3613325" y="40225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769" name="Google Shape;1769;p87"/>
          <p:cNvSpPr/>
          <p:nvPr/>
        </p:nvSpPr>
        <p:spPr>
          <a:xfrm>
            <a:off x="4477050"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cxnSp>
        <p:nvCxnSpPr>
          <p:cNvPr id="1770" name="Google Shape;1770;p87"/>
          <p:cNvCxnSpPr>
            <a:stCxn id="1769" idx="0"/>
          </p:cNvCxnSpPr>
          <p:nvPr/>
        </p:nvCxnSpPr>
        <p:spPr>
          <a:xfrm flipH="1" rot="10800000">
            <a:off x="4722300" y="40408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771" name="Google Shape;1771;p87"/>
          <p:cNvSpPr/>
          <p:nvPr/>
        </p:nvSpPr>
        <p:spPr>
          <a:xfrm>
            <a:off x="5070478" y="43037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a:t>
            </a:r>
            <a:endParaRPr sz="1800"/>
          </a:p>
        </p:txBody>
      </p:sp>
      <p:cxnSp>
        <p:nvCxnSpPr>
          <p:cNvPr id="1772" name="Google Shape;1772;p87"/>
          <p:cNvCxnSpPr>
            <a:stCxn id="1771" idx="0"/>
            <a:endCxn id="1764" idx="2"/>
          </p:cNvCxnSpPr>
          <p:nvPr/>
        </p:nvCxnSpPr>
        <p:spPr>
          <a:xfrm rot="10800000">
            <a:off x="5213278" y="4035825"/>
            <a:ext cx="279900" cy="267900"/>
          </a:xfrm>
          <a:prstGeom prst="straightConnector1">
            <a:avLst/>
          </a:prstGeom>
          <a:noFill/>
          <a:ln cap="flat" cmpd="sng" w="19050">
            <a:solidFill>
              <a:schemeClr val="dk2"/>
            </a:solidFill>
            <a:prstDash val="solid"/>
            <a:round/>
            <a:headEnd len="med" w="med" type="none"/>
            <a:tailEnd len="med" w="med" type="none"/>
          </a:ln>
        </p:spPr>
      </p:cxnSp>
      <p:sp>
        <p:nvSpPr>
          <p:cNvPr id="1773" name="Google Shape;1773;p87"/>
          <p:cNvSpPr/>
          <p:nvPr/>
        </p:nvSpPr>
        <p:spPr>
          <a:xfrm>
            <a:off x="4087171" y="3087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17</a:t>
            </a:r>
            <a:endParaRPr sz="1800"/>
          </a:p>
        </p:txBody>
      </p:sp>
      <p:sp>
        <p:nvSpPr>
          <p:cNvPr id="1766" name="Google Shape;1766;p87"/>
          <p:cNvSpPr/>
          <p:nvPr/>
        </p:nvSpPr>
        <p:spPr>
          <a:xfrm>
            <a:off x="3368075" y="369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774" name="Google Shape;1774;p87"/>
          <p:cNvCxnSpPr>
            <a:stCxn id="1766" idx="0"/>
            <a:endCxn id="1773" idx="2"/>
          </p:cNvCxnSpPr>
          <p:nvPr/>
        </p:nvCxnSpPr>
        <p:spPr>
          <a:xfrm flipH="1" rot="10800000">
            <a:off x="3613325" y="34127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775" name="Google Shape;1775;p87"/>
          <p:cNvCxnSpPr>
            <a:stCxn id="1773" idx="2"/>
            <a:endCxn id="1764" idx="0"/>
          </p:cNvCxnSpPr>
          <p:nvPr/>
        </p:nvCxnSpPr>
        <p:spPr>
          <a:xfrm>
            <a:off x="4332421" y="3412875"/>
            <a:ext cx="880800" cy="29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9" name="Shape 1779"/>
        <p:cNvGrpSpPr/>
        <p:nvPr/>
      </p:nvGrpSpPr>
      <p:grpSpPr>
        <a:xfrm>
          <a:off x="0" y="0"/>
          <a:ext cx="0" cy="0"/>
          <a:chOff x="0" y="0"/>
          <a:chExt cx="0" cy="0"/>
        </a:xfrm>
      </p:grpSpPr>
      <p:sp>
        <p:nvSpPr>
          <p:cNvPr id="1780" name="Google Shape;1780;p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1A: Multi-Key Sibling</a:t>
            </a:r>
            <a:endParaRPr/>
          </a:p>
        </p:txBody>
      </p:sp>
      <p:sp>
        <p:nvSpPr>
          <p:cNvPr id="1781" name="Google Shape;1781;p88"/>
          <p:cNvSpPr txBox="1"/>
          <p:nvPr>
            <p:ph idx="1" type="body"/>
          </p:nvPr>
        </p:nvSpPr>
        <p:spPr>
          <a:xfrm>
            <a:off x="243000" y="556500"/>
            <a:ext cx="8443800" cy="22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1A, the empty node’s adjacent sibling has multiple keys.</a:t>
            </a:r>
            <a:endParaRPr/>
          </a:p>
          <a:p>
            <a:pPr indent="-355600" lvl="0" marL="457200" rtl="0" algn="l">
              <a:spcBef>
                <a:spcPts val="600"/>
              </a:spcBef>
              <a:spcAft>
                <a:spcPts val="0"/>
              </a:spcAft>
              <a:buSzPts val="2000"/>
              <a:buChar char="●"/>
            </a:pPr>
            <a:r>
              <a:rPr lang="en"/>
              <a:t>X steals parent’s item. Parent steals sibling’s item.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delete 17 from the tree below. </a:t>
            </a:r>
            <a:endParaRPr/>
          </a:p>
          <a:p>
            <a:pPr indent="-355600" lvl="0" marL="457200" rtl="0" algn="l">
              <a:spcBef>
                <a:spcPts val="600"/>
              </a:spcBef>
              <a:spcAft>
                <a:spcPts val="0"/>
              </a:spcAft>
              <a:buSzPts val="2000"/>
              <a:buChar char="●"/>
            </a:pPr>
            <a:r>
              <a:rPr lang="en"/>
              <a:t>Swap 17 with 19, then delete 17.</a:t>
            </a:r>
            <a:endParaRPr/>
          </a:p>
        </p:txBody>
      </p:sp>
      <p:sp>
        <p:nvSpPr>
          <p:cNvPr id="1782" name="Google Shape;1782;p88"/>
          <p:cNvSpPr txBox="1"/>
          <p:nvPr>
            <p:ph idx="1" type="body"/>
          </p:nvPr>
        </p:nvSpPr>
        <p:spPr>
          <a:xfrm>
            <a:off x="243000" y="1246169"/>
            <a:ext cx="8443800" cy="46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If X was not a leaf node, X steals one of sibling’s subtrees.</a:t>
            </a:r>
            <a:endParaRPr/>
          </a:p>
        </p:txBody>
      </p:sp>
      <p:sp>
        <p:nvSpPr>
          <p:cNvPr id="1783" name="Google Shape;1783;p88"/>
          <p:cNvSpPr/>
          <p:nvPr/>
        </p:nvSpPr>
        <p:spPr>
          <a:xfrm>
            <a:off x="3648675" y="4307575"/>
            <a:ext cx="52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a:t>
            </a:r>
            <a:endParaRPr sz="1800"/>
          </a:p>
        </p:txBody>
      </p:sp>
      <p:sp>
        <p:nvSpPr>
          <p:cNvPr id="1784" name="Google Shape;1784;p88"/>
          <p:cNvSpPr/>
          <p:nvPr/>
        </p:nvSpPr>
        <p:spPr>
          <a:xfrm>
            <a:off x="1158275"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785" name="Google Shape;1785;p88"/>
          <p:cNvSpPr/>
          <p:nvPr/>
        </p:nvSpPr>
        <p:spPr>
          <a:xfrm>
            <a:off x="301566" y="43075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786" name="Google Shape;1786;p88"/>
          <p:cNvSpPr/>
          <p:nvPr/>
        </p:nvSpPr>
        <p:spPr>
          <a:xfrm>
            <a:off x="2123650" y="37108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21  24</a:t>
            </a:r>
            <a:endParaRPr sz="1800"/>
          </a:p>
        </p:txBody>
      </p:sp>
      <p:cxnSp>
        <p:nvCxnSpPr>
          <p:cNvPr id="1787" name="Google Shape;1787;p88"/>
          <p:cNvCxnSpPr>
            <a:stCxn id="1788" idx="2"/>
            <a:endCxn id="1785" idx="0"/>
          </p:cNvCxnSpPr>
          <p:nvPr/>
        </p:nvCxnSpPr>
        <p:spPr>
          <a:xfrm flipH="1">
            <a:off x="546725" y="40226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789" name="Google Shape;1789;p88"/>
          <p:cNvCxnSpPr>
            <a:endCxn id="1783" idx="0"/>
          </p:cNvCxnSpPr>
          <p:nvPr/>
        </p:nvCxnSpPr>
        <p:spPr>
          <a:xfrm>
            <a:off x="2781225" y="4036675"/>
            <a:ext cx="1131600" cy="270900"/>
          </a:xfrm>
          <a:prstGeom prst="straightConnector1">
            <a:avLst/>
          </a:prstGeom>
          <a:noFill/>
          <a:ln cap="flat" cmpd="sng" w="19050">
            <a:solidFill>
              <a:srgbClr val="666666"/>
            </a:solidFill>
            <a:prstDash val="solid"/>
            <a:round/>
            <a:headEnd len="med" w="med" type="none"/>
            <a:tailEnd len="med" w="med" type="none"/>
          </a:ln>
        </p:spPr>
      </p:cxnSp>
      <p:cxnSp>
        <p:nvCxnSpPr>
          <p:cNvPr id="1790" name="Google Shape;1790;p88"/>
          <p:cNvCxnSpPr>
            <a:stCxn id="1784" idx="0"/>
            <a:endCxn id="1788" idx="2"/>
          </p:cNvCxnSpPr>
          <p:nvPr/>
        </p:nvCxnSpPr>
        <p:spPr>
          <a:xfrm rot="10800000">
            <a:off x="946325" y="40225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791" name="Google Shape;1791;p88"/>
          <p:cNvSpPr/>
          <p:nvPr/>
        </p:nvSpPr>
        <p:spPr>
          <a:xfrm>
            <a:off x="1810050" y="4307575"/>
            <a:ext cx="49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cxnSp>
        <p:nvCxnSpPr>
          <p:cNvPr id="1792" name="Google Shape;1792;p88"/>
          <p:cNvCxnSpPr>
            <a:stCxn id="1791" idx="0"/>
          </p:cNvCxnSpPr>
          <p:nvPr/>
        </p:nvCxnSpPr>
        <p:spPr>
          <a:xfrm flipH="1" rot="10800000">
            <a:off x="2055300" y="40408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793" name="Google Shape;1793;p88"/>
          <p:cNvSpPr/>
          <p:nvPr/>
        </p:nvSpPr>
        <p:spPr>
          <a:xfrm>
            <a:off x="2403478" y="43037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22  23</a:t>
            </a:r>
            <a:endParaRPr sz="1800"/>
          </a:p>
        </p:txBody>
      </p:sp>
      <p:cxnSp>
        <p:nvCxnSpPr>
          <p:cNvPr id="1794" name="Google Shape;1794;p88"/>
          <p:cNvCxnSpPr>
            <a:stCxn id="1793" idx="0"/>
            <a:endCxn id="1786" idx="2"/>
          </p:cNvCxnSpPr>
          <p:nvPr/>
        </p:nvCxnSpPr>
        <p:spPr>
          <a:xfrm rot="10800000">
            <a:off x="2546278" y="4035825"/>
            <a:ext cx="279900" cy="267900"/>
          </a:xfrm>
          <a:prstGeom prst="straightConnector1">
            <a:avLst/>
          </a:prstGeom>
          <a:noFill/>
          <a:ln cap="flat" cmpd="sng" w="19050">
            <a:solidFill>
              <a:schemeClr val="dk2"/>
            </a:solidFill>
            <a:prstDash val="solid"/>
            <a:round/>
            <a:headEnd len="med" w="med" type="none"/>
            <a:tailEnd len="med" w="med" type="none"/>
          </a:ln>
        </p:spPr>
      </p:cxnSp>
      <p:sp>
        <p:nvSpPr>
          <p:cNvPr id="1795" name="Google Shape;1795;p88"/>
          <p:cNvSpPr/>
          <p:nvPr/>
        </p:nvSpPr>
        <p:spPr>
          <a:xfrm>
            <a:off x="1420171" y="3087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sp>
        <p:nvSpPr>
          <p:cNvPr id="1788" name="Google Shape;1788;p88"/>
          <p:cNvSpPr/>
          <p:nvPr/>
        </p:nvSpPr>
        <p:spPr>
          <a:xfrm>
            <a:off x="701075" y="369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796" name="Google Shape;1796;p88"/>
          <p:cNvCxnSpPr>
            <a:stCxn id="1788" idx="0"/>
            <a:endCxn id="1795" idx="2"/>
          </p:cNvCxnSpPr>
          <p:nvPr/>
        </p:nvCxnSpPr>
        <p:spPr>
          <a:xfrm flipH="1" rot="10800000">
            <a:off x="946325" y="34127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797" name="Google Shape;1797;p88"/>
          <p:cNvCxnSpPr>
            <a:stCxn id="1795" idx="2"/>
            <a:endCxn id="1786" idx="0"/>
          </p:cNvCxnSpPr>
          <p:nvPr/>
        </p:nvCxnSpPr>
        <p:spPr>
          <a:xfrm>
            <a:off x="1665421" y="3412875"/>
            <a:ext cx="880800" cy="297900"/>
          </a:xfrm>
          <a:prstGeom prst="straightConnector1">
            <a:avLst/>
          </a:prstGeom>
          <a:noFill/>
          <a:ln cap="flat" cmpd="sng" w="19050">
            <a:solidFill>
              <a:schemeClr val="dk2"/>
            </a:solidFill>
            <a:prstDash val="solid"/>
            <a:round/>
            <a:headEnd len="med" w="med" type="none"/>
            <a:tailEnd len="med" w="med" type="none"/>
          </a:ln>
        </p:spPr>
      </p:cxnSp>
      <p:grpSp>
        <p:nvGrpSpPr>
          <p:cNvPr id="1798" name="Google Shape;1798;p88"/>
          <p:cNvGrpSpPr/>
          <p:nvPr/>
        </p:nvGrpSpPr>
        <p:grpSpPr>
          <a:xfrm>
            <a:off x="4643191" y="3087975"/>
            <a:ext cx="3875409" cy="1544508"/>
            <a:chOff x="4643191" y="3087975"/>
            <a:chExt cx="3875409" cy="1544508"/>
          </a:xfrm>
        </p:grpSpPr>
        <p:sp>
          <p:nvSpPr>
            <p:cNvPr id="1799" name="Google Shape;1799;p88"/>
            <p:cNvSpPr/>
            <p:nvPr/>
          </p:nvSpPr>
          <p:spPr>
            <a:xfrm>
              <a:off x="7990300" y="4307575"/>
              <a:ext cx="52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25</a:t>
              </a:r>
              <a:endParaRPr sz="1800"/>
            </a:p>
          </p:txBody>
        </p:sp>
        <p:sp>
          <p:nvSpPr>
            <p:cNvPr id="1800" name="Google Shape;1800;p88"/>
            <p:cNvSpPr/>
            <p:nvPr/>
          </p:nvSpPr>
          <p:spPr>
            <a:xfrm>
              <a:off x="5499900"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15</a:t>
              </a:r>
              <a:endParaRPr sz="1800"/>
            </a:p>
          </p:txBody>
        </p:sp>
        <p:sp>
          <p:nvSpPr>
            <p:cNvPr id="1801" name="Google Shape;1801;p88"/>
            <p:cNvSpPr/>
            <p:nvPr/>
          </p:nvSpPr>
          <p:spPr>
            <a:xfrm>
              <a:off x="4643191" y="43075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802" name="Google Shape;1802;p88"/>
            <p:cNvSpPr/>
            <p:nvPr/>
          </p:nvSpPr>
          <p:spPr>
            <a:xfrm>
              <a:off x="6465275" y="3710825"/>
              <a:ext cx="845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22 </a:t>
              </a:r>
              <a:r>
                <a:rPr lang="en" sz="1800"/>
                <a:t> 24</a:t>
              </a:r>
              <a:endParaRPr sz="1800"/>
            </a:p>
          </p:txBody>
        </p:sp>
        <p:cxnSp>
          <p:nvCxnSpPr>
            <p:cNvPr id="1803" name="Google Shape;1803;p88"/>
            <p:cNvCxnSpPr>
              <a:stCxn id="1804" idx="2"/>
              <a:endCxn id="1801" idx="0"/>
            </p:cNvCxnSpPr>
            <p:nvPr/>
          </p:nvCxnSpPr>
          <p:spPr>
            <a:xfrm flipH="1">
              <a:off x="4888350" y="4022675"/>
              <a:ext cx="399600" cy="285000"/>
            </a:xfrm>
            <a:prstGeom prst="straightConnector1">
              <a:avLst/>
            </a:prstGeom>
            <a:noFill/>
            <a:ln cap="flat" cmpd="sng" w="19050">
              <a:solidFill>
                <a:srgbClr val="666666"/>
              </a:solidFill>
              <a:prstDash val="solid"/>
              <a:round/>
              <a:headEnd len="med" w="med" type="none"/>
              <a:tailEnd len="med" w="med" type="none"/>
            </a:ln>
          </p:spPr>
        </p:cxnSp>
        <p:cxnSp>
          <p:nvCxnSpPr>
            <p:cNvPr id="1805" name="Google Shape;1805;p88"/>
            <p:cNvCxnSpPr>
              <a:endCxn id="1799" idx="0"/>
            </p:cNvCxnSpPr>
            <p:nvPr/>
          </p:nvCxnSpPr>
          <p:spPr>
            <a:xfrm>
              <a:off x="7122850" y="4036675"/>
              <a:ext cx="1131600" cy="270900"/>
            </a:xfrm>
            <a:prstGeom prst="straightConnector1">
              <a:avLst/>
            </a:prstGeom>
            <a:noFill/>
            <a:ln cap="flat" cmpd="sng" w="19050">
              <a:solidFill>
                <a:srgbClr val="666666"/>
              </a:solidFill>
              <a:prstDash val="solid"/>
              <a:round/>
              <a:headEnd len="med" w="med" type="none"/>
              <a:tailEnd len="med" w="med" type="none"/>
            </a:ln>
          </p:spPr>
        </p:cxnSp>
        <p:cxnSp>
          <p:nvCxnSpPr>
            <p:cNvPr id="1806" name="Google Shape;1806;p88"/>
            <p:cNvCxnSpPr>
              <a:stCxn id="1800" idx="0"/>
              <a:endCxn id="1804" idx="2"/>
            </p:cNvCxnSpPr>
            <p:nvPr/>
          </p:nvCxnSpPr>
          <p:spPr>
            <a:xfrm rot="10800000">
              <a:off x="5287950" y="402257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1807" name="Google Shape;1807;p88"/>
            <p:cNvSpPr/>
            <p:nvPr/>
          </p:nvSpPr>
          <p:spPr>
            <a:xfrm>
              <a:off x="6151675" y="4307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21</a:t>
              </a:r>
              <a:endParaRPr sz="1800">
                <a:solidFill>
                  <a:srgbClr val="9900FF"/>
                </a:solidFill>
              </a:endParaRPr>
            </a:p>
          </p:txBody>
        </p:sp>
        <p:cxnSp>
          <p:nvCxnSpPr>
            <p:cNvPr id="1808" name="Google Shape;1808;p88"/>
            <p:cNvCxnSpPr>
              <a:stCxn id="1807" idx="0"/>
            </p:cNvCxnSpPr>
            <p:nvPr/>
          </p:nvCxnSpPr>
          <p:spPr>
            <a:xfrm flipH="1" rot="10800000">
              <a:off x="6396925" y="404087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1809" name="Google Shape;1809;p88"/>
            <p:cNvSpPr/>
            <p:nvPr/>
          </p:nvSpPr>
          <p:spPr>
            <a:xfrm>
              <a:off x="6871400" y="43037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23</a:t>
              </a:r>
              <a:endParaRPr sz="1800"/>
            </a:p>
          </p:txBody>
        </p:sp>
        <p:cxnSp>
          <p:nvCxnSpPr>
            <p:cNvPr id="1810" name="Google Shape;1810;p88"/>
            <p:cNvCxnSpPr>
              <a:stCxn id="1809" idx="0"/>
              <a:endCxn id="1802" idx="2"/>
            </p:cNvCxnSpPr>
            <p:nvPr/>
          </p:nvCxnSpPr>
          <p:spPr>
            <a:xfrm rot="10800000">
              <a:off x="6888050" y="4035825"/>
              <a:ext cx="228600" cy="267900"/>
            </a:xfrm>
            <a:prstGeom prst="straightConnector1">
              <a:avLst/>
            </a:prstGeom>
            <a:noFill/>
            <a:ln cap="flat" cmpd="sng" w="19050">
              <a:solidFill>
                <a:schemeClr val="dk2"/>
              </a:solidFill>
              <a:prstDash val="solid"/>
              <a:round/>
              <a:headEnd len="med" w="med" type="none"/>
              <a:tailEnd len="med" w="med" type="none"/>
            </a:ln>
          </p:spPr>
        </p:cxnSp>
        <p:sp>
          <p:nvSpPr>
            <p:cNvPr id="1811" name="Google Shape;1811;p88"/>
            <p:cNvSpPr/>
            <p:nvPr/>
          </p:nvSpPr>
          <p:spPr>
            <a:xfrm>
              <a:off x="5761796" y="3087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19</a:t>
              </a:r>
              <a:endParaRPr sz="1800"/>
            </a:p>
          </p:txBody>
        </p:sp>
        <p:sp>
          <p:nvSpPr>
            <p:cNvPr id="1804" name="Google Shape;1804;p88"/>
            <p:cNvSpPr/>
            <p:nvPr/>
          </p:nvSpPr>
          <p:spPr>
            <a:xfrm>
              <a:off x="5042700" y="36977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13</a:t>
              </a:r>
              <a:endParaRPr sz="1800"/>
            </a:p>
          </p:txBody>
        </p:sp>
        <p:cxnSp>
          <p:nvCxnSpPr>
            <p:cNvPr id="1812" name="Google Shape;1812;p88"/>
            <p:cNvCxnSpPr>
              <a:stCxn id="1804" idx="0"/>
              <a:endCxn id="1811" idx="2"/>
            </p:cNvCxnSpPr>
            <p:nvPr/>
          </p:nvCxnSpPr>
          <p:spPr>
            <a:xfrm flipH="1" rot="10800000">
              <a:off x="5287950" y="341277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1813" name="Google Shape;1813;p88"/>
            <p:cNvCxnSpPr>
              <a:stCxn id="1811" idx="2"/>
              <a:endCxn id="1802" idx="0"/>
            </p:cNvCxnSpPr>
            <p:nvPr/>
          </p:nvCxnSpPr>
          <p:spPr>
            <a:xfrm>
              <a:off x="6007046" y="3412875"/>
              <a:ext cx="880800" cy="297900"/>
            </a:xfrm>
            <a:prstGeom prst="straightConnector1">
              <a:avLst/>
            </a:prstGeom>
            <a:noFill/>
            <a:ln cap="flat" cmpd="sng" w="19050">
              <a:solidFill>
                <a:schemeClr val="dk2"/>
              </a:solidFill>
              <a:prstDash val="solid"/>
              <a:round/>
              <a:headEnd len="med" w="med" type="none"/>
              <a:tailEnd len="med" w="med" type="none"/>
            </a:ln>
          </p:spPr>
        </p:cxnSp>
        <p:cxnSp>
          <p:nvCxnSpPr>
            <p:cNvPr id="1814" name="Google Shape;1814;p88"/>
            <p:cNvCxnSpPr/>
            <p:nvPr/>
          </p:nvCxnSpPr>
          <p:spPr>
            <a:xfrm rot="10800000">
              <a:off x="6837375" y="4084350"/>
              <a:ext cx="143100" cy="186000"/>
            </a:xfrm>
            <a:prstGeom prst="straightConnector1">
              <a:avLst/>
            </a:prstGeom>
            <a:noFill/>
            <a:ln cap="flat" cmpd="sng" w="9525">
              <a:solidFill>
                <a:schemeClr val="dk2"/>
              </a:solidFill>
              <a:prstDash val="dash"/>
              <a:round/>
              <a:headEnd len="med" w="med" type="none"/>
              <a:tailEnd len="med" w="med" type="triangle"/>
            </a:ln>
          </p:spPr>
        </p:cxnSp>
        <p:cxnSp>
          <p:nvCxnSpPr>
            <p:cNvPr id="1815" name="Google Shape;1815;p88"/>
            <p:cNvCxnSpPr/>
            <p:nvPr/>
          </p:nvCxnSpPr>
          <p:spPr>
            <a:xfrm flipH="1">
              <a:off x="6298336" y="4055646"/>
              <a:ext cx="119100" cy="224400"/>
            </a:xfrm>
            <a:prstGeom prst="straightConnector1">
              <a:avLst/>
            </a:prstGeom>
            <a:noFill/>
            <a:ln cap="flat" cmpd="sng" w="9525">
              <a:solidFill>
                <a:schemeClr val="dk2"/>
              </a:solidFill>
              <a:prstDash val="dash"/>
              <a:round/>
              <a:headEnd len="med" w="med" type="none"/>
              <a:tailEnd len="med" w="med" type="triangle"/>
            </a:ln>
          </p:spPr>
        </p:cxnSp>
      </p:grpSp>
      <p:grpSp>
        <p:nvGrpSpPr>
          <p:cNvPr id="1816" name="Google Shape;1816;p88"/>
          <p:cNvGrpSpPr/>
          <p:nvPr/>
        </p:nvGrpSpPr>
        <p:grpSpPr>
          <a:xfrm>
            <a:off x="6827825" y="1588925"/>
            <a:ext cx="2232600" cy="963900"/>
            <a:chOff x="6827825" y="1588925"/>
            <a:chExt cx="2232600" cy="963900"/>
          </a:xfrm>
        </p:grpSpPr>
        <p:sp>
          <p:nvSpPr>
            <p:cNvPr id="1817" name="Google Shape;1817;p88"/>
            <p:cNvSpPr txBox="1"/>
            <p:nvPr/>
          </p:nvSpPr>
          <p:spPr>
            <a:xfrm>
              <a:off x="6950825" y="1915625"/>
              <a:ext cx="21096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Wasn’t necessary since X was not a leaf node.</a:t>
              </a:r>
              <a:endParaRPr>
                <a:solidFill>
                  <a:srgbClr val="BE0712"/>
                </a:solidFill>
              </a:endParaRPr>
            </a:p>
          </p:txBody>
        </p:sp>
        <p:cxnSp>
          <p:nvCxnSpPr>
            <p:cNvPr id="1818" name="Google Shape;1818;p88"/>
            <p:cNvCxnSpPr>
              <a:stCxn id="1817" idx="0"/>
            </p:cNvCxnSpPr>
            <p:nvPr/>
          </p:nvCxnSpPr>
          <p:spPr>
            <a:xfrm flipH="1" rot="5400000">
              <a:off x="7253375" y="1163375"/>
              <a:ext cx="326700" cy="1177800"/>
            </a:xfrm>
            <a:prstGeom prst="bentConnector2">
              <a:avLst/>
            </a:prstGeom>
            <a:noFill/>
            <a:ln cap="flat" cmpd="sng" w="9525">
              <a:solidFill>
                <a:srgbClr val="BE071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8"/>
                                        </p:tgtEl>
                                        <p:attrNameLst>
                                          <p:attrName>style.visibility</p:attrName>
                                        </p:attrNameLst>
                                      </p:cBhvr>
                                      <p:to>
                                        <p:strVal val="visible"/>
                                      </p:to>
                                    </p:set>
                                    <p:animEffect filter="fade" transition="in">
                                      <p:cBhvr>
                                        <p:cTn dur="1"/>
                                        <p:tgtEl>
                                          <p:spTgt spid="1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6"/>
                                        </p:tgtEl>
                                        <p:attrNameLst>
                                          <p:attrName>style.visibility</p:attrName>
                                        </p:attrNameLst>
                                      </p:cBhvr>
                                      <p:to>
                                        <p:strVal val="visible"/>
                                      </p:to>
                                    </p:set>
                                    <p:animEffect filter="fade" transition="in">
                                      <p:cBhvr>
                                        <p:cTn dur="1"/>
                                        <p:tgtEl>
                                          <p:spTgt spid="1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822" name="Shape 1822"/>
        <p:cNvGrpSpPr/>
        <p:nvPr/>
      </p:nvGrpSpPr>
      <p:grpSpPr>
        <a:xfrm>
          <a:off x="0" y="0"/>
          <a:ext cx="0" cy="0"/>
          <a:chOff x="0" y="0"/>
          <a:chExt cx="0" cy="0"/>
        </a:xfrm>
      </p:grpSpPr>
      <p:sp>
        <p:nvSpPr>
          <p:cNvPr id="1823" name="Google Shape;1823;p8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2A: Multi-Key Parent</a:t>
            </a:r>
            <a:endParaRPr/>
          </a:p>
        </p:txBody>
      </p:sp>
      <p:sp>
        <p:nvSpPr>
          <p:cNvPr id="1824" name="Google Shape;1824;p89"/>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2A, siblings on the right all have one key, but parent has two.</a:t>
            </a:r>
            <a:endParaRPr/>
          </a:p>
          <a:p>
            <a:pPr indent="-355600" lvl="0" marL="457200" rtl="0" algn="l">
              <a:spcBef>
                <a:spcPts val="600"/>
              </a:spcBef>
              <a:spcAft>
                <a:spcPts val="0"/>
              </a:spcAft>
              <a:buSzPts val="2000"/>
              <a:buChar char="●"/>
            </a:pPr>
            <a:r>
              <a:rPr lang="en"/>
              <a:t>Very hard optional challenge: Try to fill in X in the diagram below so that the result is a valid 2-3 tree.</a:t>
            </a:r>
            <a:endParaRPr/>
          </a:p>
        </p:txBody>
      </p:sp>
      <p:sp>
        <p:nvSpPr>
          <p:cNvPr id="1825" name="Google Shape;1825;p89"/>
          <p:cNvSpPr/>
          <p:nvPr/>
        </p:nvSpPr>
        <p:spPr>
          <a:xfrm>
            <a:off x="267800" y="258395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826" name="Google Shape;1826;p89"/>
          <p:cNvSpPr/>
          <p:nvPr/>
        </p:nvSpPr>
        <p:spPr>
          <a:xfrm>
            <a:off x="1073923" y="25839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827" name="Google Shape;1827;p89"/>
          <p:cNvSpPr/>
          <p:nvPr/>
        </p:nvSpPr>
        <p:spPr>
          <a:xfrm>
            <a:off x="925387" y="2071325"/>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2  6 </a:t>
            </a:r>
            <a:endParaRPr sz="1800"/>
          </a:p>
        </p:txBody>
      </p:sp>
      <p:sp>
        <p:nvSpPr>
          <p:cNvPr id="1828" name="Google Shape;1828;p89"/>
          <p:cNvSpPr/>
          <p:nvPr/>
        </p:nvSpPr>
        <p:spPr>
          <a:xfrm>
            <a:off x="266864"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829" name="Google Shape;1829;p89"/>
          <p:cNvSpPr/>
          <p:nvPr/>
        </p:nvSpPr>
        <p:spPr>
          <a:xfrm>
            <a:off x="79365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830" name="Google Shape;1830;p89"/>
          <p:cNvSpPr/>
          <p:nvPr/>
        </p:nvSpPr>
        <p:spPr>
          <a:xfrm>
            <a:off x="136135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831" name="Google Shape;1831;p89"/>
          <p:cNvCxnSpPr>
            <a:stCxn id="1827" idx="2"/>
            <a:endCxn id="1825" idx="0"/>
          </p:cNvCxnSpPr>
          <p:nvPr/>
        </p:nvCxnSpPr>
        <p:spPr>
          <a:xfrm flipH="1">
            <a:off x="468187" y="2396225"/>
            <a:ext cx="806700" cy="187800"/>
          </a:xfrm>
          <a:prstGeom prst="straightConnector1">
            <a:avLst/>
          </a:prstGeom>
          <a:noFill/>
          <a:ln cap="flat" cmpd="sng" w="19050">
            <a:solidFill>
              <a:srgbClr val="666666"/>
            </a:solidFill>
            <a:prstDash val="solid"/>
            <a:round/>
            <a:headEnd len="med" w="med" type="none"/>
            <a:tailEnd len="med" w="med" type="none"/>
          </a:ln>
        </p:spPr>
      </p:cxnSp>
      <p:cxnSp>
        <p:nvCxnSpPr>
          <p:cNvPr id="1832" name="Google Shape;1832;p89"/>
          <p:cNvCxnSpPr>
            <a:stCxn id="1825" idx="2"/>
            <a:endCxn id="1828" idx="0"/>
          </p:cNvCxnSpPr>
          <p:nvPr/>
        </p:nvCxnSpPr>
        <p:spPr>
          <a:xfrm flipH="1">
            <a:off x="467150" y="2908857"/>
            <a:ext cx="900" cy="171300"/>
          </a:xfrm>
          <a:prstGeom prst="straightConnector1">
            <a:avLst/>
          </a:prstGeom>
          <a:noFill/>
          <a:ln cap="flat" cmpd="sng" w="19050">
            <a:solidFill>
              <a:srgbClr val="666666"/>
            </a:solidFill>
            <a:prstDash val="solid"/>
            <a:round/>
            <a:headEnd len="med" w="med" type="none"/>
            <a:tailEnd len="med" w="med" type="none"/>
          </a:ln>
        </p:spPr>
      </p:cxnSp>
      <p:cxnSp>
        <p:nvCxnSpPr>
          <p:cNvPr id="1833" name="Google Shape;1833;p89"/>
          <p:cNvCxnSpPr>
            <a:stCxn id="1826" idx="2"/>
            <a:endCxn id="1829" idx="0"/>
          </p:cNvCxnSpPr>
          <p:nvPr/>
        </p:nvCxnSpPr>
        <p:spPr>
          <a:xfrm flipH="1">
            <a:off x="993973" y="2908857"/>
            <a:ext cx="280200" cy="171300"/>
          </a:xfrm>
          <a:prstGeom prst="straightConnector1">
            <a:avLst/>
          </a:prstGeom>
          <a:noFill/>
          <a:ln cap="flat" cmpd="sng" w="19050">
            <a:solidFill>
              <a:srgbClr val="666666"/>
            </a:solidFill>
            <a:prstDash val="solid"/>
            <a:round/>
            <a:headEnd len="med" w="med" type="none"/>
            <a:tailEnd len="med" w="med" type="none"/>
          </a:ln>
        </p:spPr>
      </p:cxnSp>
      <p:cxnSp>
        <p:nvCxnSpPr>
          <p:cNvPr id="1834" name="Google Shape;1834;p89"/>
          <p:cNvCxnSpPr>
            <a:stCxn id="1826" idx="2"/>
            <a:endCxn id="1830" idx="0"/>
          </p:cNvCxnSpPr>
          <p:nvPr/>
        </p:nvCxnSpPr>
        <p:spPr>
          <a:xfrm>
            <a:off x="1274173" y="2908857"/>
            <a:ext cx="287400" cy="171300"/>
          </a:xfrm>
          <a:prstGeom prst="straightConnector1">
            <a:avLst/>
          </a:prstGeom>
          <a:noFill/>
          <a:ln cap="flat" cmpd="sng" w="19050">
            <a:solidFill>
              <a:srgbClr val="666666"/>
            </a:solidFill>
            <a:prstDash val="solid"/>
            <a:round/>
            <a:headEnd len="med" w="med" type="none"/>
            <a:tailEnd len="med" w="med" type="none"/>
          </a:ln>
        </p:spPr>
      </p:cxnSp>
      <p:cxnSp>
        <p:nvCxnSpPr>
          <p:cNvPr id="1835" name="Google Shape;1835;p89"/>
          <p:cNvCxnSpPr>
            <a:stCxn id="1827" idx="2"/>
            <a:endCxn id="1826" idx="0"/>
          </p:cNvCxnSpPr>
          <p:nvPr/>
        </p:nvCxnSpPr>
        <p:spPr>
          <a:xfrm flipH="1">
            <a:off x="1274287" y="2396225"/>
            <a:ext cx="600" cy="187800"/>
          </a:xfrm>
          <a:prstGeom prst="straightConnector1">
            <a:avLst/>
          </a:prstGeom>
          <a:noFill/>
          <a:ln cap="flat" cmpd="sng" w="19050">
            <a:solidFill>
              <a:srgbClr val="666666"/>
            </a:solidFill>
            <a:prstDash val="solid"/>
            <a:round/>
            <a:headEnd len="med" w="med" type="none"/>
            <a:tailEnd len="med" w="med" type="none"/>
          </a:ln>
        </p:spPr>
      </p:cxnSp>
      <p:sp>
        <p:nvSpPr>
          <p:cNvPr id="1836" name="Google Shape;1836;p89"/>
          <p:cNvSpPr/>
          <p:nvPr/>
        </p:nvSpPr>
        <p:spPr>
          <a:xfrm>
            <a:off x="2063060" y="25839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1837" name="Google Shape;1837;p89"/>
          <p:cNvSpPr/>
          <p:nvPr/>
        </p:nvSpPr>
        <p:spPr>
          <a:xfrm>
            <a:off x="182206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838" name="Google Shape;1838;p89"/>
          <p:cNvSpPr/>
          <p:nvPr/>
        </p:nvSpPr>
        <p:spPr>
          <a:xfrm>
            <a:off x="231596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839" name="Google Shape;1839;p89"/>
          <p:cNvCxnSpPr>
            <a:stCxn id="1827" idx="2"/>
            <a:endCxn id="1836" idx="0"/>
          </p:cNvCxnSpPr>
          <p:nvPr/>
        </p:nvCxnSpPr>
        <p:spPr>
          <a:xfrm>
            <a:off x="1274887" y="2396225"/>
            <a:ext cx="988500" cy="187800"/>
          </a:xfrm>
          <a:prstGeom prst="straightConnector1">
            <a:avLst/>
          </a:prstGeom>
          <a:noFill/>
          <a:ln cap="flat" cmpd="sng" w="19050">
            <a:solidFill>
              <a:srgbClr val="666666"/>
            </a:solidFill>
            <a:prstDash val="solid"/>
            <a:round/>
            <a:headEnd len="med" w="med" type="none"/>
            <a:tailEnd len="med" w="med" type="none"/>
          </a:ln>
        </p:spPr>
      </p:cxnSp>
      <p:cxnSp>
        <p:nvCxnSpPr>
          <p:cNvPr id="1840" name="Google Shape;1840;p89"/>
          <p:cNvCxnSpPr>
            <a:stCxn id="1837" idx="0"/>
            <a:endCxn id="1836" idx="2"/>
          </p:cNvCxnSpPr>
          <p:nvPr/>
        </p:nvCxnSpPr>
        <p:spPr>
          <a:xfrm flipH="1" rot="10800000">
            <a:off x="2022310" y="2908832"/>
            <a:ext cx="240900" cy="171300"/>
          </a:xfrm>
          <a:prstGeom prst="straightConnector1">
            <a:avLst/>
          </a:prstGeom>
          <a:noFill/>
          <a:ln cap="flat" cmpd="sng" w="19050">
            <a:solidFill>
              <a:srgbClr val="666666"/>
            </a:solidFill>
            <a:prstDash val="solid"/>
            <a:round/>
            <a:headEnd len="med" w="med" type="none"/>
            <a:tailEnd len="med" w="med" type="none"/>
          </a:ln>
        </p:spPr>
      </p:cxnSp>
      <p:cxnSp>
        <p:nvCxnSpPr>
          <p:cNvPr id="1841" name="Google Shape;1841;p89"/>
          <p:cNvCxnSpPr>
            <a:stCxn id="1838" idx="0"/>
            <a:endCxn id="1836" idx="2"/>
          </p:cNvCxnSpPr>
          <p:nvPr/>
        </p:nvCxnSpPr>
        <p:spPr>
          <a:xfrm rot="10800000">
            <a:off x="2263310" y="2908832"/>
            <a:ext cx="252900" cy="1713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5" name="Shape 1845"/>
        <p:cNvGrpSpPr/>
        <p:nvPr/>
      </p:nvGrpSpPr>
      <p:grpSpPr>
        <a:xfrm>
          <a:off x="0" y="0"/>
          <a:ext cx="0" cy="0"/>
          <a:chOff x="0" y="0"/>
          <a:chExt cx="0" cy="0"/>
        </a:xfrm>
      </p:grpSpPr>
      <p:sp>
        <p:nvSpPr>
          <p:cNvPr id="1846" name="Google Shape;1846;p9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2A: Multi-Key Parent</a:t>
            </a:r>
            <a:endParaRPr/>
          </a:p>
        </p:txBody>
      </p:sp>
      <p:sp>
        <p:nvSpPr>
          <p:cNvPr id="1847" name="Google Shape;1847;p90"/>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48" name="Google Shape;1848;p90"/>
          <p:cNvSpPr/>
          <p:nvPr/>
        </p:nvSpPr>
        <p:spPr>
          <a:xfrm>
            <a:off x="267800" y="258395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849" name="Google Shape;1849;p90"/>
          <p:cNvSpPr/>
          <p:nvPr/>
        </p:nvSpPr>
        <p:spPr>
          <a:xfrm>
            <a:off x="1073923" y="25839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850" name="Google Shape;1850;p90"/>
          <p:cNvSpPr/>
          <p:nvPr/>
        </p:nvSpPr>
        <p:spPr>
          <a:xfrm>
            <a:off x="925387" y="2071325"/>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2  6 </a:t>
            </a:r>
            <a:endParaRPr sz="1800"/>
          </a:p>
        </p:txBody>
      </p:sp>
      <p:sp>
        <p:nvSpPr>
          <p:cNvPr id="1851" name="Google Shape;1851;p90"/>
          <p:cNvSpPr/>
          <p:nvPr/>
        </p:nvSpPr>
        <p:spPr>
          <a:xfrm>
            <a:off x="266864"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852" name="Google Shape;1852;p90"/>
          <p:cNvSpPr/>
          <p:nvPr/>
        </p:nvSpPr>
        <p:spPr>
          <a:xfrm>
            <a:off x="79365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853" name="Google Shape;1853;p90"/>
          <p:cNvSpPr/>
          <p:nvPr/>
        </p:nvSpPr>
        <p:spPr>
          <a:xfrm>
            <a:off x="136135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854" name="Google Shape;1854;p90"/>
          <p:cNvCxnSpPr>
            <a:stCxn id="1850" idx="2"/>
            <a:endCxn id="1848" idx="0"/>
          </p:cNvCxnSpPr>
          <p:nvPr/>
        </p:nvCxnSpPr>
        <p:spPr>
          <a:xfrm flipH="1">
            <a:off x="468187" y="2396225"/>
            <a:ext cx="806700" cy="187800"/>
          </a:xfrm>
          <a:prstGeom prst="straightConnector1">
            <a:avLst/>
          </a:prstGeom>
          <a:noFill/>
          <a:ln cap="flat" cmpd="sng" w="19050">
            <a:solidFill>
              <a:srgbClr val="666666"/>
            </a:solidFill>
            <a:prstDash val="solid"/>
            <a:round/>
            <a:headEnd len="med" w="med" type="none"/>
            <a:tailEnd len="med" w="med" type="none"/>
          </a:ln>
        </p:spPr>
      </p:cxnSp>
      <p:cxnSp>
        <p:nvCxnSpPr>
          <p:cNvPr id="1855" name="Google Shape;1855;p90"/>
          <p:cNvCxnSpPr>
            <a:stCxn id="1848" idx="2"/>
            <a:endCxn id="1851" idx="0"/>
          </p:cNvCxnSpPr>
          <p:nvPr/>
        </p:nvCxnSpPr>
        <p:spPr>
          <a:xfrm flipH="1">
            <a:off x="467150" y="2908857"/>
            <a:ext cx="900" cy="171300"/>
          </a:xfrm>
          <a:prstGeom prst="straightConnector1">
            <a:avLst/>
          </a:prstGeom>
          <a:noFill/>
          <a:ln cap="flat" cmpd="sng" w="19050">
            <a:solidFill>
              <a:srgbClr val="666666"/>
            </a:solidFill>
            <a:prstDash val="solid"/>
            <a:round/>
            <a:headEnd len="med" w="med" type="none"/>
            <a:tailEnd len="med" w="med" type="none"/>
          </a:ln>
        </p:spPr>
      </p:cxnSp>
      <p:cxnSp>
        <p:nvCxnSpPr>
          <p:cNvPr id="1856" name="Google Shape;1856;p90"/>
          <p:cNvCxnSpPr>
            <a:stCxn id="1849" idx="2"/>
            <a:endCxn id="1852" idx="0"/>
          </p:cNvCxnSpPr>
          <p:nvPr/>
        </p:nvCxnSpPr>
        <p:spPr>
          <a:xfrm flipH="1">
            <a:off x="993973" y="2908857"/>
            <a:ext cx="280200" cy="171300"/>
          </a:xfrm>
          <a:prstGeom prst="straightConnector1">
            <a:avLst/>
          </a:prstGeom>
          <a:noFill/>
          <a:ln cap="flat" cmpd="sng" w="19050">
            <a:solidFill>
              <a:srgbClr val="666666"/>
            </a:solidFill>
            <a:prstDash val="solid"/>
            <a:round/>
            <a:headEnd len="med" w="med" type="none"/>
            <a:tailEnd len="med" w="med" type="none"/>
          </a:ln>
        </p:spPr>
      </p:cxnSp>
      <p:cxnSp>
        <p:nvCxnSpPr>
          <p:cNvPr id="1857" name="Google Shape;1857;p90"/>
          <p:cNvCxnSpPr>
            <a:stCxn id="1849" idx="2"/>
            <a:endCxn id="1853" idx="0"/>
          </p:cNvCxnSpPr>
          <p:nvPr/>
        </p:nvCxnSpPr>
        <p:spPr>
          <a:xfrm>
            <a:off x="1274173" y="2908857"/>
            <a:ext cx="287400" cy="171300"/>
          </a:xfrm>
          <a:prstGeom prst="straightConnector1">
            <a:avLst/>
          </a:prstGeom>
          <a:noFill/>
          <a:ln cap="flat" cmpd="sng" w="19050">
            <a:solidFill>
              <a:srgbClr val="666666"/>
            </a:solidFill>
            <a:prstDash val="solid"/>
            <a:round/>
            <a:headEnd len="med" w="med" type="none"/>
            <a:tailEnd len="med" w="med" type="none"/>
          </a:ln>
        </p:spPr>
      </p:cxnSp>
      <p:cxnSp>
        <p:nvCxnSpPr>
          <p:cNvPr id="1858" name="Google Shape;1858;p90"/>
          <p:cNvCxnSpPr>
            <a:stCxn id="1850" idx="2"/>
            <a:endCxn id="1849" idx="0"/>
          </p:cNvCxnSpPr>
          <p:nvPr/>
        </p:nvCxnSpPr>
        <p:spPr>
          <a:xfrm flipH="1">
            <a:off x="1274287" y="2396225"/>
            <a:ext cx="600" cy="187800"/>
          </a:xfrm>
          <a:prstGeom prst="straightConnector1">
            <a:avLst/>
          </a:prstGeom>
          <a:noFill/>
          <a:ln cap="flat" cmpd="sng" w="19050">
            <a:solidFill>
              <a:srgbClr val="666666"/>
            </a:solidFill>
            <a:prstDash val="solid"/>
            <a:round/>
            <a:headEnd len="med" w="med" type="none"/>
            <a:tailEnd len="med" w="med" type="none"/>
          </a:ln>
        </p:spPr>
      </p:cxnSp>
      <p:sp>
        <p:nvSpPr>
          <p:cNvPr id="1859" name="Google Shape;1859;p90"/>
          <p:cNvSpPr/>
          <p:nvPr/>
        </p:nvSpPr>
        <p:spPr>
          <a:xfrm>
            <a:off x="2063060" y="25839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1860" name="Google Shape;1860;p90"/>
          <p:cNvSpPr/>
          <p:nvPr/>
        </p:nvSpPr>
        <p:spPr>
          <a:xfrm>
            <a:off x="182206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861" name="Google Shape;1861;p90"/>
          <p:cNvSpPr/>
          <p:nvPr/>
        </p:nvSpPr>
        <p:spPr>
          <a:xfrm>
            <a:off x="2315960" y="3080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862" name="Google Shape;1862;p90"/>
          <p:cNvCxnSpPr>
            <a:stCxn id="1850" idx="2"/>
            <a:endCxn id="1859" idx="0"/>
          </p:cNvCxnSpPr>
          <p:nvPr/>
        </p:nvCxnSpPr>
        <p:spPr>
          <a:xfrm>
            <a:off x="1274887" y="2396225"/>
            <a:ext cx="988500" cy="187800"/>
          </a:xfrm>
          <a:prstGeom prst="straightConnector1">
            <a:avLst/>
          </a:prstGeom>
          <a:noFill/>
          <a:ln cap="flat" cmpd="sng" w="19050">
            <a:solidFill>
              <a:srgbClr val="666666"/>
            </a:solidFill>
            <a:prstDash val="solid"/>
            <a:round/>
            <a:headEnd len="med" w="med" type="none"/>
            <a:tailEnd len="med" w="med" type="none"/>
          </a:ln>
        </p:spPr>
      </p:cxnSp>
      <p:cxnSp>
        <p:nvCxnSpPr>
          <p:cNvPr id="1863" name="Google Shape;1863;p90"/>
          <p:cNvCxnSpPr>
            <a:stCxn id="1860" idx="0"/>
            <a:endCxn id="1859" idx="2"/>
          </p:cNvCxnSpPr>
          <p:nvPr/>
        </p:nvCxnSpPr>
        <p:spPr>
          <a:xfrm flipH="1" rot="10800000">
            <a:off x="2022310" y="2908832"/>
            <a:ext cx="240900" cy="171300"/>
          </a:xfrm>
          <a:prstGeom prst="straightConnector1">
            <a:avLst/>
          </a:prstGeom>
          <a:noFill/>
          <a:ln cap="flat" cmpd="sng" w="19050">
            <a:solidFill>
              <a:srgbClr val="666666"/>
            </a:solidFill>
            <a:prstDash val="solid"/>
            <a:round/>
            <a:headEnd len="med" w="med" type="none"/>
            <a:tailEnd len="med" w="med" type="none"/>
          </a:ln>
        </p:spPr>
      </p:cxnSp>
      <p:cxnSp>
        <p:nvCxnSpPr>
          <p:cNvPr id="1864" name="Google Shape;1864;p90"/>
          <p:cNvCxnSpPr>
            <a:stCxn id="1861" idx="0"/>
            <a:endCxn id="1859" idx="2"/>
          </p:cNvCxnSpPr>
          <p:nvPr/>
        </p:nvCxnSpPr>
        <p:spPr>
          <a:xfrm rot="10800000">
            <a:off x="2263310" y="2908832"/>
            <a:ext cx="252900" cy="171300"/>
          </a:xfrm>
          <a:prstGeom prst="straightConnector1">
            <a:avLst/>
          </a:prstGeom>
          <a:noFill/>
          <a:ln cap="flat" cmpd="sng" w="19050">
            <a:solidFill>
              <a:srgbClr val="666666"/>
            </a:solidFill>
            <a:prstDash val="solid"/>
            <a:round/>
            <a:headEnd len="med" w="med" type="none"/>
            <a:tailEnd len="med" w="med" type="none"/>
          </a:ln>
        </p:spPr>
      </p:cxnSp>
      <p:sp>
        <p:nvSpPr>
          <p:cNvPr id="1865" name="Google Shape;1865;p90"/>
          <p:cNvSpPr/>
          <p:nvPr/>
        </p:nvSpPr>
        <p:spPr>
          <a:xfrm>
            <a:off x="4368750" y="25921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a:t>
            </a:r>
            <a:endParaRPr sz="1800">
              <a:solidFill>
                <a:srgbClr val="9900FF"/>
              </a:solidFill>
            </a:endParaRPr>
          </a:p>
        </p:txBody>
      </p:sp>
      <p:sp>
        <p:nvSpPr>
          <p:cNvPr id="1866" name="Google Shape;1866;p90"/>
          <p:cNvSpPr/>
          <p:nvPr/>
        </p:nvSpPr>
        <p:spPr>
          <a:xfrm>
            <a:off x="5026337" y="2079550"/>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4 </a:t>
            </a:r>
            <a:endParaRPr sz="1800">
              <a:solidFill>
                <a:srgbClr val="9900FF"/>
              </a:solidFill>
            </a:endParaRPr>
          </a:p>
        </p:txBody>
      </p:sp>
      <p:sp>
        <p:nvSpPr>
          <p:cNvPr id="1867" name="Google Shape;1867;p90"/>
          <p:cNvSpPr/>
          <p:nvPr/>
        </p:nvSpPr>
        <p:spPr>
          <a:xfrm>
            <a:off x="4367814" y="30883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868" name="Google Shape;1868;p90"/>
          <p:cNvSpPr/>
          <p:nvPr/>
        </p:nvSpPr>
        <p:spPr>
          <a:xfrm>
            <a:off x="4870743" y="30883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869" name="Google Shape;1869;p90"/>
          <p:cNvSpPr/>
          <p:nvPr/>
        </p:nvSpPr>
        <p:spPr>
          <a:xfrm>
            <a:off x="5481244" y="30883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870" name="Google Shape;1870;p90"/>
          <p:cNvCxnSpPr>
            <a:stCxn id="1866" idx="2"/>
            <a:endCxn id="1865" idx="0"/>
          </p:cNvCxnSpPr>
          <p:nvPr/>
        </p:nvCxnSpPr>
        <p:spPr>
          <a:xfrm flipH="1">
            <a:off x="4569137" y="2404450"/>
            <a:ext cx="806700" cy="187800"/>
          </a:xfrm>
          <a:prstGeom prst="straightConnector1">
            <a:avLst/>
          </a:prstGeom>
          <a:noFill/>
          <a:ln cap="flat" cmpd="sng" w="19050">
            <a:solidFill>
              <a:srgbClr val="666666"/>
            </a:solidFill>
            <a:prstDash val="solid"/>
            <a:round/>
            <a:headEnd len="med" w="med" type="none"/>
            <a:tailEnd len="med" w="med" type="none"/>
          </a:ln>
        </p:spPr>
      </p:cxnSp>
      <p:cxnSp>
        <p:nvCxnSpPr>
          <p:cNvPr id="1871" name="Google Shape;1871;p90"/>
          <p:cNvCxnSpPr>
            <a:stCxn id="1865" idx="2"/>
            <a:endCxn id="1867" idx="0"/>
          </p:cNvCxnSpPr>
          <p:nvPr/>
        </p:nvCxnSpPr>
        <p:spPr>
          <a:xfrm flipH="1">
            <a:off x="4568100" y="2917082"/>
            <a:ext cx="900" cy="171300"/>
          </a:xfrm>
          <a:prstGeom prst="straightConnector1">
            <a:avLst/>
          </a:prstGeom>
          <a:noFill/>
          <a:ln cap="flat" cmpd="sng" w="19050">
            <a:solidFill>
              <a:srgbClr val="666666"/>
            </a:solidFill>
            <a:prstDash val="solid"/>
            <a:round/>
            <a:headEnd len="med" w="med" type="none"/>
            <a:tailEnd len="med" w="med" type="none"/>
          </a:ln>
        </p:spPr>
      </p:cxnSp>
      <p:sp>
        <p:nvSpPr>
          <p:cNvPr id="1872" name="Google Shape;1872;p90"/>
          <p:cNvSpPr/>
          <p:nvPr/>
        </p:nvSpPr>
        <p:spPr>
          <a:xfrm>
            <a:off x="6163995" y="2592175"/>
            <a:ext cx="604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6 </a:t>
            </a:r>
            <a:r>
              <a:rPr lang="en" sz="1800"/>
              <a:t> 8</a:t>
            </a:r>
            <a:endParaRPr sz="1800"/>
          </a:p>
        </p:txBody>
      </p:sp>
      <p:sp>
        <p:nvSpPr>
          <p:cNvPr id="1873" name="Google Shape;1873;p90"/>
          <p:cNvSpPr/>
          <p:nvPr/>
        </p:nvSpPr>
        <p:spPr>
          <a:xfrm>
            <a:off x="6270611" y="30883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874" name="Google Shape;1874;p90"/>
          <p:cNvSpPr/>
          <p:nvPr/>
        </p:nvSpPr>
        <p:spPr>
          <a:xfrm>
            <a:off x="6764511" y="30883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875" name="Google Shape;1875;p90"/>
          <p:cNvCxnSpPr>
            <a:stCxn id="1866" idx="2"/>
            <a:endCxn id="1872" idx="0"/>
          </p:cNvCxnSpPr>
          <p:nvPr/>
        </p:nvCxnSpPr>
        <p:spPr>
          <a:xfrm>
            <a:off x="5375837" y="2404450"/>
            <a:ext cx="1090500" cy="187800"/>
          </a:xfrm>
          <a:prstGeom prst="straightConnector1">
            <a:avLst/>
          </a:prstGeom>
          <a:noFill/>
          <a:ln cap="flat" cmpd="sng" w="19050">
            <a:solidFill>
              <a:srgbClr val="666666"/>
            </a:solidFill>
            <a:prstDash val="solid"/>
            <a:round/>
            <a:headEnd len="med" w="med" type="none"/>
            <a:tailEnd len="med" w="med" type="none"/>
          </a:ln>
        </p:spPr>
      </p:cxnSp>
      <p:cxnSp>
        <p:nvCxnSpPr>
          <p:cNvPr id="1876" name="Google Shape;1876;p90"/>
          <p:cNvCxnSpPr>
            <a:stCxn id="1873" idx="0"/>
            <a:endCxn id="1872" idx="2"/>
          </p:cNvCxnSpPr>
          <p:nvPr/>
        </p:nvCxnSpPr>
        <p:spPr>
          <a:xfrm rot="10800000">
            <a:off x="6466361" y="2917057"/>
            <a:ext cx="4500" cy="171300"/>
          </a:xfrm>
          <a:prstGeom prst="straightConnector1">
            <a:avLst/>
          </a:prstGeom>
          <a:noFill/>
          <a:ln cap="flat" cmpd="sng" w="19050">
            <a:solidFill>
              <a:srgbClr val="666666"/>
            </a:solidFill>
            <a:prstDash val="solid"/>
            <a:round/>
            <a:headEnd len="med" w="med" type="none"/>
            <a:tailEnd len="med" w="med" type="none"/>
          </a:ln>
        </p:spPr>
      </p:cxnSp>
      <p:cxnSp>
        <p:nvCxnSpPr>
          <p:cNvPr id="1877" name="Google Shape;1877;p90"/>
          <p:cNvCxnSpPr>
            <a:stCxn id="1874" idx="0"/>
            <a:endCxn id="1872" idx="2"/>
          </p:cNvCxnSpPr>
          <p:nvPr/>
        </p:nvCxnSpPr>
        <p:spPr>
          <a:xfrm rot="10800000">
            <a:off x="6466461" y="2917057"/>
            <a:ext cx="498300" cy="171300"/>
          </a:xfrm>
          <a:prstGeom prst="straightConnector1">
            <a:avLst/>
          </a:prstGeom>
          <a:noFill/>
          <a:ln cap="flat" cmpd="sng" w="19050">
            <a:solidFill>
              <a:srgbClr val="666666"/>
            </a:solidFill>
            <a:prstDash val="solid"/>
            <a:round/>
            <a:headEnd len="med" w="med" type="none"/>
            <a:tailEnd len="med" w="med" type="none"/>
          </a:ln>
        </p:spPr>
      </p:cxnSp>
      <p:sp>
        <p:nvSpPr>
          <p:cNvPr id="1878" name="Google Shape;1878;p90"/>
          <p:cNvSpPr txBox="1"/>
          <p:nvPr>
            <p:ph idx="1" type="body"/>
          </p:nvPr>
        </p:nvSpPr>
        <p:spPr>
          <a:xfrm>
            <a:off x="243000" y="556500"/>
            <a:ext cx="85983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2A, siblings on the right all have one key, but parent has two.</a:t>
            </a:r>
            <a:endParaRPr/>
          </a:p>
          <a:p>
            <a:pPr indent="-355600" lvl="0" marL="457200" rtl="0" algn="l">
              <a:spcBef>
                <a:spcPts val="600"/>
              </a:spcBef>
              <a:spcAft>
                <a:spcPts val="0"/>
              </a:spcAft>
              <a:buSzPts val="2000"/>
              <a:buChar char="●"/>
            </a:pPr>
            <a:r>
              <a:rPr lang="en"/>
              <a:t>X and right sibling steal parent’s keys. Middle sibling moves into the parent.</a:t>
            </a:r>
            <a:endParaRPr/>
          </a:p>
          <a:p>
            <a:pPr indent="-355600" lvl="0" marL="457200" rtl="0" algn="l">
              <a:spcBef>
                <a:spcPts val="0"/>
              </a:spcBef>
              <a:spcAft>
                <a:spcPts val="0"/>
              </a:spcAft>
              <a:buSzPts val="2000"/>
              <a:buChar char="●"/>
            </a:pPr>
            <a:r>
              <a:rPr lang="en"/>
              <a:t>Subtrees are passed along so that every node has the correct children.</a:t>
            </a:r>
            <a:endParaRPr/>
          </a:p>
        </p:txBody>
      </p:sp>
      <p:cxnSp>
        <p:nvCxnSpPr>
          <p:cNvPr id="1879" name="Google Shape;1879;p90"/>
          <p:cNvCxnSpPr/>
          <p:nvPr/>
        </p:nvCxnSpPr>
        <p:spPr>
          <a:xfrm flipH="1">
            <a:off x="4493940" y="2363618"/>
            <a:ext cx="496200" cy="138300"/>
          </a:xfrm>
          <a:prstGeom prst="straightConnector1">
            <a:avLst/>
          </a:prstGeom>
          <a:noFill/>
          <a:ln cap="flat" cmpd="sng" w="9525">
            <a:solidFill>
              <a:schemeClr val="dk2"/>
            </a:solidFill>
            <a:prstDash val="dash"/>
            <a:round/>
            <a:headEnd len="med" w="med" type="none"/>
            <a:tailEnd len="med" w="med" type="triangle"/>
          </a:ln>
        </p:spPr>
      </p:cxnSp>
      <p:cxnSp>
        <p:nvCxnSpPr>
          <p:cNvPr id="1880" name="Google Shape;1880;p90"/>
          <p:cNvCxnSpPr/>
          <p:nvPr/>
        </p:nvCxnSpPr>
        <p:spPr>
          <a:xfrm rot="10800000">
            <a:off x="5375825" y="2393850"/>
            <a:ext cx="0" cy="203400"/>
          </a:xfrm>
          <a:prstGeom prst="straightConnector1">
            <a:avLst/>
          </a:prstGeom>
          <a:noFill/>
          <a:ln cap="flat" cmpd="sng" w="9525">
            <a:solidFill>
              <a:schemeClr val="dk2"/>
            </a:solidFill>
            <a:prstDash val="dash"/>
            <a:round/>
            <a:headEnd len="med" w="med" type="none"/>
            <a:tailEnd len="med" w="med" type="triangle"/>
          </a:ln>
        </p:spPr>
      </p:cxnSp>
      <p:cxnSp>
        <p:nvCxnSpPr>
          <p:cNvPr id="1881" name="Google Shape;1881;p90"/>
          <p:cNvCxnSpPr/>
          <p:nvPr/>
        </p:nvCxnSpPr>
        <p:spPr>
          <a:xfrm>
            <a:off x="5809900" y="2396225"/>
            <a:ext cx="512100" cy="94500"/>
          </a:xfrm>
          <a:prstGeom prst="straightConnector1">
            <a:avLst/>
          </a:prstGeom>
          <a:noFill/>
          <a:ln cap="flat" cmpd="sng" w="9525">
            <a:solidFill>
              <a:schemeClr val="dk2"/>
            </a:solidFill>
            <a:prstDash val="dash"/>
            <a:round/>
            <a:headEnd len="med" w="med" type="none"/>
            <a:tailEnd len="med" w="med" type="triangle"/>
          </a:ln>
        </p:spPr>
      </p:cxnSp>
      <p:sp>
        <p:nvSpPr>
          <p:cNvPr id="1882" name="Google Shape;1882;p90"/>
          <p:cNvSpPr/>
          <p:nvPr/>
        </p:nvSpPr>
        <p:spPr>
          <a:xfrm>
            <a:off x="2865475" y="41187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2</a:t>
            </a:r>
            <a:endParaRPr sz="1800">
              <a:solidFill>
                <a:srgbClr val="9900FF"/>
              </a:solidFill>
            </a:endParaRPr>
          </a:p>
        </p:txBody>
      </p:sp>
      <p:sp>
        <p:nvSpPr>
          <p:cNvPr id="1883" name="Google Shape;1883;p90"/>
          <p:cNvSpPr/>
          <p:nvPr/>
        </p:nvSpPr>
        <p:spPr>
          <a:xfrm>
            <a:off x="3523062" y="3606100"/>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4 </a:t>
            </a:r>
            <a:endParaRPr sz="1800">
              <a:solidFill>
                <a:srgbClr val="9900FF"/>
              </a:solidFill>
            </a:endParaRPr>
          </a:p>
        </p:txBody>
      </p:sp>
      <p:sp>
        <p:nvSpPr>
          <p:cNvPr id="1884" name="Google Shape;1884;p90"/>
          <p:cNvSpPr/>
          <p:nvPr/>
        </p:nvSpPr>
        <p:spPr>
          <a:xfrm>
            <a:off x="2559739" y="4614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885" name="Google Shape;1885;p90"/>
          <p:cNvSpPr/>
          <p:nvPr/>
        </p:nvSpPr>
        <p:spPr>
          <a:xfrm>
            <a:off x="3162725" y="4614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886" name="Google Shape;1886;p90"/>
          <p:cNvSpPr/>
          <p:nvPr/>
        </p:nvSpPr>
        <p:spPr>
          <a:xfrm>
            <a:off x="4306626" y="4614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887" name="Google Shape;1887;p90"/>
          <p:cNvCxnSpPr>
            <a:stCxn id="1883" idx="2"/>
            <a:endCxn id="1882" idx="0"/>
          </p:cNvCxnSpPr>
          <p:nvPr/>
        </p:nvCxnSpPr>
        <p:spPr>
          <a:xfrm flipH="1">
            <a:off x="3065862" y="3931000"/>
            <a:ext cx="806700" cy="187800"/>
          </a:xfrm>
          <a:prstGeom prst="straightConnector1">
            <a:avLst/>
          </a:prstGeom>
          <a:noFill/>
          <a:ln cap="flat" cmpd="sng" w="19050">
            <a:solidFill>
              <a:srgbClr val="666666"/>
            </a:solidFill>
            <a:prstDash val="solid"/>
            <a:round/>
            <a:headEnd len="med" w="med" type="none"/>
            <a:tailEnd len="med" w="med" type="none"/>
          </a:ln>
        </p:spPr>
      </p:cxnSp>
      <p:cxnSp>
        <p:nvCxnSpPr>
          <p:cNvPr id="1888" name="Google Shape;1888;p90"/>
          <p:cNvCxnSpPr>
            <a:stCxn id="1882" idx="2"/>
            <a:endCxn id="1884" idx="0"/>
          </p:cNvCxnSpPr>
          <p:nvPr/>
        </p:nvCxnSpPr>
        <p:spPr>
          <a:xfrm flipH="1">
            <a:off x="2760025" y="4443632"/>
            <a:ext cx="305700" cy="171300"/>
          </a:xfrm>
          <a:prstGeom prst="straightConnector1">
            <a:avLst/>
          </a:prstGeom>
          <a:noFill/>
          <a:ln cap="flat" cmpd="sng" w="19050">
            <a:solidFill>
              <a:srgbClr val="666666"/>
            </a:solidFill>
            <a:prstDash val="solid"/>
            <a:round/>
            <a:headEnd len="med" w="med" type="none"/>
            <a:tailEnd len="med" w="med" type="none"/>
          </a:ln>
        </p:spPr>
      </p:cxnSp>
      <p:cxnSp>
        <p:nvCxnSpPr>
          <p:cNvPr id="1889" name="Google Shape;1889;p90"/>
          <p:cNvCxnSpPr>
            <a:stCxn id="1882" idx="2"/>
            <a:endCxn id="1885" idx="0"/>
          </p:cNvCxnSpPr>
          <p:nvPr/>
        </p:nvCxnSpPr>
        <p:spPr>
          <a:xfrm>
            <a:off x="3065725" y="4443632"/>
            <a:ext cx="297300" cy="171300"/>
          </a:xfrm>
          <a:prstGeom prst="straightConnector1">
            <a:avLst/>
          </a:prstGeom>
          <a:noFill/>
          <a:ln cap="flat" cmpd="sng" w="19050">
            <a:solidFill>
              <a:srgbClr val="9900FF"/>
            </a:solidFill>
            <a:prstDash val="solid"/>
            <a:round/>
            <a:headEnd len="med" w="med" type="none"/>
            <a:tailEnd len="med" w="med" type="none"/>
          </a:ln>
        </p:spPr>
      </p:cxnSp>
      <p:cxnSp>
        <p:nvCxnSpPr>
          <p:cNvPr id="1890" name="Google Shape;1890;p90"/>
          <p:cNvCxnSpPr>
            <a:stCxn id="1891" idx="2"/>
            <a:endCxn id="1886" idx="0"/>
          </p:cNvCxnSpPr>
          <p:nvPr/>
        </p:nvCxnSpPr>
        <p:spPr>
          <a:xfrm flipH="1">
            <a:off x="4506820" y="4443625"/>
            <a:ext cx="456300" cy="171300"/>
          </a:xfrm>
          <a:prstGeom prst="straightConnector1">
            <a:avLst/>
          </a:prstGeom>
          <a:noFill/>
          <a:ln cap="flat" cmpd="sng" w="19050">
            <a:solidFill>
              <a:srgbClr val="9900FF"/>
            </a:solidFill>
            <a:prstDash val="solid"/>
            <a:round/>
            <a:headEnd len="med" w="med" type="none"/>
            <a:tailEnd len="med" w="med" type="none"/>
          </a:ln>
        </p:spPr>
      </p:cxnSp>
      <p:sp>
        <p:nvSpPr>
          <p:cNvPr id="1891" name="Google Shape;1891;p90"/>
          <p:cNvSpPr/>
          <p:nvPr/>
        </p:nvSpPr>
        <p:spPr>
          <a:xfrm>
            <a:off x="4660720" y="4118725"/>
            <a:ext cx="604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900FF"/>
                </a:solidFill>
              </a:rPr>
              <a:t>6 </a:t>
            </a:r>
            <a:r>
              <a:rPr lang="en" sz="1800"/>
              <a:t> 8</a:t>
            </a:r>
            <a:endParaRPr sz="1800"/>
          </a:p>
        </p:txBody>
      </p:sp>
      <p:sp>
        <p:nvSpPr>
          <p:cNvPr id="1892" name="Google Shape;1892;p90"/>
          <p:cNvSpPr/>
          <p:nvPr/>
        </p:nvSpPr>
        <p:spPr>
          <a:xfrm>
            <a:off x="4767336" y="4614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893" name="Google Shape;1893;p90"/>
          <p:cNvSpPr/>
          <p:nvPr/>
        </p:nvSpPr>
        <p:spPr>
          <a:xfrm>
            <a:off x="5261236" y="4614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894" name="Google Shape;1894;p90"/>
          <p:cNvCxnSpPr>
            <a:stCxn id="1883" idx="2"/>
            <a:endCxn id="1891" idx="0"/>
          </p:cNvCxnSpPr>
          <p:nvPr/>
        </p:nvCxnSpPr>
        <p:spPr>
          <a:xfrm>
            <a:off x="3872562" y="3931000"/>
            <a:ext cx="1090500" cy="187800"/>
          </a:xfrm>
          <a:prstGeom prst="straightConnector1">
            <a:avLst/>
          </a:prstGeom>
          <a:noFill/>
          <a:ln cap="flat" cmpd="sng" w="19050">
            <a:solidFill>
              <a:srgbClr val="666666"/>
            </a:solidFill>
            <a:prstDash val="solid"/>
            <a:round/>
            <a:headEnd len="med" w="med" type="none"/>
            <a:tailEnd len="med" w="med" type="none"/>
          </a:ln>
        </p:spPr>
      </p:cxnSp>
      <p:cxnSp>
        <p:nvCxnSpPr>
          <p:cNvPr id="1895" name="Google Shape;1895;p90"/>
          <p:cNvCxnSpPr>
            <a:stCxn id="1892" idx="0"/>
            <a:endCxn id="1891" idx="2"/>
          </p:cNvCxnSpPr>
          <p:nvPr/>
        </p:nvCxnSpPr>
        <p:spPr>
          <a:xfrm rot="10800000">
            <a:off x="4963086" y="4443607"/>
            <a:ext cx="4500" cy="171300"/>
          </a:xfrm>
          <a:prstGeom prst="straightConnector1">
            <a:avLst/>
          </a:prstGeom>
          <a:noFill/>
          <a:ln cap="flat" cmpd="sng" w="19050">
            <a:solidFill>
              <a:srgbClr val="666666"/>
            </a:solidFill>
            <a:prstDash val="solid"/>
            <a:round/>
            <a:headEnd len="med" w="med" type="none"/>
            <a:tailEnd len="med" w="med" type="none"/>
          </a:ln>
        </p:spPr>
      </p:cxnSp>
      <p:cxnSp>
        <p:nvCxnSpPr>
          <p:cNvPr id="1896" name="Google Shape;1896;p90"/>
          <p:cNvCxnSpPr>
            <a:stCxn id="1893" idx="0"/>
            <a:endCxn id="1891" idx="2"/>
          </p:cNvCxnSpPr>
          <p:nvPr/>
        </p:nvCxnSpPr>
        <p:spPr>
          <a:xfrm rot="10800000">
            <a:off x="4963186" y="4443607"/>
            <a:ext cx="498300" cy="171300"/>
          </a:xfrm>
          <a:prstGeom prst="straightConnector1">
            <a:avLst/>
          </a:prstGeom>
          <a:noFill/>
          <a:ln cap="flat" cmpd="sng" w="19050">
            <a:solidFill>
              <a:srgbClr val="666666"/>
            </a:solidFill>
            <a:prstDash val="solid"/>
            <a:round/>
            <a:headEnd len="med" w="med" type="none"/>
            <a:tailEnd len="med" w="med" type="none"/>
          </a:ln>
        </p:spPr>
      </p:cxnSp>
      <p:cxnSp>
        <p:nvCxnSpPr>
          <p:cNvPr id="1897" name="Google Shape;1897;p90"/>
          <p:cNvCxnSpPr>
            <a:endCxn id="1868" idx="0"/>
          </p:cNvCxnSpPr>
          <p:nvPr/>
        </p:nvCxnSpPr>
        <p:spPr>
          <a:xfrm flipH="1">
            <a:off x="5070993" y="2932357"/>
            <a:ext cx="320700" cy="156000"/>
          </a:xfrm>
          <a:prstGeom prst="straightConnector1">
            <a:avLst/>
          </a:prstGeom>
          <a:noFill/>
          <a:ln cap="flat" cmpd="sng" w="19050">
            <a:solidFill>
              <a:srgbClr val="666666"/>
            </a:solidFill>
            <a:prstDash val="solid"/>
            <a:round/>
            <a:headEnd len="med" w="med" type="none"/>
            <a:tailEnd len="med" w="med" type="none"/>
          </a:ln>
        </p:spPr>
      </p:cxnSp>
      <p:cxnSp>
        <p:nvCxnSpPr>
          <p:cNvPr id="1898" name="Google Shape;1898;p90"/>
          <p:cNvCxnSpPr>
            <a:endCxn id="1869" idx="0"/>
          </p:cNvCxnSpPr>
          <p:nvPr/>
        </p:nvCxnSpPr>
        <p:spPr>
          <a:xfrm>
            <a:off x="5391694" y="2932357"/>
            <a:ext cx="289800" cy="156000"/>
          </a:xfrm>
          <a:prstGeom prst="straightConnector1">
            <a:avLst/>
          </a:prstGeom>
          <a:noFill/>
          <a:ln cap="flat" cmpd="sng" w="19050">
            <a:solidFill>
              <a:srgbClr val="666666"/>
            </a:solidFill>
            <a:prstDash val="solid"/>
            <a:round/>
            <a:headEnd len="med" w="med" type="none"/>
            <a:tailEnd len="med" w="med" type="none"/>
          </a:ln>
        </p:spPr>
      </p:cxnSp>
      <p:sp>
        <p:nvSpPr>
          <p:cNvPr id="1899" name="Google Shape;1899;p90"/>
          <p:cNvSpPr/>
          <p:nvPr/>
        </p:nvSpPr>
        <p:spPr>
          <a:xfrm>
            <a:off x="5175575" y="267785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900" name="Google Shape;1900;p90"/>
          <p:cNvSpPr/>
          <p:nvPr/>
        </p:nvSpPr>
        <p:spPr>
          <a:xfrm>
            <a:off x="3671836" y="411873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04" name="Shape 1904"/>
        <p:cNvGrpSpPr/>
        <p:nvPr/>
      </p:nvGrpSpPr>
      <p:grpSpPr>
        <a:xfrm>
          <a:off x="0" y="0"/>
          <a:ext cx="0" cy="0"/>
          <a:chOff x="0" y="0"/>
          <a:chExt cx="0" cy="0"/>
        </a:xfrm>
      </p:grpSpPr>
      <p:sp>
        <p:nvSpPr>
          <p:cNvPr id="1905" name="Google Shape;1905;p9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2A Exercise</a:t>
            </a:r>
            <a:endParaRPr/>
          </a:p>
        </p:txBody>
      </p:sp>
      <p:sp>
        <p:nvSpPr>
          <p:cNvPr id="1906" name="Google Shape;1906;p91"/>
          <p:cNvSpPr txBox="1"/>
          <p:nvPr>
            <p:ph idx="1" type="body"/>
          </p:nvPr>
        </p:nvSpPr>
        <p:spPr>
          <a:xfrm>
            <a:off x="243000" y="556500"/>
            <a:ext cx="8817900" cy="22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In case 2A, siblings on the right all have one key, but parent has two.</a:t>
            </a:r>
            <a:endParaRPr/>
          </a:p>
          <a:p>
            <a:pPr indent="-355600" lvl="0" marL="457200" rtl="0" algn="l">
              <a:spcBef>
                <a:spcPts val="600"/>
              </a:spcBef>
              <a:spcAft>
                <a:spcPts val="0"/>
              </a:spcAft>
              <a:buSzPts val="2000"/>
              <a:buChar char="●"/>
            </a:pPr>
            <a:r>
              <a:rPr lang="en"/>
              <a:t>X and right sibling steal parent’s keys. Middle sibling moves into the parent.</a:t>
            </a:r>
            <a:endParaRPr/>
          </a:p>
          <a:p>
            <a:pPr indent="-355600" lvl="0" marL="457200" rtl="0" algn="l">
              <a:spcBef>
                <a:spcPts val="0"/>
              </a:spcBef>
              <a:spcAft>
                <a:spcPts val="0"/>
              </a:spcAft>
              <a:buSzPts val="2000"/>
              <a:buChar char="●"/>
            </a:pPr>
            <a:r>
              <a:rPr lang="en"/>
              <a:t>Subtrees are passed along so that every node has the correct children.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delete 3 from the tree below.</a:t>
            </a:r>
            <a:endParaRPr/>
          </a:p>
        </p:txBody>
      </p:sp>
      <p:sp>
        <p:nvSpPr>
          <p:cNvPr id="1907" name="Google Shape;1907;p91"/>
          <p:cNvSpPr/>
          <p:nvPr/>
        </p:nvSpPr>
        <p:spPr>
          <a:xfrm>
            <a:off x="2061675" y="35167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08" name="Google Shape;1908;p91"/>
          <p:cNvSpPr/>
          <p:nvPr/>
        </p:nvSpPr>
        <p:spPr>
          <a:xfrm>
            <a:off x="3096400" y="3516725"/>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5  8</a:t>
            </a:r>
            <a:endParaRPr sz="1800"/>
          </a:p>
        </p:txBody>
      </p:sp>
      <p:sp>
        <p:nvSpPr>
          <p:cNvPr id="1909" name="Google Shape;1909;p91"/>
          <p:cNvSpPr/>
          <p:nvPr/>
        </p:nvSpPr>
        <p:spPr>
          <a:xfrm>
            <a:off x="2566854" y="3004100"/>
            <a:ext cx="45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a:t>
            </a:r>
            <a:endParaRPr sz="1800"/>
          </a:p>
        </p:txBody>
      </p:sp>
      <p:sp>
        <p:nvSpPr>
          <p:cNvPr id="1910" name="Google Shape;1910;p91"/>
          <p:cNvSpPr/>
          <p:nvPr/>
        </p:nvSpPr>
        <p:spPr>
          <a:xfrm>
            <a:off x="1679739" y="4012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911" name="Google Shape;1911;p91"/>
          <p:cNvSpPr/>
          <p:nvPr/>
        </p:nvSpPr>
        <p:spPr>
          <a:xfrm>
            <a:off x="2739925" y="4012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912" name="Google Shape;1912;p91"/>
          <p:cNvSpPr/>
          <p:nvPr/>
        </p:nvSpPr>
        <p:spPr>
          <a:xfrm>
            <a:off x="3245739" y="4012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cxnSp>
        <p:nvCxnSpPr>
          <p:cNvPr id="1913" name="Google Shape;1913;p91"/>
          <p:cNvCxnSpPr>
            <a:stCxn id="1909" idx="2"/>
            <a:endCxn id="1907" idx="0"/>
          </p:cNvCxnSpPr>
          <p:nvPr/>
        </p:nvCxnSpPr>
        <p:spPr>
          <a:xfrm flipH="1">
            <a:off x="2262054" y="3329000"/>
            <a:ext cx="533700" cy="187800"/>
          </a:xfrm>
          <a:prstGeom prst="straightConnector1">
            <a:avLst/>
          </a:prstGeom>
          <a:noFill/>
          <a:ln cap="flat" cmpd="sng" w="19050">
            <a:solidFill>
              <a:srgbClr val="666666"/>
            </a:solidFill>
            <a:prstDash val="solid"/>
            <a:round/>
            <a:headEnd len="med" w="med" type="none"/>
            <a:tailEnd len="med" w="med" type="none"/>
          </a:ln>
        </p:spPr>
      </p:cxnSp>
      <p:cxnSp>
        <p:nvCxnSpPr>
          <p:cNvPr id="1914" name="Google Shape;1914;p91"/>
          <p:cNvCxnSpPr>
            <a:stCxn id="1907" idx="2"/>
            <a:endCxn id="1910" idx="0"/>
          </p:cNvCxnSpPr>
          <p:nvPr/>
        </p:nvCxnSpPr>
        <p:spPr>
          <a:xfrm flipH="1">
            <a:off x="1880025" y="3841632"/>
            <a:ext cx="381900" cy="171300"/>
          </a:xfrm>
          <a:prstGeom prst="straightConnector1">
            <a:avLst/>
          </a:prstGeom>
          <a:noFill/>
          <a:ln cap="flat" cmpd="sng" w="19050">
            <a:solidFill>
              <a:srgbClr val="666666"/>
            </a:solidFill>
            <a:prstDash val="solid"/>
            <a:round/>
            <a:headEnd len="med" w="med" type="none"/>
            <a:tailEnd len="med" w="med" type="none"/>
          </a:ln>
        </p:spPr>
      </p:cxnSp>
      <p:cxnSp>
        <p:nvCxnSpPr>
          <p:cNvPr id="1915" name="Google Shape;1915;p91"/>
          <p:cNvCxnSpPr>
            <a:stCxn id="1908" idx="2"/>
            <a:endCxn id="1911" idx="0"/>
          </p:cNvCxnSpPr>
          <p:nvPr/>
        </p:nvCxnSpPr>
        <p:spPr>
          <a:xfrm flipH="1">
            <a:off x="2940100" y="3841625"/>
            <a:ext cx="505800" cy="171300"/>
          </a:xfrm>
          <a:prstGeom prst="straightConnector1">
            <a:avLst/>
          </a:prstGeom>
          <a:noFill/>
          <a:ln cap="flat" cmpd="sng" w="19050">
            <a:solidFill>
              <a:srgbClr val="666666"/>
            </a:solidFill>
            <a:prstDash val="solid"/>
            <a:round/>
            <a:headEnd len="med" w="med" type="none"/>
            <a:tailEnd len="med" w="med" type="none"/>
          </a:ln>
        </p:spPr>
      </p:cxnSp>
      <p:cxnSp>
        <p:nvCxnSpPr>
          <p:cNvPr id="1916" name="Google Shape;1916;p91"/>
          <p:cNvCxnSpPr>
            <a:stCxn id="1908" idx="2"/>
            <a:endCxn id="1912" idx="0"/>
          </p:cNvCxnSpPr>
          <p:nvPr/>
        </p:nvCxnSpPr>
        <p:spPr>
          <a:xfrm>
            <a:off x="3445900" y="3841625"/>
            <a:ext cx="0" cy="171300"/>
          </a:xfrm>
          <a:prstGeom prst="straightConnector1">
            <a:avLst/>
          </a:prstGeom>
          <a:noFill/>
          <a:ln cap="flat" cmpd="sng" w="19050">
            <a:solidFill>
              <a:srgbClr val="666666"/>
            </a:solidFill>
            <a:prstDash val="solid"/>
            <a:round/>
            <a:headEnd len="med" w="med" type="none"/>
            <a:tailEnd len="med" w="med" type="none"/>
          </a:ln>
        </p:spPr>
      </p:cxnSp>
      <p:cxnSp>
        <p:nvCxnSpPr>
          <p:cNvPr id="1917" name="Google Shape;1917;p91"/>
          <p:cNvCxnSpPr>
            <a:stCxn id="1909" idx="2"/>
            <a:endCxn id="1908" idx="0"/>
          </p:cNvCxnSpPr>
          <p:nvPr/>
        </p:nvCxnSpPr>
        <p:spPr>
          <a:xfrm>
            <a:off x="2795754" y="3329000"/>
            <a:ext cx="650100" cy="187800"/>
          </a:xfrm>
          <a:prstGeom prst="straightConnector1">
            <a:avLst/>
          </a:prstGeom>
          <a:noFill/>
          <a:ln cap="flat" cmpd="sng" w="19050">
            <a:solidFill>
              <a:srgbClr val="666666"/>
            </a:solidFill>
            <a:prstDash val="solid"/>
            <a:round/>
            <a:headEnd len="med" w="med" type="none"/>
            <a:tailEnd len="med" w="med" type="none"/>
          </a:ln>
        </p:spPr>
      </p:cxnSp>
      <p:sp>
        <p:nvSpPr>
          <p:cNvPr id="1918" name="Google Shape;1918;p91"/>
          <p:cNvSpPr/>
          <p:nvPr/>
        </p:nvSpPr>
        <p:spPr>
          <a:xfrm>
            <a:off x="2308839" y="4012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919" name="Google Shape;1919;p91"/>
          <p:cNvCxnSpPr>
            <a:stCxn id="1907" idx="2"/>
            <a:endCxn id="1918" idx="0"/>
          </p:cNvCxnSpPr>
          <p:nvPr/>
        </p:nvCxnSpPr>
        <p:spPr>
          <a:xfrm>
            <a:off x="2261925" y="3841632"/>
            <a:ext cx="247200" cy="171300"/>
          </a:xfrm>
          <a:prstGeom prst="straightConnector1">
            <a:avLst/>
          </a:prstGeom>
          <a:noFill/>
          <a:ln cap="flat" cmpd="sng" w="19050">
            <a:solidFill>
              <a:srgbClr val="666666"/>
            </a:solidFill>
            <a:prstDash val="solid"/>
            <a:round/>
            <a:headEnd len="med" w="med" type="none"/>
            <a:tailEnd len="med" w="med" type="none"/>
          </a:ln>
        </p:spPr>
      </p:cxnSp>
      <p:sp>
        <p:nvSpPr>
          <p:cNvPr id="1920" name="Google Shape;1920;p91"/>
          <p:cNvSpPr/>
          <p:nvPr/>
        </p:nvSpPr>
        <p:spPr>
          <a:xfrm>
            <a:off x="3800093" y="40129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921" name="Google Shape;1921;p91"/>
          <p:cNvCxnSpPr>
            <a:stCxn id="1908" idx="2"/>
            <a:endCxn id="1920" idx="0"/>
          </p:cNvCxnSpPr>
          <p:nvPr/>
        </p:nvCxnSpPr>
        <p:spPr>
          <a:xfrm>
            <a:off x="3445900" y="3841625"/>
            <a:ext cx="554400" cy="1713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5" name="Shape 1925"/>
        <p:cNvGrpSpPr/>
        <p:nvPr/>
      </p:nvGrpSpPr>
      <p:grpSpPr>
        <a:xfrm>
          <a:off x="0" y="0"/>
          <a:ext cx="0" cy="0"/>
          <a:chOff x="0" y="0"/>
          <a:chExt cx="0" cy="0"/>
        </a:xfrm>
      </p:grpSpPr>
      <p:sp>
        <p:nvSpPr>
          <p:cNvPr id="1926" name="Google Shape;1926;p9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FIEN Case 2A Exercise</a:t>
            </a:r>
            <a:endParaRPr/>
          </a:p>
        </p:txBody>
      </p:sp>
      <p:sp>
        <p:nvSpPr>
          <p:cNvPr id="1927" name="Google Shape;1927;p92"/>
          <p:cNvSpPr/>
          <p:nvPr/>
        </p:nvSpPr>
        <p:spPr>
          <a:xfrm>
            <a:off x="537675" y="2678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28" name="Google Shape;1928;p92"/>
          <p:cNvSpPr/>
          <p:nvPr/>
        </p:nvSpPr>
        <p:spPr>
          <a:xfrm>
            <a:off x="1572400" y="2678525"/>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5  8</a:t>
            </a:r>
            <a:endParaRPr sz="1800"/>
          </a:p>
        </p:txBody>
      </p:sp>
      <p:sp>
        <p:nvSpPr>
          <p:cNvPr id="1929" name="Google Shape;1929;p92"/>
          <p:cNvSpPr/>
          <p:nvPr/>
        </p:nvSpPr>
        <p:spPr>
          <a:xfrm>
            <a:off x="1042854" y="2165900"/>
            <a:ext cx="45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a:t>
            </a:r>
            <a:endParaRPr sz="1800"/>
          </a:p>
        </p:txBody>
      </p:sp>
      <p:sp>
        <p:nvSpPr>
          <p:cNvPr id="1930" name="Google Shape;1930;p92"/>
          <p:cNvSpPr/>
          <p:nvPr/>
        </p:nvSpPr>
        <p:spPr>
          <a:xfrm>
            <a:off x="15573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931" name="Google Shape;1931;p92"/>
          <p:cNvSpPr/>
          <p:nvPr/>
        </p:nvSpPr>
        <p:spPr>
          <a:xfrm>
            <a:off x="1215925"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932" name="Google Shape;1932;p92"/>
          <p:cNvSpPr/>
          <p:nvPr/>
        </p:nvSpPr>
        <p:spPr>
          <a:xfrm>
            <a:off x="172173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cxnSp>
        <p:nvCxnSpPr>
          <p:cNvPr id="1933" name="Google Shape;1933;p92"/>
          <p:cNvCxnSpPr>
            <a:stCxn id="1929" idx="2"/>
            <a:endCxn id="1927" idx="0"/>
          </p:cNvCxnSpPr>
          <p:nvPr/>
        </p:nvCxnSpPr>
        <p:spPr>
          <a:xfrm flipH="1">
            <a:off x="738054" y="2490800"/>
            <a:ext cx="533700" cy="187800"/>
          </a:xfrm>
          <a:prstGeom prst="straightConnector1">
            <a:avLst/>
          </a:prstGeom>
          <a:noFill/>
          <a:ln cap="flat" cmpd="sng" w="19050">
            <a:solidFill>
              <a:srgbClr val="666666"/>
            </a:solidFill>
            <a:prstDash val="solid"/>
            <a:round/>
            <a:headEnd len="med" w="med" type="none"/>
            <a:tailEnd len="med" w="med" type="none"/>
          </a:ln>
        </p:spPr>
      </p:cxnSp>
      <p:cxnSp>
        <p:nvCxnSpPr>
          <p:cNvPr id="1934" name="Google Shape;1934;p92"/>
          <p:cNvCxnSpPr>
            <a:stCxn id="1927" idx="2"/>
            <a:endCxn id="1930" idx="0"/>
          </p:cNvCxnSpPr>
          <p:nvPr/>
        </p:nvCxnSpPr>
        <p:spPr>
          <a:xfrm flipH="1">
            <a:off x="356025" y="3003432"/>
            <a:ext cx="381900" cy="171300"/>
          </a:xfrm>
          <a:prstGeom prst="straightConnector1">
            <a:avLst/>
          </a:prstGeom>
          <a:noFill/>
          <a:ln cap="flat" cmpd="sng" w="19050">
            <a:solidFill>
              <a:srgbClr val="666666"/>
            </a:solidFill>
            <a:prstDash val="solid"/>
            <a:round/>
            <a:headEnd len="med" w="med" type="none"/>
            <a:tailEnd len="med" w="med" type="none"/>
          </a:ln>
        </p:spPr>
      </p:cxnSp>
      <p:cxnSp>
        <p:nvCxnSpPr>
          <p:cNvPr id="1935" name="Google Shape;1935;p92"/>
          <p:cNvCxnSpPr>
            <a:endCxn id="1931" idx="0"/>
          </p:cNvCxnSpPr>
          <p:nvPr/>
        </p:nvCxnSpPr>
        <p:spPr>
          <a:xfrm flipH="1">
            <a:off x="1416175" y="2996207"/>
            <a:ext cx="311100" cy="178500"/>
          </a:xfrm>
          <a:prstGeom prst="straightConnector1">
            <a:avLst/>
          </a:prstGeom>
          <a:noFill/>
          <a:ln cap="flat" cmpd="sng" w="19050">
            <a:solidFill>
              <a:srgbClr val="666666"/>
            </a:solidFill>
            <a:prstDash val="solid"/>
            <a:round/>
            <a:headEnd len="med" w="med" type="none"/>
            <a:tailEnd len="med" w="med" type="none"/>
          </a:ln>
        </p:spPr>
      </p:cxnSp>
      <p:cxnSp>
        <p:nvCxnSpPr>
          <p:cNvPr id="1936" name="Google Shape;1936;p92"/>
          <p:cNvCxnSpPr>
            <a:stCxn id="1928" idx="2"/>
            <a:endCxn id="1932" idx="0"/>
          </p:cNvCxnSpPr>
          <p:nvPr/>
        </p:nvCxnSpPr>
        <p:spPr>
          <a:xfrm>
            <a:off x="1921900" y="3003425"/>
            <a:ext cx="0" cy="171300"/>
          </a:xfrm>
          <a:prstGeom prst="straightConnector1">
            <a:avLst/>
          </a:prstGeom>
          <a:noFill/>
          <a:ln cap="flat" cmpd="sng" w="19050">
            <a:solidFill>
              <a:srgbClr val="666666"/>
            </a:solidFill>
            <a:prstDash val="solid"/>
            <a:round/>
            <a:headEnd len="med" w="med" type="none"/>
            <a:tailEnd len="med" w="med" type="none"/>
          </a:ln>
        </p:spPr>
      </p:cxnSp>
      <p:cxnSp>
        <p:nvCxnSpPr>
          <p:cNvPr id="1937" name="Google Shape;1937;p92"/>
          <p:cNvCxnSpPr>
            <a:stCxn id="1929" idx="2"/>
            <a:endCxn id="1928" idx="0"/>
          </p:cNvCxnSpPr>
          <p:nvPr/>
        </p:nvCxnSpPr>
        <p:spPr>
          <a:xfrm>
            <a:off x="1271754" y="2490800"/>
            <a:ext cx="650100" cy="187800"/>
          </a:xfrm>
          <a:prstGeom prst="straightConnector1">
            <a:avLst/>
          </a:prstGeom>
          <a:noFill/>
          <a:ln cap="flat" cmpd="sng" w="19050">
            <a:solidFill>
              <a:srgbClr val="666666"/>
            </a:solidFill>
            <a:prstDash val="solid"/>
            <a:round/>
            <a:headEnd len="med" w="med" type="none"/>
            <a:tailEnd len="med" w="med" type="none"/>
          </a:ln>
        </p:spPr>
      </p:cxnSp>
      <p:sp>
        <p:nvSpPr>
          <p:cNvPr id="1938" name="Google Shape;1938;p92"/>
          <p:cNvSpPr/>
          <p:nvPr/>
        </p:nvSpPr>
        <p:spPr>
          <a:xfrm>
            <a:off x="78483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939" name="Google Shape;1939;p92"/>
          <p:cNvCxnSpPr>
            <a:stCxn id="1927" idx="2"/>
            <a:endCxn id="1938" idx="0"/>
          </p:cNvCxnSpPr>
          <p:nvPr/>
        </p:nvCxnSpPr>
        <p:spPr>
          <a:xfrm>
            <a:off x="737925" y="3003432"/>
            <a:ext cx="247200" cy="171300"/>
          </a:xfrm>
          <a:prstGeom prst="straightConnector1">
            <a:avLst/>
          </a:prstGeom>
          <a:noFill/>
          <a:ln cap="flat" cmpd="sng" w="19050">
            <a:solidFill>
              <a:srgbClr val="666666"/>
            </a:solidFill>
            <a:prstDash val="solid"/>
            <a:round/>
            <a:headEnd len="med" w="med" type="none"/>
            <a:tailEnd len="med" w="med" type="none"/>
          </a:ln>
        </p:spPr>
      </p:cxnSp>
      <p:sp>
        <p:nvSpPr>
          <p:cNvPr id="1940" name="Google Shape;1940;p92"/>
          <p:cNvSpPr/>
          <p:nvPr/>
        </p:nvSpPr>
        <p:spPr>
          <a:xfrm>
            <a:off x="2276093"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941" name="Google Shape;1941;p92"/>
          <p:cNvCxnSpPr>
            <a:endCxn id="1940" idx="0"/>
          </p:cNvCxnSpPr>
          <p:nvPr/>
        </p:nvCxnSpPr>
        <p:spPr>
          <a:xfrm>
            <a:off x="2166143" y="3005507"/>
            <a:ext cx="310200" cy="169200"/>
          </a:xfrm>
          <a:prstGeom prst="straightConnector1">
            <a:avLst/>
          </a:prstGeom>
          <a:noFill/>
          <a:ln cap="flat" cmpd="sng" w="19050">
            <a:solidFill>
              <a:srgbClr val="666666"/>
            </a:solidFill>
            <a:prstDash val="solid"/>
            <a:round/>
            <a:headEnd len="med" w="med" type="none"/>
            <a:tailEnd len="med" w="med" type="none"/>
          </a:ln>
        </p:spPr>
      </p:cxnSp>
      <p:sp>
        <p:nvSpPr>
          <p:cNvPr id="1942" name="Google Shape;1942;p92"/>
          <p:cNvSpPr txBox="1"/>
          <p:nvPr>
            <p:ph idx="1" type="body"/>
          </p:nvPr>
        </p:nvSpPr>
        <p:spPr>
          <a:xfrm>
            <a:off x="243000" y="556500"/>
            <a:ext cx="8817900" cy="1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case 2A, siblings on the right all have one key, but parent has two.</a:t>
            </a:r>
            <a:endParaRPr/>
          </a:p>
          <a:p>
            <a:pPr indent="-355600" lvl="0" marL="457200" rtl="0" algn="l">
              <a:spcBef>
                <a:spcPts val="600"/>
              </a:spcBef>
              <a:spcAft>
                <a:spcPts val="0"/>
              </a:spcAft>
              <a:buSzPts val="2000"/>
              <a:buChar char="●"/>
            </a:pPr>
            <a:r>
              <a:rPr lang="en"/>
              <a:t>X and right sibling steal parent’s keys. Middle sibling moves into the parent.</a:t>
            </a:r>
            <a:endParaRPr/>
          </a:p>
          <a:p>
            <a:pPr indent="-355600" lvl="0" marL="457200" rtl="0" algn="l">
              <a:spcBef>
                <a:spcPts val="0"/>
              </a:spcBef>
              <a:spcAft>
                <a:spcPts val="0"/>
              </a:spcAft>
              <a:buSzPts val="2000"/>
              <a:buChar char="●"/>
            </a:pPr>
            <a:r>
              <a:rPr lang="en"/>
              <a:t>Subtrees are passed along so that every node has the correct children.</a:t>
            </a:r>
            <a:endParaRPr/>
          </a:p>
          <a:p>
            <a:pPr indent="0" lvl="0" marL="0" rtl="0" algn="l">
              <a:spcBef>
                <a:spcPts val="600"/>
              </a:spcBef>
              <a:spcAft>
                <a:spcPts val="0"/>
              </a:spcAft>
              <a:buNone/>
            </a:pPr>
            <a:r>
              <a:rPr lang="en"/>
              <a:t>delete(3)</a:t>
            </a:r>
            <a:endParaRPr/>
          </a:p>
        </p:txBody>
      </p:sp>
      <p:grpSp>
        <p:nvGrpSpPr>
          <p:cNvPr id="1943" name="Google Shape;1943;p92"/>
          <p:cNvGrpSpPr/>
          <p:nvPr/>
        </p:nvGrpSpPr>
        <p:grpSpPr>
          <a:xfrm>
            <a:off x="3030789" y="2165900"/>
            <a:ext cx="2520854" cy="1333707"/>
            <a:chOff x="3030789" y="2165900"/>
            <a:chExt cx="2520854" cy="1333707"/>
          </a:xfrm>
        </p:grpSpPr>
        <p:sp>
          <p:nvSpPr>
            <p:cNvPr id="1944" name="Google Shape;1944;p92"/>
            <p:cNvSpPr/>
            <p:nvPr/>
          </p:nvSpPr>
          <p:spPr>
            <a:xfrm>
              <a:off x="3412725" y="2678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45" name="Google Shape;1945;p92"/>
            <p:cNvSpPr/>
            <p:nvPr/>
          </p:nvSpPr>
          <p:spPr>
            <a:xfrm>
              <a:off x="4447450" y="2678525"/>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5  8</a:t>
              </a:r>
              <a:endParaRPr sz="1800"/>
            </a:p>
          </p:txBody>
        </p:sp>
        <p:sp>
          <p:nvSpPr>
            <p:cNvPr id="1946" name="Google Shape;1946;p92"/>
            <p:cNvSpPr/>
            <p:nvPr/>
          </p:nvSpPr>
          <p:spPr>
            <a:xfrm>
              <a:off x="3917904" y="2165900"/>
              <a:ext cx="45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 </a:t>
              </a:r>
              <a:endParaRPr sz="1800"/>
            </a:p>
          </p:txBody>
        </p:sp>
        <p:sp>
          <p:nvSpPr>
            <p:cNvPr id="1947" name="Google Shape;1947;p92"/>
            <p:cNvSpPr/>
            <p:nvPr/>
          </p:nvSpPr>
          <p:spPr>
            <a:xfrm>
              <a:off x="303078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cxnSp>
          <p:nvCxnSpPr>
            <p:cNvPr id="1948" name="Google Shape;1948;p92"/>
            <p:cNvCxnSpPr>
              <a:stCxn id="1946" idx="2"/>
              <a:endCxn id="1944" idx="0"/>
            </p:cNvCxnSpPr>
            <p:nvPr/>
          </p:nvCxnSpPr>
          <p:spPr>
            <a:xfrm flipH="1">
              <a:off x="3613104" y="2490800"/>
              <a:ext cx="533700" cy="187800"/>
            </a:xfrm>
            <a:prstGeom prst="straightConnector1">
              <a:avLst/>
            </a:prstGeom>
            <a:noFill/>
            <a:ln cap="flat" cmpd="sng" w="19050">
              <a:solidFill>
                <a:srgbClr val="666666"/>
              </a:solidFill>
              <a:prstDash val="solid"/>
              <a:round/>
              <a:headEnd len="med" w="med" type="none"/>
              <a:tailEnd len="med" w="med" type="none"/>
            </a:ln>
          </p:spPr>
        </p:cxnSp>
        <p:cxnSp>
          <p:nvCxnSpPr>
            <p:cNvPr id="1949" name="Google Shape;1949;p92"/>
            <p:cNvCxnSpPr>
              <a:stCxn id="1944" idx="2"/>
              <a:endCxn id="1947" idx="0"/>
            </p:cNvCxnSpPr>
            <p:nvPr/>
          </p:nvCxnSpPr>
          <p:spPr>
            <a:xfrm flipH="1">
              <a:off x="3231075" y="3003432"/>
              <a:ext cx="381900" cy="171300"/>
            </a:xfrm>
            <a:prstGeom prst="straightConnector1">
              <a:avLst/>
            </a:prstGeom>
            <a:noFill/>
            <a:ln cap="flat" cmpd="sng" w="19050">
              <a:solidFill>
                <a:srgbClr val="666666"/>
              </a:solidFill>
              <a:prstDash val="solid"/>
              <a:round/>
              <a:headEnd len="med" w="med" type="none"/>
              <a:tailEnd len="med" w="med" type="none"/>
            </a:ln>
          </p:spPr>
        </p:cxnSp>
        <p:cxnSp>
          <p:nvCxnSpPr>
            <p:cNvPr id="1950" name="Google Shape;1950;p92"/>
            <p:cNvCxnSpPr>
              <a:endCxn id="1951" idx="0"/>
            </p:cNvCxnSpPr>
            <p:nvPr/>
          </p:nvCxnSpPr>
          <p:spPr>
            <a:xfrm flipH="1">
              <a:off x="4291225" y="2996207"/>
              <a:ext cx="311100" cy="178500"/>
            </a:xfrm>
            <a:prstGeom prst="straightConnector1">
              <a:avLst/>
            </a:prstGeom>
            <a:noFill/>
            <a:ln cap="flat" cmpd="sng" w="19050">
              <a:solidFill>
                <a:srgbClr val="666666"/>
              </a:solidFill>
              <a:prstDash val="solid"/>
              <a:round/>
              <a:headEnd len="med" w="med" type="none"/>
              <a:tailEnd len="med" w="med" type="none"/>
            </a:ln>
          </p:spPr>
        </p:cxnSp>
        <p:cxnSp>
          <p:nvCxnSpPr>
            <p:cNvPr id="1952" name="Google Shape;1952;p92"/>
            <p:cNvCxnSpPr>
              <a:stCxn id="1945" idx="2"/>
              <a:endCxn id="1953" idx="0"/>
            </p:cNvCxnSpPr>
            <p:nvPr/>
          </p:nvCxnSpPr>
          <p:spPr>
            <a:xfrm>
              <a:off x="4796950" y="3003425"/>
              <a:ext cx="0" cy="171300"/>
            </a:xfrm>
            <a:prstGeom prst="straightConnector1">
              <a:avLst/>
            </a:prstGeom>
            <a:noFill/>
            <a:ln cap="flat" cmpd="sng" w="19050">
              <a:solidFill>
                <a:srgbClr val="666666"/>
              </a:solidFill>
              <a:prstDash val="solid"/>
              <a:round/>
              <a:headEnd len="med" w="med" type="none"/>
              <a:tailEnd len="med" w="med" type="none"/>
            </a:ln>
          </p:spPr>
        </p:cxnSp>
        <p:cxnSp>
          <p:nvCxnSpPr>
            <p:cNvPr id="1954" name="Google Shape;1954;p92"/>
            <p:cNvCxnSpPr>
              <a:stCxn id="1946" idx="2"/>
              <a:endCxn id="1945" idx="0"/>
            </p:cNvCxnSpPr>
            <p:nvPr/>
          </p:nvCxnSpPr>
          <p:spPr>
            <a:xfrm>
              <a:off x="4146804" y="2490800"/>
              <a:ext cx="650100" cy="187800"/>
            </a:xfrm>
            <a:prstGeom prst="straightConnector1">
              <a:avLst/>
            </a:prstGeom>
            <a:noFill/>
            <a:ln cap="flat" cmpd="sng" w="19050">
              <a:solidFill>
                <a:srgbClr val="666666"/>
              </a:solidFill>
              <a:prstDash val="solid"/>
              <a:round/>
              <a:headEnd len="med" w="med" type="none"/>
              <a:tailEnd len="med" w="med" type="none"/>
            </a:ln>
          </p:spPr>
        </p:cxnSp>
        <p:sp>
          <p:nvSpPr>
            <p:cNvPr id="1955" name="Google Shape;1955;p92"/>
            <p:cNvSpPr/>
            <p:nvPr/>
          </p:nvSpPr>
          <p:spPr>
            <a:xfrm>
              <a:off x="365988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956" name="Google Shape;1956;p92"/>
            <p:cNvCxnSpPr>
              <a:stCxn id="1944" idx="2"/>
              <a:endCxn id="1955" idx="0"/>
            </p:cNvCxnSpPr>
            <p:nvPr/>
          </p:nvCxnSpPr>
          <p:spPr>
            <a:xfrm>
              <a:off x="3612975" y="3003432"/>
              <a:ext cx="247200" cy="171300"/>
            </a:xfrm>
            <a:prstGeom prst="straightConnector1">
              <a:avLst/>
            </a:prstGeom>
            <a:noFill/>
            <a:ln cap="flat" cmpd="sng" w="19050">
              <a:solidFill>
                <a:srgbClr val="666666"/>
              </a:solidFill>
              <a:prstDash val="solid"/>
              <a:round/>
              <a:headEnd len="med" w="med" type="none"/>
              <a:tailEnd len="med" w="med" type="none"/>
            </a:ln>
          </p:spPr>
        </p:cxnSp>
        <p:sp>
          <p:nvSpPr>
            <p:cNvPr id="1957" name="Google Shape;1957;p92"/>
            <p:cNvSpPr/>
            <p:nvPr/>
          </p:nvSpPr>
          <p:spPr>
            <a:xfrm>
              <a:off x="5151143"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1958" name="Google Shape;1958;p92"/>
            <p:cNvCxnSpPr>
              <a:endCxn id="1957" idx="0"/>
            </p:cNvCxnSpPr>
            <p:nvPr/>
          </p:nvCxnSpPr>
          <p:spPr>
            <a:xfrm>
              <a:off x="5041193" y="3005507"/>
              <a:ext cx="310200" cy="169200"/>
            </a:xfrm>
            <a:prstGeom prst="straightConnector1">
              <a:avLst/>
            </a:prstGeom>
            <a:noFill/>
            <a:ln cap="flat" cmpd="sng" w="19050">
              <a:solidFill>
                <a:srgbClr val="666666"/>
              </a:solidFill>
              <a:prstDash val="solid"/>
              <a:round/>
              <a:headEnd len="med" w="med" type="none"/>
              <a:tailEnd len="med" w="med" type="none"/>
            </a:ln>
          </p:spPr>
        </p:cxnSp>
        <p:sp>
          <p:nvSpPr>
            <p:cNvPr id="1959" name="Google Shape;1959;p92"/>
            <p:cNvSpPr/>
            <p:nvPr/>
          </p:nvSpPr>
          <p:spPr>
            <a:xfrm>
              <a:off x="4582452"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951" name="Google Shape;1951;p92"/>
            <p:cNvSpPr/>
            <p:nvPr/>
          </p:nvSpPr>
          <p:spPr>
            <a:xfrm>
              <a:off x="4090975" y="317470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grpSp>
      <p:grpSp>
        <p:nvGrpSpPr>
          <p:cNvPr id="1960" name="Google Shape;1960;p92"/>
          <p:cNvGrpSpPr/>
          <p:nvPr/>
        </p:nvGrpSpPr>
        <p:grpSpPr>
          <a:xfrm>
            <a:off x="5824239" y="2165900"/>
            <a:ext cx="3011185" cy="1334750"/>
            <a:chOff x="5824239" y="2165900"/>
            <a:chExt cx="3011185" cy="1334750"/>
          </a:xfrm>
        </p:grpSpPr>
        <p:sp>
          <p:nvSpPr>
            <p:cNvPr id="1961" name="Google Shape;1961;p92"/>
            <p:cNvSpPr/>
            <p:nvPr/>
          </p:nvSpPr>
          <p:spPr>
            <a:xfrm>
              <a:off x="6206175" y="26785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62" name="Google Shape;1962;p92"/>
            <p:cNvSpPr/>
            <p:nvPr/>
          </p:nvSpPr>
          <p:spPr>
            <a:xfrm>
              <a:off x="6711354" y="2165900"/>
              <a:ext cx="45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 </a:t>
              </a:r>
              <a:endParaRPr sz="1800"/>
            </a:p>
          </p:txBody>
        </p:sp>
        <p:sp>
          <p:nvSpPr>
            <p:cNvPr id="1963" name="Google Shape;1963;p92"/>
            <p:cNvSpPr/>
            <p:nvPr/>
          </p:nvSpPr>
          <p:spPr>
            <a:xfrm>
              <a:off x="582423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cxnSp>
          <p:nvCxnSpPr>
            <p:cNvPr id="1964" name="Google Shape;1964;p92"/>
            <p:cNvCxnSpPr>
              <a:stCxn id="1962" idx="2"/>
              <a:endCxn id="1961" idx="0"/>
            </p:cNvCxnSpPr>
            <p:nvPr/>
          </p:nvCxnSpPr>
          <p:spPr>
            <a:xfrm flipH="1">
              <a:off x="6406554" y="2490800"/>
              <a:ext cx="533700" cy="187800"/>
            </a:xfrm>
            <a:prstGeom prst="straightConnector1">
              <a:avLst/>
            </a:prstGeom>
            <a:noFill/>
            <a:ln cap="flat" cmpd="sng" w="19050">
              <a:solidFill>
                <a:srgbClr val="666666"/>
              </a:solidFill>
              <a:prstDash val="solid"/>
              <a:round/>
              <a:headEnd len="med" w="med" type="none"/>
              <a:tailEnd len="med" w="med" type="none"/>
            </a:ln>
          </p:spPr>
        </p:cxnSp>
        <p:cxnSp>
          <p:nvCxnSpPr>
            <p:cNvPr id="1965" name="Google Shape;1965;p92"/>
            <p:cNvCxnSpPr>
              <a:stCxn id="1961" idx="2"/>
              <a:endCxn id="1963" idx="0"/>
            </p:cNvCxnSpPr>
            <p:nvPr/>
          </p:nvCxnSpPr>
          <p:spPr>
            <a:xfrm flipH="1">
              <a:off x="6024525" y="3003432"/>
              <a:ext cx="381900" cy="171300"/>
            </a:xfrm>
            <a:prstGeom prst="straightConnector1">
              <a:avLst/>
            </a:prstGeom>
            <a:noFill/>
            <a:ln cap="flat" cmpd="sng" w="19050">
              <a:solidFill>
                <a:srgbClr val="666666"/>
              </a:solidFill>
              <a:prstDash val="solid"/>
              <a:round/>
              <a:headEnd len="med" w="med" type="none"/>
              <a:tailEnd len="med" w="med" type="none"/>
            </a:ln>
          </p:spPr>
        </p:cxnSp>
        <p:cxnSp>
          <p:nvCxnSpPr>
            <p:cNvPr id="1966" name="Google Shape;1966;p92"/>
            <p:cNvCxnSpPr>
              <a:stCxn id="1962" idx="2"/>
              <a:endCxn id="1967" idx="0"/>
            </p:cNvCxnSpPr>
            <p:nvPr/>
          </p:nvCxnSpPr>
          <p:spPr>
            <a:xfrm>
              <a:off x="6940254" y="2490800"/>
              <a:ext cx="773700" cy="187800"/>
            </a:xfrm>
            <a:prstGeom prst="straightConnector1">
              <a:avLst/>
            </a:prstGeom>
            <a:noFill/>
            <a:ln cap="flat" cmpd="sng" w="19050">
              <a:solidFill>
                <a:srgbClr val="666666"/>
              </a:solidFill>
              <a:prstDash val="solid"/>
              <a:round/>
              <a:headEnd len="med" w="med" type="none"/>
              <a:tailEnd len="med" w="med" type="none"/>
            </a:ln>
          </p:spPr>
        </p:cxnSp>
        <p:sp>
          <p:nvSpPr>
            <p:cNvPr id="1968" name="Google Shape;1968;p92"/>
            <p:cNvSpPr/>
            <p:nvPr/>
          </p:nvSpPr>
          <p:spPr>
            <a:xfrm>
              <a:off x="6453339" y="31747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969" name="Google Shape;1969;p92"/>
            <p:cNvCxnSpPr>
              <a:stCxn id="1961" idx="2"/>
              <a:endCxn id="1968" idx="0"/>
            </p:cNvCxnSpPr>
            <p:nvPr/>
          </p:nvCxnSpPr>
          <p:spPr>
            <a:xfrm>
              <a:off x="6406425" y="3003432"/>
              <a:ext cx="247200" cy="171300"/>
            </a:xfrm>
            <a:prstGeom prst="straightConnector1">
              <a:avLst/>
            </a:prstGeom>
            <a:noFill/>
            <a:ln cap="flat" cmpd="sng" w="19050">
              <a:solidFill>
                <a:srgbClr val="666666"/>
              </a:solidFill>
              <a:prstDash val="solid"/>
              <a:round/>
              <a:headEnd len="med" w="med" type="none"/>
              <a:tailEnd len="med" w="med" type="none"/>
            </a:ln>
          </p:spPr>
        </p:cxnSp>
        <p:sp>
          <p:nvSpPr>
            <p:cNvPr id="1970" name="Google Shape;1970;p92"/>
            <p:cNvSpPr/>
            <p:nvPr/>
          </p:nvSpPr>
          <p:spPr>
            <a:xfrm>
              <a:off x="7382625" y="2679563"/>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cxnSp>
          <p:nvCxnSpPr>
            <p:cNvPr id="1971" name="Google Shape;1971;p92"/>
            <p:cNvCxnSpPr>
              <a:endCxn id="1972" idx="0"/>
            </p:cNvCxnSpPr>
            <p:nvPr/>
          </p:nvCxnSpPr>
          <p:spPr>
            <a:xfrm flipH="1">
              <a:off x="7226400" y="2997244"/>
              <a:ext cx="311100" cy="178500"/>
            </a:xfrm>
            <a:prstGeom prst="straightConnector1">
              <a:avLst/>
            </a:prstGeom>
            <a:noFill/>
            <a:ln cap="flat" cmpd="sng" w="19050">
              <a:solidFill>
                <a:srgbClr val="666666"/>
              </a:solidFill>
              <a:prstDash val="solid"/>
              <a:round/>
              <a:headEnd len="med" w="med" type="none"/>
              <a:tailEnd len="med" w="med" type="none"/>
            </a:ln>
          </p:spPr>
        </p:cxnSp>
        <p:sp>
          <p:nvSpPr>
            <p:cNvPr id="1973" name="Google Shape;1973;p92"/>
            <p:cNvSpPr/>
            <p:nvPr/>
          </p:nvSpPr>
          <p:spPr>
            <a:xfrm>
              <a:off x="8086324" y="3175750"/>
              <a:ext cx="749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8  9</a:t>
              </a:r>
              <a:endParaRPr sz="1800"/>
            </a:p>
          </p:txBody>
        </p:sp>
        <p:cxnSp>
          <p:nvCxnSpPr>
            <p:cNvPr id="1974" name="Google Shape;1974;p92"/>
            <p:cNvCxnSpPr>
              <a:endCxn id="1973" idx="0"/>
            </p:cNvCxnSpPr>
            <p:nvPr/>
          </p:nvCxnSpPr>
          <p:spPr>
            <a:xfrm>
              <a:off x="7991074" y="3004750"/>
              <a:ext cx="469800" cy="171000"/>
            </a:xfrm>
            <a:prstGeom prst="straightConnector1">
              <a:avLst/>
            </a:prstGeom>
            <a:noFill/>
            <a:ln cap="flat" cmpd="sng" w="19050">
              <a:solidFill>
                <a:srgbClr val="666666"/>
              </a:solidFill>
              <a:prstDash val="solid"/>
              <a:round/>
              <a:headEnd len="med" w="med" type="none"/>
              <a:tailEnd len="med" w="med" type="none"/>
            </a:ln>
          </p:spPr>
        </p:cxnSp>
        <p:sp>
          <p:nvSpPr>
            <p:cNvPr id="1972" name="Google Shape;1972;p92"/>
            <p:cNvSpPr/>
            <p:nvPr/>
          </p:nvSpPr>
          <p:spPr>
            <a:xfrm>
              <a:off x="7026150" y="3175744"/>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975" name="Google Shape;1975;p92"/>
            <p:cNvSpPr/>
            <p:nvPr/>
          </p:nvSpPr>
          <p:spPr>
            <a:xfrm>
              <a:off x="7531875" y="317470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grpSp>
      <p:grpSp>
        <p:nvGrpSpPr>
          <p:cNvPr id="1976" name="Google Shape;1976;p92"/>
          <p:cNvGrpSpPr/>
          <p:nvPr/>
        </p:nvGrpSpPr>
        <p:grpSpPr>
          <a:xfrm>
            <a:off x="2941177" y="3631500"/>
            <a:ext cx="3011185" cy="1334750"/>
            <a:chOff x="2941177" y="3631500"/>
            <a:chExt cx="3011185" cy="1334750"/>
          </a:xfrm>
        </p:grpSpPr>
        <p:sp>
          <p:nvSpPr>
            <p:cNvPr id="1977" name="Google Shape;1977;p92"/>
            <p:cNvSpPr/>
            <p:nvPr/>
          </p:nvSpPr>
          <p:spPr>
            <a:xfrm>
              <a:off x="3323113" y="41441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78" name="Google Shape;1978;p92"/>
            <p:cNvSpPr/>
            <p:nvPr/>
          </p:nvSpPr>
          <p:spPr>
            <a:xfrm>
              <a:off x="3828292" y="3631500"/>
              <a:ext cx="45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 </a:t>
              </a:r>
              <a:endParaRPr sz="1800"/>
            </a:p>
          </p:txBody>
        </p:sp>
        <p:sp>
          <p:nvSpPr>
            <p:cNvPr id="1979" name="Google Shape;1979;p92"/>
            <p:cNvSpPr/>
            <p:nvPr/>
          </p:nvSpPr>
          <p:spPr>
            <a:xfrm>
              <a:off x="2941177" y="4640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cxnSp>
          <p:nvCxnSpPr>
            <p:cNvPr id="1980" name="Google Shape;1980;p92"/>
            <p:cNvCxnSpPr>
              <a:stCxn id="1978" idx="2"/>
              <a:endCxn id="1977" idx="0"/>
            </p:cNvCxnSpPr>
            <p:nvPr/>
          </p:nvCxnSpPr>
          <p:spPr>
            <a:xfrm flipH="1">
              <a:off x="3523492" y="3956400"/>
              <a:ext cx="533700" cy="187800"/>
            </a:xfrm>
            <a:prstGeom prst="straightConnector1">
              <a:avLst/>
            </a:prstGeom>
            <a:noFill/>
            <a:ln cap="flat" cmpd="sng" w="19050">
              <a:solidFill>
                <a:srgbClr val="666666"/>
              </a:solidFill>
              <a:prstDash val="solid"/>
              <a:round/>
              <a:headEnd len="med" w="med" type="none"/>
              <a:tailEnd len="med" w="med" type="none"/>
            </a:ln>
          </p:spPr>
        </p:cxnSp>
        <p:cxnSp>
          <p:nvCxnSpPr>
            <p:cNvPr id="1981" name="Google Shape;1981;p92"/>
            <p:cNvCxnSpPr>
              <a:stCxn id="1977" idx="2"/>
              <a:endCxn id="1979" idx="0"/>
            </p:cNvCxnSpPr>
            <p:nvPr/>
          </p:nvCxnSpPr>
          <p:spPr>
            <a:xfrm flipH="1">
              <a:off x="3141463" y="4469032"/>
              <a:ext cx="381900" cy="171300"/>
            </a:xfrm>
            <a:prstGeom prst="straightConnector1">
              <a:avLst/>
            </a:prstGeom>
            <a:noFill/>
            <a:ln cap="flat" cmpd="sng" w="19050">
              <a:solidFill>
                <a:srgbClr val="666666"/>
              </a:solidFill>
              <a:prstDash val="solid"/>
              <a:round/>
              <a:headEnd len="med" w="med" type="none"/>
              <a:tailEnd len="med" w="med" type="none"/>
            </a:ln>
          </p:spPr>
        </p:cxnSp>
        <p:cxnSp>
          <p:nvCxnSpPr>
            <p:cNvPr id="1982" name="Google Shape;1982;p92"/>
            <p:cNvCxnSpPr>
              <a:stCxn id="1978" idx="2"/>
            </p:cNvCxnSpPr>
            <p:nvPr/>
          </p:nvCxnSpPr>
          <p:spPr>
            <a:xfrm>
              <a:off x="4057192" y="3956400"/>
              <a:ext cx="773700" cy="187800"/>
            </a:xfrm>
            <a:prstGeom prst="straightConnector1">
              <a:avLst/>
            </a:prstGeom>
            <a:noFill/>
            <a:ln cap="flat" cmpd="sng" w="19050">
              <a:solidFill>
                <a:srgbClr val="666666"/>
              </a:solidFill>
              <a:prstDash val="solid"/>
              <a:round/>
              <a:headEnd len="med" w="med" type="none"/>
              <a:tailEnd len="med" w="med" type="none"/>
            </a:ln>
          </p:spPr>
        </p:cxnSp>
        <p:sp>
          <p:nvSpPr>
            <p:cNvPr id="1983" name="Google Shape;1983;p92"/>
            <p:cNvSpPr/>
            <p:nvPr/>
          </p:nvSpPr>
          <p:spPr>
            <a:xfrm>
              <a:off x="3570277" y="4640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cxnSp>
          <p:nvCxnSpPr>
            <p:cNvPr id="1984" name="Google Shape;1984;p92"/>
            <p:cNvCxnSpPr>
              <a:stCxn id="1977" idx="2"/>
              <a:endCxn id="1983" idx="0"/>
            </p:cNvCxnSpPr>
            <p:nvPr/>
          </p:nvCxnSpPr>
          <p:spPr>
            <a:xfrm>
              <a:off x="3523363" y="4469032"/>
              <a:ext cx="247200" cy="171300"/>
            </a:xfrm>
            <a:prstGeom prst="straightConnector1">
              <a:avLst/>
            </a:prstGeom>
            <a:noFill/>
            <a:ln cap="flat" cmpd="sng" w="19050">
              <a:solidFill>
                <a:srgbClr val="666666"/>
              </a:solidFill>
              <a:prstDash val="solid"/>
              <a:round/>
              <a:headEnd len="med" w="med" type="none"/>
              <a:tailEnd len="med" w="med" type="none"/>
            </a:ln>
          </p:spPr>
        </p:cxnSp>
        <p:sp>
          <p:nvSpPr>
            <p:cNvPr id="1985" name="Google Shape;1985;p92"/>
            <p:cNvSpPr/>
            <p:nvPr/>
          </p:nvSpPr>
          <p:spPr>
            <a:xfrm>
              <a:off x="4499562" y="4145163"/>
              <a:ext cx="699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cxnSp>
          <p:nvCxnSpPr>
            <p:cNvPr id="1986" name="Google Shape;1986;p92"/>
            <p:cNvCxnSpPr>
              <a:endCxn id="1987" idx="0"/>
            </p:cNvCxnSpPr>
            <p:nvPr/>
          </p:nvCxnSpPr>
          <p:spPr>
            <a:xfrm flipH="1">
              <a:off x="4343338" y="4462844"/>
              <a:ext cx="311100" cy="178500"/>
            </a:xfrm>
            <a:prstGeom prst="straightConnector1">
              <a:avLst/>
            </a:prstGeom>
            <a:noFill/>
            <a:ln cap="flat" cmpd="sng" w="19050">
              <a:solidFill>
                <a:srgbClr val="666666"/>
              </a:solidFill>
              <a:prstDash val="solid"/>
              <a:round/>
              <a:headEnd len="med" w="med" type="none"/>
              <a:tailEnd len="med" w="med" type="none"/>
            </a:ln>
          </p:spPr>
        </p:cxnSp>
        <p:sp>
          <p:nvSpPr>
            <p:cNvPr id="1988" name="Google Shape;1988;p92"/>
            <p:cNvSpPr/>
            <p:nvPr/>
          </p:nvSpPr>
          <p:spPr>
            <a:xfrm>
              <a:off x="5203262" y="4641350"/>
              <a:ext cx="749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8  9</a:t>
              </a:r>
              <a:endParaRPr sz="1800"/>
            </a:p>
          </p:txBody>
        </p:sp>
        <p:cxnSp>
          <p:nvCxnSpPr>
            <p:cNvPr id="1989" name="Google Shape;1989;p92"/>
            <p:cNvCxnSpPr>
              <a:endCxn id="1988" idx="0"/>
            </p:cNvCxnSpPr>
            <p:nvPr/>
          </p:nvCxnSpPr>
          <p:spPr>
            <a:xfrm>
              <a:off x="5108012" y="4470350"/>
              <a:ext cx="469800" cy="171000"/>
            </a:xfrm>
            <a:prstGeom prst="straightConnector1">
              <a:avLst/>
            </a:prstGeom>
            <a:noFill/>
            <a:ln cap="flat" cmpd="sng" w="19050">
              <a:solidFill>
                <a:srgbClr val="666666"/>
              </a:solidFill>
              <a:prstDash val="solid"/>
              <a:round/>
              <a:headEnd len="med" w="med" type="none"/>
              <a:tailEnd len="med" w="med" type="none"/>
            </a:ln>
          </p:spPr>
        </p:cxnSp>
        <p:sp>
          <p:nvSpPr>
            <p:cNvPr id="1987" name="Google Shape;1987;p92"/>
            <p:cNvSpPr/>
            <p:nvPr/>
          </p:nvSpPr>
          <p:spPr>
            <a:xfrm>
              <a:off x="4143088" y="4641344"/>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3"/>
                                        </p:tgtEl>
                                        <p:attrNameLst>
                                          <p:attrName>style.visibility</p:attrName>
                                        </p:attrNameLst>
                                      </p:cBhvr>
                                      <p:to>
                                        <p:strVal val="visible"/>
                                      </p:to>
                                    </p:set>
                                    <p:animEffect filter="fade" transition="in">
                                      <p:cBhvr>
                                        <p:cTn dur="1"/>
                                        <p:tgtEl>
                                          <p:spTgt spid="19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0"/>
                                        </p:tgtEl>
                                        <p:attrNameLst>
                                          <p:attrName>style.visibility</p:attrName>
                                        </p:attrNameLst>
                                      </p:cBhvr>
                                      <p:to>
                                        <p:strVal val="visible"/>
                                      </p:to>
                                    </p:set>
                                    <p:animEffect filter="fade" transition="in">
                                      <p:cBhvr>
                                        <p:cTn dur="1"/>
                                        <p:tgtEl>
                                          <p:spTgt spid="1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6"/>
                                        </p:tgtEl>
                                        <p:attrNameLst>
                                          <p:attrName>style.visibility</p:attrName>
                                        </p:attrNameLst>
                                      </p:cBhvr>
                                      <p:to>
                                        <p:strVal val="visible"/>
                                      </p:to>
                                    </p:set>
                                    <p:animEffect filter="fade" transition="in">
                                      <p:cBhvr>
                                        <p:cTn dur="1"/>
                                        <p:tgtEl>
                                          <p:spTgt spid="19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3" name="Shape 1993"/>
        <p:cNvGrpSpPr/>
        <p:nvPr/>
      </p:nvGrpSpPr>
      <p:grpSpPr>
        <a:xfrm>
          <a:off x="0" y="0"/>
          <a:ext cx="0" cy="0"/>
          <a:chOff x="0" y="0"/>
          <a:chExt cx="0" cy="0"/>
        </a:xfrm>
      </p:grpSpPr>
      <p:sp>
        <p:nvSpPr>
          <p:cNvPr id="1994" name="Google Shape;1994;p9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3: Single-Key Parent and Sibling</a:t>
            </a:r>
            <a:endParaRPr/>
          </a:p>
        </p:txBody>
      </p:sp>
      <p:sp>
        <p:nvSpPr>
          <p:cNvPr id="1995" name="Google Shape;1995;p93"/>
          <p:cNvSpPr txBox="1"/>
          <p:nvPr>
            <p:ph idx="1" type="body"/>
          </p:nvPr>
        </p:nvSpPr>
        <p:spPr>
          <a:xfrm>
            <a:off x="243000" y="556500"/>
            <a:ext cx="8443800" cy="156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FIEN Case 3: The parent and all siblings have only one item.</a:t>
            </a:r>
            <a:endParaRPr/>
          </a:p>
          <a:p>
            <a:pPr indent="-355600" lvl="0" marL="457200" rtl="0" algn="l">
              <a:spcBef>
                <a:spcPts val="600"/>
              </a:spcBef>
              <a:spcAft>
                <a:spcPts val="0"/>
              </a:spcAft>
              <a:buSzPts val="2000"/>
              <a:buChar char="●"/>
            </a:pPr>
            <a:r>
              <a:rPr lang="en"/>
              <a:t>Combine 1 sibling and parent into a single node that replaces X. Send the blank X up one level.</a:t>
            </a:r>
            <a:endParaRPr/>
          </a:p>
          <a:p>
            <a:pPr indent="-355600" lvl="0" marL="457200" rtl="0" algn="l">
              <a:spcBef>
                <a:spcPts val="0"/>
              </a:spcBef>
              <a:spcAft>
                <a:spcPts val="0"/>
              </a:spcAft>
              <a:buSzPts val="2000"/>
              <a:buChar char="●"/>
            </a:pPr>
            <a:r>
              <a:rPr lang="en"/>
              <a:t>If blank ends up as the new root, just delete the blank and we are done.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96" name="Google Shape;1996;p93"/>
          <p:cNvSpPr/>
          <p:nvPr/>
        </p:nvSpPr>
        <p:spPr>
          <a:xfrm>
            <a:off x="590525" y="312558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1997" name="Google Shape;1997;p93"/>
          <p:cNvSpPr/>
          <p:nvPr/>
        </p:nvSpPr>
        <p:spPr>
          <a:xfrm>
            <a:off x="1777648" y="31255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1998" name="Google Shape;1998;p93"/>
          <p:cNvSpPr/>
          <p:nvPr/>
        </p:nvSpPr>
        <p:spPr>
          <a:xfrm>
            <a:off x="1143425" y="26129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999" name="Google Shape;1999;p93"/>
          <p:cNvSpPr/>
          <p:nvPr/>
        </p:nvSpPr>
        <p:spPr>
          <a:xfrm>
            <a:off x="589589" y="36382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00" name="Google Shape;2000;p93"/>
          <p:cNvSpPr/>
          <p:nvPr/>
        </p:nvSpPr>
        <p:spPr>
          <a:xfrm>
            <a:off x="1497375" y="36382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001" name="Google Shape;2001;p93"/>
          <p:cNvSpPr/>
          <p:nvPr/>
        </p:nvSpPr>
        <p:spPr>
          <a:xfrm>
            <a:off x="2065075" y="36382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002" name="Google Shape;2002;p93"/>
          <p:cNvCxnSpPr>
            <a:stCxn id="1998" idx="2"/>
            <a:endCxn id="1996" idx="0"/>
          </p:cNvCxnSpPr>
          <p:nvPr/>
        </p:nvCxnSpPr>
        <p:spPr>
          <a:xfrm flipH="1">
            <a:off x="790775" y="293785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2003" name="Google Shape;2003;p93"/>
          <p:cNvCxnSpPr>
            <a:stCxn id="1996" idx="2"/>
            <a:endCxn id="1999" idx="0"/>
          </p:cNvCxnSpPr>
          <p:nvPr/>
        </p:nvCxnSpPr>
        <p:spPr>
          <a:xfrm flipH="1">
            <a:off x="789875" y="3450482"/>
            <a:ext cx="900" cy="187800"/>
          </a:xfrm>
          <a:prstGeom prst="straightConnector1">
            <a:avLst/>
          </a:prstGeom>
          <a:noFill/>
          <a:ln cap="flat" cmpd="sng" w="19050">
            <a:solidFill>
              <a:srgbClr val="666666"/>
            </a:solidFill>
            <a:prstDash val="solid"/>
            <a:round/>
            <a:headEnd len="med" w="med" type="none"/>
            <a:tailEnd len="med" w="med" type="none"/>
          </a:ln>
        </p:spPr>
      </p:cxnSp>
      <p:cxnSp>
        <p:nvCxnSpPr>
          <p:cNvPr id="2004" name="Google Shape;2004;p93"/>
          <p:cNvCxnSpPr>
            <a:stCxn id="1997" idx="2"/>
            <a:endCxn id="2000" idx="0"/>
          </p:cNvCxnSpPr>
          <p:nvPr/>
        </p:nvCxnSpPr>
        <p:spPr>
          <a:xfrm flipH="1">
            <a:off x="1697698" y="345048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005" name="Google Shape;2005;p93"/>
          <p:cNvCxnSpPr>
            <a:stCxn id="1997" idx="2"/>
            <a:endCxn id="2001" idx="0"/>
          </p:cNvCxnSpPr>
          <p:nvPr/>
        </p:nvCxnSpPr>
        <p:spPr>
          <a:xfrm>
            <a:off x="1977898" y="345048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006" name="Google Shape;2006;p93"/>
          <p:cNvCxnSpPr>
            <a:stCxn id="1998" idx="2"/>
            <a:endCxn id="1997" idx="0"/>
          </p:cNvCxnSpPr>
          <p:nvPr/>
        </p:nvCxnSpPr>
        <p:spPr>
          <a:xfrm>
            <a:off x="1343675" y="293785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007" name="Google Shape;2007;p93"/>
          <p:cNvSpPr/>
          <p:nvPr/>
        </p:nvSpPr>
        <p:spPr>
          <a:xfrm>
            <a:off x="4225754" y="253833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008" name="Google Shape;2008;p93"/>
          <p:cNvSpPr/>
          <p:nvPr/>
        </p:nvSpPr>
        <p:spPr>
          <a:xfrm>
            <a:off x="4110800" y="303750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4  6</a:t>
            </a:r>
            <a:endParaRPr sz="1800"/>
          </a:p>
        </p:txBody>
      </p:sp>
      <p:sp>
        <p:nvSpPr>
          <p:cNvPr id="2009" name="Google Shape;2009;p93"/>
          <p:cNvSpPr/>
          <p:nvPr/>
        </p:nvSpPr>
        <p:spPr>
          <a:xfrm>
            <a:off x="3556964" y="36817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10" name="Google Shape;2010;p93"/>
          <p:cNvSpPr/>
          <p:nvPr/>
        </p:nvSpPr>
        <p:spPr>
          <a:xfrm>
            <a:off x="4231379" y="36817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011" name="Google Shape;2011;p93"/>
          <p:cNvSpPr/>
          <p:nvPr/>
        </p:nvSpPr>
        <p:spPr>
          <a:xfrm>
            <a:off x="4880050" y="36817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012" name="Google Shape;2012;p93"/>
          <p:cNvCxnSpPr>
            <a:stCxn id="2008" idx="2"/>
            <a:endCxn id="2011" idx="0"/>
          </p:cNvCxnSpPr>
          <p:nvPr/>
        </p:nvCxnSpPr>
        <p:spPr>
          <a:xfrm>
            <a:off x="4427900" y="3362400"/>
            <a:ext cx="652500" cy="319500"/>
          </a:xfrm>
          <a:prstGeom prst="straightConnector1">
            <a:avLst/>
          </a:prstGeom>
          <a:noFill/>
          <a:ln cap="flat" cmpd="sng" w="19050">
            <a:solidFill>
              <a:srgbClr val="666666"/>
            </a:solidFill>
            <a:prstDash val="solid"/>
            <a:round/>
            <a:headEnd len="med" w="med" type="none"/>
            <a:tailEnd len="med" w="med" type="none"/>
          </a:ln>
        </p:spPr>
      </p:cxnSp>
      <p:cxnSp>
        <p:nvCxnSpPr>
          <p:cNvPr id="2013" name="Google Shape;2013;p93"/>
          <p:cNvCxnSpPr>
            <a:stCxn id="2008" idx="2"/>
            <a:endCxn id="2010" idx="0"/>
          </p:cNvCxnSpPr>
          <p:nvPr/>
        </p:nvCxnSpPr>
        <p:spPr>
          <a:xfrm>
            <a:off x="4427900" y="3362400"/>
            <a:ext cx="3600" cy="319500"/>
          </a:xfrm>
          <a:prstGeom prst="straightConnector1">
            <a:avLst/>
          </a:prstGeom>
          <a:noFill/>
          <a:ln cap="flat" cmpd="sng" w="19050">
            <a:solidFill>
              <a:srgbClr val="666666"/>
            </a:solidFill>
            <a:prstDash val="solid"/>
            <a:round/>
            <a:headEnd len="med" w="med" type="none"/>
            <a:tailEnd len="med" w="med" type="none"/>
          </a:ln>
        </p:spPr>
      </p:cxnSp>
      <p:cxnSp>
        <p:nvCxnSpPr>
          <p:cNvPr id="2014" name="Google Shape;2014;p93"/>
          <p:cNvCxnSpPr>
            <a:stCxn id="2009" idx="0"/>
            <a:endCxn id="2008" idx="2"/>
          </p:cNvCxnSpPr>
          <p:nvPr/>
        </p:nvCxnSpPr>
        <p:spPr>
          <a:xfrm flipH="1" rot="10800000">
            <a:off x="3757214" y="3362257"/>
            <a:ext cx="670800" cy="319500"/>
          </a:xfrm>
          <a:prstGeom prst="straightConnector1">
            <a:avLst/>
          </a:prstGeom>
          <a:noFill/>
          <a:ln cap="flat" cmpd="sng" w="19050">
            <a:solidFill>
              <a:srgbClr val="666666"/>
            </a:solidFill>
            <a:prstDash val="solid"/>
            <a:round/>
            <a:headEnd len="med" w="med" type="none"/>
            <a:tailEnd len="med" w="med" type="none"/>
          </a:ln>
        </p:spPr>
      </p:cxnSp>
      <p:cxnSp>
        <p:nvCxnSpPr>
          <p:cNvPr id="2015" name="Google Shape;2015;p93"/>
          <p:cNvCxnSpPr>
            <a:stCxn id="2007" idx="2"/>
            <a:endCxn id="2008" idx="0"/>
          </p:cNvCxnSpPr>
          <p:nvPr/>
        </p:nvCxnSpPr>
        <p:spPr>
          <a:xfrm>
            <a:off x="4426004" y="2863232"/>
            <a:ext cx="1800" cy="174300"/>
          </a:xfrm>
          <a:prstGeom prst="straightConnector1">
            <a:avLst/>
          </a:prstGeom>
          <a:noFill/>
          <a:ln cap="flat" cmpd="sng" w="19050">
            <a:solidFill>
              <a:srgbClr val="666666"/>
            </a:solidFill>
            <a:prstDash val="solid"/>
            <a:round/>
            <a:headEnd len="med" w="med" type="none"/>
            <a:tailEnd len="med" w="med" type="none"/>
          </a:ln>
        </p:spPr>
      </p:cxnSp>
      <p:sp>
        <p:nvSpPr>
          <p:cNvPr id="2016" name="Google Shape;2016;p93"/>
          <p:cNvSpPr/>
          <p:nvPr/>
        </p:nvSpPr>
        <p:spPr>
          <a:xfrm>
            <a:off x="6795525" y="2715375"/>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4  6</a:t>
            </a:r>
            <a:endParaRPr sz="1800"/>
          </a:p>
        </p:txBody>
      </p:sp>
      <p:sp>
        <p:nvSpPr>
          <p:cNvPr id="2017" name="Google Shape;2017;p93"/>
          <p:cNvSpPr/>
          <p:nvPr/>
        </p:nvSpPr>
        <p:spPr>
          <a:xfrm>
            <a:off x="6241689" y="33596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18" name="Google Shape;2018;p93"/>
          <p:cNvSpPr/>
          <p:nvPr/>
        </p:nvSpPr>
        <p:spPr>
          <a:xfrm>
            <a:off x="6916104" y="33596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019" name="Google Shape;2019;p93"/>
          <p:cNvSpPr/>
          <p:nvPr/>
        </p:nvSpPr>
        <p:spPr>
          <a:xfrm>
            <a:off x="7564775" y="33596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020" name="Google Shape;2020;p93"/>
          <p:cNvCxnSpPr>
            <a:stCxn id="2016" idx="2"/>
            <a:endCxn id="2019" idx="0"/>
          </p:cNvCxnSpPr>
          <p:nvPr/>
        </p:nvCxnSpPr>
        <p:spPr>
          <a:xfrm>
            <a:off x="7112625" y="3040275"/>
            <a:ext cx="652500" cy="319500"/>
          </a:xfrm>
          <a:prstGeom prst="straightConnector1">
            <a:avLst/>
          </a:prstGeom>
          <a:noFill/>
          <a:ln cap="flat" cmpd="sng" w="19050">
            <a:solidFill>
              <a:srgbClr val="666666"/>
            </a:solidFill>
            <a:prstDash val="solid"/>
            <a:round/>
            <a:headEnd len="med" w="med" type="none"/>
            <a:tailEnd len="med" w="med" type="none"/>
          </a:ln>
        </p:spPr>
      </p:cxnSp>
      <p:cxnSp>
        <p:nvCxnSpPr>
          <p:cNvPr id="2021" name="Google Shape;2021;p93"/>
          <p:cNvCxnSpPr>
            <a:stCxn id="2016" idx="2"/>
            <a:endCxn id="2018" idx="0"/>
          </p:cNvCxnSpPr>
          <p:nvPr/>
        </p:nvCxnSpPr>
        <p:spPr>
          <a:xfrm>
            <a:off x="7112625" y="3040275"/>
            <a:ext cx="3600" cy="319500"/>
          </a:xfrm>
          <a:prstGeom prst="straightConnector1">
            <a:avLst/>
          </a:prstGeom>
          <a:noFill/>
          <a:ln cap="flat" cmpd="sng" w="19050">
            <a:solidFill>
              <a:srgbClr val="666666"/>
            </a:solidFill>
            <a:prstDash val="solid"/>
            <a:round/>
            <a:headEnd len="med" w="med" type="none"/>
            <a:tailEnd len="med" w="med" type="none"/>
          </a:ln>
        </p:spPr>
      </p:cxnSp>
      <p:cxnSp>
        <p:nvCxnSpPr>
          <p:cNvPr id="2022" name="Google Shape;2022;p93"/>
          <p:cNvCxnSpPr>
            <a:stCxn id="2017" idx="0"/>
            <a:endCxn id="2016" idx="2"/>
          </p:cNvCxnSpPr>
          <p:nvPr/>
        </p:nvCxnSpPr>
        <p:spPr>
          <a:xfrm flipH="1" rot="10800000">
            <a:off x="6441939" y="3040132"/>
            <a:ext cx="670800" cy="319500"/>
          </a:xfrm>
          <a:prstGeom prst="straightConnector1">
            <a:avLst/>
          </a:prstGeom>
          <a:noFill/>
          <a:ln cap="flat" cmpd="sng" w="19050">
            <a:solidFill>
              <a:srgbClr val="666666"/>
            </a:solidFill>
            <a:prstDash val="solid"/>
            <a:round/>
            <a:headEnd len="med" w="med" type="none"/>
            <a:tailEnd len="med" w="med" type="none"/>
          </a:ln>
        </p:spPr>
      </p:cxnSp>
      <p:cxnSp>
        <p:nvCxnSpPr>
          <p:cNvPr id="2023" name="Google Shape;2023;p93"/>
          <p:cNvCxnSpPr/>
          <p:nvPr/>
        </p:nvCxnSpPr>
        <p:spPr>
          <a:xfrm flipH="1">
            <a:off x="695675" y="2824525"/>
            <a:ext cx="412800" cy="259500"/>
          </a:xfrm>
          <a:prstGeom prst="straightConnector1">
            <a:avLst/>
          </a:prstGeom>
          <a:noFill/>
          <a:ln cap="flat" cmpd="sng" w="9525">
            <a:solidFill>
              <a:schemeClr val="dk2"/>
            </a:solidFill>
            <a:prstDash val="dash"/>
            <a:round/>
            <a:headEnd len="med" w="med" type="none"/>
            <a:tailEnd len="med" w="med" type="triangle"/>
          </a:ln>
        </p:spPr>
      </p:cxnSp>
      <p:cxnSp>
        <p:nvCxnSpPr>
          <p:cNvPr id="2024" name="Google Shape;2024;p93"/>
          <p:cNvCxnSpPr/>
          <p:nvPr/>
        </p:nvCxnSpPr>
        <p:spPr>
          <a:xfrm rot="10800000">
            <a:off x="1132188" y="3288025"/>
            <a:ext cx="504300" cy="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38" name="Shape 238"/>
        <p:cNvGrpSpPr/>
        <p:nvPr/>
      </p:nvGrpSpPr>
      <p:grpSpPr>
        <a:xfrm>
          <a:off x="0" y="0"/>
          <a:ext cx="0" cy="0"/>
          <a:chOff x="0" y="0"/>
          <a:chExt cx="0" cy="0"/>
        </a:xfrm>
      </p:grpSpPr>
      <p:sp>
        <p:nvSpPr>
          <p:cNvPr id="239" name="Google Shape;23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Statements about Tree Height</a:t>
            </a:r>
            <a:r>
              <a:rPr lang="en"/>
              <a:t>: http://yellkey.com</a:t>
            </a:r>
            <a:r>
              <a:rPr lang="en">
                <a:solidFill>
                  <a:srgbClr val="208920"/>
                </a:solidFill>
              </a:rPr>
              <a:t>/?</a:t>
            </a:r>
            <a:endParaRPr/>
          </a:p>
        </p:txBody>
      </p:sp>
      <p:sp>
        <p:nvSpPr>
          <p:cNvPr id="240" name="Google Shape;240;p22"/>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is more informative?</a:t>
            </a:r>
            <a:endParaRPr/>
          </a:p>
          <a:p>
            <a:pPr indent="-355600" lvl="0" marL="457200" rtl="0" algn="l">
              <a:spcBef>
                <a:spcPts val="600"/>
              </a:spcBef>
              <a:spcAft>
                <a:spcPts val="0"/>
              </a:spcAft>
              <a:buSzPts val="2000"/>
              <a:buAutoNum type="alphaUcPeriod"/>
            </a:pPr>
            <a:r>
              <a:rPr lang="en"/>
              <a:t>Worst case BST height is Θ(N).</a:t>
            </a:r>
            <a:endParaRPr/>
          </a:p>
          <a:p>
            <a:pPr indent="-355600" lvl="0" marL="457200" rtl="0" algn="l">
              <a:spcBef>
                <a:spcPts val="0"/>
              </a:spcBef>
              <a:spcAft>
                <a:spcPts val="0"/>
              </a:spcAft>
              <a:buSzPts val="2000"/>
              <a:buAutoNum type="alphaUcPeriod"/>
            </a:pPr>
            <a:r>
              <a:rPr lang="en"/>
              <a:t>BST height is O(N).</a:t>
            </a:r>
            <a:endParaRPr/>
          </a:p>
          <a:p>
            <a:pPr indent="-355600" lvl="0" marL="457200" rtl="0" algn="l">
              <a:spcBef>
                <a:spcPts val="0"/>
              </a:spcBef>
              <a:spcAft>
                <a:spcPts val="0"/>
              </a:spcAft>
              <a:buSzPts val="2000"/>
              <a:buAutoNum type="alphaUcPeriod"/>
            </a:pPr>
            <a:r>
              <a:rPr lang="en"/>
              <a:t>They are equally informative.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28" name="Shape 2028"/>
        <p:cNvGrpSpPr/>
        <p:nvPr/>
      </p:nvGrpSpPr>
      <p:grpSpPr>
        <a:xfrm>
          <a:off x="0" y="0"/>
          <a:ext cx="0" cy="0"/>
          <a:chOff x="0" y="0"/>
          <a:chExt cx="0" cy="0"/>
        </a:xfrm>
      </p:grpSpPr>
      <p:sp>
        <p:nvSpPr>
          <p:cNvPr id="2029" name="Google Shape;2029;p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3 Exercise</a:t>
            </a:r>
            <a:endParaRPr/>
          </a:p>
        </p:txBody>
      </p:sp>
      <p:sp>
        <p:nvSpPr>
          <p:cNvPr id="2030" name="Google Shape;2030;p94"/>
          <p:cNvSpPr txBox="1"/>
          <p:nvPr>
            <p:ph idx="1" type="body"/>
          </p:nvPr>
        </p:nvSpPr>
        <p:spPr>
          <a:xfrm>
            <a:off x="243000" y="556500"/>
            <a:ext cx="8443800" cy="22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FIEN Case 3: The parent and all siblings have only one item.</a:t>
            </a:r>
            <a:endParaRPr/>
          </a:p>
          <a:p>
            <a:pPr indent="-355600" lvl="0" marL="457200" rtl="0" algn="l">
              <a:spcBef>
                <a:spcPts val="600"/>
              </a:spcBef>
              <a:spcAft>
                <a:spcPts val="0"/>
              </a:spcAft>
              <a:buSzPts val="2000"/>
              <a:buChar char="●"/>
            </a:pPr>
            <a:r>
              <a:rPr lang="en"/>
              <a:t>Combine 1 sibling and parent into a single node that replaces X. Send the blank X up one level.</a:t>
            </a:r>
            <a:endParaRPr/>
          </a:p>
          <a:p>
            <a:pPr indent="-355600" lvl="0" marL="457200" rtl="0" algn="l">
              <a:spcBef>
                <a:spcPts val="0"/>
              </a:spcBef>
              <a:spcAft>
                <a:spcPts val="0"/>
              </a:spcAft>
              <a:buSzPts val="2000"/>
              <a:buChar char="●"/>
            </a:pPr>
            <a:r>
              <a:rPr lang="en"/>
              <a:t>If blank ends up as the new root, just delete the blank and we are done.</a:t>
            </a:r>
            <a:endParaRPr/>
          </a:p>
          <a:p>
            <a:pPr indent="0" lvl="0" marL="0" rtl="0" algn="l">
              <a:spcBef>
                <a:spcPts val="600"/>
              </a:spcBef>
              <a:spcAft>
                <a:spcPts val="0"/>
              </a:spcAft>
              <a:buNone/>
            </a:pPr>
            <a:r>
              <a:t/>
            </a:r>
            <a:endParaRPr/>
          </a:p>
        </p:txBody>
      </p:sp>
      <p:sp>
        <p:nvSpPr>
          <p:cNvPr id="2031" name="Google Shape;2031;p94"/>
          <p:cNvSpPr/>
          <p:nvPr/>
        </p:nvSpPr>
        <p:spPr>
          <a:xfrm>
            <a:off x="815640" y="2644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2032" name="Google Shape;2032;p94"/>
          <p:cNvSpPr/>
          <p:nvPr/>
        </p:nvSpPr>
        <p:spPr>
          <a:xfrm>
            <a:off x="2326648" y="2644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2033" name="Google Shape;2033;p94"/>
          <p:cNvSpPr/>
          <p:nvPr/>
        </p:nvSpPr>
        <p:spPr>
          <a:xfrm>
            <a:off x="1692425" y="2131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2034" name="Google Shape;2034;p94"/>
          <p:cNvSpPr/>
          <p:nvPr/>
        </p:nvSpPr>
        <p:spPr>
          <a:xfrm>
            <a:off x="2860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35" name="Google Shape;2035;p94"/>
          <p:cNvSpPr/>
          <p:nvPr/>
        </p:nvSpPr>
        <p:spPr>
          <a:xfrm>
            <a:off x="9299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036" name="Google Shape;2036;p94"/>
          <p:cNvSpPr/>
          <p:nvPr/>
        </p:nvSpPr>
        <p:spPr>
          <a:xfrm>
            <a:off x="20463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2037" name="Google Shape;2037;p94"/>
          <p:cNvSpPr/>
          <p:nvPr/>
        </p:nvSpPr>
        <p:spPr>
          <a:xfrm>
            <a:off x="26140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2038" name="Google Shape;2038;p94"/>
          <p:cNvCxnSpPr>
            <a:stCxn id="2033" idx="2"/>
            <a:endCxn id="2031" idx="0"/>
          </p:cNvCxnSpPr>
          <p:nvPr/>
        </p:nvCxnSpPr>
        <p:spPr>
          <a:xfrm flipH="1">
            <a:off x="1132775" y="2456332"/>
            <a:ext cx="759900" cy="187800"/>
          </a:xfrm>
          <a:prstGeom prst="straightConnector1">
            <a:avLst/>
          </a:prstGeom>
          <a:noFill/>
          <a:ln cap="flat" cmpd="sng" w="19050">
            <a:solidFill>
              <a:srgbClr val="666666"/>
            </a:solidFill>
            <a:prstDash val="solid"/>
            <a:round/>
            <a:headEnd len="med" w="med" type="none"/>
            <a:tailEnd len="med" w="med" type="none"/>
          </a:ln>
        </p:spPr>
      </p:cxnSp>
      <p:cxnSp>
        <p:nvCxnSpPr>
          <p:cNvPr id="2039" name="Google Shape;2039;p94"/>
          <p:cNvCxnSpPr>
            <a:stCxn id="2031" idx="2"/>
            <a:endCxn id="2035" idx="0"/>
          </p:cNvCxnSpPr>
          <p:nvPr/>
        </p:nvCxnSpPr>
        <p:spPr>
          <a:xfrm flipH="1">
            <a:off x="1130340" y="2968950"/>
            <a:ext cx="2400" cy="187800"/>
          </a:xfrm>
          <a:prstGeom prst="straightConnector1">
            <a:avLst/>
          </a:prstGeom>
          <a:noFill/>
          <a:ln cap="flat" cmpd="sng" w="19050">
            <a:solidFill>
              <a:srgbClr val="666666"/>
            </a:solidFill>
            <a:prstDash val="solid"/>
            <a:round/>
            <a:headEnd len="med" w="med" type="none"/>
            <a:tailEnd len="med" w="med" type="none"/>
          </a:ln>
        </p:spPr>
      </p:cxnSp>
      <p:cxnSp>
        <p:nvCxnSpPr>
          <p:cNvPr id="2040" name="Google Shape;2040;p94"/>
          <p:cNvCxnSpPr>
            <a:stCxn id="2031" idx="2"/>
            <a:endCxn id="2034" idx="0"/>
          </p:cNvCxnSpPr>
          <p:nvPr/>
        </p:nvCxnSpPr>
        <p:spPr>
          <a:xfrm flipH="1">
            <a:off x="486240" y="2968950"/>
            <a:ext cx="646500" cy="187800"/>
          </a:xfrm>
          <a:prstGeom prst="straightConnector1">
            <a:avLst/>
          </a:prstGeom>
          <a:noFill/>
          <a:ln cap="flat" cmpd="sng" w="19050">
            <a:solidFill>
              <a:srgbClr val="666666"/>
            </a:solidFill>
            <a:prstDash val="solid"/>
            <a:round/>
            <a:headEnd len="med" w="med" type="none"/>
            <a:tailEnd len="med" w="med" type="none"/>
          </a:ln>
        </p:spPr>
      </p:cxnSp>
      <p:cxnSp>
        <p:nvCxnSpPr>
          <p:cNvPr id="2041" name="Google Shape;2041;p94"/>
          <p:cNvCxnSpPr>
            <a:stCxn id="2032" idx="2"/>
            <a:endCxn id="2036" idx="0"/>
          </p:cNvCxnSpPr>
          <p:nvPr/>
        </p:nvCxnSpPr>
        <p:spPr>
          <a:xfrm flipH="1">
            <a:off x="2246698" y="2968957"/>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042" name="Google Shape;2042;p94"/>
          <p:cNvCxnSpPr>
            <a:stCxn id="2032" idx="2"/>
            <a:endCxn id="2037" idx="0"/>
          </p:cNvCxnSpPr>
          <p:nvPr/>
        </p:nvCxnSpPr>
        <p:spPr>
          <a:xfrm>
            <a:off x="2526898" y="2968957"/>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043" name="Google Shape;2043;p94"/>
          <p:cNvCxnSpPr>
            <a:stCxn id="2033" idx="2"/>
            <a:endCxn id="2032" idx="0"/>
          </p:cNvCxnSpPr>
          <p:nvPr/>
        </p:nvCxnSpPr>
        <p:spPr>
          <a:xfrm>
            <a:off x="1892675" y="2456332"/>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044" name="Google Shape;2044;p94"/>
          <p:cNvSpPr/>
          <p:nvPr/>
        </p:nvSpPr>
        <p:spPr>
          <a:xfrm>
            <a:off x="14881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045" name="Google Shape;2045;p94"/>
          <p:cNvCxnSpPr>
            <a:stCxn id="2031" idx="2"/>
            <a:endCxn id="2044" idx="0"/>
          </p:cNvCxnSpPr>
          <p:nvPr/>
        </p:nvCxnSpPr>
        <p:spPr>
          <a:xfrm>
            <a:off x="1132740" y="2968950"/>
            <a:ext cx="555600" cy="187800"/>
          </a:xfrm>
          <a:prstGeom prst="straightConnector1">
            <a:avLst/>
          </a:prstGeom>
          <a:noFill/>
          <a:ln cap="flat" cmpd="sng" w="19050">
            <a:solidFill>
              <a:srgbClr val="666666"/>
            </a:solidFill>
            <a:prstDash val="solid"/>
            <a:round/>
            <a:headEnd len="med" w="med" type="none"/>
            <a:tailEnd len="med" w="med" type="none"/>
          </a:ln>
        </p:spPr>
      </p:cxnSp>
      <p:sp>
        <p:nvSpPr>
          <p:cNvPr id="2046" name="Google Shape;2046;p94"/>
          <p:cNvSpPr txBox="1"/>
          <p:nvPr>
            <p:ph idx="1" type="body"/>
          </p:nvPr>
        </p:nvSpPr>
        <p:spPr>
          <a:xfrm>
            <a:off x="90600" y="2080500"/>
            <a:ext cx="1227900" cy="57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delete(6)</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0" name="Shape 2050"/>
        <p:cNvGrpSpPr/>
        <p:nvPr/>
      </p:nvGrpSpPr>
      <p:grpSpPr>
        <a:xfrm>
          <a:off x="0" y="0"/>
          <a:ext cx="0" cy="0"/>
          <a:chOff x="0" y="0"/>
          <a:chExt cx="0" cy="0"/>
        </a:xfrm>
      </p:grpSpPr>
      <p:sp>
        <p:nvSpPr>
          <p:cNvPr id="2051" name="Google Shape;2051;p9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3 Exercise</a:t>
            </a:r>
            <a:endParaRPr/>
          </a:p>
        </p:txBody>
      </p:sp>
      <p:sp>
        <p:nvSpPr>
          <p:cNvPr id="2052" name="Google Shape;2052;p95"/>
          <p:cNvSpPr txBox="1"/>
          <p:nvPr>
            <p:ph idx="1" type="body"/>
          </p:nvPr>
        </p:nvSpPr>
        <p:spPr>
          <a:xfrm>
            <a:off x="243000" y="556500"/>
            <a:ext cx="8443800" cy="71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FIEN Case 3: The parent and all siblings have only one item.</a:t>
            </a:r>
            <a:endParaRPr/>
          </a:p>
          <a:p>
            <a:pPr indent="-355600" lvl="0" marL="457200" rtl="0" algn="l">
              <a:spcBef>
                <a:spcPts val="600"/>
              </a:spcBef>
              <a:spcAft>
                <a:spcPts val="0"/>
              </a:spcAft>
              <a:buSzPts val="2000"/>
              <a:buChar char="●"/>
            </a:pPr>
            <a:r>
              <a:rPr lang="en"/>
              <a:t>Combine 1 sibling and parent into a single node that replaces X. Send the blank X up one level.</a:t>
            </a:r>
            <a:endParaRPr/>
          </a:p>
          <a:p>
            <a:pPr indent="-355600" lvl="0" marL="457200" rtl="0" algn="l">
              <a:spcBef>
                <a:spcPts val="0"/>
              </a:spcBef>
              <a:spcAft>
                <a:spcPts val="0"/>
              </a:spcAft>
              <a:buSzPts val="2000"/>
              <a:buChar char="●"/>
            </a:pPr>
            <a:r>
              <a:rPr lang="en"/>
              <a:t>If blank ends up as the new root, just delete the blank and we are done.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2053" name="Google Shape;2053;p95"/>
          <p:cNvGrpSpPr/>
          <p:nvPr/>
        </p:nvGrpSpPr>
        <p:grpSpPr>
          <a:xfrm>
            <a:off x="286075" y="2131432"/>
            <a:ext cx="2728500" cy="1350150"/>
            <a:chOff x="286075" y="2131432"/>
            <a:chExt cx="2728500" cy="1350150"/>
          </a:xfrm>
        </p:grpSpPr>
        <p:sp>
          <p:nvSpPr>
            <p:cNvPr id="2054" name="Google Shape;2054;p95"/>
            <p:cNvSpPr/>
            <p:nvPr/>
          </p:nvSpPr>
          <p:spPr>
            <a:xfrm>
              <a:off x="815640" y="2644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2055" name="Google Shape;2055;p95"/>
            <p:cNvSpPr/>
            <p:nvPr/>
          </p:nvSpPr>
          <p:spPr>
            <a:xfrm>
              <a:off x="2326648" y="2644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2056" name="Google Shape;2056;p95"/>
            <p:cNvSpPr/>
            <p:nvPr/>
          </p:nvSpPr>
          <p:spPr>
            <a:xfrm>
              <a:off x="1692425" y="2131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2057" name="Google Shape;2057;p95"/>
            <p:cNvSpPr/>
            <p:nvPr/>
          </p:nvSpPr>
          <p:spPr>
            <a:xfrm>
              <a:off x="2860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58" name="Google Shape;2058;p95"/>
            <p:cNvSpPr/>
            <p:nvPr/>
          </p:nvSpPr>
          <p:spPr>
            <a:xfrm>
              <a:off x="9299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059" name="Google Shape;2059;p95"/>
            <p:cNvSpPr/>
            <p:nvPr/>
          </p:nvSpPr>
          <p:spPr>
            <a:xfrm>
              <a:off x="20463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2060" name="Google Shape;2060;p95"/>
            <p:cNvSpPr/>
            <p:nvPr/>
          </p:nvSpPr>
          <p:spPr>
            <a:xfrm>
              <a:off x="26140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2061" name="Google Shape;2061;p95"/>
            <p:cNvCxnSpPr>
              <a:stCxn id="2056" idx="2"/>
              <a:endCxn id="2054" idx="0"/>
            </p:cNvCxnSpPr>
            <p:nvPr/>
          </p:nvCxnSpPr>
          <p:spPr>
            <a:xfrm flipH="1">
              <a:off x="1132775" y="2456332"/>
              <a:ext cx="759900" cy="187800"/>
            </a:xfrm>
            <a:prstGeom prst="straightConnector1">
              <a:avLst/>
            </a:prstGeom>
            <a:noFill/>
            <a:ln cap="flat" cmpd="sng" w="19050">
              <a:solidFill>
                <a:srgbClr val="666666"/>
              </a:solidFill>
              <a:prstDash val="solid"/>
              <a:round/>
              <a:headEnd len="med" w="med" type="none"/>
              <a:tailEnd len="med" w="med" type="none"/>
            </a:ln>
          </p:spPr>
        </p:cxnSp>
        <p:cxnSp>
          <p:nvCxnSpPr>
            <p:cNvPr id="2062" name="Google Shape;2062;p95"/>
            <p:cNvCxnSpPr>
              <a:stCxn id="2054" idx="2"/>
              <a:endCxn id="2058" idx="0"/>
            </p:cNvCxnSpPr>
            <p:nvPr/>
          </p:nvCxnSpPr>
          <p:spPr>
            <a:xfrm flipH="1">
              <a:off x="1130340" y="2968950"/>
              <a:ext cx="2400" cy="187800"/>
            </a:xfrm>
            <a:prstGeom prst="straightConnector1">
              <a:avLst/>
            </a:prstGeom>
            <a:noFill/>
            <a:ln cap="flat" cmpd="sng" w="19050">
              <a:solidFill>
                <a:srgbClr val="666666"/>
              </a:solidFill>
              <a:prstDash val="solid"/>
              <a:round/>
              <a:headEnd len="med" w="med" type="none"/>
              <a:tailEnd len="med" w="med" type="none"/>
            </a:ln>
          </p:spPr>
        </p:cxnSp>
        <p:cxnSp>
          <p:nvCxnSpPr>
            <p:cNvPr id="2063" name="Google Shape;2063;p95"/>
            <p:cNvCxnSpPr>
              <a:stCxn id="2054" idx="2"/>
              <a:endCxn id="2057" idx="0"/>
            </p:cNvCxnSpPr>
            <p:nvPr/>
          </p:nvCxnSpPr>
          <p:spPr>
            <a:xfrm flipH="1">
              <a:off x="486240" y="2968950"/>
              <a:ext cx="646500" cy="187800"/>
            </a:xfrm>
            <a:prstGeom prst="straightConnector1">
              <a:avLst/>
            </a:prstGeom>
            <a:noFill/>
            <a:ln cap="flat" cmpd="sng" w="19050">
              <a:solidFill>
                <a:srgbClr val="666666"/>
              </a:solidFill>
              <a:prstDash val="solid"/>
              <a:round/>
              <a:headEnd len="med" w="med" type="none"/>
              <a:tailEnd len="med" w="med" type="none"/>
            </a:ln>
          </p:spPr>
        </p:cxnSp>
        <p:cxnSp>
          <p:nvCxnSpPr>
            <p:cNvPr id="2064" name="Google Shape;2064;p95"/>
            <p:cNvCxnSpPr>
              <a:stCxn id="2055" idx="2"/>
              <a:endCxn id="2059" idx="0"/>
            </p:cNvCxnSpPr>
            <p:nvPr/>
          </p:nvCxnSpPr>
          <p:spPr>
            <a:xfrm flipH="1">
              <a:off x="2246698" y="2968957"/>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065" name="Google Shape;2065;p95"/>
            <p:cNvCxnSpPr>
              <a:stCxn id="2055" idx="2"/>
              <a:endCxn id="2060" idx="0"/>
            </p:cNvCxnSpPr>
            <p:nvPr/>
          </p:nvCxnSpPr>
          <p:spPr>
            <a:xfrm>
              <a:off x="2526898" y="2968957"/>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066" name="Google Shape;2066;p95"/>
            <p:cNvCxnSpPr>
              <a:stCxn id="2056" idx="2"/>
              <a:endCxn id="2055" idx="0"/>
            </p:cNvCxnSpPr>
            <p:nvPr/>
          </p:nvCxnSpPr>
          <p:spPr>
            <a:xfrm>
              <a:off x="1892675" y="2456332"/>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067" name="Google Shape;2067;p95"/>
            <p:cNvSpPr/>
            <p:nvPr/>
          </p:nvSpPr>
          <p:spPr>
            <a:xfrm>
              <a:off x="148817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068" name="Google Shape;2068;p95"/>
            <p:cNvCxnSpPr>
              <a:stCxn id="2054" idx="2"/>
              <a:endCxn id="2067" idx="0"/>
            </p:cNvCxnSpPr>
            <p:nvPr/>
          </p:nvCxnSpPr>
          <p:spPr>
            <a:xfrm>
              <a:off x="1132740" y="2968950"/>
              <a:ext cx="5556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069" name="Google Shape;2069;p95"/>
          <p:cNvGrpSpPr/>
          <p:nvPr/>
        </p:nvGrpSpPr>
        <p:grpSpPr>
          <a:xfrm>
            <a:off x="3207750" y="2131432"/>
            <a:ext cx="2728500" cy="1350150"/>
            <a:chOff x="3207750" y="2131432"/>
            <a:chExt cx="2728500" cy="1350150"/>
          </a:xfrm>
        </p:grpSpPr>
        <p:sp>
          <p:nvSpPr>
            <p:cNvPr id="2070" name="Google Shape;2070;p95"/>
            <p:cNvSpPr/>
            <p:nvPr/>
          </p:nvSpPr>
          <p:spPr>
            <a:xfrm>
              <a:off x="3737315" y="2644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2071" name="Google Shape;2071;p95"/>
            <p:cNvSpPr/>
            <p:nvPr/>
          </p:nvSpPr>
          <p:spPr>
            <a:xfrm>
              <a:off x="5248323" y="2644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a:t>
              </a:r>
              <a:endParaRPr sz="1800"/>
            </a:p>
          </p:txBody>
        </p:sp>
        <p:sp>
          <p:nvSpPr>
            <p:cNvPr id="2072" name="Google Shape;2072;p95"/>
            <p:cNvSpPr/>
            <p:nvPr/>
          </p:nvSpPr>
          <p:spPr>
            <a:xfrm>
              <a:off x="4614100" y="2131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2073" name="Google Shape;2073;p95"/>
            <p:cNvSpPr/>
            <p:nvPr/>
          </p:nvSpPr>
          <p:spPr>
            <a:xfrm>
              <a:off x="3207750"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74" name="Google Shape;2074;p95"/>
            <p:cNvSpPr/>
            <p:nvPr/>
          </p:nvSpPr>
          <p:spPr>
            <a:xfrm>
              <a:off x="3851650"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075" name="Google Shape;2075;p95"/>
            <p:cNvSpPr/>
            <p:nvPr/>
          </p:nvSpPr>
          <p:spPr>
            <a:xfrm>
              <a:off x="4968050" y="315668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076" name="Google Shape;2076;p95"/>
            <p:cNvSpPr/>
            <p:nvPr/>
          </p:nvSpPr>
          <p:spPr>
            <a:xfrm>
              <a:off x="5535750"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9</a:t>
              </a:r>
              <a:endParaRPr sz="1800"/>
            </a:p>
          </p:txBody>
        </p:sp>
        <p:cxnSp>
          <p:nvCxnSpPr>
            <p:cNvPr id="2077" name="Google Shape;2077;p95"/>
            <p:cNvCxnSpPr>
              <a:stCxn id="2072" idx="2"/>
              <a:endCxn id="2070" idx="0"/>
            </p:cNvCxnSpPr>
            <p:nvPr/>
          </p:nvCxnSpPr>
          <p:spPr>
            <a:xfrm flipH="1">
              <a:off x="4054450" y="2456332"/>
              <a:ext cx="759900" cy="187800"/>
            </a:xfrm>
            <a:prstGeom prst="straightConnector1">
              <a:avLst/>
            </a:prstGeom>
            <a:noFill/>
            <a:ln cap="flat" cmpd="sng" w="19050">
              <a:solidFill>
                <a:srgbClr val="666666"/>
              </a:solidFill>
              <a:prstDash val="solid"/>
              <a:round/>
              <a:headEnd len="med" w="med" type="none"/>
              <a:tailEnd len="med" w="med" type="none"/>
            </a:ln>
          </p:spPr>
        </p:cxnSp>
        <p:cxnSp>
          <p:nvCxnSpPr>
            <p:cNvPr id="2078" name="Google Shape;2078;p95"/>
            <p:cNvCxnSpPr>
              <a:stCxn id="2070" idx="2"/>
              <a:endCxn id="2074" idx="0"/>
            </p:cNvCxnSpPr>
            <p:nvPr/>
          </p:nvCxnSpPr>
          <p:spPr>
            <a:xfrm flipH="1">
              <a:off x="4052015" y="2968950"/>
              <a:ext cx="2400" cy="187800"/>
            </a:xfrm>
            <a:prstGeom prst="straightConnector1">
              <a:avLst/>
            </a:prstGeom>
            <a:noFill/>
            <a:ln cap="flat" cmpd="sng" w="19050">
              <a:solidFill>
                <a:srgbClr val="666666"/>
              </a:solidFill>
              <a:prstDash val="solid"/>
              <a:round/>
              <a:headEnd len="med" w="med" type="none"/>
              <a:tailEnd len="med" w="med" type="none"/>
            </a:ln>
          </p:spPr>
        </p:cxnSp>
        <p:cxnSp>
          <p:nvCxnSpPr>
            <p:cNvPr id="2079" name="Google Shape;2079;p95"/>
            <p:cNvCxnSpPr>
              <a:stCxn id="2070" idx="2"/>
              <a:endCxn id="2073" idx="0"/>
            </p:cNvCxnSpPr>
            <p:nvPr/>
          </p:nvCxnSpPr>
          <p:spPr>
            <a:xfrm flipH="1">
              <a:off x="3407915" y="2968950"/>
              <a:ext cx="646500" cy="187800"/>
            </a:xfrm>
            <a:prstGeom prst="straightConnector1">
              <a:avLst/>
            </a:prstGeom>
            <a:noFill/>
            <a:ln cap="flat" cmpd="sng" w="19050">
              <a:solidFill>
                <a:srgbClr val="666666"/>
              </a:solidFill>
              <a:prstDash val="solid"/>
              <a:round/>
              <a:headEnd len="med" w="med" type="none"/>
              <a:tailEnd len="med" w="med" type="none"/>
            </a:ln>
          </p:spPr>
        </p:cxnSp>
        <p:cxnSp>
          <p:nvCxnSpPr>
            <p:cNvPr id="2080" name="Google Shape;2080;p95"/>
            <p:cNvCxnSpPr>
              <a:stCxn id="2071" idx="2"/>
              <a:endCxn id="2075" idx="0"/>
            </p:cNvCxnSpPr>
            <p:nvPr/>
          </p:nvCxnSpPr>
          <p:spPr>
            <a:xfrm flipH="1">
              <a:off x="5168373" y="2968957"/>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081" name="Google Shape;2081;p95"/>
            <p:cNvCxnSpPr>
              <a:stCxn id="2071" idx="2"/>
              <a:endCxn id="2076" idx="0"/>
            </p:cNvCxnSpPr>
            <p:nvPr/>
          </p:nvCxnSpPr>
          <p:spPr>
            <a:xfrm>
              <a:off x="5448573" y="2968957"/>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082" name="Google Shape;2082;p95"/>
            <p:cNvCxnSpPr>
              <a:stCxn id="2072" idx="2"/>
              <a:endCxn id="2071" idx="0"/>
            </p:cNvCxnSpPr>
            <p:nvPr/>
          </p:nvCxnSpPr>
          <p:spPr>
            <a:xfrm>
              <a:off x="4814350" y="2456332"/>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083" name="Google Shape;2083;p95"/>
            <p:cNvSpPr/>
            <p:nvPr/>
          </p:nvSpPr>
          <p:spPr>
            <a:xfrm>
              <a:off x="4409850"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084" name="Google Shape;2084;p95"/>
            <p:cNvCxnSpPr>
              <a:stCxn id="2070" idx="2"/>
              <a:endCxn id="2083" idx="0"/>
            </p:cNvCxnSpPr>
            <p:nvPr/>
          </p:nvCxnSpPr>
          <p:spPr>
            <a:xfrm>
              <a:off x="4054415" y="2968950"/>
              <a:ext cx="5556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085" name="Google Shape;2085;p95"/>
          <p:cNvGrpSpPr/>
          <p:nvPr/>
        </p:nvGrpSpPr>
        <p:grpSpPr>
          <a:xfrm>
            <a:off x="6287125" y="2131432"/>
            <a:ext cx="2564075" cy="1350150"/>
            <a:chOff x="6287125" y="2131432"/>
            <a:chExt cx="2564075" cy="1350150"/>
          </a:xfrm>
        </p:grpSpPr>
        <p:sp>
          <p:nvSpPr>
            <p:cNvPr id="2086" name="Google Shape;2086;p95"/>
            <p:cNvSpPr/>
            <p:nvPr/>
          </p:nvSpPr>
          <p:spPr>
            <a:xfrm>
              <a:off x="6816690" y="2644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2  4</a:t>
              </a:r>
              <a:endParaRPr sz="1800"/>
            </a:p>
          </p:txBody>
        </p:sp>
        <p:sp>
          <p:nvSpPr>
            <p:cNvPr id="2087" name="Google Shape;2087;p95"/>
            <p:cNvSpPr/>
            <p:nvPr/>
          </p:nvSpPr>
          <p:spPr>
            <a:xfrm>
              <a:off x="8327698" y="264405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088" name="Google Shape;2088;p95"/>
            <p:cNvSpPr/>
            <p:nvPr/>
          </p:nvSpPr>
          <p:spPr>
            <a:xfrm>
              <a:off x="7693475" y="2131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2089" name="Google Shape;2089;p95"/>
            <p:cNvSpPr/>
            <p:nvPr/>
          </p:nvSpPr>
          <p:spPr>
            <a:xfrm>
              <a:off x="628712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90" name="Google Shape;2090;p95"/>
            <p:cNvSpPr/>
            <p:nvPr/>
          </p:nvSpPr>
          <p:spPr>
            <a:xfrm>
              <a:off x="693102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091" name="Google Shape;2091;p95"/>
            <p:cNvSpPr/>
            <p:nvPr/>
          </p:nvSpPr>
          <p:spPr>
            <a:xfrm>
              <a:off x="8204700" y="3156675"/>
              <a:ext cx="646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8  9</a:t>
              </a:r>
              <a:endParaRPr sz="1800"/>
            </a:p>
          </p:txBody>
        </p:sp>
        <p:cxnSp>
          <p:nvCxnSpPr>
            <p:cNvPr id="2092" name="Google Shape;2092;p95"/>
            <p:cNvCxnSpPr>
              <a:stCxn id="2088" idx="2"/>
              <a:endCxn id="2086" idx="0"/>
            </p:cNvCxnSpPr>
            <p:nvPr/>
          </p:nvCxnSpPr>
          <p:spPr>
            <a:xfrm flipH="1">
              <a:off x="7133825" y="2456332"/>
              <a:ext cx="759900" cy="187800"/>
            </a:xfrm>
            <a:prstGeom prst="straightConnector1">
              <a:avLst/>
            </a:prstGeom>
            <a:noFill/>
            <a:ln cap="flat" cmpd="sng" w="19050">
              <a:solidFill>
                <a:srgbClr val="666666"/>
              </a:solidFill>
              <a:prstDash val="solid"/>
              <a:round/>
              <a:headEnd len="med" w="med" type="none"/>
              <a:tailEnd len="med" w="med" type="none"/>
            </a:ln>
          </p:spPr>
        </p:cxnSp>
        <p:cxnSp>
          <p:nvCxnSpPr>
            <p:cNvPr id="2093" name="Google Shape;2093;p95"/>
            <p:cNvCxnSpPr>
              <a:stCxn id="2086" idx="2"/>
              <a:endCxn id="2090" idx="0"/>
            </p:cNvCxnSpPr>
            <p:nvPr/>
          </p:nvCxnSpPr>
          <p:spPr>
            <a:xfrm flipH="1">
              <a:off x="7131390" y="2968950"/>
              <a:ext cx="2400" cy="187800"/>
            </a:xfrm>
            <a:prstGeom prst="straightConnector1">
              <a:avLst/>
            </a:prstGeom>
            <a:noFill/>
            <a:ln cap="flat" cmpd="sng" w="19050">
              <a:solidFill>
                <a:srgbClr val="666666"/>
              </a:solidFill>
              <a:prstDash val="solid"/>
              <a:round/>
              <a:headEnd len="med" w="med" type="none"/>
              <a:tailEnd len="med" w="med" type="none"/>
            </a:ln>
          </p:spPr>
        </p:cxnSp>
        <p:cxnSp>
          <p:nvCxnSpPr>
            <p:cNvPr id="2094" name="Google Shape;2094;p95"/>
            <p:cNvCxnSpPr>
              <a:stCxn id="2086" idx="2"/>
              <a:endCxn id="2089" idx="0"/>
            </p:cNvCxnSpPr>
            <p:nvPr/>
          </p:nvCxnSpPr>
          <p:spPr>
            <a:xfrm flipH="1">
              <a:off x="6487290" y="2968950"/>
              <a:ext cx="646500" cy="187800"/>
            </a:xfrm>
            <a:prstGeom prst="straightConnector1">
              <a:avLst/>
            </a:prstGeom>
            <a:noFill/>
            <a:ln cap="flat" cmpd="sng" w="19050">
              <a:solidFill>
                <a:srgbClr val="666666"/>
              </a:solidFill>
              <a:prstDash val="solid"/>
              <a:round/>
              <a:headEnd len="med" w="med" type="none"/>
              <a:tailEnd len="med" w="med" type="none"/>
            </a:ln>
          </p:spPr>
        </p:cxnSp>
        <p:cxnSp>
          <p:nvCxnSpPr>
            <p:cNvPr id="2095" name="Google Shape;2095;p95"/>
            <p:cNvCxnSpPr>
              <a:stCxn id="2087" idx="2"/>
              <a:endCxn id="2091" idx="0"/>
            </p:cNvCxnSpPr>
            <p:nvPr/>
          </p:nvCxnSpPr>
          <p:spPr>
            <a:xfrm>
              <a:off x="8527948" y="2968957"/>
              <a:ext cx="0" cy="187800"/>
            </a:xfrm>
            <a:prstGeom prst="straightConnector1">
              <a:avLst/>
            </a:prstGeom>
            <a:noFill/>
            <a:ln cap="flat" cmpd="sng" w="19050">
              <a:solidFill>
                <a:srgbClr val="666666"/>
              </a:solidFill>
              <a:prstDash val="solid"/>
              <a:round/>
              <a:headEnd len="med" w="med" type="none"/>
              <a:tailEnd len="med" w="med" type="none"/>
            </a:ln>
          </p:spPr>
        </p:cxnSp>
        <p:cxnSp>
          <p:nvCxnSpPr>
            <p:cNvPr id="2096" name="Google Shape;2096;p95"/>
            <p:cNvCxnSpPr>
              <a:stCxn id="2088" idx="2"/>
              <a:endCxn id="2087" idx="0"/>
            </p:cNvCxnSpPr>
            <p:nvPr/>
          </p:nvCxnSpPr>
          <p:spPr>
            <a:xfrm>
              <a:off x="7893725" y="2456332"/>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097" name="Google Shape;2097;p95"/>
            <p:cNvSpPr/>
            <p:nvPr/>
          </p:nvSpPr>
          <p:spPr>
            <a:xfrm>
              <a:off x="7489225" y="3156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098" name="Google Shape;2098;p95"/>
            <p:cNvCxnSpPr>
              <a:stCxn id="2086" idx="2"/>
              <a:endCxn id="2097" idx="0"/>
            </p:cNvCxnSpPr>
            <p:nvPr/>
          </p:nvCxnSpPr>
          <p:spPr>
            <a:xfrm>
              <a:off x="7133790" y="2968950"/>
              <a:ext cx="5556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099" name="Google Shape;2099;p95"/>
          <p:cNvGrpSpPr/>
          <p:nvPr/>
        </p:nvGrpSpPr>
        <p:grpSpPr>
          <a:xfrm>
            <a:off x="3464775" y="3669307"/>
            <a:ext cx="2583150" cy="1350150"/>
            <a:chOff x="3464775" y="3669307"/>
            <a:chExt cx="2583150" cy="1350150"/>
          </a:xfrm>
        </p:grpSpPr>
        <p:sp>
          <p:nvSpPr>
            <p:cNvPr id="2100" name="Google Shape;2100;p95"/>
            <p:cNvSpPr/>
            <p:nvPr/>
          </p:nvSpPr>
          <p:spPr>
            <a:xfrm>
              <a:off x="3818474" y="4181925"/>
              <a:ext cx="381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101" name="Google Shape;2101;p95"/>
            <p:cNvSpPr/>
            <p:nvPr/>
          </p:nvSpPr>
          <p:spPr>
            <a:xfrm>
              <a:off x="5219623" y="41819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2102" name="Google Shape;2102;p95"/>
            <p:cNvSpPr/>
            <p:nvPr/>
          </p:nvSpPr>
          <p:spPr>
            <a:xfrm>
              <a:off x="4585400" y="36693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103" name="Google Shape;2103;p95"/>
            <p:cNvSpPr/>
            <p:nvPr/>
          </p:nvSpPr>
          <p:spPr>
            <a:xfrm>
              <a:off x="3464775" y="46945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04" name="Google Shape;2104;p95"/>
            <p:cNvSpPr/>
            <p:nvPr/>
          </p:nvSpPr>
          <p:spPr>
            <a:xfrm>
              <a:off x="4203950" y="46945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05" name="Google Shape;2105;p95"/>
            <p:cNvSpPr/>
            <p:nvPr/>
          </p:nvSpPr>
          <p:spPr>
            <a:xfrm>
              <a:off x="5401425" y="4694550"/>
              <a:ext cx="646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8  9</a:t>
              </a:r>
              <a:endParaRPr sz="1800"/>
            </a:p>
          </p:txBody>
        </p:sp>
        <p:cxnSp>
          <p:nvCxnSpPr>
            <p:cNvPr id="2106" name="Google Shape;2106;p95"/>
            <p:cNvCxnSpPr>
              <a:stCxn id="2102" idx="2"/>
              <a:endCxn id="2100" idx="0"/>
            </p:cNvCxnSpPr>
            <p:nvPr/>
          </p:nvCxnSpPr>
          <p:spPr>
            <a:xfrm flipH="1">
              <a:off x="4009250" y="3994207"/>
              <a:ext cx="776400" cy="187800"/>
            </a:xfrm>
            <a:prstGeom prst="straightConnector1">
              <a:avLst/>
            </a:prstGeom>
            <a:noFill/>
            <a:ln cap="flat" cmpd="sng" w="19050">
              <a:solidFill>
                <a:srgbClr val="666666"/>
              </a:solidFill>
              <a:prstDash val="solid"/>
              <a:round/>
              <a:headEnd len="med" w="med" type="none"/>
              <a:tailEnd len="med" w="med" type="none"/>
            </a:ln>
          </p:spPr>
        </p:cxnSp>
        <p:cxnSp>
          <p:nvCxnSpPr>
            <p:cNvPr id="2107" name="Google Shape;2107;p95"/>
            <p:cNvCxnSpPr>
              <a:stCxn id="2100" idx="2"/>
              <a:endCxn id="2104" idx="0"/>
            </p:cNvCxnSpPr>
            <p:nvPr/>
          </p:nvCxnSpPr>
          <p:spPr>
            <a:xfrm>
              <a:off x="4009124" y="4506825"/>
              <a:ext cx="395100" cy="187800"/>
            </a:xfrm>
            <a:prstGeom prst="straightConnector1">
              <a:avLst/>
            </a:prstGeom>
            <a:noFill/>
            <a:ln cap="flat" cmpd="sng" w="19050">
              <a:solidFill>
                <a:srgbClr val="666666"/>
              </a:solidFill>
              <a:prstDash val="solid"/>
              <a:round/>
              <a:headEnd len="med" w="med" type="none"/>
              <a:tailEnd len="med" w="med" type="none"/>
            </a:ln>
          </p:spPr>
        </p:cxnSp>
        <p:cxnSp>
          <p:nvCxnSpPr>
            <p:cNvPr id="2108" name="Google Shape;2108;p95"/>
            <p:cNvCxnSpPr>
              <a:stCxn id="2100" idx="2"/>
              <a:endCxn id="2103" idx="0"/>
            </p:cNvCxnSpPr>
            <p:nvPr/>
          </p:nvCxnSpPr>
          <p:spPr>
            <a:xfrm flipH="1">
              <a:off x="3665024" y="4506825"/>
              <a:ext cx="344100" cy="187800"/>
            </a:xfrm>
            <a:prstGeom prst="straightConnector1">
              <a:avLst/>
            </a:prstGeom>
            <a:noFill/>
            <a:ln cap="flat" cmpd="sng" w="19050">
              <a:solidFill>
                <a:srgbClr val="666666"/>
              </a:solidFill>
              <a:prstDash val="solid"/>
              <a:round/>
              <a:headEnd len="med" w="med" type="none"/>
              <a:tailEnd len="med" w="med" type="none"/>
            </a:ln>
          </p:spPr>
        </p:cxnSp>
        <p:cxnSp>
          <p:nvCxnSpPr>
            <p:cNvPr id="2109" name="Google Shape;2109;p95"/>
            <p:cNvCxnSpPr>
              <a:stCxn id="2101" idx="2"/>
              <a:endCxn id="2105" idx="0"/>
            </p:cNvCxnSpPr>
            <p:nvPr/>
          </p:nvCxnSpPr>
          <p:spPr>
            <a:xfrm>
              <a:off x="5419873" y="4506832"/>
              <a:ext cx="304800" cy="187800"/>
            </a:xfrm>
            <a:prstGeom prst="straightConnector1">
              <a:avLst/>
            </a:prstGeom>
            <a:noFill/>
            <a:ln cap="flat" cmpd="sng" w="19050">
              <a:solidFill>
                <a:srgbClr val="666666"/>
              </a:solidFill>
              <a:prstDash val="solid"/>
              <a:round/>
              <a:headEnd len="med" w="med" type="none"/>
              <a:tailEnd len="med" w="med" type="none"/>
            </a:ln>
          </p:spPr>
        </p:cxnSp>
        <p:cxnSp>
          <p:nvCxnSpPr>
            <p:cNvPr id="2110" name="Google Shape;2110;p95"/>
            <p:cNvCxnSpPr>
              <a:stCxn id="2102" idx="2"/>
              <a:endCxn id="2101" idx="0"/>
            </p:cNvCxnSpPr>
            <p:nvPr/>
          </p:nvCxnSpPr>
          <p:spPr>
            <a:xfrm>
              <a:off x="4785650" y="399420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111" name="Google Shape;2111;p95"/>
            <p:cNvSpPr/>
            <p:nvPr/>
          </p:nvSpPr>
          <p:spPr>
            <a:xfrm>
              <a:off x="4838350" y="46945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112" name="Google Shape;2112;p95"/>
            <p:cNvCxnSpPr>
              <a:stCxn id="2101" idx="2"/>
              <a:endCxn id="2111" idx="0"/>
            </p:cNvCxnSpPr>
            <p:nvPr/>
          </p:nvCxnSpPr>
          <p:spPr>
            <a:xfrm flipH="1">
              <a:off x="5038573" y="4506832"/>
              <a:ext cx="3813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113" name="Google Shape;2113;p95"/>
          <p:cNvGrpSpPr/>
          <p:nvPr/>
        </p:nvGrpSpPr>
        <p:grpSpPr>
          <a:xfrm>
            <a:off x="6215050" y="3033150"/>
            <a:ext cx="2393100" cy="1252875"/>
            <a:chOff x="6215050" y="3033150"/>
            <a:chExt cx="2393100" cy="1252875"/>
          </a:xfrm>
        </p:grpSpPr>
        <p:sp>
          <p:nvSpPr>
            <p:cNvPr id="2114" name="Google Shape;2114;p95"/>
            <p:cNvSpPr txBox="1"/>
            <p:nvPr/>
          </p:nvSpPr>
          <p:spPr>
            <a:xfrm>
              <a:off x="6215050" y="3929025"/>
              <a:ext cx="23931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just FIEN Case 1A.</a:t>
              </a:r>
              <a:endParaRPr>
                <a:solidFill>
                  <a:srgbClr val="BE0712"/>
                </a:solidFill>
              </a:endParaRPr>
            </a:p>
          </p:txBody>
        </p:sp>
        <p:cxnSp>
          <p:nvCxnSpPr>
            <p:cNvPr id="2115" name="Google Shape;2115;p95"/>
            <p:cNvCxnSpPr/>
            <p:nvPr/>
          </p:nvCxnSpPr>
          <p:spPr>
            <a:xfrm flipH="1" rot="10800000">
              <a:off x="7745400" y="3033150"/>
              <a:ext cx="440700" cy="895200"/>
            </a:xfrm>
            <a:prstGeom prst="straightConnector1">
              <a:avLst/>
            </a:prstGeom>
            <a:noFill/>
            <a:ln cap="flat" cmpd="sng" w="9525">
              <a:solidFill>
                <a:srgbClr val="BE0712"/>
              </a:solidFill>
              <a:prstDash val="solid"/>
              <a:round/>
              <a:headEnd len="med" w="med" type="none"/>
              <a:tailEnd len="med" w="med" type="triangle"/>
            </a:ln>
          </p:spPr>
        </p:cxnSp>
      </p:grpSp>
      <p:sp>
        <p:nvSpPr>
          <p:cNvPr id="2116" name="Google Shape;2116;p95"/>
          <p:cNvSpPr txBox="1"/>
          <p:nvPr>
            <p:ph idx="1" type="body"/>
          </p:nvPr>
        </p:nvSpPr>
        <p:spPr>
          <a:xfrm>
            <a:off x="90600" y="2080500"/>
            <a:ext cx="1227900" cy="57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9"/>
                                        </p:tgtEl>
                                        <p:attrNameLst>
                                          <p:attrName>style.visibility</p:attrName>
                                        </p:attrNameLst>
                                      </p:cBhvr>
                                      <p:to>
                                        <p:strVal val="visible"/>
                                      </p:to>
                                    </p:set>
                                    <p:animEffect filter="fade" transition="in">
                                      <p:cBhvr>
                                        <p:cTn dur="1"/>
                                        <p:tgtEl>
                                          <p:spTgt spid="2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5"/>
                                        </p:tgtEl>
                                        <p:attrNameLst>
                                          <p:attrName>style.visibility</p:attrName>
                                        </p:attrNameLst>
                                      </p:cBhvr>
                                      <p:to>
                                        <p:strVal val="visible"/>
                                      </p:to>
                                    </p:set>
                                    <p:animEffect filter="fade" transition="in">
                                      <p:cBhvr>
                                        <p:cTn dur="1"/>
                                        <p:tgtEl>
                                          <p:spTgt spid="2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3"/>
                                        </p:tgtEl>
                                        <p:attrNameLst>
                                          <p:attrName>style.visibility</p:attrName>
                                        </p:attrNameLst>
                                      </p:cBhvr>
                                      <p:to>
                                        <p:strVal val="visible"/>
                                      </p:to>
                                    </p:set>
                                    <p:animEffect filter="fade" transition="in">
                                      <p:cBhvr>
                                        <p:cTn dur="1"/>
                                        <p:tgtEl>
                                          <p:spTgt spid="2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9"/>
                                        </p:tgtEl>
                                        <p:attrNameLst>
                                          <p:attrName>style.visibility</p:attrName>
                                        </p:attrNameLst>
                                      </p:cBhvr>
                                      <p:to>
                                        <p:strVal val="visible"/>
                                      </p:to>
                                    </p:set>
                                    <p:animEffect filter="fade" transition="in">
                                      <p:cBhvr>
                                        <p:cTn dur="1"/>
                                        <p:tgtEl>
                                          <p:spTgt spid="20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20" name="Shape 2120"/>
        <p:cNvGrpSpPr/>
        <p:nvPr/>
      </p:nvGrpSpPr>
      <p:grpSpPr>
        <a:xfrm>
          <a:off x="0" y="0"/>
          <a:ext cx="0" cy="0"/>
          <a:chOff x="0" y="0"/>
          <a:chExt cx="0" cy="0"/>
        </a:xfrm>
      </p:grpSpPr>
      <p:sp>
        <p:nvSpPr>
          <p:cNvPr id="2121" name="Google Shape;2121;p9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3 Exercise #2</a:t>
            </a:r>
            <a:endParaRPr/>
          </a:p>
        </p:txBody>
      </p:sp>
      <p:sp>
        <p:nvSpPr>
          <p:cNvPr id="2122" name="Google Shape;2122;p96"/>
          <p:cNvSpPr txBox="1"/>
          <p:nvPr>
            <p:ph idx="1" type="body"/>
          </p:nvPr>
        </p:nvSpPr>
        <p:spPr>
          <a:xfrm>
            <a:off x="243000" y="556500"/>
            <a:ext cx="8443800" cy="22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FIEN Case 3: The parent and all siblings have only one item.</a:t>
            </a:r>
            <a:endParaRPr/>
          </a:p>
          <a:p>
            <a:pPr indent="-355600" lvl="0" marL="457200" rtl="0" algn="l">
              <a:spcBef>
                <a:spcPts val="600"/>
              </a:spcBef>
              <a:spcAft>
                <a:spcPts val="0"/>
              </a:spcAft>
              <a:buSzPts val="2000"/>
              <a:buChar char="●"/>
            </a:pPr>
            <a:r>
              <a:rPr lang="en"/>
              <a:t>Combine 1 sibling and parent into a single node that replaces X. Send the blank X up one level.</a:t>
            </a:r>
            <a:endParaRPr/>
          </a:p>
          <a:p>
            <a:pPr indent="-355600" lvl="0" marL="457200" rtl="0" algn="l">
              <a:spcBef>
                <a:spcPts val="0"/>
              </a:spcBef>
              <a:spcAft>
                <a:spcPts val="0"/>
              </a:spcAft>
              <a:buSzPts val="2000"/>
              <a:buChar char="●"/>
            </a:pPr>
            <a:r>
              <a:rPr lang="en"/>
              <a:t>If blank ends up as the new root, just delete the blank and we are done.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123" name="Google Shape;2123;p96"/>
          <p:cNvSpPr txBox="1"/>
          <p:nvPr>
            <p:ph idx="1" type="body"/>
          </p:nvPr>
        </p:nvSpPr>
        <p:spPr>
          <a:xfrm>
            <a:off x="90600" y="2080500"/>
            <a:ext cx="1227900" cy="57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delete(4)</a:t>
            </a:r>
            <a:endParaRPr/>
          </a:p>
        </p:txBody>
      </p:sp>
      <p:sp>
        <p:nvSpPr>
          <p:cNvPr id="2124" name="Google Shape;2124;p96"/>
          <p:cNvSpPr/>
          <p:nvPr/>
        </p:nvSpPr>
        <p:spPr>
          <a:xfrm>
            <a:off x="515675"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125" name="Google Shape;2125;p96"/>
          <p:cNvSpPr/>
          <p:nvPr/>
        </p:nvSpPr>
        <p:spPr>
          <a:xfrm>
            <a:off x="1702798"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2126" name="Google Shape;2126;p96"/>
          <p:cNvSpPr/>
          <p:nvPr/>
        </p:nvSpPr>
        <p:spPr>
          <a:xfrm>
            <a:off x="1068575" y="26348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127" name="Google Shape;2127;p96"/>
          <p:cNvSpPr/>
          <p:nvPr/>
        </p:nvSpPr>
        <p:spPr>
          <a:xfrm>
            <a:off x="1956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28" name="Google Shape;2128;p96"/>
          <p:cNvSpPr/>
          <p:nvPr/>
        </p:nvSpPr>
        <p:spPr>
          <a:xfrm>
            <a:off x="8395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29" name="Google Shape;2129;p96"/>
          <p:cNvSpPr/>
          <p:nvPr/>
        </p:nvSpPr>
        <p:spPr>
          <a:xfrm>
            <a:off x="14225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130" name="Google Shape;2130;p96"/>
          <p:cNvSpPr/>
          <p:nvPr/>
        </p:nvSpPr>
        <p:spPr>
          <a:xfrm>
            <a:off x="19902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131" name="Google Shape;2131;p96"/>
          <p:cNvCxnSpPr>
            <a:stCxn id="2126" idx="2"/>
            <a:endCxn id="2124" idx="0"/>
          </p:cNvCxnSpPr>
          <p:nvPr/>
        </p:nvCxnSpPr>
        <p:spPr>
          <a:xfrm flipH="1">
            <a:off x="715925" y="29597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2132" name="Google Shape;2132;p96"/>
          <p:cNvCxnSpPr>
            <a:stCxn id="2124" idx="2"/>
            <a:endCxn id="2128" idx="0"/>
          </p:cNvCxnSpPr>
          <p:nvPr/>
        </p:nvCxnSpPr>
        <p:spPr>
          <a:xfrm>
            <a:off x="715925" y="34723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2133" name="Google Shape;2133;p96"/>
          <p:cNvCxnSpPr>
            <a:stCxn id="2124" idx="2"/>
            <a:endCxn id="2127" idx="0"/>
          </p:cNvCxnSpPr>
          <p:nvPr/>
        </p:nvCxnSpPr>
        <p:spPr>
          <a:xfrm flipH="1">
            <a:off x="395825" y="347233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2134" name="Google Shape;2134;p96"/>
          <p:cNvCxnSpPr>
            <a:stCxn id="2125" idx="2"/>
            <a:endCxn id="2129" idx="0"/>
          </p:cNvCxnSpPr>
          <p:nvPr/>
        </p:nvCxnSpPr>
        <p:spPr>
          <a:xfrm flipH="1">
            <a:off x="1622848" y="347233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135" name="Google Shape;2135;p96"/>
          <p:cNvCxnSpPr>
            <a:stCxn id="2125" idx="2"/>
            <a:endCxn id="2130" idx="0"/>
          </p:cNvCxnSpPr>
          <p:nvPr/>
        </p:nvCxnSpPr>
        <p:spPr>
          <a:xfrm>
            <a:off x="1903048" y="347233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136" name="Google Shape;2136;p96"/>
          <p:cNvCxnSpPr>
            <a:stCxn id="2126" idx="2"/>
            <a:endCxn id="2125" idx="0"/>
          </p:cNvCxnSpPr>
          <p:nvPr/>
        </p:nvCxnSpPr>
        <p:spPr>
          <a:xfrm>
            <a:off x="1268825" y="2959707"/>
            <a:ext cx="634200" cy="1878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0" name="Shape 2140"/>
        <p:cNvGrpSpPr/>
        <p:nvPr/>
      </p:nvGrpSpPr>
      <p:grpSpPr>
        <a:xfrm>
          <a:off x="0" y="0"/>
          <a:ext cx="0" cy="0"/>
          <a:chOff x="0" y="0"/>
          <a:chExt cx="0" cy="0"/>
        </a:xfrm>
      </p:grpSpPr>
      <p:sp>
        <p:nvSpPr>
          <p:cNvPr id="2141" name="Google Shape;2141;p9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FIEN Case 3 Exercise #2</a:t>
            </a:r>
            <a:endParaRPr/>
          </a:p>
        </p:txBody>
      </p:sp>
      <p:sp>
        <p:nvSpPr>
          <p:cNvPr id="2142" name="Google Shape;2142;p97"/>
          <p:cNvSpPr txBox="1"/>
          <p:nvPr>
            <p:ph idx="1" type="body"/>
          </p:nvPr>
        </p:nvSpPr>
        <p:spPr>
          <a:xfrm>
            <a:off x="243000" y="556500"/>
            <a:ext cx="8443800" cy="167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FIEN Case 3: The parent and all siblings have only one item.</a:t>
            </a:r>
            <a:endParaRPr/>
          </a:p>
          <a:p>
            <a:pPr indent="-355600" lvl="0" marL="457200" rtl="0" algn="l">
              <a:spcBef>
                <a:spcPts val="600"/>
              </a:spcBef>
              <a:spcAft>
                <a:spcPts val="0"/>
              </a:spcAft>
              <a:buSzPts val="2000"/>
              <a:buChar char="●"/>
            </a:pPr>
            <a:r>
              <a:rPr lang="en"/>
              <a:t>Combine 1 sibling and parent into a single node that replaces X. Send the blank X up one level.</a:t>
            </a:r>
            <a:endParaRPr/>
          </a:p>
          <a:p>
            <a:pPr indent="-355600" lvl="0" marL="457200" rtl="0" algn="l">
              <a:spcBef>
                <a:spcPts val="0"/>
              </a:spcBef>
              <a:spcAft>
                <a:spcPts val="0"/>
              </a:spcAft>
              <a:buSzPts val="2000"/>
              <a:buChar char="●"/>
            </a:pPr>
            <a:r>
              <a:rPr lang="en"/>
              <a:t>If blank ends up as the new root, just delete the blank and we are done.</a:t>
            </a:r>
            <a:endParaRPr/>
          </a:p>
        </p:txBody>
      </p:sp>
      <p:sp>
        <p:nvSpPr>
          <p:cNvPr id="2143" name="Google Shape;2143;p97"/>
          <p:cNvSpPr/>
          <p:nvPr/>
        </p:nvSpPr>
        <p:spPr>
          <a:xfrm>
            <a:off x="515675"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144" name="Google Shape;2144;p97"/>
          <p:cNvSpPr/>
          <p:nvPr/>
        </p:nvSpPr>
        <p:spPr>
          <a:xfrm>
            <a:off x="1702798"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2145" name="Google Shape;2145;p97"/>
          <p:cNvSpPr/>
          <p:nvPr/>
        </p:nvSpPr>
        <p:spPr>
          <a:xfrm>
            <a:off x="1068575" y="26348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146" name="Google Shape;2146;p97"/>
          <p:cNvSpPr/>
          <p:nvPr/>
        </p:nvSpPr>
        <p:spPr>
          <a:xfrm>
            <a:off x="1956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47" name="Google Shape;2147;p97"/>
          <p:cNvSpPr/>
          <p:nvPr/>
        </p:nvSpPr>
        <p:spPr>
          <a:xfrm>
            <a:off x="8395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48" name="Google Shape;2148;p97"/>
          <p:cNvSpPr/>
          <p:nvPr/>
        </p:nvSpPr>
        <p:spPr>
          <a:xfrm>
            <a:off x="14225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149" name="Google Shape;2149;p97"/>
          <p:cNvSpPr/>
          <p:nvPr/>
        </p:nvSpPr>
        <p:spPr>
          <a:xfrm>
            <a:off x="19902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150" name="Google Shape;2150;p97"/>
          <p:cNvCxnSpPr>
            <a:stCxn id="2145" idx="2"/>
            <a:endCxn id="2143" idx="0"/>
          </p:cNvCxnSpPr>
          <p:nvPr/>
        </p:nvCxnSpPr>
        <p:spPr>
          <a:xfrm flipH="1">
            <a:off x="715925" y="29597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2151" name="Google Shape;2151;p97"/>
          <p:cNvCxnSpPr>
            <a:stCxn id="2143" idx="2"/>
            <a:endCxn id="2147" idx="0"/>
          </p:cNvCxnSpPr>
          <p:nvPr/>
        </p:nvCxnSpPr>
        <p:spPr>
          <a:xfrm>
            <a:off x="715925" y="34723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2152" name="Google Shape;2152;p97"/>
          <p:cNvCxnSpPr>
            <a:stCxn id="2143" idx="2"/>
            <a:endCxn id="2146" idx="0"/>
          </p:cNvCxnSpPr>
          <p:nvPr/>
        </p:nvCxnSpPr>
        <p:spPr>
          <a:xfrm flipH="1">
            <a:off x="395825" y="347233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2153" name="Google Shape;2153;p97"/>
          <p:cNvCxnSpPr>
            <a:stCxn id="2144" idx="2"/>
            <a:endCxn id="2148" idx="0"/>
          </p:cNvCxnSpPr>
          <p:nvPr/>
        </p:nvCxnSpPr>
        <p:spPr>
          <a:xfrm flipH="1">
            <a:off x="1622848" y="347233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154" name="Google Shape;2154;p97"/>
          <p:cNvCxnSpPr>
            <a:stCxn id="2144" idx="2"/>
            <a:endCxn id="2149" idx="0"/>
          </p:cNvCxnSpPr>
          <p:nvPr/>
        </p:nvCxnSpPr>
        <p:spPr>
          <a:xfrm>
            <a:off x="1903048" y="347233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155" name="Google Shape;2155;p97"/>
          <p:cNvCxnSpPr>
            <a:stCxn id="2145" idx="2"/>
            <a:endCxn id="2144" idx="0"/>
          </p:cNvCxnSpPr>
          <p:nvPr/>
        </p:nvCxnSpPr>
        <p:spPr>
          <a:xfrm>
            <a:off x="1268825" y="2959707"/>
            <a:ext cx="634200" cy="187800"/>
          </a:xfrm>
          <a:prstGeom prst="straightConnector1">
            <a:avLst/>
          </a:prstGeom>
          <a:noFill/>
          <a:ln cap="flat" cmpd="sng" w="19050">
            <a:solidFill>
              <a:srgbClr val="666666"/>
            </a:solidFill>
            <a:prstDash val="solid"/>
            <a:round/>
            <a:headEnd len="med" w="med" type="none"/>
            <a:tailEnd len="med" w="med" type="none"/>
          </a:ln>
        </p:spPr>
      </p:cxnSp>
      <p:sp>
        <p:nvSpPr>
          <p:cNvPr id="2156" name="Google Shape;2156;p97"/>
          <p:cNvSpPr txBox="1"/>
          <p:nvPr>
            <p:ph idx="1" type="body"/>
          </p:nvPr>
        </p:nvSpPr>
        <p:spPr>
          <a:xfrm>
            <a:off x="90600" y="2080500"/>
            <a:ext cx="1227900" cy="57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delete(4)</a:t>
            </a:r>
            <a:endParaRPr/>
          </a:p>
        </p:txBody>
      </p:sp>
      <p:grpSp>
        <p:nvGrpSpPr>
          <p:cNvPr id="2157" name="Google Shape;2157;p97"/>
          <p:cNvGrpSpPr/>
          <p:nvPr/>
        </p:nvGrpSpPr>
        <p:grpSpPr>
          <a:xfrm>
            <a:off x="2557925" y="2634807"/>
            <a:ext cx="2195100" cy="1350150"/>
            <a:chOff x="2557925" y="2634807"/>
            <a:chExt cx="2195100" cy="1350150"/>
          </a:xfrm>
        </p:grpSpPr>
        <p:sp>
          <p:nvSpPr>
            <p:cNvPr id="2158" name="Google Shape;2158;p97"/>
            <p:cNvSpPr/>
            <p:nvPr/>
          </p:nvSpPr>
          <p:spPr>
            <a:xfrm>
              <a:off x="2877975"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159" name="Google Shape;2159;p97"/>
            <p:cNvSpPr/>
            <p:nvPr/>
          </p:nvSpPr>
          <p:spPr>
            <a:xfrm>
              <a:off x="4065098"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2160" name="Google Shape;2160;p97"/>
            <p:cNvSpPr/>
            <p:nvPr/>
          </p:nvSpPr>
          <p:spPr>
            <a:xfrm>
              <a:off x="3430875" y="26348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161" name="Google Shape;2161;p97"/>
            <p:cNvSpPr/>
            <p:nvPr/>
          </p:nvSpPr>
          <p:spPr>
            <a:xfrm>
              <a:off x="25579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62" name="Google Shape;2162;p97"/>
            <p:cNvSpPr/>
            <p:nvPr/>
          </p:nvSpPr>
          <p:spPr>
            <a:xfrm>
              <a:off x="32018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63" name="Google Shape;2163;p97"/>
            <p:cNvSpPr/>
            <p:nvPr/>
          </p:nvSpPr>
          <p:spPr>
            <a:xfrm>
              <a:off x="3784825" y="3660057"/>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164" name="Google Shape;2164;p97"/>
            <p:cNvSpPr/>
            <p:nvPr/>
          </p:nvSpPr>
          <p:spPr>
            <a:xfrm>
              <a:off x="43525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cxnSp>
          <p:nvCxnSpPr>
            <p:cNvPr id="2165" name="Google Shape;2165;p97"/>
            <p:cNvCxnSpPr>
              <a:stCxn id="2160" idx="2"/>
              <a:endCxn id="2158" idx="0"/>
            </p:cNvCxnSpPr>
            <p:nvPr/>
          </p:nvCxnSpPr>
          <p:spPr>
            <a:xfrm flipH="1">
              <a:off x="3078225" y="29597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2166" name="Google Shape;2166;p97"/>
            <p:cNvCxnSpPr>
              <a:stCxn id="2158" idx="2"/>
              <a:endCxn id="2162" idx="0"/>
            </p:cNvCxnSpPr>
            <p:nvPr/>
          </p:nvCxnSpPr>
          <p:spPr>
            <a:xfrm>
              <a:off x="3078225" y="34723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2167" name="Google Shape;2167;p97"/>
            <p:cNvCxnSpPr>
              <a:stCxn id="2158" idx="2"/>
              <a:endCxn id="2161" idx="0"/>
            </p:cNvCxnSpPr>
            <p:nvPr/>
          </p:nvCxnSpPr>
          <p:spPr>
            <a:xfrm flipH="1">
              <a:off x="2758125" y="347233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2168" name="Google Shape;2168;p97"/>
            <p:cNvCxnSpPr>
              <a:stCxn id="2159" idx="2"/>
              <a:endCxn id="2163" idx="0"/>
            </p:cNvCxnSpPr>
            <p:nvPr/>
          </p:nvCxnSpPr>
          <p:spPr>
            <a:xfrm flipH="1">
              <a:off x="3985148" y="3472332"/>
              <a:ext cx="280200" cy="187800"/>
            </a:xfrm>
            <a:prstGeom prst="straightConnector1">
              <a:avLst/>
            </a:prstGeom>
            <a:noFill/>
            <a:ln cap="flat" cmpd="sng" w="19050">
              <a:solidFill>
                <a:srgbClr val="666666"/>
              </a:solidFill>
              <a:prstDash val="solid"/>
              <a:round/>
              <a:headEnd len="med" w="med" type="none"/>
              <a:tailEnd len="med" w="med" type="none"/>
            </a:ln>
          </p:spPr>
        </p:cxnSp>
        <p:cxnSp>
          <p:nvCxnSpPr>
            <p:cNvPr id="2169" name="Google Shape;2169;p97"/>
            <p:cNvCxnSpPr>
              <a:stCxn id="2159" idx="2"/>
              <a:endCxn id="2164" idx="0"/>
            </p:cNvCxnSpPr>
            <p:nvPr/>
          </p:nvCxnSpPr>
          <p:spPr>
            <a:xfrm>
              <a:off x="4265348" y="3472332"/>
              <a:ext cx="287400" cy="187800"/>
            </a:xfrm>
            <a:prstGeom prst="straightConnector1">
              <a:avLst/>
            </a:prstGeom>
            <a:noFill/>
            <a:ln cap="flat" cmpd="sng" w="19050">
              <a:solidFill>
                <a:srgbClr val="666666"/>
              </a:solidFill>
              <a:prstDash val="solid"/>
              <a:round/>
              <a:headEnd len="med" w="med" type="none"/>
              <a:tailEnd len="med" w="med" type="none"/>
            </a:ln>
          </p:spPr>
        </p:cxnSp>
        <p:cxnSp>
          <p:nvCxnSpPr>
            <p:cNvPr id="2170" name="Google Shape;2170;p97"/>
            <p:cNvCxnSpPr>
              <a:stCxn id="2160" idx="2"/>
              <a:endCxn id="2159" idx="0"/>
            </p:cNvCxnSpPr>
            <p:nvPr/>
          </p:nvCxnSpPr>
          <p:spPr>
            <a:xfrm>
              <a:off x="3631125" y="2959707"/>
              <a:ext cx="6342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171" name="Google Shape;2171;p97"/>
          <p:cNvGrpSpPr/>
          <p:nvPr/>
        </p:nvGrpSpPr>
        <p:grpSpPr>
          <a:xfrm>
            <a:off x="4920225" y="2634807"/>
            <a:ext cx="2024525" cy="1350150"/>
            <a:chOff x="4920225" y="2634807"/>
            <a:chExt cx="2024525" cy="1350150"/>
          </a:xfrm>
        </p:grpSpPr>
        <p:sp>
          <p:nvSpPr>
            <p:cNvPr id="2172" name="Google Shape;2172;p97"/>
            <p:cNvSpPr/>
            <p:nvPr/>
          </p:nvSpPr>
          <p:spPr>
            <a:xfrm>
              <a:off x="5240275" y="314743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173" name="Google Shape;2173;p97"/>
            <p:cNvSpPr/>
            <p:nvPr/>
          </p:nvSpPr>
          <p:spPr>
            <a:xfrm>
              <a:off x="6427398" y="3147432"/>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174" name="Google Shape;2174;p97"/>
            <p:cNvSpPr/>
            <p:nvPr/>
          </p:nvSpPr>
          <p:spPr>
            <a:xfrm>
              <a:off x="5793175" y="263480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2175" name="Google Shape;2175;p97"/>
            <p:cNvSpPr/>
            <p:nvPr/>
          </p:nvSpPr>
          <p:spPr>
            <a:xfrm>
              <a:off x="49202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76" name="Google Shape;2176;p97"/>
            <p:cNvSpPr/>
            <p:nvPr/>
          </p:nvSpPr>
          <p:spPr>
            <a:xfrm>
              <a:off x="556412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77" name="Google Shape;2177;p97"/>
            <p:cNvSpPr/>
            <p:nvPr/>
          </p:nvSpPr>
          <p:spPr>
            <a:xfrm>
              <a:off x="6310550" y="3660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cxnSp>
          <p:nvCxnSpPr>
            <p:cNvPr id="2178" name="Google Shape;2178;p97"/>
            <p:cNvCxnSpPr>
              <a:stCxn id="2174" idx="2"/>
              <a:endCxn id="2172" idx="0"/>
            </p:cNvCxnSpPr>
            <p:nvPr/>
          </p:nvCxnSpPr>
          <p:spPr>
            <a:xfrm flipH="1">
              <a:off x="5440525" y="2959707"/>
              <a:ext cx="552900" cy="187800"/>
            </a:xfrm>
            <a:prstGeom prst="straightConnector1">
              <a:avLst/>
            </a:prstGeom>
            <a:noFill/>
            <a:ln cap="flat" cmpd="sng" w="19050">
              <a:solidFill>
                <a:srgbClr val="666666"/>
              </a:solidFill>
              <a:prstDash val="solid"/>
              <a:round/>
              <a:headEnd len="med" w="med" type="none"/>
              <a:tailEnd len="med" w="med" type="none"/>
            </a:ln>
          </p:spPr>
        </p:cxnSp>
        <p:cxnSp>
          <p:nvCxnSpPr>
            <p:cNvPr id="2179" name="Google Shape;2179;p97"/>
            <p:cNvCxnSpPr>
              <a:stCxn id="2172" idx="2"/>
              <a:endCxn id="2176" idx="0"/>
            </p:cNvCxnSpPr>
            <p:nvPr/>
          </p:nvCxnSpPr>
          <p:spPr>
            <a:xfrm>
              <a:off x="5440525" y="3472332"/>
              <a:ext cx="324000" cy="187800"/>
            </a:xfrm>
            <a:prstGeom prst="straightConnector1">
              <a:avLst/>
            </a:prstGeom>
            <a:noFill/>
            <a:ln cap="flat" cmpd="sng" w="19050">
              <a:solidFill>
                <a:srgbClr val="666666"/>
              </a:solidFill>
              <a:prstDash val="solid"/>
              <a:round/>
              <a:headEnd len="med" w="med" type="none"/>
              <a:tailEnd len="med" w="med" type="none"/>
            </a:ln>
          </p:spPr>
        </p:cxnSp>
        <p:cxnSp>
          <p:nvCxnSpPr>
            <p:cNvPr id="2180" name="Google Shape;2180;p97"/>
            <p:cNvCxnSpPr>
              <a:stCxn id="2172" idx="2"/>
              <a:endCxn id="2175" idx="0"/>
            </p:cNvCxnSpPr>
            <p:nvPr/>
          </p:nvCxnSpPr>
          <p:spPr>
            <a:xfrm flipH="1">
              <a:off x="5120425" y="3472332"/>
              <a:ext cx="320100" cy="187800"/>
            </a:xfrm>
            <a:prstGeom prst="straightConnector1">
              <a:avLst/>
            </a:prstGeom>
            <a:noFill/>
            <a:ln cap="flat" cmpd="sng" w="19050">
              <a:solidFill>
                <a:srgbClr val="666666"/>
              </a:solidFill>
              <a:prstDash val="solid"/>
              <a:round/>
              <a:headEnd len="med" w="med" type="none"/>
              <a:tailEnd len="med" w="med" type="none"/>
            </a:ln>
          </p:spPr>
        </p:cxnSp>
        <p:cxnSp>
          <p:nvCxnSpPr>
            <p:cNvPr id="2181" name="Google Shape;2181;p97"/>
            <p:cNvCxnSpPr>
              <a:stCxn id="2173" idx="2"/>
              <a:endCxn id="2177" idx="0"/>
            </p:cNvCxnSpPr>
            <p:nvPr/>
          </p:nvCxnSpPr>
          <p:spPr>
            <a:xfrm>
              <a:off x="6627648" y="3472332"/>
              <a:ext cx="0" cy="187800"/>
            </a:xfrm>
            <a:prstGeom prst="straightConnector1">
              <a:avLst/>
            </a:prstGeom>
            <a:noFill/>
            <a:ln cap="flat" cmpd="sng" w="19050">
              <a:solidFill>
                <a:srgbClr val="666666"/>
              </a:solidFill>
              <a:prstDash val="solid"/>
              <a:round/>
              <a:headEnd len="med" w="med" type="none"/>
              <a:tailEnd len="med" w="med" type="none"/>
            </a:ln>
          </p:spPr>
        </p:cxnSp>
        <p:cxnSp>
          <p:nvCxnSpPr>
            <p:cNvPr id="2182" name="Google Shape;2182;p97"/>
            <p:cNvCxnSpPr>
              <a:stCxn id="2174" idx="2"/>
              <a:endCxn id="2173" idx="0"/>
            </p:cNvCxnSpPr>
            <p:nvPr/>
          </p:nvCxnSpPr>
          <p:spPr>
            <a:xfrm>
              <a:off x="5993425" y="2959707"/>
              <a:ext cx="634200" cy="187800"/>
            </a:xfrm>
            <a:prstGeom prst="straightConnector1">
              <a:avLst/>
            </a:prstGeom>
            <a:noFill/>
            <a:ln cap="flat" cmpd="sng" w="19050">
              <a:solidFill>
                <a:srgbClr val="666666"/>
              </a:solidFill>
              <a:prstDash val="solid"/>
              <a:round/>
              <a:headEnd len="med" w="med" type="none"/>
              <a:tailEnd len="med" w="med" type="none"/>
            </a:ln>
          </p:spPr>
        </p:cxnSp>
      </p:grpSp>
      <p:grpSp>
        <p:nvGrpSpPr>
          <p:cNvPr id="2183" name="Google Shape;2183;p97"/>
          <p:cNvGrpSpPr/>
          <p:nvPr/>
        </p:nvGrpSpPr>
        <p:grpSpPr>
          <a:xfrm>
            <a:off x="7285075" y="2602819"/>
            <a:ext cx="1643525" cy="1382138"/>
            <a:chOff x="7285075" y="2602819"/>
            <a:chExt cx="1643525" cy="1382138"/>
          </a:xfrm>
        </p:grpSpPr>
        <p:sp>
          <p:nvSpPr>
            <p:cNvPr id="2184" name="Google Shape;2184;p97"/>
            <p:cNvSpPr/>
            <p:nvPr/>
          </p:nvSpPr>
          <p:spPr>
            <a:xfrm>
              <a:off x="728507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85" name="Google Shape;2185;p97"/>
            <p:cNvSpPr/>
            <p:nvPr/>
          </p:nvSpPr>
          <p:spPr>
            <a:xfrm>
              <a:off x="7776575" y="3660057"/>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86" name="Google Shape;2186;p97"/>
            <p:cNvSpPr/>
            <p:nvPr/>
          </p:nvSpPr>
          <p:spPr>
            <a:xfrm>
              <a:off x="8294400" y="3660050"/>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cxnSp>
          <p:nvCxnSpPr>
            <p:cNvPr id="2187" name="Google Shape;2187;p97"/>
            <p:cNvCxnSpPr>
              <a:stCxn id="2188" idx="2"/>
              <a:endCxn id="2185" idx="0"/>
            </p:cNvCxnSpPr>
            <p:nvPr/>
          </p:nvCxnSpPr>
          <p:spPr>
            <a:xfrm>
              <a:off x="7969030" y="3472325"/>
              <a:ext cx="7800" cy="187800"/>
            </a:xfrm>
            <a:prstGeom prst="straightConnector1">
              <a:avLst/>
            </a:prstGeom>
            <a:noFill/>
            <a:ln cap="flat" cmpd="sng" w="19050">
              <a:solidFill>
                <a:srgbClr val="666666"/>
              </a:solidFill>
              <a:prstDash val="solid"/>
              <a:round/>
              <a:headEnd len="med" w="med" type="none"/>
              <a:tailEnd len="med" w="med" type="none"/>
            </a:ln>
          </p:spPr>
        </p:cxnSp>
        <p:cxnSp>
          <p:nvCxnSpPr>
            <p:cNvPr id="2189" name="Google Shape;2189;p97"/>
            <p:cNvCxnSpPr>
              <a:endCxn id="2184" idx="0"/>
            </p:cNvCxnSpPr>
            <p:nvPr/>
          </p:nvCxnSpPr>
          <p:spPr>
            <a:xfrm flipH="1">
              <a:off x="7485325" y="3478557"/>
              <a:ext cx="264600" cy="181500"/>
            </a:xfrm>
            <a:prstGeom prst="straightConnector1">
              <a:avLst/>
            </a:prstGeom>
            <a:noFill/>
            <a:ln cap="flat" cmpd="sng" w="19050">
              <a:solidFill>
                <a:srgbClr val="666666"/>
              </a:solidFill>
              <a:prstDash val="solid"/>
              <a:round/>
              <a:headEnd len="med" w="med" type="none"/>
              <a:tailEnd len="med" w="med" type="none"/>
            </a:ln>
          </p:spPr>
        </p:cxnSp>
        <p:cxnSp>
          <p:nvCxnSpPr>
            <p:cNvPr id="2190" name="Google Shape;2190;p97"/>
            <p:cNvCxnSpPr>
              <a:endCxn id="2186" idx="0"/>
            </p:cNvCxnSpPr>
            <p:nvPr/>
          </p:nvCxnSpPr>
          <p:spPr>
            <a:xfrm>
              <a:off x="8162700" y="3469250"/>
              <a:ext cx="448800" cy="190800"/>
            </a:xfrm>
            <a:prstGeom prst="straightConnector1">
              <a:avLst/>
            </a:prstGeom>
            <a:noFill/>
            <a:ln cap="flat" cmpd="sng" w="19050">
              <a:solidFill>
                <a:srgbClr val="666666"/>
              </a:solidFill>
              <a:prstDash val="solid"/>
              <a:round/>
              <a:headEnd len="med" w="med" type="none"/>
              <a:tailEnd len="med" w="med" type="none"/>
            </a:ln>
          </p:spPr>
        </p:cxnSp>
        <p:sp>
          <p:nvSpPr>
            <p:cNvPr id="2191" name="Google Shape;2191;p97"/>
            <p:cNvSpPr/>
            <p:nvPr/>
          </p:nvSpPr>
          <p:spPr>
            <a:xfrm>
              <a:off x="7768778" y="2602819"/>
              <a:ext cx="400500" cy="324900"/>
            </a:xfrm>
            <a:prstGeom prst="rect">
              <a:avLst/>
            </a:prstGeom>
            <a:solidFill>
              <a:srgbClr val="99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X</a:t>
              </a:r>
              <a:endParaRPr sz="1800">
                <a:solidFill>
                  <a:srgbClr val="FFFFFF"/>
                </a:solidFill>
              </a:endParaRPr>
            </a:p>
          </p:txBody>
        </p:sp>
        <p:sp>
          <p:nvSpPr>
            <p:cNvPr id="2188" name="Google Shape;2188;p97"/>
            <p:cNvSpPr/>
            <p:nvPr/>
          </p:nvSpPr>
          <p:spPr>
            <a:xfrm>
              <a:off x="7668430" y="3147425"/>
              <a:ext cx="601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2  5</a:t>
              </a:r>
              <a:endParaRPr sz="1800"/>
            </a:p>
          </p:txBody>
        </p:sp>
        <p:cxnSp>
          <p:nvCxnSpPr>
            <p:cNvPr id="2192" name="Google Shape;2192;p97"/>
            <p:cNvCxnSpPr>
              <a:stCxn id="2191" idx="2"/>
              <a:endCxn id="2188" idx="0"/>
            </p:cNvCxnSpPr>
            <p:nvPr/>
          </p:nvCxnSpPr>
          <p:spPr>
            <a:xfrm>
              <a:off x="7969028" y="2927719"/>
              <a:ext cx="0" cy="219600"/>
            </a:xfrm>
            <a:prstGeom prst="straightConnector1">
              <a:avLst/>
            </a:prstGeom>
            <a:noFill/>
            <a:ln cap="flat" cmpd="sng" w="19050">
              <a:solidFill>
                <a:srgbClr val="666666"/>
              </a:solidFill>
              <a:prstDash val="solid"/>
              <a:round/>
              <a:headEnd len="med" w="med" type="none"/>
              <a:tailEnd len="med" w="med" type="none"/>
            </a:ln>
          </p:spPr>
        </p:cxnSp>
      </p:grpSp>
      <p:grpSp>
        <p:nvGrpSpPr>
          <p:cNvPr id="2193" name="Google Shape;2193;p97"/>
          <p:cNvGrpSpPr/>
          <p:nvPr/>
        </p:nvGrpSpPr>
        <p:grpSpPr>
          <a:xfrm>
            <a:off x="3677200" y="4232050"/>
            <a:ext cx="1643525" cy="837532"/>
            <a:chOff x="3677200" y="4232050"/>
            <a:chExt cx="1643525" cy="837532"/>
          </a:xfrm>
        </p:grpSpPr>
        <p:sp>
          <p:nvSpPr>
            <p:cNvPr id="2194" name="Google Shape;2194;p97"/>
            <p:cNvSpPr/>
            <p:nvPr/>
          </p:nvSpPr>
          <p:spPr>
            <a:xfrm>
              <a:off x="3677200" y="4744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195" name="Google Shape;2195;p97"/>
            <p:cNvSpPr/>
            <p:nvPr/>
          </p:nvSpPr>
          <p:spPr>
            <a:xfrm>
              <a:off x="4168700" y="4744682"/>
              <a:ext cx="40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2196" name="Google Shape;2196;p97"/>
            <p:cNvSpPr/>
            <p:nvPr/>
          </p:nvSpPr>
          <p:spPr>
            <a:xfrm>
              <a:off x="4686525" y="4744675"/>
              <a:ext cx="63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6  7</a:t>
              </a:r>
              <a:endParaRPr sz="1800"/>
            </a:p>
          </p:txBody>
        </p:sp>
        <p:cxnSp>
          <p:nvCxnSpPr>
            <p:cNvPr id="2197" name="Google Shape;2197;p97"/>
            <p:cNvCxnSpPr>
              <a:stCxn id="2198" idx="2"/>
              <a:endCxn id="2195" idx="0"/>
            </p:cNvCxnSpPr>
            <p:nvPr/>
          </p:nvCxnSpPr>
          <p:spPr>
            <a:xfrm>
              <a:off x="4361155" y="4556950"/>
              <a:ext cx="7800" cy="187800"/>
            </a:xfrm>
            <a:prstGeom prst="straightConnector1">
              <a:avLst/>
            </a:prstGeom>
            <a:noFill/>
            <a:ln cap="flat" cmpd="sng" w="19050">
              <a:solidFill>
                <a:srgbClr val="666666"/>
              </a:solidFill>
              <a:prstDash val="solid"/>
              <a:round/>
              <a:headEnd len="med" w="med" type="none"/>
              <a:tailEnd len="med" w="med" type="none"/>
            </a:ln>
          </p:spPr>
        </p:cxnSp>
        <p:cxnSp>
          <p:nvCxnSpPr>
            <p:cNvPr id="2199" name="Google Shape;2199;p97"/>
            <p:cNvCxnSpPr>
              <a:endCxn id="2194" idx="0"/>
            </p:cNvCxnSpPr>
            <p:nvPr/>
          </p:nvCxnSpPr>
          <p:spPr>
            <a:xfrm flipH="1">
              <a:off x="3877450" y="4563182"/>
              <a:ext cx="264600" cy="181500"/>
            </a:xfrm>
            <a:prstGeom prst="straightConnector1">
              <a:avLst/>
            </a:prstGeom>
            <a:noFill/>
            <a:ln cap="flat" cmpd="sng" w="19050">
              <a:solidFill>
                <a:srgbClr val="666666"/>
              </a:solidFill>
              <a:prstDash val="solid"/>
              <a:round/>
              <a:headEnd len="med" w="med" type="none"/>
              <a:tailEnd len="med" w="med" type="none"/>
            </a:ln>
          </p:spPr>
        </p:cxnSp>
        <p:cxnSp>
          <p:nvCxnSpPr>
            <p:cNvPr id="2200" name="Google Shape;2200;p97"/>
            <p:cNvCxnSpPr>
              <a:endCxn id="2196" idx="0"/>
            </p:cNvCxnSpPr>
            <p:nvPr/>
          </p:nvCxnSpPr>
          <p:spPr>
            <a:xfrm>
              <a:off x="4554825" y="4553875"/>
              <a:ext cx="448800" cy="190800"/>
            </a:xfrm>
            <a:prstGeom prst="straightConnector1">
              <a:avLst/>
            </a:prstGeom>
            <a:noFill/>
            <a:ln cap="flat" cmpd="sng" w="19050">
              <a:solidFill>
                <a:srgbClr val="666666"/>
              </a:solidFill>
              <a:prstDash val="solid"/>
              <a:round/>
              <a:headEnd len="med" w="med" type="none"/>
              <a:tailEnd len="med" w="med" type="none"/>
            </a:ln>
          </p:spPr>
        </p:cxnSp>
        <p:sp>
          <p:nvSpPr>
            <p:cNvPr id="2198" name="Google Shape;2198;p97"/>
            <p:cNvSpPr/>
            <p:nvPr/>
          </p:nvSpPr>
          <p:spPr>
            <a:xfrm>
              <a:off x="4060555" y="4232050"/>
              <a:ext cx="601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2  5</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7"/>
                                        </p:tgtEl>
                                        <p:attrNameLst>
                                          <p:attrName>style.visibility</p:attrName>
                                        </p:attrNameLst>
                                      </p:cBhvr>
                                      <p:to>
                                        <p:strVal val="visible"/>
                                      </p:to>
                                    </p:set>
                                    <p:animEffect filter="fade" transition="in">
                                      <p:cBhvr>
                                        <p:cTn dur="1"/>
                                        <p:tgtEl>
                                          <p:spTgt spid="2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1"/>
                                        </p:tgtEl>
                                        <p:attrNameLst>
                                          <p:attrName>style.visibility</p:attrName>
                                        </p:attrNameLst>
                                      </p:cBhvr>
                                      <p:to>
                                        <p:strVal val="visible"/>
                                      </p:to>
                                    </p:set>
                                    <p:animEffect filter="fade" transition="in">
                                      <p:cBhvr>
                                        <p:cTn dur="1"/>
                                        <p:tgtEl>
                                          <p:spTgt spid="2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3"/>
                                        </p:tgtEl>
                                        <p:attrNameLst>
                                          <p:attrName>style.visibility</p:attrName>
                                        </p:attrNameLst>
                                      </p:cBhvr>
                                      <p:to>
                                        <p:strVal val="visible"/>
                                      </p:to>
                                    </p:set>
                                    <p:animEffect filter="fade" transition="in">
                                      <p:cBhvr>
                                        <p:cTn dur="1"/>
                                        <p:tgtEl>
                                          <p:spTgt spid="2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3"/>
                                        </p:tgtEl>
                                        <p:attrNameLst>
                                          <p:attrName>style.visibility</p:attrName>
                                        </p:attrNameLst>
                                      </p:cBhvr>
                                      <p:to>
                                        <p:strVal val="visible"/>
                                      </p:to>
                                    </p:set>
                                    <p:animEffect filter="fade" transition="in">
                                      <p:cBhvr>
                                        <p:cTn dur="1"/>
                                        <p:tgtEl>
                                          <p:spTgt spid="2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9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2206" name="Google Shape;2206;p9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Bee-tree from </a:t>
            </a:r>
            <a:r>
              <a:rPr lang="en" u="sng">
                <a:solidFill>
                  <a:schemeClr val="hlink"/>
                </a:solidFill>
                <a:hlinkClick r:id="rId3"/>
              </a:rPr>
              <a:t>https://beelore.files.wordpress.com/2010/01/thai_beetree.jpg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 isometry figures from Algorithms textbook.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Fantasy code for 2-3 Tree courtesy of Kevin Wayne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Statements about Tree Height</a:t>
            </a:r>
            <a:endParaRPr/>
          </a:p>
        </p:txBody>
      </p:sp>
      <p:sp>
        <p:nvSpPr>
          <p:cNvPr id="246" name="Google Shape;246;p23"/>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of these statements is more informative?</a:t>
            </a:r>
            <a:endParaRPr/>
          </a:p>
          <a:p>
            <a:pPr indent="-355600" lvl="0" marL="457200" rtl="0" algn="l">
              <a:spcBef>
                <a:spcPts val="600"/>
              </a:spcBef>
              <a:spcAft>
                <a:spcPts val="0"/>
              </a:spcAft>
              <a:buSzPts val="2000"/>
              <a:buAutoNum type="alphaUcPeriod"/>
            </a:pPr>
            <a:r>
              <a:rPr b="1" lang="en"/>
              <a:t>Worst case BST height is Θ(N).</a:t>
            </a:r>
            <a:endParaRPr b="1"/>
          </a:p>
          <a:p>
            <a:pPr indent="-355600" lvl="0" marL="457200" rtl="0" algn="l">
              <a:spcBef>
                <a:spcPts val="0"/>
              </a:spcBef>
              <a:spcAft>
                <a:spcPts val="0"/>
              </a:spcAft>
              <a:buSzPts val="2000"/>
              <a:buAutoNum type="alphaUcPeriod"/>
            </a:pPr>
            <a:r>
              <a:rPr lang="en"/>
              <a:t>BST height is O(N).</a:t>
            </a:r>
            <a:endParaRPr/>
          </a:p>
          <a:p>
            <a:pPr indent="-355600" lvl="0" marL="457200" rtl="0" algn="l">
              <a:spcBef>
                <a:spcPts val="0"/>
              </a:spcBef>
              <a:spcAft>
                <a:spcPts val="0"/>
              </a:spcAft>
              <a:buSzPts val="2000"/>
              <a:buAutoNum type="alphaUcPeriod"/>
            </a:pPr>
            <a:r>
              <a:rPr lang="en"/>
              <a:t>They are equally informative.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Saying that the worst case has order of growth N is more informative than saying the height is O(N).</a:t>
            </a:r>
            <a:endParaRPr/>
          </a:p>
          <a:p>
            <a:pPr indent="0" lvl="0" marL="0" rtl="0" algn="l">
              <a:spcBef>
                <a:spcPts val="600"/>
              </a:spcBef>
              <a:spcAft>
                <a:spcPts val="0"/>
              </a:spcAft>
              <a:buNone/>
            </a:pPr>
            <a:br>
              <a:rPr lang="en"/>
            </a:br>
            <a:r>
              <a:rPr lang="en"/>
              <a:t>Let’s see an analogy.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