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240c8ba42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240c8ba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123, 132, 213, 231, 312, 321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240c8ba42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240c8ba4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123, 132, 213, 231, 312, 321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240c8ba42_0_14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240c8ba42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582c86fb_010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582c86fb_0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240c8ba42_0_15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240c8ba42_0_1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694c9844_010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694c9844_0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3d7fc2bb_0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3d7fc2b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3d7fc2bb_0_2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13d7fc2b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3d7fc2bb_0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13d7fc2b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13ffec0ba_2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13ffec0ba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694c9844_010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694c9844_0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5240c8ba42_0_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5240c8ba4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b36faa60f_0_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b36faa60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b36faa60f_0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b36faa6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240c8ba42_0_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5240c8ba4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24ce9c5c7_47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524ce9c5c7_47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24ce9c5c7_68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24ce9c5c7_68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524ce9c5c7_47_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524ce9c5c7_47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24ce9c5c7_47_3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24ce9c5c7_47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24ce9c5c7_385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24ce9c5c7_385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524ce9c5c7_385_1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524ce9c5c7_385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82c86fb_09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82c86fb_0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detour: tree rotation.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5240c8ba42_0_2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5240c8ba4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524ce9c5c7_385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524ce9c5c7_385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240c8ba42_0_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240c8ba4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ee126c17d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ee126c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7582c86fb_0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7582c86fb_0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7582c86fb_06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7582c86fb_0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5240c8ba42_0_5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5240c8ba4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5240c8ba42_0_5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5240c8ba42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5240c8ba42_0_6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5240c8ba42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5240c8ba42_0_7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5240c8ba42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40c8ba4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40c8b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123, 132, 213, 231, 312, 321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240c8ba42_0_9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240c8ba42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5240c8ba42_0_8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5240c8ba42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240c8ba42_0_11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240c8ba42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5240c8ba42_0_12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5240c8ba42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5240c8ba42_0_10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5240c8ba42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5240c8ba42_0_1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5240c8ba42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240c8ba42_0_13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240c8ba42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524ce9c5c7_385_2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524ce9c5c7_385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524ce9c5c7_385_2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524ce9c5c7_385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524ce9c5c7_385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524ce9c5c7_385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4ce9c5c7_385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4ce9c5c7_38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5240c8ba42_0_14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5240c8ba42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5240c8ba42_0_14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5240c8ba42_0_1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5240c8ba42_0_14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5240c8ba42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5240c8ba42_0_14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5240c8ba42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5240c8ba42_0_14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5240c8ba42_0_1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40c8ba42_0_18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40c8ba42_0_1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alternate way of achieving balance.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40c8ba42_0_20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240c8ba42_0_2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24ce9c5c7_47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24ce9c5c7_4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240c8ba42_0_2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240c8ba42_0_2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161925" y="29171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3" name="Google Shape;33;p9"/>
          <p:cNvCxnSpPr/>
          <p:nvPr/>
        </p:nvCxnSpPr>
        <p:spPr>
          <a:xfrm>
            <a:off x="290700" y="28216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6" name="Google Shape;36;p10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presentation/d/1pfkQENfIBwiThGGFVO5xvlVp7XAUONI2BwBqYxib0A4/edit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s.princeton.edu/courses/archive/fall18/cos226/lectures/33BalancedSearchTrees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Catalan_number" TargetMode="External"/><Relationship Id="rId4" Type="http://schemas.openxmlformats.org/officeDocument/2006/relationships/hyperlink" Target="https://www.cs.cmu.edu/~sleator/papers/rotation-distance.pdf" TargetMode="External"/><Relationship Id="rId5" Type="http://schemas.openxmlformats.org/officeDocument/2006/relationships/hyperlink" Target="https://medium.com/@liuamyj/its-triangles-all-the-way-down-part-1-17f932f4c438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s.google.com/presentation/d/1jgOgvx8tyu_LQ5Y21k4wYLffwp84putW8iD7_EerQmI/edit?usp=sharing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algs4.cs.princeton.edu/33balanced/RedBlackBST.java.html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AdoptOpenJDK/openjdk-jdk11/blob/999dbd4192d0f819cb5224f26e9e7fa75ca6f289/src/java.base/share/classes/java/util/TreeMap.java" TargetMode="External"/><Relationship Id="rId4" Type="http://schemas.openxmlformats.org/officeDocument/2006/relationships/hyperlink" Target="http://en.wikipedia.org/wiki/Red%E2%80%93black_tree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52" name="Google Shape;52;p15"/>
          <p:cNvSpPr txBox="1"/>
          <p:nvPr>
            <p:ph idx="1" type="subTitle"/>
          </p:nvPr>
        </p:nvSpPr>
        <p:spPr>
          <a:xfrm>
            <a:off x="161925" y="2612325"/>
            <a:ext cx="85572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18: Balanced Search Trees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Tree Rotation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Left Leaning Red-Black Trees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Maintaining Correspondence Through Rotation</a:t>
            </a:r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946" y="333300"/>
            <a:ext cx="4458178" cy="20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BSTs</a:t>
            </a:r>
            <a:endParaRPr/>
          </a:p>
        </p:txBody>
      </p:sp>
      <p:sp>
        <p:nvSpPr>
          <p:cNvPr id="294" name="Google Shape;294;p24"/>
          <p:cNvSpPr txBox="1"/>
          <p:nvPr>
            <p:ph idx="1" type="body"/>
          </p:nvPr>
        </p:nvSpPr>
        <p:spPr>
          <a:xfrm>
            <a:off x="243000" y="556500"/>
            <a:ext cx="84438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sequence of rotation operations that balances the tree on the left.</a:t>
            </a:r>
            <a:endParaRPr/>
          </a:p>
        </p:txBody>
      </p:sp>
      <p:grpSp>
        <p:nvGrpSpPr>
          <p:cNvPr id="295" name="Google Shape;295;p24"/>
          <p:cNvGrpSpPr/>
          <p:nvPr/>
        </p:nvGrpSpPr>
        <p:grpSpPr>
          <a:xfrm>
            <a:off x="1229777" y="2028404"/>
            <a:ext cx="740409" cy="1417593"/>
            <a:chOff x="2315614" y="1418804"/>
            <a:chExt cx="740409" cy="1417593"/>
          </a:xfrm>
        </p:grpSpPr>
        <p:sp>
          <p:nvSpPr>
            <p:cNvPr id="296" name="Google Shape;296;p24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298" name="Google Shape;298;p24"/>
            <p:cNvCxnSpPr>
              <a:stCxn id="296" idx="2"/>
              <a:endCxn id="297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24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300" name="Google Shape;300;p24"/>
            <p:cNvCxnSpPr>
              <a:stCxn id="297" idx="2"/>
              <a:endCxn id="299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1" name="Google Shape;301;p24"/>
          <p:cNvGrpSpPr/>
          <p:nvPr/>
        </p:nvGrpSpPr>
        <p:grpSpPr>
          <a:xfrm>
            <a:off x="6697132" y="2310652"/>
            <a:ext cx="1045200" cy="853096"/>
            <a:chOff x="3687232" y="1678501"/>
            <a:chExt cx="1045200" cy="853096"/>
          </a:xfrm>
        </p:grpSpPr>
        <p:sp>
          <p:nvSpPr>
            <p:cNvPr id="302" name="Google Shape;302;p24"/>
            <p:cNvSpPr/>
            <p:nvPr/>
          </p:nvSpPr>
          <p:spPr>
            <a:xfrm>
              <a:off x="42968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303" name="Google Shape;303;p24"/>
            <p:cNvCxnSpPr>
              <a:endCxn id="302" idx="0"/>
            </p:cNvCxnSpPr>
            <p:nvPr/>
          </p:nvCxnSpPr>
          <p:spPr>
            <a:xfrm>
              <a:off x="4209832" y="1966997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" name="Google Shape;304;p24"/>
            <p:cNvSpPr/>
            <p:nvPr/>
          </p:nvSpPr>
          <p:spPr>
            <a:xfrm>
              <a:off x="3992023" y="16785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36872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306" name="Google Shape;306;p24"/>
            <p:cNvCxnSpPr>
              <a:stCxn id="304" idx="2"/>
              <a:endCxn id="305" idx="0"/>
            </p:cNvCxnSpPr>
            <p:nvPr/>
          </p:nvCxnSpPr>
          <p:spPr>
            <a:xfrm flipH="1">
              <a:off x="3905023" y="19671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7" name="Google Shape;307;p24"/>
          <p:cNvCxnSpPr/>
          <p:nvPr/>
        </p:nvCxnSpPr>
        <p:spPr>
          <a:xfrm>
            <a:off x="2307868" y="2737201"/>
            <a:ext cx="4027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BSTs</a:t>
            </a:r>
            <a:endParaRPr/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243000" y="556500"/>
            <a:ext cx="84438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sequence of rotation operations that balances the tree on the left.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rotateRight(3)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rotateLeft(1)</a:t>
            </a:r>
            <a:endParaRPr/>
          </a:p>
        </p:txBody>
      </p:sp>
      <p:grpSp>
        <p:nvGrpSpPr>
          <p:cNvPr id="314" name="Google Shape;314;p25"/>
          <p:cNvGrpSpPr/>
          <p:nvPr/>
        </p:nvGrpSpPr>
        <p:grpSpPr>
          <a:xfrm>
            <a:off x="1229777" y="2028404"/>
            <a:ext cx="740409" cy="1417593"/>
            <a:chOff x="2315614" y="1418804"/>
            <a:chExt cx="740409" cy="1417593"/>
          </a:xfrm>
        </p:grpSpPr>
        <p:sp>
          <p:nvSpPr>
            <p:cNvPr id="315" name="Google Shape;315;p25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317" name="Google Shape;317;p25"/>
            <p:cNvCxnSpPr>
              <a:stCxn id="315" idx="2"/>
              <a:endCxn id="316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25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319" name="Google Shape;319;p25"/>
            <p:cNvCxnSpPr>
              <a:stCxn id="316" idx="2"/>
              <a:endCxn id="318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25"/>
          <p:cNvGrpSpPr/>
          <p:nvPr/>
        </p:nvGrpSpPr>
        <p:grpSpPr>
          <a:xfrm>
            <a:off x="6697132" y="2310652"/>
            <a:ext cx="1045200" cy="853096"/>
            <a:chOff x="3687232" y="1678501"/>
            <a:chExt cx="1045200" cy="853096"/>
          </a:xfrm>
        </p:grpSpPr>
        <p:sp>
          <p:nvSpPr>
            <p:cNvPr id="321" name="Google Shape;321;p25"/>
            <p:cNvSpPr/>
            <p:nvPr/>
          </p:nvSpPr>
          <p:spPr>
            <a:xfrm>
              <a:off x="42968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322" name="Google Shape;322;p25"/>
            <p:cNvCxnSpPr>
              <a:endCxn id="321" idx="0"/>
            </p:cNvCxnSpPr>
            <p:nvPr/>
          </p:nvCxnSpPr>
          <p:spPr>
            <a:xfrm>
              <a:off x="4209832" y="1966997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25"/>
            <p:cNvSpPr/>
            <p:nvPr/>
          </p:nvSpPr>
          <p:spPr>
            <a:xfrm>
              <a:off x="3992023" y="16785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36872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325" name="Google Shape;325;p25"/>
            <p:cNvCxnSpPr>
              <a:stCxn id="323" idx="2"/>
              <a:endCxn id="324" idx="0"/>
            </p:cNvCxnSpPr>
            <p:nvPr/>
          </p:nvCxnSpPr>
          <p:spPr>
            <a:xfrm flipH="1">
              <a:off x="3905023" y="19671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26" name="Google Shape;326;p25"/>
          <p:cNvCxnSpPr/>
          <p:nvPr/>
        </p:nvCxnSpPr>
        <p:spPr>
          <a:xfrm>
            <a:off x="2307868" y="2737201"/>
            <a:ext cx="11655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7" name="Google Shape;327;p25"/>
          <p:cNvGrpSpPr/>
          <p:nvPr/>
        </p:nvGrpSpPr>
        <p:grpSpPr>
          <a:xfrm>
            <a:off x="3811050" y="2028404"/>
            <a:ext cx="1045218" cy="1417593"/>
            <a:chOff x="715414" y="1418804"/>
            <a:chExt cx="1045218" cy="1417593"/>
          </a:xfrm>
        </p:grpSpPr>
        <p:sp>
          <p:nvSpPr>
            <p:cNvPr id="328" name="Google Shape;328;p25"/>
            <p:cNvSpPr/>
            <p:nvPr/>
          </p:nvSpPr>
          <p:spPr>
            <a:xfrm>
              <a:off x="7154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10202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330" name="Google Shape;330;p25"/>
            <p:cNvCxnSpPr>
              <a:stCxn id="328" idx="2"/>
              <a:endCxn id="329" idx="0"/>
            </p:cNvCxnSpPr>
            <p:nvPr/>
          </p:nvCxnSpPr>
          <p:spPr>
            <a:xfrm>
              <a:off x="9332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1" name="Google Shape;331;p25"/>
            <p:cNvSpPr/>
            <p:nvPr/>
          </p:nvSpPr>
          <p:spPr>
            <a:xfrm>
              <a:off x="1325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332" name="Google Shape;332;p25"/>
            <p:cNvCxnSpPr>
              <a:stCxn id="329" idx="2"/>
              <a:endCxn id="331" idx="0"/>
            </p:cNvCxnSpPr>
            <p:nvPr/>
          </p:nvCxnSpPr>
          <p:spPr>
            <a:xfrm>
              <a:off x="12380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3" name="Google Shape;333;p25"/>
          <p:cNvCxnSpPr/>
          <p:nvPr/>
        </p:nvCxnSpPr>
        <p:spPr>
          <a:xfrm>
            <a:off x="5167663" y="2737201"/>
            <a:ext cx="11655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p25"/>
          <p:cNvSpPr txBox="1"/>
          <p:nvPr/>
        </p:nvSpPr>
        <p:spPr>
          <a:xfrm>
            <a:off x="243000" y="4572125"/>
            <a:ext cx="50472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correct answers as well!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for Balance</a:t>
            </a:r>
            <a:endParaRPr/>
          </a:p>
        </p:txBody>
      </p:sp>
      <p:sp>
        <p:nvSpPr>
          <p:cNvPr id="340" name="Google Shape;340;p26"/>
          <p:cNvSpPr txBox="1"/>
          <p:nvPr>
            <p:ph idx="1" type="body"/>
          </p:nvPr>
        </p:nvSpPr>
        <p:spPr>
          <a:xfrm>
            <a:off x="243000" y="556500"/>
            <a:ext cx="8604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Rotation: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shorten (or lengthen) a tree.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Preserves search tree property.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1" name="Google Shape;341;p26"/>
          <p:cNvSpPr/>
          <p:nvPr/>
        </p:nvSpPr>
        <p:spPr>
          <a:xfrm>
            <a:off x="2118886" y="22769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342" name="Google Shape;342;p26"/>
          <p:cNvSpPr/>
          <p:nvPr/>
        </p:nvSpPr>
        <p:spPr>
          <a:xfrm>
            <a:off x="1209393" y="28384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343" name="Google Shape;343;p26"/>
          <p:cNvCxnSpPr>
            <a:stCxn id="342" idx="0"/>
            <a:endCxn id="341" idx="2"/>
          </p:cNvCxnSpPr>
          <p:nvPr/>
        </p:nvCxnSpPr>
        <p:spPr>
          <a:xfrm flipH="1" rot="10800000">
            <a:off x="1427193" y="2565465"/>
            <a:ext cx="9096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26"/>
          <p:cNvCxnSpPr>
            <a:stCxn id="342" idx="2"/>
            <a:endCxn id="345" idx="0"/>
          </p:cNvCxnSpPr>
          <p:nvPr/>
        </p:nvCxnSpPr>
        <p:spPr>
          <a:xfrm flipH="1">
            <a:off x="887793" y="3127065"/>
            <a:ext cx="5394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6"/>
          <p:cNvCxnSpPr>
            <a:stCxn id="342" idx="2"/>
            <a:endCxn id="347" idx="0"/>
          </p:cNvCxnSpPr>
          <p:nvPr/>
        </p:nvCxnSpPr>
        <p:spPr>
          <a:xfrm>
            <a:off x="1427193" y="3127065"/>
            <a:ext cx="5526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6"/>
          <p:cNvCxnSpPr>
            <a:stCxn id="341" idx="2"/>
            <a:endCxn id="349" idx="0"/>
          </p:cNvCxnSpPr>
          <p:nvPr/>
        </p:nvCxnSpPr>
        <p:spPr>
          <a:xfrm>
            <a:off x="2336686" y="2565525"/>
            <a:ext cx="907200" cy="16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26"/>
          <p:cNvSpPr/>
          <p:nvPr/>
        </p:nvSpPr>
        <p:spPr>
          <a:xfrm>
            <a:off x="16933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26"/>
          <p:cNvSpPr/>
          <p:nvPr/>
        </p:nvSpPr>
        <p:spPr>
          <a:xfrm>
            <a:off x="6014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26"/>
          <p:cNvSpPr/>
          <p:nvPr/>
        </p:nvSpPr>
        <p:spPr>
          <a:xfrm>
            <a:off x="2957675" y="27351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50" name="Google Shape;350;p26"/>
          <p:cNvCxnSpPr/>
          <p:nvPr/>
        </p:nvCxnSpPr>
        <p:spPr>
          <a:xfrm>
            <a:off x="3889025" y="2709325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6"/>
          <p:cNvCxnSpPr/>
          <p:nvPr/>
        </p:nvCxnSpPr>
        <p:spPr>
          <a:xfrm rot="10800000">
            <a:off x="3869225" y="3570100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6"/>
          <p:cNvSpPr txBox="1"/>
          <p:nvPr/>
        </p:nvSpPr>
        <p:spPr>
          <a:xfrm>
            <a:off x="3874900" y="22634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rotateRight(D)</a:t>
            </a:r>
            <a:endParaRPr/>
          </a:p>
        </p:txBody>
      </p:sp>
      <p:sp>
        <p:nvSpPr>
          <p:cNvPr id="353" name="Google Shape;353;p26"/>
          <p:cNvSpPr txBox="1"/>
          <p:nvPr/>
        </p:nvSpPr>
        <p:spPr>
          <a:xfrm>
            <a:off x="3889025" y="35496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rotateLeft(B)</a:t>
            </a: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3053639" y="31637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355" name="Google Shape;355;p26"/>
          <p:cNvSpPr txBox="1"/>
          <p:nvPr/>
        </p:nvSpPr>
        <p:spPr>
          <a:xfrm>
            <a:off x="1388525" y="38551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589947" y="38577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7266436" y="22634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358" name="Google Shape;358;p26"/>
          <p:cNvSpPr/>
          <p:nvPr/>
        </p:nvSpPr>
        <p:spPr>
          <a:xfrm>
            <a:off x="6495418" y="16657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359" name="Google Shape;359;p26"/>
          <p:cNvCxnSpPr>
            <a:stCxn id="358" idx="2"/>
            <a:endCxn id="360" idx="0"/>
          </p:cNvCxnSpPr>
          <p:nvPr/>
        </p:nvCxnSpPr>
        <p:spPr>
          <a:xfrm flipH="1">
            <a:off x="6035218" y="1954390"/>
            <a:ext cx="678000" cy="14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6"/>
          <p:cNvSpPr/>
          <p:nvPr/>
        </p:nvSpPr>
        <p:spPr>
          <a:xfrm>
            <a:off x="68408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0" name="Google Shape;360;p26"/>
          <p:cNvSpPr/>
          <p:nvPr/>
        </p:nvSpPr>
        <p:spPr>
          <a:xfrm>
            <a:off x="57489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26"/>
          <p:cNvSpPr/>
          <p:nvPr/>
        </p:nvSpPr>
        <p:spPr>
          <a:xfrm>
            <a:off x="8105225" y="29502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3" name="Google Shape;363;p26"/>
          <p:cNvSpPr txBox="1"/>
          <p:nvPr/>
        </p:nvSpPr>
        <p:spPr>
          <a:xfrm>
            <a:off x="8201189" y="33788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364" name="Google Shape;364;p26"/>
          <p:cNvSpPr txBox="1"/>
          <p:nvPr/>
        </p:nvSpPr>
        <p:spPr>
          <a:xfrm>
            <a:off x="6536075" y="38416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365" name="Google Shape;365;p26"/>
          <p:cNvSpPr txBox="1"/>
          <p:nvPr/>
        </p:nvSpPr>
        <p:spPr>
          <a:xfrm>
            <a:off x="5737497" y="38442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cxnSp>
        <p:nvCxnSpPr>
          <p:cNvPr id="366" name="Google Shape;366;p26"/>
          <p:cNvCxnSpPr>
            <a:stCxn id="357" idx="2"/>
            <a:endCxn id="362" idx="0"/>
          </p:cNvCxnSpPr>
          <p:nvPr/>
        </p:nvCxnSpPr>
        <p:spPr>
          <a:xfrm>
            <a:off x="7484236" y="2552025"/>
            <a:ext cx="9072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6"/>
          <p:cNvCxnSpPr>
            <a:stCxn id="358" idx="2"/>
            <a:endCxn id="357" idx="0"/>
          </p:cNvCxnSpPr>
          <p:nvPr/>
        </p:nvCxnSpPr>
        <p:spPr>
          <a:xfrm>
            <a:off x="6713218" y="1954390"/>
            <a:ext cx="7710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6"/>
          <p:cNvCxnSpPr>
            <a:stCxn id="361" idx="0"/>
            <a:endCxn id="357" idx="2"/>
          </p:cNvCxnSpPr>
          <p:nvPr/>
        </p:nvCxnSpPr>
        <p:spPr>
          <a:xfrm flipH="1" rot="10800000">
            <a:off x="7127225" y="2551950"/>
            <a:ext cx="357000" cy="8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 for Balance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243000" y="556500"/>
            <a:ext cx="8604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Rotation: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shorten (or lengthen) a tree.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Preserves search tree property.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5" name="Google Shape;375;p27"/>
          <p:cNvSpPr/>
          <p:nvPr/>
        </p:nvSpPr>
        <p:spPr>
          <a:xfrm>
            <a:off x="2118886" y="22769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376" name="Google Shape;376;p27"/>
          <p:cNvSpPr/>
          <p:nvPr/>
        </p:nvSpPr>
        <p:spPr>
          <a:xfrm>
            <a:off x="1209393" y="28384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377" name="Google Shape;377;p27"/>
          <p:cNvCxnSpPr>
            <a:stCxn id="376" idx="0"/>
            <a:endCxn id="375" idx="2"/>
          </p:cNvCxnSpPr>
          <p:nvPr/>
        </p:nvCxnSpPr>
        <p:spPr>
          <a:xfrm flipH="1" rot="10800000">
            <a:off x="1427193" y="2565465"/>
            <a:ext cx="9096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7"/>
          <p:cNvCxnSpPr>
            <a:stCxn id="376" idx="2"/>
            <a:endCxn id="379" idx="0"/>
          </p:cNvCxnSpPr>
          <p:nvPr/>
        </p:nvCxnSpPr>
        <p:spPr>
          <a:xfrm flipH="1">
            <a:off x="887793" y="3127065"/>
            <a:ext cx="5394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7"/>
          <p:cNvCxnSpPr>
            <a:stCxn id="376" idx="2"/>
            <a:endCxn id="381" idx="0"/>
          </p:cNvCxnSpPr>
          <p:nvPr/>
        </p:nvCxnSpPr>
        <p:spPr>
          <a:xfrm>
            <a:off x="1427193" y="3127065"/>
            <a:ext cx="5526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7"/>
          <p:cNvCxnSpPr>
            <a:stCxn id="375" idx="2"/>
            <a:endCxn id="383" idx="0"/>
          </p:cNvCxnSpPr>
          <p:nvPr/>
        </p:nvCxnSpPr>
        <p:spPr>
          <a:xfrm>
            <a:off x="2336686" y="2565525"/>
            <a:ext cx="907200" cy="16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27"/>
          <p:cNvSpPr/>
          <p:nvPr/>
        </p:nvSpPr>
        <p:spPr>
          <a:xfrm>
            <a:off x="16933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27"/>
          <p:cNvSpPr/>
          <p:nvPr/>
        </p:nvSpPr>
        <p:spPr>
          <a:xfrm>
            <a:off x="6014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Google Shape;383;p27"/>
          <p:cNvSpPr/>
          <p:nvPr/>
        </p:nvSpPr>
        <p:spPr>
          <a:xfrm>
            <a:off x="2957675" y="27351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384" name="Google Shape;384;p27"/>
          <p:cNvCxnSpPr/>
          <p:nvPr/>
        </p:nvCxnSpPr>
        <p:spPr>
          <a:xfrm>
            <a:off x="3889025" y="2709325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7"/>
          <p:cNvCxnSpPr/>
          <p:nvPr/>
        </p:nvCxnSpPr>
        <p:spPr>
          <a:xfrm rot="10800000">
            <a:off x="3869225" y="3570100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27"/>
          <p:cNvSpPr txBox="1"/>
          <p:nvPr/>
        </p:nvSpPr>
        <p:spPr>
          <a:xfrm>
            <a:off x="3874900" y="22634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rotateRight(D)</a:t>
            </a:r>
            <a:endParaRPr/>
          </a:p>
        </p:txBody>
      </p:sp>
      <p:sp>
        <p:nvSpPr>
          <p:cNvPr id="387" name="Google Shape;387;p27"/>
          <p:cNvSpPr txBox="1"/>
          <p:nvPr/>
        </p:nvSpPr>
        <p:spPr>
          <a:xfrm>
            <a:off x="3889025" y="35496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rotateLeft(B)</a:t>
            </a:r>
            <a:endParaRPr/>
          </a:p>
        </p:txBody>
      </p:sp>
      <p:sp>
        <p:nvSpPr>
          <p:cNvPr id="388" name="Google Shape;388;p27"/>
          <p:cNvSpPr txBox="1"/>
          <p:nvPr/>
        </p:nvSpPr>
        <p:spPr>
          <a:xfrm>
            <a:off x="3053639" y="31637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389" name="Google Shape;389;p27"/>
          <p:cNvSpPr txBox="1"/>
          <p:nvPr/>
        </p:nvSpPr>
        <p:spPr>
          <a:xfrm>
            <a:off x="1388525" y="38551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390" name="Google Shape;390;p27"/>
          <p:cNvSpPr txBox="1"/>
          <p:nvPr/>
        </p:nvSpPr>
        <p:spPr>
          <a:xfrm>
            <a:off x="589947" y="38577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sp>
        <p:nvSpPr>
          <p:cNvPr id="391" name="Google Shape;391;p27"/>
          <p:cNvSpPr/>
          <p:nvPr/>
        </p:nvSpPr>
        <p:spPr>
          <a:xfrm>
            <a:off x="7266436" y="22634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392" name="Google Shape;392;p27"/>
          <p:cNvSpPr/>
          <p:nvPr/>
        </p:nvSpPr>
        <p:spPr>
          <a:xfrm>
            <a:off x="6495418" y="16657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393" name="Google Shape;393;p27"/>
          <p:cNvCxnSpPr>
            <a:stCxn id="392" idx="2"/>
            <a:endCxn id="394" idx="0"/>
          </p:cNvCxnSpPr>
          <p:nvPr/>
        </p:nvCxnSpPr>
        <p:spPr>
          <a:xfrm flipH="1">
            <a:off x="6035218" y="1954390"/>
            <a:ext cx="678000" cy="14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7"/>
          <p:cNvSpPr/>
          <p:nvPr/>
        </p:nvSpPr>
        <p:spPr>
          <a:xfrm>
            <a:off x="68408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27"/>
          <p:cNvSpPr/>
          <p:nvPr/>
        </p:nvSpPr>
        <p:spPr>
          <a:xfrm>
            <a:off x="57489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27"/>
          <p:cNvSpPr/>
          <p:nvPr/>
        </p:nvSpPr>
        <p:spPr>
          <a:xfrm>
            <a:off x="8105225" y="29502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27"/>
          <p:cNvSpPr txBox="1"/>
          <p:nvPr/>
        </p:nvSpPr>
        <p:spPr>
          <a:xfrm>
            <a:off x="8201189" y="33788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398" name="Google Shape;398;p27"/>
          <p:cNvSpPr txBox="1"/>
          <p:nvPr/>
        </p:nvSpPr>
        <p:spPr>
          <a:xfrm>
            <a:off x="6536075" y="38416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399" name="Google Shape;399;p27"/>
          <p:cNvSpPr txBox="1"/>
          <p:nvPr/>
        </p:nvSpPr>
        <p:spPr>
          <a:xfrm>
            <a:off x="5737497" y="38442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cxnSp>
        <p:nvCxnSpPr>
          <p:cNvPr id="400" name="Google Shape;400;p27"/>
          <p:cNvCxnSpPr>
            <a:stCxn id="391" idx="2"/>
            <a:endCxn id="396" idx="0"/>
          </p:cNvCxnSpPr>
          <p:nvPr/>
        </p:nvCxnSpPr>
        <p:spPr>
          <a:xfrm>
            <a:off x="7484236" y="2552025"/>
            <a:ext cx="9072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7"/>
          <p:cNvCxnSpPr>
            <a:stCxn id="392" idx="2"/>
            <a:endCxn id="391" idx="0"/>
          </p:cNvCxnSpPr>
          <p:nvPr/>
        </p:nvCxnSpPr>
        <p:spPr>
          <a:xfrm>
            <a:off x="6713218" y="1954390"/>
            <a:ext cx="7710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7"/>
          <p:cNvCxnSpPr>
            <a:stCxn id="395" idx="0"/>
            <a:endCxn id="391" idx="2"/>
          </p:cNvCxnSpPr>
          <p:nvPr/>
        </p:nvCxnSpPr>
        <p:spPr>
          <a:xfrm flipH="1" rot="10800000">
            <a:off x="7127225" y="2551950"/>
            <a:ext cx="357000" cy="8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27"/>
          <p:cNvSpPr txBox="1"/>
          <p:nvPr>
            <p:ph idx="1" type="body"/>
          </p:nvPr>
        </p:nvSpPr>
        <p:spPr>
          <a:xfrm>
            <a:off x="243000" y="4102250"/>
            <a:ext cx="8604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Can use rotation to balance a BST: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Demo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Rotation allows balancing of a</a:t>
            </a:r>
            <a:r>
              <a:rPr b="1" lang="en" sz="2000"/>
              <a:t> </a:t>
            </a:r>
            <a:r>
              <a:rPr lang="en" sz="2000"/>
              <a:t>BST in O(N)</a:t>
            </a:r>
            <a:r>
              <a:rPr lang="en" sz="2000"/>
              <a:t> </a:t>
            </a:r>
            <a:r>
              <a:rPr lang="en" sz="2000"/>
              <a:t>moves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Rotation: An Alternate Approach to Balance</a:t>
            </a:r>
            <a:endParaRPr/>
          </a:p>
        </p:txBody>
      </p:sp>
      <p:sp>
        <p:nvSpPr>
          <p:cNvPr id="409" name="Google Shape;409;p28"/>
          <p:cNvSpPr txBox="1"/>
          <p:nvPr>
            <p:ph idx="1" type="body"/>
          </p:nvPr>
        </p:nvSpPr>
        <p:spPr>
          <a:xfrm>
            <a:off x="243000" y="556500"/>
            <a:ext cx="8604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Rotation: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shorten (or lengthen) a tree.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Preserves search tree property.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10" name="Google Shape;410;p28"/>
          <p:cNvSpPr/>
          <p:nvPr/>
        </p:nvSpPr>
        <p:spPr>
          <a:xfrm>
            <a:off x="2118886" y="22769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411" name="Google Shape;411;p28"/>
          <p:cNvSpPr/>
          <p:nvPr/>
        </p:nvSpPr>
        <p:spPr>
          <a:xfrm>
            <a:off x="1209393" y="28384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412" name="Google Shape;412;p28"/>
          <p:cNvCxnSpPr>
            <a:stCxn id="411" idx="0"/>
            <a:endCxn id="410" idx="2"/>
          </p:cNvCxnSpPr>
          <p:nvPr/>
        </p:nvCxnSpPr>
        <p:spPr>
          <a:xfrm flipH="1" rot="10800000">
            <a:off x="1427193" y="2565465"/>
            <a:ext cx="9096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8"/>
          <p:cNvCxnSpPr>
            <a:stCxn id="411" idx="2"/>
            <a:endCxn id="414" idx="0"/>
          </p:cNvCxnSpPr>
          <p:nvPr/>
        </p:nvCxnSpPr>
        <p:spPr>
          <a:xfrm flipH="1">
            <a:off x="887793" y="3127065"/>
            <a:ext cx="5394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8"/>
          <p:cNvCxnSpPr>
            <a:stCxn id="411" idx="2"/>
            <a:endCxn id="416" idx="0"/>
          </p:cNvCxnSpPr>
          <p:nvPr/>
        </p:nvCxnSpPr>
        <p:spPr>
          <a:xfrm>
            <a:off x="1427193" y="3127065"/>
            <a:ext cx="5526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8"/>
          <p:cNvCxnSpPr>
            <a:stCxn id="410" idx="2"/>
            <a:endCxn id="418" idx="0"/>
          </p:cNvCxnSpPr>
          <p:nvPr/>
        </p:nvCxnSpPr>
        <p:spPr>
          <a:xfrm>
            <a:off x="2336686" y="2565525"/>
            <a:ext cx="907200" cy="16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28"/>
          <p:cNvSpPr/>
          <p:nvPr/>
        </p:nvSpPr>
        <p:spPr>
          <a:xfrm>
            <a:off x="16933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" name="Google Shape;414;p28"/>
          <p:cNvSpPr/>
          <p:nvPr/>
        </p:nvSpPr>
        <p:spPr>
          <a:xfrm>
            <a:off x="601425" y="34360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Google Shape;418;p28"/>
          <p:cNvSpPr/>
          <p:nvPr/>
        </p:nvSpPr>
        <p:spPr>
          <a:xfrm>
            <a:off x="2957675" y="27351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419" name="Google Shape;419;p28"/>
          <p:cNvCxnSpPr/>
          <p:nvPr/>
        </p:nvCxnSpPr>
        <p:spPr>
          <a:xfrm>
            <a:off x="3889025" y="2709325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8"/>
          <p:cNvCxnSpPr/>
          <p:nvPr/>
        </p:nvCxnSpPr>
        <p:spPr>
          <a:xfrm rot="10800000">
            <a:off x="3869225" y="3570100"/>
            <a:ext cx="146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8"/>
          <p:cNvSpPr txBox="1"/>
          <p:nvPr/>
        </p:nvSpPr>
        <p:spPr>
          <a:xfrm>
            <a:off x="3874900" y="22634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rotateRight(D)</a:t>
            </a:r>
            <a:endParaRPr/>
          </a:p>
        </p:txBody>
      </p:sp>
      <p:sp>
        <p:nvSpPr>
          <p:cNvPr id="422" name="Google Shape;422;p28"/>
          <p:cNvSpPr txBox="1"/>
          <p:nvPr/>
        </p:nvSpPr>
        <p:spPr>
          <a:xfrm>
            <a:off x="3889025" y="3549625"/>
            <a:ext cx="14676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rotateLeft(B)</a:t>
            </a:r>
            <a:endParaRPr/>
          </a:p>
        </p:txBody>
      </p:sp>
      <p:sp>
        <p:nvSpPr>
          <p:cNvPr id="423" name="Google Shape;423;p28"/>
          <p:cNvSpPr txBox="1"/>
          <p:nvPr/>
        </p:nvSpPr>
        <p:spPr>
          <a:xfrm>
            <a:off x="3053639" y="31637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424" name="Google Shape;424;p28"/>
          <p:cNvSpPr txBox="1"/>
          <p:nvPr/>
        </p:nvSpPr>
        <p:spPr>
          <a:xfrm>
            <a:off x="1388525" y="38551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589947" y="38577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7266436" y="22634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427" name="Google Shape;427;p28"/>
          <p:cNvSpPr/>
          <p:nvPr/>
        </p:nvSpPr>
        <p:spPr>
          <a:xfrm>
            <a:off x="6495418" y="1665790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428" name="Google Shape;428;p28"/>
          <p:cNvCxnSpPr>
            <a:stCxn id="427" idx="2"/>
            <a:endCxn id="429" idx="0"/>
          </p:cNvCxnSpPr>
          <p:nvPr/>
        </p:nvCxnSpPr>
        <p:spPr>
          <a:xfrm flipH="1">
            <a:off x="6035218" y="1954390"/>
            <a:ext cx="678000" cy="146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28"/>
          <p:cNvSpPr/>
          <p:nvPr/>
        </p:nvSpPr>
        <p:spPr>
          <a:xfrm>
            <a:off x="68408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" name="Google Shape;429;p28"/>
          <p:cNvSpPr/>
          <p:nvPr/>
        </p:nvSpPr>
        <p:spPr>
          <a:xfrm>
            <a:off x="5748975" y="3422550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Google Shape;431;p28"/>
          <p:cNvSpPr/>
          <p:nvPr/>
        </p:nvSpPr>
        <p:spPr>
          <a:xfrm>
            <a:off x="8105225" y="2950225"/>
            <a:ext cx="572700" cy="495300"/>
          </a:xfrm>
          <a:prstGeom prst="triangle">
            <a:avLst>
              <a:gd fmla="val 50000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Google Shape;432;p28"/>
          <p:cNvSpPr txBox="1"/>
          <p:nvPr/>
        </p:nvSpPr>
        <p:spPr>
          <a:xfrm>
            <a:off x="8201189" y="3378805"/>
            <a:ext cx="5727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&gt;D</a:t>
            </a:r>
            <a:endParaRPr/>
          </a:p>
        </p:txBody>
      </p:sp>
      <p:sp>
        <p:nvSpPr>
          <p:cNvPr id="433" name="Google Shape;433;p28"/>
          <p:cNvSpPr txBox="1"/>
          <p:nvPr/>
        </p:nvSpPr>
        <p:spPr>
          <a:xfrm>
            <a:off x="6536075" y="3841650"/>
            <a:ext cx="13602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B and &lt; D</a:t>
            </a:r>
            <a:endParaRPr/>
          </a:p>
        </p:txBody>
      </p:sp>
      <p:sp>
        <p:nvSpPr>
          <p:cNvPr id="434" name="Google Shape;434;p28"/>
          <p:cNvSpPr txBox="1"/>
          <p:nvPr/>
        </p:nvSpPr>
        <p:spPr>
          <a:xfrm>
            <a:off x="5737497" y="3844283"/>
            <a:ext cx="5526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</a:t>
            </a:r>
            <a:endParaRPr/>
          </a:p>
        </p:txBody>
      </p:sp>
      <p:cxnSp>
        <p:nvCxnSpPr>
          <p:cNvPr id="435" name="Google Shape;435;p28"/>
          <p:cNvCxnSpPr>
            <a:stCxn id="426" idx="2"/>
            <a:endCxn id="431" idx="0"/>
          </p:cNvCxnSpPr>
          <p:nvPr/>
        </p:nvCxnSpPr>
        <p:spPr>
          <a:xfrm>
            <a:off x="7484236" y="2552025"/>
            <a:ext cx="907200" cy="39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8"/>
          <p:cNvCxnSpPr>
            <a:stCxn id="427" idx="2"/>
            <a:endCxn id="426" idx="0"/>
          </p:cNvCxnSpPr>
          <p:nvPr/>
        </p:nvCxnSpPr>
        <p:spPr>
          <a:xfrm>
            <a:off x="6713218" y="1954390"/>
            <a:ext cx="771000" cy="3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8"/>
          <p:cNvCxnSpPr>
            <a:stCxn id="430" idx="0"/>
            <a:endCxn id="426" idx="2"/>
          </p:cNvCxnSpPr>
          <p:nvPr/>
        </p:nvCxnSpPr>
        <p:spPr>
          <a:xfrm flipH="1" rot="10800000">
            <a:off x="7127225" y="2551950"/>
            <a:ext cx="357000" cy="8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28"/>
          <p:cNvSpPr txBox="1"/>
          <p:nvPr>
            <p:ph idx="1" type="body"/>
          </p:nvPr>
        </p:nvSpPr>
        <p:spPr>
          <a:xfrm>
            <a:off x="243000" y="4102250"/>
            <a:ext cx="86046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Paying O(n) to occasionally balance a tree is not ideal. In this lecture, we’ll see a better way to achieve balance through rotation. But first...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Red-Black Trees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Trees</a:t>
            </a:r>
            <a:endParaRPr/>
          </a:p>
        </p:txBody>
      </p:sp>
      <p:sp>
        <p:nvSpPr>
          <p:cNvPr id="449" name="Google Shape;449;p30"/>
          <p:cNvSpPr txBox="1"/>
          <p:nvPr>
            <p:ph idx="1" type="body"/>
          </p:nvPr>
        </p:nvSpPr>
        <p:spPr>
          <a:xfrm>
            <a:off x="243000" y="556500"/>
            <a:ext cx="84438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types of search trees: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Binary search trees</a:t>
            </a:r>
            <a:r>
              <a:rPr lang="en"/>
              <a:t>: Can balance using rotation, but we have no algorithm for doing so (yet).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2-3 trees</a:t>
            </a:r>
            <a:r>
              <a:rPr lang="en"/>
              <a:t>: Balanced by construction, i.e. n</a:t>
            </a:r>
            <a:r>
              <a:rPr lang="en"/>
              <a:t>o rotations required.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try something clever, but strange.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goal: Build a BST that is structurally identical to a 2-3 tree.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Since 2-3 trees are balanced, so will our special BSTs.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2-3 Tree as a BST</a:t>
            </a:r>
            <a:endParaRPr/>
          </a:p>
        </p:txBody>
      </p:sp>
      <p:sp>
        <p:nvSpPr>
          <p:cNvPr id="455" name="Google Shape;455;p31"/>
          <p:cNvSpPr txBox="1"/>
          <p:nvPr>
            <p:ph idx="1" type="body"/>
          </p:nvPr>
        </p:nvSpPr>
        <p:spPr>
          <a:xfrm>
            <a:off x="243000" y="556500"/>
            <a:ext cx="84438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2-3 tree with only 2-nodes is trivial.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BST is exactly the same!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 we do about 3-nodes?</a:t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1092293" y="21069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457" name="Google Shape;457;p31"/>
          <p:cNvSpPr/>
          <p:nvPr/>
        </p:nvSpPr>
        <p:spPr>
          <a:xfrm>
            <a:off x="678005" y="26513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458" name="Google Shape;458;p31"/>
          <p:cNvSpPr/>
          <p:nvPr/>
        </p:nvSpPr>
        <p:spPr>
          <a:xfrm>
            <a:off x="1507681" y="26513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459" name="Google Shape;459;p31"/>
          <p:cNvCxnSpPr>
            <a:stCxn id="457" idx="0"/>
            <a:endCxn id="456" idx="2"/>
          </p:cNvCxnSpPr>
          <p:nvPr/>
        </p:nvCxnSpPr>
        <p:spPr>
          <a:xfrm flipH="1" rot="10800000">
            <a:off x="923255" y="2431769"/>
            <a:ext cx="4143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1"/>
          <p:cNvCxnSpPr>
            <a:stCxn id="458" idx="0"/>
            <a:endCxn id="456" idx="2"/>
          </p:cNvCxnSpPr>
          <p:nvPr/>
        </p:nvCxnSpPr>
        <p:spPr>
          <a:xfrm rot="10800000">
            <a:off x="1337431" y="2431769"/>
            <a:ext cx="4155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31"/>
          <p:cNvSpPr/>
          <p:nvPr/>
        </p:nvSpPr>
        <p:spPr>
          <a:xfrm>
            <a:off x="2818467" y="210692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462" name="Google Shape;462;p31"/>
          <p:cNvSpPr/>
          <p:nvPr/>
        </p:nvSpPr>
        <p:spPr>
          <a:xfrm>
            <a:off x="2451929" y="265138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463" name="Google Shape;463;p31"/>
          <p:cNvSpPr/>
          <p:nvPr/>
        </p:nvSpPr>
        <p:spPr>
          <a:xfrm>
            <a:off x="3261205" y="265138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464" name="Google Shape;464;p31"/>
          <p:cNvCxnSpPr>
            <a:stCxn id="462" idx="0"/>
            <a:endCxn id="461" idx="2"/>
          </p:cNvCxnSpPr>
          <p:nvPr/>
        </p:nvCxnSpPr>
        <p:spPr>
          <a:xfrm flipH="1" rot="10800000">
            <a:off x="2697179" y="2431785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1"/>
          <p:cNvCxnSpPr>
            <a:stCxn id="463" idx="0"/>
            <a:endCxn id="461" idx="2"/>
          </p:cNvCxnSpPr>
          <p:nvPr/>
        </p:nvCxnSpPr>
        <p:spPr>
          <a:xfrm rot="10800000">
            <a:off x="3063655" y="2431785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31"/>
          <p:cNvSpPr/>
          <p:nvPr/>
        </p:nvSpPr>
        <p:spPr>
          <a:xfrm>
            <a:off x="1949058" y="151020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467" name="Google Shape;467;p31"/>
          <p:cNvCxnSpPr>
            <a:stCxn id="466" idx="2"/>
            <a:endCxn id="456" idx="0"/>
          </p:cNvCxnSpPr>
          <p:nvPr/>
        </p:nvCxnSpPr>
        <p:spPr>
          <a:xfrm flipH="1">
            <a:off x="1337508" y="1835102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1"/>
          <p:cNvCxnSpPr>
            <a:stCxn id="466" idx="2"/>
            <a:endCxn id="461" idx="0"/>
          </p:cNvCxnSpPr>
          <p:nvPr/>
        </p:nvCxnSpPr>
        <p:spPr>
          <a:xfrm>
            <a:off x="2194308" y="1835102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1"/>
          <p:cNvSpPr/>
          <p:nvPr/>
        </p:nvSpPr>
        <p:spPr>
          <a:xfrm>
            <a:off x="1058993" y="399823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sp>
        <p:nvSpPr>
          <p:cNvPr id="470" name="Google Shape;470;p31"/>
          <p:cNvSpPr/>
          <p:nvPr/>
        </p:nvSpPr>
        <p:spPr>
          <a:xfrm>
            <a:off x="339905" y="454266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471" name="Google Shape;471;p31"/>
          <p:cNvSpPr/>
          <p:nvPr/>
        </p:nvSpPr>
        <p:spPr>
          <a:xfrm>
            <a:off x="1702981" y="454266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472" name="Google Shape;472;p31"/>
          <p:cNvCxnSpPr>
            <a:stCxn id="470" idx="0"/>
            <a:endCxn id="469" idx="2"/>
          </p:cNvCxnSpPr>
          <p:nvPr/>
        </p:nvCxnSpPr>
        <p:spPr>
          <a:xfrm flipH="1" rot="10800000">
            <a:off x="585155" y="4323067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1"/>
          <p:cNvCxnSpPr>
            <a:stCxn id="471" idx="0"/>
            <a:endCxn id="469" idx="2"/>
          </p:cNvCxnSpPr>
          <p:nvPr/>
        </p:nvCxnSpPr>
        <p:spPr>
          <a:xfrm rot="10800000">
            <a:off x="1304131" y="4323067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1"/>
          <p:cNvSpPr/>
          <p:nvPr/>
        </p:nvSpPr>
        <p:spPr>
          <a:xfrm>
            <a:off x="2785167" y="399822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475" name="Google Shape;475;p31"/>
          <p:cNvSpPr/>
          <p:nvPr/>
        </p:nvSpPr>
        <p:spPr>
          <a:xfrm>
            <a:off x="2418629" y="454268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476" name="Google Shape;476;p31"/>
          <p:cNvSpPr/>
          <p:nvPr/>
        </p:nvSpPr>
        <p:spPr>
          <a:xfrm>
            <a:off x="3227905" y="454268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477" name="Google Shape;477;p31"/>
          <p:cNvCxnSpPr>
            <a:stCxn id="475" idx="0"/>
            <a:endCxn id="474" idx="2"/>
          </p:cNvCxnSpPr>
          <p:nvPr/>
        </p:nvCxnSpPr>
        <p:spPr>
          <a:xfrm flipH="1" rot="10800000">
            <a:off x="2663879" y="4323083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1"/>
          <p:cNvCxnSpPr>
            <a:stCxn id="476" idx="0"/>
            <a:endCxn id="474" idx="2"/>
          </p:cNvCxnSpPr>
          <p:nvPr/>
        </p:nvCxnSpPr>
        <p:spPr>
          <a:xfrm rot="10800000">
            <a:off x="3030355" y="4323083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1"/>
          <p:cNvSpPr/>
          <p:nvPr/>
        </p:nvSpPr>
        <p:spPr>
          <a:xfrm>
            <a:off x="1915758" y="3401500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480" name="Google Shape;480;p31"/>
          <p:cNvCxnSpPr>
            <a:stCxn id="479" idx="2"/>
            <a:endCxn id="469" idx="0"/>
          </p:cNvCxnSpPr>
          <p:nvPr/>
        </p:nvCxnSpPr>
        <p:spPr>
          <a:xfrm flipH="1">
            <a:off x="1304208" y="3726400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1"/>
          <p:cNvCxnSpPr>
            <a:stCxn id="479" idx="2"/>
            <a:endCxn id="474" idx="0"/>
          </p:cNvCxnSpPr>
          <p:nvPr/>
        </p:nvCxnSpPr>
        <p:spPr>
          <a:xfrm>
            <a:off x="2161008" y="3726400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1"/>
          <p:cNvSpPr/>
          <p:nvPr/>
        </p:nvSpPr>
        <p:spPr>
          <a:xfrm>
            <a:off x="1055522" y="454266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483" name="Google Shape;483;p31"/>
          <p:cNvCxnSpPr>
            <a:stCxn id="482" idx="0"/>
            <a:endCxn id="469" idx="2"/>
          </p:cNvCxnSpPr>
          <p:nvPr/>
        </p:nvCxnSpPr>
        <p:spPr>
          <a:xfrm flipH="1" rot="10800000">
            <a:off x="1300772" y="4323067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1"/>
          <p:cNvSpPr/>
          <p:nvPr/>
        </p:nvSpPr>
        <p:spPr>
          <a:xfrm>
            <a:off x="5955843" y="213307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485" name="Google Shape;485;p31"/>
          <p:cNvSpPr/>
          <p:nvPr/>
        </p:nvSpPr>
        <p:spPr>
          <a:xfrm>
            <a:off x="5541555" y="267750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486" name="Google Shape;486;p31"/>
          <p:cNvSpPr/>
          <p:nvPr/>
        </p:nvSpPr>
        <p:spPr>
          <a:xfrm>
            <a:off x="6371231" y="267750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487" name="Google Shape;487;p31"/>
          <p:cNvCxnSpPr>
            <a:stCxn id="485" idx="0"/>
            <a:endCxn id="484" idx="2"/>
          </p:cNvCxnSpPr>
          <p:nvPr/>
        </p:nvCxnSpPr>
        <p:spPr>
          <a:xfrm flipH="1" rot="10800000">
            <a:off x="5786805" y="2457906"/>
            <a:ext cx="4143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1"/>
          <p:cNvCxnSpPr>
            <a:stCxn id="486" idx="0"/>
            <a:endCxn id="484" idx="2"/>
          </p:cNvCxnSpPr>
          <p:nvPr/>
        </p:nvCxnSpPr>
        <p:spPr>
          <a:xfrm rot="10800000">
            <a:off x="6200981" y="2457906"/>
            <a:ext cx="4155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31"/>
          <p:cNvSpPr/>
          <p:nvPr/>
        </p:nvSpPr>
        <p:spPr>
          <a:xfrm>
            <a:off x="7682017" y="213306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490" name="Google Shape;490;p31"/>
          <p:cNvSpPr/>
          <p:nvPr/>
        </p:nvSpPr>
        <p:spPr>
          <a:xfrm>
            <a:off x="7315479" y="267752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491" name="Google Shape;491;p31"/>
          <p:cNvSpPr/>
          <p:nvPr/>
        </p:nvSpPr>
        <p:spPr>
          <a:xfrm>
            <a:off x="8124755" y="267752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492" name="Google Shape;492;p31"/>
          <p:cNvCxnSpPr>
            <a:stCxn id="490" idx="0"/>
            <a:endCxn id="489" idx="2"/>
          </p:cNvCxnSpPr>
          <p:nvPr/>
        </p:nvCxnSpPr>
        <p:spPr>
          <a:xfrm flipH="1" rot="10800000">
            <a:off x="7560729" y="2457923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1"/>
          <p:cNvCxnSpPr>
            <a:stCxn id="491" idx="0"/>
            <a:endCxn id="489" idx="2"/>
          </p:cNvCxnSpPr>
          <p:nvPr/>
        </p:nvCxnSpPr>
        <p:spPr>
          <a:xfrm rot="10800000">
            <a:off x="7927205" y="2457923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31"/>
          <p:cNvSpPr/>
          <p:nvPr/>
        </p:nvSpPr>
        <p:spPr>
          <a:xfrm>
            <a:off x="6812608" y="153633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495" name="Google Shape;495;p31"/>
          <p:cNvCxnSpPr>
            <a:stCxn id="494" idx="2"/>
            <a:endCxn id="484" idx="0"/>
          </p:cNvCxnSpPr>
          <p:nvPr/>
        </p:nvCxnSpPr>
        <p:spPr>
          <a:xfrm flipH="1">
            <a:off x="6201058" y="1861239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1"/>
          <p:cNvCxnSpPr>
            <a:stCxn id="494" idx="2"/>
            <a:endCxn id="489" idx="0"/>
          </p:cNvCxnSpPr>
          <p:nvPr/>
        </p:nvCxnSpPr>
        <p:spPr>
          <a:xfrm>
            <a:off x="7057858" y="1861239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1"/>
          <p:cNvCxnSpPr/>
          <p:nvPr/>
        </p:nvCxnSpPr>
        <p:spPr>
          <a:xfrm>
            <a:off x="4025350" y="2236300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31"/>
          <p:cNvCxnSpPr/>
          <p:nvPr/>
        </p:nvCxnSpPr>
        <p:spPr>
          <a:xfrm>
            <a:off x="4025350" y="3998200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31"/>
          <p:cNvSpPr txBox="1"/>
          <p:nvPr/>
        </p:nvSpPr>
        <p:spPr>
          <a:xfrm>
            <a:off x="6172200" y="3786800"/>
            <a:ext cx="2443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a 2-3 Tree as a BST: Dealing with 3-Nodes</a:t>
            </a:r>
            <a:endParaRPr/>
          </a:p>
        </p:txBody>
      </p:sp>
      <p:sp>
        <p:nvSpPr>
          <p:cNvPr id="505" name="Google Shape;505;p32"/>
          <p:cNvSpPr txBox="1"/>
          <p:nvPr>
            <p:ph idx="1" type="body"/>
          </p:nvPr>
        </p:nvSpPr>
        <p:spPr>
          <a:xfrm>
            <a:off x="243000" y="556500"/>
            <a:ext cx="8443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Possibility 1: Create dummy “glue” nodes.</a:t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1058993" y="165776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sp>
        <p:nvSpPr>
          <p:cNvPr id="507" name="Google Shape;507;p32"/>
          <p:cNvSpPr/>
          <p:nvPr/>
        </p:nvSpPr>
        <p:spPr>
          <a:xfrm>
            <a:off x="339905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508" name="Google Shape;508;p32"/>
          <p:cNvSpPr/>
          <p:nvPr/>
        </p:nvSpPr>
        <p:spPr>
          <a:xfrm>
            <a:off x="1702981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509" name="Google Shape;509;p32"/>
          <p:cNvCxnSpPr>
            <a:stCxn id="507" idx="0"/>
            <a:endCxn id="506" idx="2"/>
          </p:cNvCxnSpPr>
          <p:nvPr/>
        </p:nvCxnSpPr>
        <p:spPr>
          <a:xfrm flipH="1" rot="10800000">
            <a:off x="585155" y="1982601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2"/>
          <p:cNvCxnSpPr>
            <a:stCxn id="508" idx="0"/>
            <a:endCxn id="506" idx="2"/>
          </p:cNvCxnSpPr>
          <p:nvPr/>
        </p:nvCxnSpPr>
        <p:spPr>
          <a:xfrm rot="10800000">
            <a:off x="1304131" y="1982601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32"/>
          <p:cNvSpPr/>
          <p:nvPr/>
        </p:nvSpPr>
        <p:spPr>
          <a:xfrm>
            <a:off x="2785167" y="16577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512" name="Google Shape;512;p32"/>
          <p:cNvSpPr/>
          <p:nvPr/>
        </p:nvSpPr>
        <p:spPr>
          <a:xfrm>
            <a:off x="2418629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513" name="Google Shape;513;p32"/>
          <p:cNvSpPr/>
          <p:nvPr/>
        </p:nvSpPr>
        <p:spPr>
          <a:xfrm>
            <a:off x="3227905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514" name="Google Shape;514;p32"/>
          <p:cNvCxnSpPr>
            <a:stCxn id="512" idx="0"/>
            <a:endCxn id="511" idx="2"/>
          </p:cNvCxnSpPr>
          <p:nvPr/>
        </p:nvCxnSpPr>
        <p:spPr>
          <a:xfrm flipH="1" rot="10800000">
            <a:off x="2663879" y="1982601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2"/>
          <p:cNvCxnSpPr>
            <a:stCxn id="513" idx="0"/>
            <a:endCxn id="511" idx="2"/>
          </p:cNvCxnSpPr>
          <p:nvPr/>
        </p:nvCxnSpPr>
        <p:spPr>
          <a:xfrm rot="10800000">
            <a:off x="3030355" y="1982601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32"/>
          <p:cNvSpPr/>
          <p:nvPr/>
        </p:nvSpPr>
        <p:spPr>
          <a:xfrm>
            <a:off x="1915758" y="10610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517" name="Google Shape;517;p32"/>
          <p:cNvCxnSpPr>
            <a:stCxn id="516" idx="2"/>
            <a:endCxn id="506" idx="0"/>
          </p:cNvCxnSpPr>
          <p:nvPr/>
        </p:nvCxnSpPr>
        <p:spPr>
          <a:xfrm flipH="1">
            <a:off x="1304208" y="1385934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2"/>
          <p:cNvCxnSpPr>
            <a:stCxn id="516" idx="2"/>
            <a:endCxn id="511" idx="0"/>
          </p:cNvCxnSpPr>
          <p:nvPr/>
        </p:nvCxnSpPr>
        <p:spPr>
          <a:xfrm>
            <a:off x="2161008" y="1385934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32"/>
          <p:cNvSpPr/>
          <p:nvPr/>
        </p:nvSpPr>
        <p:spPr>
          <a:xfrm>
            <a:off x="1055522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520" name="Google Shape;520;p32"/>
          <p:cNvCxnSpPr>
            <a:stCxn id="519" idx="0"/>
            <a:endCxn id="506" idx="2"/>
          </p:cNvCxnSpPr>
          <p:nvPr/>
        </p:nvCxnSpPr>
        <p:spPr>
          <a:xfrm flipH="1" rot="10800000">
            <a:off x="1300772" y="1982601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2"/>
          <p:cNvCxnSpPr/>
          <p:nvPr/>
        </p:nvCxnSpPr>
        <p:spPr>
          <a:xfrm>
            <a:off x="4065150" y="1820209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2" name="Google Shape;522;p32"/>
          <p:cNvSpPr/>
          <p:nvPr/>
        </p:nvSpPr>
        <p:spPr>
          <a:xfrm>
            <a:off x="7976717" y="16577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523" name="Google Shape;523;p32"/>
          <p:cNvSpPr/>
          <p:nvPr/>
        </p:nvSpPr>
        <p:spPr>
          <a:xfrm>
            <a:off x="7610179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524" name="Google Shape;524;p32"/>
          <p:cNvSpPr/>
          <p:nvPr/>
        </p:nvSpPr>
        <p:spPr>
          <a:xfrm>
            <a:off x="8419455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525" name="Google Shape;525;p32"/>
          <p:cNvCxnSpPr>
            <a:stCxn id="523" idx="0"/>
            <a:endCxn id="522" idx="2"/>
          </p:cNvCxnSpPr>
          <p:nvPr/>
        </p:nvCxnSpPr>
        <p:spPr>
          <a:xfrm flipH="1" rot="10800000">
            <a:off x="7855429" y="1982617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2"/>
          <p:cNvCxnSpPr>
            <a:stCxn id="524" idx="0"/>
            <a:endCxn id="522" idx="2"/>
          </p:cNvCxnSpPr>
          <p:nvPr/>
        </p:nvCxnSpPr>
        <p:spPr>
          <a:xfrm rot="10800000">
            <a:off x="8221905" y="1982617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2"/>
          <p:cNvSpPr/>
          <p:nvPr/>
        </p:nvSpPr>
        <p:spPr>
          <a:xfrm>
            <a:off x="7107308" y="10610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528" name="Google Shape;528;p32"/>
          <p:cNvCxnSpPr>
            <a:stCxn id="527" idx="2"/>
            <a:endCxn id="529" idx="0"/>
          </p:cNvCxnSpPr>
          <p:nvPr/>
        </p:nvCxnSpPr>
        <p:spPr>
          <a:xfrm flipH="1">
            <a:off x="6495758" y="1385934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2"/>
          <p:cNvCxnSpPr>
            <a:stCxn id="527" idx="2"/>
            <a:endCxn id="522" idx="0"/>
          </p:cNvCxnSpPr>
          <p:nvPr/>
        </p:nvCxnSpPr>
        <p:spPr>
          <a:xfrm>
            <a:off x="7352558" y="1385934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2"/>
          <p:cNvSpPr/>
          <p:nvPr/>
        </p:nvSpPr>
        <p:spPr>
          <a:xfrm>
            <a:off x="5605864" y="29029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532" name="Google Shape;532;p32"/>
          <p:cNvSpPr/>
          <p:nvPr/>
        </p:nvSpPr>
        <p:spPr>
          <a:xfrm>
            <a:off x="7202600" y="2915118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533" name="Google Shape;533;p32"/>
          <p:cNvCxnSpPr>
            <a:stCxn id="531" idx="0"/>
            <a:endCxn id="534" idx="2"/>
          </p:cNvCxnSpPr>
          <p:nvPr/>
        </p:nvCxnSpPr>
        <p:spPr>
          <a:xfrm flipH="1" rot="10800000">
            <a:off x="5851114" y="2527017"/>
            <a:ext cx="275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32"/>
          <p:cNvCxnSpPr>
            <a:stCxn id="532" idx="0"/>
            <a:endCxn id="536" idx="2"/>
          </p:cNvCxnSpPr>
          <p:nvPr/>
        </p:nvCxnSpPr>
        <p:spPr>
          <a:xfrm rot="10800000">
            <a:off x="7035650" y="2527218"/>
            <a:ext cx="412200" cy="387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32"/>
          <p:cNvSpPr/>
          <p:nvPr/>
        </p:nvSpPr>
        <p:spPr>
          <a:xfrm>
            <a:off x="6478941" y="291019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538" name="Google Shape;538;p32"/>
          <p:cNvCxnSpPr>
            <a:stCxn id="537" idx="0"/>
            <a:endCxn id="536" idx="2"/>
          </p:cNvCxnSpPr>
          <p:nvPr/>
        </p:nvCxnSpPr>
        <p:spPr>
          <a:xfrm flipH="1" rot="10800000">
            <a:off x="6724191" y="2527091"/>
            <a:ext cx="311400" cy="38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32"/>
          <p:cNvSpPr/>
          <p:nvPr/>
        </p:nvSpPr>
        <p:spPr>
          <a:xfrm>
            <a:off x="6434927" y="1657759"/>
            <a:ext cx="366600" cy="324900"/>
          </a:xfrm>
          <a:prstGeom prst="rect">
            <a:avLst/>
          </a:prstGeom>
          <a:solidFill>
            <a:srgbClr val="BE071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4" name="Google Shape;534;p32"/>
          <p:cNvSpPr/>
          <p:nvPr/>
        </p:nvSpPr>
        <p:spPr>
          <a:xfrm>
            <a:off x="5881596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536" name="Google Shape;536;p32"/>
          <p:cNvSpPr/>
          <p:nvPr/>
        </p:nvSpPr>
        <p:spPr>
          <a:xfrm>
            <a:off x="6790373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cxnSp>
        <p:nvCxnSpPr>
          <p:cNvPr id="540" name="Google Shape;540;p32"/>
          <p:cNvCxnSpPr>
            <a:stCxn id="534" idx="0"/>
            <a:endCxn id="539" idx="2"/>
          </p:cNvCxnSpPr>
          <p:nvPr/>
        </p:nvCxnSpPr>
        <p:spPr>
          <a:xfrm flipH="1" rot="10800000">
            <a:off x="6126846" y="1982617"/>
            <a:ext cx="4914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2"/>
          <p:cNvCxnSpPr>
            <a:stCxn id="536" idx="0"/>
            <a:endCxn id="539" idx="2"/>
          </p:cNvCxnSpPr>
          <p:nvPr/>
        </p:nvCxnSpPr>
        <p:spPr>
          <a:xfrm rot="10800000">
            <a:off x="6618323" y="1982617"/>
            <a:ext cx="4173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2"/>
          <p:cNvCxnSpPr>
            <a:stCxn id="534" idx="2"/>
          </p:cNvCxnSpPr>
          <p:nvPr/>
        </p:nvCxnSpPr>
        <p:spPr>
          <a:xfrm>
            <a:off x="6126846" y="252711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2"/>
          <p:cNvCxnSpPr>
            <a:stCxn id="534" idx="2"/>
          </p:cNvCxnSpPr>
          <p:nvPr/>
        </p:nvCxnSpPr>
        <p:spPr>
          <a:xfrm>
            <a:off x="6126846" y="2527117"/>
            <a:ext cx="1809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2"/>
          <p:cNvSpPr/>
          <p:nvPr/>
        </p:nvSpPr>
        <p:spPr>
          <a:xfrm>
            <a:off x="2049593" y="412738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cxnSp>
        <p:nvCxnSpPr>
          <p:cNvPr id="545" name="Google Shape;545;p32"/>
          <p:cNvCxnSpPr/>
          <p:nvPr/>
        </p:nvCxnSpPr>
        <p:spPr>
          <a:xfrm flipH="1" rot="10800000">
            <a:off x="1597496" y="4452267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2"/>
          <p:cNvCxnSpPr/>
          <p:nvPr/>
        </p:nvCxnSpPr>
        <p:spPr>
          <a:xfrm rot="10800000">
            <a:off x="2316472" y="4452267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2"/>
          <p:cNvCxnSpPr/>
          <p:nvPr/>
        </p:nvCxnSpPr>
        <p:spPr>
          <a:xfrm flipH="1" rot="10800000">
            <a:off x="2313114" y="4452267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2"/>
          <p:cNvCxnSpPr/>
          <p:nvPr/>
        </p:nvCxnSpPr>
        <p:spPr>
          <a:xfrm>
            <a:off x="4065150" y="4289825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2"/>
          <p:cNvSpPr/>
          <p:nvPr/>
        </p:nvSpPr>
        <p:spPr>
          <a:xfrm>
            <a:off x="857417" y="1515952"/>
            <a:ext cx="889400" cy="620075"/>
          </a:xfrm>
          <a:custGeom>
            <a:rect b="b" l="l" r="r" t="t"/>
            <a:pathLst>
              <a:path extrusionOk="0" h="24803" w="35576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0" name="Google Shape;550;p32"/>
          <p:cNvSpPr/>
          <p:nvPr/>
        </p:nvSpPr>
        <p:spPr>
          <a:xfrm>
            <a:off x="5700602" y="1484319"/>
            <a:ext cx="1811400" cy="1220125"/>
          </a:xfrm>
          <a:custGeom>
            <a:rect b="b" l="l" r="r" t="t"/>
            <a:pathLst>
              <a:path extrusionOk="0" h="48805" w="72456">
                <a:moveTo>
                  <a:pt x="51840" y="6476"/>
                </a:moveTo>
                <a:cubicBezTo>
                  <a:pt x="43180" y="-741"/>
                  <a:pt x="27484" y="-2153"/>
                  <a:pt x="18104" y="4100"/>
                </a:cubicBezTo>
                <a:cubicBezTo>
                  <a:pt x="15488" y="5844"/>
                  <a:pt x="14150" y="9004"/>
                  <a:pt x="11927" y="11227"/>
                </a:cubicBezTo>
                <a:cubicBezTo>
                  <a:pt x="8439" y="14715"/>
                  <a:pt x="3065" y="16727"/>
                  <a:pt x="998" y="21206"/>
                </a:cubicBezTo>
                <a:cubicBezTo>
                  <a:pt x="-1644" y="26931"/>
                  <a:pt x="1556" y="34329"/>
                  <a:pt x="4800" y="39736"/>
                </a:cubicBezTo>
                <a:cubicBezTo>
                  <a:pt x="11050" y="50151"/>
                  <a:pt x="28290" y="47339"/>
                  <a:pt x="40436" y="47339"/>
                </a:cubicBezTo>
                <a:cubicBezTo>
                  <a:pt x="50302" y="47339"/>
                  <a:pt x="63398" y="51912"/>
                  <a:pt x="69895" y="44488"/>
                </a:cubicBezTo>
                <a:cubicBezTo>
                  <a:pt x="79045" y="34032"/>
                  <a:pt x="60497" y="18037"/>
                  <a:pt x="52790" y="647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51" name="Google Shape;551;p32"/>
          <p:cNvSpPr/>
          <p:nvPr/>
        </p:nvSpPr>
        <p:spPr>
          <a:xfrm>
            <a:off x="1882095" y="3998237"/>
            <a:ext cx="889400" cy="620075"/>
          </a:xfrm>
          <a:custGeom>
            <a:rect b="b" l="l" r="r" t="t"/>
            <a:pathLst>
              <a:path extrusionOk="0" h="24803" w="35576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552" name="Google Shape;552;p32"/>
          <p:cNvCxnSpPr>
            <a:endCxn id="553" idx="2"/>
          </p:cNvCxnSpPr>
          <p:nvPr/>
        </p:nvCxnSpPr>
        <p:spPr>
          <a:xfrm flipH="1" rot="10800000">
            <a:off x="6003546" y="4638983"/>
            <a:ext cx="275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2"/>
          <p:cNvCxnSpPr>
            <a:endCxn id="555" idx="2"/>
          </p:cNvCxnSpPr>
          <p:nvPr/>
        </p:nvCxnSpPr>
        <p:spPr>
          <a:xfrm rot="10800000">
            <a:off x="7188023" y="4638983"/>
            <a:ext cx="412200" cy="387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2"/>
          <p:cNvCxnSpPr>
            <a:endCxn id="555" idx="2"/>
          </p:cNvCxnSpPr>
          <p:nvPr/>
        </p:nvCxnSpPr>
        <p:spPr>
          <a:xfrm flipH="1" rot="10800000">
            <a:off x="6876623" y="4638983"/>
            <a:ext cx="311400" cy="383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32"/>
          <p:cNvSpPr/>
          <p:nvPr/>
        </p:nvSpPr>
        <p:spPr>
          <a:xfrm>
            <a:off x="6587327" y="3769625"/>
            <a:ext cx="366600" cy="324900"/>
          </a:xfrm>
          <a:prstGeom prst="rect">
            <a:avLst/>
          </a:prstGeom>
          <a:solidFill>
            <a:srgbClr val="BE071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3" name="Google Shape;553;p32"/>
          <p:cNvSpPr/>
          <p:nvPr/>
        </p:nvSpPr>
        <p:spPr>
          <a:xfrm>
            <a:off x="6033996" y="431408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555" name="Google Shape;555;p32"/>
          <p:cNvSpPr/>
          <p:nvPr/>
        </p:nvSpPr>
        <p:spPr>
          <a:xfrm>
            <a:off x="6942773" y="4314083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cxnSp>
        <p:nvCxnSpPr>
          <p:cNvPr id="558" name="Google Shape;558;p32"/>
          <p:cNvCxnSpPr>
            <a:stCxn id="553" idx="0"/>
            <a:endCxn id="557" idx="2"/>
          </p:cNvCxnSpPr>
          <p:nvPr/>
        </p:nvCxnSpPr>
        <p:spPr>
          <a:xfrm flipH="1" rot="10800000">
            <a:off x="6279246" y="4094483"/>
            <a:ext cx="4914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2"/>
          <p:cNvCxnSpPr>
            <a:stCxn id="555" idx="0"/>
            <a:endCxn id="557" idx="2"/>
          </p:cNvCxnSpPr>
          <p:nvPr/>
        </p:nvCxnSpPr>
        <p:spPr>
          <a:xfrm rot="10800000">
            <a:off x="6770723" y="4094483"/>
            <a:ext cx="4173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2"/>
          <p:cNvCxnSpPr>
            <a:stCxn id="553" idx="2"/>
          </p:cNvCxnSpPr>
          <p:nvPr/>
        </p:nvCxnSpPr>
        <p:spPr>
          <a:xfrm>
            <a:off x="6279246" y="4638983"/>
            <a:ext cx="180900" cy="2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Google Shape;561;p32"/>
          <p:cNvSpPr/>
          <p:nvPr/>
        </p:nvSpPr>
        <p:spPr>
          <a:xfrm>
            <a:off x="5853002" y="3596185"/>
            <a:ext cx="1811400" cy="1220125"/>
          </a:xfrm>
          <a:custGeom>
            <a:rect b="b" l="l" r="r" t="t"/>
            <a:pathLst>
              <a:path extrusionOk="0" h="48805" w="72456">
                <a:moveTo>
                  <a:pt x="51840" y="6476"/>
                </a:moveTo>
                <a:cubicBezTo>
                  <a:pt x="43180" y="-741"/>
                  <a:pt x="27484" y="-2153"/>
                  <a:pt x="18104" y="4100"/>
                </a:cubicBezTo>
                <a:cubicBezTo>
                  <a:pt x="15488" y="5844"/>
                  <a:pt x="14150" y="9004"/>
                  <a:pt x="11927" y="11227"/>
                </a:cubicBezTo>
                <a:cubicBezTo>
                  <a:pt x="8439" y="14715"/>
                  <a:pt x="3065" y="16727"/>
                  <a:pt x="998" y="21206"/>
                </a:cubicBezTo>
                <a:cubicBezTo>
                  <a:pt x="-1644" y="26931"/>
                  <a:pt x="1556" y="34329"/>
                  <a:pt x="4800" y="39736"/>
                </a:cubicBezTo>
                <a:cubicBezTo>
                  <a:pt x="11050" y="50151"/>
                  <a:pt x="28290" y="47339"/>
                  <a:pt x="40436" y="47339"/>
                </a:cubicBezTo>
                <a:cubicBezTo>
                  <a:pt x="50302" y="47339"/>
                  <a:pt x="63398" y="51912"/>
                  <a:pt x="69895" y="44488"/>
                </a:cubicBezTo>
                <a:cubicBezTo>
                  <a:pt x="79045" y="34032"/>
                  <a:pt x="60497" y="18037"/>
                  <a:pt x="52790" y="647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62" name="Google Shape;562;p32"/>
          <p:cNvSpPr txBox="1"/>
          <p:nvPr>
            <p:ph idx="1" type="body"/>
          </p:nvPr>
        </p:nvSpPr>
        <p:spPr>
          <a:xfrm>
            <a:off x="278636" y="3214804"/>
            <a:ext cx="8443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 is inelegant. Wasted link. Code will be ugly.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Representing a 2-3 Tree as a BST: Dealing with 3-Nodes</a:t>
            </a:r>
            <a:endParaRPr/>
          </a:p>
        </p:txBody>
      </p:sp>
      <p:sp>
        <p:nvSpPr>
          <p:cNvPr id="568" name="Google Shape;568;p33"/>
          <p:cNvSpPr txBox="1"/>
          <p:nvPr>
            <p:ph idx="1" type="body"/>
          </p:nvPr>
        </p:nvSpPr>
        <p:spPr>
          <a:xfrm>
            <a:off x="243000" y="556500"/>
            <a:ext cx="8443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Possibility 2: Create “glue” links with the smaller item </a:t>
            </a:r>
            <a:r>
              <a:rPr b="1" lang="en" u="sng"/>
              <a:t>off to the left</a:t>
            </a:r>
            <a:r>
              <a:rPr lang="en"/>
              <a:t>.</a:t>
            </a:r>
            <a:endParaRPr/>
          </a:p>
        </p:txBody>
      </p:sp>
      <p:sp>
        <p:nvSpPr>
          <p:cNvPr id="569" name="Google Shape;569;p33"/>
          <p:cNvSpPr/>
          <p:nvPr/>
        </p:nvSpPr>
        <p:spPr>
          <a:xfrm>
            <a:off x="1058993" y="1657766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sp>
        <p:nvSpPr>
          <p:cNvPr id="570" name="Google Shape;570;p33"/>
          <p:cNvSpPr/>
          <p:nvPr/>
        </p:nvSpPr>
        <p:spPr>
          <a:xfrm>
            <a:off x="339905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571" name="Google Shape;571;p33"/>
          <p:cNvSpPr/>
          <p:nvPr/>
        </p:nvSpPr>
        <p:spPr>
          <a:xfrm>
            <a:off x="1702981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cxnSp>
        <p:nvCxnSpPr>
          <p:cNvPr id="572" name="Google Shape;572;p33"/>
          <p:cNvCxnSpPr>
            <a:stCxn id="570" idx="0"/>
            <a:endCxn id="569" idx="2"/>
          </p:cNvCxnSpPr>
          <p:nvPr/>
        </p:nvCxnSpPr>
        <p:spPr>
          <a:xfrm flipH="1" rot="10800000">
            <a:off x="585155" y="1982601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3"/>
          <p:cNvCxnSpPr>
            <a:stCxn id="571" idx="0"/>
            <a:endCxn id="569" idx="2"/>
          </p:cNvCxnSpPr>
          <p:nvPr/>
        </p:nvCxnSpPr>
        <p:spPr>
          <a:xfrm rot="10800000">
            <a:off x="1304131" y="1982601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33"/>
          <p:cNvSpPr/>
          <p:nvPr/>
        </p:nvSpPr>
        <p:spPr>
          <a:xfrm>
            <a:off x="2785167" y="16577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575" name="Google Shape;575;p33"/>
          <p:cNvSpPr/>
          <p:nvPr/>
        </p:nvSpPr>
        <p:spPr>
          <a:xfrm>
            <a:off x="2418629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576" name="Google Shape;576;p33"/>
          <p:cNvSpPr/>
          <p:nvPr/>
        </p:nvSpPr>
        <p:spPr>
          <a:xfrm>
            <a:off x="3227905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577" name="Google Shape;577;p33"/>
          <p:cNvCxnSpPr>
            <a:stCxn id="575" idx="0"/>
            <a:endCxn id="574" idx="2"/>
          </p:cNvCxnSpPr>
          <p:nvPr/>
        </p:nvCxnSpPr>
        <p:spPr>
          <a:xfrm flipH="1" rot="10800000">
            <a:off x="2663879" y="1982601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3"/>
          <p:cNvCxnSpPr>
            <a:stCxn id="576" idx="0"/>
            <a:endCxn id="574" idx="2"/>
          </p:cNvCxnSpPr>
          <p:nvPr/>
        </p:nvCxnSpPr>
        <p:spPr>
          <a:xfrm rot="10800000">
            <a:off x="3030355" y="1982601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33"/>
          <p:cNvSpPr/>
          <p:nvPr/>
        </p:nvSpPr>
        <p:spPr>
          <a:xfrm>
            <a:off x="1915758" y="10610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580" name="Google Shape;580;p33"/>
          <p:cNvCxnSpPr>
            <a:stCxn id="579" idx="2"/>
            <a:endCxn id="569" idx="0"/>
          </p:cNvCxnSpPr>
          <p:nvPr/>
        </p:nvCxnSpPr>
        <p:spPr>
          <a:xfrm flipH="1">
            <a:off x="1304208" y="1385934"/>
            <a:ext cx="8568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3"/>
          <p:cNvCxnSpPr>
            <a:stCxn id="579" idx="2"/>
            <a:endCxn id="574" idx="0"/>
          </p:cNvCxnSpPr>
          <p:nvPr/>
        </p:nvCxnSpPr>
        <p:spPr>
          <a:xfrm>
            <a:off x="2161008" y="1385934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33"/>
          <p:cNvSpPr/>
          <p:nvPr/>
        </p:nvSpPr>
        <p:spPr>
          <a:xfrm>
            <a:off x="1055522" y="22022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583" name="Google Shape;583;p33"/>
          <p:cNvCxnSpPr>
            <a:stCxn id="582" idx="0"/>
            <a:endCxn id="569" idx="2"/>
          </p:cNvCxnSpPr>
          <p:nvPr/>
        </p:nvCxnSpPr>
        <p:spPr>
          <a:xfrm flipH="1" rot="10800000">
            <a:off x="1300772" y="1982601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3"/>
          <p:cNvCxnSpPr/>
          <p:nvPr/>
        </p:nvCxnSpPr>
        <p:spPr>
          <a:xfrm>
            <a:off x="4065150" y="1820209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3"/>
          <p:cNvSpPr/>
          <p:nvPr/>
        </p:nvSpPr>
        <p:spPr>
          <a:xfrm>
            <a:off x="7976717" y="165775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sp>
        <p:nvSpPr>
          <p:cNvPr id="586" name="Google Shape;586;p33"/>
          <p:cNvSpPr/>
          <p:nvPr/>
        </p:nvSpPr>
        <p:spPr>
          <a:xfrm>
            <a:off x="7610179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587" name="Google Shape;587;p33"/>
          <p:cNvSpPr/>
          <p:nvPr/>
        </p:nvSpPr>
        <p:spPr>
          <a:xfrm>
            <a:off x="8419455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588" name="Google Shape;588;p33"/>
          <p:cNvCxnSpPr>
            <a:stCxn id="586" idx="0"/>
            <a:endCxn id="585" idx="2"/>
          </p:cNvCxnSpPr>
          <p:nvPr/>
        </p:nvCxnSpPr>
        <p:spPr>
          <a:xfrm flipH="1" rot="10800000">
            <a:off x="7855429" y="1982617"/>
            <a:ext cx="366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3"/>
          <p:cNvCxnSpPr>
            <a:stCxn id="587" idx="0"/>
            <a:endCxn id="585" idx="2"/>
          </p:cNvCxnSpPr>
          <p:nvPr/>
        </p:nvCxnSpPr>
        <p:spPr>
          <a:xfrm rot="10800000">
            <a:off x="8221905" y="1982617"/>
            <a:ext cx="4428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33"/>
          <p:cNvSpPr/>
          <p:nvPr/>
        </p:nvSpPr>
        <p:spPr>
          <a:xfrm>
            <a:off x="7107308" y="106103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cxnSp>
        <p:nvCxnSpPr>
          <p:cNvPr id="591" name="Google Shape;591;p33"/>
          <p:cNvCxnSpPr>
            <a:stCxn id="590" idx="2"/>
            <a:endCxn id="592" idx="0"/>
          </p:cNvCxnSpPr>
          <p:nvPr/>
        </p:nvCxnSpPr>
        <p:spPr>
          <a:xfrm flipH="1">
            <a:off x="6527858" y="1385934"/>
            <a:ext cx="8247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3"/>
          <p:cNvCxnSpPr>
            <a:stCxn id="590" idx="2"/>
            <a:endCxn id="585" idx="0"/>
          </p:cNvCxnSpPr>
          <p:nvPr/>
        </p:nvCxnSpPr>
        <p:spPr>
          <a:xfrm>
            <a:off x="7352558" y="1385934"/>
            <a:ext cx="869400" cy="27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33"/>
          <p:cNvSpPr/>
          <p:nvPr/>
        </p:nvSpPr>
        <p:spPr>
          <a:xfrm>
            <a:off x="5881596" y="220221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592" name="Google Shape;592;p33"/>
          <p:cNvSpPr/>
          <p:nvPr/>
        </p:nvSpPr>
        <p:spPr>
          <a:xfrm>
            <a:off x="6282548" y="165774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cxnSp>
        <p:nvCxnSpPr>
          <p:cNvPr id="595" name="Google Shape;595;p33"/>
          <p:cNvCxnSpPr>
            <a:stCxn id="594" idx="0"/>
            <a:endCxn id="592" idx="2"/>
          </p:cNvCxnSpPr>
          <p:nvPr/>
        </p:nvCxnSpPr>
        <p:spPr>
          <a:xfrm flipH="1" rot="10800000">
            <a:off x="6126846" y="1982617"/>
            <a:ext cx="401100" cy="21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3"/>
          <p:cNvCxnSpPr>
            <a:stCxn id="594" idx="2"/>
          </p:cNvCxnSpPr>
          <p:nvPr/>
        </p:nvCxnSpPr>
        <p:spPr>
          <a:xfrm>
            <a:off x="6126846" y="252711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33"/>
          <p:cNvSpPr/>
          <p:nvPr/>
        </p:nvSpPr>
        <p:spPr>
          <a:xfrm>
            <a:off x="2049593" y="397498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f</a:t>
            </a:r>
            <a:endParaRPr sz="1800"/>
          </a:p>
        </p:txBody>
      </p:sp>
      <p:cxnSp>
        <p:nvCxnSpPr>
          <p:cNvPr id="598" name="Google Shape;598;p33"/>
          <p:cNvCxnSpPr/>
          <p:nvPr/>
        </p:nvCxnSpPr>
        <p:spPr>
          <a:xfrm flipH="1" rot="10800000">
            <a:off x="1597496" y="4299867"/>
            <a:ext cx="719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33"/>
          <p:cNvCxnSpPr/>
          <p:nvPr/>
        </p:nvCxnSpPr>
        <p:spPr>
          <a:xfrm rot="10800000">
            <a:off x="2316472" y="4299867"/>
            <a:ext cx="6441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3"/>
          <p:cNvCxnSpPr/>
          <p:nvPr/>
        </p:nvCxnSpPr>
        <p:spPr>
          <a:xfrm flipH="1" rot="10800000">
            <a:off x="2313114" y="4299867"/>
            <a:ext cx="3600" cy="219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3"/>
          <p:cNvCxnSpPr/>
          <p:nvPr/>
        </p:nvCxnSpPr>
        <p:spPr>
          <a:xfrm>
            <a:off x="4065150" y="4213625"/>
            <a:ext cx="101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33"/>
          <p:cNvSpPr/>
          <p:nvPr/>
        </p:nvSpPr>
        <p:spPr>
          <a:xfrm>
            <a:off x="857417" y="1515952"/>
            <a:ext cx="889400" cy="620075"/>
          </a:xfrm>
          <a:custGeom>
            <a:rect b="b" l="l" r="r" t="t"/>
            <a:pathLst>
              <a:path extrusionOk="0" h="24803" w="35576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03" name="Google Shape;603;p33"/>
          <p:cNvSpPr/>
          <p:nvPr/>
        </p:nvSpPr>
        <p:spPr>
          <a:xfrm>
            <a:off x="1882095" y="3845837"/>
            <a:ext cx="889400" cy="620075"/>
          </a:xfrm>
          <a:custGeom>
            <a:rect b="b" l="l" r="r" t="t"/>
            <a:pathLst>
              <a:path extrusionOk="0" h="24803" w="35576">
                <a:moveTo>
                  <a:pt x="19870" y="934"/>
                </a:moveTo>
                <a:cubicBezTo>
                  <a:pt x="14486" y="445"/>
                  <a:pt x="7538" y="-1463"/>
                  <a:pt x="3715" y="2360"/>
                </a:cubicBezTo>
                <a:cubicBezTo>
                  <a:pt x="88" y="5987"/>
                  <a:pt x="-1093" y="13048"/>
                  <a:pt x="1339" y="17565"/>
                </a:cubicBezTo>
                <a:cubicBezTo>
                  <a:pt x="5021" y="24404"/>
                  <a:pt x="15904" y="24217"/>
                  <a:pt x="23671" y="24217"/>
                </a:cubicBezTo>
                <a:cubicBezTo>
                  <a:pt x="27345" y="24217"/>
                  <a:pt x="33153" y="26168"/>
                  <a:pt x="34600" y="22791"/>
                </a:cubicBezTo>
                <a:cubicBezTo>
                  <a:pt x="37112" y="16930"/>
                  <a:pt x="34356" y="8771"/>
                  <a:pt x="29848" y="4260"/>
                </a:cubicBezTo>
                <a:cubicBezTo>
                  <a:pt x="27213" y="1623"/>
                  <a:pt x="22648" y="1885"/>
                  <a:pt x="18920" y="188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04" name="Google Shape;604;p33"/>
          <p:cNvSpPr txBox="1"/>
          <p:nvPr>
            <p:ph idx="1" type="body"/>
          </p:nvPr>
        </p:nvSpPr>
        <p:spPr>
          <a:xfrm>
            <a:off x="278636" y="3214804"/>
            <a:ext cx="84438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 is commonly used in practice (e.g. java.util.TreeSet).</a:t>
            </a: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6295896" y="2784705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606" name="Google Shape;606;p33"/>
          <p:cNvSpPr/>
          <p:nvPr/>
        </p:nvSpPr>
        <p:spPr>
          <a:xfrm>
            <a:off x="6745884" y="2221230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607" name="Google Shape;607;p33"/>
          <p:cNvSpPr/>
          <p:nvPr/>
        </p:nvSpPr>
        <p:spPr>
          <a:xfrm>
            <a:off x="5457630" y="2784701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608" name="Google Shape;608;p33"/>
          <p:cNvCxnSpPr>
            <a:stCxn id="607" idx="0"/>
            <a:endCxn id="594" idx="2"/>
          </p:cNvCxnSpPr>
          <p:nvPr/>
        </p:nvCxnSpPr>
        <p:spPr>
          <a:xfrm flipH="1" rot="10800000">
            <a:off x="5702880" y="2527001"/>
            <a:ext cx="4239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3"/>
          <p:cNvCxnSpPr>
            <a:stCxn id="605" idx="0"/>
            <a:endCxn id="594" idx="2"/>
          </p:cNvCxnSpPr>
          <p:nvPr/>
        </p:nvCxnSpPr>
        <p:spPr>
          <a:xfrm rot="10800000">
            <a:off x="6126846" y="2527005"/>
            <a:ext cx="4143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3"/>
          <p:cNvCxnSpPr>
            <a:stCxn id="606" idx="0"/>
            <a:endCxn id="592" idx="2"/>
          </p:cNvCxnSpPr>
          <p:nvPr/>
        </p:nvCxnSpPr>
        <p:spPr>
          <a:xfrm rot="10800000">
            <a:off x="6527934" y="1982730"/>
            <a:ext cx="46320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33"/>
          <p:cNvSpPr/>
          <p:nvPr/>
        </p:nvSpPr>
        <p:spPr>
          <a:xfrm>
            <a:off x="5693984" y="1432400"/>
            <a:ext cx="1251800" cy="1295950"/>
          </a:xfrm>
          <a:custGeom>
            <a:rect b="b" l="l" r="r" t="t"/>
            <a:pathLst>
              <a:path extrusionOk="0" h="51838" w="50072">
                <a:moveTo>
                  <a:pt x="34049" y="0"/>
                </a:moveTo>
                <a:cubicBezTo>
                  <a:pt x="21365" y="1585"/>
                  <a:pt x="7929" y="9948"/>
                  <a:pt x="2214" y="21382"/>
                </a:cubicBezTo>
                <a:cubicBezTo>
                  <a:pt x="-2097" y="30007"/>
                  <a:pt x="313" y="46030"/>
                  <a:pt x="9341" y="49416"/>
                </a:cubicBezTo>
                <a:cubicBezTo>
                  <a:pt x="15569" y="51752"/>
                  <a:pt x="23884" y="53283"/>
                  <a:pt x="29297" y="49416"/>
                </a:cubicBezTo>
                <a:cubicBezTo>
                  <a:pt x="34611" y="45620"/>
                  <a:pt x="32820" y="36459"/>
                  <a:pt x="36900" y="31360"/>
                </a:cubicBezTo>
                <a:cubicBezTo>
                  <a:pt x="39974" y="27518"/>
                  <a:pt x="47697" y="27949"/>
                  <a:pt x="49254" y="23282"/>
                </a:cubicBezTo>
                <a:cubicBezTo>
                  <a:pt x="51527" y="16468"/>
                  <a:pt x="48702" y="7830"/>
                  <a:pt x="44027" y="2376"/>
                </a:cubicBezTo>
                <a:cubicBezTo>
                  <a:pt x="41519" y="-550"/>
                  <a:pt x="36477" y="475"/>
                  <a:pt x="32623" y="47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12" name="Google Shape;612;p33"/>
          <p:cNvSpPr/>
          <p:nvPr/>
        </p:nvSpPr>
        <p:spPr>
          <a:xfrm>
            <a:off x="6479309" y="4342767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endParaRPr sz="1800"/>
          </a:p>
        </p:txBody>
      </p:sp>
      <p:sp>
        <p:nvSpPr>
          <p:cNvPr id="613" name="Google Shape;613;p33"/>
          <p:cNvSpPr/>
          <p:nvPr/>
        </p:nvSpPr>
        <p:spPr>
          <a:xfrm>
            <a:off x="6880260" y="3798292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cxnSp>
        <p:nvCxnSpPr>
          <p:cNvPr id="614" name="Google Shape;614;p33"/>
          <p:cNvCxnSpPr>
            <a:stCxn id="612" idx="0"/>
            <a:endCxn id="613" idx="2"/>
          </p:cNvCxnSpPr>
          <p:nvPr/>
        </p:nvCxnSpPr>
        <p:spPr>
          <a:xfrm flipH="1" rot="10800000">
            <a:off x="6724559" y="4123167"/>
            <a:ext cx="401100" cy="21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3"/>
          <p:cNvCxnSpPr>
            <a:endCxn id="612" idx="2"/>
          </p:cNvCxnSpPr>
          <p:nvPr/>
        </p:nvCxnSpPr>
        <p:spPr>
          <a:xfrm flipH="1" rot="10800000">
            <a:off x="6300659" y="4667667"/>
            <a:ext cx="4239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3"/>
          <p:cNvCxnSpPr>
            <a:endCxn id="612" idx="2"/>
          </p:cNvCxnSpPr>
          <p:nvPr/>
        </p:nvCxnSpPr>
        <p:spPr>
          <a:xfrm rot="10800000">
            <a:off x="6724559" y="4667667"/>
            <a:ext cx="4143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3"/>
          <p:cNvCxnSpPr>
            <a:endCxn id="613" idx="2"/>
          </p:cNvCxnSpPr>
          <p:nvPr/>
        </p:nvCxnSpPr>
        <p:spPr>
          <a:xfrm rot="10800000">
            <a:off x="7125510" y="4123192"/>
            <a:ext cx="46320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33"/>
          <p:cNvSpPr/>
          <p:nvPr/>
        </p:nvSpPr>
        <p:spPr>
          <a:xfrm>
            <a:off x="6291696" y="3572950"/>
            <a:ext cx="1251800" cy="1295950"/>
          </a:xfrm>
          <a:custGeom>
            <a:rect b="b" l="l" r="r" t="t"/>
            <a:pathLst>
              <a:path extrusionOk="0" h="51838" w="50072">
                <a:moveTo>
                  <a:pt x="34049" y="0"/>
                </a:moveTo>
                <a:cubicBezTo>
                  <a:pt x="21365" y="1585"/>
                  <a:pt x="7929" y="9948"/>
                  <a:pt x="2214" y="21382"/>
                </a:cubicBezTo>
                <a:cubicBezTo>
                  <a:pt x="-2097" y="30007"/>
                  <a:pt x="313" y="46030"/>
                  <a:pt x="9341" y="49416"/>
                </a:cubicBezTo>
                <a:cubicBezTo>
                  <a:pt x="15569" y="51752"/>
                  <a:pt x="23884" y="53283"/>
                  <a:pt x="29297" y="49416"/>
                </a:cubicBezTo>
                <a:cubicBezTo>
                  <a:pt x="34611" y="45620"/>
                  <a:pt x="32820" y="36459"/>
                  <a:pt x="36900" y="31360"/>
                </a:cubicBezTo>
                <a:cubicBezTo>
                  <a:pt x="39974" y="27518"/>
                  <a:pt x="47697" y="27949"/>
                  <a:pt x="49254" y="23282"/>
                </a:cubicBezTo>
                <a:cubicBezTo>
                  <a:pt x="51527" y="16468"/>
                  <a:pt x="48702" y="7830"/>
                  <a:pt x="44027" y="2376"/>
                </a:cubicBezTo>
                <a:cubicBezTo>
                  <a:pt x="41519" y="-550"/>
                  <a:pt x="36477" y="475"/>
                  <a:pt x="32623" y="47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19" name="Google Shape;619;p33"/>
          <p:cNvSpPr txBox="1"/>
          <p:nvPr/>
        </p:nvSpPr>
        <p:spPr>
          <a:xfrm>
            <a:off x="249450" y="4615900"/>
            <a:ext cx="54534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For convenience, we’ll mark glue links as “</a:t>
            </a:r>
            <a:r>
              <a:rPr b="1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”.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News</a:t>
            </a:r>
            <a:endParaRPr/>
          </a:p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243000" y="556500"/>
            <a:ext cx="89010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2-3 trees (and 2-3-4 trees) are a real pain to implement, and suffer from performance problems. Issues include: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Maintaining different node types.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Interconversion of nodes between 2-nodes and 3-nodes.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Walking up the tree to split nodes.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“Beautiful algorithms are, unfortunately, not always the most useful.” - Knuth</a:t>
            </a:r>
            <a:endParaRPr/>
          </a:p>
        </p:txBody>
      </p:sp>
      <p:sp>
        <p:nvSpPr>
          <p:cNvPr id="60" name="Google Shape;60;p16"/>
          <p:cNvSpPr txBox="1"/>
          <p:nvPr/>
        </p:nvSpPr>
        <p:spPr>
          <a:xfrm>
            <a:off x="1139100" y="2332793"/>
            <a:ext cx="6865800" cy="237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 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Value val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 x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root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getTheCorrectChildKey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!=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null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getTheCorrectChildKey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is4Node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(); 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is2Node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make3Node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6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is3Node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make4Node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61" name="Google Shape;61;p16"/>
          <p:cNvSpPr txBox="1"/>
          <p:nvPr/>
        </p:nvSpPr>
        <p:spPr>
          <a:xfrm>
            <a:off x="5205025" y="2016050"/>
            <a:ext cx="30066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fantasy 2-3 code 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Kevin Wayne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</a:t>
            </a:r>
            <a:endParaRPr/>
          </a:p>
        </p:txBody>
      </p:sp>
      <p:sp>
        <p:nvSpPr>
          <p:cNvPr id="625" name="Google Shape;625;p3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BST with left glue links that represents a 2-3 tree is often called a “Left Leaning Red Black Binary Search Tree” or LLRB.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LLRBs are normal BSTs!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is a 1-1 correspondence between an LLRB and an equivalent 2-3 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red is just a convenient fiction. Red links don’t “do” anything special.</a:t>
            </a:r>
            <a:endParaRPr/>
          </a:p>
        </p:txBody>
      </p:sp>
      <p:pic>
        <p:nvPicPr>
          <p:cNvPr id="626" name="Google Shape;6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" y="2371425"/>
            <a:ext cx="84963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34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</a:t>
            </a:r>
            <a:endParaRPr/>
          </a:p>
        </p:txBody>
      </p:sp>
      <p:sp>
        <p:nvSpPr>
          <p:cNvPr id="633" name="Google Shape;633;p3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LLRB corresponding to the 2-3 tree shown below.</a:t>
            </a:r>
            <a:endParaRPr/>
          </a:p>
        </p:txBody>
      </p:sp>
      <p:sp>
        <p:nvSpPr>
          <p:cNvPr id="634" name="Google Shape;634;p35"/>
          <p:cNvSpPr/>
          <p:nvPr/>
        </p:nvSpPr>
        <p:spPr>
          <a:xfrm>
            <a:off x="4747063" y="1881129"/>
            <a:ext cx="5742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y</a:t>
            </a:r>
            <a:endParaRPr sz="1800"/>
          </a:p>
        </p:txBody>
      </p:sp>
      <p:cxnSp>
        <p:nvCxnSpPr>
          <p:cNvPr id="635" name="Google Shape;635;p35"/>
          <p:cNvCxnSpPr>
            <a:endCxn id="634" idx="0"/>
          </p:cNvCxnSpPr>
          <p:nvPr/>
        </p:nvCxnSpPr>
        <p:spPr>
          <a:xfrm>
            <a:off x="4692763" y="1595829"/>
            <a:ext cx="341400" cy="28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35"/>
          <p:cNvSpPr/>
          <p:nvPr/>
        </p:nvSpPr>
        <p:spPr>
          <a:xfrm>
            <a:off x="3653700" y="1881125"/>
            <a:ext cx="5070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</a:t>
            </a:r>
            <a:endParaRPr sz="1800"/>
          </a:p>
        </p:txBody>
      </p:sp>
      <p:cxnSp>
        <p:nvCxnSpPr>
          <p:cNvPr id="637" name="Google Shape;637;p35"/>
          <p:cNvCxnSpPr>
            <a:stCxn id="636" idx="0"/>
          </p:cNvCxnSpPr>
          <p:nvPr/>
        </p:nvCxnSpPr>
        <p:spPr>
          <a:xfrm flipH="1" rot="10800000">
            <a:off x="3907200" y="1595825"/>
            <a:ext cx="2634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5"/>
          <p:cNvSpPr/>
          <p:nvPr/>
        </p:nvSpPr>
        <p:spPr>
          <a:xfrm>
            <a:off x="4280120" y="18811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639" name="Google Shape;639;p35"/>
          <p:cNvCxnSpPr>
            <a:stCxn id="638" idx="0"/>
            <a:endCxn id="640" idx="2"/>
          </p:cNvCxnSpPr>
          <p:nvPr/>
        </p:nvCxnSpPr>
        <p:spPr>
          <a:xfrm rot="10800000">
            <a:off x="4448870" y="1597333"/>
            <a:ext cx="3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35"/>
          <p:cNvSpPr/>
          <p:nvPr/>
        </p:nvSpPr>
        <p:spPr>
          <a:xfrm>
            <a:off x="4118688" y="1272338"/>
            <a:ext cx="6606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 w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</a:t>
            </a:r>
            <a:endParaRPr/>
          </a:p>
        </p:txBody>
      </p:sp>
      <p:sp>
        <p:nvSpPr>
          <p:cNvPr id="646" name="Google Shape;646;p36"/>
          <p:cNvSpPr txBox="1"/>
          <p:nvPr>
            <p:ph idx="1" type="body"/>
          </p:nvPr>
        </p:nvSpPr>
        <p:spPr>
          <a:xfrm>
            <a:off x="243000" y="556500"/>
            <a:ext cx="84438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LLRB corresponding to the 2-3 tree shown below.</a:t>
            </a:r>
            <a:endParaRPr/>
          </a:p>
        </p:txBody>
      </p:sp>
      <p:sp>
        <p:nvSpPr>
          <p:cNvPr id="647" name="Google Shape;647;p36"/>
          <p:cNvSpPr/>
          <p:nvPr/>
        </p:nvSpPr>
        <p:spPr>
          <a:xfrm>
            <a:off x="4747063" y="1881129"/>
            <a:ext cx="5742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y</a:t>
            </a:r>
            <a:endParaRPr sz="1800"/>
          </a:p>
        </p:txBody>
      </p:sp>
      <p:cxnSp>
        <p:nvCxnSpPr>
          <p:cNvPr id="648" name="Google Shape;648;p36"/>
          <p:cNvCxnSpPr>
            <a:endCxn id="647" idx="0"/>
          </p:cNvCxnSpPr>
          <p:nvPr/>
        </p:nvCxnSpPr>
        <p:spPr>
          <a:xfrm>
            <a:off x="4692763" y="1595829"/>
            <a:ext cx="341400" cy="28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6"/>
          <p:cNvSpPr/>
          <p:nvPr/>
        </p:nvSpPr>
        <p:spPr>
          <a:xfrm>
            <a:off x="3653700" y="1881125"/>
            <a:ext cx="5070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/>
              <a:t>s</a:t>
            </a:r>
            <a:endParaRPr sz="1800"/>
          </a:p>
        </p:txBody>
      </p:sp>
      <p:cxnSp>
        <p:nvCxnSpPr>
          <p:cNvPr id="650" name="Google Shape;650;p36"/>
          <p:cNvCxnSpPr>
            <a:stCxn id="649" idx="0"/>
          </p:cNvCxnSpPr>
          <p:nvPr/>
        </p:nvCxnSpPr>
        <p:spPr>
          <a:xfrm flipH="1" rot="10800000">
            <a:off x="3907200" y="1595825"/>
            <a:ext cx="2634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36"/>
          <p:cNvSpPr/>
          <p:nvPr/>
        </p:nvSpPr>
        <p:spPr>
          <a:xfrm>
            <a:off x="4280120" y="18811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652" name="Google Shape;652;p36"/>
          <p:cNvCxnSpPr>
            <a:stCxn id="651" idx="0"/>
            <a:endCxn id="653" idx="2"/>
          </p:cNvCxnSpPr>
          <p:nvPr/>
        </p:nvCxnSpPr>
        <p:spPr>
          <a:xfrm rot="10800000">
            <a:off x="4448870" y="1597333"/>
            <a:ext cx="3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6"/>
          <p:cNvSpPr/>
          <p:nvPr/>
        </p:nvSpPr>
        <p:spPr>
          <a:xfrm>
            <a:off x="4118688" y="1272338"/>
            <a:ext cx="6606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 w</a:t>
            </a:r>
            <a:endParaRPr sz="1800"/>
          </a:p>
        </p:txBody>
      </p:sp>
      <p:cxnSp>
        <p:nvCxnSpPr>
          <p:cNvPr id="654" name="Google Shape;654;p36"/>
          <p:cNvCxnSpPr>
            <a:stCxn id="655" idx="2"/>
            <a:endCxn id="656" idx="0"/>
          </p:cNvCxnSpPr>
          <p:nvPr/>
        </p:nvCxnSpPr>
        <p:spPr>
          <a:xfrm>
            <a:off x="4424195" y="3114133"/>
            <a:ext cx="627900" cy="24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36"/>
          <p:cNvSpPr/>
          <p:nvPr/>
        </p:nvSpPr>
        <p:spPr>
          <a:xfrm>
            <a:off x="3327270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658" name="Google Shape;658;p36"/>
          <p:cNvCxnSpPr>
            <a:stCxn id="657" idx="0"/>
            <a:endCxn id="659" idx="2"/>
          </p:cNvCxnSpPr>
          <p:nvPr/>
        </p:nvCxnSpPr>
        <p:spPr>
          <a:xfrm flipH="1" rot="10800000">
            <a:off x="3496320" y="3680233"/>
            <a:ext cx="3381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36"/>
          <p:cNvSpPr/>
          <p:nvPr/>
        </p:nvSpPr>
        <p:spPr>
          <a:xfrm>
            <a:off x="3996895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661" name="Google Shape;661;p36"/>
          <p:cNvCxnSpPr>
            <a:stCxn id="660" idx="0"/>
            <a:endCxn id="659" idx="2"/>
          </p:cNvCxnSpPr>
          <p:nvPr/>
        </p:nvCxnSpPr>
        <p:spPr>
          <a:xfrm rot="10800000">
            <a:off x="3834445" y="3680233"/>
            <a:ext cx="3315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6"/>
          <p:cNvSpPr/>
          <p:nvPr/>
        </p:nvSpPr>
        <p:spPr>
          <a:xfrm>
            <a:off x="3665370" y="33553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655" name="Google Shape;655;p36"/>
          <p:cNvSpPr/>
          <p:nvPr/>
        </p:nvSpPr>
        <p:spPr>
          <a:xfrm>
            <a:off x="4255145" y="27892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  <p:sp>
        <p:nvSpPr>
          <p:cNvPr id="662" name="Google Shape;662;p36"/>
          <p:cNvSpPr/>
          <p:nvPr/>
        </p:nvSpPr>
        <p:spPr>
          <a:xfrm>
            <a:off x="4593245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656" name="Google Shape;656;p36"/>
          <p:cNvSpPr/>
          <p:nvPr/>
        </p:nvSpPr>
        <p:spPr>
          <a:xfrm>
            <a:off x="4883045" y="33553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663" name="Google Shape;663;p36"/>
          <p:cNvCxnSpPr>
            <a:stCxn id="662" idx="0"/>
            <a:endCxn id="656" idx="2"/>
          </p:cNvCxnSpPr>
          <p:nvPr/>
        </p:nvCxnSpPr>
        <p:spPr>
          <a:xfrm flipH="1" rot="10800000">
            <a:off x="4762295" y="3680233"/>
            <a:ext cx="289800" cy="28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36"/>
          <p:cNvCxnSpPr>
            <a:stCxn id="659" idx="0"/>
            <a:endCxn id="655" idx="2"/>
          </p:cNvCxnSpPr>
          <p:nvPr/>
        </p:nvCxnSpPr>
        <p:spPr>
          <a:xfrm flipH="1" rot="10800000">
            <a:off x="3834420" y="3114133"/>
            <a:ext cx="589800" cy="24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6"/>
          <p:cNvSpPr/>
          <p:nvPr/>
        </p:nvSpPr>
        <p:spPr>
          <a:xfrm>
            <a:off x="3008445" y="45175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666" name="Google Shape;666;p36"/>
          <p:cNvCxnSpPr>
            <a:stCxn id="657" idx="2"/>
            <a:endCxn id="665" idx="0"/>
          </p:cNvCxnSpPr>
          <p:nvPr/>
        </p:nvCxnSpPr>
        <p:spPr>
          <a:xfrm flipH="1">
            <a:off x="3177420" y="4288933"/>
            <a:ext cx="318900" cy="22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</a:t>
            </a:r>
            <a:endParaRPr/>
          </a:p>
        </p:txBody>
      </p:sp>
      <p:sp>
        <p:nvSpPr>
          <p:cNvPr id="672" name="Google Shape;672;p37"/>
          <p:cNvSpPr txBox="1"/>
          <p:nvPr>
            <p:ph idx="1" type="body"/>
          </p:nvPr>
        </p:nvSpPr>
        <p:spPr>
          <a:xfrm>
            <a:off x="243000" y="556500"/>
            <a:ext cx="84438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LLRB corresponding to the 2-3 tree shown below.</a:t>
            </a:r>
            <a:endParaRPr/>
          </a:p>
        </p:txBody>
      </p:sp>
      <p:cxnSp>
        <p:nvCxnSpPr>
          <p:cNvPr id="673" name="Google Shape;673;p37"/>
          <p:cNvCxnSpPr>
            <a:stCxn id="674" idx="2"/>
            <a:endCxn id="675" idx="0"/>
          </p:cNvCxnSpPr>
          <p:nvPr/>
        </p:nvCxnSpPr>
        <p:spPr>
          <a:xfrm>
            <a:off x="4424195" y="3114133"/>
            <a:ext cx="627900" cy="24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37"/>
          <p:cNvSpPr/>
          <p:nvPr/>
        </p:nvSpPr>
        <p:spPr>
          <a:xfrm>
            <a:off x="3327270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677" name="Google Shape;677;p37"/>
          <p:cNvCxnSpPr>
            <a:stCxn id="676" idx="0"/>
            <a:endCxn id="678" idx="2"/>
          </p:cNvCxnSpPr>
          <p:nvPr/>
        </p:nvCxnSpPr>
        <p:spPr>
          <a:xfrm flipH="1" rot="10800000">
            <a:off x="3496320" y="3680233"/>
            <a:ext cx="3381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37"/>
          <p:cNvSpPr/>
          <p:nvPr/>
        </p:nvSpPr>
        <p:spPr>
          <a:xfrm>
            <a:off x="3996895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680" name="Google Shape;680;p37"/>
          <p:cNvCxnSpPr>
            <a:stCxn id="679" idx="0"/>
            <a:endCxn id="678" idx="2"/>
          </p:cNvCxnSpPr>
          <p:nvPr/>
        </p:nvCxnSpPr>
        <p:spPr>
          <a:xfrm rot="10800000">
            <a:off x="3834445" y="3680233"/>
            <a:ext cx="3315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37"/>
          <p:cNvSpPr/>
          <p:nvPr/>
        </p:nvSpPr>
        <p:spPr>
          <a:xfrm>
            <a:off x="3665370" y="33553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674" name="Google Shape;674;p37"/>
          <p:cNvSpPr/>
          <p:nvPr/>
        </p:nvSpPr>
        <p:spPr>
          <a:xfrm>
            <a:off x="4255145" y="27892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  <p:sp>
        <p:nvSpPr>
          <p:cNvPr id="681" name="Google Shape;681;p37"/>
          <p:cNvSpPr/>
          <p:nvPr/>
        </p:nvSpPr>
        <p:spPr>
          <a:xfrm>
            <a:off x="4593245" y="39640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675" name="Google Shape;675;p37"/>
          <p:cNvSpPr/>
          <p:nvPr/>
        </p:nvSpPr>
        <p:spPr>
          <a:xfrm>
            <a:off x="4883045" y="33553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682" name="Google Shape;682;p37"/>
          <p:cNvCxnSpPr>
            <a:stCxn id="681" idx="0"/>
            <a:endCxn id="675" idx="2"/>
          </p:cNvCxnSpPr>
          <p:nvPr/>
        </p:nvCxnSpPr>
        <p:spPr>
          <a:xfrm flipH="1" rot="10800000">
            <a:off x="4762295" y="3680233"/>
            <a:ext cx="289800" cy="28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7"/>
          <p:cNvCxnSpPr>
            <a:stCxn id="678" idx="0"/>
            <a:endCxn id="674" idx="2"/>
          </p:cNvCxnSpPr>
          <p:nvPr/>
        </p:nvCxnSpPr>
        <p:spPr>
          <a:xfrm flipH="1" rot="10800000">
            <a:off x="3834420" y="3114133"/>
            <a:ext cx="589800" cy="24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37"/>
          <p:cNvSpPr/>
          <p:nvPr/>
        </p:nvSpPr>
        <p:spPr>
          <a:xfrm>
            <a:off x="3008445" y="45175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685" name="Google Shape;685;p37"/>
          <p:cNvCxnSpPr>
            <a:stCxn id="676" idx="2"/>
            <a:endCxn id="684" idx="0"/>
          </p:cNvCxnSpPr>
          <p:nvPr/>
        </p:nvCxnSpPr>
        <p:spPr>
          <a:xfrm flipH="1">
            <a:off x="3177420" y="4288933"/>
            <a:ext cx="318900" cy="22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37"/>
          <p:cNvSpPr txBox="1"/>
          <p:nvPr>
            <p:ph idx="1" type="body"/>
          </p:nvPr>
        </p:nvSpPr>
        <p:spPr>
          <a:xfrm>
            <a:off x="197700" y="2237225"/>
            <a:ext cx="84438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Searching an LLRB tree for a key is easy.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Treat it exactly like any BST.</a:t>
            </a:r>
            <a:endParaRPr/>
          </a:p>
        </p:txBody>
      </p:sp>
      <p:sp>
        <p:nvSpPr>
          <p:cNvPr id="687" name="Google Shape;687;p37"/>
          <p:cNvSpPr/>
          <p:nvPr/>
        </p:nvSpPr>
        <p:spPr>
          <a:xfrm>
            <a:off x="4747063" y="1881129"/>
            <a:ext cx="5742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y</a:t>
            </a:r>
            <a:endParaRPr sz="1800"/>
          </a:p>
        </p:txBody>
      </p:sp>
      <p:cxnSp>
        <p:nvCxnSpPr>
          <p:cNvPr id="688" name="Google Shape;688;p37"/>
          <p:cNvCxnSpPr>
            <a:endCxn id="687" idx="0"/>
          </p:cNvCxnSpPr>
          <p:nvPr/>
        </p:nvCxnSpPr>
        <p:spPr>
          <a:xfrm>
            <a:off x="4692763" y="1595829"/>
            <a:ext cx="341400" cy="28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37"/>
          <p:cNvSpPr/>
          <p:nvPr/>
        </p:nvSpPr>
        <p:spPr>
          <a:xfrm>
            <a:off x="3653700" y="1881125"/>
            <a:ext cx="5070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s</a:t>
            </a:r>
            <a:endParaRPr sz="1800"/>
          </a:p>
        </p:txBody>
      </p:sp>
      <p:cxnSp>
        <p:nvCxnSpPr>
          <p:cNvPr id="690" name="Google Shape;690;p37"/>
          <p:cNvCxnSpPr>
            <a:stCxn id="689" idx="0"/>
          </p:cNvCxnSpPr>
          <p:nvPr/>
        </p:nvCxnSpPr>
        <p:spPr>
          <a:xfrm flipH="1" rot="10800000">
            <a:off x="3907200" y="1595825"/>
            <a:ext cx="263400" cy="28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37"/>
          <p:cNvSpPr/>
          <p:nvPr/>
        </p:nvSpPr>
        <p:spPr>
          <a:xfrm>
            <a:off x="4280120" y="18811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endParaRPr sz="1800"/>
          </a:p>
        </p:txBody>
      </p:sp>
      <p:cxnSp>
        <p:nvCxnSpPr>
          <p:cNvPr id="692" name="Google Shape;692;p37"/>
          <p:cNvCxnSpPr>
            <a:stCxn id="691" idx="0"/>
            <a:endCxn id="693" idx="2"/>
          </p:cNvCxnSpPr>
          <p:nvPr/>
        </p:nvCxnSpPr>
        <p:spPr>
          <a:xfrm rot="10800000">
            <a:off x="4448870" y="1597333"/>
            <a:ext cx="300" cy="28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37"/>
          <p:cNvSpPr/>
          <p:nvPr/>
        </p:nvSpPr>
        <p:spPr>
          <a:xfrm>
            <a:off x="4118688" y="1272338"/>
            <a:ext cx="6606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 w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Problem #1: </a:t>
            </a:r>
            <a:r>
              <a:rPr lang="en"/>
              <a:t>yellkey.com</a:t>
            </a:r>
            <a:r>
              <a:rPr lang="en">
                <a:solidFill>
                  <a:srgbClr val="38761D"/>
                </a:solidFill>
              </a:rPr>
              <a:t>/person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99" name="Google Shape;699;p38"/>
          <p:cNvSpPr txBox="1"/>
          <p:nvPr>
            <p:ph idx="1" type="body"/>
          </p:nvPr>
        </p:nvSpPr>
        <p:spPr>
          <a:xfrm>
            <a:off x="243000" y="556500"/>
            <a:ext cx="8443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many of these are valid LLRBs, i.e. have a 1-1 correspondence with                  a valid 2-3 tree?</a:t>
            </a:r>
            <a:endParaRPr/>
          </a:p>
        </p:txBody>
      </p:sp>
      <p:sp>
        <p:nvSpPr>
          <p:cNvPr id="700" name="Google Shape;700;p38"/>
          <p:cNvSpPr/>
          <p:nvPr/>
        </p:nvSpPr>
        <p:spPr>
          <a:xfrm>
            <a:off x="3398725" y="13935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01" name="Google Shape;701;p38"/>
          <p:cNvSpPr/>
          <p:nvPr/>
        </p:nvSpPr>
        <p:spPr>
          <a:xfrm>
            <a:off x="2909875" y="19690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02" name="Google Shape;702;p38"/>
          <p:cNvSpPr/>
          <p:nvPr/>
        </p:nvSpPr>
        <p:spPr>
          <a:xfrm>
            <a:off x="3887575" y="19690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03" name="Google Shape;703;p38"/>
          <p:cNvCxnSpPr>
            <a:stCxn id="701" idx="0"/>
            <a:endCxn id="700" idx="2"/>
          </p:cNvCxnSpPr>
          <p:nvPr/>
        </p:nvCxnSpPr>
        <p:spPr>
          <a:xfrm flipH="1" rot="10800000">
            <a:off x="3127675" y="16822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38"/>
          <p:cNvCxnSpPr>
            <a:stCxn id="702" idx="0"/>
            <a:endCxn id="700" idx="2"/>
          </p:cNvCxnSpPr>
          <p:nvPr/>
        </p:nvCxnSpPr>
        <p:spPr>
          <a:xfrm rot="10800000">
            <a:off x="3616375" y="16822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38"/>
          <p:cNvSpPr/>
          <p:nvPr/>
        </p:nvSpPr>
        <p:spPr>
          <a:xfrm>
            <a:off x="2599533" y="251977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706" name="Google Shape;706;p38"/>
          <p:cNvCxnSpPr>
            <a:stCxn id="701" idx="2"/>
            <a:endCxn id="705" idx="0"/>
          </p:cNvCxnSpPr>
          <p:nvPr/>
        </p:nvCxnSpPr>
        <p:spPr>
          <a:xfrm flipH="1">
            <a:off x="2817475" y="2257612"/>
            <a:ext cx="310200" cy="26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38"/>
          <p:cNvSpPr/>
          <p:nvPr/>
        </p:nvSpPr>
        <p:spPr>
          <a:xfrm>
            <a:off x="3197383" y="25197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708" name="Google Shape;708;p38"/>
          <p:cNvCxnSpPr>
            <a:stCxn id="701" idx="2"/>
            <a:endCxn id="707" idx="0"/>
          </p:cNvCxnSpPr>
          <p:nvPr/>
        </p:nvCxnSpPr>
        <p:spPr>
          <a:xfrm>
            <a:off x="3127675" y="22576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38"/>
          <p:cNvSpPr/>
          <p:nvPr/>
        </p:nvSpPr>
        <p:spPr>
          <a:xfrm>
            <a:off x="5471975" y="13811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10" name="Google Shape;710;p38"/>
          <p:cNvSpPr/>
          <p:nvPr/>
        </p:nvSpPr>
        <p:spPr>
          <a:xfrm>
            <a:off x="498312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11" name="Google Shape;711;p38"/>
          <p:cNvSpPr/>
          <p:nvPr/>
        </p:nvSpPr>
        <p:spPr>
          <a:xfrm>
            <a:off x="596082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12" name="Google Shape;712;p38"/>
          <p:cNvCxnSpPr>
            <a:stCxn id="710" idx="0"/>
            <a:endCxn id="709" idx="2"/>
          </p:cNvCxnSpPr>
          <p:nvPr/>
        </p:nvCxnSpPr>
        <p:spPr>
          <a:xfrm flipH="1" rot="10800000">
            <a:off x="520092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8"/>
          <p:cNvCxnSpPr>
            <a:stCxn id="711" idx="0"/>
            <a:endCxn id="709" idx="2"/>
          </p:cNvCxnSpPr>
          <p:nvPr/>
        </p:nvCxnSpPr>
        <p:spPr>
          <a:xfrm rot="10800000">
            <a:off x="568962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p38"/>
          <p:cNvSpPr/>
          <p:nvPr/>
        </p:nvSpPr>
        <p:spPr>
          <a:xfrm>
            <a:off x="4672783" y="25074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715" name="Google Shape;715;p38"/>
          <p:cNvCxnSpPr>
            <a:stCxn id="710" idx="2"/>
            <a:endCxn id="714" idx="0"/>
          </p:cNvCxnSpPr>
          <p:nvPr/>
        </p:nvCxnSpPr>
        <p:spPr>
          <a:xfrm flipH="1">
            <a:off x="4890725" y="22452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38"/>
          <p:cNvSpPr/>
          <p:nvPr/>
        </p:nvSpPr>
        <p:spPr>
          <a:xfrm>
            <a:off x="5270633" y="25074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717" name="Google Shape;717;p38"/>
          <p:cNvCxnSpPr>
            <a:stCxn id="710" idx="2"/>
            <a:endCxn id="716" idx="0"/>
          </p:cNvCxnSpPr>
          <p:nvPr/>
        </p:nvCxnSpPr>
        <p:spPr>
          <a:xfrm>
            <a:off x="5200925" y="22452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38"/>
          <p:cNvSpPr/>
          <p:nvPr/>
        </p:nvSpPr>
        <p:spPr>
          <a:xfrm>
            <a:off x="7737725" y="13811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19" name="Google Shape;719;p38"/>
          <p:cNvSpPr/>
          <p:nvPr/>
        </p:nvSpPr>
        <p:spPr>
          <a:xfrm>
            <a:off x="724887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20" name="Google Shape;720;p38"/>
          <p:cNvSpPr/>
          <p:nvPr/>
        </p:nvSpPr>
        <p:spPr>
          <a:xfrm>
            <a:off x="822657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21" name="Google Shape;721;p38"/>
          <p:cNvCxnSpPr>
            <a:stCxn id="719" idx="0"/>
            <a:endCxn id="718" idx="2"/>
          </p:cNvCxnSpPr>
          <p:nvPr/>
        </p:nvCxnSpPr>
        <p:spPr>
          <a:xfrm flipH="1" rot="10800000">
            <a:off x="7466675" y="1669862"/>
            <a:ext cx="489000" cy="28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38"/>
          <p:cNvCxnSpPr>
            <a:stCxn id="720" idx="0"/>
            <a:endCxn id="718" idx="2"/>
          </p:cNvCxnSpPr>
          <p:nvPr/>
        </p:nvCxnSpPr>
        <p:spPr>
          <a:xfrm rot="10800000">
            <a:off x="795537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38"/>
          <p:cNvSpPr/>
          <p:nvPr/>
        </p:nvSpPr>
        <p:spPr>
          <a:xfrm>
            <a:off x="6938533" y="25074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724" name="Google Shape;724;p38"/>
          <p:cNvCxnSpPr>
            <a:stCxn id="719" idx="2"/>
            <a:endCxn id="723" idx="0"/>
          </p:cNvCxnSpPr>
          <p:nvPr/>
        </p:nvCxnSpPr>
        <p:spPr>
          <a:xfrm flipH="1">
            <a:off x="7156475" y="22452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38"/>
          <p:cNvSpPr/>
          <p:nvPr/>
        </p:nvSpPr>
        <p:spPr>
          <a:xfrm>
            <a:off x="7536383" y="25074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726" name="Google Shape;726;p38"/>
          <p:cNvCxnSpPr>
            <a:stCxn id="719" idx="2"/>
            <a:endCxn id="725" idx="0"/>
          </p:cNvCxnSpPr>
          <p:nvPr/>
        </p:nvCxnSpPr>
        <p:spPr>
          <a:xfrm>
            <a:off x="7466675" y="22452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38"/>
          <p:cNvSpPr/>
          <p:nvPr/>
        </p:nvSpPr>
        <p:spPr>
          <a:xfrm>
            <a:off x="1249275" y="13811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28" name="Google Shape;728;p38"/>
          <p:cNvSpPr/>
          <p:nvPr/>
        </p:nvSpPr>
        <p:spPr>
          <a:xfrm>
            <a:off x="760425" y="19566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729" name="Google Shape;729;p38"/>
          <p:cNvSpPr/>
          <p:nvPr/>
        </p:nvSpPr>
        <p:spPr>
          <a:xfrm>
            <a:off x="1738125" y="19566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30" name="Google Shape;730;p38"/>
          <p:cNvCxnSpPr>
            <a:stCxn id="728" idx="0"/>
            <a:endCxn id="727" idx="2"/>
          </p:cNvCxnSpPr>
          <p:nvPr/>
        </p:nvCxnSpPr>
        <p:spPr>
          <a:xfrm flipH="1" rot="10800000">
            <a:off x="978225" y="16698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38"/>
          <p:cNvCxnSpPr>
            <a:stCxn id="729" idx="0"/>
            <a:endCxn id="727" idx="2"/>
          </p:cNvCxnSpPr>
          <p:nvPr/>
        </p:nvCxnSpPr>
        <p:spPr>
          <a:xfrm rot="10800000">
            <a:off x="1466925" y="16698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38"/>
          <p:cNvSpPr/>
          <p:nvPr/>
        </p:nvSpPr>
        <p:spPr>
          <a:xfrm>
            <a:off x="221483" y="281220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733" name="Google Shape;733;p38"/>
          <p:cNvCxnSpPr>
            <a:stCxn id="734" idx="2"/>
            <a:endCxn id="732" idx="0"/>
          </p:cNvCxnSpPr>
          <p:nvPr/>
        </p:nvCxnSpPr>
        <p:spPr>
          <a:xfrm flipH="1">
            <a:off x="439383" y="2664933"/>
            <a:ext cx="257700" cy="14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38"/>
          <p:cNvSpPr/>
          <p:nvPr/>
        </p:nvSpPr>
        <p:spPr>
          <a:xfrm>
            <a:off x="479283" y="23763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735" name="Google Shape;735;p38"/>
          <p:cNvCxnSpPr>
            <a:stCxn id="728" idx="2"/>
            <a:endCxn id="734" idx="0"/>
          </p:cNvCxnSpPr>
          <p:nvPr/>
        </p:nvCxnSpPr>
        <p:spPr>
          <a:xfrm flipH="1">
            <a:off x="697125" y="2245250"/>
            <a:ext cx="281100" cy="1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Problem #1: yellkey.com</a:t>
            </a:r>
            <a:r>
              <a:rPr lang="en">
                <a:solidFill>
                  <a:srgbClr val="38761D"/>
                </a:solidFill>
              </a:rPr>
              <a:t>/person</a:t>
            </a:r>
            <a:endParaRPr/>
          </a:p>
        </p:txBody>
      </p:sp>
      <p:sp>
        <p:nvSpPr>
          <p:cNvPr id="741" name="Google Shape;741;p39"/>
          <p:cNvSpPr txBox="1"/>
          <p:nvPr>
            <p:ph idx="1" type="body"/>
          </p:nvPr>
        </p:nvSpPr>
        <p:spPr>
          <a:xfrm>
            <a:off x="243000" y="556500"/>
            <a:ext cx="8443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of these are valid LLRBs, i.e. have a 1-1 correspondence with                  a valid 2-3 tree?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2" name="Google Shape;742;p39"/>
          <p:cNvSpPr/>
          <p:nvPr/>
        </p:nvSpPr>
        <p:spPr>
          <a:xfrm>
            <a:off x="1249275" y="13811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43" name="Google Shape;743;p39"/>
          <p:cNvSpPr/>
          <p:nvPr/>
        </p:nvSpPr>
        <p:spPr>
          <a:xfrm>
            <a:off x="760425" y="19566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744" name="Google Shape;744;p39"/>
          <p:cNvSpPr/>
          <p:nvPr/>
        </p:nvSpPr>
        <p:spPr>
          <a:xfrm>
            <a:off x="1738125" y="19566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45" name="Google Shape;745;p39"/>
          <p:cNvCxnSpPr>
            <a:stCxn id="743" idx="0"/>
            <a:endCxn id="742" idx="2"/>
          </p:cNvCxnSpPr>
          <p:nvPr/>
        </p:nvCxnSpPr>
        <p:spPr>
          <a:xfrm flipH="1" rot="10800000">
            <a:off x="978225" y="16698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9"/>
          <p:cNvCxnSpPr>
            <a:stCxn id="744" idx="0"/>
            <a:endCxn id="742" idx="2"/>
          </p:cNvCxnSpPr>
          <p:nvPr/>
        </p:nvCxnSpPr>
        <p:spPr>
          <a:xfrm rot="10800000">
            <a:off x="1466925" y="16698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39"/>
          <p:cNvSpPr/>
          <p:nvPr/>
        </p:nvSpPr>
        <p:spPr>
          <a:xfrm>
            <a:off x="221483" y="281220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748" name="Google Shape;748;p39"/>
          <p:cNvCxnSpPr>
            <a:stCxn id="749" idx="2"/>
            <a:endCxn id="747" idx="0"/>
          </p:cNvCxnSpPr>
          <p:nvPr/>
        </p:nvCxnSpPr>
        <p:spPr>
          <a:xfrm flipH="1">
            <a:off x="439383" y="2664933"/>
            <a:ext cx="257700" cy="14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39"/>
          <p:cNvSpPr/>
          <p:nvPr/>
        </p:nvSpPr>
        <p:spPr>
          <a:xfrm>
            <a:off x="479283" y="23763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750" name="Google Shape;750;p39"/>
          <p:cNvCxnSpPr>
            <a:stCxn id="743" idx="2"/>
            <a:endCxn id="749" idx="0"/>
          </p:cNvCxnSpPr>
          <p:nvPr/>
        </p:nvCxnSpPr>
        <p:spPr>
          <a:xfrm flipH="1">
            <a:off x="697125" y="2245250"/>
            <a:ext cx="281100" cy="1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1" name="Google Shape;751;p39"/>
          <p:cNvSpPr/>
          <p:nvPr/>
        </p:nvSpPr>
        <p:spPr>
          <a:xfrm>
            <a:off x="3398725" y="13935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52" name="Google Shape;752;p39"/>
          <p:cNvSpPr/>
          <p:nvPr/>
        </p:nvSpPr>
        <p:spPr>
          <a:xfrm>
            <a:off x="2909875" y="19690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53" name="Google Shape;753;p39"/>
          <p:cNvSpPr/>
          <p:nvPr/>
        </p:nvSpPr>
        <p:spPr>
          <a:xfrm>
            <a:off x="3887575" y="19690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54" name="Google Shape;754;p39"/>
          <p:cNvCxnSpPr>
            <a:stCxn id="752" idx="0"/>
            <a:endCxn id="751" idx="2"/>
          </p:cNvCxnSpPr>
          <p:nvPr/>
        </p:nvCxnSpPr>
        <p:spPr>
          <a:xfrm flipH="1" rot="10800000">
            <a:off x="3127675" y="16822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9"/>
          <p:cNvCxnSpPr>
            <a:stCxn id="753" idx="0"/>
            <a:endCxn id="751" idx="2"/>
          </p:cNvCxnSpPr>
          <p:nvPr/>
        </p:nvCxnSpPr>
        <p:spPr>
          <a:xfrm rot="10800000">
            <a:off x="3616375" y="16822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39"/>
          <p:cNvSpPr/>
          <p:nvPr/>
        </p:nvSpPr>
        <p:spPr>
          <a:xfrm>
            <a:off x="2599533" y="251977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757" name="Google Shape;757;p39"/>
          <p:cNvCxnSpPr>
            <a:stCxn id="752" idx="2"/>
            <a:endCxn id="756" idx="0"/>
          </p:cNvCxnSpPr>
          <p:nvPr/>
        </p:nvCxnSpPr>
        <p:spPr>
          <a:xfrm flipH="1">
            <a:off x="2817475" y="2257612"/>
            <a:ext cx="310200" cy="26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39"/>
          <p:cNvSpPr/>
          <p:nvPr/>
        </p:nvSpPr>
        <p:spPr>
          <a:xfrm>
            <a:off x="3197383" y="25197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759" name="Google Shape;759;p39"/>
          <p:cNvCxnSpPr>
            <a:stCxn id="752" idx="2"/>
            <a:endCxn id="758" idx="0"/>
          </p:cNvCxnSpPr>
          <p:nvPr/>
        </p:nvCxnSpPr>
        <p:spPr>
          <a:xfrm>
            <a:off x="3127675" y="22576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39"/>
          <p:cNvSpPr/>
          <p:nvPr/>
        </p:nvSpPr>
        <p:spPr>
          <a:xfrm>
            <a:off x="5471975" y="13811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61" name="Google Shape;761;p39"/>
          <p:cNvSpPr/>
          <p:nvPr/>
        </p:nvSpPr>
        <p:spPr>
          <a:xfrm>
            <a:off x="498312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62" name="Google Shape;762;p39"/>
          <p:cNvSpPr/>
          <p:nvPr/>
        </p:nvSpPr>
        <p:spPr>
          <a:xfrm>
            <a:off x="596082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3" name="Google Shape;763;p39"/>
          <p:cNvCxnSpPr>
            <a:stCxn id="761" idx="0"/>
            <a:endCxn id="760" idx="2"/>
          </p:cNvCxnSpPr>
          <p:nvPr/>
        </p:nvCxnSpPr>
        <p:spPr>
          <a:xfrm flipH="1" rot="10800000">
            <a:off x="520092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39"/>
          <p:cNvCxnSpPr>
            <a:stCxn id="762" idx="0"/>
            <a:endCxn id="760" idx="2"/>
          </p:cNvCxnSpPr>
          <p:nvPr/>
        </p:nvCxnSpPr>
        <p:spPr>
          <a:xfrm rot="10800000">
            <a:off x="568962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39"/>
          <p:cNvSpPr/>
          <p:nvPr/>
        </p:nvSpPr>
        <p:spPr>
          <a:xfrm>
            <a:off x="4672783" y="25074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766" name="Google Shape;766;p39"/>
          <p:cNvCxnSpPr>
            <a:stCxn id="761" idx="2"/>
            <a:endCxn id="765" idx="0"/>
          </p:cNvCxnSpPr>
          <p:nvPr/>
        </p:nvCxnSpPr>
        <p:spPr>
          <a:xfrm flipH="1">
            <a:off x="4890725" y="22452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39"/>
          <p:cNvSpPr/>
          <p:nvPr/>
        </p:nvSpPr>
        <p:spPr>
          <a:xfrm>
            <a:off x="5270633" y="25074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768" name="Google Shape;768;p39"/>
          <p:cNvCxnSpPr>
            <a:stCxn id="761" idx="2"/>
            <a:endCxn id="767" idx="0"/>
          </p:cNvCxnSpPr>
          <p:nvPr/>
        </p:nvCxnSpPr>
        <p:spPr>
          <a:xfrm>
            <a:off x="5200925" y="22452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39"/>
          <p:cNvSpPr/>
          <p:nvPr/>
        </p:nvSpPr>
        <p:spPr>
          <a:xfrm>
            <a:off x="7737725" y="13811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70" name="Google Shape;770;p39"/>
          <p:cNvSpPr/>
          <p:nvPr/>
        </p:nvSpPr>
        <p:spPr>
          <a:xfrm>
            <a:off x="724887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71" name="Google Shape;771;p39"/>
          <p:cNvSpPr/>
          <p:nvPr/>
        </p:nvSpPr>
        <p:spPr>
          <a:xfrm>
            <a:off x="8226575" y="19566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72" name="Google Shape;772;p39"/>
          <p:cNvCxnSpPr>
            <a:stCxn id="770" idx="0"/>
            <a:endCxn id="769" idx="2"/>
          </p:cNvCxnSpPr>
          <p:nvPr/>
        </p:nvCxnSpPr>
        <p:spPr>
          <a:xfrm flipH="1" rot="10800000">
            <a:off x="7466675" y="1669862"/>
            <a:ext cx="489000" cy="28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39"/>
          <p:cNvCxnSpPr>
            <a:stCxn id="771" idx="0"/>
            <a:endCxn id="769" idx="2"/>
          </p:cNvCxnSpPr>
          <p:nvPr/>
        </p:nvCxnSpPr>
        <p:spPr>
          <a:xfrm rot="10800000">
            <a:off x="7955375" y="16698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39"/>
          <p:cNvSpPr/>
          <p:nvPr/>
        </p:nvSpPr>
        <p:spPr>
          <a:xfrm>
            <a:off x="6938533" y="25074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775" name="Google Shape;775;p39"/>
          <p:cNvCxnSpPr>
            <a:stCxn id="770" idx="2"/>
            <a:endCxn id="774" idx="0"/>
          </p:cNvCxnSpPr>
          <p:nvPr/>
        </p:nvCxnSpPr>
        <p:spPr>
          <a:xfrm flipH="1">
            <a:off x="7156475" y="22452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39"/>
          <p:cNvSpPr/>
          <p:nvPr/>
        </p:nvSpPr>
        <p:spPr>
          <a:xfrm>
            <a:off x="7536383" y="25074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777" name="Google Shape;777;p39"/>
          <p:cNvCxnSpPr>
            <a:stCxn id="770" idx="2"/>
            <a:endCxn id="776" idx="0"/>
          </p:cNvCxnSpPr>
          <p:nvPr/>
        </p:nvCxnSpPr>
        <p:spPr>
          <a:xfrm>
            <a:off x="7466675" y="22452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39"/>
          <p:cNvSpPr/>
          <p:nvPr/>
        </p:nvSpPr>
        <p:spPr>
          <a:xfrm>
            <a:off x="1249275" y="40208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79" name="Google Shape;779;p39"/>
          <p:cNvSpPr/>
          <p:nvPr/>
        </p:nvSpPr>
        <p:spPr>
          <a:xfrm>
            <a:off x="450075" y="4571583"/>
            <a:ext cx="890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/>
              <a:t>B C</a:t>
            </a:r>
            <a:endParaRPr sz="1800"/>
          </a:p>
        </p:txBody>
      </p:sp>
      <p:sp>
        <p:nvSpPr>
          <p:cNvPr id="780" name="Google Shape;780;p39"/>
          <p:cNvSpPr/>
          <p:nvPr/>
        </p:nvSpPr>
        <p:spPr>
          <a:xfrm>
            <a:off x="1738125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81" name="Google Shape;781;p39"/>
          <p:cNvCxnSpPr>
            <a:stCxn id="779" idx="0"/>
            <a:endCxn id="778" idx="2"/>
          </p:cNvCxnSpPr>
          <p:nvPr/>
        </p:nvCxnSpPr>
        <p:spPr>
          <a:xfrm flipH="1" rot="10800000">
            <a:off x="895425" y="4309383"/>
            <a:ext cx="5718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9"/>
          <p:cNvCxnSpPr>
            <a:stCxn id="780" idx="0"/>
            <a:endCxn id="778" idx="2"/>
          </p:cNvCxnSpPr>
          <p:nvPr/>
        </p:nvCxnSpPr>
        <p:spPr>
          <a:xfrm rot="10800000">
            <a:off x="1466925" y="4309383"/>
            <a:ext cx="4890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39"/>
          <p:cNvSpPr/>
          <p:nvPr/>
        </p:nvSpPr>
        <p:spPr>
          <a:xfrm>
            <a:off x="3464275" y="34453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84" name="Google Shape;784;p39"/>
          <p:cNvSpPr/>
          <p:nvPr/>
        </p:nvSpPr>
        <p:spPr>
          <a:xfrm>
            <a:off x="2665075" y="4020812"/>
            <a:ext cx="750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B</a:t>
            </a:r>
            <a:endParaRPr sz="1800"/>
          </a:p>
        </p:txBody>
      </p:sp>
      <p:sp>
        <p:nvSpPr>
          <p:cNvPr id="785" name="Google Shape;785;p39"/>
          <p:cNvSpPr/>
          <p:nvPr/>
        </p:nvSpPr>
        <p:spPr>
          <a:xfrm>
            <a:off x="3953125" y="40208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86" name="Google Shape;786;p39"/>
          <p:cNvCxnSpPr>
            <a:stCxn id="784" idx="0"/>
            <a:endCxn id="783" idx="2"/>
          </p:cNvCxnSpPr>
          <p:nvPr/>
        </p:nvCxnSpPr>
        <p:spPr>
          <a:xfrm flipH="1" rot="10800000">
            <a:off x="3040525" y="3734012"/>
            <a:ext cx="6417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39"/>
          <p:cNvCxnSpPr>
            <a:stCxn id="785" idx="0"/>
            <a:endCxn id="783" idx="2"/>
          </p:cNvCxnSpPr>
          <p:nvPr/>
        </p:nvCxnSpPr>
        <p:spPr>
          <a:xfrm rot="10800000">
            <a:off x="3681925" y="37340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39"/>
          <p:cNvSpPr/>
          <p:nvPr/>
        </p:nvSpPr>
        <p:spPr>
          <a:xfrm>
            <a:off x="3094896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789" name="Google Shape;789;p39"/>
          <p:cNvCxnSpPr>
            <a:stCxn id="784" idx="2"/>
            <a:endCxn id="788" idx="0"/>
          </p:cNvCxnSpPr>
          <p:nvPr/>
        </p:nvCxnSpPr>
        <p:spPr>
          <a:xfrm>
            <a:off x="3040525" y="4309412"/>
            <a:ext cx="2721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39"/>
          <p:cNvSpPr/>
          <p:nvPr/>
        </p:nvSpPr>
        <p:spPr>
          <a:xfrm>
            <a:off x="5527975" y="34453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791" name="Google Shape;791;p39"/>
          <p:cNvSpPr/>
          <p:nvPr/>
        </p:nvSpPr>
        <p:spPr>
          <a:xfrm>
            <a:off x="5039125" y="40208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792" name="Google Shape;792;p39"/>
          <p:cNvSpPr/>
          <p:nvPr/>
        </p:nvSpPr>
        <p:spPr>
          <a:xfrm>
            <a:off x="6016825" y="40208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93" name="Google Shape;793;p39"/>
          <p:cNvCxnSpPr>
            <a:stCxn id="791" idx="0"/>
            <a:endCxn id="790" idx="2"/>
          </p:cNvCxnSpPr>
          <p:nvPr/>
        </p:nvCxnSpPr>
        <p:spPr>
          <a:xfrm flipH="1" rot="10800000">
            <a:off x="5256925" y="37340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9"/>
          <p:cNvCxnSpPr>
            <a:stCxn id="792" idx="0"/>
            <a:endCxn id="790" idx="2"/>
          </p:cNvCxnSpPr>
          <p:nvPr/>
        </p:nvCxnSpPr>
        <p:spPr>
          <a:xfrm rot="10800000">
            <a:off x="5745625" y="37340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39"/>
          <p:cNvSpPr/>
          <p:nvPr/>
        </p:nvSpPr>
        <p:spPr>
          <a:xfrm>
            <a:off x="4728783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796" name="Google Shape;796;p39"/>
          <p:cNvCxnSpPr>
            <a:stCxn id="791" idx="2"/>
            <a:endCxn id="795" idx="0"/>
          </p:cNvCxnSpPr>
          <p:nvPr/>
        </p:nvCxnSpPr>
        <p:spPr>
          <a:xfrm flipH="1">
            <a:off x="4946725" y="430941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39"/>
          <p:cNvSpPr/>
          <p:nvPr/>
        </p:nvSpPr>
        <p:spPr>
          <a:xfrm>
            <a:off x="5326633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798" name="Google Shape;798;p39"/>
          <p:cNvCxnSpPr>
            <a:stCxn id="791" idx="2"/>
            <a:endCxn id="797" idx="0"/>
          </p:cNvCxnSpPr>
          <p:nvPr/>
        </p:nvCxnSpPr>
        <p:spPr>
          <a:xfrm>
            <a:off x="5256925" y="43094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39"/>
          <p:cNvSpPr/>
          <p:nvPr/>
        </p:nvSpPr>
        <p:spPr>
          <a:xfrm>
            <a:off x="7433325" y="4020812"/>
            <a:ext cx="641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</a:t>
            </a:r>
            <a:r>
              <a:rPr lang="en" sz="1800"/>
              <a:t>G</a:t>
            </a:r>
            <a:endParaRPr sz="1800"/>
          </a:p>
        </p:txBody>
      </p:sp>
      <p:sp>
        <p:nvSpPr>
          <p:cNvPr id="800" name="Google Shape;800;p39"/>
          <p:cNvSpPr/>
          <p:nvPr/>
        </p:nvSpPr>
        <p:spPr>
          <a:xfrm>
            <a:off x="8212975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01" name="Google Shape;801;p39"/>
          <p:cNvCxnSpPr>
            <a:stCxn id="800" idx="0"/>
            <a:endCxn id="799" idx="2"/>
          </p:cNvCxnSpPr>
          <p:nvPr/>
        </p:nvCxnSpPr>
        <p:spPr>
          <a:xfrm rot="10800000">
            <a:off x="7754275" y="4309383"/>
            <a:ext cx="6765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39"/>
          <p:cNvSpPr/>
          <p:nvPr/>
        </p:nvSpPr>
        <p:spPr>
          <a:xfrm>
            <a:off x="6924933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803" name="Google Shape;803;p39"/>
          <p:cNvCxnSpPr>
            <a:stCxn id="799" idx="2"/>
            <a:endCxn id="802" idx="0"/>
          </p:cNvCxnSpPr>
          <p:nvPr/>
        </p:nvCxnSpPr>
        <p:spPr>
          <a:xfrm flipH="1">
            <a:off x="7142775" y="4309412"/>
            <a:ext cx="611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" name="Google Shape;804;p39"/>
          <p:cNvSpPr/>
          <p:nvPr/>
        </p:nvSpPr>
        <p:spPr>
          <a:xfrm>
            <a:off x="7536375" y="45715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805" name="Google Shape;805;p39"/>
          <p:cNvCxnSpPr>
            <a:stCxn id="804" idx="0"/>
            <a:endCxn id="799" idx="2"/>
          </p:cNvCxnSpPr>
          <p:nvPr/>
        </p:nvCxnSpPr>
        <p:spPr>
          <a:xfrm rot="10800000">
            <a:off x="7754175" y="4309383"/>
            <a:ext cx="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39"/>
          <p:cNvCxnSpPr/>
          <p:nvPr/>
        </p:nvCxnSpPr>
        <p:spPr>
          <a:xfrm>
            <a:off x="8300" y="3157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07" name="Google Shape;807;p39"/>
          <p:cNvSpPr txBox="1"/>
          <p:nvPr/>
        </p:nvSpPr>
        <p:spPr>
          <a:xfrm>
            <a:off x="70100" y="3113300"/>
            <a:ext cx="3057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Equivalent 2-3</a:t>
            </a:r>
            <a:endParaRPr/>
          </a:p>
        </p:txBody>
      </p:sp>
      <p:sp>
        <p:nvSpPr>
          <p:cNvPr id="808" name="Google Shape;808;p39"/>
          <p:cNvSpPr txBox="1"/>
          <p:nvPr/>
        </p:nvSpPr>
        <p:spPr>
          <a:xfrm>
            <a:off x="403076" y="4821950"/>
            <a:ext cx="2226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Invalid, has 4 node.</a:t>
            </a:r>
            <a:endParaRPr/>
          </a:p>
        </p:txBody>
      </p:sp>
      <p:sp>
        <p:nvSpPr>
          <p:cNvPr id="809" name="Google Shape;809;p39"/>
          <p:cNvSpPr txBox="1"/>
          <p:nvPr/>
        </p:nvSpPr>
        <p:spPr>
          <a:xfrm>
            <a:off x="2665076" y="4819113"/>
            <a:ext cx="2226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Invalid, not balanced.</a:t>
            </a:r>
            <a:endParaRPr/>
          </a:p>
        </p:txBody>
      </p:sp>
      <p:sp>
        <p:nvSpPr>
          <p:cNvPr id="810" name="Google Shape;810;p39"/>
          <p:cNvSpPr txBox="1"/>
          <p:nvPr/>
        </p:nvSpPr>
        <p:spPr>
          <a:xfrm>
            <a:off x="4632326" y="4816376"/>
            <a:ext cx="22269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Invalid, not balanced.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LLRB Problem #2: yellkey.com</a:t>
            </a:r>
            <a:r>
              <a:rPr lang="en">
                <a:solidFill>
                  <a:srgbClr val="38761D"/>
                </a:solidFill>
              </a:rPr>
              <a:t>/leave</a:t>
            </a:r>
            <a:endParaRPr/>
          </a:p>
        </p:txBody>
      </p:sp>
      <p:sp>
        <p:nvSpPr>
          <p:cNvPr id="816" name="Google Shape;816;p40"/>
          <p:cNvSpPr txBox="1"/>
          <p:nvPr>
            <p:ph idx="1" type="body"/>
          </p:nvPr>
        </p:nvSpPr>
        <p:spPr>
          <a:xfrm>
            <a:off x="243000" y="556500"/>
            <a:ext cx="84438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tall is the corresponding LLRB for the 2-3 tree below? (3 - nodes in pink)</a:t>
            </a:r>
            <a:endParaRPr/>
          </a:p>
        </p:txBody>
      </p:sp>
      <p:sp>
        <p:nvSpPr>
          <p:cNvPr id="817" name="Google Shape;817;p40"/>
          <p:cNvSpPr/>
          <p:nvPr/>
        </p:nvSpPr>
        <p:spPr>
          <a:xfrm>
            <a:off x="2688116" y="258550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E</a:t>
            </a:r>
            <a:endParaRPr sz="1800"/>
          </a:p>
        </p:txBody>
      </p:sp>
      <p:cxnSp>
        <p:nvCxnSpPr>
          <p:cNvPr id="818" name="Google Shape;818;p40"/>
          <p:cNvCxnSpPr>
            <a:stCxn id="817" idx="0"/>
            <a:endCxn id="819" idx="2"/>
          </p:cNvCxnSpPr>
          <p:nvPr/>
        </p:nvCxnSpPr>
        <p:spPr>
          <a:xfrm flipH="1" rot="10800000">
            <a:off x="2994716" y="2312500"/>
            <a:ext cx="1548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40"/>
          <p:cNvSpPr/>
          <p:nvPr/>
        </p:nvSpPr>
        <p:spPr>
          <a:xfrm>
            <a:off x="5633320" y="258550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821" name="Google Shape;821;p40"/>
          <p:cNvCxnSpPr>
            <a:stCxn id="820" idx="0"/>
            <a:endCxn id="819" idx="2"/>
          </p:cNvCxnSpPr>
          <p:nvPr/>
        </p:nvCxnSpPr>
        <p:spPr>
          <a:xfrm rot="10800000">
            <a:off x="4542970" y="2312500"/>
            <a:ext cx="1259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2" name="Google Shape;822;p40"/>
          <p:cNvSpPr/>
          <p:nvPr/>
        </p:nvSpPr>
        <p:spPr>
          <a:xfrm>
            <a:off x="1946220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823" name="Google Shape;823;p40"/>
          <p:cNvSpPr/>
          <p:nvPr/>
        </p:nvSpPr>
        <p:spPr>
          <a:xfrm>
            <a:off x="2825157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824" name="Google Shape;824;p40"/>
          <p:cNvSpPr/>
          <p:nvPr/>
        </p:nvSpPr>
        <p:spPr>
          <a:xfrm>
            <a:off x="3704094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cxnSp>
        <p:nvCxnSpPr>
          <p:cNvPr id="825" name="Google Shape;825;p40"/>
          <p:cNvCxnSpPr>
            <a:stCxn id="817" idx="2"/>
            <a:endCxn id="822" idx="0"/>
          </p:cNvCxnSpPr>
          <p:nvPr/>
        </p:nvCxnSpPr>
        <p:spPr>
          <a:xfrm flipH="1">
            <a:off x="2115416" y="2910400"/>
            <a:ext cx="8793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40"/>
          <p:cNvCxnSpPr>
            <a:stCxn id="817" idx="2"/>
            <a:endCxn id="823" idx="0"/>
          </p:cNvCxnSpPr>
          <p:nvPr/>
        </p:nvCxnSpPr>
        <p:spPr>
          <a:xfrm flipH="1">
            <a:off x="2994116" y="2910400"/>
            <a:ext cx="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40"/>
          <p:cNvCxnSpPr>
            <a:stCxn id="817" idx="2"/>
            <a:endCxn id="824" idx="0"/>
          </p:cNvCxnSpPr>
          <p:nvPr/>
        </p:nvCxnSpPr>
        <p:spPr>
          <a:xfrm>
            <a:off x="2994716" y="2910400"/>
            <a:ext cx="8784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40"/>
          <p:cNvSpPr/>
          <p:nvPr/>
        </p:nvSpPr>
        <p:spPr>
          <a:xfrm>
            <a:off x="4932858" y="33776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cxnSp>
        <p:nvCxnSpPr>
          <p:cNvPr id="829" name="Google Shape;829;p40"/>
          <p:cNvCxnSpPr>
            <a:stCxn id="820" idx="2"/>
            <a:endCxn id="828" idx="0"/>
          </p:cNvCxnSpPr>
          <p:nvPr/>
        </p:nvCxnSpPr>
        <p:spPr>
          <a:xfrm flipH="1">
            <a:off x="5101870" y="2910400"/>
            <a:ext cx="7005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40"/>
          <p:cNvCxnSpPr>
            <a:stCxn id="820" idx="2"/>
            <a:endCxn id="831" idx="0"/>
          </p:cNvCxnSpPr>
          <p:nvPr/>
        </p:nvCxnSpPr>
        <p:spPr>
          <a:xfrm>
            <a:off x="5802370" y="2910400"/>
            <a:ext cx="7830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Google Shape;832;p40"/>
          <p:cNvSpPr/>
          <p:nvPr/>
        </p:nvSpPr>
        <p:spPr>
          <a:xfrm>
            <a:off x="5715075" y="41697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 R</a:t>
            </a:r>
            <a:endParaRPr sz="1800"/>
          </a:p>
        </p:txBody>
      </p:sp>
      <p:sp>
        <p:nvSpPr>
          <p:cNvPr id="833" name="Google Shape;833;p40"/>
          <p:cNvSpPr/>
          <p:nvPr/>
        </p:nvSpPr>
        <p:spPr>
          <a:xfrm>
            <a:off x="6903750" y="4169750"/>
            <a:ext cx="6627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 </a:t>
            </a:r>
            <a:r>
              <a:rPr lang="en" sz="1800"/>
              <a:t>W</a:t>
            </a:r>
            <a:endParaRPr sz="1800"/>
          </a:p>
        </p:txBody>
      </p:sp>
      <p:cxnSp>
        <p:nvCxnSpPr>
          <p:cNvPr id="834" name="Google Shape;834;p40"/>
          <p:cNvCxnSpPr>
            <a:stCxn id="831" idx="2"/>
            <a:endCxn id="832" idx="0"/>
          </p:cNvCxnSpPr>
          <p:nvPr/>
        </p:nvCxnSpPr>
        <p:spPr>
          <a:xfrm flipH="1">
            <a:off x="6021800" y="3702550"/>
            <a:ext cx="563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40"/>
          <p:cNvCxnSpPr>
            <a:stCxn id="831" idx="2"/>
            <a:endCxn id="833" idx="0"/>
          </p:cNvCxnSpPr>
          <p:nvPr/>
        </p:nvCxnSpPr>
        <p:spPr>
          <a:xfrm>
            <a:off x="6585500" y="3702550"/>
            <a:ext cx="649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40"/>
          <p:cNvSpPr/>
          <p:nvPr/>
        </p:nvSpPr>
        <p:spPr>
          <a:xfrm>
            <a:off x="173325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37" name="Google Shape;837;p40"/>
          <p:cNvSpPr/>
          <p:nvPr/>
        </p:nvSpPr>
        <p:spPr>
          <a:xfrm>
            <a:off x="213408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838" name="Google Shape;838;p40"/>
          <p:cNvCxnSpPr>
            <a:stCxn id="822" idx="2"/>
            <a:endCxn id="836" idx="0"/>
          </p:cNvCxnSpPr>
          <p:nvPr/>
        </p:nvCxnSpPr>
        <p:spPr>
          <a:xfrm flipH="1">
            <a:off x="1902270" y="3702533"/>
            <a:ext cx="2130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40"/>
          <p:cNvCxnSpPr>
            <a:stCxn id="822" idx="2"/>
            <a:endCxn id="837" idx="0"/>
          </p:cNvCxnSpPr>
          <p:nvPr/>
        </p:nvCxnSpPr>
        <p:spPr>
          <a:xfrm>
            <a:off x="2115270" y="3702533"/>
            <a:ext cx="18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40"/>
          <p:cNvSpPr/>
          <p:nvPr/>
        </p:nvSpPr>
        <p:spPr>
          <a:xfrm>
            <a:off x="2611107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841" name="Google Shape;841;p40"/>
          <p:cNvSpPr/>
          <p:nvPr/>
        </p:nvSpPr>
        <p:spPr>
          <a:xfrm>
            <a:off x="3011931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cxnSp>
        <p:nvCxnSpPr>
          <p:cNvPr id="842" name="Google Shape;842;p40"/>
          <p:cNvCxnSpPr>
            <a:stCxn id="823" idx="2"/>
            <a:endCxn id="840" idx="0"/>
          </p:cNvCxnSpPr>
          <p:nvPr/>
        </p:nvCxnSpPr>
        <p:spPr>
          <a:xfrm flipH="1">
            <a:off x="2780007" y="3702533"/>
            <a:ext cx="2142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40"/>
          <p:cNvCxnSpPr>
            <a:stCxn id="823" idx="2"/>
            <a:endCxn id="841" idx="0"/>
          </p:cNvCxnSpPr>
          <p:nvPr/>
        </p:nvCxnSpPr>
        <p:spPr>
          <a:xfrm>
            <a:off x="2994207" y="3702533"/>
            <a:ext cx="1869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40"/>
          <p:cNvSpPr/>
          <p:nvPr/>
        </p:nvSpPr>
        <p:spPr>
          <a:xfrm>
            <a:off x="3488955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</p:txBody>
      </p:sp>
      <p:sp>
        <p:nvSpPr>
          <p:cNvPr id="845" name="Google Shape;845;p40"/>
          <p:cNvSpPr/>
          <p:nvPr/>
        </p:nvSpPr>
        <p:spPr>
          <a:xfrm>
            <a:off x="388977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846" name="Google Shape;846;p40"/>
          <p:cNvCxnSpPr>
            <a:endCxn id="844" idx="0"/>
          </p:cNvCxnSpPr>
          <p:nvPr/>
        </p:nvCxnSpPr>
        <p:spPr>
          <a:xfrm flipH="1">
            <a:off x="3658005" y="3702658"/>
            <a:ext cx="186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40"/>
          <p:cNvCxnSpPr>
            <a:stCxn id="824" idx="2"/>
            <a:endCxn id="845" idx="0"/>
          </p:cNvCxnSpPr>
          <p:nvPr/>
        </p:nvCxnSpPr>
        <p:spPr>
          <a:xfrm>
            <a:off x="3873144" y="3702533"/>
            <a:ext cx="185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" name="Google Shape;848;p40"/>
          <p:cNvSpPr/>
          <p:nvPr/>
        </p:nvSpPr>
        <p:spPr>
          <a:xfrm>
            <a:off x="4712096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sp>
        <p:nvSpPr>
          <p:cNvPr id="849" name="Google Shape;849;p40"/>
          <p:cNvSpPr/>
          <p:nvPr/>
        </p:nvSpPr>
        <p:spPr>
          <a:xfrm>
            <a:off x="5105634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cxnSp>
        <p:nvCxnSpPr>
          <p:cNvPr id="850" name="Google Shape;850;p40"/>
          <p:cNvCxnSpPr>
            <a:stCxn id="828" idx="2"/>
            <a:endCxn id="848" idx="0"/>
          </p:cNvCxnSpPr>
          <p:nvPr/>
        </p:nvCxnSpPr>
        <p:spPr>
          <a:xfrm flipH="1">
            <a:off x="4881108" y="3702558"/>
            <a:ext cx="220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40"/>
          <p:cNvCxnSpPr>
            <a:stCxn id="828" idx="2"/>
            <a:endCxn id="849" idx="0"/>
          </p:cNvCxnSpPr>
          <p:nvPr/>
        </p:nvCxnSpPr>
        <p:spPr>
          <a:xfrm>
            <a:off x="5101908" y="3702558"/>
            <a:ext cx="172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40"/>
          <p:cNvSpPr/>
          <p:nvPr/>
        </p:nvSpPr>
        <p:spPr>
          <a:xfrm>
            <a:off x="6278900" y="33776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 U</a:t>
            </a:r>
            <a:endParaRPr sz="1800"/>
          </a:p>
        </p:txBody>
      </p:sp>
      <p:sp>
        <p:nvSpPr>
          <p:cNvPr id="852" name="Google Shape;852;p40"/>
          <p:cNvSpPr/>
          <p:nvPr/>
        </p:nvSpPr>
        <p:spPr>
          <a:xfrm>
            <a:off x="641910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endParaRPr sz="1800"/>
          </a:p>
        </p:txBody>
      </p:sp>
      <p:cxnSp>
        <p:nvCxnSpPr>
          <p:cNvPr id="853" name="Google Shape;853;p40"/>
          <p:cNvCxnSpPr>
            <a:stCxn id="831" idx="2"/>
            <a:endCxn id="852" idx="0"/>
          </p:cNvCxnSpPr>
          <p:nvPr/>
        </p:nvCxnSpPr>
        <p:spPr>
          <a:xfrm>
            <a:off x="6585500" y="3702550"/>
            <a:ext cx="2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40"/>
          <p:cNvSpPr/>
          <p:nvPr/>
        </p:nvSpPr>
        <p:spPr>
          <a:xfrm>
            <a:off x="4373995" y="198755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854" name="Google Shape;854;p40"/>
          <p:cNvSpPr txBox="1"/>
          <p:nvPr/>
        </p:nvSpPr>
        <p:spPr>
          <a:xfrm>
            <a:off x="155875" y="4741400"/>
            <a:ext cx="62061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version of this slide used in live lecture was slightly different.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LLRB Problem #2: yellkey.com</a:t>
            </a:r>
            <a:r>
              <a:rPr lang="en">
                <a:solidFill>
                  <a:srgbClr val="38761D"/>
                </a:solidFill>
              </a:rPr>
              <a:t>/leave</a:t>
            </a:r>
            <a:endParaRPr/>
          </a:p>
        </p:txBody>
      </p:sp>
      <p:sp>
        <p:nvSpPr>
          <p:cNvPr id="860" name="Google Shape;860;p41"/>
          <p:cNvSpPr txBox="1"/>
          <p:nvPr>
            <p:ph idx="1" type="body"/>
          </p:nvPr>
        </p:nvSpPr>
        <p:spPr>
          <a:xfrm>
            <a:off x="243000" y="556500"/>
            <a:ext cx="84438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tall is the corresponding LLRB for the 2-3 tree below? (3 - nodes in pink)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3-node becomes two nodes in the LLRB.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Total height is 3 (black) + </a:t>
            </a:r>
            <a:r>
              <a:rPr lang="en">
                <a:solidFill>
                  <a:srgbClr val="FF0000"/>
                </a:solidFill>
              </a:rPr>
              <a:t>2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(red)</a:t>
            </a:r>
            <a:r>
              <a:rPr lang="en"/>
              <a:t> = 5.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generally, an LLRB has no more than ~2x the height of its 2-3 tree.</a:t>
            </a:r>
            <a:endParaRPr/>
          </a:p>
        </p:txBody>
      </p:sp>
      <p:sp>
        <p:nvSpPr>
          <p:cNvPr id="861" name="Google Shape;861;p41"/>
          <p:cNvSpPr/>
          <p:nvPr/>
        </p:nvSpPr>
        <p:spPr>
          <a:xfrm>
            <a:off x="6445495" y="220542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862" name="Google Shape;862;p41"/>
          <p:cNvSpPr/>
          <p:nvPr/>
        </p:nvSpPr>
        <p:spPr>
          <a:xfrm>
            <a:off x="7359895" y="280337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863" name="Google Shape;863;p41"/>
          <p:cNvSpPr/>
          <p:nvPr/>
        </p:nvSpPr>
        <p:spPr>
          <a:xfrm>
            <a:off x="8587720" y="3417275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</a:t>
            </a:r>
            <a:endParaRPr sz="1800"/>
          </a:p>
        </p:txBody>
      </p:sp>
      <p:sp>
        <p:nvSpPr>
          <p:cNvPr id="864" name="Google Shape;864;p41"/>
          <p:cNvSpPr/>
          <p:nvPr/>
        </p:nvSpPr>
        <p:spPr>
          <a:xfrm>
            <a:off x="8316745" y="3806100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865" name="Google Shape;865;p41"/>
          <p:cNvSpPr/>
          <p:nvPr/>
        </p:nvSpPr>
        <p:spPr>
          <a:xfrm>
            <a:off x="7845095" y="4255730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866" name="Google Shape;866;p41"/>
          <p:cNvSpPr/>
          <p:nvPr/>
        </p:nvSpPr>
        <p:spPr>
          <a:xfrm>
            <a:off x="7571045" y="4653575"/>
            <a:ext cx="3381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endParaRPr sz="1800"/>
          </a:p>
        </p:txBody>
      </p:sp>
      <p:cxnSp>
        <p:nvCxnSpPr>
          <p:cNvPr id="867" name="Google Shape;867;p41"/>
          <p:cNvCxnSpPr>
            <a:stCxn id="861" idx="2"/>
            <a:endCxn id="862" idx="0"/>
          </p:cNvCxnSpPr>
          <p:nvPr/>
        </p:nvCxnSpPr>
        <p:spPr>
          <a:xfrm>
            <a:off x="6614545" y="2530325"/>
            <a:ext cx="914400" cy="27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41"/>
          <p:cNvCxnSpPr>
            <a:stCxn id="862" idx="2"/>
            <a:endCxn id="863" idx="0"/>
          </p:cNvCxnSpPr>
          <p:nvPr/>
        </p:nvCxnSpPr>
        <p:spPr>
          <a:xfrm>
            <a:off x="7528945" y="3128275"/>
            <a:ext cx="1227900" cy="28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41"/>
          <p:cNvCxnSpPr>
            <a:stCxn id="864" idx="0"/>
            <a:endCxn id="863" idx="2"/>
          </p:cNvCxnSpPr>
          <p:nvPr/>
        </p:nvCxnSpPr>
        <p:spPr>
          <a:xfrm flipH="1" rot="10800000">
            <a:off x="8485795" y="3742200"/>
            <a:ext cx="270900" cy="6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1"/>
          <p:cNvCxnSpPr>
            <a:stCxn id="865" idx="0"/>
            <a:endCxn id="864" idx="2"/>
          </p:cNvCxnSpPr>
          <p:nvPr/>
        </p:nvCxnSpPr>
        <p:spPr>
          <a:xfrm flipH="1" rot="10800000">
            <a:off x="8014145" y="4130930"/>
            <a:ext cx="471600" cy="124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1"/>
          <p:cNvCxnSpPr>
            <a:stCxn id="866" idx="0"/>
            <a:endCxn id="865" idx="2"/>
          </p:cNvCxnSpPr>
          <p:nvPr/>
        </p:nvCxnSpPr>
        <p:spPr>
          <a:xfrm flipH="1" rot="10800000">
            <a:off x="7740095" y="4580675"/>
            <a:ext cx="274200" cy="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41"/>
          <p:cNvSpPr/>
          <p:nvPr/>
        </p:nvSpPr>
        <p:spPr>
          <a:xfrm>
            <a:off x="1294791" y="2803375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E</a:t>
            </a:r>
            <a:endParaRPr sz="1800"/>
          </a:p>
        </p:txBody>
      </p:sp>
      <p:cxnSp>
        <p:nvCxnSpPr>
          <p:cNvPr id="873" name="Google Shape;873;p41"/>
          <p:cNvCxnSpPr>
            <a:stCxn id="872" idx="0"/>
            <a:endCxn id="874" idx="2"/>
          </p:cNvCxnSpPr>
          <p:nvPr/>
        </p:nvCxnSpPr>
        <p:spPr>
          <a:xfrm flipH="1" rot="10800000">
            <a:off x="1601391" y="2530375"/>
            <a:ext cx="1548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41"/>
          <p:cNvSpPr/>
          <p:nvPr/>
        </p:nvSpPr>
        <p:spPr>
          <a:xfrm>
            <a:off x="4239995" y="280337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876" name="Google Shape;876;p41"/>
          <p:cNvCxnSpPr>
            <a:stCxn id="875" idx="0"/>
            <a:endCxn id="874" idx="2"/>
          </p:cNvCxnSpPr>
          <p:nvPr/>
        </p:nvCxnSpPr>
        <p:spPr>
          <a:xfrm rot="10800000">
            <a:off x="3149645" y="2530375"/>
            <a:ext cx="1259400" cy="27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41"/>
          <p:cNvSpPr/>
          <p:nvPr/>
        </p:nvSpPr>
        <p:spPr>
          <a:xfrm>
            <a:off x="552895" y="359550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878" name="Google Shape;878;p41"/>
          <p:cNvSpPr/>
          <p:nvPr/>
        </p:nvSpPr>
        <p:spPr>
          <a:xfrm>
            <a:off x="1431832" y="359550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879" name="Google Shape;879;p41"/>
          <p:cNvSpPr/>
          <p:nvPr/>
        </p:nvSpPr>
        <p:spPr>
          <a:xfrm>
            <a:off x="2310769" y="359550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cxnSp>
        <p:nvCxnSpPr>
          <p:cNvPr id="880" name="Google Shape;880;p41"/>
          <p:cNvCxnSpPr>
            <a:stCxn id="872" idx="2"/>
            <a:endCxn id="877" idx="0"/>
          </p:cNvCxnSpPr>
          <p:nvPr/>
        </p:nvCxnSpPr>
        <p:spPr>
          <a:xfrm flipH="1">
            <a:off x="722091" y="3128275"/>
            <a:ext cx="8793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41"/>
          <p:cNvCxnSpPr>
            <a:stCxn id="872" idx="2"/>
            <a:endCxn id="878" idx="0"/>
          </p:cNvCxnSpPr>
          <p:nvPr/>
        </p:nvCxnSpPr>
        <p:spPr>
          <a:xfrm flipH="1">
            <a:off x="1600791" y="3128275"/>
            <a:ext cx="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41"/>
          <p:cNvCxnSpPr>
            <a:stCxn id="872" idx="2"/>
            <a:endCxn id="879" idx="0"/>
          </p:cNvCxnSpPr>
          <p:nvPr/>
        </p:nvCxnSpPr>
        <p:spPr>
          <a:xfrm>
            <a:off x="1601391" y="3128275"/>
            <a:ext cx="8784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41"/>
          <p:cNvSpPr/>
          <p:nvPr/>
        </p:nvSpPr>
        <p:spPr>
          <a:xfrm>
            <a:off x="3539533" y="35955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cxnSp>
        <p:nvCxnSpPr>
          <p:cNvPr id="884" name="Google Shape;884;p41"/>
          <p:cNvCxnSpPr>
            <a:stCxn id="875" idx="2"/>
            <a:endCxn id="883" idx="0"/>
          </p:cNvCxnSpPr>
          <p:nvPr/>
        </p:nvCxnSpPr>
        <p:spPr>
          <a:xfrm flipH="1">
            <a:off x="3708545" y="3128275"/>
            <a:ext cx="7005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1"/>
          <p:cNvCxnSpPr>
            <a:stCxn id="875" idx="2"/>
            <a:endCxn id="886" idx="0"/>
          </p:cNvCxnSpPr>
          <p:nvPr/>
        </p:nvCxnSpPr>
        <p:spPr>
          <a:xfrm>
            <a:off x="4409045" y="3128275"/>
            <a:ext cx="783000" cy="46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41"/>
          <p:cNvSpPr/>
          <p:nvPr/>
        </p:nvSpPr>
        <p:spPr>
          <a:xfrm>
            <a:off x="4321750" y="4387625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 R</a:t>
            </a:r>
            <a:endParaRPr sz="1800"/>
          </a:p>
        </p:txBody>
      </p:sp>
      <p:sp>
        <p:nvSpPr>
          <p:cNvPr id="888" name="Google Shape;888;p41"/>
          <p:cNvSpPr/>
          <p:nvPr/>
        </p:nvSpPr>
        <p:spPr>
          <a:xfrm>
            <a:off x="5510425" y="4387625"/>
            <a:ext cx="6627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 W</a:t>
            </a:r>
            <a:endParaRPr sz="1800"/>
          </a:p>
        </p:txBody>
      </p:sp>
      <p:cxnSp>
        <p:nvCxnSpPr>
          <p:cNvPr id="889" name="Google Shape;889;p41"/>
          <p:cNvCxnSpPr>
            <a:stCxn id="886" idx="2"/>
            <a:endCxn id="887" idx="0"/>
          </p:cNvCxnSpPr>
          <p:nvPr/>
        </p:nvCxnSpPr>
        <p:spPr>
          <a:xfrm flipH="1">
            <a:off x="4628475" y="3920425"/>
            <a:ext cx="563700" cy="46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1"/>
          <p:cNvCxnSpPr>
            <a:stCxn id="886" idx="2"/>
            <a:endCxn id="888" idx="0"/>
          </p:cNvCxnSpPr>
          <p:nvPr/>
        </p:nvCxnSpPr>
        <p:spPr>
          <a:xfrm>
            <a:off x="5192175" y="3920425"/>
            <a:ext cx="649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1" name="Google Shape;891;p41"/>
          <p:cNvSpPr/>
          <p:nvPr/>
        </p:nvSpPr>
        <p:spPr>
          <a:xfrm>
            <a:off x="339934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892" name="Google Shape;892;p41"/>
          <p:cNvSpPr/>
          <p:nvPr/>
        </p:nvSpPr>
        <p:spPr>
          <a:xfrm>
            <a:off x="740758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893" name="Google Shape;893;p41"/>
          <p:cNvCxnSpPr>
            <a:stCxn id="877" idx="2"/>
            <a:endCxn id="891" idx="0"/>
          </p:cNvCxnSpPr>
          <p:nvPr/>
        </p:nvCxnSpPr>
        <p:spPr>
          <a:xfrm flipH="1">
            <a:off x="508945" y="3920408"/>
            <a:ext cx="2130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1"/>
          <p:cNvCxnSpPr>
            <a:stCxn id="877" idx="2"/>
            <a:endCxn id="892" idx="0"/>
          </p:cNvCxnSpPr>
          <p:nvPr/>
        </p:nvCxnSpPr>
        <p:spPr>
          <a:xfrm>
            <a:off x="721945" y="3920408"/>
            <a:ext cx="18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41"/>
          <p:cNvSpPr/>
          <p:nvPr/>
        </p:nvSpPr>
        <p:spPr>
          <a:xfrm>
            <a:off x="1217782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896" name="Google Shape;896;p41"/>
          <p:cNvSpPr/>
          <p:nvPr/>
        </p:nvSpPr>
        <p:spPr>
          <a:xfrm>
            <a:off x="1618606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cxnSp>
        <p:nvCxnSpPr>
          <p:cNvPr id="897" name="Google Shape;897;p41"/>
          <p:cNvCxnSpPr>
            <a:stCxn id="878" idx="2"/>
            <a:endCxn id="895" idx="0"/>
          </p:cNvCxnSpPr>
          <p:nvPr/>
        </p:nvCxnSpPr>
        <p:spPr>
          <a:xfrm flipH="1">
            <a:off x="1386682" y="3920408"/>
            <a:ext cx="2142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1"/>
          <p:cNvCxnSpPr>
            <a:stCxn id="878" idx="2"/>
            <a:endCxn id="896" idx="0"/>
          </p:cNvCxnSpPr>
          <p:nvPr/>
        </p:nvCxnSpPr>
        <p:spPr>
          <a:xfrm>
            <a:off x="1600882" y="3920408"/>
            <a:ext cx="1869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9" name="Google Shape;899;p41"/>
          <p:cNvSpPr/>
          <p:nvPr/>
        </p:nvSpPr>
        <p:spPr>
          <a:xfrm>
            <a:off x="2095630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</p:txBody>
      </p:sp>
      <p:sp>
        <p:nvSpPr>
          <p:cNvPr id="900" name="Google Shape;900;p41"/>
          <p:cNvSpPr/>
          <p:nvPr/>
        </p:nvSpPr>
        <p:spPr>
          <a:xfrm>
            <a:off x="2496454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901" name="Google Shape;901;p41"/>
          <p:cNvCxnSpPr>
            <a:endCxn id="899" idx="0"/>
          </p:cNvCxnSpPr>
          <p:nvPr/>
        </p:nvCxnSpPr>
        <p:spPr>
          <a:xfrm flipH="1">
            <a:off x="2264680" y="3920533"/>
            <a:ext cx="186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1"/>
          <p:cNvCxnSpPr>
            <a:stCxn id="879" idx="2"/>
            <a:endCxn id="900" idx="0"/>
          </p:cNvCxnSpPr>
          <p:nvPr/>
        </p:nvCxnSpPr>
        <p:spPr>
          <a:xfrm>
            <a:off x="2479819" y="3920408"/>
            <a:ext cx="185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41"/>
          <p:cNvSpPr/>
          <p:nvPr/>
        </p:nvSpPr>
        <p:spPr>
          <a:xfrm>
            <a:off x="3318771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sp>
        <p:nvSpPr>
          <p:cNvPr id="904" name="Google Shape;904;p41"/>
          <p:cNvSpPr/>
          <p:nvPr/>
        </p:nvSpPr>
        <p:spPr>
          <a:xfrm>
            <a:off x="3712309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cxnSp>
        <p:nvCxnSpPr>
          <p:cNvPr id="905" name="Google Shape;905;p41"/>
          <p:cNvCxnSpPr>
            <a:stCxn id="883" idx="2"/>
            <a:endCxn id="903" idx="0"/>
          </p:cNvCxnSpPr>
          <p:nvPr/>
        </p:nvCxnSpPr>
        <p:spPr>
          <a:xfrm flipH="1">
            <a:off x="3487783" y="3920433"/>
            <a:ext cx="220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1"/>
          <p:cNvCxnSpPr>
            <a:stCxn id="883" idx="2"/>
            <a:endCxn id="904" idx="0"/>
          </p:cNvCxnSpPr>
          <p:nvPr/>
        </p:nvCxnSpPr>
        <p:spPr>
          <a:xfrm>
            <a:off x="3708583" y="3920433"/>
            <a:ext cx="172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41"/>
          <p:cNvSpPr/>
          <p:nvPr/>
        </p:nvSpPr>
        <p:spPr>
          <a:xfrm>
            <a:off x="4885575" y="3595525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U</a:t>
            </a:r>
            <a:endParaRPr sz="1800"/>
          </a:p>
        </p:txBody>
      </p:sp>
      <p:sp>
        <p:nvSpPr>
          <p:cNvPr id="907" name="Google Shape;907;p41"/>
          <p:cNvSpPr/>
          <p:nvPr/>
        </p:nvSpPr>
        <p:spPr>
          <a:xfrm>
            <a:off x="5025778" y="438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endParaRPr sz="1800"/>
          </a:p>
        </p:txBody>
      </p:sp>
      <p:cxnSp>
        <p:nvCxnSpPr>
          <p:cNvPr id="908" name="Google Shape;908;p41"/>
          <p:cNvCxnSpPr>
            <a:stCxn id="886" idx="2"/>
            <a:endCxn id="907" idx="0"/>
          </p:cNvCxnSpPr>
          <p:nvPr/>
        </p:nvCxnSpPr>
        <p:spPr>
          <a:xfrm>
            <a:off x="5192175" y="3920425"/>
            <a:ext cx="2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41"/>
          <p:cNvSpPr/>
          <p:nvPr/>
        </p:nvSpPr>
        <p:spPr>
          <a:xfrm>
            <a:off x="2980670" y="2205425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909" name="Google Shape;909;p41"/>
          <p:cNvSpPr txBox="1"/>
          <p:nvPr/>
        </p:nvSpPr>
        <p:spPr>
          <a:xfrm>
            <a:off x="3330550" y="4695725"/>
            <a:ext cx="35337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line shows longest path (3 links).</a:t>
            </a:r>
            <a:endParaRPr/>
          </a:p>
        </p:txBody>
      </p:sp>
      <p:sp>
        <p:nvSpPr>
          <p:cNvPr id="910" name="Google Shape;910;p41"/>
          <p:cNvSpPr txBox="1"/>
          <p:nvPr/>
        </p:nvSpPr>
        <p:spPr>
          <a:xfrm>
            <a:off x="7003025" y="3264275"/>
            <a:ext cx="1287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black links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red</a:t>
            </a:r>
            <a:r>
              <a:rPr lang="en"/>
              <a:t> links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LLRB Height</a:t>
            </a:r>
            <a:endParaRPr/>
          </a:p>
        </p:txBody>
      </p:sp>
      <p:sp>
        <p:nvSpPr>
          <p:cNvPr id="916" name="Google Shape;916;p42"/>
          <p:cNvSpPr/>
          <p:nvPr/>
        </p:nvSpPr>
        <p:spPr>
          <a:xfrm>
            <a:off x="2688116" y="258550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E</a:t>
            </a:r>
            <a:endParaRPr sz="1800"/>
          </a:p>
        </p:txBody>
      </p:sp>
      <p:cxnSp>
        <p:nvCxnSpPr>
          <p:cNvPr id="917" name="Google Shape;917;p42"/>
          <p:cNvCxnSpPr>
            <a:stCxn id="916" idx="0"/>
            <a:endCxn id="918" idx="2"/>
          </p:cNvCxnSpPr>
          <p:nvPr/>
        </p:nvCxnSpPr>
        <p:spPr>
          <a:xfrm flipH="1" rot="10800000">
            <a:off x="2994716" y="2312500"/>
            <a:ext cx="1548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9" name="Google Shape;919;p42"/>
          <p:cNvSpPr/>
          <p:nvPr/>
        </p:nvSpPr>
        <p:spPr>
          <a:xfrm>
            <a:off x="5633320" y="258550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920" name="Google Shape;920;p42"/>
          <p:cNvCxnSpPr>
            <a:stCxn id="919" idx="0"/>
            <a:endCxn id="918" idx="2"/>
          </p:cNvCxnSpPr>
          <p:nvPr/>
        </p:nvCxnSpPr>
        <p:spPr>
          <a:xfrm rot="10800000">
            <a:off x="4542970" y="2312500"/>
            <a:ext cx="1259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42"/>
          <p:cNvSpPr/>
          <p:nvPr/>
        </p:nvSpPr>
        <p:spPr>
          <a:xfrm>
            <a:off x="1946220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922" name="Google Shape;922;p42"/>
          <p:cNvSpPr/>
          <p:nvPr/>
        </p:nvSpPr>
        <p:spPr>
          <a:xfrm>
            <a:off x="2825157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923" name="Google Shape;923;p42"/>
          <p:cNvSpPr/>
          <p:nvPr/>
        </p:nvSpPr>
        <p:spPr>
          <a:xfrm>
            <a:off x="3704094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cxnSp>
        <p:nvCxnSpPr>
          <p:cNvPr id="924" name="Google Shape;924;p42"/>
          <p:cNvCxnSpPr>
            <a:stCxn id="916" idx="2"/>
            <a:endCxn id="921" idx="0"/>
          </p:cNvCxnSpPr>
          <p:nvPr/>
        </p:nvCxnSpPr>
        <p:spPr>
          <a:xfrm flipH="1">
            <a:off x="2115416" y="2910400"/>
            <a:ext cx="8793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42"/>
          <p:cNvCxnSpPr>
            <a:stCxn id="916" idx="2"/>
            <a:endCxn id="922" idx="0"/>
          </p:cNvCxnSpPr>
          <p:nvPr/>
        </p:nvCxnSpPr>
        <p:spPr>
          <a:xfrm flipH="1">
            <a:off x="2994116" y="2910400"/>
            <a:ext cx="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42"/>
          <p:cNvCxnSpPr>
            <a:stCxn id="916" idx="2"/>
            <a:endCxn id="923" idx="0"/>
          </p:cNvCxnSpPr>
          <p:nvPr/>
        </p:nvCxnSpPr>
        <p:spPr>
          <a:xfrm>
            <a:off x="2994716" y="2910400"/>
            <a:ext cx="8784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7" name="Google Shape;927;p42"/>
          <p:cNvSpPr/>
          <p:nvPr/>
        </p:nvSpPr>
        <p:spPr>
          <a:xfrm>
            <a:off x="4932858" y="33776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cxnSp>
        <p:nvCxnSpPr>
          <p:cNvPr id="928" name="Google Shape;928;p42"/>
          <p:cNvCxnSpPr>
            <a:stCxn id="919" idx="2"/>
            <a:endCxn id="927" idx="0"/>
          </p:cNvCxnSpPr>
          <p:nvPr/>
        </p:nvCxnSpPr>
        <p:spPr>
          <a:xfrm flipH="1">
            <a:off x="5101870" y="2910400"/>
            <a:ext cx="7005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42"/>
          <p:cNvCxnSpPr>
            <a:stCxn id="919" idx="2"/>
            <a:endCxn id="930" idx="0"/>
          </p:cNvCxnSpPr>
          <p:nvPr/>
        </p:nvCxnSpPr>
        <p:spPr>
          <a:xfrm>
            <a:off x="5802370" y="2910400"/>
            <a:ext cx="7830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42"/>
          <p:cNvSpPr/>
          <p:nvPr/>
        </p:nvSpPr>
        <p:spPr>
          <a:xfrm>
            <a:off x="5715075" y="41697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 R</a:t>
            </a:r>
            <a:endParaRPr sz="1800"/>
          </a:p>
        </p:txBody>
      </p:sp>
      <p:sp>
        <p:nvSpPr>
          <p:cNvPr id="932" name="Google Shape;932;p42"/>
          <p:cNvSpPr/>
          <p:nvPr/>
        </p:nvSpPr>
        <p:spPr>
          <a:xfrm>
            <a:off x="6903750" y="4169750"/>
            <a:ext cx="6627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 W</a:t>
            </a:r>
            <a:endParaRPr sz="1800"/>
          </a:p>
        </p:txBody>
      </p:sp>
      <p:cxnSp>
        <p:nvCxnSpPr>
          <p:cNvPr id="933" name="Google Shape;933;p42"/>
          <p:cNvCxnSpPr>
            <a:stCxn id="930" idx="2"/>
            <a:endCxn id="931" idx="0"/>
          </p:cNvCxnSpPr>
          <p:nvPr/>
        </p:nvCxnSpPr>
        <p:spPr>
          <a:xfrm flipH="1">
            <a:off x="6021800" y="3702550"/>
            <a:ext cx="563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42"/>
          <p:cNvCxnSpPr>
            <a:stCxn id="930" idx="2"/>
            <a:endCxn id="932" idx="0"/>
          </p:cNvCxnSpPr>
          <p:nvPr/>
        </p:nvCxnSpPr>
        <p:spPr>
          <a:xfrm>
            <a:off x="6585500" y="3702550"/>
            <a:ext cx="649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42"/>
          <p:cNvSpPr/>
          <p:nvPr/>
        </p:nvSpPr>
        <p:spPr>
          <a:xfrm>
            <a:off x="173325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936" name="Google Shape;936;p42"/>
          <p:cNvSpPr/>
          <p:nvPr/>
        </p:nvSpPr>
        <p:spPr>
          <a:xfrm>
            <a:off x="213408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937" name="Google Shape;937;p42"/>
          <p:cNvCxnSpPr>
            <a:stCxn id="921" idx="2"/>
            <a:endCxn id="935" idx="0"/>
          </p:cNvCxnSpPr>
          <p:nvPr/>
        </p:nvCxnSpPr>
        <p:spPr>
          <a:xfrm flipH="1">
            <a:off x="1902270" y="3702533"/>
            <a:ext cx="2130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42"/>
          <p:cNvCxnSpPr>
            <a:stCxn id="921" idx="2"/>
            <a:endCxn id="936" idx="0"/>
          </p:cNvCxnSpPr>
          <p:nvPr/>
        </p:nvCxnSpPr>
        <p:spPr>
          <a:xfrm>
            <a:off x="2115270" y="3702533"/>
            <a:ext cx="18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" name="Google Shape;939;p42"/>
          <p:cNvSpPr/>
          <p:nvPr/>
        </p:nvSpPr>
        <p:spPr>
          <a:xfrm>
            <a:off x="2611107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940" name="Google Shape;940;p42"/>
          <p:cNvSpPr/>
          <p:nvPr/>
        </p:nvSpPr>
        <p:spPr>
          <a:xfrm>
            <a:off x="3011931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cxnSp>
        <p:nvCxnSpPr>
          <p:cNvPr id="941" name="Google Shape;941;p42"/>
          <p:cNvCxnSpPr>
            <a:stCxn id="922" idx="2"/>
            <a:endCxn id="939" idx="0"/>
          </p:cNvCxnSpPr>
          <p:nvPr/>
        </p:nvCxnSpPr>
        <p:spPr>
          <a:xfrm flipH="1">
            <a:off x="2780007" y="3702533"/>
            <a:ext cx="2142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" name="Google Shape;942;p42"/>
          <p:cNvCxnSpPr>
            <a:stCxn id="922" idx="2"/>
            <a:endCxn id="940" idx="0"/>
          </p:cNvCxnSpPr>
          <p:nvPr/>
        </p:nvCxnSpPr>
        <p:spPr>
          <a:xfrm>
            <a:off x="2994207" y="3702533"/>
            <a:ext cx="1869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42"/>
          <p:cNvSpPr/>
          <p:nvPr/>
        </p:nvSpPr>
        <p:spPr>
          <a:xfrm>
            <a:off x="3488955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</p:txBody>
      </p:sp>
      <p:sp>
        <p:nvSpPr>
          <p:cNvPr id="944" name="Google Shape;944;p42"/>
          <p:cNvSpPr/>
          <p:nvPr/>
        </p:nvSpPr>
        <p:spPr>
          <a:xfrm>
            <a:off x="388977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945" name="Google Shape;945;p42"/>
          <p:cNvCxnSpPr>
            <a:endCxn id="943" idx="0"/>
          </p:cNvCxnSpPr>
          <p:nvPr/>
        </p:nvCxnSpPr>
        <p:spPr>
          <a:xfrm flipH="1">
            <a:off x="3658005" y="3702658"/>
            <a:ext cx="186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2"/>
          <p:cNvCxnSpPr>
            <a:stCxn id="923" idx="2"/>
            <a:endCxn id="944" idx="0"/>
          </p:cNvCxnSpPr>
          <p:nvPr/>
        </p:nvCxnSpPr>
        <p:spPr>
          <a:xfrm>
            <a:off x="3873144" y="3702533"/>
            <a:ext cx="185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42"/>
          <p:cNvSpPr/>
          <p:nvPr/>
        </p:nvSpPr>
        <p:spPr>
          <a:xfrm>
            <a:off x="4712096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sp>
        <p:nvSpPr>
          <p:cNvPr id="948" name="Google Shape;948;p42"/>
          <p:cNvSpPr/>
          <p:nvPr/>
        </p:nvSpPr>
        <p:spPr>
          <a:xfrm>
            <a:off x="5105634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cxnSp>
        <p:nvCxnSpPr>
          <p:cNvPr id="949" name="Google Shape;949;p42"/>
          <p:cNvCxnSpPr>
            <a:stCxn id="927" idx="2"/>
            <a:endCxn id="947" idx="0"/>
          </p:cNvCxnSpPr>
          <p:nvPr/>
        </p:nvCxnSpPr>
        <p:spPr>
          <a:xfrm flipH="1">
            <a:off x="4881108" y="3702558"/>
            <a:ext cx="220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42"/>
          <p:cNvCxnSpPr>
            <a:stCxn id="927" idx="2"/>
            <a:endCxn id="948" idx="0"/>
          </p:cNvCxnSpPr>
          <p:nvPr/>
        </p:nvCxnSpPr>
        <p:spPr>
          <a:xfrm>
            <a:off x="5101908" y="3702558"/>
            <a:ext cx="172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42"/>
          <p:cNvSpPr/>
          <p:nvPr/>
        </p:nvSpPr>
        <p:spPr>
          <a:xfrm>
            <a:off x="6278900" y="33776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U</a:t>
            </a:r>
            <a:endParaRPr sz="1800"/>
          </a:p>
        </p:txBody>
      </p:sp>
      <p:sp>
        <p:nvSpPr>
          <p:cNvPr id="951" name="Google Shape;951;p42"/>
          <p:cNvSpPr/>
          <p:nvPr/>
        </p:nvSpPr>
        <p:spPr>
          <a:xfrm>
            <a:off x="641910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endParaRPr sz="1800"/>
          </a:p>
        </p:txBody>
      </p:sp>
      <p:cxnSp>
        <p:nvCxnSpPr>
          <p:cNvPr id="952" name="Google Shape;952;p42"/>
          <p:cNvCxnSpPr>
            <a:stCxn id="930" idx="2"/>
            <a:endCxn id="951" idx="0"/>
          </p:cNvCxnSpPr>
          <p:nvPr/>
        </p:nvCxnSpPr>
        <p:spPr>
          <a:xfrm>
            <a:off x="6585500" y="3702550"/>
            <a:ext cx="2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42"/>
          <p:cNvSpPr/>
          <p:nvPr/>
        </p:nvSpPr>
        <p:spPr>
          <a:xfrm>
            <a:off x="4373995" y="198755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953" name="Google Shape;953;p42"/>
          <p:cNvSpPr txBox="1"/>
          <p:nvPr>
            <p:ph idx="1" type="body"/>
          </p:nvPr>
        </p:nvSpPr>
        <p:spPr>
          <a:xfrm>
            <a:off x="243000" y="556500"/>
            <a:ext cx="84438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2-3 tree of height 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maximum height of the corresponding LLRB?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LLRB Height</a:t>
            </a:r>
            <a:endParaRPr/>
          </a:p>
        </p:txBody>
      </p:sp>
      <p:sp>
        <p:nvSpPr>
          <p:cNvPr id="959" name="Google Shape;959;p43"/>
          <p:cNvSpPr/>
          <p:nvPr/>
        </p:nvSpPr>
        <p:spPr>
          <a:xfrm>
            <a:off x="2688116" y="258550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 E</a:t>
            </a:r>
            <a:endParaRPr sz="1800"/>
          </a:p>
        </p:txBody>
      </p:sp>
      <p:cxnSp>
        <p:nvCxnSpPr>
          <p:cNvPr id="960" name="Google Shape;960;p43"/>
          <p:cNvCxnSpPr>
            <a:stCxn id="959" idx="0"/>
            <a:endCxn id="961" idx="2"/>
          </p:cNvCxnSpPr>
          <p:nvPr/>
        </p:nvCxnSpPr>
        <p:spPr>
          <a:xfrm flipH="1" rot="10800000">
            <a:off x="2994716" y="2312500"/>
            <a:ext cx="1548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43"/>
          <p:cNvSpPr/>
          <p:nvPr/>
        </p:nvSpPr>
        <p:spPr>
          <a:xfrm>
            <a:off x="5633320" y="258550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963" name="Google Shape;963;p43"/>
          <p:cNvCxnSpPr>
            <a:stCxn id="962" idx="0"/>
            <a:endCxn id="961" idx="2"/>
          </p:cNvCxnSpPr>
          <p:nvPr/>
        </p:nvCxnSpPr>
        <p:spPr>
          <a:xfrm rot="10800000">
            <a:off x="4542970" y="2312500"/>
            <a:ext cx="1259400" cy="273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43"/>
          <p:cNvSpPr/>
          <p:nvPr/>
        </p:nvSpPr>
        <p:spPr>
          <a:xfrm>
            <a:off x="1946220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965" name="Google Shape;965;p43"/>
          <p:cNvSpPr/>
          <p:nvPr/>
        </p:nvSpPr>
        <p:spPr>
          <a:xfrm>
            <a:off x="2825157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966" name="Google Shape;966;p43"/>
          <p:cNvSpPr/>
          <p:nvPr/>
        </p:nvSpPr>
        <p:spPr>
          <a:xfrm>
            <a:off x="3704094" y="3377633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cxnSp>
        <p:nvCxnSpPr>
          <p:cNvPr id="967" name="Google Shape;967;p43"/>
          <p:cNvCxnSpPr>
            <a:stCxn id="959" idx="2"/>
            <a:endCxn id="964" idx="0"/>
          </p:cNvCxnSpPr>
          <p:nvPr/>
        </p:nvCxnSpPr>
        <p:spPr>
          <a:xfrm flipH="1">
            <a:off x="2115416" y="2910400"/>
            <a:ext cx="8793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43"/>
          <p:cNvCxnSpPr>
            <a:stCxn id="959" idx="2"/>
            <a:endCxn id="965" idx="0"/>
          </p:cNvCxnSpPr>
          <p:nvPr/>
        </p:nvCxnSpPr>
        <p:spPr>
          <a:xfrm flipH="1">
            <a:off x="2994116" y="2910400"/>
            <a:ext cx="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43"/>
          <p:cNvCxnSpPr>
            <a:stCxn id="959" idx="2"/>
            <a:endCxn id="966" idx="0"/>
          </p:cNvCxnSpPr>
          <p:nvPr/>
        </p:nvCxnSpPr>
        <p:spPr>
          <a:xfrm>
            <a:off x="2994716" y="2910400"/>
            <a:ext cx="8784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43"/>
          <p:cNvSpPr/>
          <p:nvPr/>
        </p:nvSpPr>
        <p:spPr>
          <a:xfrm>
            <a:off x="4932858" y="33776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cxnSp>
        <p:nvCxnSpPr>
          <p:cNvPr id="971" name="Google Shape;971;p43"/>
          <p:cNvCxnSpPr>
            <a:stCxn id="962" idx="2"/>
            <a:endCxn id="970" idx="0"/>
          </p:cNvCxnSpPr>
          <p:nvPr/>
        </p:nvCxnSpPr>
        <p:spPr>
          <a:xfrm flipH="1">
            <a:off x="5101870" y="2910400"/>
            <a:ext cx="700500" cy="46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43"/>
          <p:cNvCxnSpPr>
            <a:stCxn id="962" idx="2"/>
            <a:endCxn id="973" idx="0"/>
          </p:cNvCxnSpPr>
          <p:nvPr/>
        </p:nvCxnSpPr>
        <p:spPr>
          <a:xfrm>
            <a:off x="5802370" y="2910400"/>
            <a:ext cx="783000" cy="46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43"/>
          <p:cNvSpPr/>
          <p:nvPr/>
        </p:nvSpPr>
        <p:spPr>
          <a:xfrm>
            <a:off x="5715075" y="41697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 R</a:t>
            </a:r>
            <a:endParaRPr sz="1800"/>
          </a:p>
        </p:txBody>
      </p:sp>
      <p:sp>
        <p:nvSpPr>
          <p:cNvPr id="975" name="Google Shape;975;p43"/>
          <p:cNvSpPr/>
          <p:nvPr/>
        </p:nvSpPr>
        <p:spPr>
          <a:xfrm>
            <a:off x="6903750" y="4169750"/>
            <a:ext cx="6627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 W</a:t>
            </a:r>
            <a:endParaRPr sz="1800"/>
          </a:p>
        </p:txBody>
      </p:sp>
      <p:cxnSp>
        <p:nvCxnSpPr>
          <p:cNvPr id="976" name="Google Shape;976;p43"/>
          <p:cNvCxnSpPr>
            <a:stCxn id="973" idx="2"/>
            <a:endCxn id="974" idx="0"/>
          </p:cNvCxnSpPr>
          <p:nvPr/>
        </p:nvCxnSpPr>
        <p:spPr>
          <a:xfrm flipH="1">
            <a:off x="6021800" y="3702550"/>
            <a:ext cx="563700" cy="467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43"/>
          <p:cNvCxnSpPr>
            <a:stCxn id="973" idx="2"/>
            <a:endCxn id="975" idx="0"/>
          </p:cNvCxnSpPr>
          <p:nvPr/>
        </p:nvCxnSpPr>
        <p:spPr>
          <a:xfrm>
            <a:off x="6585500" y="3702550"/>
            <a:ext cx="6495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" name="Google Shape;978;p43"/>
          <p:cNvSpPr/>
          <p:nvPr/>
        </p:nvSpPr>
        <p:spPr>
          <a:xfrm>
            <a:off x="173325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979" name="Google Shape;979;p43"/>
          <p:cNvSpPr/>
          <p:nvPr/>
        </p:nvSpPr>
        <p:spPr>
          <a:xfrm>
            <a:off x="213408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980" name="Google Shape;980;p43"/>
          <p:cNvCxnSpPr>
            <a:stCxn id="964" idx="2"/>
            <a:endCxn id="978" idx="0"/>
          </p:cNvCxnSpPr>
          <p:nvPr/>
        </p:nvCxnSpPr>
        <p:spPr>
          <a:xfrm flipH="1">
            <a:off x="1902270" y="3702533"/>
            <a:ext cx="2130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43"/>
          <p:cNvCxnSpPr>
            <a:stCxn id="964" idx="2"/>
            <a:endCxn id="979" idx="0"/>
          </p:cNvCxnSpPr>
          <p:nvPr/>
        </p:nvCxnSpPr>
        <p:spPr>
          <a:xfrm>
            <a:off x="2115270" y="3702533"/>
            <a:ext cx="187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43"/>
          <p:cNvSpPr/>
          <p:nvPr/>
        </p:nvSpPr>
        <p:spPr>
          <a:xfrm>
            <a:off x="2611107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endParaRPr sz="1800"/>
          </a:p>
        </p:txBody>
      </p:sp>
      <p:sp>
        <p:nvSpPr>
          <p:cNvPr id="983" name="Google Shape;983;p43"/>
          <p:cNvSpPr/>
          <p:nvPr/>
        </p:nvSpPr>
        <p:spPr>
          <a:xfrm>
            <a:off x="3011931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</a:t>
            </a:r>
            <a:endParaRPr sz="1800"/>
          </a:p>
        </p:txBody>
      </p:sp>
      <p:cxnSp>
        <p:nvCxnSpPr>
          <p:cNvPr id="984" name="Google Shape;984;p43"/>
          <p:cNvCxnSpPr>
            <a:stCxn id="965" idx="2"/>
            <a:endCxn id="982" idx="0"/>
          </p:cNvCxnSpPr>
          <p:nvPr/>
        </p:nvCxnSpPr>
        <p:spPr>
          <a:xfrm flipH="1">
            <a:off x="2780007" y="3702533"/>
            <a:ext cx="2142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43"/>
          <p:cNvCxnSpPr>
            <a:stCxn id="965" idx="2"/>
            <a:endCxn id="983" idx="0"/>
          </p:cNvCxnSpPr>
          <p:nvPr/>
        </p:nvCxnSpPr>
        <p:spPr>
          <a:xfrm>
            <a:off x="2994207" y="3702533"/>
            <a:ext cx="1869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43"/>
          <p:cNvSpPr/>
          <p:nvPr/>
        </p:nvSpPr>
        <p:spPr>
          <a:xfrm>
            <a:off x="3488955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endParaRPr sz="1800"/>
          </a:p>
        </p:txBody>
      </p:sp>
      <p:sp>
        <p:nvSpPr>
          <p:cNvPr id="987" name="Google Shape;987;p43"/>
          <p:cNvSpPr/>
          <p:nvPr/>
        </p:nvSpPr>
        <p:spPr>
          <a:xfrm>
            <a:off x="3889779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cxnSp>
        <p:nvCxnSpPr>
          <p:cNvPr id="988" name="Google Shape;988;p43"/>
          <p:cNvCxnSpPr>
            <a:endCxn id="986" idx="0"/>
          </p:cNvCxnSpPr>
          <p:nvPr/>
        </p:nvCxnSpPr>
        <p:spPr>
          <a:xfrm flipH="1">
            <a:off x="3658005" y="3702658"/>
            <a:ext cx="1866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43"/>
          <p:cNvCxnSpPr>
            <a:stCxn id="966" idx="2"/>
            <a:endCxn id="987" idx="0"/>
          </p:cNvCxnSpPr>
          <p:nvPr/>
        </p:nvCxnSpPr>
        <p:spPr>
          <a:xfrm>
            <a:off x="3873144" y="3702533"/>
            <a:ext cx="185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43"/>
          <p:cNvSpPr/>
          <p:nvPr/>
        </p:nvSpPr>
        <p:spPr>
          <a:xfrm>
            <a:off x="4712096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</a:t>
            </a:r>
            <a:endParaRPr sz="1800"/>
          </a:p>
        </p:txBody>
      </p:sp>
      <p:sp>
        <p:nvSpPr>
          <p:cNvPr id="991" name="Google Shape;991;p43"/>
          <p:cNvSpPr/>
          <p:nvPr/>
        </p:nvSpPr>
        <p:spPr>
          <a:xfrm>
            <a:off x="5105634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endParaRPr sz="1800"/>
          </a:p>
        </p:txBody>
      </p:sp>
      <p:cxnSp>
        <p:nvCxnSpPr>
          <p:cNvPr id="992" name="Google Shape;992;p43"/>
          <p:cNvCxnSpPr>
            <a:stCxn id="970" idx="2"/>
            <a:endCxn id="990" idx="0"/>
          </p:cNvCxnSpPr>
          <p:nvPr/>
        </p:nvCxnSpPr>
        <p:spPr>
          <a:xfrm flipH="1">
            <a:off x="4881108" y="3702558"/>
            <a:ext cx="220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3"/>
          <p:cNvCxnSpPr>
            <a:stCxn id="970" idx="2"/>
            <a:endCxn id="991" idx="0"/>
          </p:cNvCxnSpPr>
          <p:nvPr/>
        </p:nvCxnSpPr>
        <p:spPr>
          <a:xfrm>
            <a:off x="5101908" y="3702558"/>
            <a:ext cx="1728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43"/>
          <p:cNvSpPr/>
          <p:nvPr/>
        </p:nvSpPr>
        <p:spPr>
          <a:xfrm>
            <a:off x="6278900" y="3377650"/>
            <a:ext cx="613200" cy="3249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U</a:t>
            </a:r>
            <a:endParaRPr sz="1800"/>
          </a:p>
        </p:txBody>
      </p:sp>
      <p:sp>
        <p:nvSpPr>
          <p:cNvPr id="994" name="Google Shape;994;p43"/>
          <p:cNvSpPr/>
          <p:nvPr/>
        </p:nvSpPr>
        <p:spPr>
          <a:xfrm>
            <a:off x="6419103" y="4169758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endParaRPr sz="1800"/>
          </a:p>
        </p:txBody>
      </p:sp>
      <p:cxnSp>
        <p:nvCxnSpPr>
          <p:cNvPr id="995" name="Google Shape;995;p43"/>
          <p:cNvCxnSpPr>
            <a:stCxn id="973" idx="2"/>
            <a:endCxn id="994" idx="0"/>
          </p:cNvCxnSpPr>
          <p:nvPr/>
        </p:nvCxnSpPr>
        <p:spPr>
          <a:xfrm>
            <a:off x="6585500" y="3702550"/>
            <a:ext cx="270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43"/>
          <p:cNvSpPr/>
          <p:nvPr/>
        </p:nvSpPr>
        <p:spPr>
          <a:xfrm>
            <a:off x="4373995" y="1987550"/>
            <a:ext cx="3381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996" name="Google Shape;996;p43"/>
          <p:cNvSpPr txBox="1"/>
          <p:nvPr>
            <p:ph idx="1" type="body"/>
          </p:nvPr>
        </p:nvSpPr>
        <p:spPr>
          <a:xfrm>
            <a:off x="243000" y="556500"/>
            <a:ext cx="84438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2-3 tree of height H.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the maximum height of the corresponding LLRB?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Total height is H</a:t>
            </a:r>
            <a:r>
              <a:rPr lang="en"/>
              <a:t> (black) + </a:t>
            </a:r>
            <a:r>
              <a:rPr lang="en">
                <a:solidFill>
                  <a:srgbClr val="FF0000"/>
                </a:solidFill>
              </a:rPr>
              <a:t>H + 1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(red)</a:t>
            </a:r>
            <a:r>
              <a:rPr lang="en"/>
              <a:t> = 2H + 1.</a:t>
            </a:r>
            <a:endParaRPr/>
          </a:p>
        </p:txBody>
      </p:sp>
      <p:cxnSp>
        <p:nvCxnSpPr>
          <p:cNvPr id="997" name="Google Shape;997;p43"/>
          <p:cNvCxnSpPr/>
          <p:nvPr/>
        </p:nvCxnSpPr>
        <p:spPr>
          <a:xfrm flipH="1">
            <a:off x="4821500" y="2013525"/>
            <a:ext cx="1170300" cy="117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p43"/>
          <p:cNvCxnSpPr/>
          <p:nvPr/>
        </p:nvCxnSpPr>
        <p:spPr>
          <a:xfrm flipH="1">
            <a:off x="6051575" y="2228025"/>
            <a:ext cx="915300" cy="510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43"/>
          <p:cNvSpPr txBox="1"/>
          <p:nvPr/>
        </p:nvSpPr>
        <p:spPr>
          <a:xfrm>
            <a:off x="6005150" y="1667925"/>
            <a:ext cx="25293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Worst case would be if these were both 3 nodes.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928950" y="1819200"/>
            <a:ext cx="7286100" cy="15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BST Structure and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Tree Rotation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 Properties</a:t>
            </a:r>
            <a:endParaRPr/>
          </a:p>
        </p:txBody>
      </p:sp>
      <p:sp>
        <p:nvSpPr>
          <p:cNvPr id="1005" name="Google Shape;1005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handy LLRB properties: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node has two red links [otherwise it’d be </a:t>
            </a:r>
            <a:r>
              <a:rPr lang="en"/>
              <a:t>analogous</a:t>
            </a:r>
            <a:r>
              <a:rPr lang="en"/>
              <a:t> to a 4 node, which are disallowed in 2-3 trees].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path from root to </a:t>
            </a:r>
            <a:r>
              <a:rPr lang="en" strike="sngStrike"/>
              <a:t>a leaf</a:t>
            </a:r>
            <a:r>
              <a:rPr lang="en"/>
              <a:t> has same number of </a:t>
            </a:r>
            <a:r>
              <a:rPr b="1" lang="en" u="sng"/>
              <a:t>black links</a:t>
            </a:r>
            <a:r>
              <a:rPr lang="en"/>
              <a:t> [</a:t>
            </a:r>
            <a:r>
              <a:rPr lang="en"/>
              <a:t>because 2-3 trees have the same number of links to every leaf]. LLRBs are therefore balanced.</a:t>
            </a:r>
            <a:endParaRPr/>
          </a:p>
        </p:txBody>
      </p:sp>
      <p:sp>
        <p:nvSpPr>
          <p:cNvPr id="1006" name="Google Shape;1006;p44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7" name="Google Shape;10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" y="2371425"/>
            <a:ext cx="84963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44"/>
          <p:cNvSpPr txBox="1"/>
          <p:nvPr/>
        </p:nvSpPr>
        <p:spPr>
          <a:xfrm>
            <a:off x="2319750" y="2668675"/>
            <a:ext cx="1324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should say “a null reference”, not “a leaf”.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009" name="Google Shape;1009;p44"/>
          <p:cNvCxnSpPr/>
          <p:nvPr/>
        </p:nvCxnSpPr>
        <p:spPr>
          <a:xfrm flipH="1" rot="10800000">
            <a:off x="3217925" y="2022625"/>
            <a:ext cx="148500" cy="568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 Black Binary Search Tree (LLRB) Properties</a:t>
            </a:r>
            <a:endParaRPr/>
          </a:p>
        </p:txBody>
      </p:sp>
      <p:sp>
        <p:nvSpPr>
          <p:cNvPr id="1015" name="Google Shape;1015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handy LLRB properties: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node has two red links [otherwise it’d be analogous to a 4 node, which are disallowed in 2-3 trees].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path from root to a leaf has same number of </a:t>
            </a:r>
            <a:r>
              <a:rPr b="1" lang="en" u="sng"/>
              <a:t>black links</a:t>
            </a:r>
            <a:r>
              <a:rPr lang="en"/>
              <a:t> [because 2-3 trees have the same number of links to every leaf]. LLRBs are therefore balanced.</a:t>
            </a:r>
            <a:endParaRPr/>
          </a:p>
        </p:txBody>
      </p:sp>
      <p:sp>
        <p:nvSpPr>
          <p:cNvPr id="1016" name="Google Shape;1016;p45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5"/>
          <p:cNvSpPr/>
          <p:nvPr/>
        </p:nvSpPr>
        <p:spPr>
          <a:xfrm>
            <a:off x="1249275" y="29813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018" name="Google Shape;1018;p45"/>
          <p:cNvSpPr/>
          <p:nvPr/>
        </p:nvSpPr>
        <p:spPr>
          <a:xfrm>
            <a:off x="760425" y="35568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019" name="Google Shape;1019;p45"/>
          <p:cNvSpPr/>
          <p:nvPr/>
        </p:nvSpPr>
        <p:spPr>
          <a:xfrm>
            <a:off x="1738125" y="35568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020" name="Google Shape;1020;p45"/>
          <p:cNvCxnSpPr>
            <a:stCxn id="1018" idx="0"/>
            <a:endCxn id="1017" idx="2"/>
          </p:cNvCxnSpPr>
          <p:nvPr/>
        </p:nvCxnSpPr>
        <p:spPr>
          <a:xfrm flipH="1" rot="10800000">
            <a:off x="978225" y="32700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45"/>
          <p:cNvCxnSpPr>
            <a:stCxn id="1019" idx="0"/>
            <a:endCxn id="1017" idx="2"/>
          </p:cNvCxnSpPr>
          <p:nvPr/>
        </p:nvCxnSpPr>
        <p:spPr>
          <a:xfrm rot="10800000">
            <a:off x="1466925" y="32700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45"/>
          <p:cNvSpPr/>
          <p:nvPr/>
        </p:nvSpPr>
        <p:spPr>
          <a:xfrm>
            <a:off x="221483" y="441240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023" name="Google Shape;1023;p45"/>
          <p:cNvCxnSpPr>
            <a:stCxn id="1024" idx="2"/>
            <a:endCxn id="1022" idx="0"/>
          </p:cNvCxnSpPr>
          <p:nvPr/>
        </p:nvCxnSpPr>
        <p:spPr>
          <a:xfrm flipH="1">
            <a:off x="439383" y="4265133"/>
            <a:ext cx="257700" cy="14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45"/>
          <p:cNvSpPr/>
          <p:nvPr/>
        </p:nvSpPr>
        <p:spPr>
          <a:xfrm>
            <a:off x="479283" y="39765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1025" name="Google Shape;1025;p45"/>
          <p:cNvCxnSpPr>
            <a:stCxn id="1018" idx="2"/>
            <a:endCxn id="1024" idx="0"/>
          </p:cNvCxnSpPr>
          <p:nvPr/>
        </p:nvCxnSpPr>
        <p:spPr>
          <a:xfrm flipH="1">
            <a:off x="697125" y="3845450"/>
            <a:ext cx="281100" cy="13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45"/>
          <p:cNvSpPr/>
          <p:nvPr/>
        </p:nvSpPr>
        <p:spPr>
          <a:xfrm>
            <a:off x="3398725" y="29937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027" name="Google Shape;1027;p45"/>
          <p:cNvSpPr/>
          <p:nvPr/>
        </p:nvSpPr>
        <p:spPr>
          <a:xfrm>
            <a:off x="2909875" y="35692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028" name="Google Shape;1028;p45"/>
          <p:cNvSpPr/>
          <p:nvPr/>
        </p:nvSpPr>
        <p:spPr>
          <a:xfrm>
            <a:off x="3887575" y="35692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029" name="Google Shape;1029;p45"/>
          <p:cNvCxnSpPr>
            <a:stCxn id="1027" idx="0"/>
            <a:endCxn id="1026" idx="2"/>
          </p:cNvCxnSpPr>
          <p:nvPr/>
        </p:nvCxnSpPr>
        <p:spPr>
          <a:xfrm flipH="1" rot="10800000">
            <a:off x="3127675" y="32824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45"/>
          <p:cNvCxnSpPr>
            <a:stCxn id="1028" idx="0"/>
            <a:endCxn id="1026" idx="2"/>
          </p:cNvCxnSpPr>
          <p:nvPr/>
        </p:nvCxnSpPr>
        <p:spPr>
          <a:xfrm rot="10800000">
            <a:off x="3616375" y="32824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1" name="Google Shape;1031;p45"/>
          <p:cNvSpPr/>
          <p:nvPr/>
        </p:nvSpPr>
        <p:spPr>
          <a:xfrm>
            <a:off x="2599533" y="411997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032" name="Google Shape;1032;p45"/>
          <p:cNvCxnSpPr>
            <a:stCxn id="1027" idx="2"/>
            <a:endCxn id="1031" idx="0"/>
          </p:cNvCxnSpPr>
          <p:nvPr/>
        </p:nvCxnSpPr>
        <p:spPr>
          <a:xfrm flipH="1">
            <a:off x="2817475" y="3857812"/>
            <a:ext cx="310200" cy="26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45"/>
          <p:cNvSpPr/>
          <p:nvPr/>
        </p:nvSpPr>
        <p:spPr>
          <a:xfrm>
            <a:off x="3197383" y="41199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034" name="Google Shape;1034;p45"/>
          <p:cNvCxnSpPr>
            <a:stCxn id="1027" idx="2"/>
            <a:endCxn id="1033" idx="0"/>
          </p:cNvCxnSpPr>
          <p:nvPr/>
        </p:nvCxnSpPr>
        <p:spPr>
          <a:xfrm>
            <a:off x="3127675" y="38578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45"/>
          <p:cNvSpPr/>
          <p:nvPr/>
        </p:nvSpPr>
        <p:spPr>
          <a:xfrm>
            <a:off x="5471975" y="29813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036" name="Google Shape;1036;p45"/>
          <p:cNvSpPr/>
          <p:nvPr/>
        </p:nvSpPr>
        <p:spPr>
          <a:xfrm>
            <a:off x="4983125" y="35568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037" name="Google Shape;1037;p45"/>
          <p:cNvSpPr/>
          <p:nvPr/>
        </p:nvSpPr>
        <p:spPr>
          <a:xfrm>
            <a:off x="5960825" y="35568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038" name="Google Shape;1038;p45"/>
          <p:cNvCxnSpPr>
            <a:stCxn id="1036" idx="0"/>
            <a:endCxn id="1035" idx="2"/>
          </p:cNvCxnSpPr>
          <p:nvPr/>
        </p:nvCxnSpPr>
        <p:spPr>
          <a:xfrm flipH="1" rot="10800000">
            <a:off x="5200925" y="32700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45"/>
          <p:cNvCxnSpPr>
            <a:stCxn id="1037" idx="0"/>
            <a:endCxn id="1035" idx="2"/>
          </p:cNvCxnSpPr>
          <p:nvPr/>
        </p:nvCxnSpPr>
        <p:spPr>
          <a:xfrm rot="10800000">
            <a:off x="5689625" y="32700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45"/>
          <p:cNvSpPr/>
          <p:nvPr/>
        </p:nvSpPr>
        <p:spPr>
          <a:xfrm>
            <a:off x="4672783" y="41076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041" name="Google Shape;1041;p45"/>
          <p:cNvCxnSpPr>
            <a:stCxn id="1036" idx="2"/>
            <a:endCxn id="1040" idx="0"/>
          </p:cNvCxnSpPr>
          <p:nvPr/>
        </p:nvCxnSpPr>
        <p:spPr>
          <a:xfrm flipH="1">
            <a:off x="4890725" y="38454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2" name="Google Shape;1042;p45"/>
          <p:cNvSpPr/>
          <p:nvPr/>
        </p:nvSpPr>
        <p:spPr>
          <a:xfrm>
            <a:off x="5270633" y="41076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043" name="Google Shape;1043;p45"/>
          <p:cNvCxnSpPr>
            <a:stCxn id="1036" idx="2"/>
            <a:endCxn id="1042" idx="0"/>
          </p:cNvCxnSpPr>
          <p:nvPr/>
        </p:nvCxnSpPr>
        <p:spPr>
          <a:xfrm>
            <a:off x="5200925" y="38454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4" name="Google Shape;1044;p45"/>
          <p:cNvSpPr/>
          <p:nvPr/>
        </p:nvSpPr>
        <p:spPr>
          <a:xfrm>
            <a:off x="7737725" y="29813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045" name="Google Shape;1045;p45"/>
          <p:cNvSpPr/>
          <p:nvPr/>
        </p:nvSpPr>
        <p:spPr>
          <a:xfrm>
            <a:off x="7248875" y="35568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046" name="Google Shape;1046;p45"/>
          <p:cNvSpPr/>
          <p:nvPr/>
        </p:nvSpPr>
        <p:spPr>
          <a:xfrm>
            <a:off x="8226575" y="35568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047" name="Google Shape;1047;p45"/>
          <p:cNvCxnSpPr>
            <a:stCxn id="1045" idx="0"/>
            <a:endCxn id="1044" idx="2"/>
          </p:cNvCxnSpPr>
          <p:nvPr/>
        </p:nvCxnSpPr>
        <p:spPr>
          <a:xfrm flipH="1" rot="10800000">
            <a:off x="7466675" y="3270062"/>
            <a:ext cx="489000" cy="286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45"/>
          <p:cNvCxnSpPr>
            <a:stCxn id="1046" idx="0"/>
            <a:endCxn id="1044" idx="2"/>
          </p:cNvCxnSpPr>
          <p:nvPr/>
        </p:nvCxnSpPr>
        <p:spPr>
          <a:xfrm rot="10800000">
            <a:off x="7955375" y="32700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45"/>
          <p:cNvSpPr/>
          <p:nvPr/>
        </p:nvSpPr>
        <p:spPr>
          <a:xfrm>
            <a:off x="6938533" y="41076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050" name="Google Shape;1050;p45"/>
          <p:cNvCxnSpPr>
            <a:stCxn id="1045" idx="2"/>
            <a:endCxn id="1049" idx="0"/>
          </p:cNvCxnSpPr>
          <p:nvPr/>
        </p:nvCxnSpPr>
        <p:spPr>
          <a:xfrm flipH="1">
            <a:off x="7156475" y="384546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45"/>
          <p:cNvSpPr/>
          <p:nvPr/>
        </p:nvSpPr>
        <p:spPr>
          <a:xfrm>
            <a:off x="7536383" y="410763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052" name="Google Shape;1052;p45"/>
          <p:cNvCxnSpPr>
            <a:stCxn id="1045" idx="2"/>
            <a:endCxn id="1051" idx="0"/>
          </p:cNvCxnSpPr>
          <p:nvPr/>
        </p:nvCxnSpPr>
        <p:spPr>
          <a:xfrm>
            <a:off x="7466675" y="384546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3" name="Google Shape;1053;p45"/>
          <p:cNvSpPr txBox="1"/>
          <p:nvPr/>
        </p:nvSpPr>
        <p:spPr>
          <a:xfrm>
            <a:off x="82875" y="4731050"/>
            <a:ext cx="25470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Invalid, B has two red links.</a:t>
            </a:r>
            <a:endParaRPr/>
          </a:p>
        </p:txBody>
      </p:sp>
      <p:sp>
        <p:nvSpPr>
          <p:cNvPr id="1054" name="Google Shape;1054;p45"/>
          <p:cNvSpPr txBox="1"/>
          <p:nvPr/>
        </p:nvSpPr>
        <p:spPr>
          <a:xfrm>
            <a:off x="2665075" y="4502598"/>
            <a:ext cx="14403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Invalid, not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black balanced.</a:t>
            </a:r>
            <a:endParaRPr/>
          </a:p>
        </p:txBody>
      </p:sp>
      <p:sp>
        <p:nvSpPr>
          <p:cNvPr id="1055" name="Google Shape;1055;p45"/>
          <p:cNvSpPr txBox="1"/>
          <p:nvPr/>
        </p:nvSpPr>
        <p:spPr>
          <a:xfrm>
            <a:off x="4672775" y="4484902"/>
            <a:ext cx="14403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Invalid, not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black balanced.</a:t>
            </a:r>
            <a:endParaRPr/>
          </a:p>
        </p:txBody>
      </p:sp>
      <p:sp>
        <p:nvSpPr>
          <p:cNvPr id="1056" name="Google Shape;1056;p45"/>
          <p:cNvSpPr txBox="1"/>
          <p:nvPr/>
        </p:nvSpPr>
        <p:spPr>
          <a:xfrm>
            <a:off x="6938525" y="4578801"/>
            <a:ext cx="1440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Valid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Construction</a:t>
            </a:r>
            <a:endParaRPr/>
          </a:p>
        </p:txBody>
      </p:sp>
      <p:sp>
        <p:nvSpPr>
          <p:cNvPr id="1062" name="Google Shape;1062;p46"/>
          <p:cNvSpPr txBox="1"/>
          <p:nvPr>
            <p:ph idx="1" type="body"/>
          </p:nvPr>
        </p:nvSpPr>
        <p:spPr>
          <a:xfrm>
            <a:off x="243000" y="556500"/>
            <a:ext cx="8776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last important question: Where do LLRBs come from?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Would not make sense to build a 2-3 tree, then convert. Even more complex.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Instead, it turns out we implement an LLRB insert as follows: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Insert as usual into a BST.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zero or more rotations to maintain the 1-1 mapping.</a:t>
            </a:r>
            <a:endParaRPr/>
          </a:p>
        </p:txBody>
      </p:sp>
      <p:pic>
        <p:nvPicPr>
          <p:cNvPr id="1063" name="Google Shape;10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50" y="2371425"/>
            <a:ext cx="84963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46"/>
          <p:cNvSpPr/>
          <p:nvPr/>
        </p:nvSpPr>
        <p:spPr>
          <a:xfrm>
            <a:off x="4104550" y="3027100"/>
            <a:ext cx="833700" cy="495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7"/>
          <p:cNvSpPr txBox="1"/>
          <p:nvPr>
            <p:ph type="title"/>
          </p:nvPr>
        </p:nvSpPr>
        <p:spPr>
          <a:xfrm>
            <a:off x="928950" y="1314750"/>
            <a:ext cx="7286100" cy="25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Maintaining 1-1 </a:t>
            </a:r>
            <a:r>
              <a:rPr lang="en" sz="4800"/>
              <a:t>Correspondence </a:t>
            </a:r>
            <a:r>
              <a:rPr lang="en" sz="4800"/>
              <a:t>Through Rotations </a:t>
            </a:r>
            <a:endParaRPr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1-1 Mapping</a:t>
            </a:r>
            <a:endParaRPr/>
          </a:p>
        </p:txBody>
      </p:sp>
      <p:sp>
        <p:nvSpPr>
          <p:cNvPr id="1075" name="Google Shape;1075;p48"/>
          <p:cNvSpPr txBox="1"/>
          <p:nvPr>
            <p:ph idx="1" type="body"/>
          </p:nvPr>
        </p:nvSpPr>
        <p:spPr>
          <a:xfrm>
            <a:off x="243000" y="556500"/>
            <a:ext cx="8748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exists a 1-1 mapping between: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2-3 Tree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LLRB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 of an LLRB is based on maintaining this 1-1 correspondence.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performing LLRB operations, pretend like you’re a 2-3 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Preservation of the correspondence will involve tree rotations.</a:t>
            </a:r>
            <a:br>
              <a:rPr lang="en"/>
            </a:br>
            <a:endParaRPr/>
          </a:p>
        </p:txBody>
      </p:sp>
      <p:pic>
        <p:nvPicPr>
          <p:cNvPr id="1076" name="Google Shape;10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375" y="668575"/>
            <a:ext cx="40100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950" y="2369525"/>
            <a:ext cx="44386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00" y="2369525"/>
            <a:ext cx="44005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#1: Insertion Color</a:t>
            </a:r>
            <a:endParaRPr/>
          </a:p>
        </p:txBody>
      </p:sp>
      <p:sp>
        <p:nvSpPr>
          <p:cNvPr id="1084" name="Google Shape;1084;p49"/>
          <p:cNvSpPr txBox="1"/>
          <p:nvPr>
            <p:ph idx="1" type="body"/>
          </p:nvPr>
        </p:nvSpPr>
        <p:spPr>
          <a:xfrm>
            <a:off x="243000" y="556500"/>
            <a:ext cx="84438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Should we use a red or black link when inserting?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5" name="Google Shape;1085;p49"/>
          <p:cNvCxnSpPr/>
          <p:nvPr/>
        </p:nvCxnSpPr>
        <p:spPr>
          <a:xfrm>
            <a:off x="1908075" y="2656159"/>
            <a:ext cx="830700" cy="4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49"/>
          <p:cNvCxnSpPr/>
          <p:nvPr/>
        </p:nvCxnSpPr>
        <p:spPr>
          <a:xfrm>
            <a:off x="2000875" y="4381150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7" name="Google Shape;1087;p49"/>
          <p:cNvSpPr/>
          <p:nvPr/>
        </p:nvSpPr>
        <p:spPr>
          <a:xfrm>
            <a:off x="1288300" y="247011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grpSp>
        <p:nvGrpSpPr>
          <p:cNvPr id="1088" name="Google Shape;1088;p49"/>
          <p:cNvGrpSpPr/>
          <p:nvPr/>
        </p:nvGrpSpPr>
        <p:grpSpPr>
          <a:xfrm>
            <a:off x="2896597" y="2827871"/>
            <a:ext cx="796536" cy="874975"/>
            <a:chOff x="4395397" y="3366784"/>
            <a:chExt cx="796536" cy="874975"/>
          </a:xfrm>
        </p:grpSpPr>
        <p:cxnSp>
          <p:nvCxnSpPr>
            <p:cNvPr id="1089" name="Google Shape;1089;p49"/>
            <p:cNvCxnSpPr>
              <a:stCxn id="1090" idx="0"/>
              <a:endCxn id="1091" idx="2"/>
            </p:cNvCxnSpPr>
            <p:nvPr/>
          </p:nvCxnSpPr>
          <p:spPr>
            <a:xfrm flipH="1" rot="10800000">
              <a:off x="4613197" y="3655259"/>
              <a:ext cx="360900" cy="29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1" name="Google Shape;1091;p49"/>
            <p:cNvSpPr/>
            <p:nvPr/>
          </p:nvSpPr>
          <p:spPr>
            <a:xfrm>
              <a:off x="4756333" y="3366784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4395397" y="3953159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</p:grpSp>
      <p:grpSp>
        <p:nvGrpSpPr>
          <p:cNvPr id="1092" name="Google Shape;1092;p49"/>
          <p:cNvGrpSpPr/>
          <p:nvPr/>
        </p:nvGrpSpPr>
        <p:grpSpPr>
          <a:xfrm>
            <a:off x="2896597" y="1525984"/>
            <a:ext cx="796536" cy="874975"/>
            <a:chOff x="1669097" y="3519184"/>
            <a:chExt cx="796536" cy="874975"/>
          </a:xfrm>
        </p:grpSpPr>
        <p:cxnSp>
          <p:nvCxnSpPr>
            <p:cNvPr id="1093" name="Google Shape;1093;p49"/>
            <p:cNvCxnSpPr>
              <a:stCxn id="1094" idx="0"/>
              <a:endCxn id="1095" idx="2"/>
            </p:cNvCxnSpPr>
            <p:nvPr/>
          </p:nvCxnSpPr>
          <p:spPr>
            <a:xfrm flipH="1" rot="10800000">
              <a:off x="1886897" y="3807659"/>
              <a:ext cx="360900" cy="297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5" name="Google Shape;1095;p49"/>
            <p:cNvSpPr/>
            <p:nvPr/>
          </p:nvSpPr>
          <p:spPr>
            <a:xfrm>
              <a:off x="2030033" y="3519184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1669097" y="4105559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</p:grpSp>
      <p:sp>
        <p:nvSpPr>
          <p:cNvPr id="1096" name="Google Shape;1096;p49"/>
          <p:cNvSpPr/>
          <p:nvPr/>
        </p:nvSpPr>
        <p:spPr>
          <a:xfrm>
            <a:off x="1322800" y="42368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1097" name="Google Shape;1097;p49"/>
          <p:cNvSpPr/>
          <p:nvPr/>
        </p:nvSpPr>
        <p:spPr>
          <a:xfrm>
            <a:off x="2970563" y="4202913"/>
            <a:ext cx="648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</a:t>
            </a:r>
            <a:r>
              <a:rPr lang="en" sz="1800"/>
              <a:t>S</a:t>
            </a:r>
            <a:endParaRPr sz="1800"/>
          </a:p>
        </p:txBody>
      </p:sp>
      <p:cxnSp>
        <p:nvCxnSpPr>
          <p:cNvPr id="1098" name="Google Shape;1098;p49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49"/>
          <p:cNvCxnSpPr/>
          <p:nvPr/>
        </p:nvCxnSpPr>
        <p:spPr>
          <a:xfrm flipH="1" rot="10800000">
            <a:off x="1924667" y="2013375"/>
            <a:ext cx="830700" cy="4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0" name="Google Shape;1100;p49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101" name="Google Shape;1101;p49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sp>
        <p:nvSpPr>
          <p:cNvPr id="1102" name="Google Shape;1102;p49"/>
          <p:cNvSpPr txBox="1"/>
          <p:nvPr/>
        </p:nvSpPr>
        <p:spPr>
          <a:xfrm rot="-1799961">
            <a:off x="1859592" y="1758124"/>
            <a:ext cx="1390828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103" name="Google Shape;1103;p49"/>
          <p:cNvSpPr txBox="1"/>
          <p:nvPr/>
        </p:nvSpPr>
        <p:spPr>
          <a:xfrm rot="1798948">
            <a:off x="1783449" y="2960760"/>
            <a:ext cx="1390937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104" name="Google Shape;1104;p49"/>
          <p:cNvSpPr txBox="1"/>
          <p:nvPr/>
        </p:nvSpPr>
        <p:spPr>
          <a:xfrm>
            <a:off x="2000881" y="4019801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Task #1: Insertion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Task #1: Insertion 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#1: Insertion Color</a:t>
            </a:r>
            <a:endParaRPr/>
          </a:p>
        </p:txBody>
      </p:sp>
      <p:sp>
        <p:nvSpPr>
          <p:cNvPr id="1110" name="Google Shape;1110;p50"/>
          <p:cNvSpPr txBox="1"/>
          <p:nvPr>
            <p:ph idx="1" type="body"/>
          </p:nvPr>
        </p:nvSpPr>
        <p:spPr>
          <a:xfrm>
            <a:off x="243000" y="556500"/>
            <a:ext cx="84438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Should we use a red or black link when inserting?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red! In 2-3 trees new values are ALWAYS added to a leaf node (at first).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1" name="Google Shape;1111;p50"/>
          <p:cNvCxnSpPr/>
          <p:nvPr/>
        </p:nvCxnSpPr>
        <p:spPr>
          <a:xfrm>
            <a:off x="1908075" y="2656159"/>
            <a:ext cx="830700" cy="4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50"/>
          <p:cNvCxnSpPr/>
          <p:nvPr/>
        </p:nvCxnSpPr>
        <p:spPr>
          <a:xfrm>
            <a:off x="2000875" y="4381150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50"/>
          <p:cNvSpPr/>
          <p:nvPr/>
        </p:nvSpPr>
        <p:spPr>
          <a:xfrm>
            <a:off x="1288300" y="247011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grpSp>
        <p:nvGrpSpPr>
          <p:cNvPr id="1114" name="Google Shape;1114;p50"/>
          <p:cNvGrpSpPr/>
          <p:nvPr/>
        </p:nvGrpSpPr>
        <p:grpSpPr>
          <a:xfrm>
            <a:off x="2896597" y="2827871"/>
            <a:ext cx="796536" cy="874975"/>
            <a:chOff x="4395397" y="3366784"/>
            <a:chExt cx="796536" cy="874975"/>
          </a:xfrm>
        </p:grpSpPr>
        <p:cxnSp>
          <p:nvCxnSpPr>
            <p:cNvPr id="1115" name="Google Shape;1115;p50"/>
            <p:cNvCxnSpPr>
              <a:stCxn id="1116" idx="0"/>
              <a:endCxn id="1117" idx="2"/>
            </p:cNvCxnSpPr>
            <p:nvPr/>
          </p:nvCxnSpPr>
          <p:spPr>
            <a:xfrm flipH="1" rot="10800000">
              <a:off x="4613197" y="3655259"/>
              <a:ext cx="360900" cy="29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7" name="Google Shape;1117;p50"/>
            <p:cNvSpPr/>
            <p:nvPr/>
          </p:nvSpPr>
          <p:spPr>
            <a:xfrm>
              <a:off x="4756333" y="3366784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4395397" y="3953159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</p:grpSp>
      <p:grpSp>
        <p:nvGrpSpPr>
          <p:cNvPr id="1118" name="Google Shape;1118;p50"/>
          <p:cNvGrpSpPr/>
          <p:nvPr/>
        </p:nvGrpSpPr>
        <p:grpSpPr>
          <a:xfrm>
            <a:off x="2896597" y="1525984"/>
            <a:ext cx="796536" cy="874975"/>
            <a:chOff x="1669097" y="3519184"/>
            <a:chExt cx="796536" cy="874975"/>
          </a:xfrm>
        </p:grpSpPr>
        <p:cxnSp>
          <p:nvCxnSpPr>
            <p:cNvPr id="1119" name="Google Shape;1119;p50"/>
            <p:cNvCxnSpPr>
              <a:stCxn id="1120" idx="0"/>
              <a:endCxn id="1121" idx="2"/>
            </p:cNvCxnSpPr>
            <p:nvPr/>
          </p:nvCxnSpPr>
          <p:spPr>
            <a:xfrm flipH="1" rot="10800000">
              <a:off x="1886897" y="3807659"/>
              <a:ext cx="360900" cy="297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1" name="Google Shape;1121;p50"/>
            <p:cNvSpPr/>
            <p:nvPr/>
          </p:nvSpPr>
          <p:spPr>
            <a:xfrm>
              <a:off x="2030033" y="3519184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</a:t>
              </a:r>
              <a:endParaRPr sz="1800"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1669097" y="4105559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</a:t>
              </a:r>
              <a:endParaRPr sz="1800"/>
            </a:p>
          </p:txBody>
        </p:sp>
      </p:grpSp>
      <p:sp>
        <p:nvSpPr>
          <p:cNvPr id="1122" name="Google Shape;1122;p50"/>
          <p:cNvSpPr/>
          <p:nvPr/>
        </p:nvSpPr>
        <p:spPr>
          <a:xfrm>
            <a:off x="1322800" y="42368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1123" name="Google Shape;1123;p50"/>
          <p:cNvSpPr/>
          <p:nvPr/>
        </p:nvSpPr>
        <p:spPr>
          <a:xfrm>
            <a:off x="2970563" y="4202913"/>
            <a:ext cx="648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</a:t>
            </a:r>
            <a:endParaRPr sz="1800"/>
          </a:p>
        </p:txBody>
      </p:sp>
      <p:cxnSp>
        <p:nvCxnSpPr>
          <p:cNvPr id="1124" name="Google Shape;1124;p50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50"/>
          <p:cNvCxnSpPr/>
          <p:nvPr/>
        </p:nvCxnSpPr>
        <p:spPr>
          <a:xfrm flipH="1" rot="10800000">
            <a:off x="1924667" y="2013375"/>
            <a:ext cx="830700" cy="4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50"/>
          <p:cNvCxnSpPr/>
          <p:nvPr/>
        </p:nvCxnSpPr>
        <p:spPr>
          <a:xfrm>
            <a:off x="2947825" y="2904325"/>
            <a:ext cx="735300" cy="73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50"/>
          <p:cNvCxnSpPr/>
          <p:nvPr/>
        </p:nvCxnSpPr>
        <p:spPr>
          <a:xfrm flipH="1" rot="10800000">
            <a:off x="2947825" y="2961925"/>
            <a:ext cx="704400" cy="70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50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129" name="Google Shape;1129;p50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sp>
        <p:nvSpPr>
          <p:cNvPr id="1130" name="Google Shape;1130;p50"/>
          <p:cNvSpPr txBox="1"/>
          <p:nvPr/>
        </p:nvSpPr>
        <p:spPr>
          <a:xfrm rot="-1799961">
            <a:off x="1859592" y="1758124"/>
            <a:ext cx="1390828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131" name="Google Shape;1131;p50"/>
          <p:cNvSpPr txBox="1"/>
          <p:nvPr/>
        </p:nvSpPr>
        <p:spPr>
          <a:xfrm>
            <a:off x="2000881" y="4019801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132" name="Google Shape;1132;p50"/>
          <p:cNvSpPr txBox="1"/>
          <p:nvPr/>
        </p:nvSpPr>
        <p:spPr>
          <a:xfrm rot="1798948">
            <a:off x="1783449" y="2960760"/>
            <a:ext cx="1390937" cy="4093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</a:t>
            </a:r>
            <a:r>
              <a:rPr lang="en"/>
              <a:t> #2: Insertion on the Right</a:t>
            </a:r>
            <a:endParaRPr/>
          </a:p>
        </p:txBody>
      </p:sp>
      <p:sp>
        <p:nvSpPr>
          <p:cNvPr id="1138" name="Google Shape;1138;p51"/>
          <p:cNvSpPr txBox="1"/>
          <p:nvPr>
            <p:ph idx="1" type="body"/>
          </p:nvPr>
        </p:nvSpPr>
        <p:spPr>
          <a:xfrm>
            <a:off x="243000" y="556500"/>
            <a:ext cx="89010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leaf E, and insert S with a red link. What is the problem below, and what do we do about it?</a:t>
            </a:r>
            <a:endParaRPr/>
          </a:p>
        </p:txBody>
      </p:sp>
      <p:cxnSp>
        <p:nvCxnSpPr>
          <p:cNvPr id="1139" name="Google Shape;1139;p51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51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41" name="Google Shape;1141;p51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42" name="Google Shape;1142;p51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43" name="Google Shape;1143;p51"/>
          <p:cNvSpPr/>
          <p:nvPr/>
        </p:nvSpPr>
        <p:spPr>
          <a:xfrm>
            <a:off x="21147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144" name="Google Shape;1144;p51"/>
          <p:cNvCxnSpPr>
            <a:stCxn id="1142" idx="0"/>
            <a:endCxn id="1141" idx="2"/>
          </p:cNvCxnSpPr>
          <p:nvPr/>
        </p:nvCxnSpPr>
        <p:spPr>
          <a:xfrm flipH="1" rot="10800000">
            <a:off x="13548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51"/>
          <p:cNvCxnSpPr>
            <a:stCxn id="1143" idx="0"/>
            <a:endCxn id="1141" idx="2"/>
          </p:cNvCxnSpPr>
          <p:nvPr/>
        </p:nvCxnSpPr>
        <p:spPr>
          <a:xfrm rot="10800000">
            <a:off x="18435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6" name="Google Shape;1146;p51"/>
          <p:cNvSpPr/>
          <p:nvPr/>
        </p:nvSpPr>
        <p:spPr>
          <a:xfrm>
            <a:off x="4739925" y="40154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47" name="Google Shape;1147;p51"/>
          <p:cNvSpPr/>
          <p:nvPr/>
        </p:nvSpPr>
        <p:spPr>
          <a:xfrm>
            <a:off x="4251075" y="45909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48" name="Google Shape;1148;p51"/>
          <p:cNvSpPr/>
          <p:nvPr/>
        </p:nvSpPr>
        <p:spPr>
          <a:xfrm>
            <a:off x="5228775" y="4590975"/>
            <a:ext cx="644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</a:t>
            </a:r>
            <a:endParaRPr sz="1800"/>
          </a:p>
        </p:txBody>
      </p:sp>
      <p:cxnSp>
        <p:nvCxnSpPr>
          <p:cNvPr id="1149" name="Google Shape;1149;p51"/>
          <p:cNvCxnSpPr>
            <a:stCxn id="1147" idx="0"/>
            <a:endCxn id="1146" idx="2"/>
          </p:cNvCxnSpPr>
          <p:nvPr/>
        </p:nvCxnSpPr>
        <p:spPr>
          <a:xfrm flipH="1" rot="10800000">
            <a:off x="4468875" y="43041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51"/>
          <p:cNvCxnSpPr>
            <a:stCxn id="1148" idx="0"/>
            <a:endCxn id="1146" idx="2"/>
          </p:cNvCxnSpPr>
          <p:nvPr/>
        </p:nvCxnSpPr>
        <p:spPr>
          <a:xfrm rot="10800000">
            <a:off x="4957725" y="4304175"/>
            <a:ext cx="5934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51"/>
          <p:cNvSpPr/>
          <p:nvPr/>
        </p:nvSpPr>
        <p:spPr>
          <a:xfrm>
            <a:off x="16258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52" name="Google Shape;1152;p51"/>
          <p:cNvSpPr/>
          <p:nvPr/>
        </p:nvSpPr>
        <p:spPr>
          <a:xfrm>
            <a:off x="11370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53" name="Google Shape;1153;p51"/>
          <p:cNvSpPr/>
          <p:nvPr/>
        </p:nvSpPr>
        <p:spPr>
          <a:xfrm>
            <a:off x="21147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154" name="Google Shape;1154;p51"/>
          <p:cNvCxnSpPr>
            <a:stCxn id="1152" idx="0"/>
            <a:endCxn id="1151" idx="2"/>
          </p:cNvCxnSpPr>
          <p:nvPr/>
        </p:nvCxnSpPr>
        <p:spPr>
          <a:xfrm flipH="1" rot="10800000">
            <a:off x="13548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51"/>
          <p:cNvCxnSpPr>
            <a:stCxn id="1153" idx="0"/>
            <a:endCxn id="1151" idx="2"/>
          </p:cNvCxnSpPr>
          <p:nvPr/>
        </p:nvCxnSpPr>
        <p:spPr>
          <a:xfrm rot="10800000">
            <a:off x="18435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51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7" name="Google Shape;1157;p51"/>
          <p:cNvSpPr/>
          <p:nvPr/>
        </p:nvSpPr>
        <p:spPr>
          <a:xfrm>
            <a:off x="4475700" y="1740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58" name="Google Shape;1158;p51"/>
          <p:cNvSpPr/>
          <p:nvPr/>
        </p:nvSpPr>
        <p:spPr>
          <a:xfrm>
            <a:off x="39868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59" name="Google Shape;1159;p51"/>
          <p:cNvSpPr/>
          <p:nvPr/>
        </p:nvSpPr>
        <p:spPr>
          <a:xfrm>
            <a:off x="49645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160" name="Google Shape;1160;p51"/>
          <p:cNvCxnSpPr>
            <a:stCxn id="1158" idx="0"/>
            <a:endCxn id="1157" idx="2"/>
          </p:cNvCxnSpPr>
          <p:nvPr/>
        </p:nvCxnSpPr>
        <p:spPr>
          <a:xfrm flipH="1" rot="10800000">
            <a:off x="42046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51"/>
          <p:cNvCxnSpPr>
            <a:stCxn id="1159" idx="0"/>
            <a:endCxn id="1157" idx="2"/>
          </p:cNvCxnSpPr>
          <p:nvPr/>
        </p:nvCxnSpPr>
        <p:spPr>
          <a:xfrm rot="10800000">
            <a:off x="46933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" name="Google Shape;1162;p51"/>
          <p:cNvSpPr/>
          <p:nvPr/>
        </p:nvSpPr>
        <p:spPr>
          <a:xfrm>
            <a:off x="5276708" y="286698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163" name="Google Shape;1163;p51"/>
          <p:cNvCxnSpPr>
            <a:stCxn id="1159" idx="2"/>
            <a:endCxn id="1162" idx="0"/>
          </p:cNvCxnSpPr>
          <p:nvPr/>
        </p:nvCxnSpPr>
        <p:spPr>
          <a:xfrm>
            <a:off x="5182350" y="2604825"/>
            <a:ext cx="312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4" name="Google Shape;1164;p51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165" name="Google Shape;1165;p51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sp>
        <p:nvSpPr>
          <p:cNvPr id="1166" name="Google Shape;1166;p51"/>
          <p:cNvSpPr txBox="1"/>
          <p:nvPr/>
        </p:nvSpPr>
        <p:spPr>
          <a:xfrm>
            <a:off x="2909422" y="1683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  <p:sp>
        <p:nvSpPr>
          <p:cNvPr id="1167" name="Google Shape;1167;p51"/>
          <p:cNvSpPr txBox="1"/>
          <p:nvPr/>
        </p:nvSpPr>
        <p:spPr>
          <a:xfrm>
            <a:off x="3053531" y="409060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#2: Insertion on the Right</a:t>
            </a:r>
            <a:endParaRPr/>
          </a:p>
        </p:txBody>
      </p:sp>
      <p:sp>
        <p:nvSpPr>
          <p:cNvPr id="1173" name="Google Shape;1173;p52"/>
          <p:cNvSpPr txBox="1"/>
          <p:nvPr>
            <p:ph idx="1" type="body"/>
          </p:nvPr>
        </p:nvSpPr>
        <p:spPr>
          <a:xfrm>
            <a:off x="243000" y="556500"/>
            <a:ext cx="89010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leaf E, and insert S with a red link. What is the problem below, and what do we do about it: Right links aren’t allowed, so rotateLeft(E).</a:t>
            </a:r>
            <a:endParaRPr/>
          </a:p>
        </p:txBody>
      </p:sp>
      <p:cxnSp>
        <p:nvCxnSpPr>
          <p:cNvPr id="1174" name="Google Shape;1174;p52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52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6" name="Google Shape;1176;p52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77" name="Google Shape;1177;p52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78" name="Google Shape;1178;p52"/>
          <p:cNvSpPr/>
          <p:nvPr/>
        </p:nvSpPr>
        <p:spPr>
          <a:xfrm>
            <a:off x="21147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179" name="Google Shape;1179;p52"/>
          <p:cNvCxnSpPr>
            <a:stCxn id="1177" idx="0"/>
            <a:endCxn id="1176" idx="2"/>
          </p:cNvCxnSpPr>
          <p:nvPr/>
        </p:nvCxnSpPr>
        <p:spPr>
          <a:xfrm flipH="1" rot="10800000">
            <a:off x="13548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52"/>
          <p:cNvCxnSpPr>
            <a:stCxn id="1178" idx="0"/>
            <a:endCxn id="1176" idx="2"/>
          </p:cNvCxnSpPr>
          <p:nvPr/>
        </p:nvCxnSpPr>
        <p:spPr>
          <a:xfrm rot="10800000">
            <a:off x="18435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52"/>
          <p:cNvSpPr/>
          <p:nvPr/>
        </p:nvSpPr>
        <p:spPr>
          <a:xfrm>
            <a:off x="4739925" y="40154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82" name="Google Shape;1182;p52"/>
          <p:cNvSpPr/>
          <p:nvPr/>
        </p:nvSpPr>
        <p:spPr>
          <a:xfrm>
            <a:off x="4251075" y="45909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83" name="Google Shape;1183;p52"/>
          <p:cNvSpPr/>
          <p:nvPr/>
        </p:nvSpPr>
        <p:spPr>
          <a:xfrm>
            <a:off x="5228775" y="4590975"/>
            <a:ext cx="644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</a:t>
            </a:r>
            <a:endParaRPr sz="1800"/>
          </a:p>
        </p:txBody>
      </p:sp>
      <p:cxnSp>
        <p:nvCxnSpPr>
          <p:cNvPr id="1184" name="Google Shape;1184;p52"/>
          <p:cNvCxnSpPr>
            <a:stCxn id="1182" idx="0"/>
            <a:endCxn id="1181" idx="2"/>
          </p:cNvCxnSpPr>
          <p:nvPr/>
        </p:nvCxnSpPr>
        <p:spPr>
          <a:xfrm flipH="1" rot="10800000">
            <a:off x="4468875" y="43041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52"/>
          <p:cNvCxnSpPr>
            <a:stCxn id="1183" idx="0"/>
            <a:endCxn id="1181" idx="2"/>
          </p:cNvCxnSpPr>
          <p:nvPr/>
        </p:nvCxnSpPr>
        <p:spPr>
          <a:xfrm rot="10800000">
            <a:off x="4957725" y="4304175"/>
            <a:ext cx="5934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52"/>
          <p:cNvSpPr/>
          <p:nvPr/>
        </p:nvSpPr>
        <p:spPr>
          <a:xfrm>
            <a:off x="16258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87" name="Google Shape;1187;p52"/>
          <p:cNvSpPr/>
          <p:nvPr/>
        </p:nvSpPr>
        <p:spPr>
          <a:xfrm>
            <a:off x="11370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88" name="Google Shape;1188;p52"/>
          <p:cNvSpPr/>
          <p:nvPr/>
        </p:nvSpPr>
        <p:spPr>
          <a:xfrm>
            <a:off x="21147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189" name="Google Shape;1189;p52"/>
          <p:cNvCxnSpPr>
            <a:stCxn id="1187" idx="0"/>
            <a:endCxn id="1186" idx="2"/>
          </p:cNvCxnSpPr>
          <p:nvPr/>
        </p:nvCxnSpPr>
        <p:spPr>
          <a:xfrm flipH="1" rot="10800000">
            <a:off x="13548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52"/>
          <p:cNvCxnSpPr>
            <a:stCxn id="1188" idx="0"/>
            <a:endCxn id="1186" idx="2"/>
          </p:cNvCxnSpPr>
          <p:nvPr/>
        </p:nvCxnSpPr>
        <p:spPr>
          <a:xfrm rot="10800000">
            <a:off x="18435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52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52"/>
          <p:cNvSpPr/>
          <p:nvPr/>
        </p:nvSpPr>
        <p:spPr>
          <a:xfrm>
            <a:off x="4475700" y="1740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193" name="Google Shape;1193;p52"/>
          <p:cNvSpPr/>
          <p:nvPr/>
        </p:nvSpPr>
        <p:spPr>
          <a:xfrm>
            <a:off x="39868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94" name="Google Shape;1194;p52"/>
          <p:cNvSpPr/>
          <p:nvPr/>
        </p:nvSpPr>
        <p:spPr>
          <a:xfrm>
            <a:off x="4964550" y="2316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195" name="Google Shape;1195;p52"/>
          <p:cNvCxnSpPr>
            <a:stCxn id="1193" idx="0"/>
            <a:endCxn id="1192" idx="2"/>
          </p:cNvCxnSpPr>
          <p:nvPr/>
        </p:nvCxnSpPr>
        <p:spPr>
          <a:xfrm flipH="1" rot="10800000">
            <a:off x="42046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52"/>
          <p:cNvCxnSpPr>
            <a:stCxn id="1194" idx="0"/>
            <a:endCxn id="1192" idx="2"/>
          </p:cNvCxnSpPr>
          <p:nvPr/>
        </p:nvCxnSpPr>
        <p:spPr>
          <a:xfrm rot="10800000">
            <a:off x="4693350" y="20294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7" name="Google Shape;1197;p52"/>
          <p:cNvSpPr/>
          <p:nvPr/>
        </p:nvSpPr>
        <p:spPr>
          <a:xfrm>
            <a:off x="5276708" y="286698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198" name="Google Shape;1198;p52"/>
          <p:cNvCxnSpPr>
            <a:stCxn id="1194" idx="2"/>
            <a:endCxn id="1197" idx="0"/>
          </p:cNvCxnSpPr>
          <p:nvPr/>
        </p:nvCxnSpPr>
        <p:spPr>
          <a:xfrm>
            <a:off x="5182350" y="2604825"/>
            <a:ext cx="312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52"/>
          <p:cNvCxnSpPr/>
          <p:nvPr/>
        </p:nvCxnSpPr>
        <p:spPr>
          <a:xfrm>
            <a:off x="2897425" y="20292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52"/>
          <p:cNvCxnSpPr/>
          <p:nvPr/>
        </p:nvCxnSpPr>
        <p:spPr>
          <a:xfrm>
            <a:off x="6011475" y="20292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1" name="Google Shape;1201;p52"/>
          <p:cNvSpPr/>
          <p:nvPr/>
        </p:nvSpPr>
        <p:spPr>
          <a:xfrm>
            <a:off x="75814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02" name="Google Shape;1202;p52"/>
          <p:cNvSpPr/>
          <p:nvPr/>
        </p:nvSpPr>
        <p:spPr>
          <a:xfrm>
            <a:off x="70926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203" name="Google Shape;1203;p52"/>
          <p:cNvSpPr/>
          <p:nvPr/>
        </p:nvSpPr>
        <p:spPr>
          <a:xfrm>
            <a:off x="80703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204" name="Google Shape;1204;p52"/>
          <p:cNvCxnSpPr>
            <a:stCxn id="1202" idx="0"/>
            <a:endCxn id="1201" idx="2"/>
          </p:cNvCxnSpPr>
          <p:nvPr/>
        </p:nvCxnSpPr>
        <p:spPr>
          <a:xfrm flipH="1" rot="10800000">
            <a:off x="73104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52"/>
          <p:cNvCxnSpPr>
            <a:stCxn id="1203" idx="0"/>
            <a:endCxn id="1201" idx="2"/>
          </p:cNvCxnSpPr>
          <p:nvPr/>
        </p:nvCxnSpPr>
        <p:spPr>
          <a:xfrm rot="10800000">
            <a:off x="77991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6" name="Google Shape;1206;p52"/>
          <p:cNvSpPr/>
          <p:nvPr/>
        </p:nvSpPr>
        <p:spPr>
          <a:xfrm>
            <a:off x="7772883" y="28669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207" name="Google Shape;1207;p52"/>
          <p:cNvCxnSpPr>
            <a:stCxn id="1203" idx="2"/>
            <a:endCxn id="1206" idx="0"/>
          </p:cNvCxnSpPr>
          <p:nvPr/>
        </p:nvCxnSpPr>
        <p:spPr>
          <a:xfrm flipH="1">
            <a:off x="7990825" y="2604775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8" name="Google Shape;1208;p52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209" name="Google Shape;1209;p52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sp>
        <p:nvSpPr>
          <p:cNvPr id="1210" name="Google Shape;1210;p52"/>
          <p:cNvSpPr txBox="1"/>
          <p:nvPr/>
        </p:nvSpPr>
        <p:spPr>
          <a:xfrm>
            <a:off x="2909422" y="16831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  <p:sp>
        <p:nvSpPr>
          <p:cNvPr id="1211" name="Google Shape;1211;p52"/>
          <p:cNvSpPr txBox="1"/>
          <p:nvPr/>
        </p:nvSpPr>
        <p:spPr>
          <a:xfrm>
            <a:off x="5830613" y="166017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rotateLeft(E)</a:t>
            </a:r>
            <a:endParaRPr/>
          </a:p>
        </p:txBody>
      </p:sp>
      <p:sp>
        <p:nvSpPr>
          <p:cNvPr id="1212" name="Google Shape;1212;p52"/>
          <p:cNvSpPr txBox="1"/>
          <p:nvPr/>
        </p:nvSpPr>
        <p:spPr>
          <a:xfrm>
            <a:off x="3053531" y="4090607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add(S)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Rule: Representation of Temporary 4-Nodes</a:t>
            </a:r>
            <a:endParaRPr/>
          </a:p>
        </p:txBody>
      </p:sp>
      <p:sp>
        <p:nvSpPr>
          <p:cNvPr id="1218" name="Google Shape;1218;p53"/>
          <p:cNvSpPr txBox="1"/>
          <p:nvPr>
            <p:ph idx="1" type="body"/>
          </p:nvPr>
        </p:nvSpPr>
        <p:spPr>
          <a:xfrm>
            <a:off x="243000" y="556500"/>
            <a:ext cx="8229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represent temporary 4-nodes as BST nodes with two red links.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state is only temporary (more soon), so temporary violation of “left leaning” is OK.</a:t>
            </a:r>
            <a:endParaRPr/>
          </a:p>
        </p:txBody>
      </p:sp>
      <p:cxnSp>
        <p:nvCxnSpPr>
          <p:cNvPr id="1219" name="Google Shape;1219;p53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Google Shape;1220;p53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21" name="Google Shape;1221;p53"/>
          <p:cNvGrpSpPr/>
          <p:nvPr/>
        </p:nvGrpSpPr>
        <p:grpSpPr>
          <a:xfrm>
            <a:off x="1137025" y="4082300"/>
            <a:ext cx="1622400" cy="864100"/>
            <a:chOff x="1137025" y="4082300"/>
            <a:chExt cx="1622400" cy="864100"/>
          </a:xfrm>
        </p:grpSpPr>
        <p:sp>
          <p:nvSpPr>
            <p:cNvPr id="1222" name="Google Shape;1222;p53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 S</a:t>
              </a:r>
              <a:endParaRPr sz="1800"/>
            </a:p>
          </p:txBody>
        </p:sp>
        <p:cxnSp>
          <p:nvCxnSpPr>
            <p:cNvPr id="1225" name="Google Shape;1225;p53"/>
            <p:cNvCxnSpPr>
              <a:stCxn id="1223" idx="0"/>
              <a:endCxn id="1222" idx="2"/>
            </p:cNvCxnSpPr>
            <p:nvPr/>
          </p:nvCxnSpPr>
          <p:spPr>
            <a:xfrm flipH="1" rot="10800000">
              <a:off x="13548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53"/>
            <p:cNvCxnSpPr>
              <a:stCxn id="1224" idx="0"/>
              <a:endCxn id="1222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7" name="Google Shape;1227;p53"/>
          <p:cNvGrpSpPr/>
          <p:nvPr/>
        </p:nvGrpSpPr>
        <p:grpSpPr>
          <a:xfrm>
            <a:off x="4251075" y="4015475"/>
            <a:ext cx="1887900" cy="864100"/>
            <a:chOff x="4251075" y="4015475"/>
            <a:chExt cx="1887900" cy="864100"/>
          </a:xfrm>
        </p:grpSpPr>
        <p:sp>
          <p:nvSpPr>
            <p:cNvPr id="1228" name="Google Shape;1228;p53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229" name="Google Shape;1229;p53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230" name="Google Shape;1230;p53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 S Z</a:t>
              </a:r>
              <a:endParaRPr sz="1800"/>
            </a:p>
          </p:txBody>
        </p:sp>
        <p:cxnSp>
          <p:nvCxnSpPr>
            <p:cNvPr id="1231" name="Google Shape;1231;p53"/>
            <p:cNvCxnSpPr>
              <a:stCxn id="1229" idx="0"/>
              <a:endCxn id="1228" idx="2"/>
            </p:cNvCxnSpPr>
            <p:nvPr/>
          </p:nvCxnSpPr>
          <p:spPr>
            <a:xfrm flipH="1" rot="10800000">
              <a:off x="4468875" y="4304175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53"/>
            <p:cNvCxnSpPr>
              <a:stCxn id="1230" idx="0"/>
              <a:endCxn id="1228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3" name="Google Shape;1233;p53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234" name="Google Shape;1234;p53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sp>
        <p:nvSpPr>
          <p:cNvPr id="1235" name="Google Shape;1235;p53"/>
          <p:cNvSpPr/>
          <p:nvPr/>
        </p:nvSpPr>
        <p:spPr>
          <a:xfrm>
            <a:off x="1630175" y="18394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36" name="Google Shape;1236;p53"/>
          <p:cNvSpPr/>
          <p:nvPr/>
        </p:nvSpPr>
        <p:spPr>
          <a:xfrm>
            <a:off x="1141325" y="24149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237" name="Google Shape;1237;p53"/>
          <p:cNvSpPr/>
          <p:nvPr/>
        </p:nvSpPr>
        <p:spPr>
          <a:xfrm>
            <a:off x="2119025" y="24149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238" name="Google Shape;1238;p53"/>
          <p:cNvCxnSpPr>
            <a:stCxn id="1236" idx="0"/>
            <a:endCxn id="1235" idx="2"/>
          </p:cNvCxnSpPr>
          <p:nvPr/>
        </p:nvCxnSpPr>
        <p:spPr>
          <a:xfrm flipH="1" rot="10800000">
            <a:off x="1359125" y="21281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53"/>
          <p:cNvCxnSpPr>
            <a:stCxn id="1237" idx="0"/>
            <a:endCxn id="1235" idx="2"/>
          </p:cNvCxnSpPr>
          <p:nvPr/>
        </p:nvCxnSpPr>
        <p:spPr>
          <a:xfrm rot="10800000">
            <a:off x="1847825" y="21281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0" name="Google Shape;1240;p53"/>
          <p:cNvSpPr/>
          <p:nvPr/>
        </p:nvSpPr>
        <p:spPr>
          <a:xfrm>
            <a:off x="1821583" y="29656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241" name="Google Shape;1241;p53"/>
          <p:cNvCxnSpPr>
            <a:stCxn id="1237" idx="2"/>
            <a:endCxn id="1240" idx="0"/>
          </p:cNvCxnSpPr>
          <p:nvPr/>
        </p:nvCxnSpPr>
        <p:spPr>
          <a:xfrm flipH="1">
            <a:off x="2039525" y="2703537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53"/>
          <p:cNvCxnSpPr/>
          <p:nvPr/>
        </p:nvCxnSpPr>
        <p:spPr>
          <a:xfrm>
            <a:off x="3020350" y="25547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3" name="Google Shape;1243;p53"/>
          <p:cNvSpPr/>
          <p:nvPr/>
        </p:nvSpPr>
        <p:spPr>
          <a:xfrm>
            <a:off x="4810625" y="18819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44" name="Google Shape;1244;p53"/>
          <p:cNvSpPr/>
          <p:nvPr/>
        </p:nvSpPr>
        <p:spPr>
          <a:xfrm>
            <a:off x="4321775" y="24574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245" name="Google Shape;1245;p53"/>
          <p:cNvSpPr/>
          <p:nvPr/>
        </p:nvSpPr>
        <p:spPr>
          <a:xfrm>
            <a:off x="5299475" y="24574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246" name="Google Shape;1246;p53"/>
          <p:cNvCxnSpPr>
            <a:stCxn id="1244" idx="0"/>
            <a:endCxn id="1243" idx="2"/>
          </p:cNvCxnSpPr>
          <p:nvPr/>
        </p:nvCxnSpPr>
        <p:spPr>
          <a:xfrm flipH="1" rot="10800000">
            <a:off x="4539575" y="21706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53"/>
          <p:cNvCxnSpPr>
            <a:stCxn id="1245" idx="0"/>
            <a:endCxn id="1243" idx="2"/>
          </p:cNvCxnSpPr>
          <p:nvPr/>
        </p:nvCxnSpPr>
        <p:spPr>
          <a:xfrm rot="10800000">
            <a:off x="5028275" y="21706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8" name="Google Shape;1248;p53"/>
          <p:cNvSpPr/>
          <p:nvPr/>
        </p:nvSpPr>
        <p:spPr>
          <a:xfrm>
            <a:off x="5002033" y="30082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249" name="Google Shape;1249;p53"/>
          <p:cNvCxnSpPr>
            <a:stCxn id="1245" idx="2"/>
            <a:endCxn id="1248" idx="0"/>
          </p:cNvCxnSpPr>
          <p:nvPr/>
        </p:nvCxnSpPr>
        <p:spPr>
          <a:xfrm flipH="1">
            <a:off x="5219975" y="2746062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0" name="Google Shape;1250;p53"/>
          <p:cNvSpPr/>
          <p:nvPr/>
        </p:nvSpPr>
        <p:spPr>
          <a:xfrm>
            <a:off x="5611633" y="30082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251" name="Google Shape;1251;p53"/>
          <p:cNvCxnSpPr>
            <a:stCxn id="1245" idx="2"/>
            <a:endCxn id="1250" idx="0"/>
          </p:cNvCxnSpPr>
          <p:nvPr/>
        </p:nvCxnSpPr>
        <p:spPr>
          <a:xfrm>
            <a:off x="5517275" y="2746062"/>
            <a:ext cx="312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2" name="Google Shape;1252;p53"/>
          <p:cNvSpPr txBox="1"/>
          <p:nvPr/>
        </p:nvSpPr>
        <p:spPr>
          <a:xfrm>
            <a:off x="3028638" y="2216536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add(Z)</a:t>
            </a:r>
            <a:endParaRPr/>
          </a:p>
        </p:txBody>
      </p:sp>
      <p:sp>
        <p:nvSpPr>
          <p:cNvPr id="1253" name="Google Shape;1253;p53"/>
          <p:cNvSpPr txBox="1"/>
          <p:nvPr/>
        </p:nvSpPr>
        <p:spPr>
          <a:xfrm>
            <a:off x="3028638" y="411325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add(Z)</a:t>
            </a:r>
            <a:endParaRPr/>
          </a:p>
        </p:txBody>
      </p:sp>
      <p:sp>
        <p:nvSpPr>
          <p:cNvPr id="1254" name="Google Shape;1254;p53"/>
          <p:cNvSpPr txBox="1"/>
          <p:nvPr/>
        </p:nvSpPr>
        <p:spPr>
          <a:xfrm>
            <a:off x="6733750" y="2128625"/>
            <a:ext cx="18879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Represents temporary 4 nodes. </a:t>
            </a:r>
            <a:r>
              <a:rPr lang="en">
                <a:solidFill>
                  <a:srgbClr val="BE0712"/>
                </a:solidFill>
              </a:rPr>
              <a:t>Temporarily violates “no red right links”.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255" name="Google Shape;1255;p53"/>
          <p:cNvSpPr txBox="1"/>
          <p:nvPr/>
        </p:nvSpPr>
        <p:spPr>
          <a:xfrm>
            <a:off x="6733750" y="3968950"/>
            <a:ext cx="2021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Temporarily violates “no 4 nodes”.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56" name="Google Shape;1256;p53"/>
          <p:cNvCxnSpPr/>
          <p:nvPr/>
        </p:nvCxnSpPr>
        <p:spPr>
          <a:xfrm flipH="1">
            <a:off x="5990025" y="2457425"/>
            <a:ext cx="605100" cy="32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53"/>
          <p:cNvCxnSpPr/>
          <p:nvPr/>
        </p:nvCxnSpPr>
        <p:spPr>
          <a:xfrm flipH="1">
            <a:off x="5914025" y="4306950"/>
            <a:ext cx="786600" cy="152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BSTs</a:t>
            </a:r>
            <a:endParaRPr/>
          </a:p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243000" y="556500"/>
            <a:ext cx="84438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BST with the numbers 1, 2, 3. Five possible BSTs.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specific BST you get is based on the insertion order.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More generally, for N items, there are </a:t>
            </a:r>
            <a:r>
              <a:rPr lang="en" u="sng">
                <a:solidFill>
                  <a:schemeClr val="hlink"/>
                </a:solidFill>
                <a:hlinkClick r:id="rId3"/>
              </a:rPr>
              <a:t>Catalan(N)</a:t>
            </a:r>
            <a:r>
              <a:rPr lang="en"/>
              <a:t> different BSTs.</a:t>
            </a:r>
            <a:endParaRPr/>
          </a:p>
        </p:txBody>
      </p:sp>
      <p:grpSp>
        <p:nvGrpSpPr>
          <p:cNvPr id="73" name="Google Shape;73;p18"/>
          <p:cNvGrpSpPr/>
          <p:nvPr/>
        </p:nvGrpSpPr>
        <p:grpSpPr>
          <a:xfrm>
            <a:off x="715414" y="2028404"/>
            <a:ext cx="1045218" cy="1417593"/>
            <a:chOff x="715414" y="1418804"/>
            <a:chExt cx="1045218" cy="1417593"/>
          </a:xfrm>
        </p:grpSpPr>
        <p:sp>
          <p:nvSpPr>
            <p:cNvPr id="74" name="Google Shape;74;p18"/>
            <p:cNvSpPr/>
            <p:nvPr/>
          </p:nvSpPr>
          <p:spPr>
            <a:xfrm>
              <a:off x="7154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75" name="Google Shape;75;p18"/>
            <p:cNvSpPr/>
            <p:nvPr/>
          </p:nvSpPr>
          <p:spPr>
            <a:xfrm>
              <a:off x="10202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76" name="Google Shape;76;p18"/>
            <p:cNvCxnSpPr>
              <a:stCxn id="74" idx="2"/>
              <a:endCxn id="75" idx="0"/>
            </p:cNvCxnSpPr>
            <p:nvPr/>
          </p:nvCxnSpPr>
          <p:spPr>
            <a:xfrm>
              <a:off x="9332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8"/>
            <p:cNvSpPr/>
            <p:nvPr/>
          </p:nvSpPr>
          <p:spPr>
            <a:xfrm>
              <a:off x="1325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78" name="Google Shape;78;p18"/>
            <p:cNvCxnSpPr>
              <a:stCxn id="75" idx="2"/>
              <a:endCxn id="77" idx="0"/>
            </p:cNvCxnSpPr>
            <p:nvPr/>
          </p:nvCxnSpPr>
          <p:spPr>
            <a:xfrm>
              <a:off x="12380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" name="Google Shape;79;p18"/>
          <p:cNvGrpSpPr/>
          <p:nvPr/>
        </p:nvGrpSpPr>
        <p:grpSpPr>
          <a:xfrm>
            <a:off x="2448977" y="2028404"/>
            <a:ext cx="740409" cy="1417593"/>
            <a:chOff x="2315614" y="1418804"/>
            <a:chExt cx="740409" cy="1417593"/>
          </a:xfrm>
        </p:grpSpPr>
        <p:sp>
          <p:nvSpPr>
            <p:cNvPr id="80" name="Google Shape;80;p18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82" name="Google Shape;82;p18"/>
            <p:cNvCxnSpPr>
              <a:stCxn id="80" idx="2"/>
              <a:endCxn id="81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18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84" name="Google Shape;84;p18"/>
            <p:cNvCxnSpPr>
              <a:stCxn id="81" idx="2"/>
              <a:endCxn id="83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" name="Google Shape;85;p18"/>
          <p:cNvGrpSpPr/>
          <p:nvPr/>
        </p:nvGrpSpPr>
        <p:grpSpPr>
          <a:xfrm>
            <a:off x="3877732" y="2288101"/>
            <a:ext cx="1045200" cy="853096"/>
            <a:chOff x="3687232" y="1678501"/>
            <a:chExt cx="1045200" cy="853096"/>
          </a:xfrm>
        </p:grpSpPr>
        <p:sp>
          <p:nvSpPr>
            <p:cNvPr id="86" name="Google Shape;86;p18"/>
            <p:cNvSpPr/>
            <p:nvPr/>
          </p:nvSpPr>
          <p:spPr>
            <a:xfrm>
              <a:off x="42968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cxnSp>
          <p:nvCxnSpPr>
            <p:cNvPr id="87" name="Google Shape;87;p18"/>
            <p:cNvCxnSpPr>
              <a:endCxn id="86" idx="0"/>
            </p:cNvCxnSpPr>
            <p:nvPr/>
          </p:nvCxnSpPr>
          <p:spPr>
            <a:xfrm>
              <a:off x="4209832" y="1966997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" name="Google Shape;88;p18"/>
            <p:cNvSpPr/>
            <p:nvPr/>
          </p:nvSpPr>
          <p:spPr>
            <a:xfrm>
              <a:off x="3992023" y="16785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3687232" y="22429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90" name="Google Shape;90;p18"/>
            <p:cNvCxnSpPr>
              <a:stCxn id="88" idx="2"/>
              <a:endCxn id="89" idx="0"/>
            </p:cNvCxnSpPr>
            <p:nvPr/>
          </p:nvCxnSpPr>
          <p:spPr>
            <a:xfrm flipH="1">
              <a:off x="3905023" y="19671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" name="Google Shape;91;p18"/>
          <p:cNvGrpSpPr/>
          <p:nvPr/>
        </p:nvGrpSpPr>
        <p:grpSpPr>
          <a:xfrm>
            <a:off x="5611277" y="2028404"/>
            <a:ext cx="740409" cy="1417593"/>
            <a:chOff x="5287423" y="1418804"/>
            <a:chExt cx="740409" cy="1417593"/>
          </a:xfrm>
        </p:grpSpPr>
        <p:sp>
          <p:nvSpPr>
            <p:cNvPr id="92" name="Google Shape;92;p18"/>
            <p:cNvSpPr/>
            <p:nvPr/>
          </p:nvSpPr>
          <p:spPr>
            <a:xfrm>
              <a:off x="55922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5287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94" name="Google Shape;94;p18"/>
            <p:cNvCxnSpPr>
              <a:stCxn id="92" idx="2"/>
              <a:endCxn id="93" idx="0"/>
            </p:cNvCxnSpPr>
            <p:nvPr/>
          </p:nvCxnSpPr>
          <p:spPr>
            <a:xfrm flipH="1">
              <a:off x="55052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8"/>
            <p:cNvSpPr/>
            <p:nvPr/>
          </p:nvSpPr>
          <p:spPr>
            <a:xfrm>
              <a:off x="55922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96" name="Google Shape;96;p18"/>
            <p:cNvCxnSpPr>
              <a:stCxn id="93" idx="2"/>
              <a:endCxn id="95" idx="0"/>
            </p:cNvCxnSpPr>
            <p:nvPr/>
          </p:nvCxnSpPr>
          <p:spPr>
            <a:xfrm>
              <a:off x="55052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" name="Google Shape;97;p18"/>
          <p:cNvGrpSpPr/>
          <p:nvPr/>
        </p:nvGrpSpPr>
        <p:grpSpPr>
          <a:xfrm>
            <a:off x="7040032" y="2028404"/>
            <a:ext cx="1045182" cy="1417593"/>
            <a:chOff x="7040032" y="1418804"/>
            <a:chExt cx="1045182" cy="1417593"/>
          </a:xfrm>
        </p:grpSpPr>
        <p:sp>
          <p:nvSpPr>
            <p:cNvPr id="98" name="Google Shape;98;p18"/>
            <p:cNvSpPr/>
            <p:nvPr/>
          </p:nvSpPr>
          <p:spPr>
            <a:xfrm>
              <a:off x="7649614" y="14188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73448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100" name="Google Shape;100;p18"/>
            <p:cNvCxnSpPr>
              <a:stCxn id="98" idx="2"/>
              <a:endCxn id="99" idx="0"/>
            </p:cNvCxnSpPr>
            <p:nvPr/>
          </p:nvCxnSpPr>
          <p:spPr>
            <a:xfrm flipH="1">
              <a:off x="75626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" name="Google Shape;101;p18"/>
            <p:cNvSpPr/>
            <p:nvPr/>
          </p:nvSpPr>
          <p:spPr>
            <a:xfrm>
              <a:off x="7040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cxnSp>
          <p:nvCxnSpPr>
            <p:cNvPr id="102" name="Google Shape;102;p18"/>
            <p:cNvCxnSpPr>
              <a:stCxn id="99" idx="2"/>
              <a:endCxn id="101" idx="0"/>
            </p:cNvCxnSpPr>
            <p:nvPr/>
          </p:nvCxnSpPr>
          <p:spPr>
            <a:xfrm flipH="1">
              <a:off x="72578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3000" y="3833100"/>
            <a:ext cx="8624400" cy="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any BST, it is possible to move to a different configuration using “rotation”.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general, can move from any configuration to any other in 2n - 6 rotations (see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Rotation Distance, Triangulations, and Hyperbolic Geometry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Amy Liu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#3: Double Insertion on the Left</a:t>
            </a:r>
            <a:endParaRPr/>
          </a:p>
        </p:txBody>
      </p:sp>
      <p:sp>
        <p:nvSpPr>
          <p:cNvPr id="1263" name="Google Shape;1263;p54"/>
          <p:cNvSpPr txBox="1"/>
          <p:nvPr>
            <p:ph idx="1" type="body"/>
          </p:nvPr>
        </p:nvSpPr>
        <p:spPr>
          <a:xfrm>
            <a:off x="243000" y="556500"/>
            <a:ext cx="7908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and insert E. We end up with the wrong representation for our temporary 4 node. What should we do so that the temporary 4 node has 2 red children (one left, one right) as expected?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4" name="Google Shape;1264;p54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5" name="Google Shape;1265;p54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266" name="Google Shape;1266;p54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1267" name="Google Shape;1267;p54"/>
          <p:cNvGrpSpPr/>
          <p:nvPr/>
        </p:nvGrpSpPr>
        <p:grpSpPr>
          <a:xfrm>
            <a:off x="908425" y="4082300"/>
            <a:ext cx="1622400" cy="864100"/>
            <a:chOff x="1137025" y="4082300"/>
            <a:chExt cx="1622400" cy="864100"/>
          </a:xfrm>
        </p:grpSpPr>
        <p:sp>
          <p:nvSpPr>
            <p:cNvPr id="1268" name="Google Shape;1268;p54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269" name="Google Shape;1269;p54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270" name="Google Shape;1270;p54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 Z</a:t>
              </a:r>
              <a:endParaRPr sz="1800"/>
            </a:p>
          </p:txBody>
        </p:sp>
        <p:cxnSp>
          <p:nvCxnSpPr>
            <p:cNvPr id="1271" name="Google Shape;1271;p54"/>
            <p:cNvCxnSpPr>
              <a:stCxn id="1269" idx="0"/>
              <a:endCxn id="1268" idx="2"/>
            </p:cNvCxnSpPr>
            <p:nvPr/>
          </p:nvCxnSpPr>
          <p:spPr>
            <a:xfrm flipH="1" rot="10800000">
              <a:off x="13548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54"/>
            <p:cNvCxnSpPr>
              <a:stCxn id="1270" idx="0"/>
              <a:endCxn id="1268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3" name="Google Shape;1273;p54"/>
          <p:cNvGrpSpPr/>
          <p:nvPr/>
        </p:nvGrpSpPr>
        <p:grpSpPr>
          <a:xfrm>
            <a:off x="4022475" y="4015475"/>
            <a:ext cx="1887900" cy="864100"/>
            <a:chOff x="4251075" y="4015475"/>
            <a:chExt cx="1887900" cy="864100"/>
          </a:xfrm>
        </p:grpSpPr>
        <p:sp>
          <p:nvSpPr>
            <p:cNvPr id="1274" name="Google Shape;1274;p54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275" name="Google Shape;1275;p54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276" name="Google Shape;1276;p54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 S Z</a:t>
              </a:r>
              <a:endParaRPr sz="1800"/>
            </a:p>
          </p:txBody>
        </p:sp>
        <p:cxnSp>
          <p:nvCxnSpPr>
            <p:cNvPr id="1277" name="Google Shape;1277;p54"/>
            <p:cNvCxnSpPr>
              <a:stCxn id="1275" idx="0"/>
              <a:endCxn id="1274" idx="2"/>
            </p:cNvCxnSpPr>
            <p:nvPr/>
          </p:nvCxnSpPr>
          <p:spPr>
            <a:xfrm flipH="1" rot="10800000">
              <a:off x="4468875" y="4304175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54"/>
            <p:cNvCxnSpPr>
              <a:stCxn id="1276" idx="0"/>
              <a:endCxn id="1274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9" name="Google Shape;1279;p54"/>
          <p:cNvSpPr/>
          <p:nvPr/>
        </p:nvSpPr>
        <p:spPr>
          <a:xfrm>
            <a:off x="1401575" y="18394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80" name="Google Shape;1280;p54"/>
          <p:cNvSpPr/>
          <p:nvPr/>
        </p:nvSpPr>
        <p:spPr>
          <a:xfrm>
            <a:off x="912725" y="24149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281" name="Google Shape;1281;p54"/>
          <p:cNvSpPr/>
          <p:nvPr/>
        </p:nvSpPr>
        <p:spPr>
          <a:xfrm>
            <a:off x="1890425" y="24149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282" name="Google Shape;1282;p54"/>
          <p:cNvCxnSpPr>
            <a:stCxn id="1280" idx="0"/>
            <a:endCxn id="1279" idx="2"/>
          </p:cNvCxnSpPr>
          <p:nvPr/>
        </p:nvCxnSpPr>
        <p:spPr>
          <a:xfrm flipH="1" rot="10800000">
            <a:off x="1130525" y="21281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54"/>
          <p:cNvCxnSpPr>
            <a:stCxn id="1281" idx="0"/>
            <a:endCxn id="1279" idx="2"/>
          </p:cNvCxnSpPr>
          <p:nvPr/>
        </p:nvCxnSpPr>
        <p:spPr>
          <a:xfrm rot="10800000">
            <a:off x="1619225" y="21281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4" name="Google Shape;1284;p54"/>
          <p:cNvSpPr/>
          <p:nvPr/>
        </p:nvSpPr>
        <p:spPr>
          <a:xfrm>
            <a:off x="1592983" y="29656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285" name="Google Shape;1285;p54"/>
          <p:cNvCxnSpPr>
            <a:stCxn id="1281" idx="2"/>
            <a:endCxn id="1284" idx="0"/>
          </p:cNvCxnSpPr>
          <p:nvPr/>
        </p:nvCxnSpPr>
        <p:spPr>
          <a:xfrm flipH="1">
            <a:off x="1810925" y="2703537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54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54"/>
          <p:cNvSpPr/>
          <p:nvPr/>
        </p:nvSpPr>
        <p:spPr>
          <a:xfrm>
            <a:off x="4582025" y="18819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288" name="Google Shape;1288;p54"/>
          <p:cNvSpPr/>
          <p:nvPr/>
        </p:nvSpPr>
        <p:spPr>
          <a:xfrm>
            <a:off x="4093175" y="24574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289" name="Google Shape;1289;p54"/>
          <p:cNvSpPr/>
          <p:nvPr/>
        </p:nvSpPr>
        <p:spPr>
          <a:xfrm>
            <a:off x="5070875" y="24574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290" name="Google Shape;1290;p54"/>
          <p:cNvCxnSpPr>
            <a:stCxn id="1288" idx="0"/>
            <a:endCxn id="1287" idx="2"/>
          </p:cNvCxnSpPr>
          <p:nvPr/>
        </p:nvCxnSpPr>
        <p:spPr>
          <a:xfrm flipH="1" rot="10800000">
            <a:off x="4310975" y="21706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54"/>
          <p:cNvCxnSpPr>
            <a:stCxn id="1289" idx="0"/>
            <a:endCxn id="1287" idx="2"/>
          </p:cNvCxnSpPr>
          <p:nvPr/>
        </p:nvCxnSpPr>
        <p:spPr>
          <a:xfrm rot="10800000">
            <a:off x="4799675" y="21706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2" name="Google Shape;1292;p54"/>
          <p:cNvSpPr/>
          <p:nvPr/>
        </p:nvSpPr>
        <p:spPr>
          <a:xfrm>
            <a:off x="4773433" y="30082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293" name="Google Shape;1293;p54"/>
          <p:cNvCxnSpPr>
            <a:stCxn id="1289" idx="2"/>
            <a:endCxn id="1292" idx="0"/>
          </p:cNvCxnSpPr>
          <p:nvPr/>
        </p:nvCxnSpPr>
        <p:spPr>
          <a:xfrm flipH="1">
            <a:off x="4991375" y="2746062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54"/>
          <p:cNvSpPr/>
          <p:nvPr/>
        </p:nvSpPr>
        <p:spPr>
          <a:xfrm>
            <a:off x="4490083" y="354015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295" name="Google Shape;1295;p54"/>
          <p:cNvCxnSpPr>
            <a:stCxn id="1292" idx="2"/>
            <a:endCxn id="1294" idx="0"/>
          </p:cNvCxnSpPr>
          <p:nvPr/>
        </p:nvCxnSpPr>
        <p:spPr>
          <a:xfrm flipH="1">
            <a:off x="4707733" y="3296821"/>
            <a:ext cx="283500" cy="24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54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97" name="Google Shape;1297;p54"/>
          <p:cNvSpPr txBox="1"/>
          <p:nvPr/>
        </p:nvSpPr>
        <p:spPr>
          <a:xfrm>
            <a:off x="2800038" y="2175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  <p:sp>
        <p:nvSpPr>
          <p:cNvPr id="1298" name="Google Shape;1298;p54"/>
          <p:cNvSpPr txBox="1"/>
          <p:nvPr/>
        </p:nvSpPr>
        <p:spPr>
          <a:xfrm>
            <a:off x="28000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#3: Double Insertion on the Left</a:t>
            </a:r>
            <a:endParaRPr/>
          </a:p>
        </p:txBody>
      </p:sp>
      <p:sp>
        <p:nvSpPr>
          <p:cNvPr id="1304" name="Google Shape;1304;p55"/>
          <p:cNvSpPr txBox="1"/>
          <p:nvPr>
            <p:ph idx="1" type="body"/>
          </p:nvPr>
        </p:nvSpPr>
        <p:spPr>
          <a:xfrm>
            <a:off x="243000" y="556500"/>
            <a:ext cx="7908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and insert E. We end up with the wrong representation for our </a:t>
            </a:r>
            <a:r>
              <a:rPr lang="en"/>
              <a:t>temporary </a:t>
            </a:r>
            <a:r>
              <a:rPr lang="en"/>
              <a:t>4 node. What should we do?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Rotate Z right.</a:t>
            </a:r>
            <a:endParaRPr/>
          </a:p>
        </p:txBody>
      </p:sp>
      <p:cxnSp>
        <p:nvCxnSpPr>
          <p:cNvPr id="1305" name="Google Shape;1305;p55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6" name="Google Shape;1306;p55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307" name="Google Shape;1307;p55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1308" name="Google Shape;1308;p55"/>
          <p:cNvGrpSpPr/>
          <p:nvPr/>
        </p:nvGrpSpPr>
        <p:grpSpPr>
          <a:xfrm>
            <a:off x="908425" y="4082300"/>
            <a:ext cx="1622400" cy="864100"/>
            <a:chOff x="1137025" y="4082300"/>
            <a:chExt cx="1622400" cy="864100"/>
          </a:xfrm>
        </p:grpSpPr>
        <p:sp>
          <p:nvSpPr>
            <p:cNvPr id="1309" name="Google Shape;1309;p55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310" name="Google Shape;1310;p55"/>
            <p:cNvSpPr/>
            <p:nvPr/>
          </p:nvSpPr>
          <p:spPr>
            <a:xfrm>
              <a:off x="11370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311" name="Google Shape;1311;p55"/>
            <p:cNvSpPr/>
            <p:nvPr/>
          </p:nvSpPr>
          <p:spPr>
            <a:xfrm>
              <a:off x="2114725" y="4657800"/>
              <a:ext cx="644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 Z</a:t>
              </a:r>
              <a:endParaRPr sz="1800"/>
            </a:p>
          </p:txBody>
        </p:sp>
        <p:cxnSp>
          <p:nvCxnSpPr>
            <p:cNvPr id="1312" name="Google Shape;1312;p55"/>
            <p:cNvCxnSpPr>
              <a:stCxn id="1310" idx="0"/>
              <a:endCxn id="1309" idx="2"/>
            </p:cNvCxnSpPr>
            <p:nvPr/>
          </p:nvCxnSpPr>
          <p:spPr>
            <a:xfrm flipH="1" rot="10800000">
              <a:off x="13548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55"/>
            <p:cNvCxnSpPr>
              <a:stCxn id="1311" idx="0"/>
              <a:endCxn id="1309" idx="2"/>
            </p:cNvCxnSpPr>
            <p:nvPr/>
          </p:nvCxnSpPr>
          <p:spPr>
            <a:xfrm rot="10800000">
              <a:off x="1843675" y="4371000"/>
              <a:ext cx="5934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14" name="Google Shape;1314;p55"/>
          <p:cNvGrpSpPr/>
          <p:nvPr/>
        </p:nvGrpSpPr>
        <p:grpSpPr>
          <a:xfrm>
            <a:off x="4022475" y="4015475"/>
            <a:ext cx="1887900" cy="864100"/>
            <a:chOff x="4251075" y="4015475"/>
            <a:chExt cx="1887900" cy="864100"/>
          </a:xfrm>
        </p:grpSpPr>
        <p:sp>
          <p:nvSpPr>
            <p:cNvPr id="1315" name="Google Shape;1315;p55"/>
            <p:cNvSpPr/>
            <p:nvPr/>
          </p:nvSpPr>
          <p:spPr>
            <a:xfrm>
              <a:off x="4739925" y="40154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sp>
          <p:nvSpPr>
            <p:cNvPr id="1316" name="Google Shape;1316;p55"/>
            <p:cNvSpPr/>
            <p:nvPr/>
          </p:nvSpPr>
          <p:spPr>
            <a:xfrm>
              <a:off x="4251075" y="4590975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317" name="Google Shape;1317;p55"/>
            <p:cNvSpPr/>
            <p:nvPr/>
          </p:nvSpPr>
          <p:spPr>
            <a:xfrm>
              <a:off x="5228775" y="4590975"/>
              <a:ext cx="9102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E S Z</a:t>
              </a:r>
              <a:endParaRPr sz="1800"/>
            </a:p>
          </p:txBody>
        </p:sp>
        <p:cxnSp>
          <p:nvCxnSpPr>
            <p:cNvPr id="1318" name="Google Shape;1318;p55"/>
            <p:cNvCxnSpPr>
              <a:stCxn id="1316" idx="0"/>
              <a:endCxn id="1315" idx="2"/>
            </p:cNvCxnSpPr>
            <p:nvPr/>
          </p:nvCxnSpPr>
          <p:spPr>
            <a:xfrm flipH="1" rot="10800000">
              <a:off x="4468875" y="4304175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55"/>
            <p:cNvCxnSpPr>
              <a:stCxn id="1317" idx="0"/>
              <a:endCxn id="1315" idx="2"/>
            </p:cNvCxnSpPr>
            <p:nvPr/>
          </p:nvCxnSpPr>
          <p:spPr>
            <a:xfrm rot="10800000">
              <a:off x="4957875" y="4304175"/>
              <a:ext cx="726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20" name="Google Shape;1320;p55"/>
          <p:cNvSpPr/>
          <p:nvPr/>
        </p:nvSpPr>
        <p:spPr>
          <a:xfrm>
            <a:off x="1401575" y="18394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21" name="Google Shape;1321;p55"/>
          <p:cNvSpPr/>
          <p:nvPr/>
        </p:nvSpPr>
        <p:spPr>
          <a:xfrm>
            <a:off x="912725" y="24149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322" name="Google Shape;1322;p55"/>
          <p:cNvSpPr/>
          <p:nvPr/>
        </p:nvSpPr>
        <p:spPr>
          <a:xfrm>
            <a:off x="1890425" y="241493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323" name="Google Shape;1323;p55"/>
          <p:cNvCxnSpPr>
            <a:stCxn id="1321" idx="0"/>
            <a:endCxn id="1320" idx="2"/>
          </p:cNvCxnSpPr>
          <p:nvPr/>
        </p:nvCxnSpPr>
        <p:spPr>
          <a:xfrm flipH="1" rot="10800000">
            <a:off x="1130525" y="21281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4" name="Google Shape;1324;p55"/>
          <p:cNvCxnSpPr>
            <a:stCxn id="1322" idx="0"/>
            <a:endCxn id="1320" idx="2"/>
          </p:cNvCxnSpPr>
          <p:nvPr/>
        </p:nvCxnSpPr>
        <p:spPr>
          <a:xfrm rot="10800000">
            <a:off x="1619225" y="212813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5" name="Google Shape;1325;p55"/>
          <p:cNvSpPr/>
          <p:nvPr/>
        </p:nvSpPr>
        <p:spPr>
          <a:xfrm>
            <a:off x="1592983" y="29656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326" name="Google Shape;1326;p55"/>
          <p:cNvCxnSpPr>
            <a:stCxn id="1322" idx="2"/>
            <a:endCxn id="1325" idx="0"/>
          </p:cNvCxnSpPr>
          <p:nvPr/>
        </p:nvCxnSpPr>
        <p:spPr>
          <a:xfrm flipH="1">
            <a:off x="1810925" y="2703537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55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8" name="Google Shape;1328;p55"/>
          <p:cNvSpPr/>
          <p:nvPr/>
        </p:nvSpPr>
        <p:spPr>
          <a:xfrm>
            <a:off x="4582025" y="18819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29" name="Google Shape;1329;p55"/>
          <p:cNvSpPr/>
          <p:nvPr/>
        </p:nvSpPr>
        <p:spPr>
          <a:xfrm>
            <a:off x="4093175" y="24574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330" name="Google Shape;1330;p55"/>
          <p:cNvSpPr/>
          <p:nvPr/>
        </p:nvSpPr>
        <p:spPr>
          <a:xfrm>
            <a:off x="5070875" y="245746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331" name="Google Shape;1331;p55"/>
          <p:cNvCxnSpPr>
            <a:stCxn id="1329" idx="0"/>
            <a:endCxn id="1328" idx="2"/>
          </p:cNvCxnSpPr>
          <p:nvPr/>
        </p:nvCxnSpPr>
        <p:spPr>
          <a:xfrm flipH="1" rot="10800000">
            <a:off x="4310975" y="21706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55"/>
          <p:cNvCxnSpPr>
            <a:stCxn id="1330" idx="0"/>
            <a:endCxn id="1328" idx="2"/>
          </p:cNvCxnSpPr>
          <p:nvPr/>
        </p:nvCxnSpPr>
        <p:spPr>
          <a:xfrm rot="10800000">
            <a:off x="4799675" y="217066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3" name="Google Shape;1333;p55"/>
          <p:cNvSpPr/>
          <p:nvPr/>
        </p:nvSpPr>
        <p:spPr>
          <a:xfrm>
            <a:off x="4773433" y="300822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334" name="Google Shape;1334;p55"/>
          <p:cNvCxnSpPr>
            <a:stCxn id="1330" idx="2"/>
            <a:endCxn id="1333" idx="0"/>
          </p:cNvCxnSpPr>
          <p:nvPr/>
        </p:nvCxnSpPr>
        <p:spPr>
          <a:xfrm flipH="1">
            <a:off x="4991375" y="2746062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5" name="Google Shape;1335;p55"/>
          <p:cNvSpPr/>
          <p:nvPr/>
        </p:nvSpPr>
        <p:spPr>
          <a:xfrm>
            <a:off x="4490083" y="354015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336" name="Google Shape;1336;p55"/>
          <p:cNvCxnSpPr>
            <a:stCxn id="1333" idx="2"/>
            <a:endCxn id="1335" idx="0"/>
          </p:cNvCxnSpPr>
          <p:nvPr/>
        </p:nvCxnSpPr>
        <p:spPr>
          <a:xfrm flipH="1">
            <a:off x="4707733" y="3296821"/>
            <a:ext cx="283500" cy="24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55"/>
          <p:cNvCxnSpPr/>
          <p:nvPr/>
        </p:nvCxnSpPr>
        <p:spPr>
          <a:xfrm>
            <a:off x="6013650" y="2601750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8" name="Google Shape;1338;p55"/>
          <p:cNvSpPr/>
          <p:nvPr/>
        </p:nvSpPr>
        <p:spPr>
          <a:xfrm>
            <a:off x="7603300" y="186168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39" name="Google Shape;1339;p55"/>
          <p:cNvSpPr/>
          <p:nvPr/>
        </p:nvSpPr>
        <p:spPr>
          <a:xfrm>
            <a:off x="7114450" y="243718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340" name="Google Shape;1340;p55"/>
          <p:cNvSpPr/>
          <p:nvPr/>
        </p:nvSpPr>
        <p:spPr>
          <a:xfrm>
            <a:off x="8092150" y="2437187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341" name="Google Shape;1341;p55"/>
          <p:cNvCxnSpPr>
            <a:stCxn id="1339" idx="0"/>
            <a:endCxn id="1338" idx="2"/>
          </p:cNvCxnSpPr>
          <p:nvPr/>
        </p:nvCxnSpPr>
        <p:spPr>
          <a:xfrm flipH="1" rot="10800000">
            <a:off x="7332250" y="215038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55"/>
          <p:cNvCxnSpPr>
            <a:stCxn id="1340" idx="0"/>
            <a:endCxn id="1338" idx="2"/>
          </p:cNvCxnSpPr>
          <p:nvPr/>
        </p:nvCxnSpPr>
        <p:spPr>
          <a:xfrm rot="10800000">
            <a:off x="7820950" y="2150387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3" name="Google Shape;1343;p55"/>
          <p:cNvSpPr/>
          <p:nvPr/>
        </p:nvSpPr>
        <p:spPr>
          <a:xfrm>
            <a:off x="7794708" y="298794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344" name="Google Shape;1344;p55"/>
          <p:cNvCxnSpPr>
            <a:stCxn id="1340" idx="2"/>
            <a:endCxn id="1343" idx="0"/>
          </p:cNvCxnSpPr>
          <p:nvPr/>
        </p:nvCxnSpPr>
        <p:spPr>
          <a:xfrm flipH="1">
            <a:off x="8012650" y="2725787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5" name="Google Shape;1345;p55"/>
          <p:cNvSpPr/>
          <p:nvPr/>
        </p:nvSpPr>
        <p:spPr>
          <a:xfrm>
            <a:off x="8392558" y="2987958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346" name="Google Shape;1346;p55"/>
          <p:cNvCxnSpPr>
            <a:stCxn id="1340" idx="2"/>
            <a:endCxn id="1345" idx="0"/>
          </p:cNvCxnSpPr>
          <p:nvPr/>
        </p:nvCxnSpPr>
        <p:spPr>
          <a:xfrm>
            <a:off x="8309950" y="2725787"/>
            <a:ext cx="300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55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48" name="Google Shape;1348;p55"/>
          <p:cNvSpPr txBox="1"/>
          <p:nvPr/>
        </p:nvSpPr>
        <p:spPr>
          <a:xfrm>
            <a:off x="5796175" y="2221400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rotateRight(Z)</a:t>
            </a:r>
            <a:endParaRPr/>
          </a:p>
        </p:txBody>
      </p:sp>
      <p:sp>
        <p:nvSpPr>
          <p:cNvPr id="1349" name="Google Shape;1349;p55"/>
          <p:cNvSpPr txBox="1"/>
          <p:nvPr/>
        </p:nvSpPr>
        <p:spPr>
          <a:xfrm>
            <a:off x="2800038" y="2175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r>
              <a:rPr lang="en"/>
              <a:t>(E)</a:t>
            </a:r>
            <a:endParaRPr/>
          </a:p>
        </p:txBody>
      </p:sp>
      <p:sp>
        <p:nvSpPr>
          <p:cNvPr id="1350" name="Google Shape;1350;p55"/>
          <p:cNvSpPr txBox="1"/>
          <p:nvPr/>
        </p:nvSpPr>
        <p:spPr>
          <a:xfrm>
            <a:off x="28000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add(E)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#4: Splitting Temporary 4-Nodes</a:t>
            </a:r>
            <a:endParaRPr/>
          </a:p>
        </p:txBody>
      </p:sp>
      <p:sp>
        <p:nvSpPr>
          <p:cNvPr id="1356" name="Google Shape;1356;p56"/>
          <p:cNvSpPr txBox="1"/>
          <p:nvPr>
            <p:ph idx="1" type="body"/>
          </p:nvPr>
        </p:nvSpPr>
        <p:spPr>
          <a:xfrm>
            <a:off x="243000" y="556500"/>
            <a:ext cx="7908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which includes a temporary 4 node. What should we do next?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Try to figure this one out! It’s a particularly interesting puzzle.</a:t>
            </a:r>
            <a:endParaRPr/>
          </a:p>
        </p:txBody>
      </p:sp>
      <p:cxnSp>
        <p:nvCxnSpPr>
          <p:cNvPr id="1357" name="Google Shape;1357;p56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8" name="Google Shape;1358;p56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359" name="Google Shape;1359;p56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1360" name="Google Shape;1360;p56"/>
          <p:cNvGrpSpPr/>
          <p:nvPr/>
        </p:nvGrpSpPr>
        <p:grpSpPr>
          <a:xfrm>
            <a:off x="959125" y="4082300"/>
            <a:ext cx="1591200" cy="864100"/>
            <a:chOff x="959125" y="4082300"/>
            <a:chExt cx="1591200" cy="864100"/>
          </a:xfrm>
        </p:grpSpPr>
        <p:sp>
          <p:nvSpPr>
            <p:cNvPr id="1361" name="Google Shape;1361;p56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</a:t>
              </a:r>
              <a:endParaRPr sz="1800"/>
            </a:p>
          </p:txBody>
        </p:sp>
        <p:sp>
          <p:nvSpPr>
            <p:cNvPr id="1362" name="Google Shape;1362;p56"/>
            <p:cNvSpPr/>
            <p:nvPr/>
          </p:nvSpPr>
          <p:spPr>
            <a:xfrm>
              <a:off x="959125" y="4657800"/>
              <a:ext cx="851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 B C</a:t>
              </a:r>
              <a:endParaRPr sz="1800"/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21147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1364" name="Google Shape;1364;p56"/>
            <p:cNvCxnSpPr>
              <a:stCxn id="1362" idx="0"/>
              <a:endCxn id="1361" idx="2"/>
            </p:cNvCxnSpPr>
            <p:nvPr/>
          </p:nvCxnSpPr>
          <p:spPr>
            <a:xfrm flipH="1" rot="10800000">
              <a:off x="1384975" y="4371000"/>
              <a:ext cx="458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56"/>
            <p:cNvCxnSpPr>
              <a:stCxn id="1363" idx="0"/>
              <a:endCxn id="1361" idx="2"/>
            </p:cNvCxnSpPr>
            <p:nvPr/>
          </p:nvCxnSpPr>
          <p:spPr>
            <a:xfrm rot="10800000">
              <a:off x="18435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66" name="Google Shape;1366;p56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56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68" name="Google Shape;1368;p56"/>
          <p:cNvSpPr txBox="1"/>
          <p:nvPr/>
        </p:nvSpPr>
        <p:spPr>
          <a:xfrm>
            <a:off x="26476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split(A/B/C)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56"/>
          <p:cNvGrpSpPr/>
          <p:nvPr/>
        </p:nvGrpSpPr>
        <p:grpSpPr>
          <a:xfrm>
            <a:off x="3803275" y="4010650"/>
            <a:ext cx="1896000" cy="864100"/>
            <a:chOff x="959125" y="4082300"/>
            <a:chExt cx="1896000" cy="864100"/>
          </a:xfrm>
        </p:grpSpPr>
        <p:sp>
          <p:nvSpPr>
            <p:cNvPr id="1370" name="Google Shape;1370;p56"/>
            <p:cNvSpPr/>
            <p:nvPr/>
          </p:nvSpPr>
          <p:spPr>
            <a:xfrm>
              <a:off x="1625875" y="4082300"/>
              <a:ext cx="6735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 G</a:t>
              </a:r>
              <a:endParaRPr sz="1800"/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24195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1372" name="Google Shape;1372;p56"/>
            <p:cNvCxnSpPr>
              <a:stCxn id="1373" idx="0"/>
              <a:endCxn id="1370" idx="2"/>
            </p:cNvCxnSpPr>
            <p:nvPr/>
          </p:nvCxnSpPr>
          <p:spPr>
            <a:xfrm flipH="1" rot="10800000">
              <a:off x="1176925" y="4371000"/>
              <a:ext cx="785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56"/>
            <p:cNvCxnSpPr>
              <a:stCxn id="1371" idx="0"/>
              <a:endCxn id="1370" idx="2"/>
            </p:cNvCxnSpPr>
            <p:nvPr/>
          </p:nvCxnSpPr>
          <p:spPr>
            <a:xfrm rot="10800000">
              <a:off x="1962625" y="4371000"/>
              <a:ext cx="674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3" name="Google Shape;1373;p56"/>
            <p:cNvSpPr/>
            <p:nvPr/>
          </p:nvSpPr>
          <p:spPr>
            <a:xfrm>
              <a:off x="9591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</p:grpSp>
      <p:sp>
        <p:nvSpPr>
          <p:cNvPr id="1375" name="Google Shape;1375;p56"/>
          <p:cNvSpPr/>
          <p:nvPr/>
        </p:nvSpPr>
        <p:spPr>
          <a:xfrm>
            <a:off x="4584827" y="45861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376" name="Google Shape;1376;p56"/>
          <p:cNvCxnSpPr>
            <a:stCxn id="1375" idx="0"/>
            <a:endCxn id="1370" idx="2"/>
          </p:cNvCxnSpPr>
          <p:nvPr/>
        </p:nvCxnSpPr>
        <p:spPr>
          <a:xfrm flipH="1" rot="10800000">
            <a:off x="4802627" y="4299350"/>
            <a:ext cx="42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56"/>
          <p:cNvSpPr/>
          <p:nvPr/>
        </p:nvSpPr>
        <p:spPr>
          <a:xfrm>
            <a:off x="1630275" y="1968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378" name="Google Shape;1378;p56"/>
          <p:cNvSpPr/>
          <p:nvPr/>
        </p:nvSpPr>
        <p:spPr>
          <a:xfrm>
            <a:off x="11414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379" name="Google Shape;1379;p56"/>
          <p:cNvSpPr/>
          <p:nvPr/>
        </p:nvSpPr>
        <p:spPr>
          <a:xfrm>
            <a:off x="21191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380" name="Google Shape;1380;p56"/>
          <p:cNvCxnSpPr>
            <a:stCxn id="1378" idx="0"/>
            <a:endCxn id="1377" idx="2"/>
          </p:cNvCxnSpPr>
          <p:nvPr/>
        </p:nvCxnSpPr>
        <p:spPr>
          <a:xfrm flipH="1" rot="10800000">
            <a:off x="13592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56"/>
          <p:cNvCxnSpPr>
            <a:stCxn id="1379" idx="0"/>
            <a:endCxn id="1377" idx="2"/>
          </p:cNvCxnSpPr>
          <p:nvPr/>
        </p:nvCxnSpPr>
        <p:spPr>
          <a:xfrm rot="10800000">
            <a:off x="18479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2" name="Google Shape;1382;p56"/>
          <p:cNvSpPr/>
          <p:nvPr/>
        </p:nvSpPr>
        <p:spPr>
          <a:xfrm>
            <a:off x="831083" y="30944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383" name="Google Shape;1383;p56"/>
          <p:cNvCxnSpPr>
            <a:stCxn id="1378" idx="2"/>
            <a:endCxn id="1382" idx="0"/>
          </p:cNvCxnSpPr>
          <p:nvPr/>
        </p:nvCxnSpPr>
        <p:spPr>
          <a:xfrm flipH="1">
            <a:off x="1049025" y="2832325"/>
            <a:ext cx="3102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4" name="Google Shape;1384;p56"/>
          <p:cNvSpPr/>
          <p:nvPr/>
        </p:nvSpPr>
        <p:spPr>
          <a:xfrm>
            <a:off x="1428933" y="30944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385" name="Google Shape;1385;p56"/>
          <p:cNvCxnSpPr>
            <a:stCxn id="1378" idx="2"/>
            <a:endCxn id="1384" idx="0"/>
          </p:cNvCxnSpPr>
          <p:nvPr/>
        </p:nvCxnSpPr>
        <p:spPr>
          <a:xfrm>
            <a:off x="1359225" y="2832325"/>
            <a:ext cx="2874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6" name="Google Shape;1386;p56"/>
          <p:cNvSpPr txBox="1"/>
          <p:nvPr/>
        </p:nvSpPr>
        <p:spPr>
          <a:xfrm>
            <a:off x="6068350" y="3278375"/>
            <a:ext cx="2820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Ask yourself “What Would 2-3 Tree Do?” WW23TD?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Task #4: Splitting Temporary 4-Nodes</a:t>
            </a:r>
            <a:endParaRPr/>
          </a:p>
        </p:txBody>
      </p:sp>
      <p:sp>
        <p:nvSpPr>
          <p:cNvPr id="1392" name="Google Shape;1392;p57"/>
          <p:cNvSpPr txBox="1"/>
          <p:nvPr>
            <p:ph idx="1" type="body"/>
          </p:nvPr>
        </p:nvSpPr>
        <p:spPr>
          <a:xfrm>
            <a:off x="243000" y="556500"/>
            <a:ext cx="79086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LLRB below which includes a temporary 4 node. </a:t>
            </a:r>
            <a:r>
              <a:rPr lang="en"/>
              <a:t>What should we do next?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Flip the colors of all edges touching B.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Note: This doesn’t change the BST structure/shape.</a:t>
            </a:r>
            <a:endParaRPr/>
          </a:p>
        </p:txBody>
      </p:sp>
      <p:cxnSp>
        <p:nvCxnSpPr>
          <p:cNvPr id="1393" name="Google Shape;1393;p57"/>
          <p:cNvCxnSpPr/>
          <p:nvPr/>
        </p:nvCxnSpPr>
        <p:spPr>
          <a:xfrm>
            <a:off x="27917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4" name="Google Shape;1394;p57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395" name="Google Shape;1395;p57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grpSp>
        <p:nvGrpSpPr>
          <p:cNvPr id="1396" name="Google Shape;1396;p57"/>
          <p:cNvGrpSpPr/>
          <p:nvPr/>
        </p:nvGrpSpPr>
        <p:grpSpPr>
          <a:xfrm>
            <a:off x="959125" y="4082300"/>
            <a:ext cx="1591200" cy="864100"/>
            <a:chOff x="959125" y="4082300"/>
            <a:chExt cx="1591200" cy="864100"/>
          </a:xfrm>
        </p:grpSpPr>
        <p:sp>
          <p:nvSpPr>
            <p:cNvPr id="1397" name="Google Shape;1397;p57"/>
            <p:cNvSpPr/>
            <p:nvPr/>
          </p:nvSpPr>
          <p:spPr>
            <a:xfrm>
              <a:off x="1625875" y="40823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</a:t>
              </a:r>
              <a:endParaRPr sz="1800"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959125" y="4657800"/>
              <a:ext cx="8517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 B C</a:t>
              </a:r>
              <a:endParaRPr sz="1800"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1147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1400" name="Google Shape;1400;p57"/>
            <p:cNvCxnSpPr>
              <a:stCxn id="1398" idx="0"/>
              <a:endCxn id="1397" idx="2"/>
            </p:cNvCxnSpPr>
            <p:nvPr/>
          </p:nvCxnSpPr>
          <p:spPr>
            <a:xfrm flipH="1" rot="10800000">
              <a:off x="1384975" y="4371000"/>
              <a:ext cx="458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57"/>
            <p:cNvCxnSpPr>
              <a:stCxn id="1399" idx="0"/>
              <a:endCxn id="1397" idx="2"/>
            </p:cNvCxnSpPr>
            <p:nvPr/>
          </p:nvCxnSpPr>
          <p:spPr>
            <a:xfrm rot="10800000">
              <a:off x="1843525" y="4371000"/>
              <a:ext cx="4890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02" name="Google Shape;1402;p57"/>
          <p:cNvCxnSpPr/>
          <p:nvPr/>
        </p:nvCxnSpPr>
        <p:spPr>
          <a:xfrm>
            <a:off x="2791750" y="25547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57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4" name="Google Shape;1404;p57"/>
          <p:cNvSpPr txBox="1"/>
          <p:nvPr/>
        </p:nvSpPr>
        <p:spPr>
          <a:xfrm>
            <a:off x="2647638" y="408012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split(A/B/C)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5" name="Google Shape;1405;p57"/>
          <p:cNvGrpSpPr/>
          <p:nvPr/>
        </p:nvGrpSpPr>
        <p:grpSpPr>
          <a:xfrm>
            <a:off x="3803275" y="4010650"/>
            <a:ext cx="1896000" cy="864100"/>
            <a:chOff x="959125" y="4082300"/>
            <a:chExt cx="1896000" cy="864100"/>
          </a:xfrm>
        </p:grpSpPr>
        <p:sp>
          <p:nvSpPr>
            <p:cNvPr id="1406" name="Google Shape;1406;p57"/>
            <p:cNvSpPr/>
            <p:nvPr/>
          </p:nvSpPr>
          <p:spPr>
            <a:xfrm>
              <a:off x="1625875" y="4082300"/>
              <a:ext cx="6735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 G</a:t>
              </a:r>
              <a:endParaRPr sz="1800"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4195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X</a:t>
              </a:r>
              <a:endParaRPr sz="1800"/>
            </a:p>
          </p:txBody>
        </p:sp>
        <p:cxnSp>
          <p:nvCxnSpPr>
            <p:cNvPr id="1408" name="Google Shape;1408;p57"/>
            <p:cNvCxnSpPr>
              <a:stCxn id="1409" idx="0"/>
              <a:endCxn id="1406" idx="2"/>
            </p:cNvCxnSpPr>
            <p:nvPr/>
          </p:nvCxnSpPr>
          <p:spPr>
            <a:xfrm flipH="1" rot="10800000">
              <a:off x="1176925" y="4371000"/>
              <a:ext cx="785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57"/>
            <p:cNvCxnSpPr>
              <a:stCxn id="1407" idx="0"/>
              <a:endCxn id="1406" idx="2"/>
            </p:cNvCxnSpPr>
            <p:nvPr/>
          </p:nvCxnSpPr>
          <p:spPr>
            <a:xfrm rot="10800000">
              <a:off x="1962625" y="4371000"/>
              <a:ext cx="674700" cy="286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9" name="Google Shape;1409;p57"/>
            <p:cNvSpPr/>
            <p:nvPr/>
          </p:nvSpPr>
          <p:spPr>
            <a:xfrm>
              <a:off x="959125" y="4657800"/>
              <a:ext cx="435600" cy="288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</p:grpSp>
      <p:sp>
        <p:nvSpPr>
          <p:cNvPr id="1411" name="Google Shape;1411;p57"/>
          <p:cNvSpPr/>
          <p:nvPr/>
        </p:nvSpPr>
        <p:spPr>
          <a:xfrm>
            <a:off x="4584827" y="45861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412" name="Google Shape;1412;p57"/>
          <p:cNvCxnSpPr>
            <a:stCxn id="1411" idx="0"/>
            <a:endCxn id="1406" idx="2"/>
          </p:cNvCxnSpPr>
          <p:nvPr/>
        </p:nvCxnSpPr>
        <p:spPr>
          <a:xfrm flipH="1" rot="10800000">
            <a:off x="4802627" y="4299350"/>
            <a:ext cx="42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3" name="Google Shape;1413;p57"/>
          <p:cNvSpPr/>
          <p:nvPr/>
        </p:nvSpPr>
        <p:spPr>
          <a:xfrm>
            <a:off x="1630275" y="19682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414" name="Google Shape;1414;p57"/>
          <p:cNvSpPr/>
          <p:nvPr/>
        </p:nvSpPr>
        <p:spPr>
          <a:xfrm>
            <a:off x="11414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15" name="Google Shape;1415;p57"/>
          <p:cNvSpPr/>
          <p:nvPr/>
        </p:nvSpPr>
        <p:spPr>
          <a:xfrm>
            <a:off x="2119125" y="25437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416" name="Google Shape;1416;p57"/>
          <p:cNvCxnSpPr>
            <a:stCxn id="1414" idx="0"/>
            <a:endCxn id="1413" idx="2"/>
          </p:cNvCxnSpPr>
          <p:nvPr/>
        </p:nvCxnSpPr>
        <p:spPr>
          <a:xfrm flipH="1" rot="10800000">
            <a:off x="13592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57"/>
          <p:cNvCxnSpPr>
            <a:stCxn id="1415" idx="0"/>
            <a:endCxn id="1413" idx="2"/>
          </p:cNvCxnSpPr>
          <p:nvPr/>
        </p:nvCxnSpPr>
        <p:spPr>
          <a:xfrm rot="10800000">
            <a:off x="1847925" y="22569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8" name="Google Shape;1418;p57"/>
          <p:cNvSpPr/>
          <p:nvPr/>
        </p:nvSpPr>
        <p:spPr>
          <a:xfrm>
            <a:off x="831083" y="30944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419" name="Google Shape;1419;p57"/>
          <p:cNvCxnSpPr>
            <a:stCxn id="1414" idx="2"/>
            <a:endCxn id="1418" idx="0"/>
          </p:cNvCxnSpPr>
          <p:nvPr/>
        </p:nvCxnSpPr>
        <p:spPr>
          <a:xfrm flipH="1">
            <a:off x="1049025" y="2832325"/>
            <a:ext cx="3102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57"/>
          <p:cNvSpPr/>
          <p:nvPr/>
        </p:nvSpPr>
        <p:spPr>
          <a:xfrm>
            <a:off x="1428933" y="3094496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421" name="Google Shape;1421;p57"/>
          <p:cNvCxnSpPr>
            <a:stCxn id="1414" idx="2"/>
            <a:endCxn id="1420" idx="0"/>
          </p:cNvCxnSpPr>
          <p:nvPr/>
        </p:nvCxnSpPr>
        <p:spPr>
          <a:xfrm>
            <a:off x="1359225" y="2832325"/>
            <a:ext cx="2874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57"/>
          <p:cNvSpPr txBox="1"/>
          <p:nvPr/>
        </p:nvSpPr>
        <p:spPr>
          <a:xfrm>
            <a:off x="2791738" y="2195573"/>
            <a:ext cx="13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flip(B)</a:t>
            </a:r>
            <a:endParaRPr/>
          </a:p>
        </p:txBody>
      </p:sp>
      <p:sp>
        <p:nvSpPr>
          <p:cNvPr id="1423" name="Google Shape;1423;p57"/>
          <p:cNvSpPr/>
          <p:nvPr/>
        </p:nvSpPr>
        <p:spPr>
          <a:xfrm>
            <a:off x="4740000" y="19682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424" name="Google Shape;1424;p57"/>
          <p:cNvSpPr/>
          <p:nvPr/>
        </p:nvSpPr>
        <p:spPr>
          <a:xfrm>
            <a:off x="4251150" y="25437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25" name="Google Shape;1425;p57"/>
          <p:cNvSpPr/>
          <p:nvPr/>
        </p:nvSpPr>
        <p:spPr>
          <a:xfrm>
            <a:off x="5228850" y="2543712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426" name="Google Shape;1426;p57"/>
          <p:cNvCxnSpPr>
            <a:stCxn id="1424" idx="0"/>
            <a:endCxn id="1423" idx="2"/>
          </p:cNvCxnSpPr>
          <p:nvPr/>
        </p:nvCxnSpPr>
        <p:spPr>
          <a:xfrm flipH="1" rot="10800000">
            <a:off x="4468950" y="2256912"/>
            <a:ext cx="489000" cy="28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57"/>
          <p:cNvCxnSpPr>
            <a:stCxn id="1425" idx="0"/>
            <a:endCxn id="1423" idx="2"/>
          </p:cNvCxnSpPr>
          <p:nvPr/>
        </p:nvCxnSpPr>
        <p:spPr>
          <a:xfrm rot="10800000">
            <a:off x="4957650" y="2256912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8" name="Google Shape;1428;p57"/>
          <p:cNvSpPr/>
          <p:nvPr/>
        </p:nvSpPr>
        <p:spPr>
          <a:xfrm>
            <a:off x="3940808" y="3094471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429" name="Google Shape;1429;p57"/>
          <p:cNvCxnSpPr>
            <a:stCxn id="1424" idx="2"/>
            <a:endCxn id="1428" idx="0"/>
          </p:cNvCxnSpPr>
          <p:nvPr/>
        </p:nvCxnSpPr>
        <p:spPr>
          <a:xfrm flipH="1">
            <a:off x="4158750" y="2832312"/>
            <a:ext cx="3102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0" name="Google Shape;1430;p57"/>
          <p:cNvSpPr/>
          <p:nvPr/>
        </p:nvSpPr>
        <p:spPr>
          <a:xfrm>
            <a:off x="4538658" y="3094483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cxnSp>
        <p:nvCxnSpPr>
          <p:cNvPr id="1431" name="Google Shape;1431;p57"/>
          <p:cNvCxnSpPr>
            <a:stCxn id="1424" idx="2"/>
            <a:endCxn id="1430" idx="0"/>
          </p:cNvCxnSpPr>
          <p:nvPr/>
        </p:nvCxnSpPr>
        <p:spPr>
          <a:xfrm>
            <a:off x="4468950" y="2832312"/>
            <a:ext cx="2874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57"/>
          <p:cNvSpPr txBox="1"/>
          <p:nvPr/>
        </p:nvSpPr>
        <p:spPr>
          <a:xfrm>
            <a:off x="6534975" y="2393675"/>
            <a:ext cx="24351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BST, the magic was inside of you all along.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That’s It!</a:t>
            </a:r>
            <a:endParaRPr/>
          </a:p>
        </p:txBody>
      </p:sp>
      <p:sp>
        <p:nvSpPr>
          <p:cNvPr id="1438" name="Google Shape;1438;p58"/>
          <p:cNvSpPr txBox="1"/>
          <p:nvPr>
            <p:ph idx="1" type="body"/>
          </p:nvPr>
        </p:nvSpPr>
        <p:spPr>
          <a:xfrm>
            <a:off x="243000" y="556500"/>
            <a:ext cx="869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Congratulations, you just invented the red-black BST.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inserting: Use a red link.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there is a </a:t>
            </a:r>
            <a:r>
              <a:rPr i="1" lang="en"/>
              <a:t>right leaning “3-node”</a:t>
            </a:r>
            <a:r>
              <a:rPr lang="en"/>
              <a:t>, we have a </a:t>
            </a:r>
            <a:r>
              <a:rPr b="1" lang="en"/>
              <a:t>Left Leaning Violation.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/>
              <a:t>R</a:t>
            </a:r>
            <a:r>
              <a:rPr lang="en" u="sng"/>
              <a:t>otate left</a:t>
            </a:r>
            <a:r>
              <a:rPr lang="en"/>
              <a:t> the appropriate node to fix.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there are </a:t>
            </a:r>
            <a:r>
              <a:rPr i="1" lang="en"/>
              <a:t>two consecutive left links</a:t>
            </a:r>
            <a:r>
              <a:rPr lang="en"/>
              <a:t>, we have an </a:t>
            </a:r>
            <a:r>
              <a:rPr b="1" lang="en"/>
              <a:t>Incorrect </a:t>
            </a:r>
            <a:r>
              <a:rPr b="1" lang="en"/>
              <a:t>4 Node Violation.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/>
              <a:t>Rotate right</a:t>
            </a:r>
            <a:r>
              <a:rPr lang="en"/>
              <a:t> the appropriate node to fix.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there are any </a:t>
            </a:r>
            <a:r>
              <a:rPr i="1" lang="en"/>
              <a:t>nodes with two red children</a:t>
            </a:r>
            <a:r>
              <a:rPr lang="en"/>
              <a:t>, we have a </a:t>
            </a:r>
            <a:r>
              <a:rPr b="1" lang="en"/>
              <a:t>Temporary 4 Node.</a:t>
            </a:r>
            <a:endParaRPr b="1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/>
              <a:t>Color flip</a:t>
            </a:r>
            <a:r>
              <a:rPr lang="en"/>
              <a:t> the node to emulate the split operation.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last detail: Cascading operations.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is possible that a rotation or flip operation will cause an additional violation that needs fixing.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Balance Example</a:t>
            </a:r>
            <a:endParaRPr/>
          </a:p>
        </p:txBody>
      </p:sp>
      <p:sp>
        <p:nvSpPr>
          <p:cNvPr id="1444" name="Google Shape;1444;p59"/>
          <p:cNvSpPr txBox="1"/>
          <p:nvPr>
            <p:ph idx="1" type="body"/>
          </p:nvPr>
        </p:nvSpPr>
        <p:spPr>
          <a:xfrm>
            <a:off x="243000" y="556500"/>
            <a:ext cx="89010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Z gives us a temporary 4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Color flip yields an invalid tree. Why? What’s next?</a:t>
            </a:r>
            <a:endParaRPr/>
          </a:p>
        </p:txBody>
      </p:sp>
      <p:cxnSp>
        <p:nvCxnSpPr>
          <p:cNvPr id="1445" name="Google Shape;1445;p59"/>
          <p:cNvCxnSpPr/>
          <p:nvPr/>
        </p:nvCxnSpPr>
        <p:spPr>
          <a:xfrm>
            <a:off x="3020350" y="44475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59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47" name="Google Shape;1447;p59"/>
          <p:cNvSpPr/>
          <p:nvPr/>
        </p:nvSpPr>
        <p:spPr>
          <a:xfrm>
            <a:off x="1625875" y="40823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48" name="Google Shape;1448;p59"/>
          <p:cNvSpPr/>
          <p:nvPr/>
        </p:nvSpPr>
        <p:spPr>
          <a:xfrm>
            <a:off x="1137025" y="46578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49" name="Google Shape;1449;p59"/>
          <p:cNvSpPr/>
          <p:nvPr/>
        </p:nvSpPr>
        <p:spPr>
          <a:xfrm>
            <a:off x="2114725" y="4657800"/>
            <a:ext cx="5934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</a:t>
            </a:r>
            <a:endParaRPr sz="1800"/>
          </a:p>
        </p:txBody>
      </p:sp>
      <p:cxnSp>
        <p:nvCxnSpPr>
          <p:cNvPr id="1450" name="Google Shape;1450;p59"/>
          <p:cNvCxnSpPr>
            <a:stCxn id="1448" idx="0"/>
            <a:endCxn id="1447" idx="2"/>
          </p:cNvCxnSpPr>
          <p:nvPr/>
        </p:nvCxnSpPr>
        <p:spPr>
          <a:xfrm flipH="1" rot="10800000">
            <a:off x="1354825" y="437100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1" name="Google Shape;1451;p59"/>
          <p:cNvCxnSpPr>
            <a:stCxn id="1449" idx="0"/>
            <a:endCxn id="1447" idx="2"/>
          </p:cNvCxnSpPr>
          <p:nvPr/>
        </p:nvCxnSpPr>
        <p:spPr>
          <a:xfrm rot="10800000">
            <a:off x="1843825" y="4371000"/>
            <a:ext cx="5676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2" name="Google Shape;1452;p59"/>
          <p:cNvSpPr/>
          <p:nvPr/>
        </p:nvSpPr>
        <p:spPr>
          <a:xfrm>
            <a:off x="4587525" y="40154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53" name="Google Shape;1453;p59"/>
          <p:cNvSpPr/>
          <p:nvPr/>
        </p:nvSpPr>
        <p:spPr>
          <a:xfrm>
            <a:off x="4098675" y="45909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54" name="Google Shape;1454;p59"/>
          <p:cNvSpPr/>
          <p:nvPr/>
        </p:nvSpPr>
        <p:spPr>
          <a:xfrm>
            <a:off x="5076375" y="4590975"/>
            <a:ext cx="9417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 S Z</a:t>
            </a:r>
            <a:endParaRPr sz="1800"/>
          </a:p>
        </p:txBody>
      </p:sp>
      <p:cxnSp>
        <p:nvCxnSpPr>
          <p:cNvPr id="1455" name="Google Shape;1455;p59"/>
          <p:cNvCxnSpPr>
            <a:stCxn id="1453" idx="0"/>
            <a:endCxn id="1452" idx="2"/>
          </p:cNvCxnSpPr>
          <p:nvPr/>
        </p:nvCxnSpPr>
        <p:spPr>
          <a:xfrm flipH="1" rot="10800000">
            <a:off x="4316475" y="43041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59"/>
          <p:cNvCxnSpPr>
            <a:stCxn id="1454" idx="0"/>
            <a:endCxn id="1452" idx="2"/>
          </p:cNvCxnSpPr>
          <p:nvPr/>
        </p:nvCxnSpPr>
        <p:spPr>
          <a:xfrm rot="10800000">
            <a:off x="4805325" y="4304175"/>
            <a:ext cx="7419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59"/>
          <p:cNvSpPr/>
          <p:nvPr/>
        </p:nvSpPr>
        <p:spPr>
          <a:xfrm>
            <a:off x="16378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58" name="Google Shape;1458;p59"/>
          <p:cNvSpPr/>
          <p:nvPr/>
        </p:nvSpPr>
        <p:spPr>
          <a:xfrm>
            <a:off x="11490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59" name="Google Shape;1459;p59"/>
          <p:cNvSpPr/>
          <p:nvPr/>
        </p:nvSpPr>
        <p:spPr>
          <a:xfrm>
            <a:off x="21267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460" name="Google Shape;1460;p59"/>
          <p:cNvCxnSpPr>
            <a:stCxn id="1458" idx="0"/>
            <a:endCxn id="1457" idx="2"/>
          </p:cNvCxnSpPr>
          <p:nvPr/>
        </p:nvCxnSpPr>
        <p:spPr>
          <a:xfrm flipH="1" rot="10800000">
            <a:off x="13668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59"/>
          <p:cNvCxnSpPr>
            <a:stCxn id="1459" idx="0"/>
            <a:endCxn id="1457" idx="2"/>
          </p:cNvCxnSpPr>
          <p:nvPr/>
        </p:nvCxnSpPr>
        <p:spPr>
          <a:xfrm rot="10800000">
            <a:off x="18555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59"/>
          <p:cNvSpPr/>
          <p:nvPr/>
        </p:nvSpPr>
        <p:spPr>
          <a:xfrm>
            <a:off x="1829283" y="28669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463" name="Google Shape;1463;p59"/>
          <p:cNvCxnSpPr>
            <a:stCxn id="1459" idx="2"/>
            <a:endCxn id="1462" idx="0"/>
          </p:cNvCxnSpPr>
          <p:nvPr/>
        </p:nvCxnSpPr>
        <p:spPr>
          <a:xfrm flipH="1">
            <a:off x="2047225" y="2604775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59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465" name="Google Shape;1465;p59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cxnSp>
        <p:nvCxnSpPr>
          <p:cNvPr id="1466" name="Google Shape;1466;p59"/>
          <p:cNvCxnSpPr/>
          <p:nvPr/>
        </p:nvCxnSpPr>
        <p:spPr>
          <a:xfrm>
            <a:off x="3020350" y="24604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7" name="Google Shape;1467;p59"/>
          <p:cNvSpPr/>
          <p:nvPr/>
        </p:nvSpPr>
        <p:spPr>
          <a:xfrm>
            <a:off x="4609675" y="17406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68" name="Google Shape;1468;p59"/>
          <p:cNvSpPr/>
          <p:nvPr/>
        </p:nvSpPr>
        <p:spPr>
          <a:xfrm>
            <a:off x="41208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69" name="Google Shape;1469;p59"/>
          <p:cNvSpPr/>
          <p:nvPr/>
        </p:nvSpPr>
        <p:spPr>
          <a:xfrm>
            <a:off x="5098525" y="231617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470" name="Google Shape;1470;p59"/>
          <p:cNvCxnSpPr>
            <a:stCxn id="1468" idx="0"/>
            <a:endCxn id="1467" idx="2"/>
          </p:cNvCxnSpPr>
          <p:nvPr/>
        </p:nvCxnSpPr>
        <p:spPr>
          <a:xfrm flipH="1" rot="10800000">
            <a:off x="43386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59"/>
          <p:cNvCxnSpPr>
            <a:stCxn id="1469" idx="0"/>
            <a:endCxn id="1467" idx="2"/>
          </p:cNvCxnSpPr>
          <p:nvPr/>
        </p:nvCxnSpPr>
        <p:spPr>
          <a:xfrm rot="10800000">
            <a:off x="4827325" y="202937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2" name="Google Shape;1472;p59"/>
          <p:cNvSpPr/>
          <p:nvPr/>
        </p:nvSpPr>
        <p:spPr>
          <a:xfrm>
            <a:off x="4801083" y="28669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473" name="Google Shape;1473;p59"/>
          <p:cNvCxnSpPr>
            <a:stCxn id="1469" idx="2"/>
            <a:endCxn id="1472" idx="0"/>
          </p:cNvCxnSpPr>
          <p:nvPr/>
        </p:nvCxnSpPr>
        <p:spPr>
          <a:xfrm flipH="1">
            <a:off x="5019025" y="2604775"/>
            <a:ext cx="297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4" name="Google Shape;1474;p59"/>
          <p:cNvSpPr/>
          <p:nvPr/>
        </p:nvSpPr>
        <p:spPr>
          <a:xfrm>
            <a:off x="5410683" y="28669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475" name="Google Shape;1475;p59"/>
          <p:cNvCxnSpPr>
            <a:stCxn id="1469" idx="2"/>
            <a:endCxn id="1474" idx="0"/>
          </p:cNvCxnSpPr>
          <p:nvPr/>
        </p:nvCxnSpPr>
        <p:spPr>
          <a:xfrm>
            <a:off x="5316325" y="2604775"/>
            <a:ext cx="312300" cy="26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59"/>
          <p:cNvCxnSpPr/>
          <p:nvPr/>
        </p:nvCxnSpPr>
        <p:spPr>
          <a:xfrm>
            <a:off x="6170475" y="246047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7" name="Google Shape;1477;p59"/>
          <p:cNvSpPr/>
          <p:nvPr/>
        </p:nvSpPr>
        <p:spPr>
          <a:xfrm>
            <a:off x="7694125" y="17530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478" name="Google Shape;1478;p59"/>
          <p:cNvSpPr/>
          <p:nvPr/>
        </p:nvSpPr>
        <p:spPr>
          <a:xfrm>
            <a:off x="7205275" y="23285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479" name="Google Shape;1479;p59"/>
          <p:cNvSpPr/>
          <p:nvPr/>
        </p:nvSpPr>
        <p:spPr>
          <a:xfrm>
            <a:off x="8182975" y="23285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480" name="Google Shape;1480;p59"/>
          <p:cNvCxnSpPr>
            <a:stCxn id="1478" idx="0"/>
            <a:endCxn id="1477" idx="2"/>
          </p:cNvCxnSpPr>
          <p:nvPr/>
        </p:nvCxnSpPr>
        <p:spPr>
          <a:xfrm flipH="1" rot="10800000">
            <a:off x="7423075" y="2041750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1" name="Google Shape;1481;p59"/>
          <p:cNvCxnSpPr>
            <a:stCxn id="1479" idx="0"/>
            <a:endCxn id="1477" idx="2"/>
          </p:cNvCxnSpPr>
          <p:nvPr/>
        </p:nvCxnSpPr>
        <p:spPr>
          <a:xfrm rot="10800000">
            <a:off x="7911775" y="2041750"/>
            <a:ext cx="489000" cy="28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59"/>
          <p:cNvSpPr/>
          <p:nvPr/>
        </p:nvSpPr>
        <p:spPr>
          <a:xfrm>
            <a:off x="7885533" y="287930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483" name="Google Shape;1483;p59"/>
          <p:cNvCxnSpPr>
            <a:stCxn id="1479" idx="2"/>
            <a:endCxn id="1482" idx="0"/>
          </p:cNvCxnSpPr>
          <p:nvPr/>
        </p:nvCxnSpPr>
        <p:spPr>
          <a:xfrm flipH="1">
            <a:off x="8103475" y="2617150"/>
            <a:ext cx="2973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4" name="Google Shape;1484;p59"/>
          <p:cNvSpPr/>
          <p:nvPr/>
        </p:nvSpPr>
        <p:spPr>
          <a:xfrm>
            <a:off x="8495133" y="287930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485" name="Google Shape;1485;p59"/>
          <p:cNvCxnSpPr>
            <a:stCxn id="1479" idx="2"/>
            <a:endCxn id="1484" idx="0"/>
          </p:cNvCxnSpPr>
          <p:nvPr/>
        </p:nvCxnSpPr>
        <p:spPr>
          <a:xfrm>
            <a:off x="8400775" y="2617150"/>
            <a:ext cx="3123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6" name="Google Shape;1486;p59"/>
          <p:cNvSpPr/>
          <p:nvPr/>
        </p:nvSpPr>
        <p:spPr>
          <a:xfrm>
            <a:off x="7735525" y="4005550"/>
            <a:ext cx="633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S</a:t>
            </a:r>
            <a:endParaRPr sz="1800"/>
          </a:p>
        </p:txBody>
      </p:sp>
      <p:sp>
        <p:nvSpPr>
          <p:cNvPr id="1487" name="Google Shape;1487;p59"/>
          <p:cNvSpPr/>
          <p:nvPr/>
        </p:nvSpPr>
        <p:spPr>
          <a:xfrm>
            <a:off x="7246675" y="45810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488" name="Google Shape;1488;p59"/>
          <p:cNvCxnSpPr>
            <a:stCxn id="1487" idx="0"/>
            <a:endCxn id="1486" idx="2"/>
          </p:cNvCxnSpPr>
          <p:nvPr/>
        </p:nvCxnSpPr>
        <p:spPr>
          <a:xfrm flipH="1" rot="10800000">
            <a:off x="7464475" y="4294250"/>
            <a:ext cx="588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59"/>
          <p:cNvCxnSpPr>
            <a:stCxn id="1490" idx="0"/>
            <a:endCxn id="1486" idx="2"/>
          </p:cNvCxnSpPr>
          <p:nvPr/>
        </p:nvCxnSpPr>
        <p:spPr>
          <a:xfrm rot="10800000">
            <a:off x="8052429" y="4294059"/>
            <a:ext cx="611100" cy="28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59"/>
          <p:cNvCxnSpPr>
            <a:stCxn id="1492" idx="0"/>
            <a:endCxn id="1486" idx="2"/>
          </p:cNvCxnSpPr>
          <p:nvPr/>
        </p:nvCxnSpPr>
        <p:spPr>
          <a:xfrm rot="10800000">
            <a:off x="8052429" y="4294059"/>
            <a:ext cx="1500" cy="28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59"/>
          <p:cNvSpPr/>
          <p:nvPr/>
        </p:nvSpPr>
        <p:spPr>
          <a:xfrm>
            <a:off x="7836129" y="458115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1490" name="Google Shape;1490;p59"/>
          <p:cNvSpPr/>
          <p:nvPr/>
        </p:nvSpPr>
        <p:spPr>
          <a:xfrm>
            <a:off x="8445729" y="458115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493" name="Google Shape;1493;p59"/>
          <p:cNvCxnSpPr/>
          <p:nvPr/>
        </p:nvCxnSpPr>
        <p:spPr>
          <a:xfrm>
            <a:off x="6170475" y="4437600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4" name="Google Shape;1494;p59"/>
          <p:cNvSpPr txBox="1"/>
          <p:nvPr/>
        </p:nvSpPr>
        <p:spPr>
          <a:xfrm>
            <a:off x="3036325" y="2107642"/>
            <a:ext cx="8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add(Z)</a:t>
            </a:r>
            <a:endParaRPr/>
          </a:p>
        </p:txBody>
      </p:sp>
      <p:sp>
        <p:nvSpPr>
          <p:cNvPr id="1495" name="Google Shape;1495;p59"/>
          <p:cNvSpPr txBox="1"/>
          <p:nvPr/>
        </p:nvSpPr>
        <p:spPr>
          <a:xfrm>
            <a:off x="6249400" y="2107642"/>
            <a:ext cx="8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flip</a:t>
            </a:r>
            <a:r>
              <a:rPr lang="en"/>
              <a:t>(S)</a:t>
            </a:r>
            <a:endParaRPr/>
          </a:p>
        </p:txBody>
      </p:sp>
      <p:sp>
        <p:nvSpPr>
          <p:cNvPr id="1496" name="Google Shape;1496;p59"/>
          <p:cNvSpPr txBox="1"/>
          <p:nvPr/>
        </p:nvSpPr>
        <p:spPr>
          <a:xfrm>
            <a:off x="3036325" y="4088842"/>
            <a:ext cx="8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add(Z)</a:t>
            </a:r>
            <a:endParaRPr/>
          </a:p>
        </p:txBody>
      </p:sp>
      <p:sp>
        <p:nvSpPr>
          <p:cNvPr id="1497" name="Google Shape;1497;p59"/>
          <p:cNvSpPr txBox="1"/>
          <p:nvPr/>
        </p:nvSpPr>
        <p:spPr>
          <a:xfrm>
            <a:off x="6053984" y="4088850"/>
            <a:ext cx="11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r>
              <a:rPr lang="en"/>
              <a:t>(E/S/Z)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Balance Example</a:t>
            </a:r>
            <a:endParaRPr/>
          </a:p>
        </p:txBody>
      </p:sp>
      <p:sp>
        <p:nvSpPr>
          <p:cNvPr id="1503" name="Google Shape;1503;p60"/>
          <p:cNvSpPr txBox="1"/>
          <p:nvPr>
            <p:ph idx="1" type="body"/>
          </p:nvPr>
        </p:nvSpPr>
        <p:spPr>
          <a:xfrm>
            <a:off x="243000" y="556500"/>
            <a:ext cx="89010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Z gives us a temporary 4 node.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Color flip yields an invalid tree. Why? What’s next?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have a right leaning 3-node (B-S). We can fix with rotateLeft(b).</a:t>
            </a:r>
            <a:endParaRPr/>
          </a:p>
        </p:txBody>
      </p:sp>
      <p:cxnSp>
        <p:nvCxnSpPr>
          <p:cNvPr id="1504" name="Google Shape;1504;p60"/>
          <p:cNvCxnSpPr/>
          <p:nvPr/>
        </p:nvCxnSpPr>
        <p:spPr>
          <a:xfrm>
            <a:off x="8300" y="3919700"/>
            <a:ext cx="915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05" name="Google Shape;1505;p60"/>
          <p:cNvSpPr txBox="1"/>
          <p:nvPr/>
        </p:nvSpPr>
        <p:spPr>
          <a:xfrm>
            <a:off x="-24900" y="35936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World</a:t>
            </a:r>
            <a:endParaRPr/>
          </a:p>
        </p:txBody>
      </p:sp>
      <p:sp>
        <p:nvSpPr>
          <p:cNvPr id="1506" name="Google Shape;1506;p60"/>
          <p:cNvSpPr txBox="1"/>
          <p:nvPr/>
        </p:nvSpPr>
        <p:spPr>
          <a:xfrm>
            <a:off x="-24900" y="4812878"/>
            <a:ext cx="1260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2-3</a:t>
            </a:r>
            <a:endParaRPr/>
          </a:p>
        </p:txBody>
      </p:sp>
      <p:cxnSp>
        <p:nvCxnSpPr>
          <p:cNvPr id="1507" name="Google Shape;1507;p60"/>
          <p:cNvCxnSpPr/>
          <p:nvPr/>
        </p:nvCxnSpPr>
        <p:spPr>
          <a:xfrm>
            <a:off x="3824125" y="2717225"/>
            <a:ext cx="7701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8" name="Google Shape;1508;p60"/>
          <p:cNvSpPr/>
          <p:nvPr/>
        </p:nvSpPr>
        <p:spPr>
          <a:xfrm>
            <a:off x="2028825" y="20015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509" name="Google Shape;1509;p60"/>
          <p:cNvSpPr/>
          <p:nvPr/>
        </p:nvSpPr>
        <p:spPr>
          <a:xfrm>
            <a:off x="1539975" y="25770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510" name="Google Shape;1510;p60"/>
          <p:cNvSpPr/>
          <p:nvPr/>
        </p:nvSpPr>
        <p:spPr>
          <a:xfrm>
            <a:off x="2517675" y="25770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511" name="Google Shape;1511;p60"/>
          <p:cNvCxnSpPr>
            <a:stCxn id="1509" idx="0"/>
            <a:endCxn id="1508" idx="2"/>
          </p:cNvCxnSpPr>
          <p:nvPr/>
        </p:nvCxnSpPr>
        <p:spPr>
          <a:xfrm flipH="1" rot="10800000">
            <a:off x="1757775" y="2290225"/>
            <a:ext cx="489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60"/>
          <p:cNvCxnSpPr>
            <a:stCxn id="1510" idx="0"/>
            <a:endCxn id="1508" idx="2"/>
          </p:cNvCxnSpPr>
          <p:nvPr/>
        </p:nvCxnSpPr>
        <p:spPr>
          <a:xfrm rot="10800000">
            <a:off x="2246475" y="2290225"/>
            <a:ext cx="489000" cy="28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3" name="Google Shape;1513;p60"/>
          <p:cNvSpPr/>
          <p:nvPr/>
        </p:nvSpPr>
        <p:spPr>
          <a:xfrm>
            <a:off x="2220233" y="312778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514" name="Google Shape;1514;p60"/>
          <p:cNvCxnSpPr>
            <a:stCxn id="1510" idx="2"/>
            <a:endCxn id="1513" idx="0"/>
          </p:cNvCxnSpPr>
          <p:nvPr/>
        </p:nvCxnSpPr>
        <p:spPr>
          <a:xfrm flipH="1">
            <a:off x="2438175" y="2865625"/>
            <a:ext cx="2973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5" name="Google Shape;1515;p60"/>
          <p:cNvSpPr/>
          <p:nvPr/>
        </p:nvSpPr>
        <p:spPr>
          <a:xfrm>
            <a:off x="2829833" y="312778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516" name="Google Shape;1516;p60"/>
          <p:cNvCxnSpPr>
            <a:stCxn id="1510" idx="2"/>
            <a:endCxn id="1515" idx="0"/>
          </p:cNvCxnSpPr>
          <p:nvPr/>
        </p:nvCxnSpPr>
        <p:spPr>
          <a:xfrm>
            <a:off x="2735475" y="2865625"/>
            <a:ext cx="312300" cy="26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7" name="Google Shape;1517;p60"/>
          <p:cNvSpPr/>
          <p:nvPr/>
        </p:nvSpPr>
        <p:spPr>
          <a:xfrm>
            <a:off x="3892375" y="4071825"/>
            <a:ext cx="633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 S</a:t>
            </a:r>
            <a:endParaRPr sz="1800"/>
          </a:p>
        </p:txBody>
      </p:sp>
      <p:sp>
        <p:nvSpPr>
          <p:cNvPr id="1518" name="Google Shape;1518;p60"/>
          <p:cNvSpPr/>
          <p:nvPr/>
        </p:nvSpPr>
        <p:spPr>
          <a:xfrm>
            <a:off x="3403525" y="4647325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cxnSp>
        <p:nvCxnSpPr>
          <p:cNvPr id="1519" name="Google Shape;1519;p60"/>
          <p:cNvCxnSpPr>
            <a:stCxn id="1518" idx="0"/>
            <a:endCxn id="1517" idx="2"/>
          </p:cNvCxnSpPr>
          <p:nvPr/>
        </p:nvCxnSpPr>
        <p:spPr>
          <a:xfrm flipH="1" rot="10800000">
            <a:off x="3621325" y="4360525"/>
            <a:ext cx="588000" cy="28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60"/>
          <p:cNvCxnSpPr>
            <a:stCxn id="1521" idx="0"/>
            <a:endCxn id="1517" idx="2"/>
          </p:cNvCxnSpPr>
          <p:nvPr/>
        </p:nvCxnSpPr>
        <p:spPr>
          <a:xfrm rot="10800000">
            <a:off x="4209279" y="4360334"/>
            <a:ext cx="611100" cy="28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60"/>
          <p:cNvCxnSpPr>
            <a:stCxn id="1523" idx="0"/>
            <a:endCxn id="1517" idx="2"/>
          </p:cNvCxnSpPr>
          <p:nvPr/>
        </p:nvCxnSpPr>
        <p:spPr>
          <a:xfrm rot="10800000">
            <a:off x="4209279" y="4360334"/>
            <a:ext cx="1500" cy="28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3" name="Google Shape;1523;p60"/>
          <p:cNvSpPr/>
          <p:nvPr/>
        </p:nvSpPr>
        <p:spPr>
          <a:xfrm>
            <a:off x="3992979" y="46474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sp>
        <p:nvSpPr>
          <p:cNvPr id="1521" name="Google Shape;1521;p60"/>
          <p:cNvSpPr/>
          <p:nvPr/>
        </p:nvSpPr>
        <p:spPr>
          <a:xfrm>
            <a:off x="4602579" y="4647434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524" name="Google Shape;1524;p60"/>
          <p:cNvSpPr/>
          <p:nvPr/>
        </p:nvSpPr>
        <p:spPr>
          <a:xfrm>
            <a:off x="5322000" y="27129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sp>
        <p:nvSpPr>
          <p:cNvPr id="1525" name="Google Shape;1525;p60"/>
          <p:cNvSpPr/>
          <p:nvPr/>
        </p:nvSpPr>
        <p:spPr>
          <a:xfrm>
            <a:off x="4985550" y="321225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526" name="Google Shape;1526;p60"/>
          <p:cNvSpPr/>
          <p:nvPr/>
        </p:nvSpPr>
        <p:spPr>
          <a:xfrm>
            <a:off x="5766125" y="2056000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cxnSp>
        <p:nvCxnSpPr>
          <p:cNvPr id="1527" name="Google Shape;1527;p60"/>
          <p:cNvCxnSpPr>
            <a:stCxn id="1525" idx="0"/>
            <a:endCxn id="1524" idx="2"/>
          </p:cNvCxnSpPr>
          <p:nvPr/>
        </p:nvCxnSpPr>
        <p:spPr>
          <a:xfrm flipH="1" rot="10800000">
            <a:off x="5203350" y="3001650"/>
            <a:ext cx="336600" cy="2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60"/>
          <p:cNvCxnSpPr>
            <a:stCxn id="1526" idx="2"/>
            <a:endCxn id="1524" idx="0"/>
          </p:cNvCxnSpPr>
          <p:nvPr/>
        </p:nvCxnSpPr>
        <p:spPr>
          <a:xfrm flipH="1">
            <a:off x="5539925" y="2344600"/>
            <a:ext cx="444000" cy="368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60"/>
          <p:cNvSpPr/>
          <p:nvPr/>
        </p:nvSpPr>
        <p:spPr>
          <a:xfrm>
            <a:off x="5662058" y="321225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</a:t>
            </a:r>
            <a:endParaRPr sz="1800"/>
          </a:p>
        </p:txBody>
      </p:sp>
      <p:cxnSp>
        <p:nvCxnSpPr>
          <p:cNvPr id="1530" name="Google Shape;1530;p60"/>
          <p:cNvCxnSpPr>
            <a:stCxn id="1524" idx="2"/>
            <a:endCxn id="1529" idx="0"/>
          </p:cNvCxnSpPr>
          <p:nvPr/>
        </p:nvCxnSpPr>
        <p:spPr>
          <a:xfrm>
            <a:off x="5539800" y="3001550"/>
            <a:ext cx="340200" cy="21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1" name="Google Shape;1531;p60"/>
          <p:cNvSpPr/>
          <p:nvPr/>
        </p:nvSpPr>
        <p:spPr>
          <a:xfrm>
            <a:off x="6097658" y="2712959"/>
            <a:ext cx="4356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cxnSp>
        <p:nvCxnSpPr>
          <p:cNvPr id="1532" name="Google Shape;1532;p60"/>
          <p:cNvCxnSpPr>
            <a:stCxn id="1526" idx="2"/>
            <a:endCxn id="1531" idx="0"/>
          </p:cNvCxnSpPr>
          <p:nvPr/>
        </p:nvCxnSpPr>
        <p:spPr>
          <a:xfrm>
            <a:off x="5983925" y="2344600"/>
            <a:ext cx="331500" cy="36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3" name="Google Shape;1533;p60"/>
          <p:cNvSpPr txBox="1"/>
          <p:nvPr/>
        </p:nvSpPr>
        <p:spPr>
          <a:xfrm>
            <a:off x="3645925" y="2336250"/>
            <a:ext cx="14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rotateLeft</a:t>
            </a:r>
            <a:r>
              <a:rPr lang="en"/>
              <a:t>(B)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61"/>
          <p:cNvSpPr txBox="1"/>
          <p:nvPr>
            <p:ph type="title"/>
          </p:nvPr>
        </p:nvSpPr>
        <p:spPr>
          <a:xfrm>
            <a:off x="928950" y="1314750"/>
            <a:ext cx="7286100" cy="25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Optional Exercise</a:t>
            </a:r>
            <a:endParaRPr sz="4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of 7 through 1</a:t>
            </a:r>
            <a:endParaRPr/>
          </a:p>
        </p:txBody>
      </p:sp>
      <p:sp>
        <p:nvSpPr>
          <p:cNvPr id="1544" name="Google Shape;1544;p62"/>
          <p:cNvSpPr txBox="1"/>
          <p:nvPr>
            <p:ph idx="1" type="body"/>
          </p:nvPr>
        </p:nvSpPr>
        <p:spPr>
          <a:xfrm>
            <a:off x="243000" y="556500"/>
            <a:ext cx="74844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an intuitive understanding of why all this works, try inserting the 7, 6, 5, 4, 3, 2, 1, into an initially empty LLRB.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should end up with a perfectly balanced BST!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check your work, see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.</a:t>
            </a:r>
            <a:endParaRPr/>
          </a:p>
        </p:txBody>
      </p:sp>
      <p:sp>
        <p:nvSpPr>
          <p:cNvPr id="1545" name="Google Shape;1545;p62"/>
          <p:cNvSpPr/>
          <p:nvPr/>
        </p:nvSpPr>
        <p:spPr>
          <a:xfrm>
            <a:off x="3581449" y="3238959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1546" name="Google Shape;1546;p62"/>
          <p:cNvSpPr/>
          <p:nvPr/>
        </p:nvSpPr>
        <p:spPr>
          <a:xfrm>
            <a:off x="3317925" y="3645390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1547" name="Google Shape;1547;p62"/>
          <p:cNvCxnSpPr>
            <a:stCxn id="1545" idx="2"/>
            <a:endCxn id="1546" idx="0"/>
          </p:cNvCxnSpPr>
          <p:nvPr/>
        </p:nvCxnSpPr>
        <p:spPr>
          <a:xfrm flipH="1">
            <a:off x="3502999" y="3527559"/>
            <a:ext cx="2634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8" name="Google Shape;1548;p62"/>
          <p:cNvSpPr/>
          <p:nvPr/>
        </p:nvSpPr>
        <p:spPr>
          <a:xfrm>
            <a:off x="3837079" y="3645403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cxnSp>
        <p:nvCxnSpPr>
          <p:cNvPr id="1549" name="Google Shape;1549;p62"/>
          <p:cNvCxnSpPr>
            <a:stCxn id="1545" idx="2"/>
            <a:endCxn id="1548" idx="0"/>
          </p:cNvCxnSpPr>
          <p:nvPr/>
        </p:nvCxnSpPr>
        <p:spPr>
          <a:xfrm>
            <a:off x="3766399" y="3527559"/>
            <a:ext cx="2556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0" name="Google Shape;1550;p62"/>
          <p:cNvSpPr/>
          <p:nvPr/>
        </p:nvSpPr>
        <p:spPr>
          <a:xfrm>
            <a:off x="4619749" y="3238959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1551" name="Google Shape;1551;p62"/>
          <p:cNvSpPr/>
          <p:nvPr/>
        </p:nvSpPr>
        <p:spPr>
          <a:xfrm>
            <a:off x="4356225" y="3645403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1552" name="Google Shape;1552;p62"/>
          <p:cNvCxnSpPr>
            <a:stCxn id="1550" idx="2"/>
            <a:endCxn id="1551" idx="0"/>
          </p:cNvCxnSpPr>
          <p:nvPr/>
        </p:nvCxnSpPr>
        <p:spPr>
          <a:xfrm flipH="1">
            <a:off x="4541299" y="3527559"/>
            <a:ext cx="2634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3" name="Google Shape;1553;p62"/>
          <p:cNvSpPr/>
          <p:nvPr/>
        </p:nvSpPr>
        <p:spPr>
          <a:xfrm>
            <a:off x="4875379" y="3645415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cxnSp>
        <p:nvCxnSpPr>
          <p:cNvPr id="1554" name="Google Shape;1554;p62"/>
          <p:cNvCxnSpPr>
            <a:stCxn id="1550" idx="2"/>
            <a:endCxn id="1553" idx="0"/>
          </p:cNvCxnSpPr>
          <p:nvPr/>
        </p:nvCxnSpPr>
        <p:spPr>
          <a:xfrm>
            <a:off x="4804699" y="3527559"/>
            <a:ext cx="2556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5" name="Google Shape;1555;p62"/>
          <p:cNvSpPr/>
          <p:nvPr/>
        </p:nvSpPr>
        <p:spPr>
          <a:xfrm>
            <a:off x="4075124" y="2832503"/>
            <a:ext cx="369900" cy="288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1556" name="Google Shape;1556;p62"/>
          <p:cNvCxnSpPr>
            <a:stCxn id="1545" idx="0"/>
            <a:endCxn id="1555" idx="2"/>
          </p:cNvCxnSpPr>
          <p:nvPr/>
        </p:nvCxnSpPr>
        <p:spPr>
          <a:xfrm flipH="1" rot="10800000">
            <a:off x="3766399" y="3121059"/>
            <a:ext cx="4938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62"/>
          <p:cNvCxnSpPr>
            <a:stCxn id="1550" idx="0"/>
            <a:endCxn id="1555" idx="2"/>
          </p:cNvCxnSpPr>
          <p:nvPr/>
        </p:nvCxnSpPr>
        <p:spPr>
          <a:xfrm rot="10800000">
            <a:off x="4260199" y="3121059"/>
            <a:ext cx="5445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63"/>
          <p:cNvSpPr txBox="1"/>
          <p:nvPr>
            <p:ph type="title"/>
          </p:nvPr>
        </p:nvSpPr>
        <p:spPr>
          <a:xfrm>
            <a:off x="928950" y="1314750"/>
            <a:ext cx="7286100" cy="25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LLRB Runtime and Implementation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Rotation Definition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3000" y="556500"/>
            <a:ext cx="89010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rotateLeft(G): Let x be the right child of G. Make G the </a:t>
            </a:r>
            <a:r>
              <a:rPr b="1" lang="en" sz="2000"/>
              <a:t>new left child </a:t>
            </a:r>
            <a:r>
              <a:rPr lang="en" sz="2000"/>
              <a:t>of x.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Preserves search tree property. No change to semantics of tree.</a:t>
            </a:r>
            <a:endParaRPr sz="2000"/>
          </a:p>
        </p:txBody>
      </p:sp>
      <p:sp>
        <p:nvSpPr>
          <p:cNvPr id="110" name="Google Shape;110;p19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11" name="Google Shape;111;p19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12" name="Google Shape;112;p19"/>
          <p:cNvSpPr/>
          <p:nvPr/>
        </p:nvSpPr>
        <p:spPr>
          <a:xfrm>
            <a:off x="1922252" y="26098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113" name="Google Shape;113;p19"/>
          <p:cNvSpPr/>
          <p:nvPr/>
        </p:nvSpPr>
        <p:spPr>
          <a:xfrm>
            <a:off x="1559943" y="3171404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114" name="Google Shape;114;p19"/>
          <p:cNvSpPr/>
          <p:nvPr/>
        </p:nvSpPr>
        <p:spPr>
          <a:xfrm>
            <a:off x="2315614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115" name="Google Shape;115;p19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16" name="Google Shape;116;p19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117" name="Google Shape;117;p19"/>
          <p:cNvCxnSpPr>
            <a:stCxn id="111" idx="0"/>
            <a:endCxn id="110" idx="2"/>
          </p:cNvCxnSpPr>
          <p:nvPr/>
        </p:nvCxnSpPr>
        <p:spPr>
          <a:xfrm flipH="1" rot="10800000">
            <a:off x="741393" y="2336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>
            <a:stCxn id="111" idx="2"/>
            <a:endCxn id="115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>
            <a:stCxn id="115" idx="2"/>
            <a:endCxn id="116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>
            <a:stCxn id="110" idx="2"/>
            <a:endCxn id="112" idx="0"/>
          </p:cNvCxnSpPr>
          <p:nvPr/>
        </p:nvCxnSpPr>
        <p:spPr>
          <a:xfrm>
            <a:off x="1422286" y="2336925"/>
            <a:ext cx="7179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>
            <a:stCxn id="112" idx="2"/>
            <a:endCxn id="113" idx="0"/>
          </p:cNvCxnSpPr>
          <p:nvPr/>
        </p:nvCxnSpPr>
        <p:spPr>
          <a:xfrm flipH="1">
            <a:off x="1777652" y="2898465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>
            <a:stCxn id="112" idx="2"/>
            <a:endCxn id="114" idx="0"/>
          </p:cNvCxnSpPr>
          <p:nvPr/>
        </p:nvCxnSpPr>
        <p:spPr>
          <a:xfrm>
            <a:off x="2140052" y="2898465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9"/>
          <p:cNvCxnSpPr>
            <a:stCxn id="113" idx="2"/>
            <a:endCxn id="124" idx="0"/>
          </p:cNvCxnSpPr>
          <p:nvPr/>
        </p:nvCxnSpPr>
        <p:spPr>
          <a:xfrm flipH="1">
            <a:off x="1471743" y="3460004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>
            <a:stCxn id="113" idx="2"/>
            <a:endCxn id="126" idx="0"/>
          </p:cNvCxnSpPr>
          <p:nvPr/>
        </p:nvCxnSpPr>
        <p:spPr>
          <a:xfrm>
            <a:off x="1777743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/>
          <p:nvPr/>
        </p:nvSpPr>
        <p:spPr>
          <a:xfrm>
            <a:off x="1253837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126" name="Google Shape;126;p19"/>
          <p:cNvSpPr/>
          <p:nvPr/>
        </p:nvSpPr>
        <p:spPr>
          <a:xfrm>
            <a:off x="1933736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127" name="Google Shape;127;p19"/>
          <p:cNvSpPr/>
          <p:nvPr/>
        </p:nvSpPr>
        <p:spPr>
          <a:xfrm>
            <a:off x="4242586" y="2048363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28" name="Google Shape;128;p19"/>
          <p:cNvSpPr/>
          <p:nvPr/>
        </p:nvSpPr>
        <p:spPr>
          <a:xfrm>
            <a:off x="3561693" y="260990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29" name="Google Shape;129;p19"/>
          <p:cNvSpPr/>
          <p:nvPr/>
        </p:nvSpPr>
        <p:spPr>
          <a:xfrm>
            <a:off x="5157002" y="1483702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130" name="Google Shape;130;p19"/>
          <p:cNvSpPr/>
          <p:nvPr/>
        </p:nvSpPr>
        <p:spPr>
          <a:xfrm>
            <a:off x="4598043" y="3171442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131" name="Google Shape;131;p19"/>
          <p:cNvSpPr/>
          <p:nvPr/>
        </p:nvSpPr>
        <p:spPr>
          <a:xfrm>
            <a:off x="5353714" y="317144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132" name="Google Shape;132;p19"/>
          <p:cNvSpPr/>
          <p:nvPr/>
        </p:nvSpPr>
        <p:spPr>
          <a:xfrm>
            <a:off x="3187900" y="317144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33" name="Google Shape;133;p19"/>
          <p:cNvSpPr/>
          <p:nvPr/>
        </p:nvSpPr>
        <p:spPr>
          <a:xfrm>
            <a:off x="3561710" y="373296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134" name="Google Shape;134;p19"/>
          <p:cNvCxnSpPr>
            <a:stCxn id="128" idx="0"/>
            <a:endCxn id="127" idx="2"/>
          </p:cNvCxnSpPr>
          <p:nvPr/>
        </p:nvCxnSpPr>
        <p:spPr>
          <a:xfrm flipH="1" rot="10800000">
            <a:off x="3779493" y="2336902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>
            <a:stCxn id="128" idx="2"/>
            <a:endCxn id="132" idx="0"/>
          </p:cNvCxnSpPr>
          <p:nvPr/>
        </p:nvCxnSpPr>
        <p:spPr>
          <a:xfrm flipH="1">
            <a:off x="3405693" y="289850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>
            <a:stCxn id="132" idx="2"/>
            <a:endCxn id="133" idx="0"/>
          </p:cNvCxnSpPr>
          <p:nvPr/>
        </p:nvCxnSpPr>
        <p:spPr>
          <a:xfrm>
            <a:off x="3405700" y="346004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>
            <a:stCxn id="127" idx="0"/>
            <a:endCxn id="129" idx="2"/>
          </p:cNvCxnSpPr>
          <p:nvPr/>
        </p:nvCxnSpPr>
        <p:spPr>
          <a:xfrm flipH="1" rot="10800000">
            <a:off x="4460386" y="1772363"/>
            <a:ext cx="9144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>
            <a:stCxn id="127" idx="2"/>
            <a:endCxn id="130" idx="0"/>
          </p:cNvCxnSpPr>
          <p:nvPr/>
        </p:nvCxnSpPr>
        <p:spPr>
          <a:xfrm>
            <a:off x="4460386" y="2336963"/>
            <a:ext cx="355500" cy="83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>
            <a:stCxn id="129" idx="2"/>
            <a:endCxn id="131" idx="0"/>
          </p:cNvCxnSpPr>
          <p:nvPr/>
        </p:nvCxnSpPr>
        <p:spPr>
          <a:xfrm>
            <a:off x="5374802" y="1772302"/>
            <a:ext cx="196800" cy="139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>
            <a:stCxn id="130" idx="2"/>
            <a:endCxn id="141" idx="0"/>
          </p:cNvCxnSpPr>
          <p:nvPr/>
        </p:nvCxnSpPr>
        <p:spPr>
          <a:xfrm flipH="1">
            <a:off x="4509843" y="3460042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>
            <a:stCxn id="130" idx="2"/>
            <a:endCxn id="143" idx="0"/>
          </p:cNvCxnSpPr>
          <p:nvPr/>
        </p:nvCxnSpPr>
        <p:spPr>
          <a:xfrm>
            <a:off x="4815843" y="3460042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/>
          <p:nvPr/>
        </p:nvSpPr>
        <p:spPr>
          <a:xfrm>
            <a:off x="4291937" y="373298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143" name="Google Shape;143;p19"/>
          <p:cNvSpPr/>
          <p:nvPr/>
        </p:nvSpPr>
        <p:spPr>
          <a:xfrm>
            <a:off x="4971836" y="3732982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Runtime</a:t>
            </a:r>
            <a:endParaRPr/>
          </a:p>
        </p:txBody>
      </p:sp>
      <p:sp>
        <p:nvSpPr>
          <p:cNvPr id="1568" name="Google Shape;1568;p64"/>
          <p:cNvSpPr txBox="1"/>
          <p:nvPr>
            <p:ph idx="1" type="body"/>
          </p:nvPr>
        </p:nvSpPr>
        <p:spPr>
          <a:xfrm>
            <a:off x="243000" y="556500"/>
            <a:ext cx="869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runtime analysis for LLRBs is simple if you trust the 2-3 tree runtime.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LLRB tree has height O(log N).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Contains is trivially O(log N).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 is O(log N).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O(log N) to add the new node.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O(log N) rotation and color flip operations per insert.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not discuss LLRB delete.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too terrible really, but it’s just not interesting enough to cover. See optional textbook if you’re curious (though they gloss over it, too).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6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Implementation</a:t>
            </a:r>
            <a:endParaRPr/>
          </a:p>
        </p:txBody>
      </p:sp>
      <p:sp>
        <p:nvSpPr>
          <p:cNvPr id="1574" name="Google Shape;1574;p6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Amazingly, turning a BST into an LLRB requires only 3 clever lines of code.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not include helper methods (which do not require cleverness).</a:t>
            </a:r>
            <a:endParaRPr/>
          </a:p>
        </p:txBody>
      </p:sp>
      <p:sp>
        <p:nvSpPr>
          <p:cNvPr id="1575" name="Google Shape;1575;p65"/>
          <p:cNvSpPr txBox="1"/>
          <p:nvPr/>
        </p:nvSpPr>
        <p:spPr>
          <a:xfrm>
            <a:off x="364350" y="1494775"/>
            <a:ext cx="7604100" cy="334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 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Key key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Value val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null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0000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key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     {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left 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key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880022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right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key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val  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val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                 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&amp;&amp; !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))      {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rotateLeft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 &amp;&amp;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)) {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 &amp;&amp;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isRed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))     {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004466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flipColors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     } 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66111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1576" name="Google Shape;1576;p65"/>
          <p:cNvSpPr txBox="1"/>
          <p:nvPr/>
        </p:nvSpPr>
        <p:spPr>
          <a:xfrm>
            <a:off x="350155" y="4777161"/>
            <a:ext cx="80109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https://algs4.cs.princeton.edu/33balanced/RedBlackBST.java.html</a:t>
            </a:r>
            <a:endParaRPr/>
          </a:p>
        </p:txBody>
      </p:sp>
      <p:sp>
        <p:nvSpPr>
          <p:cNvPr id="1577" name="Google Shape;1577;p65"/>
          <p:cNvSpPr/>
          <p:nvPr/>
        </p:nvSpPr>
        <p:spPr>
          <a:xfrm>
            <a:off x="8006264" y="3444775"/>
            <a:ext cx="179700" cy="676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578" name="Google Shape;1578;p65"/>
          <p:cNvSpPr txBox="1"/>
          <p:nvPr/>
        </p:nvSpPr>
        <p:spPr>
          <a:xfrm>
            <a:off x="8133907" y="3359580"/>
            <a:ext cx="1050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just 3 lines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needed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to balance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66"/>
          <p:cNvSpPr txBox="1"/>
          <p:nvPr>
            <p:ph type="title"/>
          </p:nvPr>
        </p:nvSpPr>
        <p:spPr>
          <a:xfrm>
            <a:off x="928950" y="1314750"/>
            <a:ext cx="7286100" cy="25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Search Tree Summary</a:t>
            </a:r>
            <a:endParaRPr sz="4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6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Trees</a:t>
            </a:r>
            <a:endParaRPr/>
          </a:p>
        </p:txBody>
      </p:sp>
      <p:sp>
        <p:nvSpPr>
          <p:cNvPr id="1589" name="Google Shape;1589;p67"/>
          <p:cNvSpPr txBox="1"/>
          <p:nvPr>
            <p:ph idx="1" type="body"/>
          </p:nvPr>
        </p:nvSpPr>
        <p:spPr>
          <a:xfrm>
            <a:off x="243000" y="556500"/>
            <a:ext cx="869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last 3 lectures, we talked about using search trees to implement sets/maps.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Binary search trees</a:t>
            </a:r>
            <a:r>
              <a:rPr lang="en"/>
              <a:t> are simple, but they are </a:t>
            </a:r>
            <a:r>
              <a:rPr lang="en"/>
              <a:t>subject </a:t>
            </a:r>
            <a:r>
              <a:rPr lang="en"/>
              <a:t>to imbalance.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2-3 Trees (B Trees)</a:t>
            </a:r>
            <a:r>
              <a:rPr lang="en"/>
              <a:t> are balanced, but painful to implement and relatively slow.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LLRBs </a:t>
            </a:r>
            <a:r>
              <a:rPr lang="en"/>
              <a:t>insertion is simple to implement (but delete is hard).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Works by maintaining mathematical bijection with a 2-3 trees.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Java’s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TreeMap</a:t>
            </a:r>
            <a:r>
              <a:rPr lang="en"/>
              <a:t> is a red-black tree (not left leaning).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Maintains correspondence with 2-3-4 tree (is not a 1-1 correspondence).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</a:t>
            </a:r>
            <a:r>
              <a:rPr lang="en"/>
              <a:t>llows glue links on either side (see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Red-Black Tree</a:t>
            </a:r>
            <a:r>
              <a:rPr lang="en"/>
              <a:t>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More complex implementation, but significantly (?) faster.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6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Beyond</a:t>
            </a:r>
            <a:endParaRPr/>
          </a:p>
        </p:txBody>
      </p:sp>
      <p:sp>
        <p:nvSpPr>
          <p:cNvPr id="1595" name="Google Shape;1595;p68"/>
          <p:cNvSpPr txBox="1"/>
          <p:nvPr>
            <p:ph idx="1" type="body"/>
          </p:nvPr>
        </p:nvSpPr>
        <p:spPr>
          <a:xfrm>
            <a:off x="243000" y="556500"/>
            <a:ext cx="8694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other types of search trees out there.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self balancing trees: AVL trees, splay trees, treaps, etc. There are at least hundreds of different such trees.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there are other efficient ways to implement sets and maps entirely.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linked structures: Skip lists are linked lists with express lanes.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Other ideas entirely: Hashing is the most common alternative. We’ll discuss this very important idea in our next lecture.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Rotation Definition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243000" y="556500"/>
            <a:ext cx="89010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rotateLeft(G): Let x be the right child of G. Make G the </a:t>
            </a:r>
            <a:r>
              <a:rPr b="1" lang="en" sz="2000"/>
              <a:t>new </a:t>
            </a:r>
            <a:r>
              <a:rPr b="1" lang="en" sz="2000"/>
              <a:t>left</a:t>
            </a:r>
            <a:r>
              <a:rPr b="1" lang="en" sz="2000"/>
              <a:t> child </a:t>
            </a:r>
            <a:r>
              <a:rPr lang="en" sz="2000"/>
              <a:t>of x.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think of as temporarily merging G and P, then sending G down and </a:t>
            </a:r>
            <a:r>
              <a:rPr b="1" lang="en" sz="2000"/>
              <a:t>left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Preserves search tree property. No change to semantics of tree.</a:t>
            </a:r>
            <a:endParaRPr sz="2000"/>
          </a:p>
        </p:txBody>
      </p:sp>
      <p:sp>
        <p:nvSpPr>
          <p:cNvPr id="150" name="Google Shape;150;p20"/>
          <p:cNvSpPr/>
          <p:nvPr/>
        </p:nvSpPr>
        <p:spPr>
          <a:xfrm>
            <a:off x="1204486" y="2048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151" name="Google Shape;151;p20"/>
          <p:cNvSpPr/>
          <p:nvPr/>
        </p:nvSpPr>
        <p:spPr>
          <a:xfrm>
            <a:off x="523593" y="2609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152" name="Google Shape;152;p20"/>
          <p:cNvSpPr/>
          <p:nvPr/>
        </p:nvSpPr>
        <p:spPr>
          <a:xfrm>
            <a:off x="1922252" y="26098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153" name="Google Shape;153;p20"/>
          <p:cNvSpPr/>
          <p:nvPr/>
        </p:nvSpPr>
        <p:spPr>
          <a:xfrm>
            <a:off x="1559943" y="3171404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154" name="Google Shape;154;p20"/>
          <p:cNvSpPr/>
          <p:nvPr/>
        </p:nvSpPr>
        <p:spPr>
          <a:xfrm>
            <a:off x="2315614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155" name="Google Shape;155;p20"/>
          <p:cNvSpPr/>
          <p:nvPr/>
        </p:nvSpPr>
        <p:spPr>
          <a:xfrm>
            <a:off x="149800" y="3171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156" name="Google Shape;156;p20"/>
          <p:cNvSpPr/>
          <p:nvPr/>
        </p:nvSpPr>
        <p:spPr>
          <a:xfrm>
            <a:off x="523610" y="3732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157" name="Google Shape;157;p20"/>
          <p:cNvCxnSpPr>
            <a:stCxn id="151" idx="0"/>
            <a:endCxn id="150" idx="2"/>
          </p:cNvCxnSpPr>
          <p:nvPr/>
        </p:nvCxnSpPr>
        <p:spPr>
          <a:xfrm flipH="1" rot="10800000">
            <a:off x="741393" y="2336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>
            <a:stCxn id="151" idx="2"/>
            <a:endCxn id="155" idx="0"/>
          </p:cNvCxnSpPr>
          <p:nvPr/>
        </p:nvCxnSpPr>
        <p:spPr>
          <a:xfrm flipH="1">
            <a:off x="367593" y="2898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>
            <a:stCxn id="155" idx="2"/>
            <a:endCxn id="156" idx="0"/>
          </p:cNvCxnSpPr>
          <p:nvPr/>
        </p:nvCxnSpPr>
        <p:spPr>
          <a:xfrm>
            <a:off x="367600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>
            <a:stCxn id="150" idx="2"/>
            <a:endCxn id="152" idx="0"/>
          </p:cNvCxnSpPr>
          <p:nvPr/>
        </p:nvCxnSpPr>
        <p:spPr>
          <a:xfrm>
            <a:off x="1422286" y="2336925"/>
            <a:ext cx="7179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stCxn id="152" idx="2"/>
            <a:endCxn id="153" idx="0"/>
          </p:cNvCxnSpPr>
          <p:nvPr/>
        </p:nvCxnSpPr>
        <p:spPr>
          <a:xfrm flipH="1">
            <a:off x="1777652" y="2898465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52" idx="2"/>
            <a:endCxn id="154" idx="0"/>
          </p:cNvCxnSpPr>
          <p:nvPr/>
        </p:nvCxnSpPr>
        <p:spPr>
          <a:xfrm>
            <a:off x="2140052" y="2898465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53" idx="2"/>
            <a:endCxn id="164" idx="0"/>
          </p:cNvCxnSpPr>
          <p:nvPr/>
        </p:nvCxnSpPr>
        <p:spPr>
          <a:xfrm flipH="1">
            <a:off x="1471743" y="3460004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53" idx="2"/>
            <a:endCxn id="166" idx="0"/>
          </p:cNvCxnSpPr>
          <p:nvPr/>
        </p:nvCxnSpPr>
        <p:spPr>
          <a:xfrm>
            <a:off x="1777743" y="3460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0"/>
          <p:cNvSpPr/>
          <p:nvPr/>
        </p:nvSpPr>
        <p:spPr>
          <a:xfrm>
            <a:off x="1253837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166" name="Google Shape;166;p20"/>
          <p:cNvSpPr/>
          <p:nvPr/>
        </p:nvSpPr>
        <p:spPr>
          <a:xfrm>
            <a:off x="1933736" y="3732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grpSp>
        <p:nvGrpSpPr>
          <p:cNvPr id="167" name="Google Shape;167;p20"/>
          <p:cNvGrpSpPr/>
          <p:nvPr/>
        </p:nvGrpSpPr>
        <p:grpSpPr>
          <a:xfrm>
            <a:off x="3196150" y="2059925"/>
            <a:ext cx="2601414" cy="1973219"/>
            <a:chOff x="3196150" y="2059925"/>
            <a:chExt cx="2601414" cy="1973219"/>
          </a:xfrm>
        </p:grpSpPr>
        <p:sp>
          <p:nvSpPr>
            <p:cNvPr id="168" name="Google Shape;168;p20"/>
            <p:cNvSpPr/>
            <p:nvPr/>
          </p:nvSpPr>
          <p:spPr>
            <a:xfrm>
              <a:off x="3569943" y="2621465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606293" y="3183004"/>
              <a:ext cx="435600" cy="2886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k</a:t>
              </a:r>
              <a:endParaRPr sz="1800"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5361964" y="31830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</a:t>
              </a:r>
              <a:endParaRPr sz="1800"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3196150" y="31830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533648" y="3744529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cxnSp>
          <p:nvCxnSpPr>
            <p:cNvPr id="173" name="Google Shape;173;p20"/>
            <p:cNvCxnSpPr>
              <a:stCxn id="168" idx="0"/>
              <a:endCxn id="174" idx="2"/>
            </p:cNvCxnSpPr>
            <p:nvPr/>
          </p:nvCxnSpPr>
          <p:spPr>
            <a:xfrm flipH="1" rot="10800000">
              <a:off x="3787743" y="2348465"/>
              <a:ext cx="6639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>
              <a:stCxn id="168" idx="2"/>
              <a:endCxn id="171" idx="0"/>
            </p:cNvCxnSpPr>
            <p:nvPr/>
          </p:nvCxnSpPr>
          <p:spPr>
            <a:xfrm flipH="1">
              <a:off x="3413943" y="2910065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0"/>
            <p:cNvCxnSpPr>
              <a:stCxn id="171" idx="2"/>
              <a:endCxn id="172" idx="0"/>
            </p:cNvCxnSpPr>
            <p:nvPr/>
          </p:nvCxnSpPr>
          <p:spPr>
            <a:xfrm>
              <a:off x="3413950" y="3471604"/>
              <a:ext cx="3375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0"/>
            <p:cNvCxnSpPr>
              <a:stCxn id="174" idx="2"/>
              <a:endCxn id="169" idx="0"/>
            </p:cNvCxnSpPr>
            <p:nvPr/>
          </p:nvCxnSpPr>
          <p:spPr>
            <a:xfrm>
              <a:off x="4451644" y="2348525"/>
              <a:ext cx="372300" cy="83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0"/>
            <p:cNvCxnSpPr>
              <a:stCxn id="174" idx="2"/>
              <a:endCxn id="170" idx="0"/>
            </p:cNvCxnSpPr>
            <p:nvPr/>
          </p:nvCxnSpPr>
          <p:spPr>
            <a:xfrm>
              <a:off x="4451644" y="2348525"/>
              <a:ext cx="1128000" cy="83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0"/>
            <p:cNvCxnSpPr>
              <a:stCxn id="169" idx="2"/>
              <a:endCxn id="180" idx="0"/>
            </p:cNvCxnSpPr>
            <p:nvPr/>
          </p:nvCxnSpPr>
          <p:spPr>
            <a:xfrm flipH="1">
              <a:off x="4518093" y="3471604"/>
              <a:ext cx="3060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0"/>
            <p:cNvCxnSpPr>
              <a:stCxn id="169" idx="2"/>
              <a:endCxn id="182" idx="0"/>
            </p:cNvCxnSpPr>
            <p:nvPr/>
          </p:nvCxnSpPr>
          <p:spPr>
            <a:xfrm>
              <a:off x="4824093" y="3471604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" name="Google Shape;180;p20"/>
            <p:cNvSpPr/>
            <p:nvPr/>
          </p:nvSpPr>
          <p:spPr>
            <a:xfrm>
              <a:off x="4300187" y="37445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j</a:t>
              </a:r>
              <a:endParaRPr sz="1800"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980086" y="37445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</a:t>
              </a:r>
              <a:endParaRPr sz="1800"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118044" y="2059925"/>
              <a:ext cx="667200" cy="2886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C9DAF8"/>
                </a:gs>
              </a:gsLst>
              <a:lin ang="0" scaled="0"/>
            </a:gra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 P</a:t>
              </a:r>
              <a:endParaRPr sz="1800"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6013900" y="2059915"/>
            <a:ext cx="2780314" cy="2523179"/>
            <a:chOff x="6013900" y="2059915"/>
            <a:chExt cx="2780314" cy="2523179"/>
          </a:xfrm>
        </p:grpSpPr>
        <p:sp>
          <p:nvSpPr>
            <p:cNvPr id="184" name="Google Shape;184;p20"/>
            <p:cNvSpPr/>
            <p:nvPr/>
          </p:nvSpPr>
          <p:spPr>
            <a:xfrm>
              <a:off x="6387693" y="317140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endParaRPr sz="1800"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7652643" y="3171404"/>
              <a:ext cx="435600" cy="2886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k</a:t>
              </a:r>
              <a:endParaRPr sz="1800"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8358614" y="2609865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</a:t>
              </a:r>
              <a:endParaRPr sz="1800"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013900" y="37329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</a:t>
              </a:r>
              <a:endParaRPr sz="1800"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6387710" y="429449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</a:t>
              </a:r>
              <a:endParaRPr sz="1800"/>
            </a:p>
          </p:txBody>
        </p:sp>
        <p:cxnSp>
          <p:nvCxnSpPr>
            <p:cNvPr id="189" name="Google Shape;189;p20"/>
            <p:cNvCxnSpPr>
              <a:stCxn id="184" idx="0"/>
              <a:endCxn id="190" idx="2"/>
            </p:cNvCxnSpPr>
            <p:nvPr/>
          </p:nvCxnSpPr>
          <p:spPr>
            <a:xfrm flipH="1" rot="10800000">
              <a:off x="6605493" y="2898404"/>
              <a:ext cx="5232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0"/>
            <p:cNvCxnSpPr>
              <a:stCxn id="184" idx="2"/>
              <a:endCxn id="187" idx="0"/>
            </p:cNvCxnSpPr>
            <p:nvPr/>
          </p:nvCxnSpPr>
          <p:spPr>
            <a:xfrm flipH="1">
              <a:off x="6231693" y="3460004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0"/>
            <p:cNvCxnSpPr>
              <a:stCxn id="187" idx="2"/>
              <a:endCxn id="188" idx="0"/>
            </p:cNvCxnSpPr>
            <p:nvPr/>
          </p:nvCxnSpPr>
          <p:spPr>
            <a:xfrm>
              <a:off x="6231700" y="4021544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0"/>
            <p:cNvCxnSpPr>
              <a:stCxn id="190" idx="2"/>
              <a:endCxn id="185" idx="0"/>
            </p:cNvCxnSpPr>
            <p:nvPr/>
          </p:nvCxnSpPr>
          <p:spPr>
            <a:xfrm>
              <a:off x="7128724" y="2898465"/>
              <a:ext cx="7416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0"/>
            <p:cNvCxnSpPr>
              <a:stCxn id="195" idx="2"/>
              <a:endCxn id="186" idx="0"/>
            </p:cNvCxnSpPr>
            <p:nvPr/>
          </p:nvCxnSpPr>
          <p:spPr>
            <a:xfrm>
              <a:off x="7999914" y="2348515"/>
              <a:ext cx="576600" cy="26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0"/>
            <p:cNvCxnSpPr>
              <a:stCxn id="185" idx="2"/>
              <a:endCxn id="197" idx="0"/>
            </p:cNvCxnSpPr>
            <p:nvPr/>
          </p:nvCxnSpPr>
          <p:spPr>
            <a:xfrm flipH="1">
              <a:off x="7564443" y="3460004"/>
              <a:ext cx="3060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20"/>
            <p:cNvCxnSpPr>
              <a:stCxn id="185" idx="2"/>
              <a:endCxn id="199" idx="0"/>
            </p:cNvCxnSpPr>
            <p:nvPr/>
          </p:nvCxnSpPr>
          <p:spPr>
            <a:xfrm>
              <a:off x="7870443" y="3460004"/>
              <a:ext cx="3738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20"/>
            <p:cNvSpPr/>
            <p:nvPr/>
          </p:nvSpPr>
          <p:spPr>
            <a:xfrm>
              <a:off x="7346537" y="37329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j</a:t>
              </a:r>
              <a:endParaRPr sz="1800"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8026436" y="3732944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</a:t>
              </a:r>
              <a:endParaRPr sz="1800"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6910924" y="2609865"/>
              <a:ext cx="435600" cy="2886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G</a:t>
              </a:r>
              <a:endParaRPr sz="1800"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7782114" y="2059915"/>
              <a:ext cx="435600" cy="288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P</a:t>
              </a:r>
              <a:endParaRPr sz="1800"/>
            </a:p>
          </p:txBody>
        </p:sp>
        <p:cxnSp>
          <p:nvCxnSpPr>
            <p:cNvPr id="200" name="Google Shape;200;p20"/>
            <p:cNvCxnSpPr>
              <a:stCxn id="190" idx="0"/>
              <a:endCxn id="195" idx="2"/>
            </p:cNvCxnSpPr>
            <p:nvPr/>
          </p:nvCxnSpPr>
          <p:spPr>
            <a:xfrm flipH="1" rot="10800000">
              <a:off x="7128724" y="2348565"/>
              <a:ext cx="871200" cy="261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20"/>
          <p:cNvSpPr txBox="1"/>
          <p:nvPr/>
        </p:nvSpPr>
        <p:spPr>
          <a:xfrm>
            <a:off x="4516800" y="4752125"/>
            <a:ext cx="4615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example </a:t>
            </a:r>
            <a:r>
              <a:rPr lang="en"/>
              <a:t>rotateLeft(G) increased height of tree!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243000" y="556500"/>
            <a:ext cx="89010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rotateRight(P): Let x be the left child of P. Make P the </a:t>
            </a:r>
            <a:r>
              <a:rPr b="1" lang="en" sz="2000"/>
              <a:t>new right child </a:t>
            </a:r>
            <a:r>
              <a:rPr lang="en" sz="2000"/>
              <a:t>of x.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think of as temporarily merging G and P, then sending P down and </a:t>
            </a:r>
            <a:r>
              <a:rPr b="1" lang="en" sz="2000"/>
              <a:t>right</a:t>
            </a:r>
            <a:r>
              <a:rPr lang="en" sz="2000"/>
              <a:t>.</a:t>
            </a:r>
            <a:endParaRPr sz="2000"/>
          </a:p>
        </p:txBody>
      </p:sp>
      <p:sp>
        <p:nvSpPr>
          <p:cNvPr id="208" name="Google Shape;208;p21"/>
          <p:cNvSpPr/>
          <p:nvPr/>
        </p:nvSpPr>
        <p:spPr>
          <a:xfrm>
            <a:off x="921168" y="350944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09" name="Google Shape;209;p21"/>
          <p:cNvSpPr/>
          <p:nvPr/>
        </p:nvSpPr>
        <p:spPr>
          <a:xfrm>
            <a:off x="2186118" y="3509447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210" name="Google Shape;210;p21"/>
          <p:cNvSpPr/>
          <p:nvPr/>
        </p:nvSpPr>
        <p:spPr>
          <a:xfrm>
            <a:off x="2892089" y="294790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211" name="Google Shape;211;p21"/>
          <p:cNvSpPr/>
          <p:nvPr/>
        </p:nvSpPr>
        <p:spPr>
          <a:xfrm>
            <a:off x="547375" y="407098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12" name="Google Shape;212;p21"/>
          <p:cNvSpPr/>
          <p:nvPr/>
        </p:nvSpPr>
        <p:spPr>
          <a:xfrm>
            <a:off x="921185" y="463253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213" name="Google Shape;213;p21"/>
          <p:cNvCxnSpPr>
            <a:stCxn id="208" idx="0"/>
            <a:endCxn id="214" idx="2"/>
          </p:cNvCxnSpPr>
          <p:nvPr/>
        </p:nvCxnSpPr>
        <p:spPr>
          <a:xfrm flipH="1" rot="10800000">
            <a:off x="1138968" y="3236447"/>
            <a:ext cx="5232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1"/>
          <p:cNvCxnSpPr>
            <a:stCxn id="208" idx="2"/>
            <a:endCxn id="211" idx="0"/>
          </p:cNvCxnSpPr>
          <p:nvPr/>
        </p:nvCxnSpPr>
        <p:spPr>
          <a:xfrm flipH="1">
            <a:off x="765168" y="379804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1"/>
          <p:cNvCxnSpPr>
            <a:stCxn id="211" idx="2"/>
            <a:endCxn id="212" idx="0"/>
          </p:cNvCxnSpPr>
          <p:nvPr/>
        </p:nvCxnSpPr>
        <p:spPr>
          <a:xfrm>
            <a:off x="765175" y="435958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1"/>
          <p:cNvCxnSpPr>
            <a:stCxn id="214" idx="2"/>
            <a:endCxn id="209" idx="0"/>
          </p:cNvCxnSpPr>
          <p:nvPr/>
        </p:nvCxnSpPr>
        <p:spPr>
          <a:xfrm>
            <a:off x="1662199" y="3236507"/>
            <a:ext cx="7416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1"/>
          <p:cNvCxnSpPr>
            <a:stCxn id="219" idx="2"/>
            <a:endCxn id="210" idx="0"/>
          </p:cNvCxnSpPr>
          <p:nvPr/>
        </p:nvCxnSpPr>
        <p:spPr>
          <a:xfrm>
            <a:off x="2533389" y="2686557"/>
            <a:ext cx="576600" cy="2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1"/>
          <p:cNvCxnSpPr>
            <a:stCxn id="209" idx="2"/>
            <a:endCxn id="221" idx="0"/>
          </p:cNvCxnSpPr>
          <p:nvPr/>
        </p:nvCxnSpPr>
        <p:spPr>
          <a:xfrm flipH="1">
            <a:off x="2097918" y="3798047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1"/>
          <p:cNvCxnSpPr>
            <a:stCxn id="209" idx="2"/>
            <a:endCxn id="223" idx="0"/>
          </p:cNvCxnSpPr>
          <p:nvPr/>
        </p:nvCxnSpPr>
        <p:spPr>
          <a:xfrm>
            <a:off x="2403918" y="379804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1"/>
          <p:cNvSpPr/>
          <p:nvPr/>
        </p:nvSpPr>
        <p:spPr>
          <a:xfrm>
            <a:off x="1880012" y="407098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223" name="Google Shape;223;p21"/>
          <p:cNvSpPr/>
          <p:nvPr/>
        </p:nvSpPr>
        <p:spPr>
          <a:xfrm>
            <a:off x="2559911" y="407098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214" name="Google Shape;214;p21"/>
          <p:cNvSpPr/>
          <p:nvPr/>
        </p:nvSpPr>
        <p:spPr>
          <a:xfrm>
            <a:off x="1444399" y="2947907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19" name="Google Shape;219;p21"/>
          <p:cNvSpPr/>
          <p:nvPr/>
        </p:nvSpPr>
        <p:spPr>
          <a:xfrm>
            <a:off x="2315589" y="2397957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224" name="Google Shape;224;p21"/>
          <p:cNvCxnSpPr>
            <a:stCxn id="214" idx="0"/>
            <a:endCxn id="219" idx="2"/>
          </p:cNvCxnSpPr>
          <p:nvPr/>
        </p:nvCxnSpPr>
        <p:spPr>
          <a:xfrm flipH="1" rot="10800000">
            <a:off x="1662199" y="2686607"/>
            <a:ext cx="871200" cy="2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30" name="Google Shape;230;p22"/>
          <p:cNvSpPr txBox="1"/>
          <p:nvPr>
            <p:ph idx="1" type="body"/>
          </p:nvPr>
        </p:nvSpPr>
        <p:spPr>
          <a:xfrm>
            <a:off x="243000" y="556500"/>
            <a:ext cx="89010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rotateRight(P): Let x be the left child of P. Make P the </a:t>
            </a:r>
            <a:r>
              <a:rPr b="1" lang="en" sz="2000"/>
              <a:t>new right child </a:t>
            </a:r>
            <a:r>
              <a:rPr lang="en" sz="2000"/>
              <a:t>of x.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think of as temporarily merging G and P, then sending P down and </a:t>
            </a:r>
            <a:r>
              <a:rPr b="1" lang="en" sz="2000"/>
              <a:t>right</a:t>
            </a:r>
            <a:r>
              <a:rPr lang="en" sz="2000"/>
              <a:t>.</a:t>
            </a:r>
            <a:endParaRPr sz="2000"/>
          </a:p>
        </p:txBody>
      </p:sp>
      <p:sp>
        <p:nvSpPr>
          <p:cNvPr id="231" name="Google Shape;231;p22"/>
          <p:cNvSpPr/>
          <p:nvPr/>
        </p:nvSpPr>
        <p:spPr>
          <a:xfrm>
            <a:off x="921168" y="350944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32" name="Google Shape;232;p22"/>
          <p:cNvSpPr/>
          <p:nvPr/>
        </p:nvSpPr>
        <p:spPr>
          <a:xfrm>
            <a:off x="2186118" y="3509447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233" name="Google Shape;233;p22"/>
          <p:cNvSpPr/>
          <p:nvPr/>
        </p:nvSpPr>
        <p:spPr>
          <a:xfrm>
            <a:off x="2892089" y="294790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234" name="Google Shape;234;p22"/>
          <p:cNvSpPr/>
          <p:nvPr/>
        </p:nvSpPr>
        <p:spPr>
          <a:xfrm>
            <a:off x="547375" y="407098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35" name="Google Shape;235;p22"/>
          <p:cNvSpPr/>
          <p:nvPr/>
        </p:nvSpPr>
        <p:spPr>
          <a:xfrm>
            <a:off x="921185" y="463253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236" name="Google Shape;236;p22"/>
          <p:cNvCxnSpPr>
            <a:stCxn id="231" idx="0"/>
            <a:endCxn id="237" idx="2"/>
          </p:cNvCxnSpPr>
          <p:nvPr/>
        </p:nvCxnSpPr>
        <p:spPr>
          <a:xfrm flipH="1" rot="10800000">
            <a:off x="1138968" y="3236447"/>
            <a:ext cx="5232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2"/>
          <p:cNvCxnSpPr>
            <a:stCxn id="231" idx="2"/>
            <a:endCxn id="234" idx="0"/>
          </p:cNvCxnSpPr>
          <p:nvPr/>
        </p:nvCxnSpPr>
        <p:spPr>
          <a:xfrm flipH="1">
            <a:off x="765168" y="379804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2"/>
          <p:cNvCxnSpPr>
            <a:stCxn id="234" idx="2"/>
            <a:endCxn id="235" idx="0"/>
          </p:cNvCxnSpPr>
          <p:nvPr/>
        </p:nvCxnSpPr>
        <p:spPr>
          <a:xfrm>
            <a:off x="765175" y="435958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2"/>
          <p:cNvCxnSpPr>
            <a:stCxn id="237" idx="2"/>
            <a:endCxn id="232" idx="0"/>
          </p:cNvCxnSpPr>
          <p:nvPr/>
        </p:nvCxnSpPr>
        <p:spPr>
          <a:xfrm>
            <a:off x="1662199" y="3236507"/>
            <a:ext cx="7416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2"/>
          <p:cNvCxnSpPr>
            <a:stCxn id="242" idx="2"/>
            <a:endCxn id="233" idx="0"/>
          </p:cNvCxnSpPr>
          <p:nvPr/>
        </p:nvCxnSpPr>
        <p:spPr>
          <a:xfrm>
            <a:off x="2533389" y="2686557"/>
            <a:ext cx="576600" cy="2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2"/>
          <p:cNvCxnSpPr>
            <a:stCxn id="232" idx="2"/>
            <a:endCxn id="244" idx="0"/>
          </p:cNvCxnSpPr>
          <p:nvPr/>
        </p:nvCxnSpPr>
        <p:spPr>
          <a:xfrm flipH="1">
            <a:off x="2097918" y="3798047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2"/>
          <p:cNvCxnSpPr>
            <a:stCxn id="232" idx="2"/>
            <a:endCxn id="246" idx="0"/>
          </p:cNvCxnSpPr>
          <p:nvPr/>
        </p:nvCxnSpPr>
        <p:spPr>
          <a:xfrm>
            <a:off x="2403918" y="379804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2"/>
          <p:cNvSpPr/>
          <p:nvPr/>
        </p:nvSpPr>
        <p:spPr>
          <a:xfrm>
            <a:off x="1880012" y="407098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246" name="Google Shape;246;p22"/>
          <p:cNvSpPr/>
          <p:nvPr/>
        </p:nvSpPr>
        <p:spPr>
          <a:xfrm>
            <a:off x="2559911" y="407098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237" name="Google Shape;237;p22"/>
          <p:cNvSpPr/>
          <p:nvPr/>
        </p:nvSpPr>
        <p:spPr>
          <a:xfrm>
            <a:off x="1444399" y="2947907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42" name="Google Shape;242;p22"/>
          <p:cNvSpPr/>
          <p:nvPr/>
        </p:nvSpPr>
        <p:spPr>
          <a:xfrm>
            <a:off x="2315589" y="2397957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247" name="Google Shape;247;p22"/>
          <p:cNvCxnSpPr>
            <a:stCxn id="237" idx="0"/>
            <a:endCxn id="242" idx="2"/>
          </p:cNvCxnSpPr>
          <p:nvPr/>
        </p:nvCxnSpPr>
        <p:spPr>
          <a:xfrm flipH="1" rot="10800000">
            <a:off x="1662199" y="2686607"/>
            <a:ext cx="871200" cy="2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243000" y="556500"/>
            <a:ext cx="89010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rotateRight(P): Let x be the left child of P. Make P the </a:t>
            </a:r>
            <a:r>
              <a:rPr b="1" lang="en" sz="2000"/>
              <a:t>new right child </a:t>
            </a:r>
            <a:r>
              <a:rPr lang="en" sz="2000"/>
              <a:t>of x.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think of as temporarily merging G and P, then sending P down and </a:t>
            </a:r>
            <a:r>
              <a:rPr b="1" lang="en" sz="2000"/>
              <a:t>right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Note: k was G’s right child. Now it is P’s left child.</a:t>
            </a:r>
            <a:endParaRPr sz="2000"/>
          </a:p>
        </p:txBody>
      </p:sp>
      <p:sp>
        <p:nvSpPr>
          <p:cNvPr id="254" name="Google Shape;254;p23"/>
          <p:cNvSpPr/>
          <p:nvPr/>
        </p:nvSpPr>
        <p:spPr>
          <a:xfrm>
            <a:off x="921168" y="350944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55" name="Google Shape;255;p23"/>
          <p:cNvSpPr/>
          <p:nvPr/>
        </p:nvSpPr>
        <p:spPr>
          <a:xfrm>
            <a:off x="2186118" y="3509447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256" name="Google Shape;256;p23"/>
          <p:cNvSpPr/>
          <p:nvPr/>
        </p:nvSpPr>
        <p:spPr>
          <a:xfrm>
            <a:off x="2892089" y="294790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257" name="Google Shape;257;p23"/>
          <p:cNvSpPr/>
          <p:nvPr/>
        </p:nvSpPr>
        <p:spPr>
          <a:xfrm>
            <a:off x="547375" y="407098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58" name="Google Shape;258;p23"/>
          <p:cNvSpPr/>
          <p:nvPr/>
        </p:nvSpPr>
        <p:spPr>
          <a:xfrm>
            <a:off x="921185" y="463253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259" name="Google Shape;259;p23"/>
          <p:cNvCxnSpPr>
            <a:stCxn id="254" idx="0"/>
            <a:endCxn id="260" idx="2"/>
          </p:cNvCxnSpPr>
          <p:nvPr/>
        </p:nvCxnSpPr>
        <p:spPr>
          <a:xfrm flipH="1" rot="10800000">
            <a:off x="1138968" y="3236447"/>
            <a:ext cx="5232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3"/>
          <p:cNvCxnSpPr>
            <a:stCxn id="254" idx="2"/>
            <a:endCxn id="257" idx="0"/>
          </p:cNvCxnSpPr>
          <p:nvPr/>
        </p:nvCxnSpPr>
        <p:spPr>
          <a:xfrm flipH="1">
            <a:off x="765168" y="379804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3"/>
          <p:cNvCxnSpPr>
            <a:stCxn id="257" idx="2"/>
            <a:endCxn id="258" idx="0"/>
          </p:cNvCxnSpPr>
          <p:nvPr/>
        </p:nvCxnSpPr>
        <p:spPr>
          <a:xfrm>
            <a:off x="765175" y="435958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3"/>
          <p:cNvCxnSpPr>
            <a:stCxn id="260" idx="2"/>
            <a:endCxn id="255" idx="0"/>
          </p:cNvCxnSpPr>
          <p:nvPr/>
        </p:nvCxnSpPr>
        <p:spPr>
          <a:xfrm>
            <a:off x="1662199" y="3236507"/>
            <a:ext cx="7416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3"/>
          <p:cNvCxnSpPr>
            <a:stCxn id="265" idx="2"/>
            <a:endCxn id="256" idx="0"/>
          </p:cNvCxnSpPr>
          <p:nvPr/>
        </p:nvCxnSpPr>
        <p:spPr>
          <a:xfrm>
            <a:off x="2533389" y="2686557"/>
            <a:ext cx="576600" cy="2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3"/>
          <p:cNvCxnSpPr>
            <a:stCxn id="255" idx="2"/>
            <a:endCxn id="267" idx="0"/>
          </p:cNvCxnSpPr>
          <p:nvPr/>
        </p:nvCxnSpPr>
        <p:spPr>
          <a:xfrm flipH="1">
            <a:off x="2097918" y="3798047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3"/>
          <p:cNvCxnSpPr>
            <a:stCxn id="255" idx="2"/>
            <a:endCxn id="269" idx="0"/>
          </p:cNvCxnSpPr>
          <p:nvPr/>
        </p:nvCxnSpPr>
        <p:spPr>
          <a:xfrm>
            <a:off x="2403918" y="3798047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3"/>
          <p:cNvSpPr/>
          <p:nvPr/>
        </p:nvSpPr>
        <p:spPr>
          <a:xfrm>
            <a:off x="1880012" y="407098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269" name="Google Shape;269;p23"/>
          <p:cNvSpPr/>
          <p:nvPr/>
        </p:nvSpPr>
        <p:spPr>
          <a:xfrm>
            <a:off x="2559911" y="4070987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260" name="Google Shape;260;p23"/>
          <p:cNvSpPr/>
          <p:nvPr/>
        </p:nvSpPr>
        <p:spPr>
          <a:xfrm>
            <a:off x="1444399" y="2947907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65" name="Google Shape;265;p23"/>
          <p:cNvSpPr/>
          <p:nvPr/>
        </p:nvSpPr>
        <p:spPr>
          <a:xfrm>
            <a:off x="2315589" y="2397957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cxnSp>
        <p:nvCxnSpPr>
          <p:cNvPr id="270" name="Google Shape;270;p23"/>
          <p:cNvCxnSpPr>
            <a:stCxn id="260" idx="0"/>
            <a:endCxn id="265" idx="2"/>
          </p:cNvCxnSpPr>
          <p:nvPr/>
        </p:nvCxnSpPr>
        <p:spPr>
          <a:xfrm flipH="1" rot="10800000">
            <a:off x="1662199" y="2686607"/>
            <a:ext cx="871200" cy="26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3"/>
          <p:cNvSpPr/>
          <p:nvPr/>
        </p:nvSpPr>
        <p:spPr>
          <a:xfrm>
            <a:off x="6538486" y="2429325"/>
            <a:ext cx="435600" cy="288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</a:t>
            </a:r>
            <a:endParaRPr sz="1800"/>
          </a:p>
        </p:txBody>
      </p:sp>
      <p:sp>
        <p:nvSpPr>
          <p:cNvPr id="272" name="Google Shape;272;p23"/>
          <p:cNvSpPr/>
          <p:nvPr/>
        </p:nvSpPr>
        <p:spPr>
          <a:xfrm>
            <a:off x="5857593" y="2990865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</p:txBody>
      </p:sp>
      <p:sp>
        <p:nvSpPr>
          <p:cNvPr id="273" name="Google Shape;273;p23"/>
          <p:cNvSpPr/>
          <p:nvPr/>
        </p:nvSpPr>
        <p:spPr>
          <a:xfrm>
            <a:off x="7256252" y="2990865"/>
            <a:ext cx="435600" cy="288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endParaRPr sz="1800"/>
          </a:p>
        </p:txBody>
      </p:sp>
      <p:sp>
        <p:nvSpPr>
          <p:cNvPr id="274" name="Google Shape;274;p23"/>
          <p:cNvSpPr/>
          <p:nvPr/>
        </p:nvSpPr>
        <p:spPr>
          <a:xfrm>
            <a:off x="6893943" y="3552404"/>
            <a:ext cx="435600" cy="288600"/>
          </a:xfrm>
          <a:prstGeom prst="rect">
            <a:avLst/>
          </a:prstGeom>
          <a:solidFill>
            <a:srgbClr val="B4A7D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</a:t>
            </a:r>
            <a:endParaRPr sz="1800"/>
          </a:p>
        </p:txBody>
      </p:sp>
      <p:sp>
        <p:nvSpPr>
          <p:cNvPr id="275" name="Google Shape;275;p23"/>
          <p:cNvSpPr/>
          <p:nvPr/>
        </p:nvSpPr>
        <p:spPr>
          <a:xfrm>
            <a:off x="7649614" y="3552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endParaRPr sz="1800"/>
          </a:p>
        </p:txBody>
      </p:sp>
      <p:sp>
        <p:nvSpPr>
          <p:cNvPr id="276" name="Google Shape;276;p23"/>
          <p:cNvSpPr/>
          <p:nvPr/>
        </p:nvSpPr>
        <p:spPr>
          <a:xfrm>
            <a:off x="5483800" y="355240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endParaRPr sz="1800"/>
          </a:p>
        </p:txBody>
      </p:sp>
      <p:sp>
        <p:nvSpPr>
          <p:cNvPr id="277" name="Google Shape;277;p23"/>
          <p:cNvSpPr/>
          <p:nvPr/>
        </p:nvSpPr>
        <p:spPr>
          <a:xfrm>
            <a:off x="5857610" y="4113929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endParaRPr sz="1800"/>
          </a:p>
        </p:txBody>
      </p:sp>
      <p:cxnSp>
        <p:nvCxnSpPr>
          <p:cNvPr id="278" name="Google Shape;278;p23"/>
          <p:cNvCxnSpPr>
            <a:stCxn id="272" idx="0"/>
            <a:endCxn id="271" idx="2"/>
          </p:cNvCxnSpPr>
          <p:nvPr/>
        </p:nvCxnSpPr>
        <p:spPr>
          <a:xfrm flipH="1" rot="10800000">
            <a:off x="6075393" y="2717865"/>
            <a:ext cx="681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3"/>
          <p:cNvCxnSpPr>
            <a:stCxn id="272" idx="2"/>
            <a:endCxn id="276" idx="0"/>
          </p:cNvCxnSpPr>
          <p:nvPr/>
        </p:nvCxnSpPr>
        <p:spPr>
          <a:xfrm flipH="1">
            <a:off x="5701593" y="3279465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3"/>
          <p:cNvCxnSpPr>
            <a:stCxn id="276" idx="2"/>
            <a:endCxn id="277" idx="0"/>
          </p:cNvCxnSpPr>
          <p:nvPr/>
        </p:nvCxnSpPr>
        <p:spPr>
          <a:xfrm>
            <a:off x="5701600" y="3841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3"/>
          <p:cNvCxnSpPr>
            <a:stCxn id="271" idx="2"/>
            <a:endCxn id="273" idx="0"/>
          </p:cNvCxnSpPr>
          <p:nvPr/>
        </p:nvCxnSpPr>
        <p:spPr>
          <a:xfrm>
            <a:off x="6756286" y="2717925"/>
            <a:ext cx="7179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3"/>
          <p:cNvCxnSpPr>
            <a:stCxn id="273" idx="2"/>
            <a:endCxn id="274" idx="0"/>
          </p:cNvCxnSpPr>
          <p:nvPr/>
        </p:nvCxnSpPr>
        <p:spPr>
          <a:xfrm flipH="1">
            <a:off x="7111652" y="3279465"/>
            <a:ext cx="3624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3"/>
          <p:cNvCxnSpPr>
            <a:stCxn id="273" idx="2"/>
            <a:endCxn id="275" idx="0"/>
          </p:cNvCxnSpPr>
          <p:nvPr/>
        </p:nvCxnSpPr>
        <p:spPr>
          <a:xfrm>
            <a:off x="7474052" y="3279465"/>
            <a:ext cx="3933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3"/>
          <p:cNvCxnSpPr>
            <a:stCxn id="274" idx="2"/>
            <a:endCxn id="285" idx="0"/>
          </p:cNvCxnSpPr>
          <p:nvPr/>
        </p:nvCxnSpPr>
        <p:spPr>
          <a:xfrm flipH="1">
            <a:off x="6805743" y="3841004"/>
            <a:ext cx="3060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3"/>
          <p:cNvCxnSpPr>
            <a:stCxn id="274" idx="2"/>
            <a:endCxn id="287" idx="0"/>
          </p:cNvCxnSpPr>
          <p:nvPr/>
        </p:nvCxnSpPr>
        <p:spPr>
          <a:xfrm>
            <a:off x="7111743" y="3841004"/>
            <a:ext cx="373800" cy="27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3"/>
          <p:cNvSpPr/>
          <p:nvPr/>
        </p:nvSpPr>
        <p:spPr>
          <a:xfrm>
            <a:off x="6587837" y="4113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</a:t>
            </a:r>
            <a:endParaRPr sz="1800"/>
          </a:p>
        </p:txBody>
      </p:sp>
      <p:sp>
        <p:nvSpPr>
          <p:cNvPr id="287" name="Google Shape;287;p23"/>
          <p:cNvSpPr/>
          <p:nvPr/>
        </p:nvSpPr>
        <p:spPr>
          <a:xfrm>
            <a:off x="7267736" y="4113944"/>
            <a:ext cx="435600" cy="288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endParaRPr sz="1800"/>
          </a:p>
        </p:txBody>
      </p:sp>
      <p:sp>
        <p:nvSpPr>
          <p:cNvPr id="288" name="Google Shape;288;p23"/>
          <p:cNvSpPr txBox="1"/>
          <p:nvPr/>
        </p:nvSpPr>
        <p:spPr>
          <a:xfrm>
            <a:off x="4131400" y="4752125"/>
            <a:ext cx="5000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example rotateRight(P) decreased height of tree!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