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imalbum.aufeminin.com/album/D20090918/595987_CDFNNMFIKOXZB2ECNEHVLRX4BSJB4I_chester-2020_H204533_L.jpg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smartdraw.com/organizational-chart/org-chart-software.htm" TargetMode="External"/><Relationship Id="rId3" Type="http://schemas.openxmlformats.org/officeDocument/2006/relationships/hyperlink" Target="https://www.researchgate.net/figure/Flow-chart-for-the-diagnosis-and-treatment-of-uncomplicated-malaria_fig2_264202517" TargetMode="External"/><Relationship Id="rId4" Type="http://schemas.openxmlformats.org/officeDocument/2006/relationships/hyperlink" Target="http://i0.wp.com/barkthink.com/wp-content/uploads/2014/07/barkthink_figure2_canid_species_groups.jpg" TargetMode="External"/><Relationship Id="rId5" Type="http://schemas.openxmlformats.org/officeDocument/2006/relationships/hyperlink" Target="https://www.pinterest.com/pin/178244097727550196/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409413421_06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Google Shape;29;g409413421_0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hit for random on google images: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http://imalbum.aufeminin.com/album/D20090918/595987_CDFNNMFIKOXZB2ECNEHVLRX4BSJB4I_chester-2020_H204533_L.jpg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4bbc17829_0_1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4bbc1782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4bbc17829_0_1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4bbc1782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4bbc17829_0_16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4bbc1782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4bbc17829_0_18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4bbc17829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4bbc17829_0_20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4bbc17829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4bbc17829_0_2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4bbc17829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4bbc17829_0_2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54bbc17829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54bbc17829_0_29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54bbc17829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4c41f7190_0_15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4c41f719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54c41f7190_0_16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54c41f719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54bbc17829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54bbc178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c41f7190_0_1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c41f7190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54c41f7190_0_2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54c41f7190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54c41f7190_0_4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54c41f7190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bart.gov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4c41f7190_0_4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4c41f7190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bart.gov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54c41f7190_0_3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54c41f7190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54c41f7190_0_40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54c41f7190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52b1323b6_01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52b1323b6_0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76e0dad85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76e0dad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52b1323b6_028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52b1323b6_0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http://www.martingrandjean.ch/wp-content/uploads/2013/07/Gephi5.png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4715fe594_01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4715fe594_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54c41f7190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54c41f71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54c7f70b17_0_16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54c7f70b17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54c41f7190_0_4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54c41f7190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http://www.martingrandjean.ch/wp-content/uploads/2013/07/Gephi5.png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6e0dad85_0_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6e0dad8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54c41f7190_0_46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54c41f7190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54c41f7190_0_49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54c41f7190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54c41f7190_0_60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54c41f7190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54c41f7190_0_70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54c41f7190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54c41f7190_0_49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54c41f7190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54c41f7190_0_73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54c41f7190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54c41f7190_0_75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54c41f7190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4c41f7190_0_4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4c41f719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54c41f7190_0_7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54c41f7190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54c41f7190_0_80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54c41f7190_0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54c41f7190_0_5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54c41f7190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54c7f70b17_0_17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54c7f70b1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54c41f7190_0_56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54c41f7190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54c41f7190_0_101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54c41f7190_0_1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54c41f7190_0_85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54c41f7190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54c7f70b17_0_24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54c7f70b17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54c7f70b17_0_3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54c7f70b17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54c7f70b17_0_36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54c7f70b17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4c41f7190_0_9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4c41f719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54c7f70b17_0_44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54c7f70b17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54c7f70b17_0_40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54c7f70b17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54c41f7190_0_9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54c41f7190_0_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54c41f7190_0_10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54c41f7190_0_1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54c7f70b17_0_3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54c7f70b17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4c41f7190_0_1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4c41f719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https://www.smartdraw.com/organizational-chart/org-chart-software.htm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https://www.researchgate.net/figure/Flow-chart-for-the-diagnosis-and-treatment-of-uncomplicated-malaria_fig2_264202517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http://i0.wp.com/barkthink.com/wp-content/uploads/2014/07/barkthink_figure2_canid_species_groups.jpg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https://www.pinterest.com/pin/178244097727550196/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4bbc17829_0_4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4bbc1782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4bbc17829_0_9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4bbc1782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4c7f70b17_0_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4c7f70b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Google Shape;16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://datastructur.es" TargetMode="External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8578500" y="4793875"/>
            <a:ext cx="655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datastructur.es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ethkim.github.io/TA/251/eulerian.pdf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docs.google.com/presentation/d/1OHRI7Q_f8hlwjRJc8NPBUc1cMu5KhINH1xGXWDfs_dA/edit?usp=sharing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hyperlink" Target="https://xkcd.com/761/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docs.google.com/presentation/d/1lTo8LZUGi3XQ1VlOmBUF9KkJTW_JWsw_DOPq8VBiI3A/edit#slide=id.g76e0dad85_2_380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526" y="257725"/>
            <a:ext cx="5002949" cy="30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8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CS61B, 2021</a:t>
            </a:r>
            <a:endParaRPr/>
          </a:p>
        </p:txBody>
      </p:sp>
      <p:sp>
        <p:nvSpPr>
          <p:cNvPr id="33" name="Google Shape;33;p8"/>
          <p:cNvSpPr txBox="1"/>
          <p:nvPr>
            <p:ph idx="1" type="subTitle"/>
          </p:nvPr>
        </p:nvSpPr>
        <p:spPr>
          <a:xfrm>
            <a:off x="161925" y="2688525"/>
            <a:ext cx="8871900" cy="23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21: Graphs and Traversals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Tree Traversals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Graphs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Depth First Search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Breadth First Search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243000" y="556500"/>
            <a:ext cx="82296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Preorder: “Visit” a node, then traverse its children:  </a:t>
            </a:r>
            <a:endParaRPr/>
          </a:p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First Traversals</a:t>
            </a:r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2608650" y="44919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2" name="Google Shape;222;p17"/>
          <p:cNvSpPr/>
          <p:nvPr/>
        </p:nvSpPr>
        <p:spPr>
          <a:xfrm>
            <a:off x="3941334" y="44919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3" name="Google Shape;223;p17"/>
          <p:cNvSpPr/>
          <p:nvPr/>
        </p:nvSpPr>
        <p:spPr>
          <a:xfrm>
            <a:off x="3274992" y="38061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4" name="Google Shape;224;p17"/>
          <p:cNvSpPr/>
          <p:nvPr/>
        </p:nvSpPr>
        <p:spPr>
          <a:xfrm>
            <a:off x="4362450" y="31799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Google Shape;225;p17"/>
          <p:cNvSpPr/>
          <p:nvPr/>
        </p:nvSpPr>
        <p:spPr>
          <a:xfrm>
            <a:off x="4723992" y="4475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" name="Google Shape;226;p17"/>
          <p:cNvSpPr/>
          <p:nvPr/>
        </p:nvSpPr>
        <p:spPr>
          <a:xfrm>
            <a:off x="5390333" y="38657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" name="Google Shape;227;p17"/>
          <p:cNvSpPr/>
          <p:nvPr/>
        </p:nvSpPr>
        <p:spPr>
          <a:xfrm>
            <a:off x="6056675" y="4475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8" name="Google Shape;228;p17"/>
          <p:cNvCxnSpPr>
            <a:stCxn id="221" idx="7"/>
            <a:endCxn id="223" idx="3"/>
          </p:cNvCxnSpPr>
          <p:nvPr/>
        </p:nvCxnSpPr>
        <p:spPr>
          <a:xfrm flipH="1" rot="10800000">
            <a:off x="3031415" y="422878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29" name="Google Shape;229;p17"/>
          <p:cNvCxnSpPr>
            <a:stCxn id="223" idx="5"/>
            <a:endCxn id="222" idx="1"/>
          </p:cNvCxnSpPr>
          <p:nvPr/>
        </p:nvCxnSpPr>
        <p:spPr>
          <a:xfrm>
            <a:off x="3697757" y="422891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17"/>
          <p:cNvCxnSpPr>
            <a:stCxn id="225" idx="7"/>
            <a:endCxn id="226" idx="3"/>
          </p:cNvCxnSpPr>
          <p:nvPr/>
        </p:nvCxnSpPr>
        <p:spPr>
          <a:xfrm flipH="1" rot="10800000">
            <a:off x="5146757" y="428836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1" name="Google Shape;231;p17"/>
          <p:cNvCxnSpPr>
            <a:stCxn id="226" idx="5"/>
            <a:endCxn id="227" idx="1"/>
          </p:cNvCxnSpPr>
          <p:nvPr/>
        </p:nvCxnSpPr>
        <p:spPr>
          <a:xfrm>
            <a:off x="5813098" y="428849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17"/>
          <p:cNvCxnSpPr>
            <a:stCxn id="224" idx="3"/>
            <a:endCxn id="223" idx="7"/>
          </p:cNvCxnSpPr>
          <p:nvPr/>
        </p:nvCxnSpPr>
        <p:spPr>
          <a:xfrm flipH="1">
            <a:off x="3697885" y="3602690"/>
            <a:ext cx="7371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17"/>
          <p:cNvCxnSpPr>
            <a:stCxn id="224" idx="5"/>
            <a:endCxn id="226" idx="1"/>
          </p:cNvCxnSpPr>
          <p:nvPr/>
        </p:nvCxnSpPr>
        <p:spPr>
          <a:xfrm>
            <a:off x="4785215" y="3602690"/>
            <a:ext cx="6777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17"/>
          <p:cNvSpPr txBox="1"/>
          <p:nvPr/>
        </p:nvSpPr>
        <p:spPr>
          <a:xfrm>
            <a:off x="135350" y="1462700"/>
            <a:ext cx="3963300" cy="2039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5" name="Google Shape;235;p17"/>
          <p:cNvSpPr txBox="1"/>
          <p:nvPr/>
        </p:nvSpPr>
        <p:spPr>
          <a:xfrm>
            <a:off x="6256675" y="587799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36" name="Google Shape;236;p17"/>
          <p:cNvSpPr txBox="1"/>
          <p:nvPr/>
        </p:nvSpPr>
        <p:spPr>
          <a:xfrm>
            <a:off x="5989988" y="587799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37" name="Google Shape;237;p17"/>
          <p:cNvSpPr txBox="1"/>
          <p:nvPr/>
        </p:nvSpPr>
        <p:spPr>
          <a:xfrm>
            <a:off x="6523363" y="587799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38" name="Google Shape;238;p17"/>
          <p:cNvSpPr txBox="1"/>
          <p:nvPr/>
        </p:nvSpPr>
        <p:spPr>
          <a:xfrm>
            <a:off x="5723300" y="587799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239" name="Google Shape;239;p17"/>
          <p:cNvSpPr txBox="1"/>
          <p:nvPr/>
        </p:nvSpPr>
        <p:spPr>
          <a:xfrm>
            <a:off x="7056738" y="587799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240" name="Google Shape;240;p17"/>
          <p:cNvSpPr txBox="1"/>
          <p:nvPr/>
        </p:nvSpPr>
        <p:spPr>
          <a:xfrm>
            <a:off x="6790050" y="587799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241" name="Google Shape;241;p17"/>
          <p:cNvSpPr txBox="1"/>
          <p:nvPr/>
        </p:nvSpPr>
        <p:spPr>
          <a:xfrm>
            <a:off x="7323425" y="587799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"/>
          <p:cNvSpPr txBox="1"/>
          <p:nvPr>
            <p:ph idx="1" type="body"/>
          </p:nvPr>
        </p:nvSpPr>
        <p:spPr>
          <a:xfrm>
            <a:off x="243000" y="556500"/>
            <a:ext cx="84108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Preorder traversal: “Visit” a node, then traverse its children:  DBACFEG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Inorder traversal: Traverse left child, visit, then traverse right child: </a:t>
            </a:r>
            <a:endParaRPr/>
          </a:p>
        </p:txBody>
      </p:sp>
      <p:sp>
        <p:nvSpPr>
          <p:cNvPr id="247" name="Google Shape;247;p1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First Traversals</a:t>
            </a: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2608650" y="44919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9" name="Google Shape;249;p18"/>
          <p:cNvSpPr/>
          <p:nvPr/>
        </p:nvSpPr>
        <p:spPr>
          <a:xfrm>
            <a:off x="3941334" y="44919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0" name="Google Shape;250;p18"/>
          <p:cNvSpPr/>
          <p:nvPr/>
        </p:nvSpPr>
        <p:spPr>
          <a:xfrm>
            <a:off x="3274992" y="38061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1" name="Google Shape;251;p18"/>
          <p:cNvSpPr/>
          <p:nvPr/>
        </p:nvSpPr>
        <p:spPr>
          <a:xfrm>
            <a:off x="4362450" y="31799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Google Shape;252;p18"/>
          <p:cNvSpPr/>
          <p:nvPr/>
        </p:nvSpPr>
        <p:spPr>
          <a:xfrm>
            <a:off x="4723992" y="4475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3" name="Google Shape;253;p18"/>
          <p:cNvSpPr/>
          <p:nvPr/>
        </p:nvSpPr>
        <p:spPr>
          <a:xfrm>
            <a:off x="5390333" y="38657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6056675" y="4475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55" name="Google Shape;255;p18"/>
          <p:cNvCxnSpPr>
            <a:stCxn id="248" idx="7"/>
            <a:endCxn id="250" idx="3"/>
          </p:cNvCxnSpPr>
          <p:nvPr/>
        </p:nvCxnSpPr>
        <p:spPr>
          <a:xfrm flipH="1" rot="10800000">
            <a:off x="3031415" y="422878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56" name="Google Shape;256;p18"/>
          <p:cNvCxnSpPr>
            <a:stCxn id="250" idx="5"/>
            <a:endCxn id="249" idx="1"/>
          </p:cNvCxnSpPr>
          <p:nvPr/>
        </p:nvCxnSpPr>
        <p:spPr>
          <a:xfrm>
            <a:off x="3697757" y="422891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18"/>
          <p:cNvCxnSpPr>
            <a:stCxn id="252" idx="7"/>
            <a:endCxn id="253" idx="3"/>
          </p:cNvCxnSpPr>
          <p:nvPr/>
        </p:nvCxnSpPr>
        <p:spPr>
          <a:xfrm flipH="1" rot="10800000">
            <a:off x="5146757" y="428836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58" name="Google Shape;258;p18"/>
          <p:cNvCxnSpPr>
            <a:stCxn id="253" idx="5"/>
            <a:endCxn id="254" idx="1"/>
          </p:cNvCxnSpPr>
          <p:nvPr/>
        </p:nvCxnSpPr>
        <p:spPr>
          <a:xfrm>
            <a:off x="5813098" y="428849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18"/>
          <p:cNvCxnSpPr>
            <a:stCxn id="251" idx="3"/>
            <a:endCxn id="250" idx="7"/>
          </p:cNvCxnSpPr>
          <p:nvPr/>
        </p:nvCxnSpPr>
        <p:spPr>
          <a:xfrm flipH="1">
            <a:off x="3697885" y="3602690"/>
            <a:ext cx="7371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18"/>
          <p:cNvCxnSpPr>
            <a:stCxn id="251" idx="5"/>
            <a:endCxn id="253" idx="1"/>
          </p:cNvCxnSpPr>
          <p:nvPr/>
        </p:nvCxnSpPr>
        <p:spPr>
          <a:xfrm>
            <a:off x="4785215" y="3602690"/>
            <a:ext cx="6777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" name="Google Shape;261;p18"/>
          <p:cNvSpPr txBox="1"/>
          <p:nvPr/>
        </p:nvSpPr>
        <p:spPr>
          <a:xfrm>
            <a:off x="5131625" y="1448675"/>
            <a:ext cx="3861900" cy="2053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Google Shape;262;p18"/>
          <p:cNvSpPr txBox="1"/>
          <p:nvPr/>
        </p:nvSpPr>
        <p:spPr>
          <a:xfrm>
            <a:off x="135350" y="1462700"/>
            <a:ext cx="3963300" cy="2039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" name="Google Shape;263;p18"/>
          <p:cNvSpPr txBox="1"/>
          <p:nvPr/>
        </p:nvSpPr>
        <p:spPr>
          <a:xfrm>
            <a:off x="7332225" y="958275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64" name="Google Shape;264;p18"/>
          <p:cNvSpPr txBox="1"/>
          <p:nvPr/>
        </p:nvSpPr>
        <p:spPr>
          <a:xfrm>
            <a:off x="7510025" y="958275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65" name="Google Shape;265;p18"/>
          <p:cNvSpPr txBox="1"/>
          <p:nvPr/>
        </p:nvSpPr>
        <p:spPr>
          <a:xfrm>
            <a:off x="7687825" y="958275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66" name="Google Shape;266;p18"/>
          <p:cNvSpPr txBox="1"/>
          <p:nvPr/>
        </p:nvSpPr>
        <p:spPr>
          <a:xfrm>
            <a:off x="7865625" y="958275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267" name="Google Shape;267;p18"/>
          <p:cNvSpPr txBox="1"/>
          <p:nvPr/>
        </p:nvSpPr>
        <p:spPr>
          <a:xfrm>
            <a:off x="8043425" y="958275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268" name="Google Shape;268;p18"/>
          <p:cNvSpPr txBox="1"/>
          <p:nvPr/>
        </p:nvSpPr>
        <p:spPr>
          <a:xfrm>
            <a:off x="8221225" y="958275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269" name="Google Shape;269;p18"/>
          <p:cNvSpPr txBox="1"/>
          <p:nvPr/>
        </p:nvSpPr>
        <p:spPr>
          <a:xfrm>
            <a:off x="8399025" y="958275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"/>
          <p:cNvSpPr txBox="1"/>
          <p:nvPr>
            <p:ph idx="1" type="body"/>
          </p:nvPr>
        </p:nvSpPr>
        <p:spPr>
          <a:xfrm>
            <a:off x="243000" y="556500"/>
            <a:ext cx="80946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Preorder traversal: “Visit” a node, then traverse its children:  DBACFEG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Inorder traversal: Traverse left child, visit, traverse right child:  ABCDEFG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Postorder traversal: Traverse left, traverse right, then visit: ???????</a:t>
            </a:r>
            <a:endParaRPr/>
          </a:p>
        </p:txBody>
      </p:sp>
      <p:sp>
        <p:nvSpPr>
          <p:cNvPr id="275" name="Google Shape;275;p1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First Traversals http://yellkey.com</a:t>
            </a:r>
            <a:r>
              <a:rPr lang="en">
                <a:solidFill>
                  <a:srgbClr val="208920"/>
                </a:solidFill>
              </a:rPr>
              <a:t>/hand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276" name="Google Shape;276;p19"/>
          <p:cNvSpPr/>
          <p:nvPr/>
        </p:nvSpPr>
        <p:spPr>
          <a:xfrm>
            <a:off x="2608650" y="44919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7" name="Google Shape;277;p19"/>
          <p:cNvSpPr/>
          <p:nvPr/>
        </p:nvSpPr>
        <p:spPr>
          <a:xfrm>
            <a:off x="3941334" y="44919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8" name="Google Shape;278;p19"/>
          <p:cNvSpPr/>
          <p:nvPr/>
        </p:nvSpPr>
        <p:spPr>
          <a:xfrm>
            <a:off x="3274992" y="38061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Google Shape;279;p19"/>
          <p:cNvSpPr/>
          <p:nvPr/>
        </p:nvSpPr>
        <p:spPr>
          <a:xfrm>
            <a:off x="4362450" y="31799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0" name="Google Shape;280;p19"/>
          <p:cNvSpPr/>
          <p:nvPr/>
        </p:nvSpPr>
        <p:spPr>
          <a:xfrm>
            <a:off x="4723992" y="4475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1" name="Google Shape;281;p19"/>
          <p:cNvSpPr/>
          <p:nvPr/>
        </p:nvSpPr>
        <p:spPr>
          <a:xfrm>
            <a:off x="5390333" y="38657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Google Shape;282;p19"/>
          <p:cNvSpPr/>
          <p:nvPr/>
        </p:nvSpPr>
        <p:spPr>
          <a:xfrm>
            <a:off x="6056675" y="4475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83" name="Google Shape;283;p19"/>
          <p:cNvCxnSpPr>
            <a:stCxn id="276" idx="7"/>
            <a:endCxn id="278" idx="3"/>
          </p:cNvCxnSpPr>
          <p:nvPr/>
        </p:nvCxnSpPr>
        <p:spPr>
          <a:xfrm flipH="1" rot="10800000">
            <a:off x="3031415" y="422878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84" name="Google Shape;284;p19"/>
          <p:cNvCxnSpPr>
            <a:stCxn id="278" idx="5"/>
            <a:endCxn id="277" idx="1"/>
          </p:cNvCxnSpPr>
          <p:nvPr/>
        </p:nvCxnSpPr>
        <p:spPr>
          <a:xfrm>
            <a:off x="3697757" y="422891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19"/>
          <p:cNvCxnSpPr>
            <a:stCxn id="280" idx="7"/>
            <a:endCxn id="281" idx="3"/>
          </p:cNvCxnSpPr>
          <p:nvPr/>
        </p:nvCxnSpPr>
        <p:spPr>
          <a:xfrm flipH="1" rot="10800000">
            <a:off x="5146757" y="428836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86" name="Google Shape;286;p19"/>
          <p:cNvCxnSpPr>
            <a:stCxn id="281" idx="5"/>
            <a:endCxn id="282" idx="1"/>
          </p:cNvCxnSpPr>
          <p:nvPr/>
        </p:nvCxnSpPr>
        <p:spPr>
          <a:xfrm>
            <a:off x="5813098" y="428849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19"/>
          <p:cNvCxnSpPr>
            <a:stCxn id="279" idx="3"/>
            <a:endCxn id="278" idx="7"/>
          </p:cNvCxnSpPr>
          <p:nvPr/>
        </p:nvCxnSpPr>
        <p:spPr>
          <a:xfrm flipH="1">
            <a:off x="3697885" y="3602690"/>
            <a:ext cx="7371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19"/>
          <p:cNvCxnSpPr>
            <a:stCxn id="279" idx="5"/>
            <a:endCxn id="281" idx="1"/>
          </p:cNvCxnSpPr>
          <p:nvPr/>
        </p:nvCxnSpPr>
        <p:spPr>
          <a:xfrm>
            <a:off x="4785215" y="3602690"/>
            <a:ext cx="6777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" name="Google Shape;289;p19"/>
          <p:cNvSpPr txBox="1"/>
          <p:nvPr/>
        </p:nvSpPr>
        <p:spPr>
          <a:xfrm>
            <a:off x="5215233" y="1777756"/>
            <a:ext cx="3861900" cy="1982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postOrder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postOrder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postOrder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0" name="Google Shape;290;p19"/>
          <p:cNvSpPr txBox="1"/>
          <p:nvPr/>
        </p:nvSpPr>
        <p:spPr>
          <a:xfrm>
            <a:off x="287750" y="1919909"/>
            <a:ext cx="4362600" cy="21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DBACEFG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GFEDCBA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GEFCABD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ACBEGFD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ACBFEGD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Other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0"/>
          <p:cNvSpPr txBox="1"/>
          <p:nvPr>
            <p:ph idx="1" type="body"/>
          </p:nvPr>
        </p:nvSpPr>
        <p:spPr>
          <a:xfrm>
            <a:off x="243000" y="556500"/>
            <a:ext cx="80946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Preorder traversal: “Visit” a node, then traverse its children:  DBACFEG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Inorder traversal: Traverse left child, visit, traverse right child:  ABCDEFG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Postorder traversal: Traverse left, traverse right, then visit:  ACBEGFD</a:t>
            </a:r>
            <a:endParaRPr/>
          </a:p>
        </p:txBody>
      </p:sp>
      <p:sp>
        <p:nvSpPr>
          <p:cNvPr id="296" name="Google Shape;296;p2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First Traversals</a:t>
            </a:r>
            <a:endParaRPr/>
          </a:p>
        </p:txBody>
      </p:sp>
      <p:sp>
        <p:nvSpPr>
          <p:cNvPr id="297" name="Google Shape;297;p20"/>
          <p:cNvSpPr/>
          <p:nvPr/>
        </p:nvSpPr>
        <p:spPr>
          <a:xfrm>
            <a:off x="2608650" y="44919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8" name="Google Shape;298;p20"/>
          <p:cNvSpPr/>
          <p:nvPr/>
        </p:nvSpPr>
        <p:spPr>
          <a:xfrm>
            <a:off x="3941334" y="44919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" name="Google Shape;299;p20"/>
          <p:cNvSpPr/>
          <p:nvPr/>
        </p:nvSpPr>
        <p:spPr>
          <a:xfrm>
            <a:off x="3274992" y="38061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0" name="Google Shape;300;p20"/>
          <p:cNvSpPr/>
          <p:nvPr/>
        </p:nvSpPr>
        <p:spPr>
          <a:xfrm>
            <a:off x="4362450" y="31799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4723992" y="4475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2" name="Google Shape;302;p20"/>
          <p:cNvSpPr/>
          <p:nvPr/>
        </p:nvSpPr>
        <p:spPr>
          <a:xfrm>
            <a:off x="5390333" y="38657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6056675" y="4475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04" name="Google Shape;304;p20"/>
          <p:cNvCxnSpPr>
            <a:stCxn id="297" idx="7"/>
            <a:endCxn id="299" idx="3"/>
          </p:cNvCxnSpPr>
          <p:nvPr/>
        </p:nvCxnSpPr>
        <p:spPr>
          <a:xfrm flipH="1" rot="10800000">
            <a:off x="3031415" y="422878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05" name="Google Shape;305;p20"/>
          <p:cNvCxnSpPr>
            <a:stCxn id="299" idx="5"/>
            <a:endCxn id="298" idx="1"/>
          </p:cNvCxnSpPr>
          <p:nvPr/>
        </p:nvCxnSpPr>
        <p:spPr>
          <a:xfrm>
            <a:off x="3697757" y="422891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20"/>
          <p:cNvCxnSpPr>
            <a:stCxn id="301" idx="7"/>
            <a:endCxn id="302" idx="3"/>
          </p:cNvCxnSpPr>
          <p:nvPr/>
        </p:nvCxnSpPr>
        <p:spPr>
          <a:xfrm flipH="1" rot="10800000">
            <a:off x="5146757" y="428836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07" name="Google Shape;307;p20"/>
          <p:cNvCxnSpPr>
            <a:stCxn id="302" idx="5"/>
            <a:endCxn id="303" idx="1"/>
          </p:cNvCxnSpPr>
          <p:nvPr/>
        </p:nvCxnSpPr>
        <p:spPr>
          <a:xfrm>
            <a:off x="5813098" y="428849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20"/>
          <p:cNvCxnSpPr>
            <a:stCxn id="300" idx="3"/>
            <a:endCxn id="299" idx="7"/>
          </p:cNvCxnSpPr>
          <p:nvPr/>
        </p:nvCxnSpPr>
        <p:spPr>
          <a:xfrm flipH="1">
            <a:off x="3697885" y="3602690"/>
            <a:ext cx="7371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20"/>
          <p:cNvCxnSpPr>
            <a:stCxn id="300" idx="5"/>
            <a:endCxn id="302" idx="1"/>
          </p:cNvCxnSpPr>
          <p:nvPr/>
        </p:nvCxnSpPr>
        <p:spPr>
          <a:xfrm>
            <a:off x="4785215" y="3602690"/>
            <a:ext cx="6777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20"/>
          <p:cNvSpPr txBox="1"/>
          <p:nvPr/>
        </p:nvSpPr>
        <p:spPr>
          <a:xfrm>
            <a:off x="287750" y="1919909"/>
            <a:ext cx="4362600" cy="21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DBACEFG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GFEDCBA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GEFCABD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ACBEGFD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ACBFEGD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Other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1" name="Google Shape;311;p20"/>
          <p:cNvSpPr txBox="1"/>
          <p:nvPr/>
        </p:nvSpPr>
        <p:spPr>
          <a:xfrm>
            <a:off x="5215233" y="1777756"/>
            <a:ext cx="3861900" cy="1982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postOrder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postOrder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postOrder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1"/>
          <p:cNvSpPr/>
          <p:nvPr/>
        </p:nvSpPr>
        <p:spPr>
          <a:xfrm>
            <a:off x="8137529" y="442101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7" name="Google Shape;317;p21"/>
          <p:cNvSpPr txBox="1"/>
          <p:nvPr>
            <p:ph idx="1" type="body"/>
          </p:nvPr>
        </p:nvSpPr>
        <p:spPr>
          <a:xfrm>
            <a:off x="243000" y="556500"/>
            <a:ext cx="8094600" cy="26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Preorder traversal: We trace a path around the graph, from the top going counter-clockwise. “Visit”</a:t>
            </a:r>
            <a:r>
              <a:rPr lang="en"/>
              <a:t> </a:t>
            </a:r>
            <a:r>
              <a:rPr lang="en"/>
              <a:t>every time we pass the LEFT of a node.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Inorder traversal: </a:t>
            </a:r>
            <a:r>
              <a:rPr lang="en"/>
              <a:t>“Visit” </a:t>
            </a:r>
            <a:r>
              <a:rPr lang="en"/>
              <a:t>when you cross the bottom of a node.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Postorder traversal: </a:t>
            </a:r>
            <a:r>
              <a:rPr lang="en"/>
              <a:t>“Visit” </a:t>
            </a:r>
            <a:r>
              <a:rPr lang="en"/>
              <a:t>when you cross the right a node.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Post-Order Traversal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4 7 8 5 2 9 6 3 1</a:t>
            </a:r>
            <a:endParaRPr/>
          </a:p>
        </p:txBody>
      </p:sp>
      <p:sp>
        <p:nvSpPr>
          <p:cNvPr id="318" name="Google Shape;318;p2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Useful Visual Trick (for Humans, Not Algorithms)</a:t>
            </a:r>
            <a:endParaRPr/>
          </a:p>
        </p:txBody>
      </p:sp>
      <p:sp>
        <p:nvSpPr>
          <p:cNvPr id="319" name="Google Shape;319;p21"/>
          <p:cNvSpPr/>
          <p:nvPr/>
        </p:nvSpPr>
        <p:spPr>
          <a:xfrm>
            <a:off x="4104611" y="37142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0" name="Google Shape;320;p21"/>
          <p:cNvSpPr/>
          <p:nvPr/>
        </p:nvSpPr>
        <p:spPr>
          <a:xfrm>
            <a:off x="4770952" y="30284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1" name="Google Shape;321;p21"/>
          <p:cNvSpPr/>
          <p:nvPr/>
        </p:nvSpPr>
        <p:spPr>
          <a:xfrm>
            <a:off x="5858410" y="240217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2" name="Google Shape;322;p21"/>
          <p:cNvSpPr/>
          <p:nvPr/>
        </p:nvSpPr>
        <p:spPr>
          <a:xfrm>
            <a:off x="6886294" y="308797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3" name="Google Shape;323;p21"/>
          <p:cNvSpPr/>
          <p:nvPr/>
        </p:nvSpPr>
        <p:spPr>
          <a:xfrm>
            <a:off x="7552635" y="369757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24" name="Google Shape;324;p21"/>
          <p:cNvCxnSpPr>
            <a:stCxn id="319" idx="7"/>
            <a:endCxn id="320" idx="3"/>
          </p:cNvCxnSpPr>
          <p:nvPr/>
        </p:nvCxnSpPr>
        <p:spPr>
          <a:xfrm flipH="1" rot="10800000">
            <a:off x="4527376" y="345103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25" name="Google Shape;325;p21"/>
          <p:cNvCxnSpPr>
            <a:stCxn id="320" idx="5"/>
            <a:endCxn id="326" idx="1"/>
          </p:cNvCxnSpPr>
          <p:nvPr/>
        </p:nvCxnSpPr>
        <p:spPr>
          <a:xfrm>
            <a:off x="5193717" y="345116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21"/>
          <p:cNvCxnSpPr>
            <a:stCxn id="322" idx="5"/>
            <a:endCxn id="323" idx="1"/>
          </p:cNvCxnSpPr>
          <p:nvPr/>
        </p:nvCxnSpPr>
        <p:spPr>
          <a:xfrm>
            <a:off x="7309059" y="351074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p21"/>
          <p:cNvCxnSpPr>
            <a:stCxn id="321" idx="3"/>
            <a:endCxn id="320" idx="7"/>
          </p:cNvCxnSpPr>
          <p:nvPr/>
        </p:nvCxnSpPr>
        <p:spPr>
          <a:xfrm flipH="1">
            <a:off x="5193845" y="2824940"/>
            <a:ext cx="7371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21"/>
          <p:cNvCxnSpPr>
            <a:stCxn id="321" idx="5"/>
            <a:endCxn id="322" idx="1"/>
          </p:cNvCxnSpPr>
          <p:nvPr/>
        </p:nvCxnSpPr>
        <p:spPr>
          <a:xfrm>
            <a:off x="6281175" y="2824940"/>
            <a:ext cx="6777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p21"/>
          <p:cNvCxnSpPr>
            <a:stCxn id="331" idx="7"/>
            <a:endCxn id="332" idx="3"/>
          </p:cNvCxnSpPr>
          <p:nvPr/>
        </p:nvCxnSpPr>
        <p:spPr>
          <a:xfrm flipH="1" rot="10800000">
            <a:off x="5198260" y="4157850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33" name="Google Shape;333;p21"/>
          <p:cNvCxnSpPr>
            <a:stCxn id="332" idx="5"/>
            <a:endCxn id="334" idx="1"/>
          </p:cNvCxnSpPr>
          <p:nvPr/>
        </p:nvCxnSpPr>
        <p:spPr>
          <a:xfrm>
            <a:off x="5864514" y="4157850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4" name="Google Shape;334;p21"/>
          <p:cNvSpPr/>
          <p:nvPr/>
        </p:nvSpPr>
        <p:spPr>
          <a:xfrm>
            <a:off x="6108179" y="442101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35" name="Google Shape;335;p21"/>
          <p:cNvCxnSpPr/>
          <p:nvPr/>
        </p:nvCxnSpPr>
        <p:spPr>
          <a:xfrm>
            <a:off x="7942809" y="4157840"/>
            <a:ext cx="355800" cy="3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" name="Google Shape;326;p21"/>
          <p:cNvSpPr/>
          <p:nvPr/>
        </p:nvSpPr>
        <p:spPr>
          <a:xfrm>
            <a:off x="5437294" y="37142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1" name="Google Shape;331;p21"/>
          <p:cNvSpPr/>
          <p:nvPr/>
        </p:nvSpPr>
        <p:spPr>
          <a:xfrm>
            <a:off x="4775495" y="442101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6" name="Google Shape;336;p21"/>
          <p:cNvSpPr/>
          <p:nvPr/>
        </p:nvSpPr>
        <p:spPr>
          <a:xfrm>
            <a:off x="3973312" y="2145090"/>
            <a:ext cx="4914750" cy="2940525"/>
          </a:xfrm>
          <a:custGeom>
            <a:rect b="b" l="l" r="r" t="t"/>
            <a:pathLst>
              <a:path extrusionOk="0" h="117621" w="196590">
                <a:moveTo>
                  <a:pt x="78620" y="4997"/>
                </a:moveTo>
                <a:cubicBezTo>
                  <a:pt x="76772" y="9803"/>
                  <a:pt x="73420" y="14630"/>
                  <a:pt x="68815" y="16933"/>
                </a:cubicBezTo>
                <a:cubicBezTo>
                  <a:pt x="61936" y="20373"/>
                  <a:pt x="53589" y="19412"/>
                  <a:pt x="46222" y="21622"/>
                </a:cubicBezTo>
                <a:cubicBezTo>
                  <a:pt x="37456" y="24251"/>
                  <a:pt x="28974" y="28281"/>
                  <a:pt x="21497" y="33558"/>
                </a:cubicBezTo>
                <a:cubicBezTo>
                  <a:pt x="8621" y="42646"/>
                  <a:pt x="182" y="60001"/>
                  <a:pt x="182" y="75761"/>
                </a:cubicBezTo>
                <a:cubicBezTo>
                  <a:pt x="182" y="79803"/>
                  <a:pt x="-544" y="84840"/>
                  <a:pt x="2314" y="87698"/>
                </a:cubicBezTo>
                <a:cubicBezTo>
                  <a:pt x="7505" y="92889"/>
                  <a:pt x="18619" y="87522"/>
                  <a:pt x="23628" y="82156"/>
                </a:cubicBezTo>
                <a:cubicBezTo>
                  <a:pt x="29989" y="75341"/>
                  <a:pt x="38465" y="59344"/>
                  <a:pt x="45796" y="65104"/>
                </a:cubicBezTo>
                <a:cubicBezTo>
                  <a:pt x="49097" y="67698"/>
                  <a:pt x="54049" y="73825"/>
                  <a:pt x="50911" y="76614"/>
                </a:cubicBezTo>
                <a:cubicBezTo>
                  <a:pt x="41131" y="85308"/>
                  <a:pt x="23977" y="96826"/>
                  <a:pt x="28744" y="109012"/>
                </a:cubicBezTo>
                <a:cubicBezTo>
                  <a:pt x="31283" y="115501"/>
                  <a:pt x="42474" y="120000"/>
                  <a:pt x="48353" y="116259"/>
                </a:cubicBezTo>
                <a:cubicBezTo>
                  <a:pt x="57274" y="110582"/>
                  <a:pt x="58689" y="91728"/>
                  <a:pt x="69242" y="92387"/>
                </a:cubicBezTo>
                <a:cubicBezTo>
                  <a:pt x="78982" y="92995"/>
                  <a:pt x="83485" y="105749"/>
                  <a:pt x="90983" y="111996"/>
                </a:cubicBezTo>
                <a:cubicBezTo>
                  <a:pt x="96048" y="116215"/>
                  <a:pt x="105931" y="114100"/>
                  <a:pt x="110592" y="109439"/>
                </a:cubicBezTo>
                <a:cubicBezTo>
                  <a:pt x="113747" y="106284"/>
                  <a:pt x="109986" y="100417"/>
                  <a:pt x="108461" y="96223"/>
                </a:cubicBezTo>
                <a:cubicBezTo>
                  <a:pt x="103584" y="82810"/>
                  <a:pt x="92651" y="72412"/>
                  <a:pt x="83736" y="61267"/>
                </a:cubicBezTo>
                <a:cubicBezTo>
                  <a:pt x="79804" y="56352"/>
                  <a:pt x="70574" y="49321"/>
                  <a:pt x="74784" y="44642"/>
                </a:cubicBezTo>
                <a:cubicBezTo>
                  <a:pt x="83202" y="35287"/>
                  <a:pt x="100262" y="51677"/>
                  <a:pt x="108887" y="60841"/>
                </a:cubicBezTo>
                <a:cubicBezTo>
                  <a:pt x="121840" y="74603"/>
                  <a:pt x="140568" y="81747"/>
                  <a:pt x="154500" y="94518"/>
                </a:cubicBezTo>
                <a:cubicBezTo>
                  <a:pt x="160500" y="100018"/>
                  <a:pt x="164999" y="107382"/>
                  <a:pt x="171978" y="111570"/>
                </a:cubicBezTo>
                <a:cubicBezTo>
                  <a:pt x="178437" y="115446"/>
                  <a:pt x="188217" y="115188"/>
                  <a:pt x="194572" y="111144"/>
                </a:cubicBezTo>
                <a:cubicBezTo>
                  <a:pt x="199323" y="108121"/>
                  <a:pt x="194045" y="99584"/>
                  <a:pt x="191588" y="94518"/>
                </a:cubicBezTo>
                <a:cubicBezTo>
                  <a:pt x="187697" y="86492"/>
                  <a:pt x="185028" y="77922"/>
                  <a:pt x="181357" y="69793"/>
                </a:cubicBezTo>
                <a:cubicBezTo>
                  <a:pt x="168949" y="42319"/>
                  <a:pt x="143102" y="20997"/>
                  <a:pt x="116560" y="6702"/>
                </a:cubicBezTo>
                <a:cubicBezTo>
                  <a:pt x="108092" y="2142"/>
                  <a:pt x="98025" y="889"/>
                  <a:pt x="88425" y="307"/>
                </a:cubicBezTo>
                <a:cubicBezTo>
                  <a:pt x="85135" y="108"/>
                  <a:pt x="81152" y="-524"/>
                  <a:pt x="78620" y="1586"/>
                </a:cubicBezTo>
                <a:cubicBezTo>
                  <a:pt x="77848" y="2229"/>
                  <a:pt x="79747" y="3718"/>
                  <a:pt x="80752" y="3718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7" name="Google Shape;337;p21"/>
          <p:cNvSpPr/>
          <p:nvPr/>
        </p:nvSpPr>
        <p:spPr>
          <a:xfrm>
            <a:off x="6276118" y="2461835"/>
            <a:ext cx="234300" cy="2760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1"/>
          <p:cNvSpPr/>
          <p:nvPr/>
        </p:nvSpPr>
        <p:spPr>
          <a:xfrm>
            <a:off x="5675593" y="3180810"/>
            <a:ext cx="234300" cy="2760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4708493" y="3823860"/>
            <a:ext cx="234300" cy="2760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1"/>
          <p:cNvSpPr/>
          <p:nvPr/>
        </p:nvSpPr>
        <p:spPr>
          <a:xfrm>
            <a:off x="5953255" y="3881860"/>
            <a:ext cx="234300" cy="2760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1"/>
          <p:cNvSpPr/>
          <p:nvPr/>
        </p:nvSpPr>
        <p:spPr>
          <a:xfrm>
            <a:off x="5438105" y="4530685"/>
            <a:ext cx="234300" cy="2760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1"/>
          <p:cNvSpPr/>
          <p:nvPr/>
        </p:nvSpPr>
        <p:spPr>
          <a:xfrm>
            <a:off x="6696605" y="4421035"/>
            <a:ext cx="234300" cy="2760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7417280" y="3146235"/>
            <a:ext cx="234300" cy="2760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8103505" y="3801110"/>
            <a:ext cx="234300" cy="2760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8715655" y="4640335"/>
            <a:ext cx="234300" cy="2760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Good Are All These Traversals?</a:t>
            </a:r>
            <a:endParaRPr/>
          </a:p>
        </p:txBody>
      </p:sp>
      <p:sp>
        <p:nvSpPr>
          <p:cNvPr id="351" name="Google Shape;351;p22"/>
          <p:cNvSpPr txBox="1"/>
          <p:nvPr>
            <p:ph idx="1" type="body"/>
          </p:nvPr>
        </p:nvSpPr>
        <p:spPr>
          <a:xfrm>
            <a:off x="243000" y="556500"/>
            <a:ext cx="84438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Preorder Traversal for printing directory listing:</a:t>
            </a:r>
            <a:endParaRPr/>
          </a:p>
        </p:txBody>
      </p:sp>
      <p:pic>
        <p:nvPicPr>
          <p:cNvPr id="352" name="Google Shape;3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107" y="1169440"/>
            <a:ext cx="2582716" cy="250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2"/>
          <p:cNvSpPr/>
          <p:nvPr/>
        </p:nvSpPr>
        <p:spPr>
          <a:xfrm>
            <a:off x="7820799" y="2995170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354" name="Google Shape;354;p22"/>
          <p:cNvSpPr/>
          <p:nvPr/>
        </p:nvSpPr>
        <p:spPr>
          <a:xfrm>
            <a:off x="6784334" y="2213020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sc2APM</a:t>
            </a:r>
            <a:endParaRPr/>
          </a:p>
        </p:txBody>
      </p:sp>
      <p:cxnSp>
        <p:nvCxnSpPr>
          <p:cNvPr id="355" name="Google Shape;355;p22"/>
          <p:cNvCxnSpPr>
            <a:stCxn id="354" idx="2"/>
            <a:endCxn id="353" idx="0"/>
          </p:cNvCxnSpPr>
          <p:nvPr/>
        </p:nvCxnSpPr>
        <p:spPr>
          <a:xfrm>
            <a:off x="7276934" y="2586220"/>
            <a:ext cx="1036500" cy="40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" name="Google Shape;356;p22"/>
          <p:cNvSpPr/>
          <p:nvPr/>
        </p:nvSpPr>
        <p:spPr>
          <a:xfrm>
            <a:off x="4492494" y="2995175"/>
            <a:ext cx="15867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directOverlay</a:t>
            </a:r>
            <a:endParaRPr/>
          </a:p>
        </p:txBody>
      </p:sp>
      <p:cxnSp>
        <p:nvCxnSpPr>
          <p:cNvPr id="357" name="Google Shape;357;p22"/>
          <p:cNvCxnSpPr>
            <a:stCxn id="354" idx="2"/>
            <a:endCxn id="356" idx="0"/>
          </p:cNvCxnSpPr>
          <p:nvPr/>
        </p:nvCxnSpPr>
        <p:spPr>
          <a:xfrm flipH="1">
            <a:off x="5285834" y="2586220"/>
            <a:ext cx="1991100" cy="40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22"/>
          <p:cNvCxnSpPr>
            <a:stCxn id="354" idx="2"/>
            <a:endCxn id="359" idx="0"/>
          </p:cNvCxnSpPr>
          <p:nvPr/>
        </p:nvCxnSpPr>
        <p:spPr>
          <a:xfrm>
            <a:off x="7276934" y="2586220"/>
            <a:ext cx="0" cy="40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9" name="Google Shape;359;p22"/>
          <p:cNvSpPr/>
          <p:nvPr/>
        </p:nvSpPr>
        <p:spPr>
          <a:xfrm>
            <a:off x="6903584" y="2995045"/>
            <a:ext cx="7467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  <p:sp>
        <p:nvSpPr>
          <p:cNvPr id="360" name="Google Shape;360;p22"/>
          <p:cNvSpPr/>
          <p:nvPr/>
        </p:nvSpPr>
        <p:spPr>
          <a:xfrm>
            <a:off x="6172750" y="3744750"/>
            <a:ext cx="11466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directO.sln</a:t>
            </a:r>
            <a:endParaRPr/>
          </a:p>
        </p:txBody>
      </p:sp>
      <p:sp>
        <p:nvSpPr>
          <p:cNvPr id="361" name="Google Shape;361;p22"/>
          <p:cNvSpPr/>
          <p:nvPr/>
        </p:nvSpPr>
        <p:spPr>
          <a:xfrm>
            <a:off x="4712550" y="3744750"/>
            <a:ext cx="11466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directO.suo</a:t>
            </a:r>
            <a:endParaRPr/>
          </a:p>
        </p:txBody>
      </p:sp>
      <p:sp>
        <p:nvSpPr>
          <p:cNvPr id="362" name="Google Shape;362;p22"/>
          <p:cNvSpPr/>
          <p:nvPr/>
        </p:nvSpPr>
        <p:spPr>
          <a:xfrm>
            <a:off x="3393249" y="3744750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</a:t>
            </a:r>
            <a:endParaRPr/>
          </a:p>
        </p:txBody>
      </p:sp>
      <p:cxnSp>
        <p:nvCxnSpPr>
          <p:cNvPr id="363" name="Google Shape;363;p22"/>
          <p:cNvCxnSpPr>
            <a:stCxn id="356" idx="2"/>
            <a:endCxn id="360" idx="0"/>
          </p:cNvCxnSpPr>
          <p:nvPr/>
        </p:nvCxnSpPr>
        <p:spPr>
          <a:xfrm>
            <a:off x="5285844" y="3368375"/>
            <a:ext cx="146010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22"/>
          <p:cNvCxnSpPr>
            <a:stCxn id="356" idx="2"/>
            <a:endCxn id="361" idx="0"/>
          </p:cNvCxnSpPr>
          <p:nvPr/>
        </p:nvCxnSpPr>
        <p:spPr>
          <a:xfrm>
            <a:off x="5285844" y="3368375"/>
            <a:ext cx="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22"/>
          <p:cNvCxnSpPr>
            <a:stCxn id="356" idx="2"/>
            <a:endCxn id="362" idx="0"/>
          </p:cNvCxnSpPr>
          <p:nvPr/>
        </p:nvCxnSpPr>
        <p:spPr>
          <a:xfrm flipH="1">
            <a:off x="3885744" y="3368375"/>
            <a:ext cx="140010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" name="Google Shape;366;p22"/>
          <p:cNvSpPr/>
          <p:nvPr/>
        </p:nvSpPr>
        <p:spPr>
          <a:xfrm>
            <a:off x="7688051" y="3744750"/>
            <a:ext cx="12507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printAPM.py</a:t>
            </a:r>
            <a:endParaRPr/>
          </a:p>
        </p:txBody>
      </p:sp>
      <p:cxnSp>
        <p:nvCxnSpPr>
          <p:cNvPr id="367" name="Google Shape;367;p22"/>
          <p:cNvCxnSpPr>
            <a:stCxn id="353" idx="2"/>
            <a:endCxn id="366" idx="0"/>
          </p:cNvCxnSpPr>
          <p:nvPr/>
        </p:nvCxnSpPr>
        <p:spPr>
          <a:xfrm>
            <a:off x="8313399" y="3368370"/>
            <a:ext cx="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8" name="Google Shape;368;p22"/>
          <p:cNvSpPr/>
          <p:nvPr/>
        </p:nvSpPr>
        <p:spPr>
          <a:xfrm>
            <a:off x="2464450" y="4563750"/>
            <a:ext cx="16947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DXHookD3D11.cs</a:t>
            </a:r>
            <a:endParaRPr/>
          </a:p>
        </p:txBody>
      </p:sp>
      <p:sp>
        <p:nvSpPr>
          <p:cNvPr id="369" name="Google Shape;369;p22"/>
          <p:cNvSpPr/>
          <p:nvPr/>
        </p:nvSpPr>
        <p:spPr>
          <a:xfrm>
            <a:off x="4539126" y="4563750"/>
            <a:ext cx="12507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Injector.cs</a:t>
            </a:r>
            <a:endParaRPr/>
          </a:p>
        </p:txBody>
      </p:sp>
      <p:cxnSp>
        <p:nvCxnSpPr>
          <p:cNvPr id="370" name="Google Shape;370;p22"/>
          <p:cNvCxnSpPr>
            <a:stCxn id="362" idx="2"/>
            <a:endCxn id="368" idx="0"/>
          </p:cNvCxnSpPr>
          <p:nvPr/>
        </p:nvCxnSpPr>
        <p:spPr>
          <a:xfrm flipH="1">
            <a:off x="3311949" y="4117950"/>
            <a:ext cx="573900" cy="44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22"/>
          <p:cNvCxnSpPr>
            <a:stCxn id="362" idx="2"/>
            <a:endCxn id="369" idx="0"/>
          </p:cNvCxnSpPr>
          <p:nvPr/>
        </p:nvCxnSpPr>
        <p:spPr>
          <a:xfrm>
            <a:off x="3885849" y="4117950"/>
            <a:ext cx="1278600" cy="44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3"/>
          <p:cNvSpPr/>
          <p:nvPr/>
        </p:nvSpPr>
        <p:spPr>
          <a:xfrm flipH="1" rot="10800000">
            <a:off x="166800" y="1127550"/>
            <a:ext cx="4372200" cy="2541000"/>
          </a:xfrm>
          <a:prstGeom prst="corner">
            <a:avLst>
              <a:gd fmla="val 70529" name="adj1"/>
              <a:gd fmla="val 131606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Good Are All These Traversals?</a:t>
            </a:r>
            <a:endParaRPr/>
          </a:p>
        </p:txBody>
      </p:sp>
      <p:sp>
        <p:nvSpPr>
          <p:cNvPr id="378" name="Google Shape;378;p23"/>
          <p:cNvSpPr txBox="1"/>
          <p:nvPr>
            <p:ph idx="1" type="body"/>
          </p:nvPr>
        </p:nvSpPr>
        <p:spPr>
          <a:xfrm>
            <a:off x="243000" y="556500"/>
            <a:ext cx="84438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Postorder Traversal for gathering file sizes.</a:t>
            </a:r>
            <a:endParaRPr/>
          </a:p>
        </p:txBody>
      </p:sp>
      <p:sp>
        <p:nvSpPr>
          <p:cNvPr id="379" name="Google Shape;379;p23"/>
          <p:cNvSpPr/>
          <p:nvPr/>
        </p:nvSpPr>
        <p:spPr>
          <a:xfrm>
            <a:off x="7820799" y="2995170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380" name="Google Shape;380;p23"/>
          <p:cNvSpPr/>
          <p:nvPr/>
        </p:nvSpPr>
        <p:spPr>
          <a:xfrm>
            <a:off x="6784334" y="2213020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sc2APM</a:t>
            </a:r>
            <a:endParaRPr/>
          </a:p>
        </p:txBody>
      </p:sp>
      <p:cxnSp>
        <p:nvCxnSpPr>
          <p:cNvPr id="381" name="Google Shape;381;p23"/>
          <p:cNvCxnSpPr>
            <a:stCxn id="380" idx="2"/>
            <a:endCxn id="379" idx="0"/>
          </p:cNvCxnSpPr>
          <p:nvPr/>
        </p:nvCxnSpPr>
        <p:spPr>
          <a:xfrm>
            <a:off x="7276934" y="2586220"/>
            <a:ext cx="1036500" cy="40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2" name="Google Shape;382;p23"/>
          <p:cNvSpPr/>
          <p:nvPr/>
        </p:nvSpPr>
        <p:spPr>
          <a:xfrm>
            <a:off x="4492494" y="2995175"/>
            <a:ext cx="15867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directOverlay</a:t>
            </a:r>
            <a:endParaRPr/>
          </a:p>
        </p:txBody>
      </p:sp>
      <p:cxnSp>
        <p:nvCxnSpPr>
          <p:cNvPr id="383" name="Google Shape;383;p23"/>
          <p:cNvCxnSpPr>
            <a:stCxn id="380" idx="2"/>
            <a:endCxn id="382" idx="0"/>
          </p:cNvCxnSpPr>
          <p:nvPr/>
        </p:nvCxnSpPr>
        <p:spPr>
          <a:xfrm flipH="1">
            <a:off x="5285834" y="2586220"/>
            <a:ext cx="1991100" cy="40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23"/>
          <p:cNvCxnSpPr>
            <a:stCxn id="380" idx="2"/>
            <a:endCxn id="385" idx="0"/>
          </p:cNvCxnSpPr>
          <p:nvPr/>
        </p:nvCxnSpPr>
        <p:spPr>
          <a:xfrm>
            <a:off x="7276934" y="2586220"/>
            <a:ext cx="0" cy="40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5" name="Google Shape;385;p23"/>
          <p:cNvSpPr/>
          <p:nvPr/>
        </p:nvSpPr>
        <p:spPr>
          <a:xfrm>
            <a:off x="6903584" y="2995045"/>
            <a:ext cx="7467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  <p:sp>
        <p:nvSpPr>
          <p:cNvPr id="386" name="Google Shape;386;p23"/>
          <p:cNvSpPr/>
          <p:nvPr/>
        </p:nvSpPr>
        <p:spPr>
          <a:xfrm>
            <a:off x="6172750" y="3744750"/>
            <a:ext cx="11466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directO.sln</a:t>
            </a:r>
            <a:endParaRPr/>
          </a:p>
        </p:txBody>
      </p:sp>
      <p:sp>
        <p:nvSpPr>
          <p:cNvPr id="387" name="Google Shape;387;p23"/>
          <p:cNvSpPr/>
          <p:nvPr/>
        </p:nvSpPr>
        <p:spPr>
          <a:xfrm>
            <a:off x="4712550" y="3744750"/>
            <a:ext cx="11466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directO.suo</a:t>
            </a:r>
            <a:endParaRPr/>
          </a:p>
        </p:txBody>
      </p:sp>
      <p:sp>
        <p:nvSpPr>
          <p:cNvPr id="388" name="Google Shape;388;p23"/>
          <p:cNvSpPr/>
          <p:nvPr/>
        </p:nvSpPr>
        <p:spPr>
          <a:xfrm>
            <a:off x="3393249" y="3744750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</a:t>
            </a:r>
            <a:endParaRPr/>
          </a:p>
        </p:txBody>
      </p:sp>
      <p:cxnSp>
        <p:nvCxnSpPr>
          <p:cNvPr id="389" name="Google Shape;389;p23"/>
          <p:cNvCxnSpPr>
            <a:stCxn id="382" idx="2"/>
            <a:endCxn id="386" idx="0"/>
          </p:cNvCxnSpPr>
          <p:nvPr/>
        </p:nvCxnSpPr>
        <p:spPr>
          <a:xfrm>
            <a:off x="5285844" y="3368375"/>
            <a:ext cx="146010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23"/>
          <p:cNvCxnSpPr>
            <a:stCxn id="382" idx="2"/>
            <a:endCxn id="387" idx="0"/>
          </p:cNvCxnSpPr>
          <p:nvPr/>
        </p:nvCxnSpPr>
        <p:spPr>
          <a:xfrm>
            <a:off x="5285844" y="3368375"/>
            <a:ext cx="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23"/>
          <p:cNvCxnSpPr>
            <a:stCxn id="382" idx="2"/>
            <a:endCxn id="388" idx="0"/>
          </p:cNvCxnSpPr>
          <p:nvPr/>
        </p:nvCxnSpPr>
        <p:spPr>
          <a:xfrm flipH="1">
            <a:off x="3885744" y="3368375"/>
            <a:ext cx="140010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23"/>
          <p:cNvSpPr/>
          <p:nvPr/>
        </p:nvSpPr>
        <p:spPr>
          <a:xfrm>
            <a:off x="7688051" y="3744750"/>
            <a:ext cx="12507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printAPM.py</a:t>
            </a:r>
            <a:endParaRPr/>
          </a:p>
        </p:txBody>
      </p:sp>
      <p:cxnSp>
        <p:nvCxnSpPr>
          <p:cNvPr id="393" name="Google Shape;393;p23"/>
          <p:cNvCxnSpPr>
            <a:stCxn id="379" idx="2"/>
            <a:endCxn id="392" idx="0"/>
          </p:cNvCxnSpPr>
          <p:nvPr/>
        </p:nvCxnSpPr>
        <p:spPr>
          <a:xfrm>
            <a:off x="8313399" y="3368370"/>
            <a:ext cx="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4" name="Google Shape;394;p23"/>
          <p:cNvSpPr/>
          <p:nvPr/>
        </p:nvSpPr>
        <p:spPr>
          <a:xfrm>
            <a:off x="2464450" y="4563750"/>
            <a:ext cx="16947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DXHookD3D11.cs</a:t>
            </a:r>
            <a:endParaRPr/>
          </a:p>
        </p:txBody>
      </p:sp>
      <p:sp>
        <p:nvSpPr>
          <p:cNvPr id="395" name="Google Shape;395;p23"/>
          <p:cNvSpPr/>
          <p:nvPr/>
        </p:nvSpPr>
        <p:spPr>
          <a:xfrm>
            <a:off x="4539126" y="4563750"/>
            <a:ext cx="12507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Injector.cs</a:t>
            </a:r>
            <a:endParaRPr/>
          </a:p>
        </p:txBody>
      </p:sp>
      <p:cxnSp>
        <p:nvCxnSpPr>
          <p:cNvPr id="396" name="Google Shape;396;p23"/>
          <p:cNvCxnSpPr>
            <a:stCxn id="388" idx="2"/>
            <a:endCxn id="394" idx="0"/>
          </p:cNvCxnSpPr>
          <p:nvPr/>
        </p:nvCxnSpPr>
        <p:spPr>
          <a:xfrm flipH="1">
            <a:off x="3311949" y="4117950"/>
            <a:ext cx="573900" cy="44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23"/>
          <p:cNvCxnSpPr>
            <a:stCxn id="388" idx="2"/>
            <a:endCxn id="395" idx="0"/>
          </p:cNvCxnSpPr>
          <p:nvPr/>
        </p:nvCxnSpPr>
        <p:spPr>
          <a:xfrm>
            <a:off x="3885849" y="4117950"/>
            <a:ext cx="1278600" cy="44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8" name="Google Shape;398;p23"/>
          <p:cNvSpPr txBox="1"/>
          <p:nvPr/>
        </p:nvSpPr>
        <p:spPr>
          <a:xfrm>
            <a:off x="2412600" y="4252600"/>
            <a:ext cx="7467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18381</a:t>
            </a:r>
            <a:endParaRPr/>
          </a:p>
        </p:txBody>
      </p:sp>
      <p:sp>
        <p:nvSpPr>
          <p:cNvPr id="399" name="Google Shape;399;p23"/>
          <p:cNvSpPr txBox="1"/>
          <p:nvPr/>
        </p:nvSpPr>
        <p:spPr>
          <a:xfrm>
            <a:off x="5223784" y="4239060"/>
            <a:ext cx="7467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8798</a:t>
            </a:r>
            <a:endParaRPr/>
          </a:p>
        </p:txBody>
      </p:sp>
      <p:sp>
        <p:nvSpPr>
          <p:cNvPr id="400" name="Google Shape;400;p23"/>
          <p:cNvSpPr txBox="1"/>
          <p:nvPr/>
        </p:nvSpPr>
        <p:spPr>
          <a:xfrm>
            <a:off x="4650339" y="3423410"/>
            <a:ext cx="7467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38912</a:t>
            </a:r>
            <a:endParaRPr/>
          </a:p>
        </p:txBody>
      </p:sp>
      <p:sp>
        <p:nvSpPr>
          <p:cNvPr id="401" name="Google Shape;401;p23"/>
          <p:cNvSpPr txBox="1"/>
          <p:nvPr/>
        </p:nvSpPr>
        <p:spPr>
          <a:xfrm>
            <a:off x="6903768" y="3430000"/>
            <a:ext cx="4953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881</a:t>
            </a:r>
            <a:endParaRPr/>
          </a:p>
        </p:txBody>
      </p:sp>
      <p:sp>
        <p:nvSpPr>
          <p:cNvPr id="402" name="Google Shape;402;p23"/>
          <p:cNvSpPr txBox="1"/>
          <p:nvPr/>
        </p:nvSpPr>
        <p:spPr>
          <a:xfrm>
            <a:off x="6836568" y="2653085"/>
            <a:ext cx="4953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324</a:t>
            </a:r>
            <a:endParaRPr/>
          </a:p>
        </p:txBody>
      </p:sp>
      <p:sp>
        <p:nvSpPr>
          <p:cNvPr id="403" name="Google Shape;403;p23"/>
          <p:cNvSpPr txBox="1"/>
          <p:nvPr/>
        </p:nvSpPr>
        <p:spPr>
          <a:xfrm>
            <a:off x="7619693" y="3430010"/>
            <a:ext cx="4953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874</a:t>
            </a:r>
            <a:endParaRPr/>
          </a:p>
        </p:txBody>
      </p:sp>
      <p:sp>
        <p:nvSpPr>
          <p:cNvPr id="404" name="Google Shape;404;p23"/>
          <p:cNvSpPr txBox="1"/>
          <p:nvPr/>
        </p:nvSpPr>
        <p:spPr>
          <a:xfrm>
            <a:off x="121300" y="1127550"/>
            <a:ext cx="4529100" cy="25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postOrder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 0;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00BB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total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0;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for (BSTNode c : x.children())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total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postOrder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total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fileSize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total;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4"/>
          <p:cNvSpPr/>
          <p:nvPr/>
        </p:nvSpPr>
        <p:spPr>
          <a:xfrm flipH="1" rot="10800000">
            <a:off x="166800" y="1127550"/>
            <a:ext cx="4372200" cy="2541000"/>
          </a:xfrm>
          <a:prstGeom prst="corner">
            <a:avLst>
              <a:gd fmla="val 70529" name="adj1"/>
              <a:gd fmla="val 131606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Good Are All These Traversals?</a:t>
            </a:r>
            <a:endParaRPr/>
          </a:p>
        </p:txBody>
      </p:sp>
      <p:sp>
        <p:nvSpPr>
          <p:cNvPr id="411" name="Google Shape;411;p24"/>
          <p:cNvSpPr txBox="1"/>
          <p:nvPr>
            <p:ph idx="1" type="body"/>
          </p:nvPr>
        </p:nvSpPr>
        <p:spPr>
          <a:xfrm>
            <a:off x="243000" y="556500"/>
            <a:ext cx="84438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Postorder Traversal for gathering file sizes.</a:t>
            </a:r>
            <a:endParaRPr/>
          </a:p>
        </p:txBody>
      </p:sp>
      <p:sp>
        <p:nvSpPr>
          <p:cNvPr id="412" name="Google Shape;412;p24"/>
          <p:cNvSpPr/>
          <p:nvPr/>
        </p:nvSpPr>
        <p:spPr>
          <a:xfrm>
            <a:off x="7820799" y="2995170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413" name="Google Shape;413;p24"/>
          <p:cNvSpPr/>
          <p:nvPr/>
        </p:nvSpPr>
        <p:spPr>
          <a:xfrm>
            <a:off x="6784334" y="2213020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sc2APM</a:t>
            </a:r>
            <a:endParaRPr/>
          </a:p>
        </p:txBody>
      </p:sp>
      <p:cxnSp>
        <p:nvCxnSpPr>
          <p:cNvPr id="414" name="Google Shape;414;p24"/>
          <p:cNvCxnSpPr>
            <a:stCxn id="413" idx="2"/>
            <a:endCxn id="412" idx="0"/>
          </p:cNvCxnSpPr>
          <p:nvPr/>
        </p:nvCxnSpPr>
        <p:spPr>
          <a:xfrm>
            <a:off x="7276934" y="2586220"/>
            <a:ext cx="1036500" cy="40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" name="Google Shape;415;p24"/>
          <p:cNvSpPr/>
          <p:nvPr/>
        </p:nvSpPr>
        <p:spPr>
          <a:xfrm>
            <a:off x="4492494" y="2995175"/>
            <a:ext cx="15867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directOverlay</a:t>
            </a:r>
            <a:endParaRPr/>
          </a:p>
        </p:txBody>
      </p:sp>
      <p:cxnSp>
        <p:nvCxnSpPr>
          <p:cNvPr id="416" name="Google Shape;416;p24"/>
          <p:cNvCxnSpPr>
            <a:stCxn id="413" idx="2"/>
            <a:endCxn id="415" idx="0"/>
          </p:cNvCxnSpPr>
          <p:nvPr/>
        </p:nvCxnSpPr>
        <p:spPr>
          <a:xfrm flipH="1">
            <a:off x="5285834" y="2586220"/>
            <a:ext cx="1991100" cy="40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24"/>
          <p:cNvCxnSpPr>
            <a:stCxn id="413" idx="2"/>
            <a:endCxn id="418" idx="0"/>
          </p:cNvCxnSpPr>
          <p:nvPr/>
        </p:nvCxnSpPr>
        <p:spPr>
          <a:xfrm>
            <a:off x="7276934" y="2586220"/>
            <a:ext cx="0" cy="40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24"/>
          <p:cNvSpPr/>
          <p:nvPr/>
        </p:nvSpPr>
        <p:spPr>
          <a:xfrm>
            <a:off x="6903584" y="2995045"/>
            <a:ext cx="7467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  <p:sp>
        <p:nvSpPr>
          <p:cNvPr id="419" name="Google Shape;419;p24"/>
          <p:cNvSpPr/>
          <p:nvPr/>
        </p:nvSpPr>
        <p:spPr>
          <a:xfrm>
            <a:off x="6172750" y="3744750"/>
            <a:ext cx="11466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directO.sln</a:t>
            </a:r>
            <a:endParaRPr/>
          </a:p>
        </p:txBody>
      </p:sp>
      <p:sp>
        <p:nvSpPr>
          <p:cNvPr id="420" name="Google Shape;420;p24"/>
          <p:cNvSpPr/>
          <p:nvPr/>
        </p:nvSpPr>
        <p:spPr>
          <a:xfrm>
            <a:off x="4712550" y="3744750"/>
            <a:ext cx="11466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directO.suo</a:t>
            </a:r>
            <a:endParaRPr/>
          </a:p>
        </p:txBody>
      </p:sp>
      <p:sp>
        <p:nvSpPr>
          <p:cNvPr id="421" name="Google Shape;421;p24"/>
          <p:cNvSpPr/>
          <p:nvPr/>
        </p:nvSpPr>
        <p:spPr>
          <a:xfrm>
            <a:off x="3393249" y="3744750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</a:t>
            </a:r>
            <a:endParaRPr/>
          </a:p>
        </p:txBody>
      </p:sp>
      <p:cxnSp>
        <p:nvCxnSpPr>
          <p:cNvPr id="422" name="Google Shape;422;p24"/>
          <p:cNvCxnSpPr>
            <a:stCxn id="415" idx="2"/>
            <a:endCxn id="419" idx="0"/>
          </p:cNvCxnSpPr>
          <p:nvPr/>
        </p:nvCxnSpPr>
        <p:spPr>
          <a:xfrm>
            <a:off x="5285844" y="3368375"/>
            <a:ext cx="146010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24"/>
          <p:cNvCxnSpPr>
            <a:stCxn id="415" idx="2"/>
            <a:endCxn id="420" idx="0"/>
          </p:cNvCxnSpPr>
          <p:nvPr/>
        </p:nvCxnSpPr>
        <p:spPr>
          <a:xfrm>
            <a:off x="5285844" y="3368375"/>
            <a:ext cx="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24"/>
          <p:cNvCxnSpPr>
            <a:stCxn id="415" idx="2"/>
            <a:endCxn id="421" idx="0"/>
          </p:cNvCxnSpPr>
          <p:nvPr/>
        </p:nvCxnSpPr>
        <p:spPr>
          <a:xfrm flipH="1">
            <a:off x="3885744" y="3368375"/>
            <a:ext cx="140010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5" name="Google Shape;425;p24"/>
          <p:cNvSpPr/>
          <p:nvPr/>
        </p:nvSpPr>
        <p:spPr>
          <a:xfrm>
            <a:off x="7688051" y="3744750"/>
            <a:ext cx="12507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printAPM.py</a:t>
            </a:r>
            <a:endParaRPr/>
          </a:p>
        </p:txBody>
      </p:sp>
      <p:cxnSp>
        <p:nvCxnSpPr>
          <p:cNvPr id="426" name="Google Shape;426;p24"/>
          <p:cNvCxnSpPr>
            <a:stCxn id="412" idx="2"/>
            <a:endCxn id="425" idx="0"/>
          </p:cNvCxnSpPr>
          <p:nvPr/>
        </p:nvCxnSpPr>
        <p:spPr>
          <a:xfrm>
            <a:off x="8313399" y="3368370"/>
            <a:ext cx="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7" name="Google Shape;427;p24"/>
          <p:cNvSpPr/>
          <p:nvPr/>
        </p:nvSpPr>
        <p:spPr>
          <a:xfrm>
            <a:off x="2464450" y="4563750"/>
            <a:ext cx="16947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DXHookD3D11.cs</a:t>
            </a:r>
            <a:endParaRPr/>
          </a:p>
        </p:txBody>
      </p:sp>
      <p:sp>
        <p:nvSpPr>
          <p:cNvPr id="428" name="Google Shape;428;p24"/>
          <p:cNvSpPr/>
          <p:nvPr/>
        </p:nvSpPr>
        <p:spPr>
          <a:xfrm>
            <a:off x="4539126" y="4563750"/>
            <a:ext cx="12507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Injector.cs</a:t>
            </a:r>
            <a:endParaRPr/>
          </a:p>
        </p:txBody>
      </p:sp>
      <p:cxnSp>
        <p:nvCxnSpPr>
          <p:cNvPr id="429" name="Google Shape;429;p24"/>
          <p:cNvCxnSpPr>
            <a:stCxn id="421" idx="2"/>
            <a:endCxn id="427" idx="0"/>
          </p:cNvCxnSpPr>
          <p:nvPr/>
        </p:nvCxnSpPr>
        <p:spPr>
          <a:xfrm flipH="1">
            <a:off x="3311949" y="4117950"/>
            <a:ext cx="573900" cy="44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24"/>
          <p:cNvCxnSpPr>
            <a:stCxn id="421" idx="2"/>
            <a:endCxn id="428" idx="0"/>
          </p:cNvCxnSpPr>
          <p:nvPr/>
        </p:nvCxnSpPr>
        <p:spPr>
          <a:xfrm>
            <a:off x="3885849" y="4117950"/>
            <a:ext cx="1278600" cy="44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Google Shape;431;p24"/>
          <p:cNvSpPr txBox="1"/>
          <p:nvPr/>
        </p:nvSpPr>
        <p:spPr>
          <a:xfrm>
            <a:off x="2412600" y="4252600"/>
            <a:ext cx="7467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18381</a:t>
            </a:r>
            <a:endParaRPr/>
          </a:p>
        </p:txBody>
      </p:sp>
      <p:sp>
        <p:nvSpPr>
          <p:cNvPr id="432" name="Google Shape;432;p24"/>
          <p:cNvSpPr txBox="1"/>
          <p:nvPr/>
        </p:nvSpPr>
        <p:spPr>
          <a:xfrm>
            <a:off x="5223784" y="4239060"/>
            <a:ext cx="7467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8798</a:t>
            </a:r>
            <a:endParaRPr/>
          </a:p>
        </p:txBody>
      </p:sp>
      <p:sp>
        <p:nvSpPr>
          <p:cNvPr id="433" name="Google Shape;433;p24"/>
          <p:cNvSpPr txBox="1"/>
          <p:nvPr/>
        </p:nvSpPr>
        <p:spPr>
          <a:xfrm>
            <a:off x="4650339" y="3423410"/>
            <a:ext cx="7467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38912</a:t>
            </a:r>
            <a:endParaRPr/>
          </a:p>
        </p:txBody>
      </p:sp>
      <p:sp>
        <p:nvSpPr>
          <p:cNvPr id="434" name="Google Shape;434;p24"/>
          <p:cNvSpPr txBox="1"/>
          <p:nvPr/>
        </p:nvSpPr>
        <p:spPr>
          <a:xfrm>
            <a:off x="6903768" y="3430000"/>
            <a:ext cx="4953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881</a:t>
            </a:r>
            <a:endParaRPr/>
          </a:p>
        </p:txBody>
      </p:sp>
      <p:sp>
        <p:nvSpPr>
          <p:cNvPr id="435" name="Google Shape;435;p24"/>
          <p:cNvSpPr txBox="1"/>
          <p:nvPr/>
        </p:nvSpPr>
        <p:spPr>
          <a:xfrm>
            <a:off x="6836568" y="2653085"/>
            <a:ext cx="4953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324</a:t>
            </a: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619693" y="3430010"/>
            <a:ext cx="4953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874</a:t>
            </a:r>
            <a:endParaRPr/>
          </a:p>
        </p:txBody>
      </p:sp>
      <p:sp>
        <p:nvSpPr>
          <p:cNvPr id="437" name="Google Shape;437;p24"/>
          <p:cNvSpPr txBox="1"/>
          <p:nvPr/>
        </p:nvSpPr>
        <p:spPr>
          <a:xfrm>
            <a:off x="121300" y="1127550"/>
            <a:ext cx="4529100" cy="25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postOrder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 0;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00BB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total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0;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for (BSTNode c : x.children())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total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postOrder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total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fileSize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total;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3566093" y="3347210"/>
            <a:ext cx="7467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27179</a:t>
            </a:r>
            <a:endParaRPr/>
          </a:p>
        </p:txBody>
      </p:sp>
      <p:sp>
        <p:nvSpPr>
          <p:cNvPr id="439" name="Google Shape;439;p24"/>
          <p:cNvSpPr txBox="1"/>
          <p:nvPr/>
        </p:nvSpPr>
        <p:spPr>
          <a:xfrm>
            <a:off x="4531489" y="2645285"/>
            <a:ext cx="7467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66972</a:t>
            </a:r>
            <a:endParaRPr/>
          </a:p>
        </p:txBody>
      </p:sp>
      <p:sp>
        <p:nvSpPr>
          <p:cNvPr id="440" name="Google Shape;440;p24"/>
          <p:cNvSpPr txBox="1"/>
          <p:nvPr/>
        </p:nvSpPr>
        <p:spPr>
          <a:xfrm>
            <a:off x="8313393" y="2671410"/>
            <a:ext cx="4953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874</a:t>
            </a:r>
            <a:endParaRPr/>
          </a:p>
        </p:txBody>
      </p:sp>
      <p:sp>
        <p:nvSpPr>
          <p:cNvPr id="441" name="Google Shape;441;p24"/>
          <p:cNvSpPr txBox="1"/>
          <p:nvPr/>
        </p:nvSpPr>
        <p:spPr>
          <a:xfrm>
            <a:off x="6873129" y="1822300"/>
            <a:ext cx="7467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68170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Graphs</a:t>
            </a:r>
            <a:endParaRPr sz="4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Google Shape;4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0750" y="1545500"/>
            <a:ext cx="5283101" cy="326865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2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 and Hierarchical Relationships</a:t>
            </a:r>
            <a:endParaRPr/>
          </a:p>
        </p:txBody>
      </p:sp>
      <p:sp>
        <p:nvSpPr>
          <p:cNvPr id="453" name="Google Shape;453;p26"/>
          <p:cNvSpPr txBox="1"/>
          <p:nvPr>
            <p:ph idx="1" type="body"/>
          </p:nvPr>
        </p:nvSpPr>
        <p:spPr>
          <a:xfrm>
            <a:off x="243000" y="556500"/>
            <a:ext cx="8443800" cy="20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Trees are fantastic for representing strict hierarchical relationships.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But not every relationship is hierarchical.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 Paris Metro map.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is not a tree: Contains cycles!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More than one way to get from A to B.</a:t>
            </a:r>
            <a:endParaRPr/>
          </a:p>
        </p:txBody>
      </p:sp>
      <p:sp>
        <p:nvSpPr>
          <p:cNvPr id="454" name="Google Shape;454;p26"/>
          <p:cNvSpPr txBox="1"/>
          <p:nvPr/>
        </p:nvSpPr>
        <p:spPr>
          <a:xfrm>
            <a:off x="6908375" y="4150150"/>
            <a:ext cx="906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cxnSp>
        <p:nvCxnSpPr>
          <p:cNvPr id="455" name="Google Shape;455;p26"/>
          <p:cNvCxnSpPr/>
          <p:nvPr/>
        </p:nvCxnSpPr>
        <p:spPr>
          <a:xfrm rot="10800000">
            <a:off x="6631700" y="4150150"/>
            <a:ext cx="310800" cy="1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6" name="Google Shape;456;p26"/>
          <p:cNvSpPr txBox="1"/>
          <p:nvPr/>
        </p:nvSpPr>
        <p:spPr>
          <a:xfrm>
            <a:off x="4437825" y="3958750"/>
            <a:ext cx="906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cxnSp>
        <p:nvCxnSpPr>
          <p:cNvPr id="457" name="Google Shape;457;p26"/>
          <p:cNvCxnSpPr/>
          <p:nvPr/>
        </p:nvCxnSpPr>
        <p:spPr>
          <a:xfrm flipH="1" rot="10800000">
            <a:off x="4724225" y="4032225"/>
            <a:ext cx="755700" cy="11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Trees and </a:t>
            </a:r>
            <a:r>
              <a:rPr lang="en" sz="4800"/>
              <a:t>Traversals</a:t>
            </a:r>
            <a:endParaRPr sz="4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7"/>
          <p:cNvSpPr/>
          <p:nvPr/>
        </p:nvSpPr>
        <p:spPr>
          <a:xfrm>
            <a:off x="6210125" y="2473075"/>
            <a:ext cx="2443500" cy="250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7"/>
          <p:cNvSpPr/>
          <p:nvPr/>
        </p:nvSpPr>
        <p:spPr>
          <a:xfrm>
            <a:off x="1746650" y="2876450"/>
            <a:ext cx="2309700" cy="210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7"/>
          <p:cNvSpPr txBox="1"/>
          <p:nvPr>
            <p:ph type="title"/>
          </p:nvPr>
        </p:nvSpPr>
        <p:spPr>
          <a:xfrm>
            <a:off x="166800" y="92500"/>
            <a:ext cx="86448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Definition (Revisited)</a:t>
            </a:r>
            <a:endParaRPr/>
          </a:p>
        </p:txBody>
      </p:sp>
      <p:sp>
        <p:nvSpPr>
          <p:cNvPr id="465" name="Google Shape;465;p27"/>
          <p:cNvSpPr txBox="1"/>
          <p:nvPr>
            <p:ph idx="1" type="body"/>
          </p:nvPr>
        </p:nvSpPr>
        <p:spPr>
          <a:xfrm>
            <a:off x="243000" y="556500"/>
            <a:ext cx="8443800" cy="24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tree consists of: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set of nodes.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set of edges that connect those nodes.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Constraint: There is exactly one path between any two nodes.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Green structures on slide are trees. Pink ones are not.</a:t>
            </a:r>
            <a:endParaRPr/>
          </a:p>
        </p:txBody>
      </p:sp>
      <p:grpSp>
        <p:nvGrpSpPr>
          <p:cNvPr id="466" name="Google Shape;466;p27"/>
          <p:cNvGrpSpPr/>
          <p:nvPr/>
        </p:nvGrpSpPr>
        <p:grpSpPr>
          <a:xfrm>
            <a:off x="4391788" y="2940275"/>
            <a:ext cx="1430074" cy="1721325"/>
            <a:chOff x="4696588" y="2940275"/>
            <a:chExt cx="1430074" cy="1721325"/>
          </a:xfrm>
        </p:grpSpPr>
        <p:sp>
          <p:nvSpPr>
            <p:cNvPr id="467" name="Google Shape;467;p27"/>
            <p:cNvSpPr/>
            <p:nvPr/>
          </p:nvSpPr>
          <p:spPr>
            <a:xfrm>
              <a:off x="5212963" y="294027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68" name="Google Shape;468;p27"/>
            <p:cNvCxnSpPr>
              <a:stCxn id="469" idx="1"/>
              <a:endCxn id="470" idx="5"/>
            </p:cNvCxnSpPr>
            <p:nvPr/>
          </p:nvCxnSpPr>
          <p:spPr>
            <a:xfrm rot="10800000">
              <a:off x="5068211" y="3961848"/>
              <a:ext cx="170400" cy="32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1" name="Google Shape;471;p27"/>
            <p:cNvCxnSpPr>
              <a:stCxn id="470" idx="7"/>
              <a:endCxn id="467" idx="3"/>
            </p:cNvCxnSpPr>
            <p:nvPr/>
          </p:nvCxnSpPr>
          <p:spPr>
            <a:xfrm flipH="1" rot="10800000">
              <a:off x="5068140" y="3311973"/>
              <a:ext cx="2085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2" name="Google Shape;472;p27"/>
            <p:cNvCxnSpPr>
              <a:stCxn id="473" idx="1"/>
              <a:endCxn id="467" idx="5"/>
            </p:cNvCxnSpPr>
            <p:nvPr/>
          </p:nvCxnSpPr>
          <p:spPr>
            <a:xfrm rot="10800000">
              <a:off x="5584411" y="3311973"/>
              <a:ext cx="1707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69" name="Google Shape;469;p27"/>
            <p:cNvSpPr/>
            <p:nvPr/>
          </p:nvSpPr>
          <p:spPr>
            <a:xfrm>
              <a:off x="5174863" y="4226300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74" name="Google Shape;474;p27"/>
            <p:cNvCxnSpPr>
              <a:stCxn id="473" idx="3"/>
              <a:endCxn id="469" idx="7"/>
            </p:cNvCxnSpPr>
            <p:nvPr/>
          </p:nvCxnSpPr>
          <p:spPr>
            <a:xfrm flipH="1">
              <a:off x="5546311" y="3961777"/>
              <a:ext cx="208800" cy="32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3" name="Google Shape;473;p27"/>
            <p:cNvSpPr/>
            <p:nvPr/>
          </p:nvSpPr>
          <p:spPr>
            <a:xfrm>
              <a:off x="5691363" y="359022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70" name="Google Shape;470;p27"/>
            <p:cNvSpPr/>
            <p:nvPr/>
          </p:nvSpPr>
          <p:spPr>
            <a:xfrm>
              <a:off x="4696588" y="359022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75" name="Google Shape;475;p27"/>
          <p:cNvGrpSpPr/>
          <p:nvPr/>
        </p:nvGrpSpPr>
        <p:grpSpPr>
          <a:xfrm>
            <a:off x="6653088" y="2870888"/>
            <a:ext cx="1865374" cy="1790700"/>
            <a:chOff x="6653088" y="2870888"/>
            <a:chExt cx="1865374" cy="1790700"/>
          </a:xfrm>
        </p:grpSpPr>
        <p:sp>
          <p:nvSpPr>
            <p:cNvPr id="476" name="Google Shape;476;p27"/>
            <p:cNvSpPr/>
            <p:nvPr/>
          </p:nvSpPr>
          <p:spPr>
            <a:xfrm>
              <a:off x="7604763" y="2871013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77" name="Google Shape;477;p27"/>
            <p:cNvCxnSpPr>
              <a:stCxn id="478" idx="0"/>
              <a:endCxn id="479" idx="3"/>
            </p:cNvCxnSpPr>
            <p:nvPr/>
          </p:nvCxnSpPr>
          <p:spPr>
            <a:xfrm flipH="1" rot="10800000">
              <a:off x="6870738" y="3892388"/>
              <a:ext cx="281400" cy="333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0" name="Google Shape;480;p27"/>
            <p:cNvCxnSpPr>
              <a:stCxn id="479" idx="7"/>
              <a:endCxn id="476" idx="3"/>
            </p:cNvCxnSpPr>
            <p:nvPr/>
          </p:nvCxnSpPr>
          <p:spPr>
            <a:xfrm flipH="1" rot="10800000">
              <a:off x="7459940" y="3242711"/>
              <a:ext cx="2085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1" name="Google Shape;481;p27"/>
            <p:cNvCxnSpPr>
              <a:stCxn id="482" idx="1"/>
              <a:endCxn id="476" idx="5"/>
            </p:cNvCxnSpPr>
            <p:nvPr/>
          </p:nvCxnSpPr>
          <p:spPr>
            <a:xfrm rot="10800000">
              <a:off x="7976211" y="3242711"/>
              <a:ext cx="1707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2" name="Google Shape;482;p27"/>
            <p:cNvSpPr/>
            <p:nvPr/>
          </p:nvSpPr>
          <p:spPr>
            <a:xfrm>
              <a:off x="8083163" y="3520963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7088388" y="3520963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6653088" y="4226288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83" name="Google Shape;483;p27"/>
            <p:cNvCxnSpPr>
              <a:stCxn id="478" idx="4"/>
              <a:endCxn id="476" idx="0"/>
            </p:cNvCxnSpPr>
            <p:nvPr/>
          </p:nvCxnSpPr>
          <p:spPr>
            <a:xfrm rot="-5400000">
              <a:off x="6451188" y="3290438"/>
              <a:ext cx="1790700" cy="951600"/>
            </a:xfrm>
            <a:prstGeom prst="curvedConnector5">
              <a:avLst>
                <a:gd fmla="val -13298" name="adj1"/>
                <a:gd fmla="val -53170" name="adj2"/>
                <a:gd fmla="val 113291" name="adj3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84" name="Google Shape;484;p27"/>
          <p:cNvGrpSpPr/>
          <p:nvPr/>
        </p:nvGrpSpPr>
        <p:grpSpPr>
          <a:xfrm>
            <a:off x="1974025" y="3046500"/>
            <a:ext cx="1943375" cy="1767500"/>
            <a:chOff x="2507425" y="3046500"/>
            <a:chExt cx="1943375" cy="1767500"/>
          </a:xfrm>
        </p:grpSpPr>
        <p:sp>
          <p:nvSpPr>
            <p:cNvPr id="485" name="Google Shape;485;p27"/>
            <p:cNvSpPr/>
            <p:nvPr/>
          </p:nvSpPr>
          <p:spPr>
            <a:xfrm>
              <a:off x="3037600" y="36664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86" name="Google Shape;486;p27"/>
            <p:cNvCxnSpPr>
              <a:stCxn id="487" idx="0"/>
              <a:endCxn id="485" idx="5"/>
            </p:cNvCxnSpPr>
            <p:nvPr/>
          </p:nvCxnSpPr>
          <p:spPr>
            <a:xfrm rot="10800000">
              <a:off x="3409100" y="4037900"/>
              <a:ext cx="3606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8" name="Google Shape;488;p27"/>
            <p:cNvCxnSpPr>
              <a:stCxn id="485" idx="0"/>
              <a:endCxn id="489" idx="3"/>
            </p:cNvCxnSpPr>
            <p:nvPr/>
          </p:nvCxnSpPr>
          <p:spPr>
            <a:xfrm flipH="1" rot="10800000">
              <a:off x="3255250" y="3418025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7" name="Google Shape;487;p27"/>
            <p:cNvSpPr/>
            <p:nvPr/>
          </p:nvSpPr>
          <p:spPr>
            <a:xfrm>
              <a:off x="3552050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89" name="Google Shape;489;p27"/>
            <p:cNvSpPr/>
            <p:nvPr/>
          </p:nvSpPr>
          <p:spPr>
            <a:xfrm>
              <a:off x="3587200" y="30465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90" name="Google Shape;490;p27"/>
            <p:cNvSpPr/>
            <p:nvPr/>
          </p:nvSpPr>
          <p:spPr>
            <a:xfrm>
              <a:off x="2507425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91" name="Google Shape;491;p27"/>
            <p:cNvSpPr/>
            <p:nvPr/>
          </p:nvSpPr>
          <p:spPr>
            <a:xfrm>
              <a:off x="3029738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92" name="Google Shape;492;p27"/>
            <p:cNvCxnSpPr>
              <a:stCxn id="485" idx="3"/>
              <a:endCxn id="490" idx="0"/>
            </p:cNvCxnSpPr>
            <p:nvPr/>
          </p:nvCxnSpPr>
          <p:spPr>
            <a:xfrm flipH="1">
              <a:off x="2725148" y="4037977"/>
              <a:ext cx="3762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3" name="Google Shape;493;p27"/>
            <p:cNvCxnSpPr>
              <a:stCxn id="485" idx="4"/>
              <a:endCxn id="491" idx="0"/>
            </p:cNvCxnSpPr>
            <p:nvPr/>
          </p:nvCxnSpPr>
          <p:spPr>
            <a:xfrm flipH="1">
              <a:off x="3247450" y="4101725"/>
              <a:ext cx="7800" cy="276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94" name="Google Shape;494;p27"/>
            <p:cNvSpPr/>
            <p:nvPr/>
          </p:nvSpPr>
          <p:spPr>
            <a:xfrm>
              <a:off x="4015500" y="36664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95" name="Google Shape;495;p27"/>
            <p:cNvCxnSpPr>
              <a:stCxn id="494" idx="0"/>
              <a:endCxn id="489" idx="5"/>
            </p:cNvCxnSpPr>
            <p:nvPr/>
          </p:nvCxnSpPr>
          <p:spPr>
            <a:xfrm rot="10800000">
              <a:off x="3958650" y="3418025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96" name="Google Shape;496;p27"/>
          <p:cNvSpPr/>
          <p:nvPr/>
        </p:nvSpPr>
        <p:spPr>
          <a:xfrm>
            <a:off x="4234350" y="2876450"/>
            <a:ext cx="1752600" cy="210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149422" y="3351800"/>
            <a:ext cx="1430100" cy="1092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8" name="Google Shape;498;p27"/>
          <p:cNvGrpSpPr/>
          <p:nvPr/>
        </p:nvGrpSpPr>
        <p:grpSpPr>
          <a:xfrm>
            <a:off x="276022" y="3408288"/>
            <a:ext cx="1184600" cy="979025"/>
            <a:chOff x="3266200" y="3122700"/>
            <a:chExt cx="1184600" cy="979025"/>
          </a:xfrm>
        </p:grpSpPr>
        <p:sp>
          <p:nvSpPr>
            <p:cNvPr id="499" name="Google Shape;499;p27"/>
            <p:cNvSpPr/>
            <p:nvPr/>
          </p:nvSpPr>
          <p:spPr>
            <a:xfrm>
              <a:off x="3266200" y="366642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653649" y="3122700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4015500" y="366642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02" name="Google Shape;502;p27"/>
            <p:cNvCxnSpPr>
              <a:stCxn id="501" idx="0"/>
              <a:endCxn id="500" idx="5"/>
            </p:cNvCxnSpPr>
            <p:nvPr/>
          </p:nvCxnSpPr>
          <p:spPr>
            <a:xfrm rot="10800000">
              <a:off x="4025250" y="3494225"/>
              <a:ext cx="207900" cy="172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/>
          <p:nvPr/>
        </p:nvSpPr>
        <p:spPr>
          <a:xfrm>
            <a:off x="4234350" y="2876450"/>
            <a:ext cx="1752600" cy="210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8"/>
          <p:cNvSpPr/>
          <p:nvPr/>
        </p:nvSpPr>
        <p:spPr>
          <a:xfrm>
            <a:off x="6210125" y="2473075"/>
            <a:ext cx="2443500" cy="250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8"/>
          <p:cNvSpPr/>
          <p:nvPr/>
        </p:nvSpPr>
        <p:spPr>
          <a:xfrm>
            <a:off x="1746650" y="2876450"/>
            <a:ext cx="2309700" cy="210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8"/>
          <p:cNvSpPr txBox="1"/>
          <p:nvPr>
            <p:ph type="title"/>
          </p:nvPr>
        </p:nvSpPr>
        <p:spPr>
          <a:xfrm>
            <a:off x="166800" y="92500"/>
            <a:ext cx="86448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</a:t>
            </a:r>
            <a:r>
              <a:rPr lang="en"/>
              <a:t> Definition</a:t>
            </a:r>
            <a:endParaRPr/>
          </a:p>
        </p:txBody>
      </p:sp>
      <p:sp>
        <p:nvSpPr>
          <p:cNvPr id="511" name="Google Shape;511;p28"/>
          <p:cNvSpPr txBox="1"/>
          <p:nvPr>
            <p:ph idx="1" type="body"/>
          </p:nvPr>
        </p:nvSpPr>
        <p:spPr>
          <a:xfrm>
            <a:off x="243000" y="556500"/>
            <a:ext cx="8443800" cy="24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graph consists of: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set of nodes.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set of zero or more edges, each of which connects two nodes.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Green structures below are graphs.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Note, all trees are graphs!</a:t>
            </a:r>
            <a:endParaRPr/>
          </a:p>
        </p:txBody>
      </p:sp>
      <p:grpSp>
        <p:nvGrpSpPr>
          <p:cNvPr id="512" name="Google Shape;512;p28"/>
          <p:cNvGrpSpPr/>
          <p:nvPr/>
        </p:nvGrpSpPr>
        <p:grpSpPr>
          <a:xfrm>
            <a:off x="4391788" y="2940275"/>
            <a:ext cx="1430074" cy="1721325"/>
            <a:chOff x="4696588" y="2940275"/>
            <a:chExt cx="1430074" cy="1721325"/>
          </a:xfrm>
        </p:grpSpPr>
        <p:sp>
          <p:nvSpPr>
            <p:cNvPr id="513" name="Google Shape;513;p28"/>
            <p:cNvSpPr/>
            <p:nvPr/>
          </p:nvSpPr>
          <p:spPr>
            <a:xfrm>
              <a:off x="5212963" y="294027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14" name="Google Shape;514;p28"/>
            <p:cNvCxnSpPr>
              <a:stCxn id="515" idx="1"/>
              <a:endCxn id="516" idx="5"/>
            </p:cNvCxnSpPr>
            <p:nvPr/>
          </p:nvCxnSpPr>
          <p:spPr>
            <a:xfrm rot="10800000">
              <a:off x="5068211" y="3961848"/>
              <a:ext cx="170400" cy="32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7" name="Google Shape;517;p28"/>
            <p:cNvCxnSpPr>
              <a:stCxn id="516" idx="7"/>
              <a:endCxn id="513" idx="3"/>
            </p:cNvCxnSpPr>
            <p:nvPr/>
          </p:nvCxnSpPr>
          <p:spPr>
            <a:xfrm flipH="1" rot="10800000">
              <a:off x="5068140" y="3311973"/>
              <a:ext cx="2085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8" name="Google Shape;518;p28"/>
            <p:cNvCxnSpPr>
              <a:stCxn id="519" idx="1"/>
              <a:endCxn id="513" idx="5"/>
            </p:cNvCxnSpPr>
            <p:nvPr/>
          </p:nvCxnSpPr>
          <p:spPr>
            <a:xfrm rot="10800000">
              <a:off x="5584411" y="3311973"/>
              <a:ext cx="1707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15" name="Google Shape;515;p28"/>
            <p:cNvSpPr/>
            <p:nvPr/>
          </p:nvSpPr>
          <p:spPr>
            <a:xfrm>
              <a:off x="5174863" y="42263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20" name="Google Shape;520;p28"/>
            <p:cNvCxnSpPr>
              <a:stCxn id="519" idx="3"/>
              <a:endCxn id="515" idx="7"/>
            </p:cNvCxnSpPr>
            <p:nvPr/>
          </p:nvCxnSpPr>
          <p:spPr>
            <a:xfrm flipH="1">
              <a:off x="5546311" y="3961777"/>
              <a:ext cx="208800" cy="32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19" name="Google Shape;519;p28"/>
            <p:cNvSpPr/>
            <p:nvPr/>
          </p:nvSpPr>
          <p:spPr>
            <a:xfrm>
              <a:off x="5691363" y="35902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4696588" y="35902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521" name="Google Shape;521;p28"/>
          <p:cNvGrpSpPr/>
          <p:nvPr/>
        </p:nvGrpSpPr>
        <p:grpSpPr>
          <a:xfrm>
            <a:off x="6653088" y="2870888"/>
            <a:ext cx="1865374" cy="1790700"/>
            <a:chOff x="6653088" y="2870888"/>
            <a:chExt cx="1865374" cy="1790700"/>
          </a:xfrm>
        </p:grpSpPr>
        <p:sp>
          <p:nvSpPr>
            <p:cNvPr id="522" name="Google Shape;522;p28"/>
            <p:cNvSpPr/>
            <p:nvPr/>
          </p:nvSpPr>
          <p:spPr>
            <a:xfrm>
              <a:off x="7604763" y="2871013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23" name="Google Shape;523;p28"/>
            <p:cNvCxnSpPr>
              <a:stCxn id="524" idx="0"/>
              <a:endCxn id="525" idx="3"/>
            </p:cNvCxnSpPr>
            <p:nvPr/>
          </p:nvCxnSpPr>
          <p:spPr>
            <a:xfrm flipH="1" rot="10800000">
              <a:off x="6870738" y="3892388"/>
              <a:ext cx="281400" cy="333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6" name="Google Shape;526;p28"/>
            <p:cNvCxnSpPr>
              <a:stCxn id="525" idx="7"/>
              <a:endCxn id="522" idx="3"/>
            </p:cNvCxnSpPr>
            <p:nvPr/>
          </p:nvCxnSpPr>
          <p:spPr>
            <a:xfrm flipH="1" rot="10800000">
              <a:off x="7459940" y="3242711"/>
              <a:ext cx="2085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7" name="Google Shape;527;p28"/>
            <p:cNvCxnSpPr>
              <a:stCxn id="528" idx="1"/>
              <a:endCxn id="522" idx="5"/>
            </p:cNvCxnSpPr>
            <p:nvPr/>
          </p:nvCxnSpPr>
          <p:spPr>
            <a:xfrm rot="10800000">
              <a:off x="7976211" y="3242711"/>
              <a:ext cx="1707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28" name="Google Shape;528;p28"/>
            <p:cNvSpPr/>
            <p:nvPr/>
          </p:nvSpPr>
          <p:spPr>
            <a:xfrm>
              <a:off x="8083163" y="3520963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7088388" y="3520963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6653088" y="4226288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29" name="Google Shape;529;p28"/>
            <p:cNvCxnSpPr>
              <a:stCxn id="524" idx="4"/>
              <a:endCxn id="522" idx="0"/>
            </p:cNvCxnSpPr>
            <p:nvPr/>
          </p:nvCxnSpPr>
          <p:spPr>
            <a:xfrm rot="-5400000">
              <a:off x="6451188" y="3290438"/>
              <a:ext cx="1790700" cy="951600"/>
            </a:xfrm>
            <a:prstGeom prst="curvedConnector5">
              <a:avLst>
                <a:gd fmla="val -13298" name="adj1"/>
                <a:gd fmla="val -53170" name="adj2"/>
                <a:gd fmla="val 113291" name="adj3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30" name="Google Shape;530;p28"/>
          <p:cNvGrpSpPr/>
          <p:nvPr/>
        </p:nvGrpSpPr>
        <p:grpSpPr>
          <a:xfrm>
            <a:off x="1974025" y="3046500"/>
            <a:ext cx="1943375" cy="1767500"/>
            <a:chOff x="2507425" y="3046500"/>
            <a:chExt cx="1943375" cy="1767500"/>
          </a:xfrm>
        </p:grpSpPr>
        <p:sp>
          <p:nvSpPr>
            <p:cNvPr id="531" name="Google Shape;531;p28"/>
            <p:cNvSpPr/>
            <p:nvPr/>
          </p:nvSpPr>
          <p:spPr>
            <a:xfrm>
              <a:off x="3037600" y="36664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32" name="Google Shape;532;p28"/>
            <p:cNvCxnSpPr>
              <a:stCxn id="533" idx="0"/>
              <a:endCxn id="531" idx="5"/>
            </p:cNvCxnSpPr>
            <p:nvPr/>
          </p:nvCxnSpPr>
          <p:spPr>
            <a:xfrm rot="10800000">
              <a:off x="3409100" y="4037900"/>
              <a:ext cx="3606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4" name="Google Shape;534;p28"/>
            <p:cNvCxnSpPr>
              <a:stCxn id="531" idx="0"/>
              <a:endCxn id="535" idx="3"/>
            </p:cNvCxnSpPr>
            <p:nvPr/>
          </p:nvCxnSpPr>
          <p:spPr>
            <a:xfrm flipH="1" rot="10800000">
              <a:off x="3255250" y="3418025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33" name="Google Shape;533;p28"/>
            <p:cNvSpPr/>
            <p:nvPr/>
          </p:nvSpPr>
          <p:spPr>
            <a:xfrm>
              <a:off x="3552050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3587200" y="30465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2507425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029738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38" name="Google Shape;538;p28"/>
            <p:cNvCxnSpPr>
              <a:stCxn id="531" idx="3"/>
              <a:endCxn id="536" idx="0"/>
            </p:cNvCxnSpPr>
            <p:nvPr/>
          </p:nvCxnSpPr>
          <p:spPr>
            <a:xfrm flipH="1">
              <a:off x="2725148" y="4037977"/>
              <a:ext cx="3762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9" name="Google Shape;539;p28"/>
            <p:cNvCxnSpPr>
              <a:stCxn id="531" idx="4"/>
              <a:endCxn id="537" idx="0"/>
            </p:cNvCxnSpPr>
            <p:nvPr/>
          </p:nvCxnSpPr>
          <p:spPr>
            <a:xfrm flipH="1">
              <a:off x="3247450" y="4101725"/>
              <a:ext cx="7800" cy="276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0" name="Google Shape;540;p28"/>
            <p:cNvSpPr/>
            <p:nvPr/>
          </p:nvSpPr>
          <p:spPr>
            <a:xfrm>
              <a:off x="4015500" y="36664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41" name="Google Shape;541;p28"/>
            <p:cNvCxnSpPr>
              <a:stCxn id="540" idx="0"/>
              <a:endCxn id="535" idx="5"/>
            </p:cNvCxnSpPr>
            <p:nvPr/>
          </p:nvCxnSpPr>
          <p:spPr>
            <a:xfrm rot="10800000">
              <a:off x="3958650" y="3418025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42" name="Google Shape;542;p28"/>
          <p:cNvSpPr/>
          <p:nvPr/>
        </p:nvSpPr>
        <p:spPr>
          <a:xfrm>
            <a:off x="149422" y="3351800"/>
            <a:ext cx="1430100" cy="1092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3" name="Google Shape;543;p28"/>
          <p:cNvGrpSpPr/>
          <p:nvPr/>
        </p:nvGrpSpPr>
        <p:grpSpPr>
          <a:xfrm>
            <a:off x="276022" y="3408288"/>
            <a:ext cx="1184600" cy="979025"/>
            <a:chOff x="3266200" y="3122700"/>
            <a:chExt cx="1184600" cy="979025"/>
          </a:xfrm>
        </p:grpSpPr>
        <p:sp>
          <p:nvSpPr>
            <p:cNvPr id="544" name="Google Shape;544;p28"/>
            <p:cNvSpPr/>
            <p:nvPr/>
          </p:nvSpPr>
          <p:spPr>
            <a:xfrm>
              <a:off x="3266200" y="36664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3653649" y="31227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4015500" y="36664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47" name="Google Shape;547;p28"/>
            <p:cNvCxnSpPr>
              <a:stCxn id="546" idx="0"/>
              <a:endCxn id="545" idx="5"/>
            </p:cNvCxnSpPr>
            <p:nvPr/>
          </p:nvCxnSpPr>
          <p:spPr>
            <a:xfrm rot="10800000">
              <a:off x="4025250" y="3494225"/>
              <a:ext cx="207900" cy="172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Example: BART</a:t>
            </a:r>
            <a:endParaRPr/>
          </a:p>
        </p:txBody>
      </p:sp>
      <p:sp>
        <p:nvSpPr>
          <p:cNvPr id="553" name="Google Shape;553;p29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BART graph a tree?</a:t>
            </a:r>
            <a:br>
              <a:rPr lang="en"/>
            </a:br>
            <a:br>
              <a:rPr lang="en"/>
            </a:br>
            <a:endParaRPr/>
          </a:p>
        </p:txBody>
      </p:sp>
      <p:pic>
        <p:nvPicPr>
          <p:cNvPr id="554" name="Google Shape;5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7075" y="726750"/>
            <a:ext cx="5411875" cy="434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Example: BART</a:t>
            </a:r>
            <a:endParaRPr/>
          </a:p>
        </p:txBody>
      </p:sp>
      <p:sp>
        <p:nvSpPr>
          <p:cNvPr id="560" name="Google Shape;560;p3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BART graph a tree?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No, has one cycle.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San Bruno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SFO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Millbrae</a:t>
            </a:r>
            <a:br>
              <a:rPr lang="en"/>
            </a:br>
            <a:br>
              <a:rPr lang="en"/>
            </a:br>
            <a:endParaRPr/>
          </a:p>
        </p:txBody>
      </p:sp>
      <p:pic>
        <p:nvPicPr>
          <p:cNvPr id="561" name="Google Shape;5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7075" y="726750"/>
            <a:ext cx="5411875" cy="434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1"/>
          <p:cNvSpPr/>
          <p:nvPr/>
        </p:nvSpPr>
        <p:spPr>
          <a:xfrm>
            <a:off x="1162875" y="2778950"/>
            <a:ext cx="1752600" cy="2139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1"/>
          <p:cNvSpPr txBox="1"/>
          <p:nvPr>
            <p:ph type="title"/>
          </p:nvPr>
        </p:nvSpPr>
        <p:spPr>
          <a:xfrm>
            <a:off x="166800" y="92500"/>
            <a:ext cx="86448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Definition</a:t>
            </a:r>
            <a:endParaRPr/>
          </a:p>
        </p:txBody>
      </p:sp>
      <p:grpSp>
        <p:nvGrpSpPr>
          <p:cNvPr id="568" name="Google Shape;568;p31"/>
          <p:cNvGrpSpPr/>
          <p:nvPr/>
        </p:nvGrpSpPr>
        <p:grpSpPr>
          <a:xfrm>
            <a:off x="1320313" y="2901275"/>
            <a:ext cx="1430074" cy="1721325"/>
            <a:chOff x="4696588" y="2940275"/>
            <a:chExt cx="1430074" cy="1721325"/>
          </a:xfrm>
        </p:grpSpPr>
        <p:sp>
          <p:nvSpPr>
            <p:cNvPr id="569" name="Google Shape;569;p31"/>
            <p:cNvSpPr/>
            <p:nvPr/>
          </p:nvSpPr>
          <p:spPr>
            <a:xfrm>
              <a:off x="5212963" y="294027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70" name="Google Shape;570;p31"/>
            <p:cNvCxnSpPr>
              <a:stCxn id="571" idx="1"/>
              <a:endCxn id="572" idx="5"/>
            </p:cNvCxnSpPr>
            <p:nvPr/>
          </p:nvCxnSpPr>
          <p:spPr>
            <a:xfrm rot="10800000">
              <a:off x="5068211" y="3961848"/>
              <a:ext cx="170400" cy="32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3" name="Google Shape;573;p31"/>
            <p:cNvCxnSpPr>
              <a:stCxn id="572" idx="7"/>
              <a:endCxn id="569" idx="3"/>
            </p:cNvCxnSpPr>
            <p:nvPr/>
          </p:nvCxnSpPr>
          <p:spPr>
            <a:xfrm flipH="1" rot="10800000">
              <a:off x="5068140" y="3311973"/>
              <a:ext cx="2085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4" name="Google Shape;574;p31"/>
            <p:cNvCxnSpPr>
              <a:stCxn id="575" idx="1"/>
              <a:endCxn id="569" idx="5"/>
            </p:cNvCxnSpPr>
            <p:nvPr/>
          </p:nvCxnSpPr>
          <p:spPr>
            <a:xfrm rot="10800000">
              <a:off x="5584411" y="3311973"/>
              <a:ext cx="1707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71" name="Google Shape;571;p31"/>
            <p:cNvSpPr/>
            <p:nvPr/>
          </p:nvSpPr>
          <p:spPr>
            <a:xfrm>
              <a:off x="5174863" y="42263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76" name="Google Shape;576;p31"/>
            <p:cNvCxnSpPr>
              <a:stCxn id="575" idx="3"/>
              <a:endCxn id="571" idx="7"/>
            </p:cNvCxnSpPr>
            <p:nvPr/>
          </p:nvCxnSpPr>
          <p:spPr>
            <a:xfrm flipH="1">
              <a:off x="5546311" y="3961777"/>
              <a:ext cx="208800" cy="32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75" name="Google Shape;575;p31"/>
            <p:cNvSpPr/>
            <p:nvPr/>
          </p:nvSpPr>
          <p:spPr>
            <a:xfrm>
              <a:off x="5691363" y="35902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4696588" y="35902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577" name="Google Shape;577;p31"/>
          <p:cNvSpPr txBox="1"/>
          <p:nvPr>
            <p:ph idx="1" type="body"/>
          </p:nvPr>
        </p:nvSpPr>
        <p:spPr>
          <a:xfrm>
            <a:off x="243000" y="556500"/>
            <a:ext cx="8443800" cy="24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simple graph is a graph with: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 edges that connect a vertex to itself, i.e. no “loops”.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 two edges that connect the same vertices, i.e. no “parallel edges”.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Green graph below is simple, pink graphs are not.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1"/>
          <p:cNvSpPr/>
          <p:nvPr/>
        </p:nvSpPr>
        <p:spPr>
          <a:xfrm>
            <a:off x="3685950" y="2774651"/>
            <a:ext cx="1752600" cy="215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9" name="Google Shape;579;p31"/>
          <p:cNvCxnSpPr>
            <a:stCxn id="580" idx="3"/>
            <a:endCxn id="581" idx="2"/>
          </p:cNvCxnSpPr>
          <p:nvPr/>
        </p:nvCxnSpPr>
        <p:spPr>
          <a:xfrm flipH="1" rot="-5400000">
            <a:off x="3873386" y="3952214"/>
            <a:ext cx="482100" cy="4146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2" name="Google Shape;582;p31"/>
          <p:cNvGrpSpPr/>
          <p:nvPr/>
        </p:nvGrpSpPr>
        <p:grpSpPr>
          <a:xfrm>
            <a:off x="3843388" y="2896963"/>
            <a:ext cx="1430074" cy="1721325"/>
            <a:chOff x="4696588" y="2940275"/>
            <a:chExt cx="1430074" cy="1721325"/>
          </a:xfrm>
        </p:grpSpPr>
        <p:sp>
          <p:nvSpPr>
            <p:cNvPr id="583" name="Google Shape;583;p31"/>
            <p:cNvSpPr/>
            <p:nvPr/>
          </p:nvSpPr>
          <p:spPr>
            <a:xfrm>
              <a:off x="5212963" y="294027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84" name="Google Shape;584;p31"/>
            <p:cNvCxnSpPr>
              <a:stCxn id="580" idx="7"/>
              <a:endCxn id="583" idx="3"/>
            </p:cNvCxnSpPr>
            <p:nvPr/>
          </p:nvCxnSpPr>
          <p:spPr>
            <a:xfrm flipH="1" rot="10800000">
              <a:off x="5068140" y="3311973"/>
              <a:ext cx="2085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31"/>
            <p:cNvCxnSpPr>
              <a:stCxn id="586" idx="1"/>
              <a:endCxn id="583" idx="5"/>
            </p:cNvCxnSpPr>
            <p:nvPr/>
          </p:nvCxnSpPr>
          <p:spPr>
            <a:xfrm rot="10800000">
              <a:off x="5584411" y="3311973"/>
              <a:ext cx="1707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81" name="Google Shape;581;p31"/>
            <p:cNvSpPr/>
            <p:nvPr/>
          </p:nvSpPr>
          <p:spPr>
            <a:xfrm>
              <a:off x="5174863" y="4226300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87" name="Google Shape;587;p31"/>
            <p:cNvCxnSpPr>
              <a:stCxn id="586" idx="3"/>
              <a:endCxn id="581" idx="7"/>
            </p:cNvCxnSpPr>
            <p:nvPr/>
          </p:nvCxnSpPr>
          <p:spPr>
            <a:xfrm flipH="1">
              <a:off x="5546311" y="3961777"/>
              <a:ext cx="208800" cy="32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86" name="Google Shape;586;p31"/>
            <p:cNvSpPr/>
            <p:nvPr/>
          </p:nvSpPr>
          <p:spPr>
            <a:xfrm>
              <a:off x="5691363" y="359022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4696588" y="359022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588" name="Google Shape;588;p31"/>
          <p:cNvCxnSpPr>
            <a:stCxn id="580" idx="6"/>
            <a:endCxn id="581" idx="0"/>
          </p:cNvCxnSpPr>
          <p:nvPr/>
        </p:nvCxnSpPr>
        <p:spPr>
          <a:xfrm>
            <a:off x="4278688" y="3764563"/>
            <a:ext cx="260700" cy="4185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9" name="Google Shape;589;p31"/>
          <p:cNvSpPr/>
          <p:nvPr/>
        </p:nvSpPr>
        <p:spPr>
          <a:xfrm>
            <a:off x="6221700" y="2770325"/>
            <a:ext cx="1752600" cy="215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0" name="Google Shape;590;p31"/>
          <p:cNvCxnSpPr>
            <a:stCxn id="591" idx="4"/>
            <a:endCxn id="591" idx="2"/>
          </p:cNvCxnSpPr>
          <p:nvPr/>
        </p:nvCxnSpPr>
        <p:spPr>
          <a:xfrm flipH="1" rot="5400000">
            <a:off x="6857563" y="4396475"/>
            <a:ext cx="217500" cy="217500"/>
          </a:xfrm>
          <a:prstGeom prst="curvedConnector4">
            <a:avLst>
              <a:gd fmla="val -109332" name="adj1"/>
              <a:gd fmla="val 209263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92" name="Google Shape;592;p31"/>
          <p:cNvGrpSpPr/>
          <p:nvPr/>
        </p:nvGrpSpPr>
        <p:grpSpPr>
          <a:xfrm>
            <a:off x="6379138" y="2892650"/>
            <a:ext cx="1430074" cy="1721325"/>
            <a:chOff x="4696588" y="2940275"/>
            <a:chExt cx="1430074" cy="1721325"/>
          </a:xfrm>
        </p:grpSpPr>
        <p:sp>
          <p:nvSpPr>
            <p:cNvPr id="593" name="Google Shape;593;p31"/>
            <p:cNvSpPr/>
            <p:nvPr/>
          </p:nvSpPr>
          <p:spPr>
            <a:xfrm>
              <a:off x="5212963" y="294027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94" name="Google Shape;594;p31"/>
            <p:cNvCxnSpPr>
              <a:stCxn id="595" idx="7"/>
              <a:endCxn id="593" idx="3"/>
            </p:cNvCxnSpPr>
            <p:nvPr/>
          </p:nvCxnSpPr>
          <p:spPr>
            <a:xfrm flipH="1" rot="10800000">
              <a:off x="5068140" y="3311973"/>
              <a:ext cx="2085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6" name="Google Shape;596;p31"/>
            <p:cNvCxnSpPr>
              <a:stCxn id="597" idx="1"/>
              <a:endCxn id="593" idx="5"/>
            </p:cNvCxnSpPr>
            <p:nvPr/>
          </p:nvCxnSpPr>
          <p:spPr>
            <a:xfrm rot="10800000">
              <a:off x="5584411" y="3311973"/>
              <a:ext cx="1707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91" name="Google Shape;591;p31"/>
            <p:cNvSpPr/>
            <p:nvPr/>
          </p:nvSpPr>
          <p:spPr>
            <a:xfrm>
              <a:off x="5174863" y="4226300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98" name="Google Shape;598;p31"/>
            <p:cNvCxnSpPr>
              <a:stCxn id="597" idx="3"/>
              <a:endCxn id="591" idx="7"/>
            </p:cNvCxnSpPr>
            <p:nvPr/>
          </p:nvCxnSpPr>
          <p:spPr>
            <a:xfrm flipH="1">
              <a:off x="5546311" y="3961777"/>
              <a:ext cx="208800" cy="32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97" name="Google Shape;597;p31"/>
            <p:cNvSpPr/>
            <p:nvPr/>
          </p:nvSpPr>
          <p:spPr>
            <a:xfrm>
              <a:off x="5691363" y="359022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4696588" y="359022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599" name="Google Shape;599;p31"/>
          <p:cNvCxnSpPr>
            <a:stCxn id="595" idx="5"/>
            <a:endCxn id="591" idx="1"/>
          </p:cNvCxnSpPr>
          <p:nvPr/>
        </p:nvCxnSpPr>
        <p:spPr>
          <a:xfrm>
            <a:off x="6750690" y="3914152"/>
            <a:ext cx="170400" cy="32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2"/>
          <p:cNvSpPr txBox="1"/>
          <p:nvPr>
            <p:ph type="title"/>
          </p:nvPr>
        </p:nvSpPr>
        <p:spPr>
          <a:xfrm>
            <a:off x="166800" y="92500"/>
            <a:ext cx="86448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Definition</a:t>
            </a:r>
            <a:endParaRPr/>
          </a:p>
        </p:txBody>
      </p:sp>
      <p:sp>
        <p:nvSpPr>
          <p:cNvPr id="605" name="Google Shape;605;p32"/>
          <p:cNvSpPr txBox="1"/>
          <p:nvPr>
            <p:ph idx="1" type="body"/>
          </p:nvPr>
        </p:nvSpPr>
        <p:spPr>
          <a:xfrm>
            <a:off x="243000" y="556500"/>
            <a:ext cx="8443800" cy="24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simple graph is a graph with: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 edges that connect a vertex to itself, i.e. no “loops”.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 two edges that connect the same vertices, i.e. no “parallel edges”.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61B, </a:t>
            </a:r>
            <a:r>
              <a:rPr b="1" lang="en"/>
              <a:t>unless otherwise explicitly stated, all graphs will be simple</a:t>
            </a:r>
            <a:r>
              <a:rPr b="1" lang="en"/>
              <a:t>.</a:t>
            </a:r>
            <a:endParaRPr b="1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other words, when we say “graph”, we mean “simple graph.”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Types</a:t>
            </a:r>
            <a:endParaRPr/>
          </a:p>
        </p:txBody>
      </p:sp>
      <p:sp>
        <p:nvSpPr>
          <p:cNvPr id="611" name="Google Shape;611;p33"/>
          <p:cNvSpPr/>
          <p:nvPr/>
        </p:nvSpPr>
        <p:spPr>
          <a:xfrm>
            <a:off x="1787775" y="179931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612" name="Google Shape;612;p33"/>
          <p:cNvSpPr/>
          <p:nvPr/>
        </p:nvSpPr>
        <p:spPr>
          <a:xfrm>
            <a:off x="2337350" y="124043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613" name="Google Shape;613;p33"/>
          <p:cNvSpPr/>
          <p:nvPr/>
        </p:nvSpPr>
        <p:spPr>
          <a:xfrm>
            <a:off x="2886926" y="179931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614" name="Google Shape;614;p33"/>
          <p:cNvSpPr/>
          <p:nvPr/>
        </p:nvSpPr>
        <p:spPr>
          <a:xfrm>
            <a:off x="2337350" y="2306739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615" name="Google Shape;615;p33"/>
          <p:cNvCxnSpPr>
            <a:stCxn id="611" idx="7"/>
            <a:endCxn id="612" idx="3"/>
          </p:cNvCxnSpPr>
          <p:nvPr/>
        </p:nvCxnSpPr>
        <p:spPr>
          <a:xfrm flipH="1" rot="10800000">
            <a:off x="2123221" y="1575765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6" name="Google Shape;616;p33"/>
          <p:cNvCxnSpPr>
            <a:stCxn id="611" idx="5"/>
            <a:endCxn id="614" idx="1"/>
          </p:cNvCxnSpPr>
          <p:nvPr/>
        </p:nvCxnSpPr>
        <p:spPr>
          <a:xfrm>
            <a:off x="2123221" y="2134758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7" name="Google Shape;617;p33"/>
          <p:cNvCxnSpPr>
            <a:stCxn id="612" idx="5"/>
            <a:endCxn id="613" idx="1"/>
          </p:cNvCxnSpPr>
          <p:nvPr/>
        </p:nvCxnSpPr>
        <p:spPr>
          <a:xfrm>
            <a:off x="2672797" y="1575877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8" name="Google Shape;618;p33"/>
          <p:cNvCxnSpPr>
            <a:stCxn id="614" idx="7"/>
            <a:endCxn id="613" idx="3"/>
          </p:cNvCxnSpPr>
          <p:nvPr/>
        </p:nvCxnSpPr>
        <p:spPr>
          <a:xfrm flipH="1" rot="10800000">
            <a:off x="2672797" y="2134793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9" name="Google Shape;619;p33"/>
          <p:cNvSpPr/>
          <p:nvPr/>
        </p:nvSpPr>
        <p:spPr>
          <a:xfrm>
            <a:off x="4108310" y="179931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620" name="Google Shape;620;p33"/>
          <p:cNvSpPr/>
          <p:nvPr/>
        </p:nvSpPr>
        <p:spPr>
          <a:xfrm>
            <a:off x="4657886" y="124043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621" name="Google Shape;621;p33"/>
          <p:cNvSpPr/>
          <p:nvPr/>
        </p:nvSpPr>
        <p:spPr>
          <a:xfrm>
            <a:off x="5207461" y="179931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622" name="Google Shape;622;p33"/>
          <p:cNvSpPr/>
          <p:nvPr/>
        </p:nvSpPr>
        <p:spPr>
          <a:xfrm>
            <a:off x="4657886" y="2306739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623" name="Google Shape;623;p33"/>
          <p:cNvCxnSpPr>
            <a:stCxn id="619" idx="7"/>
            <a:endCxn id="620" idx="3"/>
          </p:cNvCxnSpPr>
          <p:nvPr/>
        </p:nvCxnSpPr>
        <p:spPr>
          <a:xfrm flipH="1" rot="10800000">
            <a:off x="4443757" y="1575765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p33"/>
          <p:cNvCxnSpPr>
            <a:stCxn id="620" idx="5"/>
            <a:endCxn id="621" idx="1"/>
          </p:cNvCxnSpPr>
          <p:nvPr/>
        </p:nvCxnSpPr>
        <p:spPr>
          <a:xfrm>
            <a:off x="4993332" y="1575877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5" name="Google Shape;625;p33"/>
          <p:cNvCxnSpPr>
            <a:stCxn id="622" idx="7"/>
            <a:endCxn id="621" idx="3"/>
          </p:cNvCxnSpPr>
          <p:nvPr/>
        </p:nvCxnSpPr>
        <p:spPr>
          <a:xfrm flipH="1" rot="10800000">
            <a:off x="4993332" y="2134793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6" name="Google Shape;626;p33"/>
          <p:cNvSpPr/>
          <p:nvPr/>
        </p:nvSpPr>
        <p:spPr>
          <a:xfrm>
            <a:off x="5658483" y="1240425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cxnSp>
        <p:nvCxnSpPr>
          <p:cNvPr id="627" name="Google Shape;627;p33"/>
          <p:cNvCxnSpPr>
            <a:stCxn id="620" idx="6"/>
            <a:endCxn id="626" idx="2"/>
          </p:cNvCxnSpPr>
          <p:nvPr/>
        </p:nvCxnSpPr>
        <p:spPr>
          <a:xfrm>
            <a:off x="5050886" y="1436931"/>
            <a:ext cx="607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8" name="Google Shape;628;p33"/>
          <p:cNvSpPr/>
          <p:nvPr/>
        </p:nvSpPr>
        <p:spPr>
          <a:xfrm>
            <a:off x="1787775" y="3837455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629" name="Google Shape;629;p33"/>
          <p:cNvSpPr/>
          <p:nvPr/>
        </p:nvSpPr>
        <p:spPr>
          <a:xfrm>
            <a:off x="2337350" y="3278575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630" name="Google Shape;630;p33"/>
          <p:cNvSpPr/>
          <p:nvPr/>
        </p:nvSpPr>
        <p:spPr>
          <a:xfrm>
            <a:off x="2886926" y="3837455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631" name="Google Shape;631;p33"/>
          <p:cNvSpPr/>
          <p:nvPr/>
        </p:nvSpPr>
        <p:spPr>
          <a:xfrm>
            <a:off x="2337350" y="4344884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632" name="Google Shape;632;p33"/>
          <p:cNvCxnSpPr>
            <a:stCxn id="628" idx="7"/>
            <a:endCxn id="629" idx="3"/>
          </p:cNvCxnSpPr>
          <p:nvPr/>
        </p:nvCxnSpPr>
        <p:spPr>
          <a:xfrm flipH="1" rot="10800000">
            <a:off x="2123221" y="3613909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3" name="Google Shape;633;p33"/>
          <p:cNvCxnSpPr>
            <a:stCxn id="628" idx="5"/>
            <a:endCxn id="631" idx="1"/>
          </p:cNvCxnSpPr>
          <p:nvPr/>
        </p:nvCxnSpPr>
        <p:spPr>
          <a:xfrm>
            <a:off x="2123221" y="4172902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34" name="Google Shape;634;p33"/>
          <p:cNvCxnSpPr>
            <a:stCxn id="629" idx="5"/>
            <a:endCxn id="630" idx="1"/>
          </p:cNvCxnSpPr>
          <p:nvPr/>
        </p:nvCxnSpPr>
        <p:spPr>
          <a:xfrm>
            <a:off x="2672797" y="3614021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5" name="Google Shape;635;p33"/>
          <p:cNvCxnSpPr>
            <a:stCxn id="631" idx="7"/>
            <a:endCxn id="630" idx="3"/>
          </p:cNvCxnSpPr>
          <p:nvPr/>
        </p:nvCxnSpPr>
        <p:spPr>
          <a:xfrm flipH="1" rot="10800000">
            <a:off x="2672797" y="4172937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36" name="Google Shape;636;p33"/>
          <p:cNvSpPr/>
          <p:nvPr/>
        </p:nvSpPr>
        <p:spPr>
          <a:xfrm>
            <a:off x="4383072" y="3837455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637" name="Google Shape;637;p33"/>
          <p:cNvSpPr/>
          <p:nvPr/>
        </p:nvSpPr>
        <p:spPr>
          <a:xfrm>
            <a:off x="4932648" y="3278575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638" name="Google Shape;638;p33"/>
          <p:cNvSpPr/>
          <p:nvPr/>
        </p:nvSpPr>
        <p:spPr>
          <a:xfrm>
            <a:off x="5482223" y="3837455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639" name="Google Shape;639;p33"/>
          <p:cNvSpPr/>
          <p:nvPr/>
        </p:nvSpPr>
        <p:spPr>
          <a:xfrm>
            <a:off x="4932648" y="4344884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640" name="Google Shape;640;p33"/>
          <p:cNvCxnSpPr>
            <a:stCxn id="636" idx="7"/>
            <a:endCxn id="637" idx="3"/>
          </p:cNvCxnSpPr>
          <p:nvPr/>
        </p:nvCxnSpPr>
        <p:spPr>
          <a:xfrm flipH="1" rot="10800000">
            <a:off x="4718519" y="3613909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1" name="Google Shape;641;p33"/>
          <p:cNvCxnSpPr>
            <a:stCxn id="636" idx="5"/>
            <a:endCxn id="639" idx="1"/>
          </p:cNvCxnSpPr>
          <p:nvPr/>
        </p:nvCxnSpPr>
        <p:spPr>
          <a:xfrm>
            <a:off x="4718519" y="4172902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2" name="Google Shape;642;p33"/>
          <p:cNvCxnSpPr>
            <a:stCxn id="637" idx="5"/>
            <a:endCxn id="638" idx="1"/>
          </p:cNvCxnSpPr>
          <p:nvPr/>
        </p:nvCxnSpPr>
        <p:spPr>
          <a:xfrm>
            <a:off x="5268094" y="3614021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3" name="Google Shape;643;p33"/>
          <p:cNvCxnSpPr>
            <a:stCxn id="639" idx="7"/>
            <a:endCxn id="638" idx="3"/>
          </p:cNvCxnSpPr>
          <p:nvPr/>
        </p:nvCxnSpPr>
        <p:spPr>
          <a:xfrm flipH="1" rot="10800000">
            <a:off x="5268094" y="4172937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4" name="Google Shape;644;p33"/>
          <p:cNvSpPr txBox="1"/>
          <p:nvPr/>
        </p:nvSpPr>
        <p:spPr>
          <a:xfrm>
            <a:off x="73675" y="1695350"/>
            <a:ext cx="12126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Acyclic: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33"/>
          <p:cNvSpPr txBox="1"/>
          <p:nvPr/>
        </p:nvSpPr>
        <p:spPr>
          <a:xfrm>
            <a:off x="150275" y="3699900"/>
            <a:ext cx="12126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Cyclic: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33"/>
          <p:cNvSpPr txBox="1"/>
          <p:nvPr/>
        </p:nvSpPr>
        <p:spPr>
          <a:xfrm>
            <a:off x="1927550" y="553450"/>
            <a:ext cx="14037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Directed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33"/>
          <p:cNvSpPr txBox="1"/>
          <p:nvPr/>
        </p:nvSpPr>
        <p:spPr>
          <a:xfrm>
            <a:off x="4347975" y="541045"/>
            <a:ext cx="16458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Undirected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33"/>
          <p:cNvSpPr txBox="1"/>
          <p:nvPr/>
        </p:nvSpPr>
        <p:spPr>
          <a:xfrm>
            <a:off x="6597525" y="1513125"/>
            <a:ext cx="23832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With Edge Labels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33"/>
          <p:cNvSpPr/>
          <p:nvPr/>
        </p:nvSpPr>
        <p:spPr>
          <a:xfrm>
            <a:off x="7367123" y="2134756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650" name="Google Shape;650;p33"/>
          <p:cNvSpPr/>
          <p:nvPr/>
        </p:nvSpPr>
        <p:spPr>
          <a:xfrm>
            <a:off x="7916698" y="2693636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651" name="Google Shape;651;p33"/>
          <p:cNvSpPr/>
          <p:nvPr/>
        </p:nvSpPr>
        <p:spPr>
          <a:xfrm>
            <a:off x="7367123" y="3201064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652" name="Google Shape;652;p33"/>
          <p:cNvCxnSpPr>
            <a:stCxn id="649" idx="5"/>
            <a:endCxn id="650" idx="1"/>
          </p:cNvCxnSpPr>
          <p:nvPr/>
        </p:nvCxnSpPr>
        <p:spPr>
          <a:xfrm>
            <a:off x="7702570" y="2470202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3" name="Google Shape;653;p33"/>
          <p:cNvCxnSpPr>
            <a:stCxn id="651" idx="7"/>
            <a:endCxn id="650" idx="3"/>
          </p:cNvCxnSpPr>
          <p:nvPr/>
        </p:nvCxnSpPr>
        <p:spPr>
          <a:xfrm flipH="1" rot="10800000">
            <a:off x="7702570" y="3029118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4" name="Google Shape;654;p33"/>
          <p:cNvSpPr/>
          <p:nvPr/>
        </p:nvSpPr>
        <p:spPr>
          <a:xfrm>
            <a:off x="8367721" y="2134750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cxnSp>
        <p:nvCxnSpPr>
          <p:cNvPr id="655" name="Google Shape;655;p33"/>
          <p:cNvCxnSpPr>
            <a:stCxn id="649" idx="6"/>
            <a:endCxn id="654" idx="2"/>
          </p:cNvCxnSpPr>
          <p:nvPr/>
        </p:nvCxnSpPr>
        <p:spPr>
          <a:xfrm>
            <a:off x="7760123" y="2331256"/>
            <a:ext cx="607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6" name="Google Shape;656;p33"/>
          <p:cNvSpPr/>
          <p:nvPr/>
        </p:nvSpPr>
        <p:spPr>
          <a:xfrm>
            <a:off x="6817548" y="2693636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657" name="Google Shape;657;p33"/>
          <p:cNvSpPr txBox="1"/>
          <p:nvPr/>
        </p:nvSpPr>
        <p:spPr>
          <a:xfrm>
            <a:off x="7009550" y="2349150"/>
            <a:ext cx="2718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658" name="Google Shape;658;p33"/>
          <p:cNvCxnSpPr>
            <a:stCxn id="656" idx="7"/>
            <a:endCxn id="649" idx="3"/>
          </p:cNvCxnSpPr>
          <p:nvPr/>
        </p:nvCxnSpPr>
        <p:spPr>
          <a:xfrm flipH="1" rot="10800000">
            <a:off x="7152994" y="2470090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9" name="Google Shape;659;p33"/>
          <p:cNvSpPr txBox="1"/>
          <p:nvPr/>
        </p:nvSpPr>
        <p:spPr>
          <a:xfrm>
            <a:off x="7653225" y="2814050"/>
            <a:ext cx="2718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60" name="Google Shape;660;p33"/>
          <p:cNvSpPr txBox="1"/>
          <p:nvPr/>
        </p:nvSpPr>
        <p:spPr>
          <a:xfrm>
            <a:off x="7928025" y="2038939"/>
            <a:ext cx="2718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661" name="Google Shape;661;p33"/>
          <p:cNvSpPr txBox="1"/>
          <p:nvPr/>
        </p:nvSpPr>
        <p:spPr>
          <a:xfrm>
            <a:off x="7772992" y="2334528"/>
            <a:ext cx="2718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Terminology</a:t>
            </a:r>
            <a:endParaRPr/>
          </a:p>
        </p:txBody>
      </p:sp>
      <p:sp>
        <p:nvSpPr>
          <p:cNvPr id="667" name="Google Shape;667;p34"/>
          <p:cNvSpPr txBox="1"/>
          <p:nvPr>
            <p:ph idx="1" type="body"/>
          </p:nvPr>
        </p:nvSpPr>
        <p:spPr>
          <a:xfrm>
            <a:off x="166800" y="480300"/>
            <a:ext cx="47241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Graph: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Set of </a:t>
            </a:r>
            <a:r>
              <a:rPr b="1" i="1" lang="en" sz="1700"/>
              <a:t>vertices</a:t>
            </a:r>
            <a:r>
              <a:rPr lang="en" sz="1700"/>
              <a:t>, a.k.a. </a:t>
            </a:r>
            <a:r>
              <a:rPr b="1" i="1" lang="en" sz="1700"/>
              <a:t>nodes</a:t>
            </a:r>
            <a:r>
              <a:rPr lang="en" sz="1700"/>
              <a:t>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Set of </a:t>
            </a:r>
            <a:r>
              <a:rPr b="1" i="1" lang="en" sz="1700"/>
              <a:t>edges</a:t>
            </a:r>
            <a:r>
              <a:rPr lang="en" sz="1700"/>
              <a:t>: Pairs of vertices.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Vertices with an edge between are </a:t>
            </a:r>
            <a:r>
              <a:rPr b="1" i="1" lang="en" sz="1700"/>
              <a:t>adjacent</a:t>
            </a:r>
            <a:r>
              <a:rPr lang="en" sz="1700"/>
              <a:t>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Optional: Vertices or edges may have </a:t>
            </a:r>
            <a:r>
              <a:rPr b="1" i="1" lang="en" sz="1700"/>
              <a:t>labels</a:t>
            </a:r>
            <a:r>
              <a:rPr lang="en" sz="1700"/>
              <a:t> (or </a:t>
            </a:r>
            <a:r>
              <a:rPr b="1" i="1" lang="en" sz="1700"/>
              <a:t>weights</a:t>
            </a:r>
            <a:r>
              <a:rPr lang="en" sz="1700"/>
              <a:t>).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 </a:t>
            </a:r>
            <a:r>
              <a:rPr b="1" i="1" lang="en" sz="1700"/>
              <a:t>path</a:t>
            </a:r>
            <a:r>
              <a:rPr lang="en" sz="1700"/>
              <a:t> is a sequence of vertices connected by edges.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 </a:t>
            </a:r>
            <a:r>
              <a:rPr b="1" i="1" lang="en" sz="1700"/>
              <a:t>simple path</a:t>
            </a:r>
            <a:r>
              <a:rPr lang="en" sz="1700"/>
              <a:t> is a path without repeated vertices.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 </a:t>
            </a:r>
            <a:r>
              <a:rPr b="1" i="1" lang="en" sz="1700"/>
              <a:t>cycle</a:t>
            </a:r>
            <a:r>
              <a:rPr lang="en" sz="1700"/>
              <a:t> is a path whose first and last vertices are the same.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 graph with a cycle is ‘cyclic’.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Two vertices are </a:t>
            </a:r>
            <a:r>
              <a:rPr b="1" i="1" lang="en" sz="1700"/>
              <a:t>connected</a:t>
            </a:r>
            <a:r>
              <a:rPr lang="en" sz="1700"/>
              <a:t> if there is a path between them. If all vertices are connected, we say the graph is connected.</a:t>
            </a:r>
            <a:endParaRPr sz="1700"/>
          </a:p>
        </p:txBody>
      </p:sp>
      <p:pic>
        <p:nvPicPr>
          <p:cNvPr id="668" name="Google Shape;66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550" y="737925"/>
            <a:ext cx="3409950" cy="40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34"/>
          <p:cNvSpPr txBox="1"/>
          <p:nvPr/>
        </p:nvSpPr>
        <p:spPr>
          <a:xfrm>
            <a:off x="5685915" y="4757475"/>
            <a:ext cx="35049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from Algorithms 4th Edition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6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Example: The Paris Metro</a:t>
            </a:r>
            <a:endParaRPr/>
          </a:p>
        </p:txBody>
      </p:sp>
      <p:sp>
        <p:nvSpPr>
          <p:cNvPr id="675" name="Google Shape;675;p3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schematic map of the Paris Metro is a graph: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Undirected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Connected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Cyclic (not a tree!)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Vertex-labeled (each has a color).</a:t>
            </a:r>
            <a:br>
              <a:rPr lang="en"/>
            </a:br>
            <a:endParaRPr/>
          </a:p>
        </p:txBody>
      </p:sp>
      <p:pic>
        <p:nvPicPr>
          <p:cNvPr id="676" name="Google Shape;67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1988" y="1467625"/>
            <a:ext cx="5632124" cy="348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1" name="Google Shape;68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650" y="98288"/>
            <a:ext cx="7482699" cy="4642125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36"/>
          <p:cNvSpPr txBox="1"/>
          <p:nvPr/>
        </p:nvSpPr>
        <p:spPr>
          <a:xfrm>
            <a:off x="290475" y="4723550"/>
            <a:ext cx="85377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captures ‘is-a-type-of’ relationship. Example: descent is-a-type-of movement.</a:t>
            </a:r>
            <a:endParaRPr/>
          </a:p>
        </p:txBody>
      </p:sp>
      <p:sp>
        <p:nvSpPr>
          <p:cNvPr id="683" name="Google Shape;683;p36"/>
          <p:cNvSpPr txBox="1"/>
          <p:nvPr/>
        </p:nvSpPr>
        <p:spPr>
          <a:xfrm>
            <a:off x="0" y="0"/>
            <a:ext cx="3603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Directed Graph Example</a:t>
            </a:r>
            <a:endParaRPr b="1" sz="2400">
              <a:solidFill>
                <a:srgbClr val="BE07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36"/>
          <p:cNvSpPr txBox="1"/>
          <p:nvPr/>
        </p:nvSpPr>
        <p:spPr>
          <a:xfrm>
            <a:off x="7020500" y="133975"/>
            <a:ext cx="19890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 tree!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Two paths from group_action to event.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166800" y="92500"/>
            <a:ext cx="86448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Definition (Reminder)</a:t>
            </a:r>
            <a:endParaRPr/>
          </a:p>
        </p:txBody>
      </p:sp>
      <p:sp>
        <p:nvSpPr>
          <p:cNvPr id="44" name="Google Shape;44;p10"/>
          <p:cNvSpPr/>
          <p:nvPr/>
        </p:nvSpPr>
        <p:spPr>
          <a:xfrm>
            <a:off x="362638" y="2944275"/>
            <a:ext cx="435300" cy="4353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243000" y="556500"/>
            <a:ext cx="8443800" cy="24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tree consists of: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set of nodes.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set of edges that connect those nodes.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Constraint: There is exactly one path between any two nodes.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Green structures below are trees. Pink ones are not.</a:t>
            </a:r>
            <a:endParaRPr/>
          </a:p>
        </p:txBody>
      </p:sp>
      <p:grpSp>
        <p:nvGrpSpPr>
          <p:cNvPr id="46" name="Google Shape;46;p10"/>
          <p:cNvGrpSpPr/>
          <p:nvPr/>
        </p:nvGrpSpPr>
        <p:grpSpPr>
          <a:xfrm>
            <a:off x="4696588" y="2940275"/>
            <a:ext cx="1430074" cy="1721325"/>
            <a:chOff x="4696588" y="2940275"/>
            <a:chExt cx="1430074" cy="1721325"/>
          </a:xfrm>
        </p:grpSpPr>
        <p:sp>
          <p:nvSpPr>
            <p:cNvPr id="47" name="Google Shape;47;p10"/>
            <p:cNvSpPr/>
            <p:nvPr/>
          </p:nvSpPr>
          <p:spPr>
            <a:xfrm>
              <a:off x="5212963" y="294027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8" name="Google Shape;48;p10"/>
            <p:cNvCxnSpPr>
              <a:stCxn id="49" idx="1"/>
              <a:endCxn id="50" idx="5"/>
            </p:cNvCxnSpPr>
            <p:nvPr/>
          </p:nvCxnSpPr>
          <p:spPr>
            <a:xfrm rot="10800000">
              <a:off x="5068211" y="3961848"/>
              <a:ext cx="170400" cy="32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Google Shape;51;p10"/>
            <p:cNvCxnSpPr>
              <a:stCxn id="50" idx="7"/>
              <a:endCxn id="47" idx="3"/>
            </p:cNvCxnSpPr>
            <p:nvPr/>
          </p:nvCxnSpPr>
          <p:spPr>
            <a:xfrm flipH="1" rot="10800000">
              <a:off x="5068140" y="3311973"/>
              <a:ext cx="2085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Google Shape;52;p10"/>
            <p:cNvCxnSpPr>
              <a:stCxn id="53" idx="1"/>
              <a:endCxn id="47" idx="5"/>
            </p:cNvCxnSpPr>
            <p:nvPr/>
          </p:nvCxnSpPr>
          <p:spPr>
            <a:xfrm rot="10800000">
              <a:off x="5584411" y="3311973"/>
              <a:ext cx="1707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9" name="Google Shape;49;p10"/>
            <p:cNvSpPr/>
            <p:nvPr/>
          </p:nvSpPr>
          <p:spPr>
            <a:xfrm>
              <a:off x="5174863" y="4226300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4" name="Google Shape;54;p10"/>
            <p:cNvCxnSpPr>
              <a:stCxn id="53" idx="3"/>
              <a:endCxn id="49" idx="7"/>
            </p:cNvCxnSpPr>
            <p:nvPr/>
          </p:nvCxnSpPr>
          <p:spPr>
            <a:xfrm flipH="1">
              <a:off x="5546311" y="3961777"/>
              <a:ext cx="208800" cy="32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3" name="Google Shape;53;p10"/>
            <p:cNvSpPr/>
            <p:nvPr/>
          </p:nvSpPr>
          <p:spPr>
            <a:xfrm>
              <a:off x="5691363" y="359022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0" name="Google Shape;50;p10"/>
            <p:cNvSpPr/>
            <p:nvPr/>
          </p:nvSpPr>
          <p:spPr>
            <a:xfrm>
              <a:off x="4696588" y="359022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55" name="Google Shape;55;p10"/>
          <p:cNvGrpSpPr/>
          <p:nvPr/>
        </p:nvGrpSpPr>
        <p:grpSpPr>
          <a:xfrm>
            <a:off x="6805488" y="2870888"/>
            <a:ext cx="1865374" cy="1790700"/>
            <a:chOff x="6805488" y="2870888"/>
            <a:chExt cx="1865374" cy="1790700"/>
          </a:xfrm>
        </p:grpSpPr>
        <p:sp>
          <p:nvSpPr>
            <p:cNvPr id="56" name="Google Shape;56;p10"/>
            <p:cNvSpPr/>
            <p:nvPr/>
          </p:nvSpPr>
          <p:spPr>
            <a:xfrm>
              <a:off x="7757163" y="2871013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7" name="Google Shape;57;p10"/>
            <p:cNvCxnSpPr>
              <a:stCxn id="58" idx="0"/>
              <a:endCxn id="59" idx="3"/>
            </p:cNvCxnSpPr>
            <p:nvPr/>
          </p:nvCxnSpPr>
          <p:spPr>
            <a:xfrm flipH="1" rot="10800000">
              <a:off x="7023138" y="3892388"/>
              <a:ext cx="281400" cy="333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" name="Google Shape;60;p10"/>
            <p:cNvCxnSpPr>
              <a:stCxn id="59" idx="7"/>
              <a:endCxn id="56" idx="3"/>
            </p:cNvCxnSpPr>
            <p:nvPr/>
          </p:nvCxnSpPr>
          <p:spPr>
            <a:xfrm flipH="1" rot="10800000">
              <a:off x="7612340" y="3242711"/>
              <a:ext cx="2085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10"/>
            <p:cNvCxnSpPr>
              <a:stCxn id="62" idx="1"/>
              <a:endCxn id="56" idx="5"/>
            </p:cNvCxnSpPr>
            <p:nvPr/>
          </p:nvCxnSpPr>
          <p:spPr>
            <a:xfrm rot="10800000">
              <a:off x="8128611" y="3242711"/>
              <a:ext cx="1707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2" name="Google Shape;62;p10"/>
            <p:cNvSpPr/>
            <p:nvPr/>
          </p:nvSpPr>
          <p:spPr>
            <a:xfrm>
              <a:off x="8235563" y="3520963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7240788" y="3520963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805488" y="4226288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63" name="Google Shape;63;p10"/>
            <p:cNvCxnSpPr>
              <a:stCxn id="58" idx="4"/>
              <a:endCxn id="56" idx="0"/>
            </p:cNvCxnSpPr>
            <p:nvPr/>
          </p:nvCxnSpPr>
          <p:spPr>
            <a:xfrm rot="-5400000">
              <a:off x="6603588" y="3290438"/>
              <a:ext cx="1790700" cy="951600"/>
            </a:xfrm>
            <a:prstGeom prst="curvedConnector5">
              <a:avLst>
                <a:gd fmla="val -13298" name="adj1"/>
                <a:gd fmla="val -53170" name="adj2"/>
                <a:gd fmla="val 113291" name="adj3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4" name="Google Shape;64;p10"/>
          <p:cNvGrpSpPr/>
          <p:nvPr/>
        </p:nvGrpSpPr>
        <p:grpSpPr>
          <a:xfrm>
            <a:off x="1318250" y="2924125"/>
            <a:ext cx="984900" cy="1767500"/>
            <a:chOff x="1318250" y="2924125"/>
            <a:chExt cx="984900" cy="1767500"/>
          </a:xfrm>
        </p:grpSpPr>
        <p:sp>
          <p:nvSpPr>
            <p:cNvPr id="65" name="Google Shape;65;p10"/>
            <p:cNvSpPr/>
            <p:nvPr/>
          </p:nvSpPr>
          <p:spPr>
            <a:xfrm>
              <a:off x="1318250" y="354405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66" name="Google Shape;66;p10"/>
            <p:cNvCxnSpPr>
              <a:stCxn id="67" idx="0"/>
              <a:endCxn id="65" idx="5"/>
            </p:cNvCxnSpPr>
            <p:nvPr/>
          </p:nvCxnSpPr>
          <p:spPr>
            <a:xfrm rot="10800000">
              <a:off x="1689750" y="3915525"/>
              <a:ext cx="1320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" name="Google Shape;68;p10"/>
            <p:cNvCxnSpPr>
              <a:stCxn id="65" idx="0"/>
              <a:endCxn id="69" idx="3"/>
            </p:cNvCxnSpPr>
            <p:nvPr/>
          </p:nvCxnSpPr>
          <p:spPr>
            <a:xfrm flipH="1" rot="10800000">
              <a:off x="1535900" y="3295650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7" name="Google Shape;67;p10"/>
            <p:cNvSpPr/>
            <p:nvPr/>
          </p:nvSpPr>
          <p:spPr>
            <a:xfrm>
              <a:off x="1604100" y="42563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9" name="Google Shape;69;p10"/>
            <p:cNvSpPr/>
            <p:nvPr/>
          </p:nvSpPr>
          <p:spPr>
            <a:xfrm>
              <a:off x="1867850" y="29241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70" name="Google Shape;70;p10"/>
          <p:cNvGrpSpPr/>
          <p:nvPr/>
        </p:nvGrpSpPr>
        <p:grpSpPr>
          <a:xfrm>
            <a:off x="2507425" y="3046500"/>
            <a:ext cx="1943375" cy="1767500"/>
            <a:chOff x="2507425" y="3046500"/>
            <a:chExt cx="1943375" cy="1767500"/>
          </a:xfrm>
        </p:grpSpPr>
        <p:sp>
          <p:nvSpPr>
            <p:cNvPr id="71" name="Google Shape;71;p10"/>
            <p:cNvSpPr/>
            <p:nvPr/>
          </p:nvSpPr>
          <p:spPr>
            <a:xfrm>
              <a:off x="3037600" y="36664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72" name="Google Shape;72;p10"/>
            <p:cNvCxnSpPr>
              <a:stCxn id="73" idx="0"/>
              <a:endCxn id="71" idx="5"/>
            </p:cNvCxnSpPr>
            <p:nvPr/>
          </p:nvCxnSpPr>
          <p:spPr>
            <a:xfrm rot="10800000">
              <a:off x="3409100" y="4037900"/>
              <a:ext cx="3606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10"/>
            <p:cNvCxnSpPr>
              <a:stCxn id="71" idx="0"/>
              <a:endCxn id="75" idx="3"/>
            </p:cNvCxnSpPr>
            <p:nvPr/>
          </p:nvCxnSpPr>
          <p:spPr>
            <a:xfrm flipH="1" rot="10800000">
              <a:off x="3255250" y="3418025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3" name="Google Shape;73;p10"/>
            <p:cNvSpPr/>
            <p:nvPr/>
          </p:nvSpPr>
          <p:spPr>
            <a:xfrm>
              <a:off x="3552050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3587200" y="30465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6" name="Google Shape;76;p10"/>
            <p:cNvSpPr/>
            <p:nvPr/>
          </p:nvSpPr>
          <p:spPr>
            <a:xfrm>
              <a:off x="2507425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7" name="Google Shape;77;p10"/>
            <p:cNvSpPr/>
            <p:nvPr/>
          </p:nvSpPr>
          <p:spPr>
            <a:xfrm>
              <a:off x="3029738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78" name="Google Shape;78;p10"/>
            <p:cNvCxnSpPr>
              <a:stCxn id="71" idx="3"/>
              <a:endCxn id="76" idx="0"/>
            </p:cNvCxnSpPr>
            <p:nvPr/>
          </p:nvCxnSpPr>
          <p:spPr>
            <a:xfrm flipH="1">
              <a:off x="2725148" y="4037977"/>
              <a:ext cx="3762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10"/>
            <p:cNvCxnSpPr>
              <a:stCxn id="71" idx="4"/>
              <a:endCxn id="77" idx="0"/>
            </p:cNvCxnSpPr>
            <p:nvPr/>
          </p:nvCxnSpPr>
          <p:spPr>
            <a:xfrm flipH="1">
              <a:off x="3247450" y="4101725"/>
              <a:ext cx="7800" cy="276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0" name="Google Shape;80;p10"/>
            <p:cNvSpPr/>
            <p:nvPr/>
          </p:nvSpPr>
          <p:spPr>
            <a:xfrm>
              <a:off x="4015500" y="36664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81" name="Google Shape;81;p10"/>
            <p:cNvCxnSpPr>
              <a:stCxn id="80" idx="0"/>
              <a:endCxn id="75" idx="5"/>
            </p:cNvCxnSpPr>
            <p:nvPr/>
          </p:nvCxnSpPr>
          <p:spPr>
            <a:xfrm rot="10800000">
              <a:off x="3958650" y="3418025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7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Graph Problems</a:t>
            </a:r>
            <a:endParaRPr sz="4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8"/>
          <p:cNvSpPr txBox="1"/>
          <p:nvPr>
            <p:ph idx="1" type="body"/>
          </p:nvPr>
        </p:nvSpPr>
        <p:spPr>
          <a:xfrm>
            <a:off x="243000" y="556500"/>
            <a:ext cx="84438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lots of interesting questions we can ask about a graph: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What is the shortest route</a:t>
            </a:r>
            <a:r>
              <a:rPr lang="en"/>
              <a:t> from S to T</a:t>
            </a:r>
            <a:r>
              <a:rPr lang="en"/>
              <a:t>? What is the longest without cycles?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Are there cycles?</a:t>
            </a:r>
            <a:endParaRPr/>
          </a:p>
        </p:txBody>
      </p:sp>
      <p:pic>
        <p:nvPicPr>
          <p:cNvPr id="695" name="Google Shape;69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1988" y="1467625"/>
            <a:ext cx="5632124" cy="3484575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3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Queries</a:t>
            </a:r>
            <a:endParaRPr/>
          </a:p>
        </p:txBody>
      </p:sp>
      <p:sp>
        <p:nvSpPr>
          <p:cNvPr id="697" name="Google Shape;697;p38"/>
          <p:cNvSpPr txBox="1"/>
          <p:nvPr>
            <p:ph idx="1" type="body"/>
          </p:nvPr>
        </p:nvSpPr>
        <p:spPr>
          <a:xfrm>
            <a:off x="243000" y="1543850"/>
            <a:ext cx="4252200" cy="31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Is there a tour you can take that only uses each node (station) exactly once?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Is there a tour that uses each edge exactly once?</a:t>
            </a:r>
            <a:endParaRPr/>
          </a:p>
        </p:txBody>
      </p:sp>
      <p:sp>
        <p:nvSpPr>
          <p:cNvPr id="698" name="Google Shape;698;p38"/>
          <p:cNvSpPr txBox="1"/>
          <p:nvPr/>
        </p:nvSpPr>
        <p:spPr>
          <a:xfrm>
            <a:off x="8493576" y="3122898"/>
            <a:ext cx="906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699" name="Google Shape;699;p38"/>
          <p:cNvCxnSpPr/>
          <p:nvPr/>
        </p:nvCxnSpPr>
        <p:spPr>
          <a:xfrm rot="10800000">
            <a:off x="8216901" y="3122898"/>
            <a:ext cx="310800" cy="1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0" name="Google Shape;700;p38"/>
          <p:cNvSpPr txBox="1"/>
          <p:nvPr/>
        </p:nvSpPr>
        <p:spPr>
          <a:xfrm>
            <a:off x="5261399" y="2857823"/>
            <a:ext cx="906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cxnSp>
        <p:nvCxnSpPr>
          <p:cNvPr id="701" name="Google Shape;701;p38"/>
          <p:cNvCxnSpPr/>
          <p:nvPr/>
        </p:nvCxnSpPr>
        <p:spPr>
          <a:xfrm flipH="1" rot="10800000">
            <a:off x="5547799" y="2931298"/>
            <a:ext cx="755700" cy="11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Queries More Theoretically</a:t>
            </a:r>
            <a:endParaRPr/>
          </a:p>
        </p:txBody>
      </p:sp>
      <p:sp>
        <p:nvSpPr>
          <p:cNvPr id="707" name="Google Shape;707;p39"/>
          <p:cNvSpPr txBox="1"/>
          <p:nvPr>
            <p:ph idx="1" type="body"/>
          </p:nvPr>
        </p:nvSpPr>
        <p:spPr>
          <a:xfrm>
            <a:off x="243000" y="556500"/>
            <a:ext cx="86856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well known graph problems and their common names: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s-t Path</a:t>
            </a:r>
            <a:r>
              <a:rPr lang="en"/>
              <a:t>. Is there a path between vertices s and t?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Connectivity. </a:t>
            </a:r>
            <a:r>
              <a:rPr lang="en"/>
              <a:t>Is the graph connected, i.e. is there a path between all vertices?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Biconnectivity. </a:t>
            </a:r>
            <a:r>
              <a:rPr lang="en"/>
              <a:t>Is there a vertex whose removal disconnects the graph?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Shortest s-t Path. </a:t>
            </a:r>
            <a:r>
              <a:rPr lang="en"/>
              <a:t>What is the shortest path between vertices s and t?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Cycle Detection.</a:t>
            </a:r>
            <a:r>
              <a:rPr lang="en"/>
              <a:t> Does the graph contain any cycles?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Euler Tour.</a:t>
            </a:r>
            <a:r>
              <a:rPr lang="en"/>
              <a:t> Is there a cycle that uses every edge exactly once?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Hamilton Tour. </a:t>
            </a:r>
            <a:r>
              <a:rPr lang="en"/>
              <a:t>Is there a cycle that uses every vertex exactly once?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Planarity</a:t>
            </a:r>
            <a:r>
              <a:rPr lang="en"/>
              <a:t>. Can you draw </a:t>
            </a:r>
            <a:r>
              <a:rPr lang="en"/>
              <a:t>the </a:t>
            </a:r>
            <a:r>
              <a:rPr lang="en"/>
              <a:t>graph on paper with no crossing edges?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Isomorphism</a:t>
            </a:r>
            <a:r>
              <a:rPr lang="en"/>
              <a:t>. Are two graphs isomorphic (the same graph in disguise)?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Often can’t tell how difficult a graph problem is without very deep consideration.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Problem Difficulty</a:t>
            </a:r>
            <a:endParaRPr/>
          </a:p>
        </p:txBody>
      </p:sp>
      <p:sp>
        <p:nvSpPr>
          <p:cNvPr id="713" name="Google Shape;713;p40"/>
          <p:cNvSpPr txBox="1"/>
          <p:nvPr>
            <p:ph idx="1" type="body"/>
          </p:nvPr>
        </p:nvSpPr>
        <p:spPr>
          <a:xfrm>
            <a:off x="243000" y="556500"/>
            <a:ext cx="86856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well known graph problems: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Euler Tour.</a:t>
            </a:r>
            <a:r>
              <a:rPr lang="en"/>
              <a:t> Is there a cycle that uses every edge exactly once?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Hamilton Tour. </a:t>
            </a:r>
            <a:r>
              <a:rPr lang="en"/>
              <a:t>Is there a cycle that uses every vertex exactly once?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Difficulty can be deceiving.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An efficient Euler tour algorithm O(# edges) was found as early as 1873 [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].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Despite decades of intense study, no efficient algorithm for a Hamilton tour exists. Best algorithms are exponential time.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 problems are among the most mathematically rich areas of CS theory.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1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Depth-First Traversal</a:t>
            </a:r>
            <a:endParaRPr sz="4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s-t Connectivity</a:t>
            </a:r>
            <a:endParaRPr/>
          </a:p>
        </p:txBody>
      </p:sp>
      <p:sp>
        <p:nvSpPr>
          <p:cNvPr id="724" name="Google Shape;724;p42"/>
          <p:cNvSpPr txBox="1"/>
          <p:nvPr>
            <p:ph idx="1" type="body"/>
          </p:nvPr>
        </p:nvSpPr>
        <p:spPr>
          <a:xfrm>
            <a:off x="243000" y="556500"/>
            <a:ext cx="8443800" cy="19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solve a classic graph problem called the s-t connectivity problem.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Given source vertex s and a target vertex t, is there a path between s and t?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Requires us to traverse the graph somehow.</a:t>
            </a:r>
            <a:endParaRPr/>
          </a:p>
        </p:txBody>
      </p:sp>
      <p:sp>
        <p:nvSpPr>
          <p:cNvPr id="725" name="Google Shape;725;p42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26" name="Google Shape;726;p42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27" name="Google Shape;727;p42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28" name="Google Shape;728;p42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729" name="Google Shape;729;p42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730" name="Google Shape;730;p42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731" name="Google Shape;731;p42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732" name="Google Shape;732;p42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733" name="Google Shape;733;p42"/>
          <p:cNvCxnSpPr>
            <a:stCxn id="725" idx="2"/>
            <a:endCxn id="726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4" name="Google Shape;734;p42"/>
          <p:cNvCxnSpPr>
            <a:stCxn id="725" idx="3"/>
            <a:endCxn id="728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5" name="Google Shape;735;p42"/>
          <p:cNvCxnSpPr>
            <a:stCxn id="727" idx="2"/>
            <a:endCxn id="728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6" name="Google Shape;736;p42"/>
          <p:cNvCxnSpPr>
            <a:stCxn id="730" idx="2"/>
            <a:endCxn id="731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7" name="Google Shape;737;p42"/>
          <p:cNvCxnSpPr>
            <a:stCxn id="730" idx="2"/>
            <a:endCxn id="729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8" name="Google Shape;738;p42"/>
          <p:cNvCxnSpPr>
            <a:stCxn id="728" idx="2"/>
            <a:endCxn id="729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9" name="Google Shape;739;p42"/>
          <p:cNvCxnSpPr>
            <a:stCxn id="726" idx="3"/>
            <a:endCxn id="729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0" name="Google Shape;740;p42"/>
          <p:cNvCxnSpPr>
            <a:stCxn id="729" idx="2"/>
            <a:endCxn id="732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1" name="Google Shape;741;p42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742" name="Google Shape;742;p42"/>
          <p:cNvCxnSpPr>
            <a:stCxn id="741" idx="3"/>
            <a:endCxn id="725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3" name="Google Shape;743;p42"/>
          <p:cNvSpPr txBox="1"/>
          <p:nvPr/>
        </p:nvSpPr>
        <p:spPr>
          <a:xfrm>
            <a:off x="5379325" y="3394191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744" name="Google Shape;744;p42"/>
          <p:cNvSpPr txBox="1"/>
          <p:nvPr/>
        </p:nvSpPr>
        <p:spPr>
          <a:xfrm>
            <a:off x="8360475" y="4021756"/>
            <a:ext cx="411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4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s-t Connectivity</a:t>
            </a:r>
            <a:endParaRPr/>
          </a:p>
        </p:txBody>
      </p:sp>
      <p:sp>
        <p:nvSpPr>
          <p:cNvPr id="750" name="Google Shape;750;p43"/>
          <p:cNvSpPr txBox="1"/>
          <p:nvPr>
            <p:ph idx="1" type="body"/>
          </p:nvPr>
        </p:nvSpPr>
        <p:spPr>
          <a:xfrm>
            <a:off x="243000" y="556500"/>
            <a:ext cx="8443800" cy="40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solve a classic graph problem called the s-t connectivity problem.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Given source vertex s and a target vertex t, is there a path between s and t?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Requires us to traverse the graph somehow.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Try to come up with an algorithm for connected(s, t).</a:t>
            </a:r>
            <a:endParaRPr/>
          </a:p>
        </p:txBody>
      </p:sp>
      <p:sp>
        <p:nvSpPr>
          <p:cNvPr id="751" name="Google Shape;751;p43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52" name="Google Shape;752;p43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53" name="Google Shape;753;p43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54" name="Google Shape;754;p43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755" name="Google Shape;755;p43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756" name="Google Shape;756;p43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757" name="Google Shape;757;p43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758" name="Google Shape;758;p43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759" name="Google Shape;759;p43"/>
          <p:cNvCxnSpPr>
            <a:stCxn id="751" idx="2"/>
            <a:endCxn id="752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0" name="Google Shape;760;p43"/>
          <p:cNvCxnSpPr>
            <a:stCxn id="751" idx="3"/>
            <a:endCxn id="754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1" name="Google Shape;761;p43"/>
          <p:cNvCxnSpPr>
            <a:stCxn id="753" idx="2"/>
            <a:endCxn id="754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" name="Google Shape;762;p43"/>
          <p:cNvCxnSpPr>
            <a:stCxn id="756" idx="2"/>
            <a:endCxn id="757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" name="Google Shape;763;p43"/>
          <p:cNvCxnSpPr>
            <a:stCxn id="756" idx="2"/>
            <a:endCxn id="755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" name="Google Shape;764;p43"/>
          <p:cNvCxnSpPr>
            <a:stCxn id="754" idx="2"/>
            <a:endCxn id="755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" name="Google Shape;765;p43"/>
          <p:cNvCxnSpPr>
            <a:stCxn id="752" idx="3"/>
            <a:endCxn id="755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6" name="Google Shape;766;p43"/>
          <p:cNvCxnSpPr>
            <a:stCxn id="755" idx="2"/>
            <a:endCxn id="758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7" name="Google Shape;767;p43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768" name="Google Shape;768;p43"/>
          <p:cNvCxnSpPr>
            <a:stCxn id="767" idx="3"/>
            <a:endCxn id="751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9" name="Google Shape;769;p43"/>
          <p:cNvSpPr txBox="1"/>
          <p:nvPr/>
        </p:nvSpPr>
        <p:spPr>
          <a:xfrm>
            <a:off x="5379325" y="3394191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770" name="Google Shape;770;p43"/>
          <p:cNvSpPr txBox="1"/>
          <p:nvPr/>
        </p:nvSpPr>
        <p:spPr>
          <a:xfrm>
            <a:off x="8360475" y="4021756"/>
            <a:ext cx="411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4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s-t Connectivity</a:t>
            </a:r>
            <a:endParaRPr/>
          </a:p>
        </p:txBody>
      </p:sp>
      <p:sp>
        <p:nvSpPr>
          <p:cNvPr id="776" name="Google Shape;776;p44"/>
          <p:cNvSpPr txBox="1"/>
          <p:nvPr>
            <p:ph idx="1" type="body"/>
          </p:nvPr>
        </p:nvSpPr>
        <p:spPr>
          <a:xfrm>
            <a:off x="243000" y="556500"/>
            <a:ext cx="8443800" cy="40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possible recursive algorithm for </a:t>
            </a:r>
            <a:r>
              <a:rPr lang="en"/>
              <a:t>connected(s, t).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Does s == t? If so, return true.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Otherwise, if connected(v, t) for any neighbor v of s, return true.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Return false.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wrong with the algorithm above?</a:t>
            </a:r>
            <a:endParaRPr/>
          </a:p>
        </p:txBody>
      </p:sp>
      <p:sp>
        <p:nvSpPr>
          <p:cNvPr id="777" name="Google Shape;777;p44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78" name="Google Shape;778;p44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79" name="Google Shape;779;p44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80" name="Google Shape;780;p44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781" name="Google Shape;781;p44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782" name="Google Shape;782;p44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783" name="Google Shape;783;p44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784" name="Google Shape;784;p44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785" name="Google Shape;785;p44"/>
          <p:cNvCxnSpPr>
            <a:stCxn id="777" idx="2"/>
            <a:endCxn id="778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6" name="Google Shape;786;p44"/>
          <p:cNvCxnSpPr>
            <a:stCxn id="777" idx="3"/>
            <a:endCxn id="780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7" name="Google Shape;787;p44"/>
          <p:cNvCxnSpPr>
            <a:stCxn id="779" idx="2"/>
            <a:endCxn id="780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8" name="Google Shape;788;p44"/>
          <p:cNvCxnSpPr>
            <a:stCxn id="782" idx="2"/>
            <a:endCxn id="783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9" name="Google Shape;789;p44"/>
          <p:cNvCxnSpPr>
            <a:stCxn id="782" idx="2"/>
            <a:endCxn id="781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0" name="Google Shape;790;p44"/>
          <p:cNvCxnSpPr>
            <a:stCxn id="780" idx="2"/>
            <a:endCxn id="781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1" name="Google Shape;791;p44"/>
          <p:cNvCxnSpPr>
            <a:stCxn id="778" idx="3"/>
            <a:endCxn id="781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2" name="Google Shape;792;p44"/>
          <p:cNvCxnSpPr>
            <a:stCxn id="781" idx="2"/>
            <a:endCxn id="784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3" name="Google Shape;793;p44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794" name="Google Shape;794;p44"/>
          <p:cNvCxnSpPr>
            <a:stCxn id="793" idx="3"/>
            <a:endCxn id="777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5" name="Google Shape;795;p44"/>
          <p:cNvSpPr txBox="1"/>
          <p:nvPr/>
        </p:nvSpPr>
        <p:spPr>
          <a:xfrm>
            <a:off x="5379325" y="3394191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796" name="Google Shape;796;p44"/>
          <p:cNvSpPr txBox="1"/>
          <p:nvPr/>
        </p:nvSpPr>
        <p:spPr>
          <a:xfrm>
            <a:off x="8360475" y="4021756"/>
            <a:ext cx="411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4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s-t Connectivity</a:t>
            </a:r>
            <a:endParaRPr/>
          </a:p>
        </p:txBody>
      </p:sp>
      <p:sp>
        <p:nvSpPr>
          <p:cNvPr id="802" name="Google Shape;802;p45"/>
          <p:cNvSpPr txBox="1"/>
          <p:nvPr>
            <p:ph idx="1" type="body"/>
          </p:nvPr>
        </p:nvSpPr>
        <p:spPr>
          <a:xfrm>
            <a:off x="243000" y="556500"/>
            <a:ext cx="8443800" cy="40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possible recursive algorithm for connected(s, t).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Does s == t? If so, return true.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Otherwise, if connected(v, t) for any neighbor v of s, return true.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Return false.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wrong with the algorithm above?</a:t>
            </a:r>
            <a:endParaRPr/>
          </a:p>
        </p:txBody>
      </p:sp>
      <p:sp>
        <p:nvSpPr>
          <p:cNvPr id="803" name="Google Shape;803;p45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04" name="Google Shape;804;p45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05" name="Google Shape;805;p45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806" name="Google Shape;806;p45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07" name="Google Shape;807;p45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808" name="Google Shape;808;p45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809" name="Google Shape;809;p45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810" name="Google Shape;810;p45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811" name="Google Shape;811;p45"/>
          <p:cNvCxnSpPr>
            <a:stCxn id="803" idx="2"/>
            <a:endCxn id="804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2" name="Google Shape;812;p45"/>
          <p:cNvCxnSpPr>
            <a:stCxn id="803" idx="3"/>
            <a:endCxn id="806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3" name="Google Shape;813;p45"/>
          <p:cNvCxnSpPr>
            <a:stCxn id="805" idx="2"/>
            <a:endCxn id="806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4" name="Google Shape;814;p45"/>
          <p:cNvCxnSpPr>
            <a:stCxn id="808" idx="2"/>
            <a:endCxn id="809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5" name="Google Shape;815;p45"/>
          <p:cNvCxnSpPr>
            <a:stCxn id="808" idx="2"/>
            <a:endCxn id="807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6" name="Google Shape;816;p45"/>
          <p:cNvCxnSpPr>
            <a:stCxn id="806" idx="2"/>
            <a:endCxn id="807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7" name="Google Shape;817;p45"/>
          <p:cNvCxnSpPr>
            <a:stCxn id="804" idx="3"/>
            <a:endCxn id="807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8" name="Google Shape;818;p45"/>
          <p:cNvCxnSpPr>
            <a:stCxn id="807" idx="2"/>
            <a:endCxn id="810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9" name="Google Shape;819;p45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820" name="Google Shape;820;p45"/>
          <p:cNvCxnSpPr>
            <a:stCxn id="819" idx="3"/>
            <a:endCxn id="803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1" name="Google Shape;821;p45"/>
          <p:cNvSpPr txBox="1"/>
          <p:nvPr/>
        </p:nvSpPr>
        <p:spPr>
          <a:xfrm>
            <a:off x="5379325" y="3394191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822" name="Google Shape;822;p45"/>
          <p:cNvSpPr txBox="1"/>
          <p:nvPr/>
        </p:nvSpPr>
        <p:spPr>
          <a:xfrm>
            <a:off x="8360475" y="4021756"/>
            <a:ext cx="411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4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s-t Connectivity</a:t>
            </a:r>
            <a:endParaRPr/>
          </a:p>
        </p:txBody>
      </p:sp>
      <p:sp>
        <p:nvSpPr>
          <p:cNvPr id="828" name="Google Shape;828;p46"/>
          <p:cNvSpPr txBox="1"/>
          <p:nvPr>
            <p:ph idx="1" type="body"/>
          </p:nvPr>
        </p:nvSpPr>
        <p:spPr>
          <a:xfrm>
            <a:off x="243000" y="556500"/>
            <a:ext cx="8443800" cy="40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possible recursive algorithm for connected(s, t).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Does s == t? If so, return true.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Otherwise, if connected(v, t) for any neighbor v of s, return true.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Return false.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wrong with it? Can get caught in an infinite loop. Example: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connected(0, 7):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Does 0 == 7? No, so...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if (connected(1, 7)) return true;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connected(1, 7):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Does 1 == 7? No, so…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If (connected(0, 7)) … ← Infinite loop.</a:t>
            </a:r>
            <a:endParaRPr/>
          </a:p>
        </p:txBody>
      </p:sp>
      <p:sp>
        <p:nvSpPr>
          <p:cNvPr id="829" name="Google Shape;829;p46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30" name="Google Shape;830;p46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31" name="Google Shape;831;p46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832" name="Google Shape;832;p46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33" name="Google Shape;833;p46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834" name="Google Shape;834;p46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835" name="Google Shape;835;p46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836" name="Google Shape;836;p46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837" name="Google Shape;837;p46"/>
          <p:cNvCxnSpPr>
            <a:stCxn id="829" idx="2"/>
            <a:endCxn id="830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8" name="Google Shape;838;p46"/>
          <p:cNvCxnSpPr>
            <a:stCxn id="829" idx="3"/>
            <a:endCxn id="832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9" name="Google Shape;839;p46"/>
          <p:cNvCxnSpPr>
            <a:stCxn id="831" idx="2"/>
            <a:endCxn id="832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0" name="Google Shape;840;p46"/>
          <p:cNvCxnSpPr>
            <a:stCxn id="834" idx="2"/>
            <a:endCxn id="835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1" name="Google Shape;841;p46"/>
          <p:cNvCxnSpPr>
            <a:stCxn id="834" idx="2"/>
            <a:endCxn id="833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2" name="Google Shape;842;p46"/>
          <p:cNvCxnSpPr>
            <a:stCxn id="832" idx="2"/>
            <a:endCxn id="833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3" name="Google Shape;843;p46"/>
          <p:cNvCxnSpPr>
            <a:stCxn id="830" idx="3"/>
            <a:endCxn id="833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46"/>
          <p:cNvCxnSpPr>
            <a:stCxn id="833" idx="2"/>
            <a:endCxn id="836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5" name="Google Shape;845;p46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846" name="Google Shape;846;p46"/>
          <p:cNvCxnSpPr>
            <a:stCxn id="845" idx="3"/>
            <a:endCxn id="829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7" name="Google Shape;847;p46"/>
          <p:cNvSpPr txBox="1"/>
          <p:nvPr/>
        </p:nvSpPr>
        <p:spPr>
          <a:xfrm>
            <a:off x="5379325" y="3394191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848" name="Google Shape;848;p46"/>
          <p:cNvSpPr txBox="1"/>
          <p:nvPr/>
        </p:nvSpPr>
        <p:spPr>
          <a:xfrm>
            <a:off x="8360475" y="4021756"/>
            <a:ext cx="411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166800" y="92500"/>
            <a:ext cx="86448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Rooted Trees Definition (Reminder)</a:t>
            </a:r>
            <a:endParaRPr/>
          </a:p>
        </p:txBody>
      </p:sp>
      <p:sp>
        <p:nvSpPr>
          <p:cNvPr id="87" name="Google Shape;87;p11"/>
          <p:cNvSpPr/>
          <p:nvPr/>
        </p:nvSpPr>
        <p:spPr>
          <a:xfrm>
            <a:off x="1055013" y="2936050"/>
            <a:ext cx="435300" cy="4353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>
            <a:off x="243000" y="556500"/>
            <a:ext cx="8443800" cy="24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rooted tree is a tree where we’ve chosen </a:t>
            </a:r>
            <a:r>
              <a:rPr lang="en"/>
              <a:t>one node as the “root”.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Every node N except the root has exactly one parent, defined as the first node on the path from N to the root.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node with no child is called a leaf.</a:t>
            </a:r>
            <a:endParaRPr/>
          </a:p>
        </p:txBody>
      </p:sp>
      <p:grpSp>
        <p:nvGrpSpPr>
          <p:cNvPr id="89" name="Google Shape;89;p11"/>
          <p:cNvGrpSpPr/>
          <p:nvPr/>
        </p:nvGrpSpPr>
        <p:grpSpPr>
          <a:xfrm>
            <a:off x="3717650" y="2936050"/>
            <a:ext cx="984900" cy="1767500"/>
            <a:chOff x="1318250" y="2924125"/>
            <a:chExt cx="984900" cy="1767500"/>
          </a:xfrm>
        </p:grpSpPr>
        <p:sp>
          <p:nvSpPr>
            <p:cNvPr id="90" name="Google Shape;90;p11"/>
            <p:cNvSpPr/>
            <p:nvPr/>
          </p:nvSpPr>
          <p:spPr>
            <a:xfrm>
              <a:off x="1318250" y="354405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1" name="Google Shape;91;p11"/>
            <p:cNvCxnSpPr>
              <a:stCxn id="92" idx="0"/>
              <a:endCxn id="90" idx="5"/>
            </p:cNvCxnSpPr>
            <p:nvPr/>
          </p:nvCxnSpPr>
          <p:spPr>
            <a:xfrm rot="10800000">
              <a:off x="1689750" y="3915525"/>
              <a:ext cx="1320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11"/>
            <p:cNvCxnSpPr>
              <a:stCxn id="90" idx="0"/>
              <a:endCxn id="94" idx="3"/>
            </p:cNvCxnSpPr>
            <p:nvPr/>
          </p:nvCxnSpPr>
          <p:spPr>
            <a:xfrm flipH="1" rot="10800000">
              <a:off x="1535900" y="3295650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2" name="Google Shape;92;p11"/>
            <p:cNvSpPr/>
            <p:nvPr/>
          </p:nvSpPr>
          <p:spPr>
            <a:xfrm>
              <a:off x="1604100" y="42563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1867850" y="29241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95" name="Google Shape;95;p11"/>
          <p:cNvGrpSpPr/>
          <p:nvPr/>
        </p:nvGrpSpPr>
        <p:grpSpPr>
          <a:xfrm>
            <a:off x="5592625" y="3058425"/>
            <a:ext cx="1943375" cy="1767500"/>
            <a:chOff x="2507425" y="3046500"/>
            <a:chExt cx="1943375" cy="1767500"/>
          </a:xfrm>
        </p:grpSpPr>
        <p:sp>
          <p:nvSpPr>
            <p:cNvPr id="96" name="Google Shape;96;p11"/>
            <p:cNvSpPr/>
            <p:nvPr/>
          </p:nvSpPr>
          <p:spPr>
            <a:xfrm>
              <a:off x="3037600" y="36664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7" name="Google Shape;97;p11"/>
            <p:cNvCxnSpPr>
              <a:stCxn id="98" idx="0"/>
              <a:endCxn id="96" idx="5"/>
            </p:cNvCxnSpPr>
            <p:nvPr/>
          </p:nvCxnSpPr>
          <p:spPr>
            <a:xfrm rot="10800000">
              <a:off x="3409100" y="4037900"/>
              <a:ext cx="3606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11"/>
            <p:cNvCxnSpPr>
              <a:stCxn id="96" idx="0"/>
              <a:endCxn id="100" idx="3"/>
            </p:cNvCxnSpPr>
            <p:nvPr/>
          </p:nvCxnSpPr>
          <p:spPr>
            <a:xfrm flipH="1" rot="10800000">
              <a:off x="3255250" y="3418025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8" name="Google Shape;98;p11"/>
            <p:cNvSpPr/>
            <p:nvPr/>
          </p:nvSpPr>
          <p:spPr>
            <a:xfrm>
              <a:off x="3552050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3587200" y="30465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2507425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3029738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3" name="Google Shape;103;p11"/>
            <p:cNvCxnSpPr>
              <a:stCxn id="96" idx="3"/>
              <a:endCxn id="101" idx="0"/>
            </p:cNvCxnSpPr>
            <p:nvPr/>
          </p:nvCxnSpPr>
          <p:spPr>
            <a:xfrm flipH="1">
              <a:off x="2725148" y="4037977"/>
              <a:ext cx="3762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11"/>
            <p:cNvCxnSpPr>
              <a:stCxn id="96" idx="4"/>
              <a:endCxn id="102" idx="0"/>
            </p:cNvCxnSpPr>
            <p:nvPr/>
          </p:nvCxnSpPr>
          <p:spPr>
            <a:xfrm flipH="1">
              <a:off x="3247450" y="4101725"/>
              <a:ext cx="7800" cy="276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11"/>
            <p:cNvSpPr/>
            <p:nvPr/>
          </p:nvSpPr>
          <p:spPr>
            <a:xfrm>
              <a:off x="4015500" y="36664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6" name="Google Shape;106;p11"/>
            <p:cNvCxnSpPr>
              <a:stCxn id="105" idx="0"/>
              <a:endCxn id="100" idx="5"/>
            </p:cNvCxnSpPr>
            <p:nvPr/>
          </p:nvCxnSpPr>
          <p:spPr>
            <a:xfrm rot="10800000">
              <a:off x="3958650" y="3418025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7" name="Google Shape;107;p11"/>
          <p:cNvSpPr txBox="1"/>
          <p:nvPr/>
        </p:nvSpPr>
        <p:spPr>
          <a:xfrm>
            <a:off x="238750" y="3473775"/>
            <a:ext cx="3688500" cy="15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For each of these: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 is the root.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 is a child of A.     (and C of B)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 is a parent of B.    (and B of C)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s-t Connectivity</a:t>
            </a:r>
            <a:endParaRPr/>
          </a:p>
        </p:txBody>
      </p:sp>
      <p:sp>
        <p:nvSpPr>
          <p:cNvPr id="854" name="Google Shape;854;p47"/>
          <p:cNvSpPr txBox="1"/>
          <p:nvPr>
            <p:ph idx="1" type="body"/>
          </p:nvPr>
        </p:nvSpPr>
        <p:spPr>
          <a:xfrm>
            <a:off x="243000" y="556500"/>
            <a:ext cx="8443800" cy="40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possible recursive algorithm for connected(s, t).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Does s == t? If so, return true.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Otherwise, if connected(v, t) for any neighbor v of s, return true.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Return false.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wrong with it? Can get caught in an infinite loop.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How do we fix it?</a:t>
            </a:r>
            <a:endParaRPr/>
          </a:p>
        </p:txBody>
      </p:sp>
      <p:sp>
        <p:nvSpPr>
          <p:cNvPr id="855" name="Google Shape;855;p47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56" name="Google Shape;856;p47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57" name="Google Shape;857;p47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858" name="Google Shape;858;p47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59" name="Google Shape;859;p47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860" name="Google Shape;860;p47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861" name="Google Shape;861;p47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862" name="Google Shape;862;p47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863" name="Google Shape;863;p47"/>
          <p:cNvCxnSpPr>
            <a:stCxn id="855" idx="2"/>
            <a:endCxn id="856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4" name="Google Shape;864;p47"/>
          <p:cNvCxnSpPr>
            <a:stCxn id="855" idx="3"/>
            <a:endCxn id="858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5" name="Google Shape;865;p47"/>
          <p:cNvCxnSpPr>
            <a:stCxn id="857" idx="2"/>
            <a:endCxn id="858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6" name="Google Shape;866;p47"/>
          <p:cNvCxnSpPr>
            <a:stCxn id="860" idx="2"/>
            <a:endCxn id="861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7" name="Google Shape;867;p47"/>
          <p:cNvCxnSpPr>
            <a:stCxn id="860" idx="2"/>
            <a:endCxn id="859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8" name="Google Shape;868;p47"/>
          <p:cNvCxnSpPr>
            <a:stCxn id="858" idx="2"/>
            <a:endCxn id="859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9" name="Google Shape;869;p47"/>
          <p:cNvCxnSpPr>
            <a:stCxn id="856" idx="3"/>
            <a:endCxn id="859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0" name="Google Shape;870;p47"/>
          <p:cNvCxnSpPr>
            <a:stCxn id="859" idx="2"/>
            <a:endCxn id="862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1" name="Google Shape;871;p47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872" name="Google Shape;872;p47"/>
          <p:cNvCxnSpPr>
            <a:stCxn id="871" idx="3"/>
            <a:endCxn id="855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3" name="Google Shape;873;p47"/>
          <p:cNvSpPr txBox="1"/>
          <p:nvPr/>
        </p:nvSpPr>
        <p:spPr>
          <a:xfrm>
            <a:off x="5379325" y="3394191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874" name="Google Shape;874;p47"/>
          <p:cNvSpPr txBox="1"/>
          <p:nvPr/>
        </p:nvSpPr>
        <p:spPr>
          <a:xfrm>
            <a:off x="8360475" y="4021756"/>
            <a:ext cx="411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4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s-t Connectivity</a:t>
            </a:r>
            <a:endParaRPr/>
          </a:p>
        </p:txBody>
      </p:sp>
      <p:sp>
        <p:nvSpPr>
          <p:cNvPr id="880" name="Google Shape;880;p48"/>
          <p:cNvSpPr txBox="1"/>
          <p:nvPr>
            <p:ph idx="1" type="body"/>
          </p:nvPr>
        </p:nvSpPr>
        <p:spPr>
          <a:xfrm>
            <a:off x="243000" y="556500"/>
            <a:ext cx="8443800" cy="40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possible recursive algorithm for connected(s, t).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Mark 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Does s == t? If so, return true.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Otherwise, if connected(v, t) for any unmarked neighbor v of s, return true.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Return</a:t>
            </a:r>
            <a:r>
              <a:rPr lang="en"/>
              <a:t> </a:t>
            </a:r>
            <a:r>
              <a:rPr lang="en"/>
              <a:t>false.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Basic idea is same as before, but visit each vertex at most once.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Marking nodes prevents multiple visits.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Demo: </a:t>
            </a:r>
            <a:r>
              <a:rPr lang="en" u="sng">
                <a:solidFill>
                  <a:schemeClr val="hlink"/>
                </a:solidFill>
                <a:hlinkClick r:id="rId3"/>
              </a:rPr>
              <a:t>Recursive s-t connectivity</a:t>
            </a:r>
            <a:r>
              <a:rPr lang="en"/>
              <a:t>.</a:t>
            </a:r>
            <a:endParaRPr/>
          </a:p>
        </p:txBody>
      </p:sp>
      <p:sp>
        <p:nvSpPr>
          <p:cNvPr id="881" name="Google Shape;881;p48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82" name="Google Shape;882;p48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83" name="Google Shape;883;p48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884" name="Google Shape;884;p48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85" name="Google Shape;885;p48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886" name="Google Shape;886;p48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887" name="Google Shape;887;p48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888" name="Google Shape;888;p48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889" name="Google Shape;889;p48"/>
          <p:cNvCxnSpPr>
            <a:stCxn id="881" idx="2"/>
            <a:endCxn id="882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0" name="Google Shape;890;p48"/>
          <p:cNvCxnSpPr>
            <a:stCxn id="881" idx="3"/>
            <a:endCxn id="884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1" name="Google Shape;891;p48"/>
          <p:cNvCxnSpPr>
            <a:stCxn id="883" idx="2"/>
            <a:endCxn id="884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2" name="Google Shape;892;p48"/>
          <p:cNvCxnSpPr>
            <a:stCxn id="886" idx="2"/>
            <a:endCxn id="887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3" name="Google Shape;893;p48"/>
          <p:cNvCxnSpPr>
            <a:stCxn id="886" idx="2"/>
            <a:endCxn id="885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4" name="Google Shape;894;p48"/>
          <p:cNvCxnSpPr>
            <a:stCxn id="884" idx="2"/>
            <a:endCxn id="885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5" name="Google Shape;895;p48"/>
          <p:cNvCxnSpPr>
            <a:stCxn id="882" idx="3"/>
            <a:endCxn id="885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6" name="Google Shape;896;p48"/>
          <p:cNvCxnSpPr>
            <a:stCxn id="885" idx="2"/>
            <a:endCxn id="888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7" name="Google Shape;897;p48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898" name="Google Shape;898;p48"/>
          <p:cNvCxnSpPr>
            <a:stCxn id="897" idx="3"/>
            <a:endCxn id="881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9" name="Google Shape;899;p48"/>
          <p:cNvSpPr txBox="1"/>
          <p:nvPr/>
        </p:nvSpPr>
        <p:spPr>
          <a:xfrm>
            <a:off x="5379325" y="3394191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900" name="Google Shape;900;p48"/>
          <p:cNvSpPr txBox="1"/>
          <p:nvPr/>
        </p:nvSpPr>
        <p:spPr>
          <a:xfrm>
            <a:off x="8360475" y="4021756"/>
            <a:ext cx="411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4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First Traversal</a:t>
            </a:r>
            <a:endParaRPr/>
          </a:p>
        </p:txBody>
      </p:sp>
      <p:sp>
        <p:nvSpPr>
          <p:cNvPr id="906" name="Google Shape;906;p49"/>
          <p:cNvSpPr/>
          <p:nvPr/>
        </p:nvSpPr>
        <p:spPr>
          <a:xfrm>
            <a:off x="3086157" y="304593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07" name="Google Shape;907;p49"/>
          <p:cNvSpPr/>
          <p:nvPr/>
        </p:nvSpPr>
        <p:spPr>
          <a:xfrm>
            <a:off x="2768732" y="355638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08" name="Google Shape;908;p49"/>
          <p:cNvSpPr/>
          <p:nvPr/>
        </p:nvSpPr>
        <p:spPr>
          <a:xfrm>
            <a:off x="3897557" y="304593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909" name="Google Shape;909;p49"/>
          <p:cNvSpPr/>
          <p:nvPr/>
        </p:nvSpPr>
        <p:spPr>
          <a:xfrm>
            <a:off x="4740982" y="304593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910" name="Google Shape;910;p49"/>
          <p:cNvSpPr/>
          <p:nvPr/>
        </p:nvSpPr>
        <p:spPr>
          <a:xfrm>
            <a:off x="2480642" y="403319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911" name="Google Shape;911;p49"/>
          <p:cNvSpPr/>
          <p:nvPr/>
        </p:nvSpPr>
        <p:spPr>
          <a:xfrm>
            <a:off x="2242592" y="448994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912" name="Google Shape;912;p49"/>
          <p:cNvSpPr/>
          <p:nvPr/>
        </p:nvSpPr>
        <p:spPr>
          <a:xfrm>
            <a:off x="5738157" y="304591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913" name="Google Shape;913;p49"/>
          <p:cNvSpPr/>
          <p:nvPr/>
        </p:nvSpPr>
        <p:spPr>
          <a:xfrm>
            <a:off x="4343907" y="362114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914" name="Google Shape;914;p49"/>
          <p:cNvCxnSpPr>
            <a:stCxn id="906" idx="2"/>
            <a:endCxn id="907" idx="0"/>
          </p:cNvCxnSpPr>
          <p:nvPr/>
        </p:nvCxnSpPr>
        <p:spPr>
          <a:xfrm flipH="1">
            <a:off x="2927457" y="3298830"/>
            <a:ext cx="3174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5" name="Google Shape;915;p49"/>
          <p:cNvSpPr/>
          <p:nvPr/>
        </p:nvSpPr>
        <p:spPr>
          <a:xfrm>
            <a:off x="3452732" y="2427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916" name="Google Shape;916;p49"/>
          <p:cNvCxnSpPr>
            <a:stCxn id="915" idx="2"/>
            <a:endCxn id="906" idx="0"/>
          </p:cNvCxnSpPr>
          <p:nvPr/>
        </p:nvCxnSpPr>
        <p:spPr>
          <a:xfrm flipH="1">
            <a:off x="3244832" y="2680250"/>
            <a:ext cx="366600" cy="36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49"/>
          <p:cNvCxnSpPr>
            <a:stCxn id="907" idx="2"/>
            <a:endCxn id="910" idx="0"/>
          </p:cNvCxnSpPr>
          <p:nvPr/>
        </p:nvCxnSpPr>
        <p:spPr>
          <a:xfrm flipH="1">
            <a:off x="2639432" y="3809280"/>
            <a:ext cx="288000" cy="22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49"/>
          <p:cNvCxnSpPr>
            <a:stCxn id="910" idx="2"/>
            <a:endCxn id="911" idx="0"/>
          </p:cNvCxnSpPr>
          <p:nvPr/>
        </p:nvCxnSpPr>
        <p:spPr>
          <a:xfrm flipH="1">
            <a:off x="2401442" y="4286093"/>
            <a:ext cx="237900" cy="20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9" name="Google Shape;919;p49"/>
          <p:cNvCxnSpPr>
            <a:stCxn id="915" idx="2"/>
            <a:endCxn id="908" idx="0"/>
          </p:cNvCxnSpPr>
          <p:nvPr/>
        </p:nvCxnSpPr>
        <p:spPr>
          <a:xfrm>
            <a:off x="3611432" y="2680250"/>
            <a:ext cx="444900" cy="36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0" name="Google Shape;920;p49"/>
          <p:cNvCxnSpPr>
            <a:stCxn id="908" idx="2"/>
            <a:endCxn id="913" idx="0"/>
          </p:cNvCxnSpPr>
          <p:nvPr/>
        </p:nvCxnSpPr>
        <p:spPr>
          <a:xfrm>
            <a:off x="4056257" y="3298830"/>
            <a:ext cx="446400" cy="32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1" name="Google Shape;921;p49"/>
          <p:cNvCxnSpPr>
            <a:stCxn id="909" idx="2"/>
            <a:endCxn id="913" idx="0"/>
          </p:cNvCxnSpPr>
          <p:nvPr/>
        </p:nvCxnSpPr>
        <p:spPr>
          <a:xfrm flipH="1">
            <a:off x="4502482" y="3298830"/>
            <a:ext cx="397200" cy="32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2" name="Google Shape;922;p49"/>
          <p:cNvCxnSpPr>
            <a:stCxn id="915" idx="2"/>
            <a:endCxn id="909" idx="0"/>
          </p:cNvCxnSpPr>
          <p:nvPr/>
        </p:nvCxnSpPr>
        <p:spPr>
          <a:xfrm>
            <a:off x="3611432" y="2680250"/>
            <a:ext cx="1288200" cy="36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3" name="Google Shape;923;p49"/>
          <p:cNvCxnSpPr>
            <a:stCxn id="915" idx="2"/>
            <a:endCxn id="912" idx="0"/>
          </p:cNvCxnSpPr>
          <p:nvPr/>
        </p:nvCxnSpPr>
        <p:spPr>
          <a:xfrm>
            <a:off x="3611432" y="2680250"/>
            <a:ext cx="2285400" cy="36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4" name="Google Shape;924;p49"/>
          <p:cNvSpPr txBox="1"/>
          <p:nvPr>
            <p:ph idx="1" type="body"/>
          </p:nvPr>
        </p:nvSpPr>
        <p:spPr>
          <a:xfrm>
            <a:off x="243000" y="556500"/>
            <a:ext cx="84438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idea of exploring a neighbor’s entire subgraph before moving on to the next neighbor is known as Depth First Traversal.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 Explore 1’s subgraph completely before using the edge 0-3.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Called “depth first” because you go as deep as possible.</a:t>
            </a:r>
            <a:endParaRPr/>
          </a:p>
        </p:txBody>
      </p:sp>
      <p:sp>
        <p:nvSpPr>
          <p:cNvPr id="925" name="Google Shape;925;p49"/>
          <p:cNvSpPr txBox="1"/>
          <p:nvPr/>
        </p:nvSpPr>
        <p:spPr>
          <a:xfrm>
            <a:off x="3171325" y="2352116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926" name="Google Shape;926;p49"/>
          <p:cNvSpPr txBox="1"/>
          <p:nvPr/>
        </p:nvSpPr>
        <p:spPr>
          <a:xfrm>
            <a:off x="4661300" y="3545556"/>
            <a:ext cx="411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5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First Traversal</a:t>
            </a:r>
            <a:endParaRPr/>
          </a:p>
        </p:txBody>
      </p:sp>
      <p:sp>
        <p:nvSpPr>
          <p:cNvPr id="932" name="Google Shape;932;p50"/>
          <p:cNvSpPr/>
          <p:nvPr/>
        </p:nvSpPr>
        <p:spPr>
          <a:xfrm>
            <a:off x="3086157" y="304593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33" name="Google Shape;933;p50"/>
          <p:cNvSpPr/>
          <p:nvPr/>
        </p:nvSpPr>
        <p:spPr>
          <a:xfrm>
            <a:off x="2768732" y="355638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34" name="Google Shape;934;p50"/>
          <p:cNvSpPr/>
          <p:nvPr/>
        </p:nvSpPr>
        <p:spPr>
          <a:xfrm>
            <a:off x="3897557" y="304593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935" name="Google Shape;935;p50"/>
          <p:cNvSpPr/>
          <p:nvPr/>
        </p:nvSpPr>
        <p:spPr>
          <a:xfrm>
            <a:off x="4740982" y="304593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936" name="Google Shape;936;p50"/>
          <p:cNvSpPr/>
          <p:nvPr/>
        </p:nvSpPr>
        <p:spPr>
          <a:xfrm>
            <a:off x="2480642" y="403319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937" name="Google Shape;937;p50"/>
          <p:cNvSpPr/>
          <p:nvPr/>
        </p:nvSpPr>
        <p:spPr>
          <a:xfrm>
            <a:off x="2242592" y="448994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938" name="Google Shape;938;p50"/>
          <p:cNvSpPr/>
          <p:nvPr/>
        </p:nvSpPr>
        <p:spPr>
          <a:xfrm>
            <a:off x="5738157" y="304591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939" name="Google Shape;939;p50"/>
          <p:cNvSpPr/>
          <p:nvPr/>
        </p:nvSpPr>
        <p:spPr>
          <a:xfrm>
            <a:off x="4343907" y="362114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940" name="Google Shape;940;p50"/>
          <p:cNvCxnSpPr>
            <a:stCxn id="932" idx="2"/>
            <a:endCxn id="933" idx="0"/>
          </p:cNvCxnSpPr>
          <p:nvPr/>
        </p:nvCxnSpPr>
        <p:spPr>
          <a:xfrm flipH="1">
            <a:off x="2927457" y="3298830"/>
            <a:ext cx="3174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1" name="Google Shape;941;p50"/>
          <p:cNvSpPr/>
          <p:nvPr/>
        </p:nvSpPr>
        <p:spPr>
          <a:xfrm>
            <a:off x="3452732" y="2427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942" name="Google Shape;942;p50"/>
          <p:cNvCxnSpPr>
            <a:stCxn id="941" idx="2"/>
            <a:endCxn id="932" idx="0"/>
          </p:cNvCxnSpPr>
          <p:nvPr/>
        </p:nvCxnSpPr>
        <p:spPr>
          <a:xfrm flipH="1">
            <a:off x="3244832" y="2680250"/>
            <a:ext cx="366600" cy="36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3" name="Google Shape;943;p50"/>
          <p:cNvCxnSpPr>
            <a:stCxn id="933" idx="2"/>
            <a:endCxn id="936" idx="0"/>
          </p:cNvCxnSpPr>
          <p:nvPr/>
        </p:nvCxnSpPr>
        <p:spPr>
          <a:xfrm flipH="1">
            <a:off x="2639432" y="3809280"/>
            <a:ext cx="288000" cy="22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4" name="Google Shape;944;p50"/>
          <p:cNvCxnSpPr>
            <a:stCxn id="936" idx="2"/>
            <a:endCxn id="937" idx="0"/>
          </p:cNvCxnSpPr>
          <p:nvPr/>
        </p:nvCxnSpPr>
        <p:spPr>
          <a:xfrm flipH="1">
            <a:off x="2401442" y="4286093"/>
            <a:ext cx="237900" cy="20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5" name="Google Shape;945;p50"/>
          <p:cNvCxnSpPr>
            <a:stCxn id="941" idx="2"/>
            <a:endCxn id="934" idx="0"/>
          </p:cNvCxnSpPr>
          <p:nvPr/>
        </p:nvCxnSpPr>
        <p:spPr>
          <a:xfrm>
            <a:off x="3611432" y="2680250"/>
            <a:ext cx="444900" cy="36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6" name="Google Shape;946;p50"/>
          <p:cNvCxnSpPr>
            <a:stCxn id="934" idx="2"/>
            <a:endCxn id="939" idx="0"/>
          </p:cNvCxnSpPr>
          <p:nvPr/>
        </p:nvCxnSpPr>
        <p:spPr>
          <a:xfrm>
            <a:off x="4056257" y="3298830"/>
            <a:ext cx="446400" cy="32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7" name="Google Shape;947;p50"/>
          <p:cNvCxnSpPr>
            <a:stCxn id="935" idx="2"/>
            <a:endCxn id="939" idx="0"/>
          </p:cNvCxnSpPr>
          <p:nvPr/>
        </p:nvCxnSpPr>
        <p:spPr>
          <a:xfrm flipH="1">
            <a:off x="4502482" y="3298830"/>
            <a:ext cx="397200" cy="32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50"/>
          <p:cNvCxnSpPr>
            <a:stCxn id="941" idx="2"/>
            <a:endCxn id="935" idx="0"/>
          </p:cNvCxnSpPr>
          <p:nvPr/>
        </p:nvCxnSpPr>
        <p:spPr>
          <a:xfrm>
            <a:off x="3611432" y="2680250"/>
            <a:ext cx="1288200" cy="36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50"/>
          <p:cNvCxnSpPr>
            <a:stCxn id="941" idx="2"/>
            <a:endCxn id="938" idx="0"/>
          </p:cNvCxnSpPr>
          <p:nvPr/>
        </p:nvCxnSpPr>
        <p:spPr>
          <a:xfrm>
            <a:off x="3611432" y="2680250"/>
            <a:ext cx="2285400" cy="36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0" name="Google Shape;950;p50"/>
          <p:cNvSpPr txBox="1"/>
          <p:nvPr>
            <p:ph idx="1" type="body"/>
          </p:nvPr>
        </p:nvSpPr>
        <p:spPr>
          <a:xfrm>
            <a:off x="243000" y="556500"/>
            <a:ext cx="84438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idea of exploring a neighbor’s entire subgraph before moving on to the next neighbor is known as Depth First Traversal.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 Explore 1’s subgraph completely before using the edge 0-3.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Called “depth first” because you go as deep as possible.</a:t>
            </a:r>
            <a:endParaRPr/>
          </a:p>
        </p:txBody>
      </p:sp>
      <p:sp>
        <p:nvSpPr>
          <p:cNvPr id="951" name="Google Shape;951;p50"/>
          <p:cNvSpPr txBox="1"/>
          <p:nvPr/>
        </p:nvSpPr>
        <p:spPr>
          <a:xfrm>
            <a:off x="3171325" y="2352116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952" name="Google Shape;952;p50"/>
          <p:cNvSpPr txBox="1"/>
          <p:nvPr/>
        </p:nvSpPr>
        <p:spPr>
          <a:xfrm>
            <a:off x="4661300" y="3545556"/>
            <a:ext cx="411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cxnSp>
        <p:nvCxnSpPr>
          <p:cNvPr id="953" name="Google Shape;953;p50"/>
          <p:cNvCxnSpPr>
            <a:stCxn id="934" idx="1"/>
          </p:cNvCxnSpPr>
          <p:nvPr/>
        </p:nvCxnSpPr>
        <p:spPr>
          <a:xfrm flipH="1">
            <a:off x="2791757" y="3172380"/>
            <a:ext cx="1105800" cy="101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4" name="Google Shape;954;p50"/>
          <p:cNvSpPr txBox="1"/>
          <p:nvPr/>
        </p:nvSpPr>
        <p:spPr>
          <a:xfrm>
            <a:off x="3352200" y="3916400"/>
            <a:ext cx="44382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Entirely possible for 1’s subgraph to include 3!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It’s still depth first, since we’re not using the edge 0-3 until the subgraph is explored.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9" name="Google Shape;95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25" y="183650"/>
            <a:ext cx="6490724" cy="256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0" name="Google Shape;96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4450" y="2094725"/>
            <a:ext cx="2557625" cy="2855025"/>
          </a:xfrm>
          <a:prstGeom prst="rect">
            <a:avLst/>
          </a:prstGeom>
          <a:noFill/>
          <a:ln>
            <a:noFill/>
          </a:ln>
        </p:spPr>
      </p:pic>
      <p:sp>
        <p:nvSpPr>
          <p:cNvPr id="961" name="Google Shape;961;p51"/>
          <p:cNvSpPr txBox="1"/>
          <p:nvPr/>
        </p:nvSpPr>
        <p:spPr>
          <a:xfrm>
            <a:off x="304800" y="3038400"/>
            <a:ext cx="5921100" cy="16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From: </a:t>
            </a:r>
            <a:r>
              <a:rPr lang="en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https://xkcd.com/761/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5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Power of Depth First Search</a:t>
            </a:r>
            <a:endParaRPr/>
          </a:p>
        </p:txBody>
      </p:sp>
      <p:sp>
        <p:nvSpPr>
          <p:cNvPr id="967" name="Google Shape;967;p5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DFS is a very powerful technique that can be used for many types of graph problems.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Another example: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Let’s discuss an algorithm that computes a path to every vertex.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Let’s call this algorithm DepthFirstPaths.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Demo: </a:t>
            </a:r>
            <a:r>
              <a:rPr lang="en" u="sng">
                <a:solidFill>
                  <a:schemeClr val="hlink"/>
                </a:solidFill>
                <a:hlinkClick r:id="rId3"/>
              </a:rPr>
              <a:t>DepthFirstPaths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53"/>
          <p:cNvSpPr txBox="1"/>
          <p:nvPr>
            <p:ph type="title"/>
          </p:nvPr>
        </p:nvSpPr>
        <p:spPr>
          <a:xfrm>
            <a:off x="928950" y="2160000"/>
            <a:ext cx="7286100" cy="82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Tree Vs. Graph Traversals</a:t>
            </a:r>
            <a:endParaRPr sz="4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5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</a:t>
            </a:r>
            <a:r>
              <a:rPr lang="en"/>
              <a:t> Traversals</a:t>
            </a:r>
            <a:endParaRPr/>
          </a:p>
        </p:txBody>
      </p:sp>
      <p:sp>
        <p:nvSpPr>
          <p:cNvPr id="978" name="Google Shape;978;p54"/>
          <p:cNvSpPr txBox="1"/>
          <p:nvPr>
            <p:ph idx="1" type="body"/>
          </p:nvPr>
        </p:nvSpPr>
        <p:spPr>
          <a:xfrm>
            <a:off x="243000" y="556500"/>
            <a:ext cx="8443800" cy="20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here are many tree traversals: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Preorder: DBACFEG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Inorder: ABCDEFG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Postorder: ACBEGFD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Level order: DBFACEG</a:t>
            </a:r>
            <a:endParaRPr/>
          </a:p>
        </p:txBody>
      </p:sp>
      <p:sp>
        <p:nvSpPr>
          <p:cNvPr id="979" name="Google Shape;979;p54"/>
          <p:cNvSpPr/>
          <p:nvPr/>
        </p:nvSpPr>
        <p:spPr>
          <a:xfrm>
            <a:off x="4888525" y="22671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0" name="Google Shape;980;p54"/>
          <p:cNvSpPr/>
          <p:nvPr/>
        </p:nvSpPr>
        <p:spPr>
          <a:xfrm>
            <a:off x="6221209" y="22671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1" name="Google Shape;981;p54"/>
          <p:cNvSpPr/>
          <p:nvPr/>
        </p:nvSpPr>
        <p:spPr>
          <a:xfrm>
            <a:off x="5554867" y="1581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2" name="Google Shape;982;p54"/>
          <p:cNvSpPr/>
          <p:nvPr/>
        </p:nvSpPr>
        <p:spPr>
          <a:xfrm>
            <a:off x="6642325" y="9551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3" name="Google Shape;983;p54"/>
          <p:cNvSpPr/>
          <p:nvPr/>
        </p:nvSpPr>
        <p:spPr>
          <a:xfrm>
            <a:off x="7003867" y="22505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4" name="Google Shape;984;p54"/>
          <p:cNvSpPr/>
          <p:nvPr/>
        </p:nvSpPr>
        <p:spPr>
          <a:xfrm>
            <a:off x="7670208" y="16409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5" name="Google Shape;985;p54"/>
          <p:cNvSpPr/>
          <p:nvPr/>
        </p:nvSpPr>
        <p:spPr>
          <a:xfrm>
            <a:off x="8336550" y="22505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86" name="Google Shape;986;p54"/>
          <p:cNvCxnSpPr>
            <a:stCxn id="979" idx="7"/>
            <a:endCxn id="981" idx="3"/>
          </p:cNvCxnSpPr>
          <p:nvPr/>
        </p:nvCxnSpPr>
        <p:spPr>
          <a:xfrm flipH="1" rot="10800000">
            <a:off x="5311290" y="2003960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7" name="Google Shape;987;p54"/>
          <p:cNvCxnSpPr>
            <a:stCxn id="981" idx="5"/>
            <a:endCxn id="980" idx="1"/>
          </p:cNvCxnSpPr>
          <p:nvPr/>
        </p:nvCxnSpPr>
        <p:spPr>
          <a:xfrm>
            <a:off x="5977632" y="2004090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8" name="Google Shape;988;p54"/>
          <p:cNvCxnSpPr>
            <a:stCxn id="983" idx="7"/>
            <a:endCxn id="984" idx="3"/>
          </p:cNvCxnSpPr>
          <p:nvPr/>
        </p:nvCxnSpPr>
        <p:spPr>
          <a:xfrm flipH="1" rot="10800000">
            <a:off x="7426632" y="2063535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9" name="Google Shape;989;p54"/>
          <p:cNvCxnSpPr>
            <a:stCxn id="984" idx="5"/>
            <a:endCxn id="985" idx="1"/>
          </p:cNvCxnSpPr>
          <p:nvPr/>
        </p:nvCxnSpPr>
        <p:spPr>
          <a:xfrm>
            <a:off x="8092973" y="2063665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0" name="Google Shape;990;p54"/>
          <p:cNvCxnSpPr>
            <a:stCxn id="982" idx="3"/>
            <a:endCxn id="981" idx="7"/>
          </p:cNvCxnSpPr>
          <p:nvPr/>
        </p:nvCxnSpPr>
        <p:spPr>
          <a:xfrm flipH="1">
            <a:off x="5977760" y="1377865"/>
            <a:ext cx="737100" cy="276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1" name="Google Shape;991;p54"/>
          <p:cNvCxnSpPr>
            <a:stCxn id="982" idx="5"/>
            <a:endCxn id="984" idx="1"/>
          </p:cNvCxnSpPr>
          <p:nvPr/>
        </p:nvCxnSpPr>
        <p:spPr>
          <a:xfrm>
            <a:off x="7065090" y="1377865"/>
            <a:ext cx="6777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5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Traversals</a:t>
            </a:r>
            <a:endParaRPr/>
          </a:p>
        </p:txBody>
      </p:sp>
      <p:sp>
        <p:nvSpPr>
          <p:cNvPr id="997" name="Google Shape;997;p55"/>
          <p:cNvSpPr txBox="1"/>
          <p:nvPr>
            <p:ph idx="1" type="body"/>
          </p:nvPr>
        </p:nvSpPr>
        <p:spPr>
          <a:xfrm>
            <a:off x="243000" y="556500"/>
            <a:ext cx="8443800" cy="20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many tree traversals: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Preorder: DBACFEG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Inorder: ABCDEFG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Postorder: ACBEGFD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Level order: DBFACEG</a:t>
            </a:r>
            <a:endParaRPr/>
          </a:p>
        </p:txBody>
      </p:sp>
      <p:sp>
        <p:nvSpPr>
          <p:cNvPr id="998" name="Google Shape;998;p55"/>
          <p:cNvSpPr/>
          <p:nvPr/>
        </p:nvSpPr>
        <p:spPr>
          <a:xfrm>
            <a:off x="4888525" y="22671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9" name="Google Shape;999;p55"/>
          <p:cNvSpPr/>
          <p:nvPr/>
        </p:nvSpPr>
        <p:spPr>
          <a:xfrm>
            <a:off x="6221209" y="22671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0" name="Google Shape;1000;p55"/>
          <p:cNvSpPr/>
          <p:nvPr/>
        </p:nvSpPr>
        <p:spPr>
          <a:xfrm>
            <a:off x="5554867" y="1581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1" name="Google Shape;1001;p55"/>
          <p:cNvSpPr/>
          <p:nvPr/>
        </p:nvSpPr>
        <p:spPr>
          <a:xfrm>
            <a:off x="6642325" y="9551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2" name="Google Shape;1002;p55"/>
          <p:cNvSpPr/>
          <p:nvPr/>
        </p:nvSpPr>
        <p:spPr>
          <a:xfrm>
            <a:off x="7003867" y="22505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3" name="Google Shape;1003;p55"/>
          <p:cNvSpPr/>
          <p:nvPr/>
        </p:nvSpPr>
        <p:spPr>
          <a:xfrm>
            <a:off x="7670208" y="16409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4" name="Google Shape;1004;p55"/>
          <p:cNvSpPr/>
          <p:nvPr/>
        </p:nvSpPr>
        <p:spPr>
          <a:xfrm>
            <a:off x="8336550" y="22505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05" name="Google Shape;1005;p55"/>
          <p:cNvCxnSpPr>
            <a:stCxn id="998" idx="7"/>
            <a:endCxn id="1000" idx="3"/>
          </p:cNvCxnSpPr>
          <p:nvPr/>
        </p:nvCxnSpPr>
        <p:spPr>
          <a:xfrm flipH="1" rot="10800000">
            <a:off x="5311290" y="2003960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6" name="Google Shape;1006;p55"/>
          <p:cNvCxnSpPr>
            <a:stCxn id="1000" idx="5"/>
            <a:endCxn id="999" idx="1"/>
          </p:cNvCxnSpPr>
          <p:nvPr/>
        </p:nvCxnSpPr>
        <p:spPr>
          <a:xfrm>
            <a:off x="5977632" y="2004090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7" name="Google Shape;1007;p55"/>
          <p:cNvCxnSpPr>
            <a:stCxn id="1002" idx="7"/>
            <a:endCxn id="1003" idx="3"/>
          </p:cNvCxnSpPr>
          <p:nvPr/>
        </p:nvCxnSpPr>
        <p:spPr>
          <a:xfrm flipH="1" rot="10800000">
            <a:off x="7426632" y="2063535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8" name="Google Shape;1008;p55"/>
          <p:cNvCxnSpPr>
            <a:stCxn id="1003" idx="5"/>
            <a:endCxn id="1004" idx="1"/>
          </p:cNvCxnSpPr>
          <p:nvPr/>
        </p:nvCxnSpPr>
        <p:spPr>
          <a:xfrm>
            <a:off x="8092973" y="2063665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9" name="Google Shape;1009;p55"/>
          <p:cNvCxnSpPr>
            <a:stCxn id="1001" idx="3"/>
            <a:endCxn id="1000" idx="7"/>
          </p:cNvCxnSpPr>
          <p:nvPr/>
        </p:nvCxnSpPr>
        <p:spPr>
          <a:xfrm flipH="1">
            <a:off x="5977760" y="1377865"/>
            <a:ext cx="737100" cy="276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0" name="Google Shape;1010;p55"/>
          <p:cNvCxnSpPr>
            <a:stCxn id="1001" idx="5"/>
            <a:endCxn id="1003" idx="1"/>
          </p:cNvCxnSpPr>
          <p:nvPr/>
        </p:nvCxnSpPr>
        <p:spPr>
          <a:xfrm>
            <a:off x="7065090" y="1377865"/>
            <a:ext cx="6777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11" name="Google Shape;1011;p55"/>
          <p:cNvGrpSpPr/>
          <p:nvPr/>
        </p:nvGrpSpPr>
        <p:grpSpPr>
          <a:xfrm>
            <a:off x="6057432" y="3141694"/>
            <a:ext cx="2902625" cy="1945737"/>
            <a:chOff x="5981232" y="3141694"/>
            <a:chExt cx="2902625" cy="1945737"/>
          </a:xfrm>
        </p:grpSpPr>
        <p:sp>
          <p:nvSpPr>
            <p:cNvPr id="1012" name="Google Shape;1012;p55"/>
            <p:cNvSpPr/>
            <p:nvPr/>
          </p:nvSpPr>
          <p:spPr>
            <a:xfrm>
              <a:off x="669268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13" name="Google Shape;1013;p55"/>
            <p:cNvSpPr/>
            <p:nvPr/>
          </p:nvSpPr>
          <p:spPr>
            <a:xfrm>
              <a:off x="6869133" y="43965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1014" name="Google Shape;1014;p55"/>
            <p:cNvSpPr/>
            <p:nvPr/>
          </p:nvSpPr>
          <p:spPr>
            <a:xfrm>
              <a:off x="7514432" y="3141694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1015" name="Google Shape;1015;p55"/>
            <p:cNvSpPr/>
            <p:nvPr/>
          </p:nvSpPr>
          <p:spPr>
            <a:xfrm>
              <a:off x="748943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1016" name="Google Shape;1016;p55"/>
            <p:cNvSpPr/>
            <p:nvPr/>
          </p:nvSpPr>
          <p:spPr>
            <a:xfrm>
              <a:off x="7576707" y="4323957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1017" name="Google Shape;1017;p55"/>
            <p:cNvSpPr/>
            <p:nvPr/>
          </p:nvSpPr>
          <p:spPr>
            <a:xfrm>
              <a:off x="8154557" y="3642582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1018" name="Google Shape;1018;p55"/>
            <p:cNvSpPr/>
            <p:nvPr/>
          </p:nvSpPr>
          <p:spPr>
            <a:xfrm>
              <a:off x="8566457" y="4299657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sp>
          <p:nvSpPr>
            <p:cNvPr id="1019" name="Google Shape;1019;p55"/>
            <p:cNvSpPr/>
            <p:nvPr/>
          </p:nvSpPr>
          <p:spPr>
            <a:xfrm>
              <a:off x="7652907" y="4834532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8</a:t>
              </a:r>
              <a:endParaRPr/>
            </a:p>
          </p:txBody>
        </p:sp>
        <p:cxnSp>
          <p:nvCxnSpPr>
            <p:cNvPr id="1020" name="Google Shape;1020;p55"/>
            <p:cNvCxnSpPr>
              <a:stCxn id="1012" idx="2"/>
              <a:endCxn id="1013" idx="0"/>
            </p:cNvCxnSpPr>
            <p:nvPr/>
          </p:nvCxnSpPr>
          <p:spPr>
            <a:xfrm>
              <a:off x="6851382" y="3965769"/>
              <a:ext cx="176400" cy="43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1" name="Google Shape;1021;p55"/>
            <p:cNvCxnSpPr>
              <a:stCxn id="1012" idx="3"/>
              <a:endCxn id="1015" idx="1"/>
            </p:cNvCxnSpPr>
            <p:nvPr/>
          </p:nvCxnSpPr>
          <p:spPr>
            <a:xfrm>
              <a:off x="7010082" y="3839319"/>
              <a:ext cx="4794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2" name="Google Shape;1022;p55"/>
            <p:cNvCxnSpPr>
              <a:stCxn id="1014" idx="2"/>
              <a:endCxn id="1015" idx="0"/>
            </p:cNvCxnSpPr>
            <p:nvPr/>
          </p:nvCxnSpPr>
          <p:spPr>
            <a:xfrm flipH="1">
              <a:off x="7648232" y="3394594"/>
              <a:ext cx="24900" cy="318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3" name="Google Shape;1023;p55"/>
            <p:cNvCxnSpPr>
              <a:stCxn id="1017" idx="2"/>
              <a:endCxn id="1018" idx="0"/>
            </p:cNvCxnSpPr>
            <p:nvPr/>
          </p:nvCxnSpPr>
          <p:spPr>
            <a:xfrm>
              <a:off x="8313257" y="3895482"/>
              <a:ext cx="411900" cy="404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4" name="Google Shape;1024;p55"/>
            <p:cNvCxnSpPr>
              <a:stCxn id="1017" idx="2"/>
              <a:endCxn id="1016" idx="3"/>
            </p:cNvCxnSpPr>
            <p:nvPr/>
          </p:nvCxnSpPr>
          <p:spPr>
            <a:xfrm flipH="1">
              <a:off x="7894157" y="3895482"/>
              <a:ext cx="419100" cy="555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5" name="Google Shape;1025;p55"/>
            <p:cNvCxnSpPr>
              <a:stCxn id="1015" idx="2"/>
              <a:endCxn id="1016" idx="0"/>
            </p:cNvCxnSpPr>
            <p:nvPr/>
          </p:nvCxnSpPr>
          <p:spPr>
            <a:xfrm>
              <a:off x="7648132" y="3965769"/>
              <a:ext cx="87300" cy="3582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6" name="Google Shape;1026;p55"/>
            <p:cNvCxnSpPr>
              <a:stCxn id="1013" idx="3"/>
              <a:endCxn id="1016" idx="1"/>
            </p:cNvCxnSpPr>
            <p:nvPr/>
          </p:nvCxnSpPr>
          <p:spPr>
            <a:xfrm flipH="1" rot="10800000">
              <a:off x="7186533" y="4450419"/>
              <a:ext cx="390300" cy="72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7" name="Google Shape;1027;p55"/>
            <p:cNvCxnSpPr>
              <a:stCxn id="1016" idx="2"/>
              <a:endCxn id="1019" idx="0"/>
            </p:cNvCxnSpPr>
            <p:nvPr/>
          </p:nvCxnSpPr>
          <p:spPr>
            <a:xfrm>
              <a:off x="7735407" y="4576857"/>
              <a:ext cx="76200" cy="2577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28" name="Google Shape;1028;p55"/>
            <p:cNvSpPr/>
            <p:nvPr/>
          </p:nvSpPr>
          <p:spPr>
            <a:xfrm>
              <a:off x="598123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0</a:t>
              </a:r>
              <a:endParaRPr b="1"/>
            </a:p>
          </p:txBody>
        </p:sp>
        <p:cxnSp>
          <p:nvCxnSpPr>
            <p:cNvPr id="1029" name="Google Shape;1029;p55"/>
            <p:cNvCxnSpPr>
              <a:stCxn id="1028" idx="3"/>
              <a:endCxn id="1012" idx="1"/>
            </p:cNvCxnSpPr>
            <p:nvPr/>
          </p:nvCxnSpPr>
          <p:spPr>
            <a:xfrm>
              <a:off x="6298632" y="3839319"/>
              <a:ext cx="3942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30" name="Google Shape;1030;p55"/>
            <p:cNvSpPr txBox="1"/>
            <p:nvPr/>
          </p:nvSpPr>
          <p:spPr>
            <a:xfrm>
              <a:off x="5988925" y="3883430"/>
              <a:ext cx="3174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</p:grpSp>
      <p:sp>
        <p:nvSpPr>
          <p:cNvPr id="1031" name="Google Shape;1031;p55"/>
          <p:cNvSpPr txBox="1"/>
          <p:nvPr/>
        </p:nvSpPr>
        <p:spPr>
          <a:xfrm>
            <a:off x="250625" y="2608825"/>
            <a:ext cx="6562200" cy="24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we just did in DepthFirstPaths is called “</a:t>
            </a: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 Preorder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.”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 Preorder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DFS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calls to neighbors.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action was setting edgeTo.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edgeTo[1] was set before                               DFS calls to neighbors 2 and 4.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valid DFS preorder for this graph: 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012543678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Equivalent to the order of dfs calls.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5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Traversals</a:t>
            </a:r>
            <a:endParaRPr/>
          </a:p>
        </p:txBody>
      </p:sp>
      <p:sp>
        <p:nvSpPr>
          <p:cNvPr id="1037" name="Google Shape;1037;p56"/>
          <p:cNvSpPr txBox="1"/>
          <p:nvPr>
            <p:ph idx="1" type="body"/>
          </p:nvPr>
        </p:nvSpPr>
        <p:spPr>
          <a:xfrm>
            <a:off x="243000" y="556500"/>
            <a:ext cx="8443800" cy="20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many tree traversals: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Preorder: DBACFEG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Inorder: ABCDEFG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Postorder: ACBEGFD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Level order: DBFACEG</a:t>
            </a:r>
            <a:endParaRPr/>
          </a:p>
        </p:txBody>
      </p:sp>
      <p:sp>
        <p:nvSpPr>
          <p:cNvPr id="1038" name="Google Shape;1038;p56"/>
          <p:cNvSpPr/>
          <p:nvPr/>
        </p:nvSpPr>
        <p:spPr>
          <a:xfrm>
            <a:off x="4888525" y="22671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9" name="Google Shape;1039;p56"/>
          <p:cNvSpPr/>
          <p:nvPr/>
        </p:nvSpPr>
        <p:spPr>
          <a:xfrm>
            <a:off x="6221209" y="22671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0" name="Google Shape;1040;p56"/>
          <p:cNvSpPr/>
          <p:nvPr/>
        </p:nvSpPr>
        <p:spPr>
          <a:xfrm>
            <a:off x="5554867" y="1581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1" name="Google Shape;1041;p56"/>
          <p:cNvSpPr/>
          <p:nvPr/>
        </p:nvSpPr>
        <p:spPr>
          <a:xfrm>
            <a:off x="6642325" y="9551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2" name="Google Shape;1042;p56"/>
          <p:cNvSpPr/>
          <p:nvPr/>
        </p:nvSpPr>
        <p:spPr>
          <a:xfrm>
            <a:off x="7003867" y="22505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3" name="Google Shape;1043;p56"/>
          <p:cNvSpPr/>
          <p:nvPr/>
        </p:nvSpPr>
        <p:spPr>
          <a:xfrm>
            <a:off x="7670208" y="16409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4" name="Google Shape;1044;p56"/>
          <p:cNvSpPr/>
          <p:nvPr/>
        </p:nvSpPr>
        <p:spPr>
          <a:xfrm>
            <a:off x="8336550" y="22505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45" name="Google Shape;1045;p56"/>
          <p:cNvCxnSpPr>
            <a:stCxn id="1038" idx="7"/>
            <a:endCxn id="1040" idx="3"/>
          </p:cNvCxnSpPr>
          <p:nvPr/>
        </p:nvCxnSpPr>
        <p:spPr>
          <a:xfrm flipH="1" rot="10800000">
            <a:off x="5311290" y="2003960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6" name="Google Shape;1046;p56"/>
          <p:cNvCxnSpPr>
            <a:stCxn id="1040" idx="5"/>
            <a:endCxn id="1039" idx="1"/>
          </p:cNvCxnSpPr>
          <p:nvPr/>
        </p:nvCxnSpPr>
        <p:spPr>
          <a:xfrm>
            <a:off x="5977632" y="2004090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7" name="Google Shape;1047;p56"/>
          <p:cNvCxnSpPr>
            <a:stCxn id="1042" idx="7"/>
            <a:endCxn id="1043" idx="3"/>
          </p:cNvCxnSpPr>
          <p:nvPr/>
        </p:nvCxnSpPr>
        <p:spPr>
          <a:xfrm flipH="1" rot="10800000">
            <a:off x="7426632" y="2063535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8" name="Google Shape;1048;p56"/>
          <p:cNvCxnSpPr>
            <a:stCxn id="1043" idx="5"/>
            <a:endCxn id="1044" idx="1"/>
          </p:cNvCxnSpPr>
          <p:nvPr/>
        </p:nvCxnSpPr>
        <p:spPr>
          <a:xfrm>
            <a:off x="8092973" y="2063665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9" name="Google Shape;1049;p56"/>
          <p:cNvCxnSpPr>
            <a:stCxn id="1041" idx="3"/>
            <a:endCxn id="1040" idx="7"/>
          </p:cNvCxnSpPr>
          <p:nvPr/>
        </p:nvCxnSpPr>
        <p:spPr>
          <a:xfrm flipH="1">
            <a:off x="5977760" y="1377865"/>
            <a:ext cx="737100" cy="276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0" name="Google Shape;1050;p56"/>
          <p:cNvCxnSpPr>
            <a:stCxn id="1041" idx="5"/>
            <a:endCxn id="1043" idx="1"/>
          </p:cNvCxnSpPr>
          <p:nvPr/>
        </p:nvCxnSpPr>
        <p:spPr>
          <a:xfrm>
            <a:off x="7065090" y="1377865"/>
            <a:ext cx="6777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51" name="Google Shape;1051;p56"/>
          <p:cNvGrpSpPr/>
          <p:nvPr/>
        </p:nvGrpSpPr>
        <p:grpSpPr>
          <a:xfrm>
            <a:off x="6057432" y="3141694"/>
            <a:ext cx="2902625" cy="1945737"/>
            <a:chOff x="5981232" y="3141694"/>
            <a:chExt cx="2902625" cy="1945737"/>
          </a:xfrm>
        </p:grpSpPr>
        <p:sp>
          <p:nvSpPr>
            <p:cNvPr id="1052" name="Google Shape;1052;p56"/>
            <p:cNvSpPr/>
            <p:nvPr/>
          </p:nvSpPr>
          <p:spPr>
            <a:xfrm>
              <a:off x="669268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53" name="Google Shape;1053;p56"/>
            <p:cNvSpPr/>
            <p:nvPr/>
          </p:nvSpPr>
          <p:spPr>
            <a:xfrm>
              <a:off x="6869133" y="43965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1054" name="Google Shape;1054;p56"/>
            <p:cNvSpPr/>
            <p:nvPr/>
          </p:nvSpPr>
          <p:spPr>
            <a:xfrm>
              <a:off x="7514432" y="3141694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1055" name="Google Shape;1055;p56"/>
            <p:cNvSpPr/>
            <p:nvPr/>
          </p:nvSpPr>
          <p:spPr>
            <a:xfrm>
              <a:off x="748943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1056" name="Google Shape;1056;p56"/>
            <p:cNvSpPr/>
            <p:nvPr/>
          </p:nvSpPr>
          <p:spPr>
            <a:xfrm>
              <a:off x="7576707" y="4323957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1057" name="Google Shape;1057;p56"/>
            <p:cNvSpPr/>
            <p:nvPr/>
          </p:nvSpPr>
          <p:spPr>
            <a:xfrm>
              <a:off x="8154557" y="3642582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1058" name="Google Shape;1058;p56"/>
            <p:cNvSpPr/>
            <p:nvPr/>
          </p:nvSpPr>
          <p:spPr>
            <a:xfrm>
              <a:off x="8566457" y="4299657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sp>
          <p:nvSpPr>
            <p:cNvPr id="1059" name="Google Shape;1059;p56"/>
            <p:cNvSpPr/>
            <p:nvPr/>
          </p:nvSpPr>
          <p:spPr>
            <a:xfrm>
              <a:off x="7652907" y="4834532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8</a:t>
              </a:r>
              <a:endParaRPr/>
            </a:p>
          </p:txBody>
        </p:sp>
        <p:cxnSp>
          <p:nvCxnSpPr>
            <p:cNvPr id="1060" name="Google Shape;1060;p56"/>
            <p:cNvCxnSpPr>
              <a:stCxn id="1052" idx="2"/>
              <a:endCxn id="1053" idx="0"/>
            </p:cNvCxnSpPr>
            <p:nvPr/>
          </p:nvCxnSpPr>
          <p:spPr>
            <a:xfrm>
              <a:off x="6851382" y="3965769"/>
              <a:ext cx="176400" cy="43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1" name="Google Shape;1061;p56"/>
            <p:cNvCxnSpPr>
              <a:stCxn id="1052" idx="3"/>
              <a:endCxn id="1055" idx="1"/>
            </p:cNvCxnSpPr>
            <p:nvPr/>
          </p:nvCxnSpPr>
          <p:spPr>
            <a:xfrm>
              <a:off x="7010082" y="3839319"/>
              <a:ext cx="4794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2" name="Google Shape;1062;p56"/>
            <p:cNvCxnSpPr>
              <a:stCxn id="1054" idx="2"/>
              <a:endCxn id="1055" idx="0"/>
            </p:cNvCxnSpPr>
            <p:nvPr/>
          </p:nvCxnSpPr>
          <p:spPr>
            <a:xfrm flipH="1">
              <a:off x="7648232" y="3394594"/>
              <a:ext cx="24900" cy="318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3" name="Google Shape;1063;p56"/>
            <p:cNvCxnSpPr>
              <a:stCxn id="1057" idx="2"/>
              <a:endCxn id="1058" idx="0"/>
            </p:cNvCxnSpPr>
            <p:nvPr/>
          </p:nvCxnSpPr>
          <p:spPr>
            <a:xfrm>
              <a:off x="8313257" y="3895482"/>
              <a:ext cx="411900" cy="404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4" name="Google Shape;1064;p56"/>
            <p:cNvCxnSpPr>
              <a:stCxn id="1057" idx="2"/>
              <a:endCxn id="1056" idx="3"/>
            </p:cNvCxnSpPr>
            <p:nvPr/>
          </p:nvCxnSpPr>
          <p:spPr>
            <a:xfrm flipH="1">
              <a:off x="7894157" y="3895482"/>
              <a:ext cx="419100" cy="555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5" name="Google Shape;1065;p56"/>
            <p:cNvCxnSpPr>
              <a:stCxn id="1055" idx="2"/>
              <a:endCxn id="1056" idx="0"/>
            </p:cNvCxnSpPr>
            <p:nvPr/>
          </p:nvCxnSpPr>
          <p:spPr>
            <a:xfrm>
              <a:off x="7648132" y="3965769"/>
              <a:ext cx="87300" cy="3582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56"/>
            <p:cNvCxnSpPr>
              <a:stCxn id="1053" idx="3"/>
              <a:endCxn id="1056" idx="1"/>
            </p:cNvCxnSpPr>
            <p:nvPr/>
          </p:nvCxnSpPr>
          <p:spPr>
            <a:xfrm flipH="1" rot="10800000">
              <a:off x="7186533" y="4450419"/>
              <a:ext cx="390300" cy="72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7" name="Google Shape;1067;p56"/>
            <p:cNvCxnSpPr>
              <a:stCxn id="1056" idx="2"/>
              <a:endCxn id="1059" idx="0"/>
            </p:cNvCxnSpPr>
            <p:nvPr/>
          </p:nvCxnSpPr>
          <p:spPr>
            <a:xfrm>
              <a:off x="7735407" y="4576857"/>
              <a:ext cx="76200" cy="2577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68" name="Google Shape;1068;p56"/>
            <p:cNvSpPr/>
            <p:nvPr/>
          </p:nvSpPr>
          <p:spPr>
            <a:xfrm>
              <a:off x="598123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0</a:t>
              </a:r>
              <a:endParaRPr b="1"/>
            </a:p>
          </p:txBody>
        </p:sp>
        <p:cxnSp>
          <p:nvCxnSpPr>
            <p:cNvPr id="1069" name="Google Shape;1069;p56"/>
            <p:cNvCxnSpPr>
              <a:stCxn id="1068" idx="3"/>
              <a:endCxn id="1052" idx="1"/>
            </p:cNvCxnSpPr>
            <p:nvPr/>
          </p:nvCxnSpPr>
          <p:spPr>
            <a:xfrm>
              <a:off x="6298632" y="3839319"/>
              <a:ext cx="3942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70" name="Google Shape;1070;p56"/>
            <p:cNvSpPr txBox="1"/>
            <p:nvPr/>
          </p:nvSpPr>
          <p:spPr>
            <a:xfrm>
              <a:off x="5988925" y="3883430"/>
              <a:ext cx="3174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</p:grpSp>
      <p:sp>
        <p:nvSpPr>
          <p:cNvPr id="1071" name="Google Shape;1071;p56"/>
          <p:cNvSpPr txBox="1"/>
          <p:nvPr/>
        </p:nvSpPr>
        <p:spPr>
          <a:xfrm>
            <a:off x="250625" y="2304025"/>
            <a:ext cx="6430200" cy="24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also do actions in </a:t>
            </a: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 Postorder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 Postorder: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DFS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calls to neighbors.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dfs(s):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mark(s)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unmarked neighbor n of s, dfs(n)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print(s)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for dfs(0) would be: 347685210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Equivalent to the order of dfs returns.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</p:txBody>
      </p:sp>
      <p:sp>
        <p:nvSpPr>
          <p:cNvPr id="113" name="Google Shape;113;p12"/>
          <p:cNvSpPr txBox="1"/>
          <p:nvPr>
            <p:ph idx="1" type="body"/>
          </p:nvPr>
        </p:nvSpPr>
        <p:spPr>
          <a:xfrm>
            <a:off x="243000" y="556500"/>
            <a:ext cx="84438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We’ve seen trees as nodes in a specific data structure implementation: Search Trees, Tries, Heaps, Disjoint Sets, etc.</a:t>
            </a:r>
            <a:endParaRPr/>
          </a:p>
        </p:txBody>
      </p:sp>
      <p:pic>
        <p:nvPicPr>
          <p:cNvPr id="114" name="Google Shape;11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4827" y="1379775"/>
            <a:ext cx="1472526" cy="190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821" y="1594250"/>
            <a:ext cx="1928750" cy="134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6777" y="3356100"/>
            <a:ext cx="4336250" cy="157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71225" y="1468749"/>
            <a:ext cx="1439925" cy="15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5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Traversals</a:t>
            </a:r>
            <a:endParaRPr/>
          </a:p>
        </p:txBody>
      </p:sp>
      <p:sp>
        <p:nvSpPr>
          <p:cNvPr id="1077" name="Google Shape;1077;p57"/>
          <p:cNvSpPr txBox="1"/>
          <p:nvPr>
            <p:ph idx="1" type="body"/>
          </p:nvPr>
        </p:nvSpPr>
        <p:spPr>
          <a:xfrm>
            <a:off x="243000" y="556500"/>
            <a:ext cx="8443800" cy="23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Just as there are many tree traversals: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Preorder: DBACFEG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Inorder: ABCDEFG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Postorder: ACBEGFD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Level order: DBFACEG</a:t>
            </a:r>
            <a:endParaRPr/>
          </a:p>
        </p:txBody>
      </p:sp>
      <p:sp>
        <p:nvSpPr>
          <p:cNvPr id="1078" name="Google Shape;1078;p57"/>
          <p:cNvSpPr/>
          <p:nvPr/>
        </p:nvSpPr>
        <p:spPr>
          <a:xfrm>
            <a:off x="4888525" y="22671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9" name="Google Shape;1079;p57"/>
          <p:cNvSpPr/>
          <p:nvPr/>
        </p:nvSpPr>
        <p:spPr>
          <a:xfrm>
            <a:off x="6221209" y="22671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0" name="Google Shape;1080;p57"/>
          <p:cNvSpPr/>
          <p:nvPr/>
        </p:nvSpPr>
        <p:spPr>
          <a:xfrm>
            <a:off x="5554867" y="1581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1" name="Google Shape;1081;p57"/>
          <p:cNvSpPr/>
          <p:nvPr/>
        </p:nvSpPr>
        <p:spPr>
          <a:xfrm>
            <a:off x="6642325" y="9551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2" name="Google Shape;1082;p57"/>
          <p:cNvSpPr/>
          <p:nvPr/>
        </p:nvSpPr>
        <p:spPr>
          <a:xfrm>
            <a:off x="7003867" y="22505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3" name="Google Shape;1083;p57"/>
          <p:cNvSpPr/>
          <p:nvPr/>
        </p:nvSpPr>
        <p:spPr>
          <a:xfrm>
            <a:off x="7670208" y="16409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4" name="Google Shape;1084;p57"/>
          <p:cNvSpPr/>
          <p:nvPr/>
        </p:nvSpPr>
        <p:spPr>
          <a:xfrm>
            <a:off x="8336550" y="22505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85" name="Google Shape;1085;p57"/>
          <p:cNvCxnSpPr>
            <a:stCxn id="1078" idx="7"/>
            <a:endCxn id="1080" idx="3"/>
          </p:cNvCxnSpPr>
          <p:nvPr/>
        </p:nvCxnSpPr>
        <p:spPr>
          <a:xfrm flipH="1" rot="10800000">
            <a:off x="5311290" y="2003960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6" name="Google Shape;1086;p57"/>
          <p:cNvCxnSpPr>
            <a:stCxn id="1080" idx="5"/>
            <a:endCxn id="1079" idx="1"/>
          </p:cNvCxnSpPr>
          <p:nvPr/>
        </p:nvCxnSpPr>
        <p:spPr>
          <a:xfrm>
            <a:off x="5977632" y="2004090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7" name="Google Shape;1087;p57"/>
          <p:cNvCxnSpPr>
            <a:stCxn id="1082" idx="7"/>
            <a:endCxn id="1083" idx="3"/>
          </p:cNvCxnSpPr>
          <p:nvPr/>
        </p:nvCxnSpPr>
        <p:spPr>
          <a:xfrm flipH="1" rot="10800000">
            <a:off x="7426632" y="2063535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8" name="Google Shape;1088;p57"/>
          <p:cNvCxnSpPr>
            <a:stCxn id="1083" idx="5"/>
            <a:endCxn id="1084" idx="1"/>
          </p:cNvCxnSpPr>
          <p:nvPr/>
        </p:nvCxnSpPr>
        <p:spPr>
          <a:xfrm>
            <a:off x="8092973" y="2063665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9" name="Google Shape;1089;p57"/>
          <p:cNvCxnSpPr>
            <a:stCxn id="1081" idx="3"/>
            <a:endCxn id="1080" idx="7"/>
          </p:cNvCxnSpPr>
          <p:nvPr/>
        </p:nvCxnSpPr>
        <p:spPr>
          <a:xfrm flipH="1">
            <a:off x="5977760" y="1377865"/>
            <a:ext cx="737100" cy="276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0" name="Google Shape;1090;p57"/>
          <p:cNvCxnSpPr>
            <a:stCxn id="1081" idx="5"/>
            <a:endCxn id="1083" idx="1"/>
          </p:cNvCxnSpPr>
          <p:nvPr/>
        </p:nvCxnSpPr>
        <p:spPr>
          <a:xfrm>
            <a:off x="7065090" y="1377865"/>
            <a:ext cx="6777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1" name="Google Shape;1091;p57"/>
          <p:cNvGrpSpPr/>
          <p:nvPr/>
        </p:nvGrpSpPr>
        <p:grpSpPr>
          <a:xfrm>
            <a:off x="6057432" y="3141694"/>
            <a:ext cx="2902625" cy="1945737"/>
            <a:chOff x="5981232" y="3141694"/>
            <a:chExt cx="2902625" cy="1945737"/>
          </a:xfrm>
        </p:grpSpPr>
        <p:sp>
          <p:nvSpPr>
            <p:cNvPr id="1092" name="Google Shape;1092;p57"/>
            <p:cNvSpPr/>
            <p:nvPr/>
          </p:nvSpPr>
          <p:spPr>
            <a:xfrm>
              <a:off x="669268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93" name="Google Shape;1093;p57"/>
            <p:cNvSpPr/>
            <p:nvPr/>
          </p:nvSpPr>
          <p:spPr>
            <a:xfrm>
              <a:off x="6869133" y="43965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1094" name="Google Shape;1094;p57"/>
            <p:cNvSpPr/>
            <p:nvPr/>
          </p:nvSpPr>
          <p:spPr>
            <a:xfrm>
              <a:off x="7514432" y="3141694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1095" name="Google Shape;1095;p57"/>
            <p:cNvSpPr/>
            <p:nvPr/>
          </p:nvSpPr>
          <p:spPr>
            <a:xfrm>
              <a:off x="748943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1096" name="Google Shape;1096;p57"/>
            <p:cNvSpPr/>
            <p:nvPr/>
          </p:nvSpPr>
          <p:spPr>
            <a:xfrm>
              <a:off x="7576707" y="4323957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1097" name="Google Shape;1097;p57"/>
            <p:cNvSpPr/>
            <p:nvPr/>
          </p:nvSpPr>
          <p:spPr>
            <a:xfrm>
              <a:off x="8154557" y="3642582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1098" name="Google Shape;1098;p57"/>
            <p:cNvSpPr/>
            <p:nvPr/>
          </p:nvSpPr>
          <p:spPr>
            <a:xfrm>
              <a:off x="8566457" y="4299657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sp>
          <p:nvSpPr>
            <p:cNvPr id="1099" name="Google Shape;1099;p57"/>
            <p:cNvSpPr/>
            <p:nvPr/>
          </p:nvSpPr>
          <p:spPr>
            <a:xfrm>
              <a:off x="7652907" y="4834532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8</a:t>
              </a:r>
              <a:endParaRPr/>
            </a:p>
          </p:txBody>
        </p:sp>
        <p:cxnSp>
          <p:nvCxnSpPr>
            <p:cNvPr id="1100" name="Google Shape;1100;p57"/>
            <p:cNvCxnSpPr>
              <a:stCxn id="1092" idx="2"/>
              <a:endCxn id="1093" idx="0"/>
            </p:cNvCxnSpPr>
            <p:nvPr/>
          </p:nvCxnSpPr>
          <p:spPr>
            <a:xfrm>
              <a:off x="6851382" y="3965769"/>
              <a:ext cx="176400" cy="43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1" name="Google Shape;1101;p57"/>
            <p:cNvCxnSpPr>
              <a:stCxn id="1092" idx="3"/>
              <a:endCxn id="1095" idx="1"/>
            </p:cNvCxnSpPr>
            <p:nvPr/>
          </p:nvCxnSpPr>
          <p:spPr>
            <a:xfrm>
              <a:off x="7010082" y="3839319"/>
              <a:ext cx="4794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2" name="Google Shape;1102;p57"/>
            <p:cNvCxnSpPr>
              <a:stCxn id="1094" idx="2"/>
              <a:endCxn id="1095" idx="0"/>
            </p:cNvCxnSpPr>
            <p:nvPr/>
          </p:nvCxnSpPr>
          <p:spPr>
            <a:xfrm flipH="1">
              <a:off x="7648232" y="3394594"/>
              <a:ext cx="24900" cy="318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3" name="Google Shape;1103;p57"/>
            <p:cNvCxnSpPr>
              <a:stCxn id="1097" idx="2"/>
              <a:endCxn id="1098" idx="0"/>
            </p:cNvCxnSpPr>
            <p:nvPr/>
          </p:nvCxnSpPr>
          <p:spPr>
            <a:xfrm>
              <a:off x="8313257" y="3895482"/>
              <a:ext cx="411900" cy="404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4" name="Google Shape;1104;p57"/>
            <p:cNvCxnSpPr>
              <a:stCxn id="1097" idx="2"/>
              <a:endCxn id="1096" idx="3"/>
            </p:cNvCxnSpPr>
            <p:nvPr/>
          </p:nvCxnSpPr>
          <p:spPr>
            <a:xfrm flipH="1">
              <a:off x="7894157" y="3895482"/>
              <a:ext cx="419100" cy="555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5" name="Google Shape;1105;p57"/>
            <p:cNvCxnSpPr>
              <a:stCxn id="1095" idx="2"/>
              <a:endCxn id="1096" idx="0"/>
            </p:cNvCxnSpPr>
            <p:nvPr/>
          </p:nvCxnSpPr>
          <p:spPr>
            <a:xfrm>
              <a:off x="7648132" y="3965769"/>
              <a:ext cx="87300" cy="3582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6" name="Google Shape;1106;p57"/>
            <p:cNvCxnSpPr>
              <a:stCxn id="1093" idx="3"/>
              <a:endCxn id="1096" idx="1"/>
            </p:cNvCxnSpPr>
            <p:nvPr/>
          </p:nvCxnSpPr>
          <p:spPr>
            <a:xfrm flipH="1" rot="10800000">
              <a:off x="7186533" y="4450419"/>
              <a:ext cx="390300" cy="72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7" name="Google Shape;1107;p57"/>
            <p:cNvCxnSpPr>
              <a:stCxn id="1096" idx="2"/>
              <a:endCxn id="1099" idx="0"/>
            </p:cNvCxnSpPr>
            <p:nvPr/>
          </p:nvCxnSpPr>
          <p:spPr>
            <a:xfrm>
              <a:off x="7735407" y="4576857"/>
              <a:ext cx="76200" cy="2577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08" name="Google Shape;1108;p57"/>
            <p:cNvSpPr/>
            <p:nvPr/>
          </p:nvSpPr>
          <p:spPr>
            <a:xfrm>
              <a:off x="598123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0</a:t>
              </a:r>
              <a:endParaRPr b="1"/>
            </a:p>
          </p:txBody>
        </p:sp>
        <p:cxnSp>
          <p:nvCxnSpPr>
            <p:cNvPr id="1109" name="Google Shape;1109;p57"/>
            <p:cNvCxnSpPr>
              <a:stCxn id="1108" idx="3"/>
              <a:endCxn id="1092" idx="1"/>
            </p:cNvCxnSpPr>
            <p:nvPr/>
          </p:nvCxnSpPr>
          <p:spPr>
            <a:xfrm>
              <a:off x="6298632" y="3839319"/>
              <a:ext cx="3942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10" name="Google Shape;1110;p57"/>
            <p:cNvSpPr txBox="1"/>
            <p:nvPr/>
          </p:nvSpPr>
          <p:spPr>
            <a:xfrm>
              <a:off x="5988925" y="3883430"/>
              <a:ext cx="3174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</p:grpSp>
      <p:sp>
        <p:nvSpPr>
          <p:cNvPr id="1111" name="Google Shape;1111;p57"/>
          <p:cNvSpPr txBox="1"/>
          <p:nvPr/>
        </p:nvSpPr>
        <p:spPr>
          <a:xfrm>
            <a:off x="250625" y="2608825"/>
            <a:ext cx="6524400" cy="24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too are there many graph traversals, given some source: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 Preorder: 012543678 (dfs calls).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 Postorder: 347685210 (dfs returns).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5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Traversals</a:t>
            </a:r>
            <a:endParaRPr/>
          </a:p>
        </p:txBody>
      </p:sp>
      <p:sp>
        <p:nvSpPr>
          <p:cNvPr id="1117" name="Google Shape;1117;p58"/>
          <p:cNvSpPr txBox="1"/>
          <p:nvPr>
            <p:ph idx="1" type="body"/>
          </p:nvPr>
        </p:nvSpPr>
        <p:spPr>
          <a:xfrm>
            <a:off x="243000" y="556500"/>
            <a:ext cx="8443800" cy="23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Just as there are many tree traversals: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Preorder: DBACFEG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Inorder: ABCDEFG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Postorder: ACBEGFD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Level order: DBFACEG</a:t>
            </a:r>
            <a:endParaRPr/>
          </a:p>
        </p:txBody>
      </p:sp>
      <p:sp>
        <p:nvSpPr>
          <p:cNvPr id="1118" name="Google Shape;1118;p58"/>
          <p:cNvSpPr/>
          <p:nvPr/>
        </p:nvSpPr>
        <p:spPr>
          <a:xfrm>
            <a:off x="4888525" y="22671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9" name="Google Shape;1119;p58"/>
          <p:cNvSpPr/>
          <p:nvPr/>
        </p:nvSpPr>
        <p:spPr>
          <a:xfrm>
            <a:off x="6221209" y="22671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0" name="Google Shape;1120;p58"/>
          <p:cNvSpPr/>
          <p:nvPr/>
        </p:nvSpPr>
        <p:spPr>
          <a:xfrm>
            <a:off x="5554867" y="1581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1" name="Google Shape;1121;p58"/>
          <p:cNvSpPr/>
          <p:nvPr/>
        </p:nvSpPr>
        <p:spPr>
          <a:xfrm>
            <a:off x="6642325" y="9551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2" name="Google Shape;1122;p58"/>
          <p:cNvSpPr/>
          <p:nvPr/>
        </p:nvSpPr>
        <p:spPr>
          <a:xfrm>
            <a:off x="7003867" y="22505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3" name="Google Shape;1123;p58"/>
          <p:cNvSpPr/>
          <p:nvPr/>
        </p:nvSpPr>
        <p:spPr>
          <a:xfrm>
            <a:off x="7670208" y="16409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4" name="Google Shape;1124;p58"/>
          <p:cNvSpPr/>
          <p:nvPr/>
        </p:nvSpPr>
        <p:spPr>
          <a:xfrm>
            <a:off x="8336550" y="22505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25" name="Google Shape;1125;p58"/>
          <p:cNvCxnSpPr>
            <a:stCxn id="1118" idx="7"/>
            <a:endCxn id="1120" idx="3"/>
          </p:cNvCxnSpPr>
          <p:nvPr/>
        </p:nvCxnSpPr>
        <p:spPr>
          <a:xfrm flipH="1" rot="10800000">
            <a:off x="5311290" y="2003960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6" name="Google Shape;1126;p58"/>
          <p:cNvCxnSpPr>
            <a:stCxn id="1120" idx="5"/>
            <a:endCxn id="1119" idx="1"/>
          </p:cNvCxnSpPr>
          <p:nvPr/>
        </p:nvCxnSpPr>
        <p:spPr>
          <a:xfrm>
            <a:off x="5977632" y="2004090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7" name="Google Shape;1127;p58"/>
          <p:cNvCxnSpPr>
            <a:stCxn id="1122" idx="7"/>
            <a:endCxn id="1123" idx="3"/>
          </p:cNvCxnSpPr>
          <p:nvPr/>
        </p:nvCxnSpPr>
        <p:spPr>
          <a:xfrm flipH="1" rot="10800000">
            <a:off x="7426632" y="2063535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8" name="Google Shape;1128;p58"/>
          <p:cNvCxnSpPr>
            <a:stCxn id="1123" idx="5"/>
            <a:endCxn id="1124" idx="1"/>
          </p:cNvCxnSpPr>
          <p:nvPr/>
        </p:nvCxnSpPr>
        <p:spPr>
          <a:xfrm>
            <a:off x="8092973" y="2063665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9" name="Google Shape;1129;p58"/>
          <p:cNvCxnSpPr>
            <a:stCxn id="1121" idx="3"/>
            <a:endCxn id="1120" idx="7"/>
          </p:cNvCxnSpPr>
          <p:nvPr/>
        </p:nvCxnSpPr>
        <p:spPr>
          <a:xfrm flipH="1">
            <a:off x="5977760" y="1377865"/>
            <a:ext cx="737100" cy="276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0" name="Google Shape;1130;p58"/>
          <p:cNvCxnSpPr>
            <a:stCxn id="1121" idx="5"/>
            <a:endCxn id="1123" idx="1"/>
          </p:cNvCxnSpPr>
          <p:nvPr/>
        </p:nvCxnSpPr>
        <p:spPr>
          <a:xfrm>
            <a:off x="7065090" y="1377865"/>
            <a:ext cx="6777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31" name="Google Shape;1131;p58"/>
          <p:cNvGrpSpPr/>
          <p:nvPr/>
        </p:nvGrpSpPr>
        <p:grpSpPr>
          <a:xfrm>
            <a:off x="6057432" y="3141694"/>
            <a:ext cx="2902625" cy="1945737"/>
            <a:chOff x="5981232" y="3141694"/>
            <a:chExt cx="2902625" cy="1945737"/>
          </a:xfrm>
        </p:grpSpPr>
        <p:sp>
          <p:nvSpPr>
            <p:cNvPr id="1132" name="Google Shape;1132;p58"/>
            <p:cNvSpPr/>
            <p:nvPr/>
          </p:nvSpPr>
          <p:spPr>
            <a:xfrm>
              <a:off x="669268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133" name="Google Shape;1133;p58"/>
            <p:cNvSpPr/>
            <p:nvPr/>
          </p:nvSpPr>
          <p:spPr>
            <a:xfrm>
              <a:off x="6869133" y="43965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1134" name="Google Shape;1134;p58"/>
            <p:cNvSpPr/>
            <p:nvPr/>
          </p:nvSpPr>
          <p:spPr>
            <a:xfrm>
              <a:off x="7514432" y="3141694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1135" name="Google Shape;1135;p58"/>
            <p:cNvSpPr/>
            <p:nvPr/>
          </p:nvSpPr>
          <p:spPr>
            <a:xfrm>
              <a:off x="748943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1136" name="Google Shape;1136;p58"/>
            <p:cNvSpPr/>
            <p:nvPr/>
          </p:nvSpPr>
          <p:spPr>
            <a:xfrm>
              <a:off x="7576707" y="4323957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1137" name="Google Shape;1137;p58"/>
            <p:cNvSpPr/>
            <p:nvPr/>
          </p:nvSpPr>
          <p:spPr>
            <a:xfrm>
              <a:off x="8154557" y="3642582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1138" name="Google Shape;1138;p58"/>
            <p:cNvSpPr/>
            <p:nvPr/>
          </p:nvSpPr>
          <p:spPr>
            <a:xfrm>
              <a:off x="8566457" y="4299657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sp>
          <p:nvSpPr>
            <p:cNvPr id="1139" name="Google Shape;1139;p58"/>
            <p:cNvSpPr/>
            <p:nvPr/>
          </p:nvSpPr>
          <p:spPr>
            <a:xfrm>
              <a:off x="7652907" y="4834532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8</a:t>
              </a:r>
              <a:endParaRPr/>
            </a:p>
          </p:txBody>
        </p:sp>
        <p:cxnSp>
          <p:nvCxnSpPr>
            <p:cNvPr id="1140" name="Google Shape;1140;p58"/>
            <p:cNvCxnSpPr>
              <a:stCxn id="1132" idx="2"/>
              <a:endCxn id="1133" idx="0"/>
            </p:cNvCxnSpPr>
            <p:nvPr/>
          </p:nvCxnSpPr>
          <p:spPr>
            <a:xfrm>
              <a:off x="6851382" y="3965769"/>
              <a:ext cx="176400" cy="43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1" name="Google Shape;1141;p58"/>
            <p:cNvCxnSpPr>
              <a:stCxn id="1132" idx="3"/>
              <a:endCxn id="1135" idx="1"/>
            </p:cNvCxnSpPr>
            <p:nvPr/>
          </p:nvCxnSpPr>
          <p:spPr>
            <a:xfrm>
              <a:off x="7010082" y="3839319"/>
              <a:ext cx="4794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2" name="Google Shape;1142;p58"/>
            <p:cNvCxnSpPr>
              <a:stCxn id="1134" idx="2"/>
              <a:endCxn id="1135" idx="0"/>
            </p:cNvCxnSpPr>
            <p:nvPr/>
          </p:nvCxnSpPr>
          <p:spPr>
            <a:xfrm flipH="1">
              <a:off x="7648232" y="3394594"/>
              <a:ext cx="24900" cy="318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3" name="Google Shape;1143;p58"/>
            <p:cNvCxnSpPr>
              <a:stCxn id="1137" idx="2"/>
              <a:endCxn id="1138" idx="0"/>
            </p:cNvCxnSpPr>
            <p:nvPr/>
          </p:nvCxnSpPr>
          <p:spPr>
            <a:xfrm>
              <a:off x="8313257" y="3895482"/>
              <a:ext cx="411900" cy="404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4" name="Google Shape;1144;p58"/>
            <p:cNvCxnSpPr>
              <a:stCxn id="1137" idx="2"/>
              <a:endCxn id="1136" idx="3"/>
            </p:cNvCxnSpPr>
            <p:nvPr/>
          </p:nvCxnSpPr>
          <p:spPr>
            <a:xfrm flipH="1">
              <a:off x="7894157" y="3895482"/>
              <a:ext cx="419100" cy="555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5" name="Google Shape;1145;p58"/>
            <p:cNvCxnSpPr>
              <a:stCxn id="1135" idx="2"/>
              <a:endCxn id="1136" idx="0"/>
            </p:cNvCxnSpPr>
            <p:nvPr/>
          </p:nvCxnSpPr>
          <p:spPr>
            <a:xfrm>
              <a:off x="7648132" y="3965769"/>
              <a:ext cx="87300" cy="3582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6" name="Google Shape;1146;p58"/>
            <p:cNvCxnSpPr>
              <a:stCxn id="1133" idx="3"/>
              <a:endCxn id="1136" idx="1"/>
            </p:cNvCxnSpPr>
            <p:nvPr/>
          </p:nvCxnSpPr>
          <p:spPr>
            <a:xfrm flipH="1" rot="10800000">
              <a:off x="7186533" y="4450419"/>
              <a:ext cx="390300" cy="72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7" name="Google Shape;1147;p58"/>
            <p:cNvCxnSpPr>
              <a:stCxn id="1136" idx="2"/>
              <a:endCxn id="1139" idx="0"/>
            </p:cNvCxnSpPr>
            <p:nvPr/>
          </p:nvCxnSpPr>
          <p:spPr>
            <a:xfrm>
              <a:off x="7735407" y="4576857"/>
              <a:ext cx="76200" cy="2577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48" name="Google Shape;1148;p58"/>
            <p:cNvSpPr/>
            <p:nvPr/>
          </p:nvSpPr>
          <p:spPr>
            <a:xfrm>
              <a:off x="598123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0</a:t>
              </a:r>
              <a:endParaRPr b="1"/>
            </a:p>
          </p:txBody>
        </p:sp>
        <p:cxnSp>
          <p:nvCxnSpPr>
            <p:cNvPr id="1149" name="Google Shape;1149;p58"/>
            <p:cNvCxnSpPr>
              <a:stCxn id="1148" idx="3"/>
              <a:endCxn id="1132" idx="1"/>
            </p:cNvCxnSpPr>
            <p:nvPr/>
          </p:nvCxnSpPr>
          <p:spPr>
            <a:xfrm>
              <a:off x="6298632" y="3839319"/>
              <a:ext cx="3942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50" name="Google Shape;1150;p58"/>
            <p:cNvSpPr txBox="1"/>
            <p:nvPr/>
          </p:nvSpPr>
          <p:spPr>
            <a:xfrm>
              <a:off x="5988925" y="3883430"/>
              <a:ext cx="3174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</p:grpSp>
      <p:sp>
        <p:nvSpPr>
          <p:cNvPr id="1151" name="Google Shape;1151;p58"/>
          <p:cNvSpPr txBox="1"/>
          <p:nvPr/>
        </p:nvSpPr>
        <p:spPr>
          <a:xfrm>
            <a:off x="250625" y="2608825"/>
            <a:ext cx="6753300" cy="24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too are there many graph traversals, given some source: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 Preorder: 012543678 (dfs calls).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 Postorder: 347685210 (dfs returns).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BFS order: Act in order of distance from 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BFS stands for “breadth first search”.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Analogous to “level order”. Search is wide, not deep.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0 1 24 53 68 7 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5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Paths Challenge Before Next Lecture</a:t>
            </a:r>
            <a:endParaRPr/>
          </a:p>
        </p:txBody>
      </p:sp>
      <p:sp>
        <p:nvSpPr>
          <p:cNvPr id="1157" name="Google Shape;1157;p59"/>
          <p:cNvSpPr txBox="1"/>
          <p:nvPr>
            <p:ph idx="1" type="body"/>
          </p:nvPr>
        </p:nvSpPr>
        <p:spPr>
          <a:xfrm>
            <a:off x="243000" y="2629050"/>
            <a:ext cx="8443800" cy="17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Given the graph above, find the length of the shortest path from s to all other vertices.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Give a general algorithm.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Hint: You’ll need to somehow visit vertices in BFS order.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Hint #2: You’ll need to use some kind of data structure.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Will discuss a solution in the next lecture.</a:t>
            </a:r>
            <a:endParaRPr/>
          </a:p>
        </p:txBody>
      </p:sp>
      <p:grpSp>
        <p:nvGrpSpPr>
          <p:cNvPr id="1158" name="Google Shape;1158;p59"/>
          <p:cNvGrpSpPr/>
          <p:nvPr/>
        </p:nvGrpSpPr>
        <p:grpSpPr>
          <a:xfrm>
            <a:off x="6195907" y="733900"/>
            <a:ext cx="2419775" cy="1945738"/>
            <a:chOff x="756020" y="683300"/>
            <a:chExt cx="2419775" cy="1945738"/>
          </a:xfrm>
        </p:grpSpPr>
        <p:sp>
          <p:nvSpPr>
            <p:cNvPr id="1159" name="Google Shape;1159;p59"/>
            <p:cNvSpPr/>
            <p:nvPr/>
          </p:nvSpPr>
          <p:spPr>
            <a:xfrm>
              <a:off x="756020" y="125447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60" name="Google Shape;1160;p59"/>
            <p:cNvSpPr/>
            <p:nvPr/>
          </p:nvSpPr>
          <p:spPr>
            <a:xfrm>
              <a:off x="932470" y="193817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161" name="Google Shape;1161;p59"/>
            <p:cNvSpPr/>
            <p:nvPr/>
          </p:nvSpPr>
          <p:spPr>
            <a:xfrm>
              <a:off x="1806370" y="683300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1162" name="Google Shape;1162;p59"/>
            <p:cNvSpPr/>
            <p:nvPr/>
          </p:nvSpPr>
          <p:spPr>
            <a:xfrm>
              <a:off x="1781370" y="125447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1163" name="Google Shape;1163;p59"/>
            <p:cNvSpPr/>
            <p:nvPr/>
          </p:nvSpPr>
          <p:spPr>
            <a:xfrm>
              <a:off x="1868645" y="1865563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1164" name="Google Shape;1164;p59"/>
            <p:cNvSpPr/>
            <p:nvPr/>
          </p:nvSpPr>
          <p:spPr>
            <a:xfrm>
              <a:off x="2446495" y="1184188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1165" name="Google Shape;1165;p59"/>
            <p:cNvSpPr/>
            <p:nvPr/>
          </p:nvSpPr>
          <p:spPr>
            <a:xfrm>
              <a:off x="2858395" y="1841263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1166" name="Google Shape;1166;p59"/>
            <p:cNvSpPr/>
            <p:nvPr/>
          </p:nvSpPr>
          <p:spPr>
            <a:xfrm>
              <a:off x="1944845" y="2376138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cxnSp>
          <p:nvCxnSpPr>
            <p:cNvPr id="1167" name="Google Shape;1167;p59"/>
            <p:cNvCxnSpPr>
              <a:stCxn id="1159" idx="2"/>
              <a:endCxn id="1160" idx="0"/>
            </p:cNvCxnSpPr>
            <p:nvPr/>
          </p:nvCxnSpPr>
          <p:spPr>
            <a:xfrm>
              <a:off x="914720" y="1507375"/>
              <a:ext cx="176400" cy="43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8" name="Google Shape;1168;p59"/>
            <p:cNvCxnSpPr>
              <a:stCxn id="1159" idx="3"/>
              <a:endCxn id="1162" idx="1"/>
            </p:cNvCxnSpPr>
            <p:nvPr/>
          </p:nvCxnSpPr>
          <p:spPr>
            <a:xfrm>
              <a:off x="1073420" y="1380925"/>
              <a:ext cx="708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9" name="Google Shape;1169;p59"/>
            <p:cNvCxnSpPr>
              <a:stCxn id="1161" idx="2"/>
              <a:endCxn id="1162" idx="0"/>
            </p:cNvCxnSpPr>
            <p:nvPr/>
          </p:nvCxnSpPr>
          <p:spPr>
            <a:xfrm flipH="1">
              <a:off x="1940170" y="936200"/>
              <a:ext cx="24900" cy="318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0" name="Google Shape;1170;p59"/>
            <p:cNvCxnSpPr>
              <a:stCxn id="1161" idx="3"/>
              <a:endCxn id="1164" idx="0"/>
            </p:cNvCxnSpPr>
            <p:nvPr/>
          </p:nvCxnSpPr>
          <p:spPr>
            <a:xfrm>
              <a:off x="2123770" y="809750"/>
              <a:ext cx="481500" cy="3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1" name="Google Shape;1171;p59"/>
            <p:cNvCxnSpPr>
              <a:stCxn id="1164" idx="2"/>
              <a:endCxn id="1165" idx="0"/>
            </p:cNvCxnSpPr>
            <p:nvPr/>
          </p:nvCxnSpPr>
          <p:spPr>
            <a:xfrm>
              <a:off x="2605195" y="1437088"/>
              <a:ext cx="411900" cy="40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2" name="Google Shape;1172;p59"/>
            <p:cNvCxnSpPr>
              <a:stCxn id="1164" idx="2"/>
              <a:endCxn id="1163" idx="3"/>
            </p:cNvCxnSpPr>
            <p:nvPr/>
          </p:nvCxnSpPr>
          <p:spPr>
            <a:xfrm flipH="1">
              <a:off x="2186095" y="1437088"/>
              <a:ext cx="419100" cy="555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3" name="Google Shape;1173;p59"/>
            <p:cNvCxnSpPr>
              <a:stCxn id="1162" idx="2"/>
              <a:endCxn id="1163" idx="0"/>
            </p:cNvCxnSpPr>
            <p:nvPr/>
          </p:nvCxnSpPr>
          <p:spPr>
            <a:xfrm>
              <a:off x="1940070" y="1507375"/>
              <a:ext cx="87300" cy="35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4" name="Google Shape;1174;p59"/>
            <p:cNvCxnSpPr>
              <a:stCxn id="1160" idx="3"/>
              <a:endCxn id="1163" idx="1"/>
            </p:cNvCxnSpPr>
            <p:nvPr/>
          </p:nvCxnSpPr>
          <p:spPr>
            <a:xfrm flipH="1" rot="10800000">
              <a:off x="1249870" y="1992025"/>
              <a:ext cx="618900" cy="72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5" name="Google Shape;1175;p59"/>
            <p:cNvCxnSpPr>
              <a:stCxn id="1163" idx="2"/>
              <a:endCxn id="1166" idx="0"/>
            </p:cNvCxnSpPr>
            <p:nvPr/>
          </p:nvCxnSpPr>
          <p:spPr>
            <a:xfrm>
              <a:off x="2027345" y="2118463"/>
              <a:ext cx="76200" cy="257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76" name="Google Shape;1176;p59"/>
          <p:cNvSpPr txBox="1"/>
          <p:nvPr/>
        </p:nvSpPr>
        <p:spPr>
          <a:xfrm>
            <a:off x="5920125" y="1221040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60"/>
          <p:cNvSpPr txBox="1"/>
          <p:nvPr>
            <p:ph type="title"/>
          </p:nvPr>
        </p:nvSpPr>
        <p:spPr>
          <a:xfrm>
            <a:off x="928950" y="2154300"/>
            <a:ext cx="7286100" cy="83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Summary</a:t>
            </a:r>
            <a:endParaRPr sz="48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6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187" name="Google Shape;1187;p6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Graphs are a more general idea than a tree.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tree is a graph where there are no cycles and every vertex is connected.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Key graph terms: Directed, Undirected, Cyclic, Acyclic, Path, Cycle.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 problems vary widely in difficulty.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Common tool for solving almost all graph problems is traversal.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traversal is an order in which you visit / act upon vertices.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Tree traversals: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Preorder, inorder, postorder, level order.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Graph traversals: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DFS preorder, DFS postorder, BFS.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By performing actions / setting instance variables during a graph (or tree) traversal, you can solve problems like s-t connectivity or path finding.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</p:txBody>
      </p:sp>
      <p:sp>
        <p:nvSpPr>
          <p:cNvPr id="123" name="Google Shape;123;p13"/>
          <p:cNvSpPr txBox="1"/>
          <p:nvPr>
            <p:ph idx="1" type="body"/>
          </p:nvPr>
        </p:nvSpPr>
        <p:spPr>
          <a:xfrm>
            <a:off x="243000" y="556500"/>
            <a:ext cx="84438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rees are a more general concept.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Organization charts.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Family lineages* including phylogenetic trees.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MOH Training Manual for Management of Malaria.</a:t>
            </a:r>
            <a:endParaRPr/>
          </a:p>
        </p:txBody>
      </p:sp>
      <p:pic>
        <p:nvPicPr>
          <p:cNvPr id="124" name="Google Shape;12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050" y="2819225"/>
            <a:ext cx="4128651" cy="23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0875" y="2057425"/>
            <a:ext cx="2401726" cy="299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3"/>
          <p:cNvPicPr preferRelativeResize="0"/>
          <p:nvPr/>
        </p:nvPicPr>
        <p:blipFill rotWithShape="1">
          <a:blip r:embed="rId5">
            <a:alphaModFix/>
          </a:blip>
          <a:srcRect b="0" l="-2070" r="2069" t="0"/>
          <a:stretch/>
        </p:blipFill>
        <p:spPr>
          <a:xfrm>
            <a:off x="6507900" y="635575"/>
            <a:ext cx="2024449" cy="246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3"/>
          <p:cNvSpPr txBox="1"/>
          <p:nvPr/>
        </p:nvSpPr>
        <p:spPr>
          <a:xfrm>
            <a:off x="69750" y="4225375"/>
            <a:ext cx="13626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*: Not all family lineages are trees!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File System Tree</a:t>
            </a:r>
            <a:endParaRPr/>
          </a:p>
        </p:txBody>
      </p:sp>
      <p:sp>
        <p:nvSpPr>
          <p:cNvPr id="133" name="Google Shape;133;p14"/>
          <p:cNvSpPr txBox="1"/>
          <p:nvPr>
            <p:ph idx="1" type="body"/>
          </p:nvPr>
        </p:nvSpPr>
        <p:spPr>
          <a:xfrm>
            <a:off x="243000" y="556500"/>
            <a:ext cx="84438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Sometimes you want to iterate over a tree. For example, suppose you want to find the total size of all files in a folder called 61b.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What one might call “tree iteration” is</a:t>
            </a:r>
            <a:r>
              <a:rPr lang="en"/>
              <a:t> actually</a:t>
            </a:r>
            <a:r>
              <a:rPr lang="en"/>
              <a:t> called “tree traversal</a:t>
            </a:r>
            <a:r>
              <a:rPr lang="en"/>
              <a:t>.</a:t>
            </a:r>
            <a:r>
              <a:rPr lang="en"/>
              <a:t>”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Unlike lists, there are many orders in which we might </a:t>
            </a:r>
            <a:r>
              <a:rPr b="1" lang="en"/>
              <a:t>visit</a:t>
            </a:r>
            <a:r>
              <a:rPr lang="en"/>
              <a:t> the nodes.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Each ordering is useful in different ways.</a:t>
            </a: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5127749" y="2950070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hw1</a:t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4453700" y="3558300"/>
            <a:ext cx="11667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synthesizer</a:t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5932974" y="3558295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</a:t>
            </a:r>
            <a:endParaRPr/>
          </a:p>
        </p:txBody>
      </p:sp>
      <p:sp>
        <p:nvSpPr>
          <p:cNvPr id="137" name="Google Shape;137;p14"/>
          <p:cNvSpPr/>
          <p:nvPr/>
        </p:nvSpPr>
        <p:spPr>
          <a:xfrm>
            <a:off x="7259849" y="3558295"/>
            <a:ext cx="17256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GuitarHeroLite.java</a:t>
            </a: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5313899" y="4498820"/>
            <a:ext cx="9852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hw1.md</a:t>
            </a:r>
            <a:endParaRPr/>
          </a:p>
        </p:txBody>
      </p:sp>
      <p:sp>
        <p:nvSpPr>
          <p:cNvPr id="139" name="Google Shape;139;p14"/>
          <p:cNvSpPr/>
          <p:nvPr/>
        </p:nvSpPr>
        <p:spPr>
          <a:xfrm>
            <a:off x="6620975" y="4498825"/>
            <a:ext cx="17256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karplus-strong.png</a:t>
            </a:r>
            <a:endParaRPr/>
          </a:p>
        </p:txBody>
      </p:sp>
      <p:cxnSp>
        <p:nvCxnSpPr>
          <p:cNvPr id="140" name="Google Shape;140;p14"/>
          <p:cNvCxnSpPr>
            <a:stCxn id="134" idx="2"/>
            <a:endCxn id="135" idx="0"/>
          </p:cNvCxnSpPr>
          <p:nvPr/>
        </p:nvCxnSpPr>
        <p:spPr>
          <a:xfrm flipH="1">
            <a:off x="5037149" y="3323270"/>
            <a:ext cx="583200" cy="23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4"/>
          <p:cNvCxnSpPr>
            <a:stCxn id="134" idx="2"/>
            <a:endCxn id="136" idx="0"/>
          </p:cNvCxnSpPr>
          <p:nvPr/>
        </p:nvCxnSpPr>
        <p:spPr>
          <a:xfrm>
            <a:off x="5620349" y="3323270"/>
            <a:ext cx="805200" cy="23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4"/>
          <p:cNvCxnSpPr>
            <a:stCxn id="134" idx="2"/>
            <a:endCxn id="137" idx="0"/>
          </p:cNvCxnSpPr>
          <p:nvPr/>
        </p:nvCxnSpPr>
        <p:spPr>
          <a:xfrm>
            <a:off x="5620349" y="3323270"/>
            <a:ext cx="2502300" cy="23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4"/>
          <p:cNvCxnSpPr>
            <a:stCxn id="136" idx="2"/>
            <a:endCxn id="138" idx="0"/>
          </p:cNvCxnSpPr>
          <p:nvPr/>
        </p:nvCxnSpPr>
        <p:spPr>
          <a:xfrm flipH="1">
            <a:off x="5806374" y="3931495"/>
            <a:ext cx="619200" cy="56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4"/>
          <p:cNvCxnSpPr>
            <a:stCxn id="136" idx="2"/>
            <a:endCxn id="139" idx="0"/>
          </p:cNvCxnSpPr>
          <p:nvPr/>
        </p:nvCxnSpPr>
        <p:spPr>
          <a:xfrm>
            <a:off x="6425574" y="3931495"/>
            <a:ext cx="1058100" cy="56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4"/>
          <p:cNvCxnSpPr>
            <a:stCxn id="135" idx="2"/>
          </p:cNvCxnSpPr>
          <p:nvPr/>
        </p:nvCxnSpPr>
        <p:spPr>
          <a:xfrm flipH="1">
            <a:off x="4803650" y="3931500"/>
            <a:ext cx="233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4"/>
          <p:cNvCxnSpPr>
            <a:stCxn id="135" idx="2"/>
          </p:cNvCxnSpPr>
          <p:nvPr/>
        </p:nvCxnSpPr>
        <p:spPr>
          <a:xfrm flipH="1">
            <a:off x="5021450" y="3931500"/>
            <a:ext cx="15600" cy="18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4"/>
          <p:cNvCxnSpPr>
            <a:stCxn id="135" idx="2"/>
          </p:cNvCxnSpPr>
          <p:nvPr/>
        </p:nvCxnSpPr>
        <p:spPr>
          <a:xfrm>
            <a:off x="5037050" y="3931500"/>
            <a:ext cx="222900" cy="16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14"/>
          <p:cNvSpPr txBox="1"/>
          <p:nvPr/>
        </p:nvSpPr>
        <p:spPr>
          <a:xfrm>
            <a:off x="4730907" y="4009490"/>
            <a:ext cx="5496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4"/>
          <p:cNvSpPr/>
          <p:nvPr/>
        </p:nvSpPr>
        <p:spPr>
          <a:xfrm>
            <a:off x="3253085" y="2320320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61b</a:t>
            </a:r>
            <a:endParaRPr/>
          </a:p>
        </p:txBody>
      </p:sp>
      <p:cxnSp>
        <p:nvCxnSpPr>
          <p:cNvPr id="150" name="Google Shape;150;p14"/>
          <p:cNvCxnSpPr>
            <a:stCxn id="149" idx="2"/>
            <a:endCxn id="134" idx="0"/>
          </p:cNvCxnSpPr>
          <p:nvPr/>
        </p:nvCxnSpPr>
        <p:spPr>
          <a:xfrm>
            <a:off x="3745685" y="2693520"/>
            <a:ext cx="1874700" cy="25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14"/>
          <p:cNvSpPr/>
          <p:nvPr/>
        </p:nvSpPr>
        <p:spPr>
          <a:xfrm>
            <a:off x="961259" y="2950070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proj0</a:t>
            </a:r>
            <a:endParaRPr/>
          </a:p>
        </p:txBody>
      </p:sp>
      <p:cxnSp>
        <p:nvCxnSpPr>
          <p:cNvPr id="152" name="Google Shape;152;p14"/>
          <p:cNvCxnSpPr>
            <a:stCxn id="149" idx="2"/>
            <a:endCxn id="151" idx="0"/>
          </p:cNvCxnSpPr>
          <p:nvPr/>
        </p:nvCxnSpPr>
        <p:spPr>
          <a:xfrm flipH="1">
            <a:off x="1453985" y="2693520"/>
            <a:ext cx="2291700" cy="25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4"/>
          <p:cNvCxnSpPr>
            <a:stCxn id="149" idx="2"/>
          </p:cNvCxnSpPr>
          <p:nvPr/>
        </p:nvCxnSpPr>
        <p:spPr>
          <a:xfrm flipH="1">
            <a:off x="3463685" y="2693520"/>
            <a:ext cx="282000" cy="16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4"/>
          <p:cNvCxnSpPr>
            <a:stCxn id="149" idx="2"/>
          </p:cNvCxnSpPr>
          <p:nvPr/>
        </p:nvCxnSpPr>
        <p:spPr>
          <a:xfrm>
            <a:off x="3745685" y="2693520"/>
            <a:ext cx="8400" cy="20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4"/>
          <p:cNvCxnSpPr>
            <a:stCxn id="149" idx="2"/>
          </p:cNvCxnSpPr>
          <p:nvPr/>
        </p:nvCxnSpPr>
        <p:spPr>
          <a:xfrm>
            <a:off x="3745685" y="2693520"/>
            <a:ext cx="225900" cy="21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14"/>
          <p:cNvSpPr/>
          <p:nvPr/>
        </p:nvSpPr>
        <p:spPr>
          <a:xfrm>
            <a:off x="124409" y="3558295"/>
            <a:ext cx="7467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</a:t>
            </a:r>
            <a:endParaRPr/>
          </a:p>
        </p:txBody>
      </p:sp>
      <p:sp>
        <p:nvSpPr>
          <p:cNvPr id="157" name="Google Shape;157;p14"/>
          <p:cNvSpPr/>
          <p:nvPr/>
        </p:nvSpPr>
        <p:spPr>
          <a:xfrm>
            <a:off x="1080509" y="3558295"/>
            <a:ext cx="7467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cxnSp>
        <p:nvCxnSpPr>
          <p:cNvPr id="158" name="Google Shape;158;p14"/>
          <p:cNvCxnSpPr>
            <a:stCxn id="151" idx="2"/>
            <a:endCxn id="156" idx="0"/>
          </p:cNvCxnSpPr>
          <p:nvPr/>
        </p:nvCxnSpPr>
        <p:spPr>
          <a:xfrm flipH="1">
            <a:off x="497759" y="3323270"/>
            <a:ext cx="956100" cy="23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4"/>
          <p:cNvCxnSpPr>
            <a:stCxn id="151" idx="2"/>
            <a:endCxn id="157" idx="0"/>
          </p:cNvCxnSpPr>
          <p:nvPr/>
        </p:nvCxnSpPr>
        <p:spPr>
          <a:xfrm>
            <a:off x="1453859" y="3323270"/>
            <a:ext cx="0" cy="23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4"/>
          <p:cNvCxnSpPr>
            <a:stCxn id="151" idx="2"/>
          </p:cNvCxnSpPr>
          <p:nvPr/>
        </p:nvCxnSpPr>
        <p:spPr>
          <a:xfrm>
            <a:off x="1453859" y="3323270"/>
            <a:ext cx="174300" cy="21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4"/>
          <p:cNvCxnSpPr>
            <a:stCxn id="151" idx="2"/>
          </p:cNvCxnSpPr>
          <p:nvPr/>
        </p:nvCxnSpPr>
        <p:spPr>
          <a:xfrm>
            <a:off x="1453859" y="3323270"/>
            <a:ext cx="371400" cy="12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4"/>
          <p:cNvCxnSpPr>
            <a:stCxn id="156" idx="2"/>
          </p:cNvCxnSpPr>
          <p:nvPr/>
        </p:nvCxnSpPr>
        <p:spPr>
          <a:xfrm flipH="1">
            <a:off x="259259" y="3931495"/>
            <a:ext cx="238500" cy="15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4"/>
          <p:cNvCxnSpPr>
            <a:stCxn id="156" idx="2"/>
          </p:cNvCxnSpPr>
          <p:nvPr/>
        </p:nvCxnSpPr>
        <p:spPr>
          <a:xfrm flipH="1">
            <a:off x="487259" y="3931495"/>
            <a:ext cx="10500" cy="17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4"/>
          <p:cNvCxnSpPr>
            <a:stCxn id="156" idx="2"/>
          </p:cNvCxnSpPr>
          <p:nvPr/>
        </p:nvCxnSpPr>
        <p:spPr>
          <a:xfrm>
            <a:off x="497759" y="3931495"/>
            <a:ext cx="197100" cy="16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4"/>
          <p:cNvCxnSpPr>
            <a:stCxn id="157" idx="2"/>
          </p:cNvCxnSpPr>
          <p:nvPr/>
        </p:nvCxnSpPr>
        <p:spPr>
          <a:xfrm flipH="1">
            <a:off x="1182059" y="3931495"/>
            <a:ext cx="271800" cy="15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4"/>
          <p:cNvCxnSpPr>
            <a:stCxn id="157" idx="2"/>
          </p:cNvCxnSpPr>
          <p:nvPr/>
        </p:nvCxnSpPr>
        <p:spPr>
          <a:xfrm>
            <a:off x="1453859" y="3931495"/>
            <a:ext cx="8400" cy="17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4"/>
          <p:cNvCxnSpPr>
            <a:stCxn id="157" idx="2"/>
            <a:endCxn id="168" idx="0"/>
          </p:cNvCxnSpPr>
          <p:nvPr/>
        </p:nvCxnSpPr>
        <p:spPr>
          <a:xfrm>
            <a:off x="1453859" y="3931495"/>
            <a:ext cx="909300" cy="24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14"/>
          <p:cNvSpPr txBox="1"/>
          <p:nvPr/>
        </p:nvSpPr>
        <p:spPr>
          <a:xfrm>
            <a:off x="276654" y="3999120"/>
            <a:ext cx="5496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4"/>
          <p:cNvSpPr txBox="1"/>
          <p:nvPr/>
        </p:nvSpPr>
        <p:spPr>
          <a:xfrm>
            <a:off x="1265224" y="4023475"/>
            <a:ext cx="5496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1690379" y="3062772"/>
            <a:ext cx="5496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4"/>
          <p:cNvSpPr txBox="1"/>
          <p:nvPr/>
        </p:nvSpPr>
        <p:spPr>
          <a:xfrm>
            <a:off x="3532899" y="2725342"/>
            <a:ext cx="5496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1756050" y="4174025"/>
            <a:ext cx="12144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planets.txt</a:t>
            </a:r>
            <a:endParaRPr/>
          </a:p>
        </p:txBody>
      </p:sp>
      <p:sp>
        <p:nvSpPr>
          <p:cNvPr id="173" name="Google Shape;173;p14"/>
          <p:cNvSpPr txBox="1"/>
          <p:nvPr/>
        </p:nvSpPr>
        <p:spPr>
          <a:xfrm>
            <a:off x="5280000" y="4781451"/>
            <a:ext cx="1282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23433 bytes</a:t>
            </a:r>
            <a:endParaRPr/>
          </a:p>
        </p:txBody>
      </p:sp>
      <p:sp>
        <p:nvSpPr>
          <p:cNvPr id="174" name="Google Shape;174;p14"/>
          <p:cNvSpPr txBox="1"/>
          <p:nvPr/>
        </p:nvSpPr>
        <p:spPr>
          <a:xfrm>
            <a:off x="6583778" y="4794275"/>
            <a:ext cx="1282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16180 bytes</a:t>
            </a:r>
            <a:endParaRPr/>
          </a:p>
        </p:txBody>
      </p:sp>
      <p:sp>
        <p:nvSpPr>
          <p:cNvPr id="175" name="Google Shape;175;p14"/>
          <p:cNvSpPr txBox="1"/>
          <p:nvPr/>
        </p:nvSpPr>
        <p:spPr>
          <a:xfrm>
            <a:off x="7230750" y="3865551"/>
            <a:ext cx="1282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1251 bytes</a:t>
            </a:r>
            <a:endParaRPr/>
          </a:p>
        </p:txBody>
      </p:sp>
      <p:sp>
        <p:nvSpPr>
          <p:cNvPr id="176" name="Google Shape;176;p14"/>
          <p:cNvSpPr txBox="1"/>
          <p:nvPr/>
        </p:nvSpPr>
        <p:spPr>
          <a:xfrm>
            <a:off x="1702649" y="4503473"/>
            <a:ext cx="1282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851 bytes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Traversal Orderings</a:t>
            </a:r>
            <a:endParaRPr/>
          </a:p>
        </p:txBody>
      </p:sp>
      <p:sp>
        <p:nvSpPr>
          <p:cNvPr id="182" name="Google Shape;182;p15"/>
          <p:cNvSpPr txBox="1"/>
          <p:nvPr>
            <p:ph idx="1" type="body"/>
          </p:nvPr>
        </p:nvSpPr>
        <p:spPr>
          <a:xfrm>
            <a:off x="243000" y="556500"/>
            <a:ext cx="87657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Level Order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Visit top-to-bottom, left-to-right (like reading in English): DBFACEG</a:t>
            </a:r>
            <a:endParaRPr/>
          </a:p>
        </p:txBody>
      </p:sp>
      <p:sp>
        <p:nvSpPr>
          <p:cNvPr id="183" name="Google Shape;183;p15"/>
          <p:cNvSpPr/>
          <p:nvPr/>
        </p:nvSpPr>
        <p:spPr>
          <a:xfrm>
            <a:off x="2608650" y="44919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15"/>
          <p:cNvSpPr/>
          <p:nvPr/>
        </p:nvSpPr>
        <p:spPr>
          <a:xfrm>
            <a:off x="3941334" y="44919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3274992" y="38061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Google Shape;186;p15"/>
          <p:cNvSpPr/>
          <p:nvPr/>
        </p:nvSpPr>
        <p:spPr>
          <a:xfrm>
            <a:off x="4362450" y="31799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Google Shape;187;p15"/>
          <p:cNvSpPr/>
          <p:nvPr/>
        </p:nvSpPr>
        <p:spPr>
          <a:xfrm>
            <a:off x="4723992" y="4475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" name="Google Shape;188;p15"/>
          <p:cNvSpPr/>
          <p:nvPr/>
        </p:nvSpPr>
        <p:spPr>
          <a:xfrm>
            <a:off x="5390333" y="38657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9" name="Google Shape;189;p15"/>
          <p:cNvSpPr/>
          <p:nvPr/>
        </p:nvSpPr>
        <p:spPr>
          <a:xfrm>
            <a:off x="6056675" y="4475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0" name="Google Shape;190;p15"/>
          <p:cNvCxnSpPr>
            <a:stCxn id="183" idx="7"/>
            <a:endCxn id="185" idx="3"/>
          </p:cNvCxnSpPr>
          <p:nvPr/>
        </p:nvCxnSpPr>
        <p:spPr>
          <a:xfrm flipH="1" rot="10800000">
            <a:off x="3031415" y="422878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91" name="Google Shape;191;p15"/>
          <p:cNvCxnSpPr>
            <a:stCxn id="185" idx="5"/>
            <a:endCxn id="184" idx="1"/>
          </p:cNvCxnSpPr>
          <p:nvPr/>
        </p:nvCxnSpPr>
        <p:spPr>
          <a:xfrm>
            <a:off x="3697757" y="422891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15"/>
          <p:cNvCxnSpPr>
            <a:stCxn id="187" idx="7"/>
            <a:endCxn id="188" idx="3"/>
          </p:cNvCxnSpPr>
          <p:nvPr/>
        </p:nvCxnSpPr>
        <p:spPr>
          <a:xfrm flipH="1" rot="10800000">
            <a:off x="5146757" y="428836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93" name="Google Shape;193;p15"/>
          <p:cNvCxnSpPr>
            <a:stCxn id="188" idx="5"/>
            <a:endCxn id="189" idx="1"/>
          </p:cNvCxnSpPr>
          <p:nvPr/>
        </p:nvCxnSpPr>
        <p:spPr>
          <a:xfrm>
            <a:off x="5813098" y="428849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15"/>
          <p:cNvCxnSpPr>
            <a:stCxn id="186" idx="3"/>
            <a:endCxn id="185" idx="7"/>
          </p:cNvCxnSpPr>
          <p:nvPr/>
        </p:nvCxnSpPr>
        <p:spPr>
          <a:xfrm flipH="1">
            <a:off x="3697885" y="3602690"/>
            <a:ext cx="7371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15"/>
          <p:cNvCxnSpPr>
            <a:stCxn id="186" idx="5"/>
            <a:endCxn id="188" idx="1"/>
          </p:cNvCxnSpPr>
          <p:nvPr/>
        </p:nvCxnSpPr>
        <p:spPr>
          <a:xfrm>
            <a:off x="4785215" y="3602690"/>
            <a:ext cx="6777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Traversal Orderings</a:t>
            </a:r>
            <a:endParaRPr/>
          </a:p>
        </p:txBody>
      </p:sp>
      <p:sp>
        <p:nvSpPr>
          <p:cNvPr id="201" name="Google Shape;201;p16"/>
          <p:cNvSpPr txBox="1"/>
          <p:nvPr>
            <p:ph idx="1" type="body"/>
          </p:nvPr>
        </p:nvSpPr>
        <p:spPr>
          <a:xfrm>
            <a:off x="243000" y="556500"/>
            <a:ext cx="87657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Level Order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Visit top-to-bottom, left-to-right (like reading in English): DBFACEG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Depth First Traversals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3 types: Preorder, Inorder, Postorder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Basic (rough) idea: Traverse “deep nodes” (e.g. A) before shallow ones (e.g. F).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Note: Traversing a node is different than “visiting” a node. See next slide.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6"/>
          <p:cNvSpPr/>
          <p:nvPr/>
        </p:nvSpPr>
        <p:spPr>
          <a:xfrm>
            <a:off x="2608650" y="44919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Google Shape;203;p16"/>
          <p:cNvSpPr/>
          <p:nvPr/>
        </p:nvSpPr>
        <p:spPr>
          <a:xfrm>
            <a:off x="3941334" y="44919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" name="Google Shape;204;p16"/>
          <p:cNvSpPr/>
          <p:nvPr/>
        </p:nvSpPr>
        <p:spPr>
          <a:xfrm>
            <a:off x="3274992" y="38061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5" name="Google Shape;205;p16"/>
          <p:cNvSpPr/>
          <p:nvPr/>
        </p:nvSpPr>
        <p:spPr>
          <a:xfrm>
            <a:off x="4362450" y="31799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6" name="Google Shape;206;p16"/>
          <p:cNvSpPr/>
          <p:nvPr/>
        </p:nvSpPr>
        <p:spPr>
          <a:xfrm>
            <a:off x="4723992" y="4475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p16"/>
          <p:cNvSpPr/>
          <p:nvPr/>
        </p:nvSpPr>
        <p:spPr>
          <a:xfrm>
            <a:off x="5390333" y="38657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8" name="Google Shape;208;p16"/>
          <p:cNvSpPr/>
          <p:nvPr/>
        </p:nvSpPr>
        <p:spPr>
          <a:xfrm>
            <a:off x="6056675" y="4475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9" name="Google Shape;209;p16"/>
          <p:cNvCxnSpPr>
            <a:stCxn id="202" idx="7"/>
            <a:endCxn id="204" idx="3"/>
          </p:cNvCxnSpPr>
          <p:nvPr/>
        </p:nvCxnSpPr>
        <p:spPr>
          <a:xfrm flipH="1" rot="10800000">
            <a:off x="3031415" y="422878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10" name="Google Shape;210;p16"/>
          <p:cNvCxnSpPr>
            <a:stCxn id="204" idx="5"/>
            <a:endCxn id="203" idx="1"/>
          </p:cNvCxnSpPr>
          <p:nvPr/>
        </p:nvCxnSpPr>
        <p:spPr>
          <a:xfrm>
            <a:off x="3697757" y="422891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16"/>
          <p:cNvCxnSpPr>
            <a:stCxn id="206" idx="7"/>
            <a:endCxn id="207" idx="3"/>
          </p:cNvCxnSpPr>
          <p:nvPr/>
        </p:nvCxnSpPr>
        <p:spPr>
          <a:xfrm flipH="1" rot="10800000">
            <a:off x="5146757" y="428836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12" name="Google Shape;212;p16"/>
          <p:cNvCxnSpPr>
            <a:stCxn id="207" idx="5"/>
            <a:endCxn id="208" idx="1"/>
          </p:cNvCxnSpPr>
          <p:nvPr/>
        </p:nvCxnSpPr>
        <p:spPr>
          <a:xfrm>
            <a:off x="5813098" y="428849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16"/>
          <p:cNvCxnSpPr>
            <a:stCxn id="205" idx="3"/>
            <a:endCxn id="204" idx="7"/>
          </p:cNvCxnSpPr>
          <p:nvPr/>
        </p:nvCxnSpPr>
        <p:spPr>
          <a:xfrm flipH="1">
            <a:off x="3697885" y="3602690"/>
            <a:ext cx="7371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16"/>
          <p:cNvCxnSpPr>
            <a:stCxn id="205" idx="5"/>
            <a:endCxn id="207" idx="1"/>
          </p:cNvCxnSpPr>
          <p:nvPr/>
        </p:nvCxnSpPr>
        <p:spPr>
          <a:xfrm>
            <a:off x="4785215" y="3602690"/>
            <a:ext cx="6777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