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18E537-AD01-466E-980D-321053A3F5FF}">
  <a:tblStyle styleId="{3C18E537-AD01-466E-980D-321053A3F5F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61758db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61758d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0c129b03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0c129b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Koshka nosil krasivaya shapka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816be120_1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816be120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61758db_1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61758db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661758db_1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61758db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816be120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816be1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80c129b03_0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80c129b0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63c679d37_0_1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63c679d3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80c129b03_0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80c129b0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73638771_109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73638771_10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563c679d37_0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563c679d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661758db_11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661758db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aa371fc6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aa371f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4661758db_1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661758db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80c129b03_0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80c129b0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661758db_1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661758db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4661758db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661758db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61758db_13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61758db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4661758db_14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4661758db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4661758db_1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4661758db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661758db_1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661758db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563c679d37_0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63c679d3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4661758db_15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4661758db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4661758db_16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4661758db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8606c75bb_0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8606c75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8606c75bb_0_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8606c75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d6f0e3f4d_33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d6f0e3f4d_3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8606c75bb_0_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8606c75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d6f0e3f4d_33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d6f0e3f4d_3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Akin to saying: Do we need to worry about internet posts advocating mass murder? Most random pieces of text are not about mass murder and in fact contain no semantic content at all.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d713c1a70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d713c1a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563c679d37_0_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563c679d3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d6f0e3f4d_3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d6f0e3f4d_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63c679d37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63c679d3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d6f0e3f4d_539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d6f0e3f4d_5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9816be120_1_3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9816be120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4661758db_17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4661758db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63c679d37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3c679d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63c679d37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3c679d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63c679d37_0_1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3c679d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63c679d37_0_1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3c679d3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606c75bb_0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06c75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bl.uk/voices-of-science/interviewees/tony-hoare/audio/tony-hoare-inventing-quicksort"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bl.uk/voices-of-science/interviewees/tony-hoare/audio/tony-hoare-inventing-quicksor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google.com/presentation/d/1QjAs-zx1i0_XWlLqsKtexb-iueao9jNLkN-gW9QxAD0/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informit.com/articles/article.aspx?p=2017754&amp;seqNum=7"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grepcode.com/file/repository.grepcode.com/java/root/jdk/openjdk/6-b14/java/util/Arrays.java#Arrays.mergeSort%28java.lang.Object%5B%5D%2Cjava.lang.Object%5B%5D%2Cint%2Cint%2Cint%2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algs4.cs.princeton.edu/21elementary/Selection.java.html" TargetMode="External"/><Relationship Id="rId4" Type="http://schemas.openxmlformats.org/officeDocument/2006/relationships/hyperlink" Target="https://goo.gl/g14Cit" TargetMode="External"/><Relationship Id="rId10" Type="http://schemas.openxmlformats.org/officeDocument/2006/relationships/hyperlink" Target="https://docs.google.com/presentation/d/10b9aRqpGJu8pUk8OpfqUIEEm8ou-zmmC7b_BE5wgNg0/pub?start=false&amp;loop=false&amp;delayms=3000" TargetMode="External"/><Relationship Id="rId9" Type="http://schemas.openxmlformats.org/officeDocument/2006/relationships/hyperlink" Target="http://algs4.cs.princeton.edu/21elementary/Insertion.java.html" TargetMode="External"/><Relationship Id="rId5" Type="http://schemas.openxmlformats.org/officeDocument/2006/relationships/hyperlink" Target="http://algs4.cs.princeton.edu/24pq/Heap.java.html" TargetMode="External"/><Relationship Id="rId6" Type="http://schemas.openxmlformats.org/officeDocument/2006/relationships/hyperlink" Target="https://docs.google.com/presentation/d/1SzcQC48OB9agStD0dFRgccU-tyjD6m3esrSC-GLxmNc/edit?usp=sharing" TargetMode="External"/><Relationship Id="rId7" Type="http://schemas.openxmlformats.org/officeDocument/2006/relationships/hyperlink" Target="http://algs4.cs.princeton.edu/14analysis/Mergesort.java.html" TargetMode="External"/><Relationship Id="rId8" Type="http://schemas.openxmlformats.org/officeDocument/2006/relationships/hyperlink" Target="https://docs.google.com/presentation/d/1h-gS13kKWSKd_5gt2FPXLYigFY4jf5rBkNFl3qZzRRw/pub?start=false&amp;loop=false&amp;delayms=30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32" name="Google Shape;32;p8"/>
          <p:cNvSpPr txBox="1"/>
          <p:nvPr>
            <p:ph idx="1" type="subTitle"/>
          </p:nvPr>
        </p:nvSpPr>
        <p:spPr>
          <a:xfrm>
            <a:off x="161925" y="2612325"/>
            <a:ext cx="8557200" cy="22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30: Sorting II: Quicksort</a:t>
            </a:r>
            <a:endParaRPr/>
          </a:p>
          <a:p>
            <a:pPr indent="-381000" lvl="0" marL="457200" rtl="0" algn="l">
              <a:spcBef>
                <a:spcPts val="0"/>
              </a:spcBef>
              <a:spcAft>
                <a:spcPts val="0"/>
              </a:spcAft>
              <a:buSzPts val="2400"/>
              <a:buChar char="●"/>
            </a:pPr>
            <a:r>
              <a:rPr lang="en"/>
              <a:t>Insertion Sort (Continued)</a:t>
            </a:r>
            <a:endParaRPr/>
          </a:p>
          <a:p>
            <a:pPr indent="-381000" lvl="0" marL="457200" rtl="0" algn="l">
              <a:spcBef>
                <a:spcPts val="0"/>
              </a:spcBef>
              <a:spcAft>
                <a:spcPts val="0"/>
              </a:spcAft>
              <a:buSzPts val="2400"/>
              <a:buChar char="●"/>
            </a:pPr>
            <a:r>
              <a:rPr lang="en"/>
              <a:t>Backstory, Partitioning</a:t>
            </a:r>
            <a:endParaRPr/>
          </a:p>
          <a:p>
            <a:pPr indent="-381000" lvl="0" marL="457200" rtl="0" algn="l">
              <a:spcBef>
                <a:spcPts val="0"/>
              </a:spcBef>
              <a:spcAft>
                <a:spcPts val="0"/>
              </a:spcAft>
              <a:buSzPts val="2400"/>
              <a:buChar char="●"/>
            </a:pPr>
            <a:r>
              <a:rPr lang="en"/>
              <a:t>Quicksort</a:t>
            </a:r>
            <a:endParaRPr/>
          </a:p>
          <a:p>
            <a:pPr indent="-381000" lvl="0" marL="457200" rtl="0" algn="l">
              <a:spcBef>
                <a:spcPts val="0"/>
              </a:spcBef>
              <a:spcAft>
                <a:spcPts val="0"/>
              </a:spcAft>
              <a:buSzPts val="2400"/>
              <a:buChar char="●"/>
            </a:pPr>
            <a:r>
              <a:rPr lang="en"/>
              <a:t>Quicksort Performance Caveats and Conclusion</a:t>
            </a:r>
            <a:endParaRPr/>
          </a:p>
        </p:txBody>
      </p:sp>
      <p:pic>
        <p:nvPicPr>
          <p:cNvPr id="33" name="Google Shape;33;p8"/>
          <p:cNvPicPr preferRelativeResize="0"/>
          <p:nvPr/>
        </p:nvPicPr>
        <p:blipFill>
          <a:blip r:embed="rId3">
            <a:alphaModFix/>
          </a:blip>
          <a:stretch>
            <a:fillRect/>
          </a:stretch>
        </p:blipFill>
        <p:spPr>
          <a:xfrm>
            <a:off x="6696800" y="424775"/>
            <a:ext cx="1786225" cy="208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So Far</a:t>
            </a:r>
            <a:endParaRPr/>
          </a:p>
        </p:txBody>
      </p:sp>
      <p:sp>
        <p:nvSpPr>
          <p:cNvPr id="92" name="Google Shape;92;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Core ideas:</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1" marL="914400" rtl="0" algn="l">
              <a:spcBef>
                <a:spcPts val="0"/>
              </a:spcBef>
              <a:spcAft>
                <a:spcPts val="0"/>
              </a:spcAft>
              <a:buSzPts val="2000"/>
              <a:buChar char="○"/>
            </a:pPr>
            <a:r>
              <a:rPr lang="en"/>
              <a:t>Heapsort variant: Use MaxPQ to find max element and put at the back.</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Insertion sort: Figure out where to insert the current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Quicksort:</a:t>
            </a:r>
            <a:endParaRPr/>
          </a:p>
          <a:p>
            <a:pPr indent="-355600" lvl="0" marL="457200" rtl="0" algn="l">
              <a:spcBef>
                <a:spcPts val="600"/>
              </a:spcBef>
              <a:spcAft>
                <a:spcPts val="0"/>
              </a:spcAft>
              <a:buSzPts val="2000"/>
              <a:buChar char="●"/>
            </a:pPr>
            <a:r>
              <a:rPr lang="en"/>
              <a:t>Much stranger core idea: Partitioning.</a:t>
            </a:r>
            <a:endParaRPr/>
          </a:p>
          <a:p>
            <a:pPr indent="-355600" lvl="0" marL="457200" rtl="0" algn="l">
              <a:spcBef>
                <a:spcPts val="0"/>
              </a:spcBef>
              <a:spcAft>
                <a:spcPts val="0"/>
              </a:spcAft>
              <a:buSzPts val="2000"/>
              <a:buChar char="●"/>
            </a:pPr>
            <a:r>
              <a:rPr lang="en"/>
              <a:t>Invented by Sir Tony Hoare in 1960, at the time a novice programmer.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98" name="Google Shape;98;p18"/>
          <p:cNvSpPr txBox="1"/>
          <p:nvPr>
            <p:ph idx="1" type="body"/>
          </p:nvPr>
        </p:nvSpPr>
        <p:spPr>
          <a:xfrm>
            <a:off x="243000" y="556500"/>
            <a:ext cx="8443800" cy="89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br>
              <a:rPr lang="en"/>
            </a:br>
            <a:endParaRPr/>
          </a:p>
        </p:txBody>
      </p:sp>
      <p:graphicFrame>
        <p:nvGraphicFramePr>
          <p:cNvPr id="99" name="Google Shape;99;p18"/>
          <p:cNvGraphicFramePr/>
          <p:nvPr/>
        </p:nvGraphicFramePr>
        <p:xfrm>
          <a:off x="2096235" y="2213950"/>
          <a:ext cx="3000000" cy="3000000"/>
        </p:xfrm>
        <a:graphic>
          <a:graphicData uri="http://schemas.openxmlformats.org/drawingml/2006/table">
            <a:tbl>
              <a:tblPr>
                <a:noFill/>
                <a:tableStyleId>{3C18E537-AD01-466E-980D-321053A3F5FF}</a:tableStyleId>
              </a:tblPr>
              <a:tblGrid>
                <a:gridCol w="1618250"/>
                <a:gridCol w="1618250"/>
              </a:tblGrid>
              <a:tr h="428775">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428775">
                <a:tc>
                  <a:txBody>
                    <a:bodyPr/>
                    <a:lstStyle/>
                    <a:p>
                      <a:pPr indent="0" lvl="0" marL="0" rtl="0" algn="ctr">
                        <a:spcBef>
                          <a:spcPts val="0"/>
                        </a:spcBef>
                        <a:spcAft>
                          <a:spcPts val="0"/>
                        </a:spcAft>
                        <a:buNone/>
                      </a:pPr>
                      <a:r>
                        <a:rPr lang="en"/>
                        <a:t>beautiful</a:t>
                      </a:r>
                      <a:endParaRPr/>
                    </a:p>
                  </a:txBody>
                  <a:tcPr marT="91425" marB="91425" marR="91425" marL="91425" anchor="ctr"/>
                </a:tc>
                <a:tc>
                  <a:txBody>
                    <a:bodyPr/>
                    <a:lstStyle/>
                    <a:p>
                      <a:pPr indent="0" lvl="0" marL="0" rtl="0" algn="ctr">
                        <a:spcBef>
                          <a:spcPts val="0"/>
                        </a:spcBef>
                        <a:spcAft>
                          <a:spcPts val="0"/>
                        </a:spcAft>
                        <a:buNone/>
                      </a:pPr>
                      <a:r>
                        <a:rPr lang="en"/>
                        <a:t>красивая</a:t>
                      </a:r>
                      <a:r>
                        <a:rPr lang="en"/>
                        <a:t> </a:t>
                      </a:r>
                      <a:endParaRPr/>
                    </a:p>
                  </a:txBody>
                  <a:tcPr marT="91425" marB="91425" marR="91425" marL="91425" anchor="ctr"/>
                </a:tc>
              </a:tr>
              <a:tr h="428775">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428775">
                <a:tc>
                  <a:txBody>
                    <a:bodyPr/>
                    <a:lstStyle/>
                    <a:p>
                      <a:pPr indent="0" lvl="0" marL="0" rtl="0" algn="ctr">
                        <a:spcBef>
                          <a:spcPts val="0"/>
                        </a:spcBef>
                        <a:spcAft>
                          <a:spcPts val="0"/>
                        </a:spcAft>
                        <a:buNone/>
                      </a:pPr>
                      <a:r>
                        <a:rPr lang="en"/>
                        <a:t>cat</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кошка</a:t>
                      </a:r>
                      <a:endParaRPr/>
                    </a:p>
                  </a:txBody>
                  <a:tcPr marT="91425" marB="91425" marR="91425" marL="91425" anchor="ctr"/>
                </a:tc>
              </a:tr>
              <a:tr h="428775">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100" name="Google Shape;100;p18"/>
          <p:cNvSpPr txBox="1"/>
          <p:nvPr/>
        </p:nvSpPr>
        <p:spPr>
          <a:xfrm>
            <a:off x="228600" y="1371600"/>
            <a:ext cx="3610500" cy="66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chemeClr val="dk1"/>
                </a:solidFill>
                <a:latin typeface="Calibri"/>
                <a:ea typeface="Calibri"/>
                <a:cs typeface="Calibri"/>
                <a:sym typeface="Calibri"/>
              </a:rPr>
              <a:t>“The cat wore a beautiful hat.”</a:t>
            </a:r>
            <a:endParaRPr/>
          </a:p>
        </p:txBody>
      </p:sp>
      <p:sp>
        <p:nvSpPr>
          <p:cNvPr id="101" name="Google Shape;101;p18"/>
          <p:cNvSpPr txBox="1"/>
          <p:nvPr/>
        </p:nvSpPr>
        <p:spPr>
          <a:xfrm>
            <a:off x="2123156" y="3295154"/>
            <a:ext cx="323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8"/>
          <p:cNvCxnSpPr>
            <a:stCxn id="103" idx="2"/>
            <a:endCxn id="101" idx="1"/>
          </p:cNvCxnSpPr>
          <p:nvPr/>
        </p:nvCxnSpPr>
        <p:spPr>
          <a:xfrm flipH="1" rot="-5400000">
            <a:off x="1033525" y="2411151"/>
            <a:ext cx="1463400" cy="715800"/>
          </a:xfrm>
          <a:prstGeom prst="bentConnector2">
            <a:avLst/>
          </a:prstGeom>
          <a:noFill/>
          <a:ln cap="flat" cmpd="sng" w="19050">
            <a:solidFill>
              <a:schemeClr val="dk2"/>
            </a:solidFill>
            <a:prstDash val="solid"/>
            <a:round/>
            <a:headEnd len="med" w="med" type="none"/>
            <a:tailEnd len="med" w="med" type="triangle"/>
          </a:ln>
        </p:spPr>
      </p:cxnSp>
      <p:sp>
        <p:nvSpPr>
          <p:cNvPr id="104" name="Google Shape;104;p18"/>
          <p:cNvSpPr txBox="1"/>
          <p:nvPr/>
        </p:nvSpPr>
        <p:spPr>
          <a:xfrm>
            <a:off x="5009035" y="3357400"/>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2501210" y="4328825"/>
            <a:ext cx="2565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Dictionary of D english words</a:t>
            </a:r>
            <a:endParaRPr/>
          </a:p>
        </p:txBody>
      </p:sp>
      <p:sp>
        <p:nvSpPr>
          <p:cNvPr id="106" name="Google Shape;106;p18"/>
          <p:cNvSpPr txBox="1"/>
          <p:nvPr/>
        </p:nvSpPr>
        <p:spPr>
          <a:xfrm>
            <a:off x="243000" y="2037300"/>
            <a:ext cx="8778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words</a:t>
            </a:r>
            <a:endParaRPr/>
          </a:p>
        </p:txBody>
      </p:sp>
      <p:pic>
        <p:nvPicPr>
          <p:cNvPr id="107" name="Google Shape;107;p18"/>
          <p:cNvPicPr preferRelativeResize="0"/>
          <p:nvPr/>
        </p:nvPicPr>
        <p:blipFill>
          <a:blip r:embed="rId4">
            <a:alphaModFix/>
          </a:blip>
          <a:stretch>
            <a:fillRect/>
          </a:stretch>
        </p:blipFill>
        <p:spPr>
          <a:xfrm>
            <a:off x="147355" y="3618995"/>
            <a:ext cx="1858495" cy="1392075"/>
          </a:xfrm>
          <a:prstGeom prst="rect">
            <a:avLst/>
          </a:prstGeom>
          <a:noFill/>
          <a:ln>
            <a:noFill/>
          </a:ln>
        </p:spPr>
      </p:pic>
      <p:grpSp>
        <p:nvGrpSpPr>
          <p:cNvPr id="108" name="Google Shape;108;p18"/>
          <p:cNvGrpSpPr/>
          <p:nvPr/>
        </p:nvGrpSpPr>
        <p:grpSpPr>
          <a:xfrm>
            <a:off x="5332735" y="3500650"/>
            <a:ext cx="3130975" cy="1449912"/>
            <a:chOff x="5332735" y="3500650"/>
            <a:chExt cx="3130975" cy="1449912"/>
          </a:xfrm>
        </p:grpSpPr>
        <p:sp>
          <p:nvSpPr>
            <p:cNvPr id="109" name="Google Shape;109;p18"/>
            <p:cNvSpPr txBox="1"/>
            <p:nvPr/>
          </p:nvSpPr>
          <p:spPr>
            <a:xfrm>
              <a:off x="6179510" y="3929062"/>
              <a:ext cx="2284200" cy="102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“К</a:t>
              </a:r>
              <a:r>
                <a:rPr lang="en" sz="2000">
                  <a:solidFill>
                    <a:schemeClr val="dk1"/>
                  </a:solidFill>
                  <a:latin typeface="Calibri"/>
                  <a:ea typeface="Calibri"/>
                  <a:cs typeface="Calibri"/>
                  <a:sym typeface="Calibri"/>
                </a:rPr>
                <a:t>ошка носил  красивая шапка.</a:t>
              </a:r>
              <a:r>
                <a:rPr lang="en" sz="2000">
                  <a:solidFill>
                    <a:schemeClr val="dk1"/>
                  </a:solidFill>
                  <a:latin typeface="Calibri"/>
                  <a:ea typeface="Calibri"/>
                  <a:cs typeface="Calibri"/>
                  <a:sym typeface="Calibri"/>
                </a:rPr>
                <a:t>”</a:t>
              </a:r>
              <a:endParaRPr/>
            </a:p>
          </p:txBody>
        </p:sp>
        <p:cxnSp>
          <p:nvCxnSpPr>
            <p:cNvPr id="110" name="Google Shape;110;p18"/>
            <p:cNvCxnSpPr>
              <a:stCxn id="104" idx="3"/>
              <a:endCxn id="109" idx="1"/>
            </p:cNvCxnSpPr>
            <p:nvPr/>
          </p:nvCxnSpPr>
          <p:spPr>
            <a:xfrm>
              <a:off x="5332735" y="3500650"/>
              <a:ext cx="846900" cy="939300"/>
            </a:xfrm>
            <a:prstGeom prst="bentConnector3">
              <a:avLst>
                <a:gd fmla="val 49993" name="adj1"/>
              </a:avLst>
            </a:prstGeom>
            <a:noFill/>
            <a:ln cap="flat" cmpd="sng" w="19050">
              <a:solidFill>
                <a:schemeClr val="dk2"/>
              </a:solidFill>
              <a:prstDash val="solid"/>
              <a:round/>
              <a:headEnd len="med" w="med" type="none"/>
              <a:tailEnd len="med" w="med" type="triangle"/>
            </a:ln>
          </p:spPr>
        </p:cxnSp>
      </p:grpSp>
      <p:sp>
        <p:nvSpPr>
          <p:cNvPr id="111" name="Google Shape;111;p18"/>
          <p:cNvSpPr txBox="1"/>
          <p:nvPr/>
        </p:nvSpPr>
        <p:spPr>
          <a:xfrm>
            <a:off x="5157610" y="1104267"/>
            <a:ext cx="2721600" cy="665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How would you do this?</a:t>
            </a:r>
            <a:endParaRPr/>
          </a:p>
        </p:txBody>
      </p:sp>
      <p:sp>
        <p:nvSpPr>
          <p:cNvPr id="112" name="Google Shape;112;p18"/>
          <p:cNvSpPr txBox="1"/>
          <p:nvPr>
            <p:ph idx="1" type="body"/>
          </p:nvPr>
        </p:nvSpPr>
        <p:spPr>
          <a:xfrm>
            <a:off x="5387735" y="1496050"/>
            <a:ext cx="3711900" cy="1575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Binary search for each word.</a:t>
            </a:r>
            <a:endParaRPr/>
          </a:p>
          <a:p>
            <a:pPr indent="-355600" lvl="1" marL="914400" rtl="0" algn="l">
              <a:spcBef>
                <a:spcPts val="0"/>
              </a:spcBef>
              <a:spcAft>
                <a:spcPts val="0"/>
              </a:spcAft>
              <a:buSzPts val="2000"/>
              <a:buChar char="○"/>
            </a:pPr>
            <a:r>
              <a:rPr lang="en"/>
              <a:t>Find “the” in log D time.</a:t>
            </a:r>
            <a:endParaRPr/>
          </a:p>
          <a:p>
            <a:pPr indent="-355600" lvl="1" marL="914400" rtl="0" algn="l">
              <a:spcBef>
                <a:spcPts val="0"/>
              </a:spcBef>
              <a:spcAft>
                <a:spcPts val="0"/>
              </a:spcAft>
              <a:buSzPts val="2000"/>
              <a:buChar char="○"/>
            </a:pPr>
            <a:r>
              <a:rPr lang="en"/>
              <a:t>Find “cat” in log D time...</a:t>
            </a:r>
            <a:endParaRPr/>
          </a:p>
          <a:p>
            <a:pPr indent="-355600" lvl="0" marL="457200" rtl="0" algn="l">
              <a:spcBef>
                <a:spcPts val="0"/>
              </a:spcBef>
              <a:spcAft>
                <a:spcPts val="0"/>
              </a:spcAft>
              <a:buSzPts val="2000"/>
              <a:buChar char="●"/>
            </a:pPr>
            <a:r>
              <a:rPr lang="en"/>
              <a:t>Total time: N log D</a:t>
            </a:r>
            <a:endParaRPr/>
          </a:p>
          <a:p>
            <a:pPr indent="0" lvl="0" marL="0" rtl="0" algn="l">
              <a:spcBef>
                <a:spcPts val="600"/>
              </a:spcBef>
              <a:spcAft>
                <a:spcPts val="0"/>
              </a:spcAft>
              <a:buNone/>
            </a:pPr>
            <a:r>
              <a:t/>
            </a:r>
            <a:endParaRPr/>
          </a:p>
        </p:txBody>
      </p:sp>
      <p:sp>
        <p:nvSpPr>
          <p:cNvPr id="103" name="Google Shape;103;p18"/>
          <p:cNvSpPr txBox="1"/>
          <p:nvPr/>
        </p:nvSpPr>
        <p:spPr>
          <a:xfrm>
            <a:off x="1245475" y="1750851"/>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 for Quicksort’s Invention</a:t>
            </a:r>
            <a:r>
              <a:rPr lang="en"/>
              <a:t> (</a:t>
            </a:r>
            <a:r>
              <a:rPr lang="en" u="sng">
                <a:solidFill>
                  <a:schemeClr val="hlink"/>
                </a:solidFill>
                <a:hlinkClick r:id="rId3"/>
              </a:rPr>
              <a:t>Source</a:t>
            </a:r>
            <a:r>
              <a:rPr lang="en"/>
              <a:t>)</a:t>
            </a:r>
            <a:endParaRPr/>
          </a:p>
        </p:txBody>
      </p:sp>
      <p:sp>
        <p:nvSpPr>
          <p:cNvPr id="118" name="Google Shape;118;p19"/>
          <p:cNvSpPr txBox="1"/>
          <p:nvPr>
            <p:ph idx="1" type="body"/>
          </p:nvPr>
        </p:nvSpPr>
        <p:spPr>
          <a:xfrm>
            <a:off x="243000" y="3200850"/>
            <a:ext cx="9018000" cy="19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Limitation at the time:</a:t>
            </a:r>
            <a:endParaRPr/>
          </a:p>
          <a:p>
            <a:pPr indent="-355600" lvl="0" marL="457200" rtl="0" algn="l">
              <a:spcBef>
                <a:spcPts val="600"/>
              </a:spcBef>
              <a:spcAft>
                <a:spcPts val="0"/>
              </a:spcAft>
              <a:buSzPts val="2000"/>
              <a:buChar char="●"/>
            </a:pPr>
            <a:r>
              <a:rPr lang="en"/>
              <a:t>Dictionary stored on long piece of tape, sentence is an array in RAM.</a:t>
            </a:r>
            <a:endParaRPr/>
          </a:p>
          <a:p>
            <a:pPr indent="-355600" lvl="1" marL="914400" rtl="0" algn="l">
              <a:spcBef>
                <a:spcPts val="0"/>
              </a:spcBef>
              <a:spcAft>
                <a:spcPts val="0"/>
              </a:spcAft>
              <a:buSzPts val="2000"/>
              <a:buChar char="○"/>
            </a:pPr>
            <a:r>
              <a:rPr lang="en"/>
              <a:t>Binary search of tape is not log time (requires physical movement!).</a:t>
            </a:r>
            <a:endParaRPr/>
          </a:p>
          <a:p>
            <a:pPr indent="-355600" lvl="0" marL="457200" rtl="0" algn="l">
              <a:spcBef>
                <a:spcPts val="0"/>
              </a:spcBef>
              <a:spcAft>
                <a:spcPts val="0"/>
              </a:spcAft>
              <a:buSzPts val="2000"/>
              <a:buChar char="●"/>
            </a:pPr>
            <a:r>
              <a:rPr lang="en"/>
              <a:t>Better: </a:t>
            </a:r>
            <a:r>
              <a:rPr b="1" lang="en"/>
              <a:t>Sort the sentence</a:t>
            </a:r>
            <a:r>
              <a:rPr lang="en"/>
              <a:t> and scan dictionary tape once. Takes N log N + D time.</a:t>
            </a:r>
            <a:endParaRPr/>
          </a:p>
          <a:p>
            <a:pPr indent="-355600" lvl="1" marL="914400" rtl="0" algn="l">
              <a:spcBef>
                <a:spcPts val="0"/>
              </a:spcBef>
              <a:spcAft>
                <a:spcPts val="0"/>
              </a:spcAft>
              <a:buSzPts val="2000"/>
              <a:buChar char="○"/>
            </a:pPr>
            <a:r>
              <a:rPr lang="en"/>
              <a:t>But Tony had to figure out how to sort an array (without Google!)...</a:t>
            </a:r>
            <a:br>
              <a:rPr lang="en"/>
            </a:br>
            <a:endParaRPr/>
          </a:p>
        </p:txBody>
      </p:sp>
      <p:sp>
        <p:nvSpPr>
          <p:cNvPr id="119" name="Google Shape;119;p19"/>
          <p:cNvSpPr txBox="1"/>
          <p:nvPr>
            <p:ph idx="1" type="body"/>
          </p:nvPr>
        </p:nvSpPr>
        <p:spPr>
          <a:xfrm>
            <a:off x="243000" y="556500"/>
            <a:ext cx="8443800" cy="28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 N binary searches of D length dictionary.</a:t>
            </a:r>
            <a:endParaRPr/>
          </a:p>
          <a:p>
            <a:pPr indent="-355600" lvl="0" marL="457200" rtl="0" algn="l">
              <a:spcBef>
                <a:spcPts val="600"/>
              </a:spcBef>
              <a:spcAft>
                <a:spcPts val="0"/>
              </a:spcAft>
              <a:buSzPts val="2000"/>
              <a:buChar char="●"/>
            </a:pPr>
            <a:r>
              <a:rPr lang="en"/>
              <a:t>Total runtime: N log D</a:t>
            </a:r>
            <a:endParaRPr/>
          </a:p>
          <a:p>
            <a:pPr indent="-355600" lvl="0" marL="457200" rtl="0" algn="l">
              <a:spcBef>
                <a:spcPts val="0"/>
              </a:spcBef>
              <a:spcAft>
                <a:spcPts val="0"/>
              </a:spcAft>
              <a:buSzPts val="2000"/>
              <a:buChar char="●"/>
            </a:pPr>
            <a:r>
              <a:rPr lang="en"/>
              <a:t>ASSUMES log time binary search!</a:t>
            </a:r>
            <a:endParaRPr/>
          </a:p>
        </p:txBody>
      </p:sp>
      <p:graphicFrame>
        <p:nvGraphicFramePr>
          <p:cNvPr id="120" name="Google Shape;120;p19"/>
          <p:cNvGraphicFramePr/>
          <p:nvPr/>
        </p:nvGraphicFramePr>
        <p:xfrm>
          <a:off x="5784785" y="1558650"/>
          <a:ext cx="3000000" cy="3000000"/>
        </p:xfrm>
        <a:graphic>
          <a:graphicData uri="http://schemas.openxmlformats.org/drawingml/2006/table">
            <a:tbl>
              <a:tblPr>
                <a:noFill/>
                <a:tableStyleId>{3C18E537-AD01-466E-980D-321053A3F5FF}</a:tableStyleId>
              </a:tblPr>
              <a:tblGrid>
                <a:gridCol w="1618250"/>
                <a:gridCol w="1618250"/>
              </a:tblGrid>
              <a:tr h="428775">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428775">
                <a:tc>
                  <a:txBody>
                    <a:bodyPr/>
                    <a:lstStyle/>
                    <a:p>
                      <a:pPr indent="0" lvl="0" marL="0" rtl="0" algn="ctr">
                        <a:spcBef>
                          <a:spcPts val="0"/>
                        </a:spcBef>
                        <a:spcAft>
                          <a:spcPts val="0"/>
                        </a:spcAft>
                        <a:buNone/>
                      </a:pPr>
                      <a:r>
                        <a:rPr lang="en"/>
                        <a:t>beautiful</a:t>
                      </a:r>
                      <a:endParaRPr/>
                    </a:p>
                  </a:txBody>
                  <a:tcPr marT="91425" marB="91425" marR="91425" marL="91425" anchor="ctr"/>
                </a:tc>
                <a:tc>
                  <a:txBody>
                    <a:bodyPr/>
                    <a:lstStyle/>
                    <a:p>
                      <a:pPr indent="0" lvl="0" marL="0" rtl="0" algn="ctr">
                        <a:spcBef>
                          <a:spcPts val="0"/>
                        </a:spcBef>
                        <a:spcAft>
                          <a:spcPts val="0"/>
                        </a:spcAft>
                        <a:buNone/>
                      </a:pPr>
                      <a:r>
                        <a:rPr lang="en"/>
                        <a:t>красивая </a:t>
                      </a:r>
                      <a:endParaRPr/>
                    </a:p>
                  </a:txBody>
                  <a:tcPr marT="91425" marB="91425" marR="91425" marL="91425" anchor="ctr"/>
                </a:tc>
              </a:tr>
              <a:tr h="428775">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428775">
                <a:tc>
                  <a:txBody>
                    <a:bodyPr/>
                    <a:lstStyle/>
                    <a:p>
                      <a:pPr indent="0" lvl="0" marL="0" rtl="0" algn="ctr">
                        <a:spcBef>
                          <a:spcPts val="0"/>
                        </a:spcBef>
                        <a:spcAft>
                          <a:spcPts val="0"/>
                        </a:spcAft>
                        <a:buNone/>
                      </a:pPr>
                      <a:r>
                        <a:rPr lang="en"/>
                        <a:t>cat</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кошка</a:t>
                      </a:r>
                      <a:endParaRPr/>
                    </a:p>
                  </a:txBody>
                  <a:tcPr marT="91425" marB="91425" marR="91425" marL="91425" anchor="ctr"/>
                </a:tc>
              </a:tr>
              <a:tr h="428775">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Core Idea of Tony’s Sort: Partitioning [no yellkey]</a:t>
            </a:r>
            <a:endParaRPr/>
          </a:p>
        </p:txBody>
      </p:sp>
      <p:sp>
        <p:nvSpPr>
          <p:cNvPr id="126" name="Google Shape;126;p20"/>
          <p:cNvSpPr txBox="1"/>
          <p:nvPr>
            <p:ph idx="1" type="body"/>
          </p:nvPr>
        </p:nvSpPr>
        <p:spPr>
          <a:xfrm>
            <a:off x="243000" y="556500"/>
            <a:ext cx="8770800" cy="18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55600" lvl="0" marL="457200" rtl="0" algn="l">
              <a:spcBef>
                <a:spcPts val="600"/>
              </a:spcBef>
              <a:spcAft>
                <a:spcPts val="0"/>
              </a:spcAft>
              <a:buSzPts val="2000"/>
              <a:buChar char="●"/>
            </a:pPr>
            <a:r>
              <a:rPr lang="en"/>
              <a:t>x moves to position j (may be the same as i)</a:t>
            </a:r>
            <a:endParaRPr/>
          </a:p>
          <a:p>
            <a:pPr indent="-355600" lvl="0" marL="457200" rtl="0" algn="l">
              <a:spcBef>
                <a:spcPts val="0"/>
              </a:spcBef>
              <a:spcAft>
                <a:spcPts val="0"/>
              </a:spcAft>
              <a:buSzPts val="20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55600" lvl="0" marL="457200" rtl="0" algn="l">
              <a:spcBef>
                <a:spcPts val="0"/>
              </a:spcBef>
              <a:spcAft>
                <a:spcPts val="0"/>
              </a:spcAft>
              <a:buSzPts val="20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27" name="Google Shape;127;p20"/>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28" name="Google Shape;128;p20"/>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29" name="Google Shape;129;p20"/>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0" name="Google Shape;130;p20"/>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1" name="Google Shape;131;p20"/>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2" name="Google Shape;132;p20"/>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3" name="Google Shape;133;p20"/>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4" name="Google Shape;134;p20"/>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135" name="Google Shape;135;p20"/>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36" name="Google Shape;136;p20"/>
          <p:cNvGrpSpPr/>
          <p:nvPr/>
        </p:nvGrpSpPr>
        <p:grpSpPr>
          <a:xfrm>
            <a:off x="118850" y="2435550"/>
            <a:ext cx="8666745" cy="1666825"/>
            <a:chOff x="118850" y="2435550"/>
            <a:chExt cx="8666745" cy="1666825"/>
          </a:xfrm>
        </p:grpSpPr>
        <p:grpSp>
          <p:nvGrpSpPr>
            <p:cNvPr id="137" name="Google Shape;137;p20"/>
            <p:cNvGrpSpPr/>
            <p:nvPr/>
          </p:nvGrpSpPr>
          <p:grpSpPr>
            <a:xfrm>
              <a:off x="118850" y="2731650"/>
              <a:ext cx="8666745" cy="1370725"/>
              <a:chOff x="118850" y="2731650"/>
              <a:chExt cx="8666745" cy="1370725"/>
            </a:xfrm>
          </p:grpSpPr>
          <p:sp>
            <p:nvSpPr>
              <p:cNvPr id="138" name="Google Shape;138;p20"/>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9" name="Google Shape;139;p20"/>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40" name="Google Shape;140;p20"/>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41" name="Google Shape;141;p20"/>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2" name="Google Shape;142;p20"/>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3" name="Google Shape;143;p20"/>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44" name="Google Shape;144;p20"/>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45" name="Google Shape;145;p20"/>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46" name="Google Shape;146;p20"/>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47" name="Google Shape;147;p20"/>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8" name="Google Shape;148;p20"/>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9" name="Google Shape;149;p20"/>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0" name="Google Shape;150;p20"/>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51" name="Google Shape;151;p20"/>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52" name="Google Shape;152;p20"/>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53" name="Google Shape;153;p20"/>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54" name="Google Shape;154;p20"/>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55" name="Google Shape;155;p20"/>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6" name="Google Shape;156;p20"/>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7" name="Google Shape;157;p20"/>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58" name="Google Shape;158;p20"/>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59" name="Google Shape;159;p20"/>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60" name="Google Shape;160;p20"/>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61" name="Google Shape;161;p20"/>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2" name="Google Shape;162;p20"/>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63" name="Google Shape;163;p20"/>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4" name="Google Shape;164;p20"/>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65" name="Google Shape;165;p20"/>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66" name="Google Shape;166;p20"/>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167" name="Google Shape;167;p20"/>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168" name="Google Shape;168;p20"/>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169" name="Google Shape;169;p20"/>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170" name="Google Shape;170;p20"/>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71" name="Google Shape;171;p20"/>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72" name="Google Shape;172;p20"/>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73" name="Google Shape;173;p20"/>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174" name="Google Shape;174;p20"/>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
        <p:nvSpPr>
          <p:cNvPr id="175" name="Google Shape;175;p20"/>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Core Idea of Tony’s Sort: Partitioning</a:t>
            </a:r>
            <a:endParaRPr/>
          </a:p>
        </p:txBody>
      </p:sp>
      <p:sp>
        <p:nvSpPr>
          <p:cNvPr id="181" name="Google Shape;181;p21"/>
          <p:cNvSpPr txBox="1"/>
          <p:nvPr>
            <p:ph idx="1" type="body"/>
          </p:nvPr>
        </p:nvSpPr>
        <p:spPr>
          <a:xfrm>
            <a:off x="243000" y="556500"/>
            <a:ext cx="8832300" cy="18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55600" lvl="0" marL="457200" rtl="0" algn="l">
              <a:spcBef>
                <a:spcPts val="600"/>
              </a:spcBef>
              <a:spcAft>
                <a:spcPts val="0"/>
              </a:spcAft>
              <a:buSzPts val="2000"/>
              <a:buChar char="●"/>
            </a:pPr>
            <a:r>
              <a:rPr lang="en"/>
              <a:t>x moves to position j (may be the same as i)</a:t>
            </a:r>
            <a:endParaRPr/>
          </a:p>
          <a:p>
            <a:pPr indent="-355600" lvl="0" marL="457200" rtl="0" algn="l">
              <a:spcBef>
                <a:spcPts val="0"/>
              </a:spcBef>
              <a:spcAft>
                <a:spcPts val="0"/>
              </a:spcAft>
              <a:buSzPts val="20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55600" lvl="0" marL="457200" rtl="0" algn="l">
              <a:spcBef>
                <a:spcPts val="0"/>
              </a:spcBef>
              <a:spcAft>
                <a:spcPts val="0"/>
              </a:spcAft>
              <a:buSzPts val="20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82" name="Google Shape;182;p21"/>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3" name="Google Shape;183;p21"/>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84" name="Google Shape;184;p21"/>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5" name="Google Shape;185;p21"/>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86" name="Google Shape;186;p21"/>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7" name="Google Shape;187;p21"/>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88" name="Google Shape;188;p21"/>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89" name="Google Shape;189;p21"/>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190" name="Google Shape;190;p21"/>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91" name="Google Shape;191;p21"/>
          <p:cNvGrpSpPr/>
          <p:nvPr/>
        </p:nvGrpSpPr>
        <p:grpSpPr>
          <a:xfrm>
            <a:off x="118850" y="2435550"/>
            <a:ext cx="8666745" cy="1666825"/>
            <a:chOff x="118850" y="2435550"/>
            <a:chExt cx="8666745" cy="1666825"/>
          </a:xfrm>
        </p:grpSpPr>
        <p:grpSp>
          <p:nvGrpSpPr>
            <p:cNvPr id="192" name="Google Shape;192;p21"/>
            <p:cNvGrpSpPr/>
            <p:nvPr/>
          </p:nvGrpSpPr>
          <p:grpSpPr>
            <a:xfrm>
              <a:off x="118850" y="2731650"/>
              <a:ext cx="8666745" cy="1370725"/>
              <a:chOff x="118850" y="2731650"/>
              <a:chExt cx="8666745" cy="1370725"/>
            </a:xfrm>
          </p:grpSpPr>
          <p:sp>
            <p:nvSpPr>
              <p:cNvPr id="193" name="Google Shape;193;p21"/>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94" name="Google Shape;194;p21"/>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95" name="Google Shape;195;p21"/>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96" name="Google Shape;196;p21"/>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97" name="Google Shape;197;p21"/>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98" name="Google Shape;198;p21"/>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99" name="Google Shape;199;p21"/>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00" name="Google Shape;200;p21"/>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01" name="Google Shape;201;p21"/>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02" name="Google Shape;202;p21"/>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3" name="Google Shape;203;p21"/>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4" name="Google Shape;204;p21"/>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5" name="Google Shape;205;p21"/>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06" name="Google Shape;206;p21"/>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07" name="Google Shape;207;p21"/>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08" name="Google Shape;208;p21"/>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9" name="Google Shape;209;p21"/>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10" name="Google Shape;210;p21"/>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1" name="Google Shape;211;p21"/>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2" name="Google Shape;212;p21"/>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13" name="Google Shape;213;p21"/>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14" name="Google Shape;214;p21"/>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15" name="Google Shape;215;p21"/>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16" name="Google Shape;216;p21"/>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7" name="Google Shape;217;p21"/>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8" name="Google Shape;218;p21"/>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9" name="Google Shape;219;p21"/>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20" name="Google Shape;220;p21"/>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21" name="Google Shape;221;p21"/>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222" name="Google Shape;222;p21"/>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223" name="Google Shape;223;p21"/>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224" name="Google Shape;224;p21"/>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225" name="Google Shape;225;p21"/>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26" name="Google Shape;226;p21"/>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27" name="Google Shape;227;p21"/>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28" name="Google Shape;228;p21"/>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229" name="Google Shape;229;p21"/>
          <p:cNvCxnSpPr/>
          <p:nvPr/>
        </p:nvCxnSpPr>
        <p:spPr>
          <a:xfrm flipH="1">
            <a:off x="6668858" y="3457726"/>
            <a:ext cx="510900" cy="843300"/>
          </a:xfrm>
          <a:prstGeom prst="straightConnector1">
            <a:avLst/>
          </a:prstGeom>
          <a:noFill/>
          <a:ln cap="flat" cmpd="sng" w="19050">
            <a:solidFill>
              <a:srgbClr val="FF0000"/>
            </a:solidFill>
            <a:prstDash val="solid"/>
            <a:round/>
            <a:headEnd len="med" w="med" type="none"/>
            <a:tailEnd len="med" w="med" type="none"/>
          </a:ln>
        </p:spPr>
      </p:cxnSp>
      <p:cxnSp>
        <p:nvCxnSpPr>
          <p:cNvPr id="230" name="Google Shape;230;p21"/>
          <p:cNvCxnSpPr/>
          <p:nvPr/>
        </p:nvCxnSpPr>
        <p:spPr>
          <a:xfrm>
            <a:off x="6657083" y="3529001"/>
            <a:ext cx="570300" cy="783900"/>
          </a:xfrm>
          <a:prstGeom prst="straightConnector1">
            <a:avLst/>
          </a:prstGeom>
          <a:noFill/>
          <a:ln cap="flat" cmpd="sng" w="19050">
            <a:solidFill>
              <a:srgbClr val="FF0000"/>
            </a:solidFill>
            <a:prstDash val="solid"/>
            <a:round/>
            <a:headEnd len="med" w="med" type="none"/>
            <a:tailEnd len="med" w="med" type="none"/>
          </a:ln>
        </p:spPr>
      </p:cxnSp>
      <p:sp>
        <p:nvSpPr>
          <p:cNvPr id="231" name="Google Shape;231;p21"/>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cxnSp>
        <p:nvCxnSpPr>
          <p:cNvPr id="232" name="Google Shape;232;p21"/>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6" name="Shape 236"/>
        <p:cNvGrpSpPr/>
        <p:nvPr/>
      </p:nvGrpSpPr>
      <p:grpSpPr>
        <a:xfrm>
          <a:off x="0" y="0"/>
          <a:ext cx="0" cy="0"/>
          <a:chOff x="0" y="0"/>
          <a:chExt cx="0" cy="0"/>
        </a:xfrm>
      </p:grpSpPr>
      <p:sp>
        <p:nvSpPr>
          <p:cNvPr id="237" name="Google Shape;237;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 (Partitioning)</a:t>
            </a:r>
            <a:endParaRPr/>
          </a:p>
        </p:txBody>
      </p:sp>
      <p:sp>
        <p:nvSpPr>
          <p:cNvPr id="238" name="Google Shape;238;p22"/>
          <p:cNvSpPr txBox="1"/>
          <p:nvPr>
            <p:ph idx="1" type="body"/>
          </p:nvPr>
        </p:nvSpPr>
        <p:spPr>
          <a:xfrm>
            <a:off x="243000" y="5565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indent="-355600" lvl="0" marL="457200" rtl="0" algn="l">
              <a:spcBef>
                <a:spcPts val="600"/>
              </a:spcBef>
              <a:spcAft>
                <a:spcPts val="0"/>
              </a:spcAft>
              <a:buSzPts val="2000"/>
              <a:buChar char="●"/>
            </a:pPr>
            <a:r>
              <a:rPr lang="en"/>
              <a:t>Relative order of red and blues does NOT need to stay the same.</a:t>
            </a:r>
            <a:endParaRPr/>
          </a:p>
        </p:txBody>
      </p:sp>
      <p:sp>
        <p:nvSpPr>
          <p:cNvPr id="239" name="Google Shape;239;p22"/>
          <p:cNvSpPr/>
          <p:nvPr/>
        </p:nvSpPr>
        <p:spPr>
          <a:xfrm>
            <a:off x="4994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40" name="Google Shape;240;p22"/>
          <p:cNvSpPr/>
          <p:nvPr/>
        </p:nvSpPr>
        <p:spPr>
          <a:xfrm>
            <a:off x="10284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41" name="Google Shape;241;p22"/>
          <p:cNvSpPr/>
          <p:nvPr/>
        </p:nvSpPr>
        <p:spPr>
          <a:xfrm>
            <a:off x="15620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42" name="Google Shape;242;p22"/>
          <p:cNvSpPr/>
          <p:nvPr/>
        </p:nvSpPr>
        <p:spPr>
          <a:xfrm>
            <a:off x="20911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43" name="Google Shape;243;p22"/>
          <p:cNvSpPr/>
          <p:nvPr/>
        </p:nvSpPr>
        <p:spPr>
          <a:xfrm>
            <a:off x="26196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44" name="Google Shape;244;p22"/>
          <p:cNvSpPr/>
          <p:nvPr/>
        </p:nvSpPr>
        <p:spPr>
          <a:xfrm>
            <a:off x="31487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45" name="Google Shape;245;p22"/>
          <p:cNvSpPr/>
          <p:nvPr/>
        </p:nvSpPr>
        <p:spPr>
          <a:xfrm>
            <a:off x="36823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46" name="Google Shape;246;p22"/>
          <p:cNvSpPr/>
          <p:nvPr/>
        </p:nvSpPr>
        <p:spPr>
          <a:xfrm>
            <a:off x="50977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47" name="Google Shape;247;p22"/>
          <p:cNvSpPr/>
          <p:nvPr/>
        </p:nvSpPr>
        <p:spPr>
          <a:xfrm>
            <a:off x="56267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48" name="Google Shape;248;p22"/>
          <p:cNvSpPr/>
          <p:nvPr/>
        </p:nvSpPr>
        <p:spPr>
          <a:xfrm>
            <a:off x="61603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49" name="Google Shape;249;p22"/>
          <p:cNvSpPr/>
          <p:nvPr/>
        </p:nvSpPr>
        <p:spPr>
          <a:xfrm>
            <a:off x="66894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0" name="Google Shape;250;p22"/>
          <p:cNvSpPr/>
          <p:nvPr/>
        </p:nvSpPr>
        <p:spPr>
          <a:xfrm>
            <a:off x="72179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51" name="Google Shape;251;p22"/>
          <p:cNvSpPr/>
          <p:nvPr/>
        </p:nvSpPr>
        <p:spPr>
          <a:xfrm>
            <a:off x="77470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52" name="Google Shape;252;p22"/>
          <p:cNvSpPr/>
          <p:nvPr/>
        </p:nvSpPr>
        <p:spPr>
          <a:xfrm>
            <a:off x="82806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53" name="Google Shape;253;p22"/>
          <p:cNvSpPr txBox="1"/>
          <p:nvPr/>
        </p:nvSpPr>
        <p:spPr>
          <a:xfrm>
            <a:off x="447359" y="3844596"/>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of a valid output</a:t>
            </a:r>
            <a:endParaRPr/>
          </a:p>
        </p:txBody>
      </p:sp>
      <p:sp>
        <p:nvSpPr>
          <p:cNvPr id="254" name="Google Shape;254;p22"/>
          <p:cNvSpPr txBox="1"/>
          <p:nvPr/>
        </p:nvSpPr>
        <p:spPr>
          <a:xfrm>
            <a:off x="5097734" y="3838000"/>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e</a:t>
            </a:r>
            <a:r>
              <a:rPr lang="en"/>
              <a:t>xample of a valid</a:t>
            </a:r>
            <a:r>
              <a:rPr lang="en"/>
              <a:t> </a:t>
            </a:r>
            <a:r>
              <a:rPr lang="en"/>
              <a:t>output</a:t>
            </a:r>
            <a:endParaRPr/>
          </a:p>
        </p:txBody>
      </p:sp>
      <p:sp>
        <p:nvSpPr>
          <p:cNvPr id="255" name="Google Shape;255;p22"/>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56" name="Google Shape;256;p22"/>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57" name="Google Shape;257;p22"/>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58" name="Google Shape;258;p22"/>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59" name="Google Shape;259;p22"/>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0" name="Google Shape;260;p22"/>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1" name="Google Shape;261;p22"/>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62" name="Google Shape;262;p22"/>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sp>
        <p:nvSpPr>
          <p:cNvPr id="267" name="Google Shape;267;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 </a:t>
            </a:r>
            <a:r>
              <a:rPr lang="en"/>
              <a:t>Student Answer #1</a:t>
            </a:r>
            <a:endParaRPr/>
          </a:p>
        </p:txBody>
      </p:sp>
      <p:sp>
        <p:nvSpPr>
          <p:cNvPr id="268" name="Google Shape;268;p23"/>
          <p:cNvSpPr/>
          <p:nvPr/>
        </p:nvSpPr>
        <p:spPr>
          <a:xfrm>
            <a:off x="2535475" y="133574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9" name="Google Shape;269;p23"/>
          <p:cNvSpPr/>
          <p:nvPr/>
        </p:nvSpPr>
        <p:spPr>
          <a:xfrm>
            <a:off x="3064530" y="133574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70" name="Google Shape;270;p23"/>
          <p:cNvSpPr/>
          <p:nvPr/>
        </p:nvSpPr>
        <p:spPr>
          <a:xfrm>
            <a:off x="3598111"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71" name="Google Shape;271;p23"/>
          <p:cNvSpPr/>
          <p:nvPr/>
        </p:nvSpPr>
        <p:spPr>
          <a:xfrm>
            <a:off x="4127166"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72" name="Google Shape;272;p23"/>
          <p:cNvSpPr/>
          <p:nvPr/>
        </p:nvSpPr>
        <p:spPr>
          <a:xfrm>
            <a:off x="4655734"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3" name="Google Shape;273;p23"/>
          <p:cNvSpPr/>
          <p:nvPr/>
        </p:nvSpPr>
        <p:spPr>
          <a:xfrm>
            <a:off x="5184788" y="133574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74" name="Google Shape;274;p23"/>
          <p:cNvSpPr/>
          <p:nvPr/>
        </p:nvSpPr>
        <p:spPr>
          <a:xfrm>
            <a:off x="5718370"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5" name="Google Shape;275;p23"/>
          <p:cNvSpPr txBox="1"/>
          <p:nvPr/>
        </p:nvSpPr>
        <p:spPr>
          <a:xfrm>
            <a:off x="2494588" y="100014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276" name="Google Shape;276;p23"/>
          <p:cNvSpPr/>
          <p:nvPr/>
        </p:nvSpPr>
        <p:spPr>
          <a:xfrm>
            <a:off x="4059725" y="25051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77" name="Google Shape;277;p23"/>
          <p:cNvSpPr/>
          <p:nvPr/>
        </p:nvSpPr>
        <p:spPr>
          <a:xfrm>
            <a:off x="4588780" y="25051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78" name="Google Shape;278;p23"/>
          <p:cNvSpPr/>
          <p:nvPr/>
        </p:nvSpPr>
        <p:spPr>
          <a:xfrm>
            <a:off x="1876961" y="25051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79" name="Google Shape;279;p23"/>
          <p:cNvSpPr/>
          <p:nvPr/>
        </p:nvSpPr>
        <p:spPr>
          <a:xfrm>
            <a:off x="2416941" y="25051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80" name="Google Shape;280;p23"/>
          <p:cNvSpPr/>
          <p:nvPr/>
        </p:nvSpPr>
        <p:spPr>
          <a:xfrm>
            <a:off x="2997109" y="25051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81" name="Google Shape;281;p23"/>
          <p:cNvSpPr/>
          <p:nvPr/>
        </p:nvSpPr>
        <p:spPr>
          <a:xfrm>
            <a:off x="5185038" y="25051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82" name="Google Shape;282;p23"/>
          <p:cNvSpPr/>
          <p:nvPr/>
        </p:nvSpPr>
        <p:spPr>
          <a:xfrm>
            <a:off x="3526120" y="25051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83" name="Google Shape;283;p23"/>
          <p:cNvSpPr txBox="1"/>
          <p:nvPr>
            <p:ph idx="1" type="body"/>
          </p:nvPr>
        </p:nvSpPr>
        <p:spPr>
          <a:xfrm>
            <a:off x="243000" y="29187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Scan from the right edge of the list. If anything is smaller, stick it in the leftmost position. Skip larger (blue) items</a:t>
            </a:r>
            <a:r>
              <a:rPr lang="en"/>
              <a:t>.</a:t>
            </a:r>
            <a:endParaRPr/>
          </a:p>
          <a:p>
            <a:pPr indent="-355600" lvl="0" marL="457200" rtl="0" algn="l">
              <a:spcBef>
                <a:spcPts val="600"/>
              </a:spcBef>
              <a:spcAft>
                <a:spcPts val="0"/>
              </a:spcAft>
              <a:buSzPts val="2000"/>
              <a:buChar char="●"/>
            </a:pPr>
            <a:r>
              <a:rPr lang="en"/>
              <a:t>Very natural use for a double ended queue.</a:t>
            </a:r>
            <a:endParaRPr/>
          </a:p>
          <a:p>
            <a:pPr indent="-355600" lvl="0" marL="457200" rtl="0" algn="l">
              <a:spcBef>
                <a:spcPts val="0"/>
              </a:spcBef>
              <a:spcAft>
                <a:spcPts val="0"/>
              </a:spcAft>
              <a:buSzPts val="2000"/>
              <a:buChar char="●"/>
            </a:pPr>
            <a:r>
              <a:rPr lang="en"/>
              <a:t>Maybe I’ll replace palindrome with this next semester.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7" name="Shape 287"/>
        <p:cNvGrpSpPr/>
        <p:nvPr/>
      </p:nvGrpSpPr>
      <p:grpSpPr>
        <a:xfrm>
          <a:off x="0" y="0"/>
          <a:ext cx="0" cy="0"/>
          <a:chOff x="0" y="0"/>
          <a:chExt cx="0" cy="0"/>
        </a:xfrm>
      </p:grpSpPr>
      <p:sp>
        <p:nvSpPr>
          <p:cNvPr id="288" name="Google Shape;288;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Question, Student Answer #1</a:t>
            </a:r>
            <a:endParaRPr/>
          </a:p>
        </p:txBody>
      </p:sp>
      <p:sp>
        <p:nvSpPr>
          <p:cNvPr id="289" name="Google Shape;289;p24"/>
          <p:cNvSpPr/>
          <p:nvPr/>
        </p:nvSpPr>
        <p:spPr>
          <a:xfrm>
            <a:off x="2535475" y="133574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90" name="Google Shape;290;p24"/>
          <p:cNvSpPr/>
          <p:nvPr/>
        </p:nvSpPr>
        <p:spPr>
          <a:xfrm>
            <a:off x="3064530" y="133574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91" name="Google Shape;291;p24"/>
          <p:cNvSpPr/>
          <p:nvPr/>
        </p:nvSpPr>
        <p:spPr>
          <a:xfrm>
            <a:off x="3598111"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92" name="Google Shape;292;p24"/>
          <p:cNvSpPr/>
          <p:nvPr/>
        </p:nvSpPr>
        <p:spPr>
          <a:xfrm>
            <a:off x="4127166"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93" name="Google Shape;293;p24"/>
          <p:cNvSpPr/>
          <p:nvPr/>
        </p:nvSpPr>
        <p:spPr>
          <a:xfrm>
            <a:off x="4655734"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4" name="Google Shape;294;p24"/>
          <p:cNvSpPr/>
          <p:nvPr/>
        </p:nvSpPr>
        <p:spPr>
          <a:xfrm>
            <a:off x="5184788" y="133574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95" name="Google Shape;295;p24"/>
          <p:cNvSpPr/>
          <p:nvPr/>
        </p:nvSpPr>
        <p:spPr>
          <a:xfrm>
            <a:off x="5718370" y="133574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96" name="Google Shape;296;p24"/>
          <p:cNvSpPr txBox="1"/>
          <p:nvPr/>
        </p:nvSpPr>
        <p:spPr>
          <a:xfrm>
            <a:off x="2494588" y="100014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297" name="Google Shape;297;p24"/>
          <p:cNvSpPr txBox="1"/>
          <p:nvPr>
            <p:ph idx="1" type="body"/>
          </p:nvPr>
        </p:nvSpPr>
        <p:spPr>
          <a:xfrm>
            <a:off x="243000" y="29187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 6 into a BST. Then 8, then 3, then ..., then 4.</a:t>
            </a:r>
            <a:endParaRPr/>
          </a:p>
          <a:p>
            <a:pPr indent="-355600" lvl="0" marL="457200" rtl="0" algn="l">
              <a:spcBef>
                <a:spcPts val="600"/>
              </a:spcBef>
              <a:spcAft>
                <a:spcPts val="0"/>
              </a:spcAft>
              <a:buSzPts val="2000"/>
              <a:buChar char="●"/>
            </a:pPr>
            <a:r>
              <a:rPr lang="en"/>
              <a:t>All the small items are on the left.</a:t>
            </a:r>
            <a:endParaRPr/>
          </a:p>
          <a:p>
            <a:pPr indent="-355600" lvl="0" marL="457200" rtl="0" algn="l">
              <a:spcBef>
                <a:spcPts val="0"/>
              </a:spcBef>
              <a:spcAft>
                <a:spcPts val="0"/>
              </a:spcAft>
              <a:buSzPts val="2000"/>
              <a:buChar char="●"/>
            </a:pPr>
            <a:r>
              <a:rPr lang="en"/>
              <a:t>All the large items are on the right.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1" name="Shape 301"/>
        <p:cNvGrpSpPr/>
        <p:nvPr/>
      </p:nvGrpSpPr>
      <p:grpSpPr>
        <a:xfrm>
          <a:off x="0" y="0"/>
          <a:ext cx="0" cy="0"/>
          <a:chOff x="0" y="0"/>
          <a:chExt cx="0" cy="0"/>
        </a:xfrm>
      </p:grpSpPr>
      <p:sp>
        <p:nvSpPr>
          <p:cNvPr id="302" name="Google Shape;302;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Simplest (but not fastest) Answer: 3 Scan Approach</a:t>
            </a:r>
            <a:endParaRPr/>
          </a:p>
        </p:txBody>
      </p:sp>
      <p:sp>
        <p:nvSpPr>
          <p:cNvPr id="303" name="Google Shape;303;p25"/>
          <p:cNvSpPr txBox="1"/>
          <p:nvPr>
            <p:ph idx="1" type="body"/>
          </p:nvPr>
        </p:nvSpPr>
        <p:spPr>
          <a:xfrm>
            <a:off x="243000" y="556500"/>
            <a:ext cx="8443800" cy="19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indent="-355600" lvl="0" marL="457200" rtl="0" algn="l">
              <a:spcBef>
                <a:spcPts val="600"/>
              </a:spcBef>
              <a:spcAft>
                <a:spcPts val="0"/>
              </a:spcAft>
              <a:buSzPts val="2000"/>
              <a:buChar char="●"/>
            </a:pPr>
            <a:r>
              <a:rPr lang="en"/>
              <a:t>Relative order of red and blues does NOT need to stay the same.</a:t>
            </a:r>
            <a:endParaRPr/>
          </a:p>
        </p:txBody>
      </p:sp>
      <p:sp>
        <p:nvSpPr>
          <p:cNvPr id="304" name="Google Shape;304;p25"/>
          <p:cNvSpPr txBox="1"/>
          <p:nvPr>
            <p:ph idx="1" type="body"/>
          </p:nvPr>
        </p:nvSpPr>
        <p:spPr>
          <a:xfrm>
            <a:off x="350100" y="3148200"/>
            <a:ext cx="8443800" cy="176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Algorithm: </a:t>
            </a:r>
            <a:r>
              <a:rPr lang="en"/>
              <a:t>Create another array. Scan and copy all the red items to the first R spaces. Then scan for and copy the white item. Then scan and copy the blue items to the last B spaces.</a:t>
            </a:r>
            <a:endParaRPr/>
          </a:p>
        </p:txBody>
      </p:sp>
      <p:sp>
        <p:nvSpPr>
          <p:cNvPr id="305" name="Google Shape;305;p25"/>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06" name="Google Shape;306;p25"/>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07" name="Google Shape;307;p25"/>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08" name="Google Shape;308;p25"/>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09" name="Google Shape;309;p25"/>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0" name="Google Shape;310;p25"/>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11" name="Google Shape;311;p25"/>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2" name="Google Shape;312;p25"/>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313" name="Google Shape;313;p25"/>
          <p:cNvSpPr txBox="1"/>
          <p:nvPr/>
        </p:nvSpPr>
        <p:spPr>
          <a:xfrm>
            <a:off x="2673266" y="4195827"/>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314" name="Google Shape;314;p25"/>
          <p:cNvSpPr/>
          <p:nvPr/>
        </p:nvSpPr>
        <p:spPr>
          <a:xfrm>
            <a:off x="2710800"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15" name="Google Shape;315;p25"/>
          <p:cNvSpPr/>
          <p:nvPr/>
        </p:nvSpPr>
        <p:spPr>
          <a:xfrm>
            <a:off x="3239855"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16" name="Google Shape;316;p25"/>
          <p:cNvSpPr/>
          <p:nvPr/>
        </p:nvSpPr>
        <p:spPr>
          <a:xfrm>
            <a:off x="3773436"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7" name="Google Shape;317;p25"/>
          <p:cNvSpPr/>
          <p:nvPr/>
        </p:nvSpPr>
        <p:spPr>
          <a:xfrm>
            <a:off x="4302491" y="4546985"/>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8" name="Google Shape;318;p25"/>
          <p:cNvSpPr/>
          <p:nvPr/>
        </p:nvSpPr>
        <p:spPr>
          <a:xfrm>
            <a:off x="4831059" y="4546985"/>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19" name="Google Shape;319;p25"/>
          <p:cNvSpPr/>
          <p:nvPr/>
        </p:nvSpPr>
        <p:spPr>
          <a:xfrm>
            <a:off x="5360113" y="4546985"/>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20" name="Google Shape;320;p25"/>
          <p:cNvSpPr/>
          <p:nvPr/>
        </p:nvSpPr>
        <p:spPr>
          <a:xfrm>
            <a:off x="5893695" y="4546985"/>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24" name="Shape 324"/>
        <p:cNvGrpSpPr/>
        <p:nvPr/>
      </p:nvGrpSpPr>
      <p:grpSpPr>
        <a:xfrm>
          <a:off x="0" y="0"/>
          <a:ext cx="0" cy="0"/>
          <a:chOff x="0" y="0"/>
          <a:chExt cx="0" cy="0"/>
        </a:xfrm>
      </p:grpSpPr>
      <p:sp>
        <p:nvSpPr>
          <p:cNvPr id="325" name="Google Shape;325;p2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Quicksort</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Sort Runtime: http://yellkey.com</a:t>
            </a:r>
            <a:r>
              <a:rPr lang="en">
                <a:solidFill>
                  <a:srgbClr val="38761D"/>
                </a:solidFill>
              </a:rPr>
              <a:t>/process</a:t>
            </a:r>
            <a:endParaRPr>
              <a:solidFill>
                <a:srgbClr val="38761D"/>
              </a:solidFill>
            </a:endParaRPr>
          </a:p>
        </p:txBody>
      </p:sp>
      <p:sp>
        <p:nvSpPr>
          <p:cNvPr id="39" name="Google Shape;39;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of insertion sort?</a:t>
            </a:r>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Ω(1), O(N)</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Ω(N), O(N)</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Ω(1),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Ω(N),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Ω(N</a:t>
            </a:r>
            <a:r>
              <a:rPr baseline="30000" lang="en">
                <a:latin typeface="Consolas"/>
                <a:ea typeface="Consolas"/>
                <a:cs typeface="Consolas"/>
                <a:sym typeface="Consolas"/>
              </a:rPr>
              <a:t>2</a:t>
            </a:r>
            <a:r>
              <a:rPr lang="en">
                <a:latin typeface="Consolas"/>
                <a:ea typeface="Consolas"/>
                <a:cs typeface="Consolas"/>
                <a:sym typeface="Consolas"/>
              </a:rPr>
              <a:t>),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p:txBody>
      </p:sp>
      <p:sp>
        <p:nvSpPr>
          <p:cNvPr id="40" name="Google Shape;40;p9"/>
          <p:cNvSpPr txBox="1"/>
          <p:nvPr>
            <p:ph idx="1" type="body"/>
          </p:nvPr>
        </p:nvSpPr>
        <p:spPr>
          <a:xfrm>
            <a:off x="4523218" y="1088156"/>
            <a:ext cx="1400400" cy="5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36 swaps:</a:t>
            </a:r>
            <a:endParaRPr/>
          </a:p>
        </p:txBody>
      </p:sp>
      <p:pic>
        <p:nvPicPr>
          <p:cNvPr id="41" name="Google Shape;41;p9"/>
          <p:cNvPicPr preferRelativeResize="0"/>
          <p:nvPr/>
        </p:nvPicPr>
        <p:blipFill>
          <a:blip r:embed="rId3">
            <a:alphaModFix/>
          </a:blip>
          <a:stretch>
            <a:fillRect/>
          </a:stretch>
        </p:blipFill>
        <p:spPr>
          <a:xfrm>
            <a:off x="4598425" y="1656650"/>
            <a:ext cx="3194250" cy="2576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331" name="Google Shape;331;p27"/>
          <p:cNvSpPr txBox="1"/>
          <p:nvPr>
            <p:ph idx="1" type="body"/>
          </p:nvPr>
        </p:nvSpPr>
        <p:spPr>
          <a:xfrm>
            <a:off x="243000" y="2169225"/>
            <a:ext cx="8555700" cy="135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Observations:</a:t>
            </a:r>
            <a:endParaRPr/>
          </a:p>
          <a:p>
            <a:pPr indent="-355600" lvl="0" marL="457200" rtl="0" algn="l">
              <a:spcBef>
                <a:spcPts val="600"/>
              </a:spcBef>
              <a:spcAft>
                <a:spcPts val="0"/>
              </a:spcAft>
              <a:buSzPts val="2000"/>
              <a:buChar char="●"/>
            </a:pPr>
            <a:r>
              <a:rPr lang="en"/>
              <a:t>5 is “in its place.” Exactly where it’d be if the array were sorted.</a:t>
            </a:r>
            <a:endParaRPr/>
          </a:p>
          <a:p>
            <a:pPr indent="-355600" lvl="0" marL="457200" rtl="0" algn="l">
              <a:spcBef>
                <a:spcPts val="0"/>
              </a:spcBef>
              <a:spcAft>
                <a:spcPts val="0"/>
              </a:spcAft>
              <a:buSzPts val="2000"/>
              <a:buChar char="●"/>
            </a:pPr>
            <a:r>
              <a:rPr lang="en"/>
              <a:t>Can sort two halves separately, e.g. through recursive use of partitioning.</a:t>
            </a:r>
            <a:endParaRPr/>
          </a:p>
        </p:txBody>
      </p:sp>
      <p:sp>
        <p:nvSpPr>
          <p:cNvPr id="332" name="Google Shape;332;p27"/>
          <p:cNvSpPr/>
          <p:nvPr/>
        </p:nvSpPr>
        <p:spPr>
          <a:xfrm>
            <a:off x="24379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33" name="Google Shape;333;p27"/>
          <p:cNvSpPr/>
          <p:nvPr/>
        </p:nvSpPr>
        <p:spPr>
          <a:xfrm>
            <a:off x="29705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34" name="Google Shape;334;p27"/>
          <p:cNvSpPr/>
          <p:nvPr/>
        </p:nvSpPr>
        <p:spPr>
          <a:xfrm>
            <a:off x="35031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5" name="Google Shape;335;p27"/>
          <p:cNvSpPr/>
          <p:nvPr/>
        </p:nvSpPr>
        <p:spPr>
          <a:xfrm>
            <a:off x="4035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36" name="Google Shape;336;p27"/>
          <p:cNvSpPr/>
          <p:nvPr/>
        </p:nvSpPr>
        <p:spPr>
          <a:xfrm>
            <a:off x="51009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37" name="Google Shape;337;p27"/>
          <p:cNvSpPr/>
          <p:nvPr/>
        </p:nvSpPr>
        <p:spPr>
          <a:xfrm>
            <a:off x="5633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38" name="Google Shape;338;p27"/>
          <p:cNvSpPr/>
          <p:nvPr/>
        </p:nvSpPr>
        <p:spPr>
          <a:xfrm>
            <a:off x="61661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39" name="Google Shape;339;p27"/>
          <p:cNvSpPr/>
          <p:nvPr/>
        </p:nvSpPr>
        <p:spPr>
          <a:xfrm>
            <a:off x="4568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grpSp>
        <p:nvGrpSpPr>
          <p:cNvPr id="340" name="Google Shape;340;p27"/>
          <p:cNvGrpSpPr/>
          <p:nvPr/>
        </p:nvGrpSpPr>
        <p:grpSpPr>
          <a:xfrm>
            <a:off x="2437888" y="1583425"/>
            <a:ext cx="4268202" cy="495300"/>
            <a:chOff x="2437888" y="1583425"/>
            <a:chExt cx="4268202" cy="495300"/>
          </a:xfrm>
        </p:grpSpPr>
        <p:sp>
          <p:nvSpPr>
            <p:cNvPr id="341" name="Google Shape;341;p27"/>
            <p:cNvSpPr/>
            <p:nvPr/>
          </p:nvSpPr>
          <p:spPr>
            <a:xfrm>
              <a:off x="24378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42" name="Google Shape;342;p27"/>
            <p:cNvSpPr/>
            <p:nvPr/>
          </p:nvSpPr>
          <p:spPr>
            <a:xfrm>
              <a:off x="29704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3" name="Google Shape;343;p27"/>
            <p:cNvSpPr/>
            <p:nvPr/>
          </p:nvSpPr>
          <p:spPr>
            <a:xfrm>
              <a:off x="35030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44" name="Google Shape;344;p27"/>
            <p:cNvSpPr/>
            <p:nvPr/>
          </p:nvSpPr>
          <p:spPr>
            <a:xfrm>
              <a:off x="40356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45" name="Google Shape;345;p27"/>
            <p:cNvSpPr/>
            <p:nvPr/>
          </p:nvSpPr>
          <p:spPr>
            <a:xfrm>
              <a:off x="51008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46" name="Google Shape;346;p27"/>
            <p:cNvSpPr/>
            <p:nvPr/>
          </p:nvSpPr>
          <p:spPr>
            <a:xfrm>
              <a:off x="56334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47" name="Google Shape;347;p27"/>
            <p:cNvSpPr/>
            <p:nvPr/>
          </p:nvSpPr>
          <p:spPr>
            <a:xfrm>
              <a:off x="61660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48" name="Google Shape;348;p27"/>
            <p:cNvSpPr/>
            <p:nvPr/>
          </p:nvSpPr>
          <p:spPr>
            <a:xfrm>
              <a:off x="4568288" y="15834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nvGrpSpPr>
          <p:cNvPr id="349" name="Google Shape;349;p27"/>
          <p:cNvGrpSpPr/>
          <p:nvPr/>
        </p:nvGrpSpPr>
        <p:grpSpPr>
          <a:xfrm>
            <a:off x="411438" y="3669400"/>
            <a:ext cx="7542427" cy="495300"/>
            <a:chOff x="411438" y="3669400"/>
            <a:chExt cx="7542427" cy="495300"/>
          </a:xfrm>
        </p:grpSpPr>
        <p:sp>
          <p:nvSpPr>
            <p:cNvPr id="350" name="Google Shape;350;p27"/>
            <p:cNvSpPr/>
            <p:nvPr/>
          </p:nvSpPr>
          <p:spPr>
            <a:xfrm>
              <a:off x="411438"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51" name="Google Shape;351;p27"/>
            <p:cNvSpPr/>
            <p:nvPr/>
          </p:nvSpPr>
          <p:spPr>
            <a:xfrm>
              <a:off x="9440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2" name="Google Shape;352;p27"/>
            <p:cNvSpPr/>
            <p:nvPr/>
          </p:nvSpPr>
          <p:spPr>
            <a:xfrm>
              <a:off x="14766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53" name="Google Shape;353;p27"/>
            <p:cNvSpPr/>
            <p:nvPr/>
          </p:nvSpPr>
          <p:spPr>
            <a:xfrm>
              <a:off x="20092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54" name="Google Shape;354;p27"/>
            <p:cNvSpPr/>
            <p:nvPr/>
          </p:nvSpPr>
          <p:spPr>
            <a:xfrm>
              <a:off x="2541838"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55" name="Google Shape;355;p27"/>
            <p:cNvSpPr/>
            <p:nvPr/>
          </p:nvSpPr>
          <p:spPr>
            <a:xfrm>
              <a:off x="6348664"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56" name="Google Shape;356;p27"/>
            <p:cNvSpPr/>
            <p:nvPr/>
          </p:nvSpPr>
          <p:spPr>
            <a:xfrm>
              <a:off x="68812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57" name="Google Shape;357;p27"/>
            <p:cNvSpPr/>
            <p:nvPr/>
          </p:nvSpPr>
          <p:spPr>
            <a:xfrm>
              <a:off x="74138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58" name="Google Shape;358;p27"/>
            <p:cNvSpPr/>
            <p:nvPr/>
          </p:nvSpPr>
          <p:spPr>
            <a:xfrm>
              <a:off x="5816063"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59" name="Google Shape;359;p27"/>
          <p:cNvGrpSpPr/>
          <p:nvPr/>
        </p:nvGrpSpPr>
        <p:grpSpPr>
          <a:xfrm>
            <a:off x="411438" y="4431400"/>
            <a:ext cx="7542427" cy="495300"/>
            <a:chOff x="411438" y="4431400"/>
            <a:chExt cx="7542427" cy="495300"/>
          </a:xfrm>
        </p:grpSpPr>
        <p:sp>
          <p:nvSpPr>
            <p:cNvPr id="360" name="Google Shape;360;p27"/>
            <p:cNvSpPr/>
            <p:nvPr/>
          </p:nvSpPr>
          <p:spPr>
            <a:xfrm>
              <a:off x="4114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61" name="Google Shape;361;p27"/>
            <p:cNvSpPr/>
            <p:nvPr/>
          </p:nvSpPr>
          <p:spPr>
            <a:xfrm>
              <a:off x="9440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62" name="Google Shape;362;p27"/>
            <p:cNvSpPr/>
            <p:nvPr/>
          </p:nvSpPr>
          <p:spPr>
            <a:xfrm>
              <a:off x="1476638"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63" name="Google Shape;363;p27"/>
            <p:cNvSpPr/>
            <p:nvPr/>
          </p:nvSpPr>
          <p:spPr>
            <a:xfrm>
              <a:off x="20092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64" name="Google Shape;364;p27"/>
            <p:cNvSpPr/>
            <p:nvPr/>
          </p:nvSpPr>
          <p:spPr>
            <a:xfrm>
              <a:off x="2541838"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65" name="Google Shape;365;p27"/>
            <p:cNvSpPr/>
            <p:nvPr/>
          </p:nvSpPr>
          <p:spPr>
            <a:xfrm>
              <a:off x="63486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66" name="Google Shape;366;p27"/>
            <p:cNvSpPr/>
            <p:nvPr/>
          </p:nvSpPr>
          <p:spPr>
            <a:xfrm>
              <a:off x="6881264"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67" name="Google Shape;367;p27"/>
            <p:cNvSpPr/>
            <p:nvPr/>
          </p:nvSpPr>
          <p:spPr>
            <a:xfrm>
              <a:off x="74138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68" name="Google Shape;368;p27"/>
            <p:cNvSpPr/>
            <p:nvPr/>
          </p:nvSpPr>
          <p:spPr>
            <a:xfrm>
              <a:off x="5816063"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69" name="Google Shape;369;p27"/>
          <p:cNvGrpSpPr/>
          <p:nvPr/>
        </p:nvGrpSpPr>
        <p:grpSpPr>
          <a:xfrm>
            <a:off x="2708000" y="1281025"/>
            <a:ext cx="3728101" cy="302400"/>
            <a:chOff x="2708000" y="1281025"/>
            <a:chExt cx="3728101" cy="302400"/>
          </a:xfrm>
        </p:grpSpPr>
        <p:cxnSp>
          <p:nvCxnSpPr>
            <p:cNvPr id="370" name="Google Shape;370;p27"/>
            <p:cNvCxnSpPr>
              <a:stCxn id="333" idx="2"/>
              <a:endCxn id="341" idx="0"/>
            </p:cNvCxnSpPr>
            <p:nvPr/>
          </p:nvCxnSpPr>
          <p:spPr>
            <a:xfrm flipH="1">
              <a:off x="27080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71" name="Google Shape;371;p27"/>
            <p:cNvCxnSpPr>
              <a:stCxn id="334" idx="2"/>
              <a:endCxn id="342" idx="0"/>
            </p:cNvCxnSpPr>
            <p:nvPr/>
          </p:nvCxnSpPr>
          <p:spPr>
            <a:xfrm flipH="1">
              <a:off x="32406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72" name="Google Shape;372;p27"/>
            <p:cNvCxnSpPr>
              <a:stCxn id="335" idx="2"/>
              <a:endCxn id="343" idx="0"/>
            </p:cNvCxnSpPr>
            <p:nvPr/>
          </p:nvCxnSpPr>
          <p:spPr>
            <a:xfrm flipH="1">
              <a:off x="37732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7"/>
            <p:cNvCxnSpPr>
              <a:stCxn id="337" idx="2"/>
              <a:endCxn id="344" idx="0"/>
            </p:cNvCxnSpPr>
            <p:nvPr/>
          </p:nvCxnSpPr>
          <p:spPr>
            <a:xfrm flipH="1">
              <a:off x="4305701" y="1281025"/>
              <a:ext cx="1597800" cy="3024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7"/>
            <p:cNvCxnSpPr>
              <a:stCxn id="339" idx="2"/>
              <a:endCxn id="345" idx="0"/>
            </p:cNvCxnSpPr>
            <p:nvPr/>
          </p:nvCxnSpPr>
          <p:spPr>
            <a:xfrm>
              <a:off x="48383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7"/>
            <p:cNvCxnSpPr>
              <a:stCxn id="336" idx="2"/>
              <a:endCxn id="346" idx="0"/>
            </p:cNvCxnSpPr>
            <p:nvPr/>
          </p:nvCxnSpPr>
          <p:spPr>
            <a:xfrm>
              <a:off x="53709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7"/>
            <p:cNvCxnSpPr>
              <a:stCxn id="338" idx="2"/>
              <a:endCxn id="347" idx="0"/>
            </p:cNvCxnSpPr>
            <p:nvPr/>
          </p:nvCxnSpPr>
          <p:spPr>
            <a:xfrm>
              <a:off x="6436102" y="1281025"/>
              <a:ext cx="0" cy="302400"/>
            </a:xfrm>
            <a:prstGeom prst="straightConnector1">
              <a:avLst/>
            </a:prstGeom>
            <a:noFill/>
            <a:ln cap="flat" cmpd="sng" w="19050">
              <a:solidFill>
                <a:schemeClr val="dk2"/>
              </a:solidFill>
              <a:prstDash val="solid"/>
              <a:round/>
              <a:headEnd len="med" w="med" type="none"/>
              <a:tailEnd len="med" w="med" type="triangle"/>
            </a:ln>
          </p:spPr>
        </p:cxnSp>
      </p:grpSp>
      <p:sp>
        <p:nvSpPr>
          <p:cNvPr id="377" name="Google Shape;377;p27"/>
          <p:cNvSpPr txBox="1"/>
          <p:nvPr/>
        </p:nvSpPr>
        <p:spPr>
          <a:xfrm>
            <a:off x="6877075" y="1095575"/>
            <a:ext cx="22668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 How would we use this operation for sorting?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1"/>
                                        <p:tgtEl>
                                          <p:spTgt spid="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1"/>
                                        <p:tgtEl>
                                          <p:spTgt spid="3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animEffect filter="fade" transition="in">
                                      <p:cBhvr>
                                        <p:cTn dur="1"/>
                                        <p:tgtEl>
                                          <p:spTgt spid="3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383" name="Google Shape;383;p28"/>
          <p:cNvSpPr txBox="1"/>
          <p:nvPr/>
        </p:nvSpPr>
        <p:spPr>
          <a:xfrm>
            <a:off x="243000" y="556500"/>
            <a:ext cx="8443800" cy="1613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latin typeface="Calibri"/>
                <a:ea typeface="Calibri"/>
                <a:cs typeface="Calibri"/>
                <a:sym typeface="Calibri"/>
              </a:rPr>
              <a:t>Quic</a:t>
            </a:r>
            <a:r>
              <a:rPr lang="en" sz="2000">
                <a:latin typeface="Calibri"/>
                <a:ea typeface="Calibri"/>
                <a:cs typeface="Calibri"/>
                <a:sym typeface="Calibri"/>
              </a:rPr>
              <a:t>k</a:t>
            </a:r>
            <a:r>
              <a:rPr lang="en" sz="2000">
                <a:solidFill>
                  <a:srgbClr val="000000"/>
                </a:solidFill>
                <a:latin typeface="Calibri"/>
                <a:ea typeface="Calibri"/>
                <a:cs typeface="Calibri"/>
                <a:sym typeface="Calibri"/>
              </a:rPr>
              <a:t>sorting N items: </a:t>
            </a:r>
            <a:r>
              <a:rPr lang="en" sz="2000">
                <a:latin typeface="Calibri"/>
                <a:ea typeface="Calibri"/>
                <a:cs typeface="Calibri"/>
                <a:sym typeface="Calibri"/>
              </a:rPr>
              <a:t>(</a:t>
            </a:r>
            <a:r>
              <a:rPr lang="en" sz="2000" u="sng">
                <a:solidFill>
                  <a:schemeClr val="hlink"/>
                </a:solidFill>
                <a:latin typeface="Calibri"/>
                <a:ea typeface="Calibri"/>
                <a:cs typeface="Calibri"/>
                <a:sym typeface="Calibri"/>
                <a:hlinkClick r:id="rId3"/>
              </a:rPr>
              <a:t>Demo</a:t>
            </a:r>
            <a:r>
              <a:rPr lang="en" sz="2000">
                <a:latin typeface="Calibri"/>
                <a:ea typeface="Calibri"/>
                <a:cs typeface="Calibri"/>
                <a:sym typeface="Calibri"/>
              </a:rPr>
              <a:t>)</a:t>
            </a:r>
            <a:endParaRPr sz="2000">
              <a:solidFill>
                <a:srgbClr val="000000"/>
              </a:solidFill>
              <a:latin typeface="Calibri"/>
              <a:ea typeface="Calibri"/>
              <a:cs typeface="Calibri"/>
              <a:sym typeface="Calibri"/>
            </a:endParaRPr>
          </a:p>
          <a:p>
            <a:pPr indent="-355600" lvl="0" marL="457200" rtl="0" algn="l">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Partition on leftmost item. </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left half.</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right half.</a:t>
            </a:r>
            <a:endParaRPr sz="2400">
              <a:solidFill>
                <a:srgbClr val="000000"/>
              </a:solidFill>
              <a:latin typeface="Calibri"/>
              <a:ea typeface="Calibri"/>
              <a:cs typeface="Calibri"/>
              <a:sym typeface="Calibri"/>
            </a:endParaRPr>
          </a:p>
        </p:txBody>
      </p:sp>
      <p:sp>
        <p:nvSpPr>
          <p:cNvPr id="384" name="Google Shape;384;p28"/>
          <p:cNvSpPr/>
          <p:nvPr/>
        </p:nvSpPr>
        <p:spPr>
          <a:xfrm>
            <a:off x="237758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85" name="Google Shape;385;p28"/>
          <p:cNvSpPr/>
          <p:nvPr/>
        </p:nvSpPr>
        <p:spPr>
          <a:xfrm>
            <a:off x="286277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86" name="Google Shape;386;p28"/>
          <p:cNvSpPr/>
          <p:nvPr/>
        </p:nvSpPr>
        <p:spPr>
          <a:xfrm>
            <a:off x="335211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87" name="Google Shape;387;p28"/>
          <p:cNvSpPr/>
          <p:nvPr/>
        </p:nvSpPr>
        <p:spPr>
          <a:xfrm>
            <a:off x="3837306"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88" name="Google Shape;388;p28"/>
          <p:cNvSpPr/>
          <p:nvPr/>
        </p:nvSpPr>
        <p:spPr>
          <a:xfrm>
            <a:off x="432204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89" name="Google Shape;389;p28"/>
          <p:cNvSpPr/>
          <p:nvPr/>
        </p:nvSpPr>
        <p:spPr>
          <a:xfrm>
            <a:off x="480723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90" name="Google Shape;390;p28"/>
          <p:cNvSpPr/>
          <p:nvPr/>
        </p:nvSpPr>
        <p:spPr>
          <a:xfrm>
            <a:off x="529657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91" name="Google Shape;391;p28"/>
          <p:cNvSpPr/>
          <p:nvPr/>
        </p:nvSpPr>
        <p:spPr>
          <a:xfrm>
            <a:off x="578176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2" name="Google Shape;392;p28"/>
          <p:cNvSpPr/>
          <p:nvPr/>
        </p:nvSpPr>
        <p:spPr>
          <a:xfrm>
            <a:off x="6271142"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3" name="Google Shape;393;p28"/>
          <p:cNvSpPr txBox="1"/>
          <p:nvPr/>
        </p:nvSpPr>
        <p:spPr>
          <a:xfrm>
            <a:off x="862300" y="3114125"/>
            <a:ext cx="178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sp>
        <p:nvSpPr>
          <p:cNvPr id="394" name="Google Shape;394;p28"/>
          <p:cNvSpPr/>
          <p:nvPr/>
        </p:nvSpPr>
        <p:spPr>
          <a:xfrm>
            <a:off x="237758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95" name="Google Shape;395;p28"/>
          <p:cNvSpPr/>
          <p:nvPr/>
        </p:nvSpPr>
        <p:spPr>
          <a:xfrm>
            <a:off x="286277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6" name="Google Shape;396;p28"/>
          <p:cNvSpPr/>
          <p:nvPr/>
        </p:nvSpPr>
        <p:spPr>
          <a:xfrm>
            <a:off x="335211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7" name="Google Shape;397;p28"/>
          <p:cNvSpPr/>
          <p:nvPr/>
        </p:nvSpPr>
        <p:spPr>
          <a:xfrm>
            <a:off x="3837306"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98" name="Google Shape;398;p28"/>
          <p:cNvSpPr/>
          <p:nvPr/>
        </p:nvSpPr>
        <p:spPr>
          <a:xfrm>
            <a:off x="432204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99" name="Google Shape;399;p28"/>
          <p:cNvSpPr/>
          <p:nvPr/>
        </p:nvSpPr>
        <p:spPr>
          <a:xfrm>
            <a:off x="480723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00" name="Google Shape;400;p28"/>
          <p:cNvSpPr/>
          <p:nvPr/>
        </p:nvSpPr>
        <p:spPr>
          <a:xfrm>
            <a:off x="529657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01" name="Google Shape;401;p28"/>
          <p:cNvSpPr/>
          <p:nvPr/>
        </p:nvSpPr>
        <p:spPr>
          <a:xfrm>
            <a:off x="5781767" y="4026625"/>
            <a:ext cx="4953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02" name="Google Shape;402;p28"/>
          <p:cNvSpPr/>
          <p:nvPr/>
        </p:nvSpPr>
        <p:spPr>
          <a:xfrm>
            <a:off x="6271142" y="4026625"/>
            <a:ext cx="4953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03" name="Google Shape;403;p28"/>
          <p:cNvSpPr/>
          <p:nvPr/>
        </p:nvSpPr>
        <p:spPr>
          <a:xfrm rot="-5400000">
            <a:off x="3938777" y="2157525"/>
            <a:ext cx="260700" cy="3380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5400000">
            <a:off x="6376127" y="3611625"/>
            <a:ext cx="260700" cy="47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txBox="1"/>
          <p:nvPr/>
        </p:nvSpPr>
        <p:spPr>
          <a:xfrm>
            <a:off x="4160175" y="34759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406" name="Google Shape;406;p28"/>
          <p:cNvSpPr txBox="1"/>
          <p:nvPr/>
        </p:nvSpPr>
        <p:spPr>
          <a:xfrm>
            <a:off x="6555525" y="35106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407" name="Google Shape;407;p28"/>
          <p:cNvSpPr/>
          <p:nvPr/>
        </p:nvSpPr>
        <p:spPr>
          <a:xfrm rot="-5400000">
            <a:off x="5881512" y="3634900"/>
            <a:ext cx="260700" cy="439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txBox="1"/>
          <p:nvPr/>
        </p:nvSpPr>
        <p:spPr>
          <a:xfrm>
            <a:off x="5723676" y="31367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cxnSp>
        <p:nvCxnSpPr>
          <p:cNvPr id="409" name="Google Shape;409;p28"/>
          <p:cNvCxnSpPr>
            <a:stCxn id="384" idx="1"/>
            <a:endCxn id="394" idx="1"/>
          </p:cNvCxnSpPr>
          <p:nvPr/>
        </p:nvCxnSpPr>
        <p:spPr>
          <a:xfrm>
            <a:off x="2377588" y="2369275"/>
            <a:ext cx="600" cy="1905000"/>
          </a:xfrm>
          <a:prstGeom prst="bentConnector3">
            <a:avLst>
              <a:gd fmla="val -396875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415" name="Google Shape;415;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was the name chosen by Tony Hoare for partition sort.</a:t>
            </a:r>
            <a:endParaRPr/>
          </a:p>
          <a:p>
            <a:pPr indent="-355600" lvl="0" marL="457200" rtl="0" algn="l">
              <a:spcBef>
                <a:spcPts val="600"/>
              </a:spcBef>
              <a:spcAft>
                <a:spcPts val="0"/>
              </a:spcAft>
              <a:buSzPts val="2000"/>
              <a:buChar char="●"/>
            </a:pPr>
            <a:r>
              <a:rPr lang="en"/>
              <a:t>For most common situations, it is empirically the fastest sort.</a:t>
            </a:r>
            <a:endParaRPr/>
          </a:p>
          <a:p>
            <a:pPr indent="-355600" lvl="1" marL="914400" rtl="0" algn="l">
              <a:spcBef>
                <a:spcPts val="0"/>
              </a:spcBef>
              <a:spcAft>
                <a:spcPts val="0"/>
              </a:spcAft>
              <a:buSzPts val="2000"/>
              <a:buChar char="○"/>
            </a:pPr>
            <a:r>
              <a:rPr lang="en"/>
              <a:t>Tony was lucky that the name was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fast is Quicksort?</a:t>
            </a:r>
            <a:r>
              <a:rPr lang="en"/>
              <a:t> Need to count number and difficulty of partition operations.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Theoretical analysis:</a:t>
            </a:r>
            <a:endParaRPr/>
          </a:p>
          <a:p>
            <a:pPr indent="-355600" lvl="0" marL="457200" rtl="0" algn="l">
              <a:spcBef>
                <a:spcPts val="600"/>
              </a:spcBef>
              <a:spcAft>
                <a:spcPts val="0"/>
              </a:spcAft>
              <a:buSzPts val="2000"/>
              <a:buChar char="●"/>
            </a:pPr>
            <a:r>
              <a:rPr lang="en"/>
              <a:t>Partitioning costs Θ(K) time, where Θ(K) is the number of elements being partitioned (as we saw in our earlier “interview question”).</a:t>
            </a:r>
            <a:endParaRPr/>
          </a:p>
          <a:p>
            <a:pPr indent="-355600" lvl="0" marL="457200" rtl="0" algn="l">
              <a:spcBef>
                <a:spcPts val="0"/>
              </a:spcBef>
              <a:spcAft>
                <a:spcPts val="0"/>
              </a:spcAft>
              <a:buSzPts val="2000"/>
              <a:buChar char="●"/>
            </a:pPr>
            <a:r>
              <a:rPr lang="en"/>
              <a:t>The interesting twist: Overall runtime will depend crucially on where pivot ends up.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19" name="Shape 419"/>
        <p:cNvGrpSpPr/>
        <p:nvPr/>
      </p:nvGrpSpPr>
      <p:grpSpPr>
        <a:xfrm>
          <a:off x="0" y="0"/>
          <a:ext cx="0" cy="0"/>
          <a:chOff x="0" y="0"/>
          <a:chExt cx="0" cy="0"/>
        </a:xfrm>
      </p:grpSpPr>
      <p:sp>
        <p:nvSpPr>
          <p:cNvPr id="420" name="Google Shape;420;p3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Quicksort Runtime</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Case: Pivot Always Lands in the Middle </a:t>
            </a:r>
            <a:endParaRPr/>
          </a:p>
        </p:txBody>
      </p:sp>
      <p:sp>
        <p:nvSpPr>
          <p:cNvPr id="426" name="Google Shape;426;p31"/>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7" name="Google Shape;427;p31"/>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8" name="Google Shape;428;p31"/>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29" name="Google Shape;429;p31"/>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0" name="Google Shape;430;p31"/>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1" name="Google Shape;431;p31"/>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2" name="Google Shape;432;p31"/>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3" name="Google Shape;433;p31"/>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4" name="Google Shape;434;p31"/>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5" name="Google Shape;435;p31"/>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6" name="Google Shape;436;p31"/>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7" name="Google Shape;437;p31"/>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8" name="Google Shape;438;p31"/>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39" name="Google Shape;439;p31"/>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0" name="Google Shape;440;p31"/>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441" name="Google Shape;441;p31"/>
          <p:cNvGrpSpPr/>
          <p:nvPr/>
        </p:nvGrpSpPr>
        <p:grpSpPr>
          <a:xfrm>
            <a:off x="1779763" y="1131325"/>
            <a:ext cx="5585872" cy="609600"/>
            <a:chOff x="1675900" y="1131325"/>
            <a:chExt cx="5585872" cy="609600"/>
          </a:xfrm>
        </p:grpSpPr>
        <p:sp>
          <p:nvSpPr>
            <p:cNvPr id="442" name="Google Shape;442;p31"/>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3" name="Google Shape;443;p31"/>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4" name="Google Shape;444;p31"/>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5" name="Google Shape;445;p31"/>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6" name="Google Shape;446;p31"/>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7" name="Google Shape;447;p31"/>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8" name="Google Shape;448;p31"/>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49" name="Google Shape;449;p31"/>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0" name="Google Shape;450;p31"/>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1" name="Google Shape;451;p31"/>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2" name="Google Shape;452;p31"/>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3" name="Google Shape;453;p31"/>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4" name="Google Shape;454;p31"/>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5" name="Google Shape;455;p31"/>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56" name="Google Shape;456;p31"/>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457" name="Google Shape;457;p31"/>
            <p:cNvCxnSpPr>
              <a:stCxn id="426" idx="2"/>
              <a:endCxn id="449"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458" name="Google Shape;458;p31"/>
          <p:cNvGrpSpPr/>
          <p:nvPr/>
        </p:nvGrpSpPr>
        <p:grpSpPr>
          <a:xfrm>
            <a:off x="1779763" y="1740925"/>
            <a:ext cx="5580797" cy="609600"/>
            <a:chOff x="1675900" y="1740925"/>
            <a:chExt cx="5580797" cy="609600"/>
          </a:xfrm>
        </p:grpSpPr>
        <p:sp>
          <p:nvSpPr>
            <p:cNvPr id="459" name="Google Shape;459;p31"/>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0" name="Google Shape;460;p31"/>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1" name="Google Shape;461;p31"/>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2" name="Google Shape;462;p31"/>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3" name="Google Shape;463;p31"/>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4" name="Google Shape;464;p31"/>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5" name="Google Shape;465;p31"/>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6" name="Google Shape;466;p31"/>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7" name="Google Shape;467;p31"/>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8" name="Google Shape;468;p31"/>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69" name="Google Shape;469;p31"/>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0" name="Google Shape;470;p31"/>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1" name="Google Shape;471;p31"/>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2" name="Google Shape;472;p31"/>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3" name="Google Shape;473;p31"/>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474" name="Google Shape;474;p31"/>
            <p:cNvCxnSpPr>
              <a:stCxn id="442" idx="2"/>
              <a:endCxn id="464"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75" name="Google Shape;475;p31"/>
            <p:cNvCxnSpPr>
              <a:stCxn id="450" idx="2"/>
              <a:endCxn id="472"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476" name="Google Shape;476;p31"/>
          <p:cNvGrpSpPr/>
          <p:nvPr/>
        </p:nvGrpSpPr>
        <p:grpSpPr>
          <a:xfrm>
            <a:off x="1778364" y="2350525"/>
            <a:ext cx="5580796" cy="696300"/>
            <a:chOff x="1674501" y="2350525"/>
            <a:chExt cx="5580796" cy="696300"/>
          </a:xfrm>
        </p:grpSpPr>
        <p:sp>
          <p:nvSpPr>
            <p:cNvPr id="477" name="Google Shape;477;p31"/>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8" name="Google Shape;478;p31"/>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79" name="Google Shape;479;p31"/>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0" name="Google Shape;480;p31"/>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1" name="Google Shape;481;p31"/>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2" name="Google Shape;482;p31"/>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3" name="Google Shape;483;p31"/>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4" name="Google Shape;484;p31"/>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5" name="Google Shape;485;p31"/>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6" name="Google Shape;486;p31"/>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7" name="Google Shape;487;p31"/>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8" name="Google Shape;488;p31"/>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89" name="Google Shape;489;p31"/>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0" name="Google Shape;490;p31"/>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1" name="Google Shape;491;p31"/>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492" name="Google Shape;492;p31"/>
            <p:cNvCxnSpPr>
              <a:stCxn id="459" idx="2"/>
              <a:endCxn id="478"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93" name="Google Shape;493;p31"/>
            <p:cNvCxnSpPr>
              <a:stCxn id="461" idx="2"/>
              <a:endCxn id="480"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94" name="Google Shape;494;p31"/>
            <p:cNvCxnSpPr>
              <a:stCxn id="467" idx="2"/>
              <a:endCxn id="491"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495" name="Google Shape;495;p31"/>
            <p:cNvCxnSpPr>
              <a:stCxn id="469" idx="2"/>
              <a:endCxn id="488"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496" name="Google Shape;496;p31"/>
          <p:cNvGrpSpPr/>
          <p:nvPr/>
        </p:nvGrpSpPr>
        <p:grpSpPr>
          <a:xfrm>
            <a:off x="1778364" y="3615625"/>
            <a:ext cx="5580796" cy="345600"/>
            <a:chOff x="1674501" y="3615625"/>
            <a:chExt cx="5580796" cy="345600"/>
          </a:xfrm>
        </p:grpSpPr>
        <p:sp>
          <p:nvSpPr>
            <p:cNvPr id="497" name="Google Shape;497;p31"/>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8" name="Google Shape;498;p31"/>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499" name="Google Shape;499;p31"/>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0" name="Google Shape;500;p31"/>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1" name="Google Shape;501;p31"/>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2" name="Google Shape;502;p31"/>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3" name="Google Shape;503;p31"/>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4" name="Google Shape;504;p31"/>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5" name="Google Shape;505;p31"/>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6" name="Google Shape;506;p31"/>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7" name="Google Shape;507;p31"/>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8" name="Google Shape;508;p31"/>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09" name="Google Shape;509;p31"/>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0" name="Google Shape;510;p31"/>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1" name="Google Shape;511;p31"/>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512" name="Google Shape;512;p31"/>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16" name="Shape 516"/>
        <p:cNvGrpSpPr/>
        <p:nvPr/>
      </p:nvGrpSpPr>
      <p:grpSpPr>
        <a:xfrm>
          <a:off x="0" y="0"/>
          <a:ext cx="0" cy="0"/>
          <a:chOff x="0" y="0"/>
          <a:chExt cx="0" cy="0"/>
        </a:xfrm>
      </p:grpSpPr>
      <p:sp>
        <p:nvSpPr>
          <p:cNvPr id="517" name="Google Shape;517;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518" name="Google Shape;518;p32"/>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19" name="Google Shape;519;p32"/>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0" name="Google Shape;520;p32"/>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1" name="Google Shape;521;p32"/>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2" name="Google Shape;522;p32"/>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3" name="Google Shape;523;p32"/>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4" name="Google Shape;524;p32"/>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5" name="Google Shape;525;p32"/>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6" name="Google Shape;526;p32"/>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7" name="Google Shape;527;p32"/>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8" name="Google Shape;528;p32"/>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29" name="Google Shape;529;p32"/>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0" name="Google Shape;530;p32"/>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1" name="Google Shape;531;p32"/>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2" name="Google Shape;532;p32"/>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533" name="Google Shape;533;p32"/>
          <p:cNvGrpSpPr/>
          <p:nvPr/>
        </p:nvGrpSpPr>
        <p:grpSpPr>
          <a:xfrm>
            <a:off x="1779763" y="1131325"/>
            <a:ext cx="5585872" cy="609600"/>
            <a:chOff x="1675900" y="1131325"/>
            <a:chExt cx="5585872" cy="609600"/>
          </a:xfrm>
        </p:grpSpPr>
        <p:sp>
          <p:nvSpPr>
            <p:cNvPr id="534" name="Google Shape;534;p32"/>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5" name="Google Shape;535;p32"/>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6" name="Google Shape;536;p32"/>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7" name="Google Shape;537;p32"/>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8" name="Google Shape;538;p32"/>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39" name="Google Shape;539;p32"/>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0" name="Google Shape;540;p32"/>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1" name="Google Shape;541;p32"/>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2" name="Google Shape;542;p32"/>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3" name="Google Shape;543;p32"/>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4" name="Google Shape;544;p32"/>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5" name="Google Shape;545;p32"/>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6" name="Google Shape;546;p32"/>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7" name="Google Shape;547;p32"/>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48" name="Google Shape;548;p32"/>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549" name="Google Shape;549;p32"/>
            <p:cNvCxnSpPr>
              <a:stCxn id="518" idx="2"/>
              <a:endCxn id="541"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550" name="Google Shape;550;p32"/>
          <p:cNvGrpSpPr/>
          <p:nvPr/>
        </p:nvGrpSpPr>
        <p:grpSpPr>
          <a:xfrm>
            <a:off x="1779763" y="1740925"/>
            <a:ext cx="5580797" cy="609600"/>
            <a:chOff x="1675900" y="1740925"/>
            <a:chExt cx="5580797" cy="609600"/>
          </a:xfrm>
        </p:grpSpPr>
        <p:sp>
          <p:nvSpPr>
            <p:cNvPr id="551" name="Google Shape;551;p32"/>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2" name="Google Shape;552;p32"/>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3" name="Google Shape;553;p32"/>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4" name="Google Shape;554;p32"/>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5" name="Google Shape;555;p32"/>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6" name="Google Shape;556;p32"/>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7" name="Google Shape;557;p32"/>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8" name="Google Shape;558;p32"/>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59" name="Google Shape;559;p32"/>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0" name="Google Shape;560;p32"/>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1" name="Google Shape;561;p32"/>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2" name="Google Shape;562;p32"/>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3" name="Google Shape;563;p32"/>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4" name="Google Shape;564;p32"/>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65" name="Google Shape;565;p32"/>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566" name="Google Shape;566;p32"/>
            <p:cNvCxnSpPr>
              <a:stCxn id="534" idx="2"/>
              <a:endCxn id="556"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67" name="Google Shape;567;p32"/>
            <p:cNvCxnSpPr>
              <a:stCxn id="542" idx="2"/>
              <a:endCxn id="564"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568" name="Google Shape;568;p32"/>
          <p:cNvGrpSpPr/>
          <p:nvPr/>
        </p:nvGrpSpPr>
        <p:grpSpPr>
          <a:xfrm>
            <a:off x="1778364" y="2350525"/>
            <a:ext cx="5580796" cy="696300"/>
            <a:chOff x="1674501" y="2350525"/>
            <a:chExt cx="5580796" cy="696300"/>
          </a:xfrm>
        </p:grpSpPr>
        <p:sp>
          <p:nvSpPr>
            <p:cNvPr id="569" name="Google Shape;569;p32"/>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0" name="Google Shape;570;p32"/>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1" name="Google Shape;571;p32"/>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2" name="Google Shape;572;p32"/>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3" name="Google Shape;573;p32"/>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4" name="Google Shape;574;p32"/>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5" name="Google Shape;575;p32"/>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6" name="Google Shape;576;p32"/>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7" name="Google Shape;577;p32"/>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8" name="Google Shape;578;p32"/>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79" name="Google Shape;579;p32"/>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0" name="Google Shape;580;p32"/>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1" name="Google Shape;581;p32"/>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2" name="Google Shape;582;p32"/>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83" name="Google Shape;583;p32"/>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584" name="Google Shape;584;p32"/>
            <p:cNvCxnSpPr>
              <a:stCxn id="551" idx="2"/>
              <a:endCxn id="570"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85" name="Google Shape;585;p32"/>
            <p:cNvCxnSpPr>
              <a:stCxn id="553" idx="2"/>
              <a:endCxn id="572"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86" name="Google Shape;586;p32"/>
            <p:cNvCxnSpPr>
              <a:stCxn id="559" idx="2"/>
              <a:endCxn id="583"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87" name="Google Shape;587;p32"/>
            <p:cNvCxnSpPr>
              <a:stCxn id="561" idx="2"/>
              <a:endCxn id="580"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588" name="Google Shape;588;p32"/>
          <p:cNvGrpSpPr/>
          <p:nvPr/>
        </p:nvGrpSpPr>
        <p:grpSpPr>
          <a:xfrm>
            <a:off x="1778364" y="3615625"/>
            <a:ext cx="5580796" cy="345600"/>
            <a:chOff x="1674501" y="3615625"/>
            <a:chExt cx="5580796" cy="345600"/>
          </a:xfrm>
        </p:grpSpPr>
        <p:sp>
          <p:nvSpPr>
            <p:cNvPr id="589" name="Google Shape;589;p32"/>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0" name="Google Shape;590;p32"/>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1" name="Google Shape;591;p32"/>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2" name="Google Shape;592;p32"/>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3" name="Google Shape;593;p32"/>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4" name="Google Shape;594;p32"/>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5" name="Google Shape;595;p32"/>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6" name="Google Shape;596;p32"/>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7" name="Google Shape;597;p32"/>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8" name="Google Shape;598;p32"/>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599" name="Google Shape;599;p32"/>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0" name="Google Shape;600;p32"/>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1" name="Google Shape;601;p32"/>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2" name="Google Shape;602;p32"/>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03" name="Google Shape;603;p32"/>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604" name="Google Shape;604;p32"/>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605" name="Google Shape;605;p32"/>
          <p:cNvSpPr txBox="1"/>
          <p:nvPr>
            <p:ph idx="1" type="body"/>
          </p:nvPr>
        </p:nvSpPr>
        <p:spPr>
          <a:xfrm>
            <a:off x="243000" y="4100700"/>
            <a:ext cx="8443800" cy="60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best case runtime?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9" name="Shape 609"/>
        <p:cNvGrpSpPr/>
        <p:nvPr/>
      </p:nvGrpSpPr>
      <p:grpSpPr>
        <a:xfrm>
          <a:off x="0" y="0"/>
          <a:ext cx="0" cy="0"/>
          <a:chOff x="0" y="0"/>
          <a:chExt cx="0" cy="0"/>
        </a:xfrm>
      </p:grpSpPr>
      <p:sp>
        <p:nvSpPr>
          <p:cNvPr id="610" name="Google Shape;610;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611" name="Google Shape;611;p33"/>
          <p:cNvSpPr/>
          <p:nvPr/>
        </p:nvSpPr>
        <p:spPr>
          <a:xfrm>
            <a:off x="408163" y="13191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2" name="Google Shape;612;p33"/>
          <p:cNvSpPr/>
          <p:nvPr/>
        </p:nvSpPr>
        <p:spPr>
          <a:xfrm>
            <a:off x="779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3" name="Google Shape;613;p33"/>
          <p:cNvSpPr/>
          <p:nvPr/>
        </p:nvSpPr>
        <p:spPr>
          <a:xfrm>
            <a:off x="1523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4" name="Google Shape;614;p33"/>
          <p:cNvSpPr/>
          <p:nvPr/>
        </p:nvSpPr>
        <p:spPr>
          <a:xfrm>
            <a:off x="2266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5" name="Google Shape;615;p33"/>
          <p:cNvSpPr/>
          <p:nvPr/>
        </p:nvSpPr>
        <p:spPr>
          <a:xfrm>
            <a:off x="2638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6" name="Google Shape;616;p33"/>
          <p:cNvSpPr/>
          <p:nvPr/>
        </p:nvSpPr>
        <p:spPr>
          <a:xfrm>
            <a:off x="1895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7" name="Google Shape;617;p33"/>
          <p:cNvSpPr/>
          <p:nvPr/>
        </p:nvSpPr>
        <p:spPr>
          <a:xfrm>
            <a:off x="1151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8" name="Google Shape;618;p33"/>
          <p:cNvSpPr/>
          <p:nvPr/>
        </p:nvSpPr>
        <p:spPr>
          <a:xfrm>
            <a:off x="3010163"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19" name="Google Shape;619;p33"/>
          <p:cNvSpPr/>
          <p:nvPr/>
        </p:nvSpPr>
        <p:spPr>
          <a:xfrm>
            <a:off x="3381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0" name="Google Shape;620;p33"/>
          <p:cNvSpPr/>
          <p:nvPr/>
        </p:nvSpPr>
        <p:spPr>
          <a:xfrm>
            <a:off x="4125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1" name="Google Shape;621;p33"/>
          <p:cNvSpPr/>
          <p:nvPr/>
        </p:nvSpPr>
        <p:spPr>
          <a:xfrm>
            <a:off x="4868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2" name="Google Shape;622;p33"/>
          <p:cNvSpPr/>
          <p:nvPr/>
        </p:nvSpPr>
        <p:spPr>
          <a:xfrm>
            <a:off x="5240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3" name="Google Shape;623;p33"/>
          <p:cNvSpPr/>
          <p:nvPr/>
        </p:nvSpPr>
        <p:spPr>
          <a:xfrm>
            <a:off x="5612159"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4" name="Google Shape;624;p33"/>
          <p:cNvSpPr/>
          <p:nvPr/>
        </p:nvSpPr>
        <p:spPr>
          <a:xfrm>
            <a:off x="4497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5" name="Google Shape;625;p33"/>
          <p:cNvSpPr/>
          <p:nvPr/>
        </p:nvSpPr>
        <p:spPr>
          <a:xfrm>
            <a:off x="3753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626" name="Google Shape;626;p33"/>
          <p:cNvGrpSpPr/>
          <p:nvPr/>
        </p:nvGrpSpPr>
        <p:grpSpPr>
          <a:xfrm>
            <a:off x="408163" y="1664725"/>
            <a:ext cx="5585872" cy="609600"/>
            <a:chOff x="1675900" y="1131325"/>
            <a:chExt cx="5585872" cy="609600"/>
          </a:xfrm>
        </p:grpSpPr>
        <p:sp>
          <p:nvSpPr>
            <p:cNvPr id="627" name="Google Shape;627;p33"/>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8" name="Google Shape;628;p33"/>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29" name="Google Shape;629;p33"/>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0" name="Google Shape;630;p33"/>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1" name="Google Shape;631;p33"/>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2" name="Google Shape;632;p33"/>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3" name="Google Shape;633;p33"/>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4" name="Google Shape;634;p33"/>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5" name="Google Shape;635;p33"/>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6" name="Google Shape;636;p33"/>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7" name="Google Shape;637;p33"/>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8" name="Google Shape;638;p33"/>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39" name="Google Shape;639;p33"/>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0" name="Google Shape;640;p33"/>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1" name="Google Shape;641;p33"/>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42" name="Google Shape;642;p33"/>
            <p:cNvCxnSpPr>
              <a:stCxn id="611" idx="2"/>
              <a:endCxn id="634"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43" name="Google Shape;643;p33"/>
          <p:cNvGrpSpPr/>
          <p:nvPr/>
        </p:nvGrpSpPr>
        <p:grpSpPr>
          <a:xfrm>
            <a:off x="408163" y="2274325"/>
            <a:ext cx="5580797" cy="609600"/>
            <a:chOff x="1675900" y="1740925"/>
            <a:chExt cx="5580797" cy="609600"/>
          </a:xfrm>
        </p:grpSpPr>
        <p:sp>
          <p:nvSpPr>
            <p:cNvPr id="644" name="Google Shape;644;p33"/>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5" name="Google Shape;645;p33"/>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6" name="Google Shape;646;p33"/>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7" name="Google Shape;647;p33"/>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8" name="Google Shape;648;p33"/>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49" name="Google Shape;649;p33"/>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0" name="Google Shape;650;p33"/>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1" name="Google Shape;651;p33"/>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2" name="Google Shape;652;p33"/>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3" name="Google Shape;653;p33"/>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4" name="Google Shape;654;p33"/>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5" name="Google Shape;655;p33"/>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6" name="Google Shape;656;p33"/>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7" name="Google Shape;657;p33"/>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58" name="Google Shape;658;p33"/>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59" name="Google Shape;659;p33"/>
            <p:cNvCxnSpPr>
              <a:stCxn id="627" idx="2"/>
              <a:endCxn id="649"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60" name="Google Shape;660;p33"/>
            <p:cNvCxnSpPr>
              <a:stCxn id="635" idx="2"/>
              <a:endCxn id="657"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61" name="Google Shape;661;p33"/>
          <p:cNvGrpSpPr/>
          <p:nvPr/>
        </p:nvGrpSpPr>
        <p:grpSpPr>
          <a:xfrm>
            <a:off x="406764" y="2883925"/>
            <a:ext cx="5580796" cy="696300"/>
            <a:chOff x="1674501" y="2350525"/>
            <a:chExt cx="5580796" cy="696300"/>
          </a:xfrm>
        </p:grpSpPr>
        <p:sp>
          <p:nvSpPr>
            <p:cNvPr id="662" name="Google Shape;662;p33"/>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3" name="Google Shape;663;p33"/>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4" name="Google Shape;664;p33"/>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5" name="Google Shape;665;p33"/>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6" name="Google Shape;666;p33"/>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7" name="Google Shape;667;p33"/>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8" name="Google Shape;668;p33"/>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69" name="Google Shape;669;p33"/>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0" name="Google Shape;670;p33"/>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1" name="Google Shape;671;p33"/>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2" name="Google Shape;672;p33"/>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3" name="Google Shape;673;p33"/>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4" name="Google Shape;674;p33"/>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5" name="Google Shape;675;p33"/>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76" name="Google Shape;676;p33"/>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677" name="Google Shape;677;p33"/>
            <p:cNvCxnSpPr>
              <a:stCxn id="644" idx="2"/>
              <a:endCxn id="663"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78" name="Google Shape;678;p33"/>
            <p:cNvCxnSpPr>
              <a:stCxn id="646" idx="2"/>
              <a:endCxn id="665"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79" name="Google Shape;679;p33"/>
            <p:cNvCxnSpPr>
              <a:stCxn id="652" idx="2"/>
              <a:endCxn id="676"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80" name="Google Shape;680;p33"/>
            <p:cNvCxnSpPr>
              <a:stCxn id="654" idx="2"/>
              <a:endCxn id="673"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681" name="Google Shape;681;p33"/>
          <p:cNvGrpSpPr/>
          <p:nvPr/>
        </p:nvGrpSpPr>
        <p:grpSpPr>
          <a:xfrm>
            <a:off x="406764" y="4149025"/>
            <a:ext cx="5580796" cy="345600"/>
            <a:chOff x="1674501" y="3615625"/>
            <a:chExt cx="5580796" cy="345600"/>
          </a:xfrm>
        </p:grpSpPr>
        <p:sp>
          <p:nvSpPr>
            <p:cNvPr id="682" name="Google Shape;682;p33"/>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3" name="Google Shape;683;p33"/>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4" name="Google Shape;684;p33"/>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5" name="Google Shape;685;p33"/>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6" name="Google Shape;686;p33"/>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7" name="Google Shape;687;p33"/>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8" name="Google Shape;688;p33"/>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89" name="Google Shape;689;p33"/>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0" name="Google Shape;690;p33"/>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1" name="Google Shape;691;p33"/>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2" name="Google Shape;692;p33"/>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3" name="Google Shape;693;p33"/>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4" name="Google Shape;694;p33"/>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5" name="Google Shape;695;p33"/>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696" name="Google Shape;696;p33"/>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697" name="Google Shape;697;p33"/>
          <p:cNvSpPr txBox="1"/>
          <p:nvPr/>
        </p:nvSpPr>
        <p:spPr>
          <a:xfrm>
            <a:off x="1755763" y="37121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698" name="Google Shape;698;p33"/>
          <p:cNvSpPr txBox="1"/>
          <p:nvPr/>
        </p:nvSpPr>
        <p:spPr>
          <a:xfrm>
            <a:off x="6324650" y="773950"/>
            <a:ext cx="25356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Total work at each level:</a:t>
            </a:r>
            <a:endParaRPr sz="1800">
              <a:latin typeface="Calibri"/>
              <a:ea typeface="Calibri"/>
              <a:cs typeface="Calibri"/>
              <a:sym typeface="Calibri"/>
            </a:endParaRPr>
          </a:p>
        </p:txBody>
      </p:sp>
      <p:sp>
        <p:nvSpPr>
          <p:cNvPr id="699" name="Google Shape;699;p33"/>
          <p:cNvSpPr txBox="1"/>
          <p:nvPr/>
        </p:nvSpPr>
        <p:spPr>
          <a:xfrm>
            <a:off x="7434425" y="1184025"/>
            <a:ext cx="747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45454"/>
                </a:solidFill>
                <a:highlight>
                  <a:srgbClr val="FFFFFF"/>
                </a:highlight>
              </a:rPr>
              <a:t>≈ </a:t>
            </a:r>
            <a:r>
              <a:rPr lang="en" sz="1800">
                <a:latin typeface="Calibri"/>
                <a:ea typeface="Calibri"/>
                <a:cs typeface="Calibri"/>
                <a:sym typeface="Calibri"/>
              </a:rPr>
              <a:t>N</a:t>
            </a:r>
            <a:endParaRPr sz="1800">
              <a:latin typeface="Calibri"/>
              <a:ea typeface="Calibri"/>
              <a:cs typeface="Calibri"/>
              <a:sym typeface="Calibri"/>
            </a:endParaRPr>
          </a:p>
        </p:txBody>
      </p:sp>
      <p:sp>
        <p:nvSpPr>
          <p:cNvPr id="700" name="Google Shape;700;p33"/>
          <p:cNvSpPr txBox="1"/>
          <p:nvPr/>
        </p:nvSpPr>
        <p:spPr>
          <a:xfrm>
            <a:off x="6824825" y="18698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a:t>
            </a:r>
            <a:endParaRPr sz="1800">
              <a:latin typeface="Calibri"/>
              <a:ea typeface="Calibri"/>
              <a:cs typeface="Calibri"/>
              <a:sym typeface="Calibri"/>
            </a:endParaRPr>
          </a:p>
        </p:txBody>
      </p:sp>
      <p:sp>
        <p:nvSpPr>
          <p:cNvPr id="701" name="Google Shape;701;p33"/>
          <p:cNvSpPr txBox="1"/>
          <p:nvPr/>
        </p:nvSpPr>
        <p:spPr>
          <a:xfrm>
            <a:off x="6977225" y="24794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45454"/>
                </a:solidFill>
                <a:highlight>
                  <a:srgbClr val="FFFFFF"/>
                </a:highlight>
              </a:rPr>
              <a:t>≈</a:t>
            </a:r>
            <a:r>
              <a:rPr lang="en" sz="1800">
                <a:latin typeface="Calibri"/>
                <a:ea typeface="Calibri"/>
                <a:cs typeface="Calibri"/>
                <a:sym typeface="Calibri"/>
              </a:rPr>
              <a:t>N/4 * 4 = </a:t>
            </a:r>
            <a:r>
              <a:rPr lang="en" sz="1100">
                <a:solidFill>
                  <a:srgbClr val="545454"/>
                </a:solidFill>
                <a:highlight>
                  <a:srgbClr val="FFFFFF"/>
                </a:highlight>
              </a:rPr>
              <a:t>≈</a:t>
            </a:r>
            <a:r>
              <a:rPr lang="en" sz="1800">
                <a:latin typeface="Calibri"/>
                <a:ea typeface="Calibri"/>
                <a:cs typeface="Calibri"/>
                <a:sym typeface="Calibri"/>
              </a:rPr>
              <a:t>N</a:t>
            </a:r>
            <a:endParaRPr sz="1800">
              <a:latin typeface="Calibri"/>
              <a:ea typeface="Calibri"/>
              <a:cs typeface="Calibri"/>
              <a:sym typeface="Calibri"/>
            </a:endParaRPr>
          </a:p>
        </p:txBody>
      </p:sp>
      <p:sp>
        <p:nvSpPr>
          <p:cNvPr id="702" name="Google Shape;702;p33"/>
          <p:cNvSpPr txBox="1"/>
          <p:nvPr/>
        </p:nvSpPr>
        <p:spPr>
          <a:xfrm>
            <a:off x="6284675" y="3749400"/>
            <a:ext cx="28593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Overall runtime:</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Θ(NH) where H = </a:t>
            </a:r>
            <a:r>
              <a:rPr lang="en" sz="1800">
                <a:solidFill>
                  <a:schemeClr val="dk1"/>
                </a:solidFill>
                <a:latin typeface="Calibri"/>
                <a:ea typeface="Calibri"/>
                <a:cs typeface="Calibri"/>
                <a:sym typeface="Calibri"/>
              </a:rPr>
              <a:t>Θ(</a:t>
            </a:r>
            <a:r>
              <a:rPr lang="en" sz="1800">
                <a:latin typeface="Calibri"/>
                <a:ea typeface="Calibri"/>
                <a:cs typeface="Calibri"/>
                <a:sym typeface="Calibri"/>
              </a:rPr>
              <a:t>log</a:t>
            </a:r>
            <a:r>
              <a:rPr lang="en" sz="1800">
                <a:latin typeface="Calibri"/>
                <a:ea typeface="Calibri"/>
                <a:cs typeface="Calibri"/>
                <a:sym typeface="Calibri"/>
              </a:rPr>
              <a:t> 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so: Θ(N log N)</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06" name="Shape 706"/>
        <p:cNvGrpSpPr/>
        <p:nvPr/>
      </p:nvGrpSpPr>
      <p:grpSpPr>
        <a:xfrm>
          <a:off x="0" y="0"/>
          <a:ext cx="0" cy="0"/>
          <a:chOff x="0" y="0"/>
          <a:chExt cx="0" cy="0"/>
        </a:xfrm>
      </p:grpSpPr>
      <p:sp>
        <p:nvSpPr>
          <p:cNvPr id="707" name="Google Shape;707;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Pivot Always Lands at Beginning of Array</a:t>
            </a:r>
            <a:endParaRPr/>
          </a:p>
        </p:txBody>
      </p:sp>
      <p:grpSp>
        <p:nvGrpSpPr>
          <p:cNvPr id="708" name="Google Shape;708;p34"/>
          <p:cNvGrpSpPr/>
          <p:nvPr/>
        </p:nvGrpSpPr>
        <p:grpSpPr>
          <a:xfrm>
            <a:off x="4599288" y="799625"/>
            <a:ext cx="2235369" cy="345600"/>
            <a:chOff x="1779763" y="785725"/>
            <a:chExt cx="2235369" cy="345600"/>
          </a:xfrm>
        </p:grpSpPr>
        <p:sp>
          <p:nvSpPr>
            <p:cNvPr id="709" name="Google Shape;709;p34"/>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0" name="Google Shape;710;p34"/>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1" name="Google Shape;711;p34"/>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2" name="Google Shape;712;p34"/>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3" name="Google Shape;713;p34"/>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4" name="Google Shape;714;p34"/>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15" name="Google Shape;715;p34"/>
          <p:cNvGrpSpPr/>
          <p:nvPr/>
        </p:nvGrpSpPr>
        <p:grpSpPr>
          <a:xfrm>
            <a:off x="4599288" y="1422792"/>
            <a:ext cx="2235369" cy="345600"/>
            <a:chOff x="1779763" y="1344828"/>
            <a:chExt cx="2235369" cy="345600"/>
          </a:xfrm>
        </p:grpSpPr>
        <p:sp>
          <p:nvSpPr>
            <p:cNvPr id="716" name="Google Shape;716;p34"/>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7" name="Google Shape;717;p34"/>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8" name="Google Shape;718;p34"/>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19" name="Google Shape;719;p34"/>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0" name="Google Shape;720;p34"/>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1" name="Google Shape;721;p34"/>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22" name="Google Shape;722;p34"/>
          <p:cNvGrpSpPr/>
          <p:nvPr/>
        </p:nvGrpSpPr>
        <p:grpSpPr>
          <a:xfrm>
            <a:off x="4599288" y="2045958"/>
            <a:ext cx="2235369" cy="345600"/>
            <a:chOff x="1779763" y="2089175"/>
            <a:chExt cx="2235369" cy="345600"/>
          </a:xfrm>
        </p:grpSpPr>
        <p:sp>
          <p:nvSpPr>
            <p:cNvPr id="723" name="Google Shape;723;p34"/>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4" name="Google Shape;724;p34"/>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5" name="Google Shape;725;p34"/>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6" name="Google Shape;726;p34"/>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7" name="Google Shape;727;p34"/>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28" name="Google Shape;728;p34"/>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29" name="Google Shape;729;p34"/>
          <p:cNvGrpSpPr/>
          <p:nvPr/>
        </p:nvGrpSpPr>
        <p:grpSpPr>
          <a:xfrm>
            <a:off x="4599288" y="2669125"/>
            <a:ext cx="2235369" cy="345600"/>
            <a:chOff x="1779763" y="2764075"/>
            <a:chExt cx="2235369" cy="345600"/>
          </a:xfrm>
        </p:grpSpPr>
        <p:sp>
          <p:nvSpPr>
            <p:cNvPr id="730" name="Google Shape;730;p34"/>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1" name="Google Shape;731;p34"/>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2" name="Google Shape;732;p34"/>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3" name="Google Shape;733;p34"/>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4" name="Google Shape;734;p34"/>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5" name="Google Shape;735;p34"/>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36" name="Google Shape;736;p34"/>
          <p:cNvGrpSpPr/>
          <p:nvPr/>
        </p:nvGrpSpPr>
        <p:grpSpPr>
          <a:xfrm>
            <a:off x="4599288" y="3292292"/>
            <a:ext cx="2235369" cy="345600"/>
            <a:chOff x="1779763" y="3475577"/>
            <a:chExt cx="2235369" cy="345600"/>
          </a:xfrm>
        </p:grpSpPr>
        <p:sp>
          <p:nvSpPr>
            <p:cNvPr id="737" name="Google Shape;737;p34"/>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8" name="Google Shape;738;p34"/>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39" name="Google Shape;739;p34"/>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0" name="Google Shape;740;p34"/>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1" name="Google Shape;741;p34"/>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2" name="Google Shape;742;p34"/>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43" name="Google Shape;743;p34"/>
          <p:cNvGrpSpPr/>
          <p:nvPr/>
        </p:nvGrpSpPr>
        <p:grpSpPr>
          <a:xfrm>
            <a:off x="4599288" y="3915458"/>
            <a:ext cx="2235369" cy="345600"/>
            <a:chOff x="1779763" y="4067525"/>
            <a:chExt cx="2235369" cy="345600"/>
          </a:xfrm>
        </p:grpSpPr>
        <p:sp>
          <p:nvSpPr>
            <p:cNvPr id="744" name="Google Shape;744;p34"/>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5" name="Google Shape;745;p34"/>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6" name="Google Shape;746;p34"/>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7" name="Google Shape;747;p34"/>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8" name="Google Shape;748;p34"/>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49" name="Google Shape;749;p34"/>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50" name="Google Shape;750;p34"/>
          <p:cNvGrpSpPr/>
          <p:nvPr/>
        </p:nvGrpSpPr>
        <p:grpSpPr>
          <a:xfrm>
            <a:off x="4599288" y="4538625"/>
            <a:ext cx="2235369" cy="345600"/>
            <a:chOff x="1779763" y="4677125"/>
            <a:chExt cx="2235369" cy="345600"/>
          </a:xfrm>
        </p:grpSpPr>
        <p:sp>
          <p:nvSpPr>
            <p:cNvPr id="751" name="Google Shape;751;p34"/>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2" name="Google Shape;752;p34"/>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3" name="Google Shape;753;p34"/>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4" name="Google Shape;754;p34"/>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5" name="Google Shape;755;p34"/>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56" name="Google Shape;756;p34"/>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757" name="Google Shape;757;p34"/>
          <p:cNvCxnSpPr>
            <a:stCxn id="709" idx="2"/>
            <a:endCxn id="716" idx="0"/>
          </p:cNvCxnSpPr>
          <p:nvPr/>
        </p:nvCxnSpPr>
        <p:spPr>
          <a:xfrm>
            <a:off x="4787687"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58" name="Google Shape;758;p34"/>
          <p:cNvCxnSpPr>
            <a:endCxn id="724"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59" name="Google Shape;759;p34"/>
          <p:cNvCxnSpPr>
            <a:stCxn id="728" idx="2"/>
            <a:endCxn id="735"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60" name="Google Shape;760;p34"/>
          <p:cNvCxnSpPr>
            <a:endCxn id="739"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61" name="Google Shape;761;p34"/>
          <p:cNvCxnSpPr>
            <a:endCxn id="748"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762" name="Google Shape;762;p34"/>
          <p:cNvCxnSpPr>
            <a:endCxn id="754"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763" name="Google Shape;763;p34"/>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7" name="Shape 767"/>
        <p:cNvGrpSpPr/>
        <p:nvPr/>
      </p:nvGrpSpPr>
      <p:grpSpPr>
        <a:xfrm>
          <a:off x="0" y="0"/>
          <a:ext cx="0" cy="0"/>
          <a:chOff x="0" y="0"/>
          <a:chExt cx="0" cy="0"/>
        </a:xfrm>
      </p:grpSpPr>
      <p:sp>
        <p:nvSpPr>
          <p:cNvPr id="768" name="Google Shape;76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a:t>
            </a:r>
            <a:r>
              <a:rPr lang="en"/>
              <a:t>: Pivot Always Lands at Beginning of Array</a:t>
            </a:r>
            <a:endParaRPr/>
          </a:p>
        </p:txBody>
      </p:sp>
      <p:grpSp>
        <p:nvGrpSpPr>
          <p:cNvPr id="769" name="Google Shape;769;p35"/>
          <p:cNvGrpSpPr/>
          <p:nvPr/>
        </p:nvGrpSpPr>
        <p:grpSpPr>
          <a:xfrm>
            <a:off x="4599288" y="799625"/>
            <a:ext cx="2235369" cy="345600"/>
            <a:chOff x="1779763" y="785725"/>
            <a:chExt cx="2235369" cy="345600"/>
          </a:xfrm>
        </p:grpSpPr>
        <p:sp>
          <p:nvSpPr>
            <p:cNvPr id="770" name="Google Shape;770;p35"/>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1" name="Google Shape;771;p35"/>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2" name="Google Shape;772;p35"/>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3" name="Google Shape;773;p35"/>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4" name="Google Shape;774;p35"/>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5" name="Google Shape;775;p35"/>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76" name="Google Shape;776;p35"/>
          <p:cNvGrpSpPr/>
          <p:nvPr/>
        </p:nvGrpSpPr>
        <p:grpSpPr>
          <a:xfrm>
            <a:off x="4599288" y="1422792"/>
            <a:ext cx="2235369" cy="345600"/>
            <a:chOff x="1779763" y="1344828"/>
            <a:chExt cx="2235369" cy="345600"/>
          </a:xfrm>
        </p:grpSpPr>
        <p:sp>
          <p:nvSpPr>
            <p:cNvPr id="777" name="Google Shape;777;p35"/>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8" name="Google Shape;778;p35"/>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79" name="Google Shape;779;p35"/>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0" name="Google Shape;780;p35"/>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1" name="Google Shape;781;p35"/>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2" name="Google Shape;782;p35"/>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83" name="Google Shape;783;p35"/>
          <p:cNvGrpSpPr/>
          <p:nvPr/>
        </p:nvGrpSpPr>
        <p:grpSpPr>
          <a:xfrm>
            <a:off x="4599288" y="2045958"/>
            <a:ext cx="2235369" cy="345600"/>
            <a:chOff x="1779763" y="2089175"/>
            <a:chExt cx="2235369" cy="345600"/>
          </a:xfrm>
        </p:grpSpPr>
        <p:sp>
          <p:nvSpPr>
            <p:cNvPr id="784" name="Google Shape;784;p35"/>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5" name="Google Shape;785;p35"/>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6" name="Google Shape;786;p35"/>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7" name="Google Shape;787;p35"/>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8" name="Google Shape;788;p35"/>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89" name="Google Shape;789;p35"/>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90" name="Google Shape;790;p35"/>
          <p:cNvGrpSpPr/>
          <p:nvPr/>
        </p:nvGrpSpPr>
        <p:grpSpPr>
          <a:xfrm>
            <a:off x="4599288" y="2669125"/>
            <a:ext cx="2235369" cy="345600"/>
            <a:chOff x="1779763" y="2764075"/>
            <a:chExt cx="2235369" cy="345600"/>
          </a:xfrm>
        </p:grpSpPr>
        <p:sp>
          <p:nvSpPr>
            <p:cNvPr id="791" name="Google Shape;791;p35"/>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2" name="Google Shape;792;p35"/>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3" name="Google Shape;793;p35"/>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4" name="Google Shape;794;p35"/>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5" name="Google Shape;795;p35"/>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6" name="Google Shape;796;p35"/>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797" name="Google Shape;797;p35"/>
          <p:cNvGrpSpPr/>
          <p:nvPr/>
        </p:nvGrpSpPr>
        <p:grpSpPr>
          <a:xfrm>
            <a:off x="4599288" y="3292292"/>
            <a:ext cx="2235369" cy="345600"/>
            <a:chOff x="1779763" y="3475577"/>
            <a:chExt cx="2235369" cy="345600"/>
          </a:xfrm>
        </p:grpSpPr>
        <p:sp>
          <p:nvSpPr>
            <p:cNvPr id="798" name="Google Shape;798;p35"/>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799" name="Google Shape;799;p35"/>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0" name="Google Shape;800;p35"/>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1" name="Google Shape;801;p35"/>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2" name="Google Shape;802;p35"/>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3" name="Google Shape;803;p35"/>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804" name="Google Shape;804;p35"/>
          <p:cNvGrpSpPr/>
          <p:nvPr/>
        </p:nvGrpSpPr>
        <p:grpSpPr>
          <a:xfrm>
            <a:off x="4599288" y="3915458"/>
            <a:ext cx="2235369" cy="345600"/>
            <a:chOff x="1779763" y="4067525"/>
            <a:chExt cx="2235369" cy="345600"/>
          </a:xfrm>
        </p:grpSpPr>
        <p:sp>
          <p:nvSpPr>
            <p:cNvPr id="805" name="Google Shape;805;p35"/>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6" name="Google Shape;806;p35"/>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7" name="Google Shape;807;p35"/>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8" name="Google Shape;808;p35"/>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09" name="Google Shape;809;p35"/>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0" name="Google Shape;810;p35"/>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811" name="Google Shape;811;p35"/>
          <p:cNvGrpSpPr/>
          <p:nvPr/>
        </p:nvGrpSpPr>
        <p:grpSpPr>
          <a:xfrm>
            <a:off x="4599288" y="4538625"/>
            <a:ext cx="2235369" cy="345600"/>
            <a:chOff x="1779763" y="4677125"/>
            <a:chExt cx="2235369" cy="345600"/>
          </a:xfrm>
        </p:grpSpPr>
        <p:sp>
          <p:nvSpPr>
            <p:cNvPr id="812" name="Google Shape;812;p35"/>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3" name="Google Shape;813;p35"/>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4" name="Google Shape;814;p35"/>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5" name="Google Shape;815;p35"/>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6" name="Google Shape;816;p35"/>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17" name="Google Shape;817;p35"/>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818" name="Google Shape;818;p35"/>
          <p:cNvCxnSpPr>
            <a:stCxn id="770" idx="2"/>
            <a:endCxn id="777" idx="0"/>
          </p:cNvCxnSpPr>
          <p:nvPr/>
        </p:nvCxnSpPr>
        <p:spPr>
          <a:xfrm>
            <a:off x="4787687"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819" name="Google Shape;819;p35"/>
          <p:cNvCxnSpPr>
            <a:endCxn id="785"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820" name="Google Shape;820;p35"/>
          <p:cNvCxnSpPr>
            <a:stCxn id="789" idx="2"/>
            <a:endCxn id="796"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821" name="Google Shape;821;p35"/>
          <p:cNvCxnSpPr>
            <a:endCxn id="800"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822" name="Google Shape;822;p35"/>
          <p:cNvCxnSpPr>
            <a:endCxn id="809"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823" name="Google Shape;823;p35"/>
          <p:cNvCxnSpPr>
            <a:endCxn id="815"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824" name="Google Shape;824;p35"/>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355600" lvl="0" marL="457200" rtl="0" algn="l">
              <a:spcBef>
                <a:spcPts val="600"/>
              </a:spcBef>
              <a:spcAft>
                <a:spcPts val="0"/>
              </a:spcAft>
              <a:buSzPts val="2000"/>
              <a:buChar char="●"/>
            </a:pPr>
            <a:r>
              <a:rPr lang="en"/>
              <a:t>1 2 3 4 5 6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a:p>
            <a:pPr indent="-355600" lvl="0" marL="457200" rtl="0" algn="l">
              <a:spcBef>
                <a:spcPts val="600"/>
              </a:spcBef>
              <a:spcAft>
                <a:spcPts val="0"/>
              </a:spcAft>
              <a:buSzPts val="2000"/>
              <a:buChar char="●"/>
            </a:pPr>
            <a:r>
              <a:rPr lang="en"/>
              <a:t>N</a:t>
            </a:r>
            <a:r>
              <a:rPr baseline="30000" lang="en"/>
              <a:t>2</a:t>
            </a:r>
            <a:endParaRPr baseline="30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830" name="Google Shape;830;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a:t>
            </a:r>
            <a:r>
              <a:rPr baseline="30000" lang="en"/>
              <a:t>2</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that Θ(N log N) vs. Θ(N</a:t>
            </a:r>
            <a:r>
              <a:rPr baseline="30000" lang="en"/>
              <a:t>2</a:t>
            </a:r>
            <a:r>
              <a:rPr lang="en"/>
              <a:t>) is a </a:t>
            </a:r>
            <a:r>
              <a:rPr b="1" lang="en" u="sng"/>
              <a:t>really big deal</a:t>
            </a:r>
            <a:r>
              <a:rPr lang="en"/>
              <a:t>. So how can Quicksort be the fastest sort empirically? Because on average it is </a:t>
            </a:r>
            <a:r>
              <a:rPr lang="en"/>
              <a:t>Θ(N log N).</a:t>
            </a:r>
            <a:endParaRPr/>
          </a:p>
          <a:p>
            <a:pPr indent="-355600" lvl="0" marL="457200" rtl="0" algn="l">
              <a:spcBef>
                <a:spcPts val="600"/>
              </a:spcBef>
              <a:spcAft>
                <a:spcPts val="0"/>
              </a:spcAft>
              <a:buSzPts val="2000"/>
              <a:buChar char="●"/>
            </a:pPr>
            <a:r>
              <a:rPr lang="en"/>
              <a:t>Rigorous proof requires probability theory + calculus, but intuition + empirical analysis will hopefully convince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 name="Shape 45"/>
        <p:cNvGrpSpPr/>
        <p:nvPr/>
      </p:nvGrpSpPr>
      <p:grpSpPr>
        <a:xfrm>
          <a:off x="0" y="0"/>
          <a:ext cx="0" cy="0"/>
          <a:chOff x="0" y="0"/>
          <a:chExt cx="0" cy="0"/>
        </a:xfrm>
      </p:grpSpPr>
      <p:sp>
        <p:nvSpPr>
          <p:cNvPr id="46" name="Google Shape;46;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Sort Runtime</a:t>
            </a:r>
            <a:endParaRPr>
              <a:solidFill>
                <a:srgbClr val="38761D"/>
              </a:solidFill>
            </a:endParaRPr>
          </a:p>
        </p:txBody>
      </p:sp>
      <p:sp>
        <p:nvSpPr>
          <p:cNvPr id="47" name="Google Shape;47;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of insertion sort?</a:t>
            </a:r>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Ω(1), O(N)</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Ω(N), O(N)</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Ω(1),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b="1" lang="en">
                <a:latin typeface="Consolas"/>
                <a:ea typeface="Consolas"/>
                <a:cs typeface="Consolas"/>
                <a:sym typeface="Consolas"/>
              </a:rPr>
              <a:t>Ω(N), O(N</a:t>
            </a:r>
            <a:r>
              <a:rPr b="1" baseline="30000" lang="en">
                <a:latin typeface="Consolas"/>
                <a:ea typeface="Consolas"/>
                <a:cs typeface="Consolas"/>
                <a:sym typeface="Consolas"/>
              </a:rPr>
              <a:t>2</a:t>
            </a:r>
            <a:r>
              <a:rPr b="1" lang="en">
                <a:latin typeface="Consolas"/>
                <a:ea typeface="Consolas"/>
                <a:cs typeface="Consolas"/>
                <a:sym typeface="Consolas"/>
              </a:rPr>
              <a:t>)</a:t>
            </a:r>
            <a:endParaRPr b="1">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Ω(N</a:t>
            </a:r>
            <a:r>
              <a:rPr baseline="30000" lang="en">
                <a:latin typeface="Consolas"/>
                <a:ea typeface="Consolas"/>
                <a:cs typeface="Consolas"/>
                <a:sym typeface="Consolas"/>
              </a:rPr>
              <a:t>2</a:t>
            </a:r>
            <a:r>
              <a:rPr lang="en">
                <a:latin typeface="Consolas"/>
                <a:ea typeface="Consolas"/>
                <a:cs typeface="Consolas"/>
                <a:sym typeface="Consolas"/>
              </a:rPr>
              <a:t>),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a:t>You may recall </a:t>
            </a:r>
            <a:r>
              <a:rPr lang="en">
                <a:latin typeface="Consolas"/>
                <a:ea typeface="Consolas"/>
                <a:cs typeface="Consolas"/>
                <a:sym typeface="Consolas"/>
              </a:rPr>
              <a:t>Ω</a:t>
            </a:r>
            <a:r>
              <a:rPr lang="en"/>
              <a:t> is not “best case”.</a:t>
            </a:r>
            <a:endParaRPr/>
          </a:p>
          <a:p>
            <a:pPr indent="0" lvl="0" marL="0" rtl="0" algn="l">
              <a:spcBef>
                <a:spcPts val="600"/>
              </a:spcBef>
              <a:spcAft>
                <a:spcPts val="0"/>
              </a:spcAft>
              <a:buNone/>
            </a:pPr>
            <a:r>
              <a:rPr lang="en"/>
              <a:t>So technnnniically you could also say </a:t>
            </a:r>
            <a:br>
              <a:rPr lang="en"/>
            </a:br>
            <a:r>
              <a:rPr lang="en"/>
              <a:t>     </a:t>
            </a:r>
            <a:r>
              <a:rPr lang="en">
                <a:latin typeface="Consolas"/>
                <a:ea typeface="Consolas"/>
                <a:cs typeface="Consolas"/>
                <a:sym typeface="Consolas"/>
              </a:rPr>
              <a:t>Ω(1)</a:t>
            </a:r>
            <a:endParaRPr/>
          </a:p>
          <a:p>
            <a:pPr indent="0" lvl="0" marL="0" rtl="0" algn="l">
              <a:spcBef>
                <a:spcPts val="600"/>
              </a:spcBef>
              <a:spcAft>
                <a:spcPts val="0"/>
              </a:spcAft>
              <a:buClr>
                <a:schemeClr val="dk1"/>
              </a:buClr>
              <a:buSzPts val="1100"/>
              <a:buFont typeface="Arial"/>
              <a:buNone/>
            </a:pPr>
            <a:r>
              <a:t/>
            </a:r>
            <a:endParaRPr/>
          </a:p>
        </p:txBody>
      </p:sp>
      <p:sp>
        <p:nvSpPr>
          <p:cNvPr id="48" name="Google Shape;48;p10"/>
          <p:cNvSpPr txBox="1"/>
          <p:nvPr>
            <p:ph idx="1" type="body"/>
          </p:nvPr>
        </p:nvSpPr>
        <p:spPr>
          <a:xfrm>
            <a:off x="4523218" y="1088156"/>
            <a:ext cx="1400400" cy="5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36 swaps:</a:t>
            </a:r>
            <a:endParaRPr/>
          </a:p>
        </p:txBody>
      </p:sp>
      <p:pic>
        <p:nvPicPr>
          <p:cNvPr id="49" name="Google Shape;49;p10"/>
          <p:cNvPicPr preferRelativeResize="0"/>
          <p:nvPr/>
        </p:nvPicPr>
        <p:blipFill>
          <a:blip r:embed="rId3">
            <a:alphaModFix/>
          </a:blip>
          <a:stretch>
            <a:fillRect/>
          </a:stretch>
        </p:blipFill>
        <p:spPr>
          <a:xfrm>
            <a:off x="4598425" y="1656650"/>
            <a:ext cx="3194250" cy="2576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Argument #1: 10% Case</a:t>
            </a:r>
            <a:endParaRPr/>
          </a:p>
        </p:txBody>
      </p:sp>
      <p:sp>
        <p:nvSpPr>
          <p:cNvPr id="836" name="Google Shape;836;p37"/>
          <p:cNvSpPr txBox="1"/>
          <p:nvPr>
            <p:ph idx="1" type="body"/>
          </p:nvPr>
        </p:nvSpPr>
        <p:spPr>
          <a:xfrm>
            <a:off x="243000" y="556500"/>
            <a:ext cx="8443800" cy="5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pivot always ends up at least 10% from either edge (not to scale).</a:t>
            </a:r>
            <a:endParaRPr/>
          </a:p>
        </p:txBody>
      </p:sp>
      <p:sp>
        <p:nvSpPr>
          <p:cNvPr id="837" name="Google Shape;837;p37"/>
          <p:cNvSpPr/>
          <p:nvPr/>
        </p:nvSpPr>
        <p:spPr>
          <a:xfrm>
            <a:off x="255300" y="12909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38" name="Google Shape;838;p37"/>
          <p:cNvSpPr/>
          <p:nvPr/>
        </p:nvSpPr>
        <p:spPr>
          <a:xfrm>
            <a:off x="219166" y="12909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839" name="Google Shape;839;p37"/>
          <p:cNvGrpSpPr/>
          <p:nvPr/>
        </p:nvGrpSpPr>
        <p:grpSpPr>
          <a:xfrm>
            <a:off x="248634" y="1636575"/>
            <a:ext cx="5118366" cy="609600"/>
            <a:chOff x="248634" y="1636575"/>
            <a:chExt cx="5118366" cy="609600"/>
          </a:xfrm>
        </p:grpSpPr>
        <p:sp>
          <p:nvSpPr>
            <p:cNvPr id="840" name="Google Shape;840;p37"/>
            <p:cNvSpPr/>
            <p:nvPr/>
          </p:nvSpPr>
          <p:spPr>
            <a:xfrm>
              <a:off x="255300" y="19005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1" name="Google Shape;841;p37"/>
            <p:cNvSpPr/>
            <p:nvPr/>
          </p:nvSpPr>
          <p:spPr>
            <a:xfrm>
              <a:off x="904600" y="19005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42" name="Google Shape;842;p37"/>
            <p:cNvCxnSpPr>
              <a:stCxn id="838" idx="2"/>
              <a:endCxn id="841" idx="0"/>
            </p:cNvCxnSpPr>
            <p:nvPr/>
          </p:nvCxnSpPr>
          <p:spPr>
            <a:xfrm flipH="1" rot="-5400000">
              <a:off x="486766" y="1425825"/>
              <a:ext cx="264000" cy="685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843" name="Google Shape;843;p37"/>
            <p:cNvSpPr/>
            <p:nvPr/>
          </p:nvSpPr>
          <p:spPr>
            <a:xfrm>
              <a:off x="248634"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4" name="Google Shape;844;p37"/>
            <p:cNvSpPr/>
            <p:nvPr/>
          </p:nvSpPr>
          <p:spPr>
            <a:xfrm>
              <a:off x="1018309"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845" name="Google Shape;845;p37"/>
          <p:cNvSpPr/>
          <p:nvPr/>
        </p:nvSpPr>
        <p:spPr>
          <a:xfrm>
            <a:off x="7148590" y="1290975"/>
            <a:ext cx="405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grpSp>
        <p:nvGrpSpPr>
          <p:cNvPr id="846" name="Google Shape;846;p37"/>
          <p:cNvGrpSpPr/>
          <p:nvPr/>
        </p:nvGrpSpPr>
        <p:grpSpPr>
          <a:xfrm>
            <a:off x="248634" y="2246175"/>
            <a:ext cx="5118366" cy="685925"/>
            <a:chOff x="248634" y="2246175"/>
            <a:chExt cx="5118366" cy="685925"/>
          </a:xfrm>
        </p:grpSpPr>
        <p:sp>
          <p:nvSpPr>
            <p:cNvPr id="847" name="Google Shape;847;p37"/>
            <p:cNvSpPr/>
            <p:nvPr/>
          </p:nvSpPr>
          <p:spPr>
            <a:xfrm>
              <a:off x="255300" y="25863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8" name="Google Shape;848;p37"/>
            <p:cNvSpPr/>
            <p:nvPr/>
          </p:nvSpPr>
          <p:spPr>
            <a:xfrm>
              <a:off x="904600" y="2246600"/>
              <a:ext cx="113700" cy="6855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49" name="Google Shape;849;p37"/>
            <p:cNvSpPr/>
            <p:nvPr/>
          </p:nvSpPr>
          <p:spPr>
            <a:xfrm>
              <a:off x="1426700" y="25863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0" name="Google Shape;850;p37"/>
            <p:cNvSpPr/>
            <p:nvPr/>
          </p:nvSpPr>
          <p:spPr>
            <a:xfrm>
              <a:off x="369875" y="2586375"/>
              <a:ext cx="113700" cy="3402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851" name="Google Shape;851;p37"/>
            <p:cNvCxnSpPr>
              <a:stCxn id="843" idx="2"/>
              <a:endCxn id="850" idx="0"/>
            </p:cNvCxnSpPr>
            <p:nvPr/>
          </p:nvCxnSpPr>
          <p:spPr>
            <a:xfrm flipH="1" rot="-5400000">
              <a:off x="195984" y="2355675"/>
              <a:ext cx="340200" cy="121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852" name="Google Shape;852;p37"/>
            <p:cNvCxnSpPr>
              <a:stCxn id="844" idx="2"/>
              <a:endCxn id="849" idx="0"/>
            </p:cNvCxnSpPr>
            <p:nvPr/>
          </p:nvCxnSpPr>
          <p:spPr>
            <a:xfrm flipH="1" rot="-5400000">
              <a:off x="1109209" y="2212125"/>
              <a:ext cx="340200" cy="4083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853" name="Google Shape;853;p37"/>
            <p:cNvSpPr/>
            <p:nvPr/>
          </p:nvSpPr>
          <p:spPr>
            <a:xfrm>
              <a:off x="248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4" name="Google Shape;854;p37"/>
            <p:cNvSpPr/>
            <p:nvPr/>
          </p:nvSpPr>
          <p:spPr>
            <a:xfrm>
              <a:off x="49112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5" name="Google Shape;855;p37"/>
            <p:cNvSpPr/>
            <p:nvPr/>
          </p:nvSpPr>
          <p:spPr>
            <a:xfrm>
              <a:off x="1010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856" name="Google Shape;856;p37"/>
            <p:cNvSpPr/>
            <p:nvPr/>
          </p:nvSpPr>
          <p:spPr>
            <a:xfrm>
              <a:off x="15440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857" name="Google Shape;857;p37"/>
          <p:cNvGrpSpPr/>
          <p:nvPr/>
        </p:nvGrpSpPr>
        <p:grpSpPr>
          <a:xfrm>
            <a:off x="5952095" y="1636575"/>
            <a:ext cx="1398995" cy="610025"/>
            <a:chOff x="5952095" y="1636575"/>
            <a:chExt cx="1398995" cy="610025"/>
          </a:xfrm>
        </p:grpSpPr>
        <p:sp>
          <p:nvSpPr>
            <p:cNvPr id="858" name="Google Shape;858;p37"/>
            <p:cNvSpPr/>
            <p:nvPr/>
          </p:nvSpPr>
          <p:spPr>
            <a:xfrm>
              <a:off x="59520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a:t>
              </a:r>
              <a:endParaRPr/>
            </a:p>
          </p:txBody>
        </p:sp>
        <p:cxnSp>
          <p:nvCxnSpPr>
            <p:cNvPr id="859" name="Google Shape;859;p37"/>
            <p:cNvCxnSpPr>
              <a:stCxn id="845" idx="2"/>
              <a:endCxn id="858" idx="0"/>
            </p:cNvCxnSpPr>
            <p:nvPr/>
          </p:nvCxnSpPr>
          <p:spPr>
            <a:xfrm flipH="1">
              <a:off x="6375490" y="1636575"/>
              <a:ext cx="9756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860" name="Google Shape;860;p37"/>
          <p:cNvGrpSpPr/>
          <p:nvPr/>
        </p:nvGrpSpPr>
        <p:grpSpPr>
          <a:xfrm>
            <a:off x="7351090" y="1636575"/>
            <a:ext cx="1276405" cy="610025"/>
            <a:chOff x="7351090" y="1636575"/>
            <a:chExt cx="1276405" cy="610025"/>
          </a:xfrm>
        </p:grpSpPr>
        <p:sp>
          <p:nvSpPr>
            <p:cNvPr id="861" name="Google Shape;861;p37"/>
            <p:cNvSpPr/>
            <p:nvPr/>
          </p:nvSpPr>
          <p:spPr>
            <a:xfrm>
              <a:off x="77808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a:t>
              </a:r>
              <a:endParaRPr/>
            </a:p>
          </p:txBody>
        </p:sp>
        <p:cxnSp>
          <p:nvCxnSpPr>
            <p:cNvPr id="862" name="Google Shape;862;p37"/>
            <p:cNvCxnSpPr>
              <a:stCxn id="845" idx="2"/>
              <a:endCxn id="861" idx="0"/>
            </p:cNvCxnSpPr>
            <p:nvPr/>
          </p:nvCxnSpPr>
          <p:spPr>
            <a:xfrm>
              <a:off x="7351090" y="1636575"/>
              <a:ext cx="8532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863" name="Google Shape;863;p37"/>
          <p:cNvGrpSpPr/>
          <p:nvPr/>
        </p:nvGrpSpPr>
        <p:grpSpPr>
          <a:xfrm>
            <a:off x="5547475" y="2246600"/>
            <a:ext cx="827920" cy="685375"/>
            <a:chOff x="5547475" y="2246600"/>
            <a:chExt cx="827920" cy="685375"/>
          </a:xfrm>
        </p:grpSpPr>
        <p:sp>
          <p:nvSpPr>
            <p:cNvPr id="864" name="Google Shape;864;p37"/>
            <p:cNvSpPr/>
            <p:nvPr/>
          </p:nvSpPr>
          <p:spPr>
            <a:xfrm>
              <a:off x="5547475" y="2586375"/>
              <a:ext cx="7044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N/100</a:t>
              </a:r>
              <a:endParaRPr/>
            </a:p>
          </p:txBody>
        </p:sp>
        <p:cxnSp>
          <p:nvCxnSpPr>
            <p:cNvPr id="865" name="Google Shape;865;p37"/>
            <p:cNvCxnSpPr>
              <a:stCxn id="858" idx="2"/>
              <a:endCxn id="864" idx="0"/>
            </p:cNvCxnSpPr>
            <p:nvPr/>
          </p:nvCxnSpPr>
          <p:spPr>
            <a:xfrm flipH="1">
              <a:off x="5899595" y="2246600"/>
              <a:ext cx="4758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866" name="Google Shape;866;p37"/>
          <p:cNvGrpSpPr/>
          <p:nvPr/>
        </p:nvGrpSpPr>
        <p:grpSpPr>
          <a:xfrm>
            <a:off x="6370040" y="2246600"/>
            <a:ext cx="822000" cy="685375"/>
            <a:chOff x="6370040" y="2246600"/>
            <a:chExt cx="822000" cy="685375"/>
          </a:xfrm>
        </p:grpSpPr>
        <p:sp>
          <p:nvSpPr>
            <p:cNvPr id="867" name="Google Shape;867;p37"/>
            <p:cNvSpPr/>
            <p:nvPr/>
          </p:nvSpPr>
          <p:spPr>
            <a:xfrm>
              <a:off x="6370040"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868" name="Google Shape;868;p37"/>
            <p:cNvCxnSpPr>
              <a:stCxn id="858" idx="2"/>
              <a:endCxn id="867" idx="0"/>
            </p:cNvCxnSpPr>
            <p:nvPr/>
          </p:nvCxnSpPr>
          <p:spPr>
            <a:xfrm>
              <a:off x="6375395" y="2246600"/>
              <a:ext cx="4056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869" name="Google Shape;869;p37"/>
          <p:cNvGrpSpPr/>
          <p:nvPr/>
        </p:nvGrpSpPr>
        <p:grpSpPr>
          <a:xfrm>
            <a:off x="7300075" y="2246600"/>
            <a:ext cx="904120" cy="685375"/>
            <a:chOff x="7300075" y="2246600"/>
            <a:chExt cx="904120" cy="685375"/>
          </a:xfrm>
        </p:grpSpPr>
        <p:sp>
          <p:nvSpPr>
            <p:cNvPr id="870" name="Google Shape;870;p37"/>
            <p:cNvSpPr/>
            <p:nvPr/>
          </p:nvSpPr>
          <p:spPr>
            <a:xfrm>
              <a:off x="7300075"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871" name="Google Shape;871;p37"/>
            <p:cNvCxnSpPr>
              <a:stCxn id="861" idx="2"/>
              <a:endCxn id="870" idx="0"/>
            </p:cNvCxnSpPr>
            <p:nvPr/>
          </p:nvCxnSpPr>
          <p:spPr>
            <a:xfrm flipH="1">
              <a:off x="7710995" y="2246600"/>
              <a:ext cx="4932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872" name="Google Shape;872;p37"/>
          <p:cNvGrpSpPr/>
          <p:nvPr/>
        </p:nvGrpSpPr>
        <p:grpSpPr>
          <a:xfrm>
            <a:off x="8193950" y="2246600"/>
            <a:ext cx="930600" cy="685375"/>
            <a:chOff x="8193950" y="2246600"/>
            <a:chExt cx="930600" cy="685375"/>
          </a:xfrm>
        </p:grpSpPr>
        <p:sp>
          <p:nvSpPr>
            <p:cNvPr id="873" name="Google Shape;873;p37"/>
            <p:cNvSpPr/>
            <p:nvPr/>
          </p:nvSpPr>
          <p:spPr>
            <a:xfrm>
              <a:off x="8193950" y="2586375"/>
              <a:ext cx="930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81N/100</a:t>
              </a:r>
              <a:endParaRPr/>
            </a:p>
          </p:txBody>
        </p:sp>
        <p:cxnSp>
          <p:nvCxnSpPr>
            <p:cNvPr id="874" name="Google Shape;874;p37"/>
            <p:cNvCxnSpPr>
              <a:stCxn id="861" idx="2"/>
              <a:endCxn id="873" idx="0"/>
            </p:cNvCxnSpPr>
            <p:nvPr/>
          </p:nvCxnSpPr>
          <p:spPr>
            <a:xfrm>
              <a:off x="8204195" y="2246600"/>
              <a:ext cx="455100" cy="339900"/>
            </a:xfrm>
            <a:prstGeom prst="straightConnector1">
              <a:avLst/>
            </a:prstGeom>
            <a:noFill/>
            <a:ln cap="flat" cmpd="sng" w="19050">
              <a:solidFill>
                <a:schemeClr val="dk2"/>
              </a:solidFill>
              <a:prstDash val="solid"/>
              <a:round/>
              <a:headEnd len="med" w="med" type="none"/>
              <a:tailEnd len="med" w="med" type="triangle"/>
            </a:ln>
          </p:spPr>
        </p:cxnSp>
      </p:grpSp>
      <p:sp>
        <p:nvSpPr>
          <p:cNvPr id="875" name="Google Shape;875;p37"/>
          <p:cNvSpPr txBox="1"/>
          <p:nvPr>
            <p:ph idx="1" type="body"/>
          </p:nvPr>
        </p:nvSpPr>
        <p:spPr>
          <a:xfrm>
            <a:off x="243000" y="3236900"/>
            <a:ext cx="8881500" cy="11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Work at each level: O(N)</a:t>
            </a:r>
            <a:endParaRPr/>
          </a:p>
          <a:p>
            <a:pPr indent="-355600" lvl="0" marL="457200" rtl="0" algn="l">
              <a:spcBef>
                <a:spcPts val="600"/>
              </a:spcBef>
              <a:spcAft>
                <a:spcPts val="0"/>
              </a:spcAft>
              <a:buSzPts val="2000"/>
              <a:buChar char="●"/>
            </a:pPr>
            <a:r>
              <a:rPr lang="en"/>
              <a:t>Runtime is O(NH). </a:t>
            </a:r>
            <a:endParaRPr/>
          </a:p>
          <a:p>
            <a:pPr indent="-355600" lvl="1" marL="914400" rtl="0" algn="l">
              <a:spcBef>
                <a:spcPts val="0"/>
              </a:spcBef>
              <a:spcAft>
                <a:spcPts val="0"/>
              </a:spcAft>
              <a:buSzPts val="2000"/>
              <a:buChar char="○"/>
            </a:pPr>
            <a:r>
              <a:rPr lang="en"/>
              <a:t>H is approximately log </a:t>
            </a:r>
            <a:r>
              <a:rPr baseline="-25000" lang="en"/>
              <a:t>10/9</a:t>
            </a:r>
            <a:r>
              <a:rPr lang="en"/>
              <a:t> N = O(log N)</a:t>
            </a:r>
            <a:endParaRPr/>
          </a:p>
          <a:p>
            <a:pPr indent="-355600" lvl="0" marL="457200" rtl="0" algn="l">
              <a:spcBef>
                <a:spcPts val="0"/>
              </a:spcBef>
              <a:spcAft>
                <a:spcPts val="0"/>
              </a:spcAft>
              <a:buSzPts val="2000"/>
              <a:buChar char="●"/>
            </a:pPr>
            <a:r>
              <a:rPr lang="en"/>
              <a:t>Overall: O(N log N).</a:t>
            </a:r>
            <a:endParaRPr/>
          </a:p>
        </p:txBody>
      </p:sp>
      <p:sp>
        <p:nvSpPr>
          <p:cNvPr id="876" name="Google Shape;876;p37"/>
          <p:cNvSpPr txBox="1"/>
          <p:nvPr/>
        </p:nvSpPr>
        <p:spPr>
          <a:xfrm>
            <a:off x="6046625" y="3376125"/>
            <a:ext cx="2910300" cy="12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Punchline: Even if you are unlucky enough to have a pivot that never lands anywhere near the middle, but at least always 10% from the edge, runtime is still O(N 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
                                        <p:tgtEl>
                                          <p:spTgt spid="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
                                        <p:tgtEl>
                                          <p:spTgt spid="8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
                                        <p:tgtEl>
                                          <p:spTgt spid="8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
                                        <p:tgtEl>
                                          <p:spTgt spid="8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
                                        <p:tgtEl>
                                          <p:spTgt spid="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
                                        <p:tgtEl>
                                          <p:spTgt spid="8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xEl>
                                              <p:pRg end="0" st="0"/>
                                            </p:txEl>
                                          </p:spTgt>
                                        </p:tgtEl>
                                        <p:attrNameLst>
                                          <p:attrName>style.visibility</p:attrName>
                                        </p:attrNameLst>
                                      </p:cBhvr>
                                      <p:to>
                                        <p:strVal val="visible"/>
                                      </p:to>
                                    </p:set>
                                    <p:animEffect filter="fade" transition="in">
                                      <p:cBhvr>
                                        <p:cTn dur="1"/>
                                        <p:tgtEl>
                                          <p:spTgt spid="8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xEl>
                                              <p:pRg end="1" st="1"/>
                                            </p:txEl>
                                          </p:spTgt>
                                        </p:tgtEl>
                                        <p:attrNameLst>
                                          <p:attrName>style.visibility</p:attrName>
                                        </p:attrNameLst>
                                      </p:cBhvr>
                                      <p:to>
                                        <p:strVal val="visible"/>
                                      </p:to>
                                    </p:set>
                                    <p:animEffect filter="fade" transition="in">
                                      <p:cBhvr>
                                        <p:cTn dur="1"/>
                                        <p:tgtEl>
                                          <p:spTgt spid="8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xEl>
                                              <p:pRg end="2" st="2"/>
                                            </p:txEl>
                                          </p:spTgt>
                                        </p:tgtEl>
                                        <p:attrNameLst>
                                          <p:attrName>style.visibility</p:attrName>
                                        </p:attrNameLst>
                                      </p:cBhvr>
                                      <p:to>
                                        <p:strVal val="visible"/>
                                      </p:to>
                                    </p:set>
                                    <p:animEffect filter="fade" transition="in">
                                      <p:cBhvr>
                                        <p:cTn dur="1"/>
                                        <p:tgtEl>
                                          <p:spTgt spid="8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xEl>
                                              <p:pRg end="3" st="3"/>
                                            </p:txEl>
                                          </p:spTgt>
                                        </p:tgtEl>
                                        <p:attrNameLst>
                                          <p:attrName>style.visibility</p:attrName>
                                        </p:attrNameLst>
                                      </p:cBhvr>
                                      <p:to>
                                        <p:strVal val="visible"/>
                                      </p:to>
                                    </p:set>
                                    <p:animEffect filter="fade" transition="in">
                                      <p:cBhvr>
                                        <p:cTn dur="1"/>
                                        <p:tgtEl>
                                          <p:spTgt spid="8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
                                        <p:tgtEl>
                                          <p:spTgt spid="8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38"/>
          <p:cNvSpPr txBox="1"/>
          <p:nvPr>
            <p:ph type="title"/>
          </p:nvPr>
        </p:nvSpPr>
        <p:spPr>
          <a:xfrm>
            <a:off x="166800" y="92500"/>
            <a:ext cx="88059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Argument #2: Quicksort is BST Sort</a:t>
            </a:r>
            <a:endParaRPr/>
          </a:p>
        </p:txBody>
      </p:sp>
      <p:sp>
        <p:nvSpPr>
          <p:cNvPr id="882" name="Google Shape;882;p38"/>
          <p:cNvSpPr/>
          <p:nvPr/>
        </p:nvSpPr>
        <p:spPr>
          <a:xfrm>
            <a:off x="8377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883" name="Google Shape;883;p38"/>
          <p:cNvSpPr/>
          <p:nvPr/>
        </p:nvSpPr>
        <p:spPr>
          <a:xfrm>
            <a:off x="13703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884" name="Google Shape;884;p38"/>
          <p:cNvSpPr/>
          <p:nvPr/>
        </p:nvSpPr>
        <p:spPr>
          <a:xfrm>
            <a:off x="19029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85" name="Google Shape;885;p38"/>
          <p:cNvSpPr/>
          <p:nvPr/>
        </p:nvSpPr>
        <p:spPr>
          <a:xfrm>
            <a:off x="2435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886" name="Google Shape;886;p38"/>
          <p:cNvSpPr/>
          <p:nvPr/>
        </p:nvSpPr>
        <p:spPr>
          <a:xfrm>
            <a:off x="3500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87" name="Google Shape;887;p38"/>
          <p:cNvSpPr/>
          <p:nvPr/>
        </p:nvSpPr>
        <p:spPr>
          <a:xfrm>
            <a:off x="4033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88" name="Google Shape;888;p38"/>
          <p:cNvSpPr/>
          <p:nvPr/>
        </p:nvSpPr>
        <p:spPr>
          <a:xfrm>
            <a:off x="45659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889" name="Google Shape;889;p38"/>
          <p:cNvSpPr/>
          <p:nvPr/>
        </p:nvSpPr>
        <p:spPr>
          <a:xfrm>
            <a:off x="29681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890" name="Google Shape;890;p38"/>
          <p:cNvSpPr/>
          <p:nvPr/>
        </p:nvSpPr>
        <p:spPr>
          <a:xfrm>
            <a:off x="381275"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891" name="Google Shape;891;p38"/>
          <p:cNvSpPr/>
          <p:nvPr/>
        </p:nvSpPr>
        <p:spPr>
          <a:xfrm>
            <a:off x="9138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92" name="Google Shape;892;p38"/>
          <p:cNvSpPr/>
          <p:nvPr/>
        </p:nvSpPr>
        <p:spPr>
          <a:xfrm>
            <a:off x="14464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893" name="Google Shape;893;p38"/>
          <p:cNvSpPr/>
          <p:nvPr/>
        </p:nvSpPr>
        <p:spPr>
          <a:xfrm>
            <a:off x="1979076"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94" name="Google Shape;894;p38"/>
          <p:cNvSpPr/>
          <p:nvPr/>
        </p:nvSpPr>
        <p:spPr>
          <a:xfrm>
            <a:off x="3346701"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895" name="Google Shape;895;p38"/>
          <p:cNvSpPr/>
          <p:nvPr/>
        </p:nvSpPr>
        <p:spPr>
          <a:xfrm>
            <a:off x="3879301"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96" name="Google Shape;896;p38"/>
          <p:cNvSpPr/>
          <p:nvPr/>
        </p:nvSpPr>
        <p:spPr>
          <a:xfrm>
            <a:off x="4411902"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897" name="Google Shape;897;p38"/>
          <p:cNvGrpSpPr/>
          <p:nvPr/>
        </p:nvGrpSpPr>
        <p:grpSpPr>
          <a:xfrm>
            <a:off x="76475" y="2380007"/>
            <a:ext cx="1072600" cy="495300"/>
            <a:chOff x="152675" y="2380007"/>
            <a:chExt cx="1072600" cy="495300"/>
          </a:xfrm>
        </p:grpSpPr>
        <p:sp>
          <p:nvSpPr>
            <p:cNvPr id="898" name="Google Shape;898;p38"/>
            <p:cNvSpPr/>
            <p:nvPr/>
          </p:nvSpPr>
          <p:spPr>
            <a:xfrm>
              <a:off x="152675" y="2380007"/>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99" name="Google Shape;899;p38"/>
            <p:cNvSpPr/>
            <p:nvPr/>
          </p:nvSpPr>
          <p:spPr>
            <a:xfrm>
              <a:off x="685275"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grpSp>
      <p:sp>
        <p:nvSpPr>
          <p:cNvPr id="900" name="Google Shape;900;p38"/>
          <p:cNvSpPr/>
          <p:nvPr/>
        </p:nvSpPr>
        <p:spPr>
          <a:xfrm>
            <a:off x="1977492"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01" name="Google Shape;901;p38"/>
          <p:cNvSpPr/>
          <p:nvPr/>
        </p:nvSpPr>
        <p:spPr>
          <a:xfrm>
            <a:off x="3345909"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02" name="Google Shape;902;p38"/>
          <p:cNvSpPr/>
          <p:nvPr/>
        </p:nvSpPr>
        <p:spPr>
          <a:xfrm>
            <a:off x="4714327"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03" name="Google Shape;903;p38"/>
          <p:cNvSpPr/>
          <p:nvPr/>
        </p:nvSpPr>
        <p:spPr>
          <a:xfrm>
            <a:off x="2662876" y="157436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904" name="Google Shape;904;p38"/>
          <p:cNvSpPr/>
          <p:nvPr/>
        </p:nvSpPr>
        <p:spPr>
          <a:xfrm>
            <a:off x="1293284"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p:txBody>
      </p:sp>
      <p:sp>
        <p:nvSpPr>
          <p:cNvPr id="905" name="Google Shape;905;p38"/>
          <p:cNvSpPr/>
          <p:nvPr/>
        </p:nvSpPr>
        <p:spPr>
          <a:xfrm>
            <a:off x="2661701"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906" name="Google Shape;906;p38"/>
          <p:cNvSpPr/>
          <p:nvPr/>
        </p:nvSpPr>
        <p:spPr>
          <a:xfrm>
            <a:off x="4030118"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7</a:t>
            </a:r>
            <a:endParaRPr sz="1800">
              <a:solidFill>
                <a:srgbClr val="FFFFFF"/>
              </a:solidFill>
              <a:latin typeface="Calibri"/>
              <a:ea typeface="Calibri"/>
              <a:cs typeface="Calibri"/>
              <a:sym typeface="Calibri"/>
            </a:endParaRPr>
          </a:p>
        </p:txBody>
      </p:sp>
      <p:sp>
        <p:nvSpPr>
          <p:cNvPr id="907" name="Google Shape;907;p38"/>
          <p:cNvSpPr/>
          <p:nvPr/>
        </p:nvSpPr>
        <p:spPr>
          <a:xfrm>
            <a:off x="7274975"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nvGrpSpPr>
          <p:cNvPr id="908" name="Google Shape;908;p38"/>
          <p:cNvGrpSpPr/>
          <p:nvPr/>
        </p:nvGrpSpPr>
        <p:grpSpPr>
          <a:xfrm>
            <a:off x="6512975" y="1281025"/>
            <a:ext cx="1032000" cy="762000"/>
            <a:chOff x="6665375" y="1281025"/>
            <a:chExt cx="1032000" cy="762000"/>
          </a:xfrm>
        </p:grpSpPr>
        <p:sp>
          <p:nvSpPr>
            <p:cNvPr id="909" name="Google Shape;909;p38"/>
            <p:cNvSpPr/>
            <p:nvPr/>
          </p:nvSpPr>
          <p:spPr>
            <a:xfrm>
              <a:off x="6665375"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cxnSp>
          <p:nvCxnSpPr>
            <p:cNvPr id="910" name="Google Shape;910;p38"/>
            <p:cNvCxnSpPr>
              <a:stCxn id="907" idx="2"/>
              <a:endCxn id="909" idx="0"/>
            </p:cNvCxnSpPr>
            <p:nvPr/>
          </p:nvCxnSpPr>
          <p:spPr>
            <a:xfrm flipH="1">
              <a:off x="6935375" y="1281025"/>
              <a:ext cx="7620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911" name="Google Shape;911;p38"/>
          <p:cNvGrpSpPr/>
          <p:nvPr/>
        </p:nvGrpSpPr>
        <p:grpSpPr>
          <a:xfrm>
            <a:off x="7544975" y="1281025"/>
            <a:ext cx="1038601" cy="762000"/>
            <a:chOff x="7697375" y="1281025"/>
            <a:chExt cx="1038601" cy="762000"/>
          </a:xfrm>
        </p:grpSpPr>
        <p:sp>
          <p:nvSpPr>
            <p:cNvPr id="912" name="Google Shape;912;p38"/>
            <p:cNvSpPr/>
            <p:nvPr/>
          </p:nvSpPr>
          <p:spPr>
            <a:xfrm>
              <a:off x="8195976"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cxnSp>
          <p:nvCxnSpPr>
            <p:cNvPr id="913" name="Google Shape;913;p38"/>
            <p:cNvCxnSpPr>
              <a:stCxn id="907" idx="2"/>
              <a:endCxn id="912" idx="0"/>
            </p:cNvCxnSpPr>
            <p:nvPr/>
          </p:nvCxnSpPr>
          <p:spPr>
            <a:xfrm>
              <a:off x="7697375" y="1281025"/>
              <a:ext cx="7686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914" name="Google Shape;914;p38"/>
          <p:cNvGrpSpPr/>
          <p:nvPr/>
        </p:nvGrpSpPr>
        <p:grpSpPr>
          <a:xfrm>
            <a:off x="6073425" y="2043025"/>
            <a:ext cx="709550" cy="832275"/>
            <a:chOff x="6225825" y="2043025"/>
            <a:chExt cx="709550" cy="832275"/>
          </a:xfrm>
        </p:grpSpPr>
        <p:sp>
          <p:nvSpPr>
            <p:cNvPr id="915" name="Google Shape;915;p38"/>
            <p:cNvSpPr/>
            <p:nvPr/>
          </p:nvSpPr>
          <p:spPr>
            <a:xfrm>
              <a:off x="6225825" y="23800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916" name="Google Shape;916;p38"/>
            <p:cNvCxnSpPr>
              <a:stCxn id="909" idx="2"/>
              <a:endCxn id="915" idx="0"/>
            </p:cNvCxnSpPr>
            <p:nvPr/>
          </p:nvCxnSpPr>
          <p:spPr>
            <a:xfrm flipH="1">
              <a:off x="6495875" y="2043025"/>
              <a:ext cx="4395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917" name="Google Shape;917;p38"/>
          <p:cNvGrpSpPr/>
          <p:nvPr/>
        </p:nvGrpSpPr>
        <p:grpSpPr>
          <a:xfrm>
            <a:off x="6782975" y="2043025"/>
            <a:ext cx="600175" cy="832275"/>
            <a:chOff x="6935375" y="2043025"/>
            <a:chExt cx="600175" cy="832275"/>
          </a:xfrm>
        </p:grpSpPr>
        <p:sp>
          <p:nvSpPr>
            <p:cNvPr id="918" name="Google Shape;918;p38"/>
            <p:cNvSpPr/>
            <p:nvPr/>
          </p:nvSpPr>
          <p:spPr>
            <a:xfrm>
              <a:off x="6995550"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cxnSp>
          <p:nvCxnSpPr>
            <p:cNvPr id="919" name="Google Shape;919;p38"/>
            <p:cNvCxnSpPr>
              <a:stCxn id="909" idx="2"/>
              <a:endCxn id="918" idx="0"/>
            </p:cNvCxnSpPr>
            <p:nvPr/>
          </p:nvCxnSpPr>
          <p:spPr>
            <a:xfrm>
              <a:off x="6935375" y="2043025"/>
              <a:ext cx="3303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920" name="Google Shape;920;p38"/>
          <p:cNvGrpSpPr/>
          <p:nvPr/>
        </p:nvGrpSpPr>
        <p:grpSpPr>
          <a:xfrm>
            <a:off x="7641663" y="2043025"/>
            <a:ext cx="671913" cy="832275"/>
            <a:chOff x="7794063" y="2043025"/>
            <a:chExt cx="671913" cy="832275"/>
          </a:xfrm>
        </p:grpSpPr>
        <p:sp>
          <p:nvSpPr>
            <p:cNvPr id="921" name="Google Shape;921;p38"/>
            <p:cNvSpPr/>
            <p:nvPr/>
          </p:nvSpPr>
          <p:spPr>
            <a:xfrm>
              <a:off x="7794063"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cxnSp>
          <p:nvCxnSpPr>
            <p:cNvPr id="922" name="Google Shape;922;p38"/>
            <p:cNvCxnSpPr>
              <a:stCxn id="912" idx="2"/>
              <a:endCxn id="921" idx="0"/>
            </p:cNvCxnSpPr>
            <p:nvPr/>
          </p:nvCxnSpPr>
          <p:spPr>
            <a:xfrm flipH="1">
              <a:off x="8063976" y="2043025"/>
              <a:ext cx="4020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923" name="Google Shape;923;p38"/>
          <p:cNvGrpSpPr/>
          <p:nvPr/>
        </p:nvGrpSpPr>
        <p:grpSpPr>
          <a:xfrm>
            <a:off x="8313576" y="2043025"/>
            <a:ext cx="666600" cy="832275"/>
            <a:chOff x="8465976" y="2043025"/>
            <a:chExt cx="666600" cy="832275"/>
          </a:xfrm>
        </p:grpSpPr>
        <p:sp>
          <p:nvSpPr>
            <p:cNvPr id="924" name="Google Shape;924;p38"/>
            <p:cNvSpPr/>
            <p:nvPr/>
          </p:nvSpPr>
          <p:spPr>
            <a:xfrm>
              <a:off x="8592576"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925" name="Google Shape;925;p38"/>
            <p:cNvCxnSpPr>
              <a:stCxn id="912" idx="2"/>
              <a:endCxn id="924" idx="0"/>
            </p:cNvCxnSpPr>
            <p:nvPr/>
          </p:nvCxnSpPr>
          <p:spPr>
            <a:xfrm>
              <a:off x="8465976" y="2043025"/>
              <a:ext cx="3966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926" name="Google Shape;926;p38"/>
          <p:cNvGrpSpPr/>
          <p:nvPr/>
        </p:nvGrpSpPr>
        <p:grpSpPr>
          <a:xfrm>
            <a:off x="5618300" y="2875200"/>
            <a:ext cx="725100" cy="837900"/>
            <a:chOff x="5770700" y="2875200"/>
            <a:chExt cx="725100" cy="837900"/>
          </a:xfrm>
        </p:grpSpPr>
        <p:sp>
          <p:nvSpPr>
            <p:cNvPr id="927" name="Google Shape;927;p38"/>
            <p:cNvSpPr/>
            <p:nvPr/>
          </p:nvSpPr>
          <p:spPr>
            <a:xfrm>
              <a:off x="5770700" y="32178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cxnSp>
          <p:nvCxnSpPr>
            <p:cNvPr id="928" name="Google Shape;928;p38"/>
            <p:cNvCxnSpPr>
              <a:endCxn id="927" idx="0"/>
            </p:cNvCxnSpPr>
            <p:nvPr/>
          </p:nvCxnSpPr>
          <p:spPr>
            <a:xfrm flipH="1">
              <a:off x="6040700" y="2875200"/>
              <a:ext cx="455100" cy="342600"/>
            </a:xfrm>
            <a:prstGeom prst="straightConnector1">
              <a:avLst/>
            </a:prstGeom>
            <a:noFill/>
            <a:ln cap="flat" cmpd="sng" w="19050">
              <a:solidFill>
                <a:schemeClr val="dk2"/>
              </a:solidFill>
              <a:prstDash val="solid"/>
              <a:round/>
              <a:headEnd len="med" w="med" type="none"/>
              <a:tailEnd len="med" w="med" type="triangle"/>
            </a:ln>
          </p:spPr>
        </p:cxnSp>
      </p:grpSp>
      <p:pic>
        <p:nvPicPr>
          <p:cNvPr id="929" name="Google Shape;929;p38"/>
          <p:cNvPicPr preferRelativeResize="0"/>
          <p:nvPr/>
        </p:nvPicPr>
        <p:blipFill>
          <a:blip r:embed="rId3">
            <a:alphaModFix/>
          </a:blip>
          <a:stretch>
            <a:fillRect/>
          </a:stretch>
        </p:blipFill>
        <p:spPr>
          <a:xfrm>
            <a:off x="1232097" y="3056200"/>
            <a:ext cx="2190000" cy="2006900"/>
          </a:xfrm>
          <a:prstGeom prst="rect">
            <a:avLst/>
          </a:prstGeom>
          <a:noFill/>
          <a:ln>
            <a:noFill/>
          </a:ln>
        </p:spPr>
      </p:pic>
      <p:grpSp>
        <p:nvGrpSpPr>
          <p:cNvPr id="930" name="Google Shape;930;p38"/>
          <p:cNvGrpSpPr/>
          <p:nvPr/>
        </p:nvGrpSpPr>
        <p:grpSpPr>
          <a:xfrm>
            <a:off x="3544850" y="3725150"/>
            <a:ext cx="5481000" cy="1364500"/>
            <a:chOff x="3773450" y="3648950"/>
            <a:chExt cx="5481000" cy="1364500"/>
          </a:xfrm>
        </p:grpSpPr>
        <p:sp>
          <p:nvSpPr>
            <p:cNvPr id="931" name="Google Shape;931;p38"/>
            <p:cNvSpPr txBox="1"/>
            <p:nvPr/>
          </p:nvSpPr>
          <p:spPr>
            <a:xfrm>
              <a:off x="3773450" y="3648950"/>
              <a:ext cx="5481000" cy="9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Key idea: compareTo calls are same for BST insert and Quicksort.</a:t>
              </a:r>
              <a:endParaRPr/>
            </a:p>
            <a:p>
              <a:pPr indent="-317500" lvl="0" marL="457200" rtl="0" algn="l">
                <a:spcBef>
                  <a:spcPts val="0"/>
                </a:spcBef>
                <a:spcAft>
                  <a:spcPts val="0"/>
                </a:spcAft>
                <a:buSzPts val="1400"/>
                <a:buChar char="●"/>
              </a:pPr>
              <a:r>
                <a:rPr lang="en"/>
                <a:t>Every number gets compared to 5 in both.</a:t>
              </a:r>
              <a:endParaRPr/>
            </a:p>
            <a:p>
              <a:pPr indent="-317500" lvl="0" marL="457200" rtl="0" algn="l">
                <a:spcBef>
                  <a:spcPts val="0"/>
                </a:spcBef>
                <a:spcAft>
                  <a:spcPts val="0"/>
                </a:spcAft>
                <a:buSzPts val="1400"/>
                <a:buChar char="●"/>
              </a:pPr>
              <a:r>
                <a:rPr lang="en"/>
                <a:t>3 gets compared to only 1, 2, 4, and 5 in both.</a:t>
              </a:r>
              <a:endParaRPr/>
            </a:p>
          </p:txBody>
        </p:sp>
        <p:sp>
          <p:nvSpPr>
            <p:cNvPr id="932" name="Google Shape;932;p38"/>
            <p:cNvSpPr txBox="1"/>
            <p:nvPr/>
          </p:nvSpPr>
          <p:spPr>
            <a:xfrm>
              <a:off x="3773648" y="4518150"/>
              <a:ext cx="5205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Random insertion into a BST takes O(N log N) time.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000"/>
                                        <p:tgtEl>
                                          <p:spTgt spid="9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1000"/>
                                        <p:tgtEl>
                                          <p:spTgt spid="9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
                                        <p:tgtEl>
                                          <p:spTgt spid="9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9"/>
          <p:cNvSpPr txBox="1"/>
          <p:nvPr>
            <p:ph type="title"/>
          </p:nvPr>
        </p:nvSpPr>
        <p:spPr>
          <a:xfrm>
            <a:off x="166800" y="92500"/>
            <a:ext cx="88059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Empirical Quicksort Runtimes</a:t>
            </a:r>
            <a:endParaRPr/>
          </a:p>
        </p:txBody>
      </p:sp>
      <p:sp>
        <p:nvSpPr>
          <p:cNvPr id="938" name="Google Shape;938;p39"/>
          <p:cNvSpPr txBox="1"/>
          <p:nvPr/>
        </p:nvSpPr>
        <p:spPr>
          <a:xfrm>
            <a:off x="242400" y="4307775"/>
            <a:ext cx="8730300" cy="75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For more, see: </a:t>
            </a:r>
            <a:r>
              <a:rPr lang="en" u="sng">
                <a:solidFill>
                  <a:schemeClr val="hlink"/>
                </a:solidFill>
                <a:hlinkClick r:id="rId3"/>
              </a:rPr>
              <a:t>http://www.informit.com/articles/article.aspx?p=2017754&amp;seqNum=7</a:t>
            </a:r>
            <a:endParaRPr/>
          </a:p>
        </p:txBody>
      </p:sp>
      <p:pic>
        <p:nvPicPr>
          <p:cNvPr id="939" name="Google Shape;939;p39"/>
          <p:cNvPicPr preferRelativeResize="0"/>
          <p:nvPr/>
        </p:nvPicPr>
        <p:blipFill>
          <a:blip r:embed="rId4">
            <a:alphaModFix/>
          </a:blip>
          <a:stretch>
            <a:fillRect/>
          </a:stretch>
        </p:blipFill>
        <p:spPr>
          <a:xfrm>
            <a:off x="1867725" y="2178175"/>
            <a:ext cx="5276850" cy="1695450"/>
          </a:xfrm>
          <a:prstGeom prst="rect">
            <a:avLst/>
          </a:prstGeom>
          <a:noFill/>
          <a:ln>
            <a:noFill/>
          </a:ln>
        </p:spPr>
      </p:pic>
      <p:sp>
        <p:nvSpPr>
          <p:cNvPr id="940" name="Google Shape;940;p39"/>
          <p:cNvSpPr txBox="1"/>
          <p:nvPr/>
        </p:nvSpPr>
        <p:spPr>
          <a:xfrm>
            <a:off x="1760650" y="3587150"/>
            <a:ext cx="6432900" cy="8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Empirical histogram for quicksort compare counts (10,000 trials with N = 1000)</a:t>
            </a:r>
            <a:endParaRPr/>
          </a:p>
        </p:txBody>
      </p:sp>
      <p:sp>
        <p:nvSpPr>
          <p:cNvPr id="941" name="Google Shape;941;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items:</a:t>
            </a:r>
            <a:endParaRPr/>
          </a:p>
          <a:p>
            <a:pPr indent="-355600" lvl="0" marL="457200" rtl="0" algn="l">
              <a:spcBef>
                <a:spcPts val="600"/>
              </a:spcBef>
              <a:spcAft>
                <a:spcPts val="0"/>
              </a:spcAft>
              <a:buSzPts val="2000"/>
              <a:buChar char="●"/>
            </a:pPr>
            <a:r>
              <a:rPr lang="en"/>
              <a:t>Mean number of compares to complete Quicksort: ~2N ln N</a:t>
            </a:r>
            <a:endParaRPr/>
          </a:p>
          <a:p>
            <a:pPr indent="-355600" lvl="0" marL="457200" rtl="0" algn="l">
              <a:spcBef>
                <a:spcPts val="0"/>
              </a:spcBef>
              <a:spcAft>
                <a:spcPts val="0"/>
              </a:spcAft>
              <a:buSzPts val="2000"/>
              <a:buChar char="●"/>
            </a:pPr>
            <a:r>
              <a:rPr lang="en"/>
              <a:t>Standard deviation: </a:t>
            </a:r>
            <a:endParaRPr/>
          </a:p>
        </p:txBody>
      </p:sp>
      <p:grpSp>
        <p:nvGrpSpPr>
          <p:cNvPr id="942" name="Google Shape;942;p39"/>
          <p:cNvGrpSpPr/>
          <p:nvPr/>
        </p:nvGrpSpPr>
        <p:grpSpPr>
          <a:xfrm>
            <a:off x="3138775" y="1643125"/>
            <a:ext cx="5471125" cy="583300"/>
            <a:chOff x="3138775" y="1643125"/>
            <a:chExt cx="5471125" cy="583300"/>
          </a:xfrm>
        </p:grpSpPr>
        <p:cxnSp>
          <p:nvCxnSpPr>
            <p:cNvPr id="943" name="Google Shape;943;p39"/>
            <p:cNvCxnSpPr/>
            <p:nvPr/>
          </p:nvCxnSpPr>
          <p:spPr>
            <a:xfrm flipH="1">
              <a:off x="3138775" y="1973525"/>
              <a:ext cx="2220300" cy="252900"/>
            </a:xfrm>
            <a:prstGeom prst="straightConnector1">
              <a:avLst/>
            </a:prstGeom>
            <a:noFill/>
            <a:ln cap="flat" cmpd="sng" w="9525">
              <a:solidFill>
                <a:srgbClr val="BE0712"/>
              </a:solidFill>
              <a:prstDash val="solid"/>
              <a:round/>
              <a:headEnd len="med" w="med" type="none"/>
              <a:tailEnd len="med" w="med" type="triangle"/>
            </a:ln>
          </p:spPr>
        </p:cxnSp>
        <p:sp>
          <p:nvSpPr>
            <p:cNvPr id="944" name="Google Shape;944;p39"/>
            <p:cNvSpPr txBox="1"/>
            <p:nvPr/>
          </p:nvSpPr>
          <p:spPr>
            <a:xfrm>
              <a:off x="5321600" y="16431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Lots of </a:t>
              </a:r>
              <a:r>
                <a:rPr lang="en">
                  <a:solidFill>
                    <a:srgbClr val="BE0712"/>
                  </a:solidFill>
                </a:rPr>
                <a:t>arrays take 12,000ish compares to sort with Quicksort.</a:t>
              </a:r>
              <a:endParaRPr>
                <a:solidFill>
                  <a:srgbClr val="BE0712"/>
                </a:solidFill>
              </a:endParaRPr>
            </a:p>
          </p:txBody>
        </p:sp>
      </p:grpSp>
      <p:grpSp>
        <p:nvGrpSpPr>
          <p:cNvPr id="945" name="Google Shape;945;p39"/>
          <p:cNvGrpSpPr/>
          <p:nvPr/>
        </p:nvGrpSpPr>
        <p:grpSpPr>
          <a:xfrm>
            <a:off x="4553425" y="2401313"/>
            <a:ext cx="3288300" cy="1127638"/>
            <a:chOff x="4553425" y="2401313"/>
            <a:chExt cx="3288300" cy="1127638"/>
          </a:xfrm>
        </p:grpSpPr>
        <p:cxnSp>
          <p:nvCxnSpPr>
            <p:cNvPr id="946" name="Google Shape;946;p39"/>
            <p:cNvCxnSpPr/>
            <p:nvPr/>
          </p:nvCxnSpPr>
          <p:spPr>
            <a:xfrm>
              <a:off x="5396450" y="3022850"/>
              <a:ext cx="576600" cy="506100"/>
            </a:xfrm>
            <a:prstGeom prst="straightConnector1">
              <a:avLst/>
            </a:prstGeom>
            <a:noFill/>
            <a:ln cap="flat" cmpd="sng" w="9525">
              <a:solidFill>
                <a:srgbClr val="BE0712"/>
              </a:solidFill>
              <a:prstDash val="solid"/>
              <a:round/>
              <a:headEnd len="med" w="med" type="none"/>
              <a:tailEnd len="med" w="med" type="triangle"/>
            </a:ln>
          </p:spPr>
        </p:cxnSp>
        <p:sp>
          <p:nvSpPr>
            <p:cNvPr id="947" name="Google Shape;947;p39"/>
            <p:cNvSpPr txBox="1"/>
            <p:nvPr/>
          </p:nvSpPr>
          <p:spPr>
            <a:xfrm>
              <a:off x="4553425" y="2401313"/>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very small number take</a:t>
              </a:r>
              <a:r>
                <a:rPr lang="en">
                  <a:solidFill>
                    <a:srgbClr val="BE0712"/>
                  </a:solidFill>
                </a:rPr>
                <a:t> 15,000ish compares to sort with Quicksort.</a:t>
              </a:r>
              <a:endParaRPr>
                <a:solidFill>
                  <a:srgbClr val="BE0712"/>
                </a:solidFill>
              </a:endParaRPr>
            </a:p>
          </p:txBody>
        </p:sp>
      </p:grpSp>
      <p:grpSp>
        <p:nvGrpSpPr>
          <p:cNvPr id="948" name="Google Shape;948;p39"/>
          <p:cNvGrpSpPr/>
          <p:nvPr/>
        </p:nvGrpSpPr>
        <p:grpSpPr>
          <a:xfrm>
            <a:off x="3550800" y="3625175"/>
            <a:ext cx="5421900" cy="1136525"/>
            <a:chOff x="3550800" y="3625175"/>
            <a:chExt cx="5421900" cy="1136525"/>
          </a:xfrm>
        </p:grpSpPr>
        <p:cxnSp>
          <p:nvCxnSpPr>
            <p:cNvPr id="949" name="Google Shape;949;p39"/>
            <p:cNvCxnSpPr/>
            <p:nvPr/>
          </p:nvCxnSpPr>
          <p:spPr>
            <a:xfrm flipH="1" rot="10800000">
              <a:off x="7972900" y="3625175"/>
              <a:ext cx="981900" cy="653100"/>
            </a:xfrm>
            <a:prstGeom prst="straightConnector1">
              <a:avLst/>
            </a:prstGeom>
            <a:noFill/>
            <a:ln cap="flat" cmpd="sng" w="9525">
              <a:solidFill>
                <a:srgbClr val="BE0712"/>
              </a:solidFill>
              <a:prstDash val="solid"/>
              <a:round/>
              <a:headEnd len="med" w="med" type="none"/>
              <a:tailEnd len="med" w="med" type="triangle"/>
            </a:ln>
          </p:spPr>
        </p:cxnSp>
        <p:sp>
          <p:nvSpPr>
            <p:cNvPr id="950" name="Google Shape;950;p39"/>
            <p:cNvSpPr txBox="1"/>
            <p:nvPr/>
          </p:nvSpPr>
          <p:spPr>
            <a:xfrm>
              <a:off x="3550800" y="4183900"/>
              <a:ext cx="54219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Chance of taking 1,000,000ish compares is effectively zero.</a:t>
              </a:r>
              <a:endParaRPr>
                <a:solidFill>
                  <a:srgbClr val="BE0712"/>
                </a:solidFill>
              </a:endParaRPr>
            </a:p>
          </p:txBody>
        </p:sp>
      </p:grpSp>
      <p:pic>
        <p:nvPicPr>
          <p:cNvPr id="951" name="Google Shape;951;p39"/>
          <p:cNvPicPr preferRelativeResize="0"/>
          <p:nvPr/>
        </p:nvPicPr>
        <p:blipFill>
          <a:blip r:embed="rId5">
            <a:alphaModFix/>
          </a:blip>
          <a:stretch>
            <a:fillRect/>
          </a:stretch>
        </p:blipFill>
        <p:spPr>
          <a:xfrm>
            <a:off x="2846200" y="1389936"/>
            <a:ext cx="2984851" cy="38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
                                        <p:tgtEl>
                                          <p:spTgt spid="9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1"/>
                                        <p:tgtEl>
                                          <p:spTgt spid="9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1"/>
                                        <p:tgtEl>
                                          <p:spTgt spid="9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957" name="Google Shape;957;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a:t>
            </a:r>
            <a:r>
              <a:rPr baseline="30000" lang="en"/>
              <a:t>2</a:t>
            </a:r>
            <a:r>
              <a:rPr lang="en"/>
              <a:t>)</a:t>
            </a:r>
            <a:endParaRPr/>
          </a:p>
          <a:p>
            <a:pPr indent="-355600" lvl="0" marL="457200" rtl="0" algn="l">
              <a:spcBef>
                <a:spcPts val="0"/>
              </a:spcBef>
              <a:spcAft>
                <a:spcPts val="0"/>
              </a:spcAft>
              <a:buSzPts val="2000"/>
              <a:buChar char="●"/>
            </a:pPr>
            <a:r>
              <a:rPr b="1" lang="en"/>
              <a:t>Randomly chosen array case: Θ(N log N) expected</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55600" lvl="0" marL="457200" rtl="0" algn="l">
              <a:spcBef>
                <a:spcPts val="600"/>
              </a:spcBef>
              <a:spcAft>
                <a:spcPts val="0"/>
              </a:spcAft>
              <a:buSzPts val="2000"/>
              <a:buChar char="●"/>
            </a:pPr>
            <a:r>
              <a:rPr lang="en"/>
              <a:t>Best case: Θ(N log N)</a:t>
            </a:r>
            <a:endParaRPr/>
          </a:p>
          <a:p>
            <a:pPr indent="-355600" lvl="0" marL="457200" rtl="0" algn="l">
              <a:spcBef>
                <a:spcPts val="0"/>
              </a:spcBef>
              <a:spcAft>
                <a:spcPts val="0"/>
              </a:spcAft>
              <a:buSzPts val="20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is it faster than mergesort?</a:t>
            </a:r>
            <a:endParaRPr/>
          </a:p>
          <a:p>
            <a:pPr indent="-355600" lvl="0" marL="457200" rtl="0" algn="l">
              <a:spcBef>
                <a:spcPts val="600"/>
              </a:spcBef>
              <a:spcAft>
                <a:spcPts val="0"/>
              </a:spcAft>
              <a:buSzPts val="2000"/>
              <a:buChar char="●"/>
            </a:pPr>
            <a:r>
              <a:rPr lang="en"/>
              <a:t>Requires empirical analysis. No obvious reason why.</a:t>
            </a:r>
            <a:endParaRPr/>
          </a:p>
        </p:txBody>
      </p:sp>
      <p:cxnSp>
        <p:nvCxnSpPr>
          <p:cNvPr id="958" name="Google Shape;958;p40"/>
          <p:cNvCxnSpPr/>
          <p:nvPr/>
        </p:nvCxnSpPr>
        <p:spPr>
          <a:xfrm flipH="1">
            <a:off x="5448475" y="1458250"/>
            <a:ext cx="369600" cy="290700"/>
          </a:xfrm>
          <a:prstGeom prst="straightConnector1">
            <a:avLst/>
          </a:prstGeom>
          <a:noFill/>
          <a:ln cap="flat" cmpd="sng" w="9525">
            <a:solidFill>
              <a:srgbClr val="BE0712"/>
            </a:solidFill>
            <a:prstDash val="solid"/>
            <a:round/>
            <a:headEnd len="med" w="med" type="none"/>
            <a:tailEnd len="med" w="med" type="triangle"/>
          </a:ln>
        </p:spPr>
      </p:cxnSp>
      <p:sp>
        <p:nvSpPr>
          <p:cNvPr id="959" name="Google Shape;959;p40"/>
          <p:cNvSpPr txBox="1"/>
          <p:nvPr/>
        </p:nvSpPr>
        <p:spPr>
          <a:xfrm>
            <a:off x="5740192" y="11759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With extremely high probability!!</a:t>
            </a:r>
            <a:endParaRPr>
              <a:solidFill>
                <a:srgbClr val="BE0712"/>
              </a:solidFill>
            </a:endParaRPr>
          </a:p>
        </p:txBody>
      </p:sp>
      <p:cxnSp>
        <p:nvCxnSpPr>
          <p:cNvPr id="960" name="Google Shape;960;p40"/>
          <p:cNvCxnSpPr/>
          <p:nvPr/>
        </p:nvCxnSpPr>
        <p:spPr>
          <a:xfrm flipH="1">
            <a:off x="2783650" y="1045775"/>
            <a:ext cx="897900" cy="498900"/>
          </a:xfrm>
          <a:prstGeom prst="straightConnector1">
            <a:avLst/>
          </a:prstGeom>
          <a:noFill/>
          <a:ln cap="flat" cmpd="sng" w="9525">
            <a:solidFill>
              <a:srgbClr val="BE0712"/>
            </a:solidFill>
            <a:prstDash val="solid"/>
            <a:round/>
            <a:headEnd len="med" w="med" type="none"/>
            <a:tailEnd len="med" w="med" type="triangle"/>
          </a:ln>
        </p:spPr>
      </p:cxnSp>
      <p:sp>
        <p:nvSpPr>
          <p:cNvPr id="961" name="Google Shape;961;p40"/>
          <p:cNvSpPr txBox="1"/>
          <p:nvPr/>
        </p:nvSpPr>
        <p:spPr>
          <a:xfrm>
            <a:off x="3647150" y="734125"/>
            <a:ext cx="50397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For our pivot/partitioning strategies: Sorted or close to sorted.</a:t>
            </a:r>
            <a:endParaRPr>
              <a:solidFill>
                <a:srgbClr val="BE071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967" name="Google Shape;967;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968" name="Google Shape;968;p41"/>
          <p:cNvGraphicFramePr/>
          <p:nvPr/>
        </p:nvGraphicFramePr>
        <p:xfrm>
          <a:off x="826864" y="3081414"/>
          <a:ext cx="3000000" cy="3000000"/>
        </p:xfrm>
        <a:graphic>
          <a:graphicData uri="http://schemas.openxmlformats.org/drawingml/2006/table">
            <a:tbl>
              <a:tblPr>
                <a:noFill/>
                <a:tableStyleId>{3C18E537-AD01-466E-980D-321053A3F5FF}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t>Time</a:t>
                      </a:r>
                      <a:endParaRPr/>
                    </a:p>
                  </a:txBody>
                  <a:tcPr marT="91425" marB="91425" marR="91425" marL="91425"/>
                </a:tc>
                <a:tc>
                  <a:txBody>
                    <a:bodyPr/>
                    <a:lstStyle/>
                    <a:p>
                      <a:pPr indent="0" lvl="0" marL="0" rtl="0" algn="l">
                        <a:spcBef>
                          <a:spcPts val="0"/>
                        </a:spcBef>
                        <a:spcAft>
                          <a:spcPts val="0"/>
                        </a:spcAft>
                        <a:buNone/>
                      </a:pPr>
                      <a:r>
                        <a:rPr lang="en"/>
                        <a:t>Notes</a:t>
                      </a:r>
                      <a:endParaRPr/>
                    </a:p>
                  </a:txBody>
                  <a:tcPr marT="91425" marB="91425" marR="91425" marL="91425"/>
                </a:tc>
              </a:tr>
              <a:tr h="381000">
                <a:tc>
                  <a:txBody>
                    <a:bodyPr/>
                    <a:lstStyle/>
                    <a:p>
                      <a:pPr indent="0" lvl="0" marL="0" rtl="0" algn="l">
                        <a:spcBef>
                          <a:spcPts val="0"/>
                        </a:spcBef>
                        <a:spcAft>
                          <a:spcPts val="0"/>
                        </a:spcAft>
                        <a:buNone/>
                      </a:pPr>
                      <a:r>
                        <a:rPr lang="en"/>
                        <a:t>Heapsort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lstStyle/>
                    <a:p>
                      <a:pPr indent="0" lvl="0" marL="0" rtl="0" algn="l">
                        <a:spcBef>
                          <a:spcPts val="0"/>
                        </a:spcBef>
                        <a:spcAft>
                          <a:spcPts val="0"/>
                        </a:spcAft>
                        <a:buNone/>
                      </a:pPr>
                      <a:r>
                        <a:rPr lang="en"/>
                        <a:t>Insertion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Quicksort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72" name="Shape 972"/>
        <p:cNvGrpSpPr/>
        <p:nvPr/>
      </p:nvGrpSpPr>
      <p:grpSpPr>
        <a:xfrm>
          <a:off x="0" y="0"/>
          <a:ext cx="0" cy="0"/>
          <a:chOff x="0" y="0"/>
          <a:chExt cx="0" cy="0"/>
        </a:xfrm>
      </p:grpSpPr>
      <p:sp>
        <p:nvSpPr>
          <p:cNvPr id="973" name="Google Shape;973;p42"/>
          <p:cNvSpPr txBox="1"/>
          <p:nvPr>
            <p:ph type="title"/>
          </p:nvPr>
        </p:nvSpPr>
        <p:spPr>
          <a:xfrm>
            <a:off x="928950" y="1577275"/>
            <a:ext cx="7286100" cy="172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Avoiding the Quicksort Worst Case</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7" name="Shape 977"/>
        <p:cNvGrpSpPr/>
        <p:nvPr/>
      </p:nvGrpSpPr>
      <p:grpSpPr>
        <a:xfrm>
          <a:off x="0" y="0"/>
          <a:ext cx="0" cy="0"/>
          <a:chOff x="0" y="0"/>
          <a:chExt cx="0" cy="0"/>
        </a:xfrm>
      </p:grpSpPr>
      <p:sp>
        <p:nvSpPr>
          <p:cNvPr id="978" name="Google Shape;978;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979" name="Google Shape;979;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performance of Quicksort (both order of growth and constant factors) depend critically on:</a:t>
            </a:r>
            <a:endParaRPr/>
          </a:p>
          <a:p>
            <a:pPr indent="-355600" lvl="0" marL="457200" rtl="0" algn="l">
              <a:spcBef>
                <a:spcPts val="600"/>
              </a:spcBef>
              <a:spcAft>
                <a:spcPts val="0"/>
              </a:spcAft>
              <a:buSzPts val="2000"/>
              <a:buChar char="●"/>
            </a:pPr>
            <a:r>
              <a:rPr lang="en"/>
              <a:t>How you select your pivot.</a:t>
            </a:r>
            <a:endParaRPr/>
          </a:p>
          <a:p>
            <a:pPr indent="-355600" lvl="0" marL="457200" rtl="0" algn="l">
              <a:spcBef>
                <a:spcPts val="0"/>
              </a:spcBef>
              <a:spcAft>
                <a:spcPts val="0"/>
              </a:spcAft>
              <a:buSzPts val="2000"/>
              <a:buChar char="●"/>
            </a:pPr>
            <a:r>
              <a:rPr lang="en"/>
              <a:t>How you partition around that pivot.</a:t>
            </a:r>
            <a:endParaRPr/>
          </a:p>
          <a:p>
            <a:pPr indent="-355600" lvl="0" marL="457200" rtl="0" algn="l">
              <a:spcBef>
                <a:spcPts val="0"/>
              </a:spcBef>
              <a:spcAft>
                <a:spcPts val="0"/>
              </a:spcAft>
              <a:buSzPts val="2000"/>
              <a:buChar char="●"/>
            </a:pPr>
            <a:r>
              <a:rPr lang="en"/>
              <a:t>Other optimizations you might add to speed things up.</a:t>
            </a:r>
            <a:br>
              <a:rPr lang="en"/>
            </a:br>
            <a:endParaRPr/>
          </a:p>
          <a:p>
            <a:pPr indent="0" lvl="0" marL="0" rtl="0" algn="l">
              <a:spcBef>
                <a:spcPts val="600"/>
              </a:spcBef>
              <a:spcAft>
                <a:spcPts val="0"/>
              </a:spcAft>
              <a:buNone/>
            </a:pPr>
            <a:r>
              <a:rPr lang="en"/>
              <a:t>Bad choices can be very bad indeed, resulting in Θ(N</a:t>
            </a:r>
            <a:r>
              <a:rPr baseline="30000" lang="en"/>
              <a:t>2</a:t>
            </a:r>
            <a:r>
              <a:rPr lang="en"/>
              <a:t>) runtimes.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83" name="Shape 983"/>
        <p:cNvGrpSpPr/>
        <p:nvPr/>
      </p:nvGrpSpPr>
      <p:grpSpPr>
        <a:xfrm>
          <a:off x="0" y="0"/>
          <a:ext cx="0" cy="0"/>
          <a:chOff x="0" y="0"/>
          <a:chExt cx="0" cy="0"/>
        </a:xfrm>
      </p:grpSpPr>
      <p:sp>
        <p:nvSpPr>
          <p:cNvPr id="984" name="Google Shape;984;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the Worst Case</a:t>
            </a:r>
            <a:endParaRPr/>
          </a:p>
        </p:txBody>
      </p:sp>
      <p:sp>
        <p:nvSpPr>
          <p:cNvPr id="985" name="Google Shape;985;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55600" lvl="0" marL="457200" rtl="0" algn="l">
              <a:spcBef>
                <a:spcPts val="600"/>
              </a:spcBef>
              <a:spcAft>
                <a:spcPts val="0"/>
              </a:spcAft>
              <a:buSzPts val="2000"/>
              <a:buChar char="●"/>
            </a:pPr>
            <a:r>
              <a:rPr lang="en"/>
              <a:t>Bad ordering: Array already in sorted order (or almost sorted order).</a:t>
            </a:r>
            <a:endParaRPr/>
          </a:p>
          <a:p>
            <a:pPr indent="-355600" lvl="0" marL="457200" rtl="0" algn="l">
              <a:spcBef>
                <a:spcPts val="0"/>
              </a:spcBef>
              <a:spcAft>
                <a:spcPts val="0"/>
              </a:spcAft>
              <a:buSzPts val="2000"/>
              <a:buChar char="●"/>
            </a:pPr>
            <a:r>
              <a:rPr lang="en"/>
              <a:t>Bad elements: Array with all duplicates.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do to avoid worst case behavior?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our version of Quicksort has the following properties:</a:t>
            </a:r>
            <a:endParaRPr/>
          </a:p>
          <a:p>
            <a:pPr indent="-355600" lvl="0" marL="457200" rtl="0" algn="l">
              <a:spcBef>
                <a:spcPts val="600"/>
              </a:spcBef>
              <a:spcAft>
                <a:spcPts val="0"/>
              </a:spcAft>
              <a:buSzPts val="2000"/>
              <a:buChar char="●"/>
            </a:pPr>
            <a:r>
              <a:rPr lang="en"/>
              <a:t>Leftmost item is always chosen as the pivot.</a:t>
            </a:r>
            <a:endParaRPr/>
          </a:p>
          <a:p>
            <a:pPr indent="-355600" lvl="0" marL="457200" rtl="0" algn="l">
              <a:spcBef>
                <a:spcPts val="0"/>
              </a:spcBef>
              <a:spcAft>
                <a:spcPts val="0"/>
              </a:spcAft>
              <a:buSzPts val="2000"/>
              <a:buChar char="●"/>
            </a:pPr>
            <a:r>
              <a:rPr lang="en"/>
              <a:t>Our partiti</a:t>
            </a:r>
            <a:r>
              <a:rPr lang="en"/>
              <a:t>o</a:t>
            </a:r>
            <a:r>
              <a:rPr lang="en"/>
              <a:t>ning algorithm preserves the relative order of &lt;= and &gt;= items.</a:t>
            </a:r>
            <a:endParaRPr/>
          </a:p>
          <a:p>
            <a:pPr indent="0" lvl="0" marL="0" rtl="0" algn="l">
              <a:spcBef>
                <a:spcPts val="600"/>
              </a:spcBef>
              <a:spcAft>
                <a:spcPts val="0"/>
              </a:spcAft>
              <a:buNone/>
            </a:pPr>
            <a:r>
              <a:t/>
            </a:r>
            <a:endParaRPr/>
          </a:p>
        </p:txBody>
      </p:sp>
      <p:sp>
        <p:nvSpPr>
          <p:cNvPr id="986" name="Google Shape;986;p44"/>
          <p:cNvSpPr/>
          <p:nvPr/>
        </p:nvSpPr>
        <p:spPr>
          <a:xfrm>
            <a:off x="905499"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87" name="Google Shape;987;p44"/>
          <p:cNvSpPr/>
          <p:nvPr/>
        </p:nvSpPr>
        <p:spPr>
          <a:xfrm>
            <a:off x="1309513"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88" name="Google Shape;988;p44"/>
          <p:cNvSpPr/>
          <p:nvPr/>
        </p:nvSpPr>
        <p:spPr>
          <a:xfrm>
            <a:off x="1716984"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89" name="Google Shape;989;p44"/>
          <p:cNvSpPr/>
          <p:nvPr/>
        </p:nvSpPr>
        <p:spPr>
          <a:xfrm>
            <a:off x="2120999"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90" name="Google Shape;990;p44"/>
          <p:cNvSpPr/>
          <p:nvPr/>
        </p:nvSpPr>
        <p:spPr>
          <a:xfrm>
            <a:off x="2524641"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91" name="Google Shape;991;p44"/>
          <p:cNvSpPr/>
          <p:nvPr/>
        </p:nvSpPr>
        <p:spPr>
          <a:xfrm>
            <a:off x="2928655"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992" name="Google Shape;992;p44"/>
          <p:cNvSpPr/>
          <p:nvPr/>
        </p:nvSpPr>
        <p:spPr>
          <a:xfrm>
            <a:off x="3336126"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93" name="Google Shape;993;p44"/>
          <p:cNvSpPr/>
          <p:nvPr/>
        </p:nvSpPr>
        <p:spPr>
          <a:xfrm>
            <a:off x="4809085"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94" name="Google Shape;994;p44"/>
          <p:cNvSpPr/>
          <p:nvPr/>
        </p:nvSpPr>
        <p:spPr>
          <a:xfrm>
            <a:off x="5213213"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95" name="Google Shape;995;p44"/>
          <p:cNvSpPr/>
          <p:nvPr/>
        </p:nvSpPr>
        <p:spPr>
          <a:xfrm>
            <a:off x="5620800"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96" name="Google Shape;996;p44"/>
          <p:cNvSpPr/>
          <p:nvPr/>
        </p:nvSpPr>
        <p:spPr>
          <a:xfrm>
            <a:off x="6024928"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97" name="Google Shape;997;p44"/>
          <p:cNvSpPr/>
          <p:nvPr/>
        </p:nvSpPr>
        <p:spPr>
          <a:xfrm>
            <a:off x="6428684"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98" name="Google Shape;998;p44"/>
          <p:cNvSpPr/>
          <p:nvPr/>
        </p:nvSpPr>
        <p:spPr>
          <a:xfrm>
            <a:off x="6832812"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99" name="Google Shape;999;p44"/>
          <p:cNvSpPr/>
          <p:nvPr/>
        </p:nvSpPr>
        <p:spPr>
          <a:xfrm>
            <a:off x="7240398"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55600" lvl="0" marL="457200" rtl="0" algn="l">
              <a:spcBef>
                <a:spcPts val="600"/>
              </a:spcBef>
              <a:spcAft>
                <a:spcPts val="0"/>
              </a:spcAft>
              <a:buSzPts val="2000"/>
              <a:buChar char="●"/>
            </a:pPr>
            <a:r>
              <a:rPr lang="en"/>
              <a:t>Bad ordering: Array already in sorted order (or almost sorted order).</a:t>
            </a:r>
            <a:endParaRPr/>
          </a:p>
          <a:p>
            <a:pPr indent="-355600" lvl="0" marL="457200" rtl="0" algn="l">
              <a:spcBef>
                <a:spcPts val="0"/>
              </a:spcBef>
              <a:spcAft>
                <a:spcPts val="0"/>
              </a:spcAft>
              <a:buSzPts val="2000"/>
              <a:buChar char="●"/>
            </a:pPr>
            <a:r>
              <a:rPr lang="en"/>
              <a:t>Bad elements: Array with all duplicates.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What can we do to avoid worst case behavior?</a:t>
            </a:r>
            <a:endParaRPr/>
          </a:p>
          <a:p>
            <a:pPr indent="-355600" lvl="0" marL="457200" rtl="0" algn="l">
              <a:spcBef>
                <a:spcPts val="600"/>
              </a:spcBef>
              <a:spcAft>
                <a:spcPts val="0"/>
              </a:spcAft>
              <a:buSzPts val="2000"/>
              <a:buChar char="●"/>
            </a:pPr>
            <a:r>
              <a:rPr lang="en"/>
              <a:t>Always use the median as the pivot -- this works.</a:t>
            </a:r>
            <a:endParaRPr/>
          </a:p>
          <a:p>
            <a:pPr indent="-355600" lvl="0" marL="457200" rtl="0" algn="l">
              <a:spcBef>
                <a:spcPts val="0"/>
              </a:spcBef>
              <a:spcAft>
                <a:spcPts val="0"/>
              </a:spcAft>
              <a:buSzPts val="2000"/>
              <a:buChar char="●"/>
            </a:pPr>
            <a:r>
              <a:rPr lang="en"/>
              <a:t>Randomly swap two indices occasionally.</a:t>
            </a:r>
            <a:endParaRPr/>
          </a:p>
          <a:p>
            <a:pPr indent="-355600" lvl="1" marL="914400" rtl="0" algn="l">
              <a:spcBef>
                <a:spcPts val="0"/>
              </a:spcBef>
              <a:spcAft>
                <a:spcPts val="0"/>
              </a:spcAft>
              <a:buSzPts val="2000"/>
              <a:buChar char="○"/>
            </a:pPr>
            <a:r>
              <a:rPr lang="en"/>
              <a:t>Sporadic randomness. Maybe works?</a:t>
            </a:r>
            <a:endParaRPr/>
          </a:p>
          <a:p>
            <a:pPr indent="-355600" lvl="0" marL="457200" rtl="0" algn="l">
              <a:spcBef>
                <a:spcPts val="0"/>
              </a:spcBef>
              <a:spcAft>
                <a:spcPts val="0"/>
              </a:spcAft>
              <a:buSzPts val="2000"/>
              <a:buChar char="●"/>
            </a:pPr>
            <a:r>
              <a:rPr lang="en"/>
              <a:t>Shuffle before quicksorting.</a:t>
            </a:r>
            <a:endParaRPr/>
          </a:p>
          <a:p>
            <a:pPr indent="-355600" lvl="1" marL="914400" rtl="0" algn="l">
              <a:spcBef>
                <a:spcPts val="0"/>
              </a:spcBef>
              <a:spcAft>
                <a:spcPts val="0"/>
              </a:spcAft>
              <a:buSzPts val="2000"/>
              <a:buChar char="○"/>
            </a:pPr>
            <a:r>
              <a:rPr lang="en"/>
              <a:t>This definitely works and is a harder core version of the above.</a:t>
            </a:r>
            <a:endParaRPr/>
          </a:p>
          <a:p>
            <a:pPr indent="-355600" lvl="0" marL="457200" rtl="0" algn="l">
              <a:spcBef>
                <a:spcPts val="0"/>
              </a:spcBef>
              <a:spcAft>
                <a:spcPts val="0"/>
              </a:spcAft>
              <a:buSzPts val="2000"/>
              <a:buChar char="●"/>
            </a:pPr>
            <a:r>
              <a:rPr lang="en"/>
              <a:t>Partition from the center of the array: Does not work, can still find bad cases.</a:t>
            </a:r>
            <a:endParaRPr/>
          </a:p>
          <a:p>
            <a:pPr indent="0" lvl="0" marL="0" rtl="0" algn="l">
              <a:spcBef>
                <a:spcPts val="6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011" name="Google Shape;1011;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Quickman from Mega Man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3" name="Shape 53"/>
        <p:cNvGrpSpPr/>
        <p:nvPr/>
      </p:nvGrpSpPr>
      <p:grpSpPr>
        <a:xfrm>
          <a:off x="0" y="0"/>
          <a:ext cx="0" cy="0"/>
          <a:chOff x="0" y="0"/>
          <a:chExt cx="0" cy="0"/>
        </a:xfrm>
      </p:grpSpPr>
      <p:sp>
        <p:nvSpPr>
          <p:cNvPr id="54" name="Google Shape;54;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Picking the Best Sort: http://yellkey.com</a:t>
            </a:r>
            <a:r>
              <a:rPr lang="en">
                <a:solidFill>
                  <a:srgbClr val="38761D"/>
                </a:solidFill>
              </a:rPr>
              <a:t>/standard</a:t>
            </a:r>
            <a:endParaRPr>
              <a:solidFill>
                <a:srgbClr val="38761D"/>
              </a:solidFill>
            </a:endParaRPr>
          </a:p>
        </p:txBody>
      </p:sp>
      <p:sp>
        <p:nvSpPr>
          <p:cNvPr id="55" name="Google Shape;55;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do the following:</a:t>
            </a:r>
            <a:endParaRPr/>
          </a:p>
          <a:p>
            <a:pPr indent="-355600" lvl="0" marL="457200" rtl="0" algn="l">
              <a:spcBef>
                <a:spcPts val="600"/>
              </a:spcBef>
              <a:spcAft>
                <a:spcPts val="0"/>
              </a:spcAft>
              <a:buSzPts val="2000"/>
              <a:buChar char="●"/>
            </a:pPr>
            <a:r>
              <a:rPr lang="en"/>
              <a:t>Read 1,000,000 integers from a file into an array of length 1,000,000.</a:t>
            </a:r>
            <a:endParaRPr/>
          </a:p>
          <a:p>
            <a:pPr indent="-355600" lvl="0" marL="457200" rtl="0" algn="l">
              <a:spcBef>
                <a:spcPts val="0"/>
              </a:spcBef>
              <a:spcAft>
                <a:spcPts val="0"/>
              </a:spcAft>
              <a:buSzPts val="2000"/>
              <a:buChar char="●"/>
            </a:pPr>
            <a:r>
              <a:rPr lang="en"/>
              <a:t>Mergesort these integers.</a:t>
            </a:r>
            <a:endParaRPr/>
          </a:p>
          <a:p>
            <a:pPr indent="-355600" lvl="0" marL="457200" rtl="0" algn="l">
              <a:spcBef>
                <a:spcPts val="0"/>
              </a:spcBef>
              <a:spcAft>
                <a:spcPts val="0"/>
              </a:spcAft>
              <a:buSzPts val="2000"/>
              <a:buChar char="●"/>
            </a:pPr>
            <a:r>
              <a:rPr lang="en"/>
              <a:t>Select one integer randomly and change it.</a:t>
            </a:r>
            <a:endParaRPr/>
          </a:p>
          <a:p>
            <a:pPr indent="-355600" lvl="0" marL="457200" rtl="0" algn="l">
              <a:spcBef>
                <a:spcPts val="0"/>
              </a:spcBef>
              <a:spcAft>
                <a:spcPts val="0"/>
              </a:spcAft>
              <a:buSzPts val="2000"/>
              <a:buChar char="●"/>
            </a:pPr>
            <a:r>
              <a:rPr lang="en"/>
              <a:t>Sort using algorithm X of your choice.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sorting algorithm would be the fastest choice for X?</a:t>
            </a:r>
            <a:endParaRPr/>
          </a:p>
          <a:p>
            <a:pPr indent="-355600" lvl="0" marL="457200" rtl="0" algn="l">
              <a:spcBef>
                <a:spcPts val="600"/>
              </a:spcBef>
              <a:spcAft>
                <a:spcPts val="0"/>
              </a:spcAft>
              <a:buSzPts val="2000"/>
              <a:buAutoNum type="alphaUcPeriod"/>
            </a:pPr>
            <a:r>
              <a:rPr lang="en"/>
              <a:t>Selection Sort: O(N</a:t>
            </a:r>
            <a:r>
              <a:rPr baseline="30000" lang="en"/>
              <a:t>2</a:t>
            </a:r>
            <a:r>
              <a:rPr lang="en"/>
              <a:t>)</a:t>
            </a:r>
            <a:endParaRPr/>
          </a:p>
          <a:p>
            <a:pPr indent="-355600" lvl="0" marL="457200" rtl="0" algn="l">
              <a:spcBef>
                <a:spcPts val="0"/>
              </a:spcBef>
              <a:spcAft>
                <a:spcPts val="0"/>
              </a:spcAft>
              <a:buSzPts val="2000"/>
              <a:buAutoNum type="alphaUcPeriod"/>
            </a:pPr>
            <a:r>
              <a:rPr lang="en"/>
              <a:t>Heapsort: O(N Log N)</a:t>
            </a:r>
            <a:endParaRPr/>
          </a:p>
          <a:p>
            <a:pPr indent="-355600" lvl="0" marL="457200" rtl="0" algn="l">
              <a:spcBef>
                <a:spcPts val="0"/>
              </a:spcBef>
              <a:spcAft>
                <a:spcPts val="0"/>
              </a:spcAft>
              <a:buSzPts val="2000"/>
              <a:buAutoNum type="alphaUcPeriod"/>
            </a:pPr>
            <a:r>
              <a:rPr lang="en"/>
              <a:t>Mergesort: O(N Log N)</a:t>
            </a:r>
            <a:endParaRPr/>
          </a:p>
          <a:p>
            <a:pPr indent="-355600" lvl="0" marL="457200" rtl="0" algn="l">
              <a:spcBef>
                <a:spcPts val="0"/>
              </a:spcBef>
              <a:spcAft>
                <a:spcPts val="0"/>
              </a:spcAft>
              <a:buSzPts val="2000"/>
              <a:buAutoNum type="alphaUcPeriod"/>
            </a:pPr>
            <a:r>
              <a:rPr lang="en"/>
              <a:t>Insertion Sort: </a:t>
            </a:r>
            <a:r>
              <a:rPr lang="en"/>
              <a:t>O(N</a:t>
            </a:r>
            <a:r>
              <a:rPr baseline="30000" lang="en"/>
              <a:t>2</a:t>
            </a:r>
            <a:r>
              <a:rPr lang="en"/>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47"/>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Deleted Slides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Quicksort Origins</a:t>
            </a:r>
            <a:endParaRPr/>
          </a:p>
        </p:txBody>
      </p:sp>
      <p:sp>
        <p:nvSpPr>
          <p:cNvPr id="1022" name="Google Shape;1022;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Amusingly, Quicksort was the wrong tool for the job. Two issues:</a:t>
            </a:r>
            <a:endParaRPr/>
          </a:p>
          <a:p>
            <a:pPr indent="-355600" lvl="0" marL="457200" rtl="0" algn="l">
              <a:spcBef>
                <a:spcPts val="600"/>
              </a:spcBef>
              <a:spcAft>
                <a:spcPts val="0"/>
              </a:spcAft>
              <a:buSzPts val="2000"/>
              <a:buChar char="●"/>
            </a:pPr>
            <a:r>
              <a:rPr lang="en"/>
              <a:t>Language that Tony was using didn’t support recursion (so he couldn’t easily implement Quicksort).</a:t>
            </a:r>
            <a:endParaRPr/>
          </a:p>
          <a:p>
            <a:pPr indent="-355600" lvl="0" marL="457200" rtl="0" algn="l">
              <a:spcBef>
                <a:spcPts val="0"/>
              </a:spcBef>
              <a:spcAft>
                <a:spcPts val="0"/>
              </a:spcAft>
              <a:buSzPts val="2000"/>
              <a:buChar char="●"/>
            </a:pPr>
            <a:r>
              <a:rPr lang="en"/>
              <a:t>Sentences are usually shorter than 15 words.</a:t>
            </a:r>
            <a:endParaRPr/>
          </a:p>
          <a:p>
            <a:pPr indent="0" lvl="0" marL="0" rtl="0" algn="l">
              <a:spcBef>
                <a:spcPts val="600"/>
              </a:spcBef>
              <a:spcAft>
                <a:spcPts val="0"/>
              </a:spcAft>
              <a:buNone/>
            </a:pPr>
            <a:r>
              <a:t/>
            </a:r>
            <a:endParaRPr/>
          </a:p>
        </p:txBody>
      </p:sp>
      <p:pic>
        <p:nvPicPr>
          <p:cNvPr id="1023" name="Google Shape;1023;p48"/>
          <p:cNvPicPr preferRelativeResize="0"/>
          <p:nvPr/>
        </p:nvPicPr>
        <p:blipFill>
          <a:blip r:embed="rId3">
            <a:alphaModFix/>
          </a:blip>
          <a:stretch>
            <a:fillRect/>
          </a:stretch>
        </p:blipFill>
        <p:spPr>
          <a:xfrm>
            <a:off x="1631575" y="2485550"/>
            <a:ext cx="5880849" cy="242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1000"/>
                                        <p:tgtEl>
                                          <p:spTgt spid="10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1000"/>
                                        <p:tgtEl>
                                          <p:spTgt spid="1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029" name="Google Shape;1029;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Quickman from Mega Man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Observation: Insertion Sort on Almost Sorted Arrays</a:t>
            </a:r>
            <a:endParaRPr/>
          </a:p>
        </p:txBody>
      </p:sp>
      <p:sp>
        <p:nvSpPr>
          <p:cNvPr id="61" name="Google Shape;61;p1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arrays that are almost sorted, insertion sort does very little work.</a:t>
            </a:r>
            <a:endParaRPr/>
          </a:p>
          <a:p>
            <a:pPr indent="-355600" lvl="0" marL="457200" rtl="0" algn="l">
              <a:spcBef>
                <a:spcPts val="600"/>
              </a:spcBef>
              <a:spcAft>
                <a:spcPts val="0"/>
              </a:spcAft>
              <a:buSzPts val="2000"/>
              <a:buChar char="●"/>
            </a:pPr>
            <a:r>
              <a:rPr lang="en"/>
              <a:t>Left array: 5 inversions, so only 5 swaps.</a:t>
            </a:r>
            <a:endParaRPr/>
          </a:p>
          <a:p>
            <a:pPr indent="-355600" lvl="0" marL="457200" rtl="0" algn="l">
              <a:spcBef>
                <a:spcPts val="0"/>
              </a:spcBef>
              <a:spcAft>
                <a:spcPts val="0"/>
              </a:spcAft>
              <a:buSzPts val="2000"/>
              <a:buChar char="●"/>
            </a:pPr>
            <a:r>
              <a:rPr lang="en"/>
              <a:t>Right array: 3 inversion, so only 3 swaps.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62" name="Google Shape;62;p12"/>
          <p:cNvPicPr preferRelativeResize="0"/>
          <p:nvPr/>
        </p:nvPicPr>
        <p:blipFill>
          <a:blip r:embed="rId3">
            <a:alphaModFix/>
          </a:blip>
          <a:stretch>
            <a:fillRect/>
          </a:stretch>
        </p:blipFill>
        <p:spPr>
          <a:xfrm>
            <a:off x="4615375" y="2519675"/>
            <a:ext cx="2275519" cy="2576350"/>
          </a:xfrm>
          <a:prstGeom prst="rect">
            <a:avLst/>
          </a:prstGeom>
          <a:noFill/>
          <a:ln>
            <a:noFill/>
          </a:ln>
        </p:spPr>
      </p:pic>
      <p:pic>
        <p:nvPicPr>
          <p:cNvPr id="63" name="Google Shape;63;p12"/>
          <p:cNvPicPr preferRelativeResize="0"/>
          <p:nvPr/>
        </p:nvPicPr>
        <p:blipFill>
          <a:blip r:embed="rId4">
            <a:alphaModFix/>
          </a:blip>
          <a:stretch>
            <a:fillRect/>
          </a:stretch>
        </p:blipFill>
        <p:spPr>
          <a:xfrm>
            <a:off x="1549991" y="2519675"/>
            <a:ext cx="2289034" cy="262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Picking the Best Sort (Poll Everywhere)</a:t>
            </a:r>
            <a:endParaRPr/>
          </a:p>
        </p:txBody>
      </p:sp>
      <p:sp>
        <p:nvSpPr>
          <p:cNvPr id="69" name="Google Shape;69;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do the following:</a:t>
            </a:r>
            <a:endParaRPr/>
          </a:p>
          <a:p>
            <a:pPr indent="-355600" lvl="0" marL="457200" rtl="0" algn="l">
              <a:spcBef>
                <a:spcPts val="600"/>
              </a:spcBef>
              <a:spcAft>
                <a:spcPts val="0"/>
              </a:spcAft>
              <a:buSzPts val="2000"/>
              <a:buChar char="●"/>
            </a:pPr>
            <a:r>
              <a:rPr lang="en"/>
              <a:t>Read 1,000,000 integers from a file into an array of length 1,000,000.</a:t>
            </a:r>
            <a:endParaRPr/>
          </a:p>
          <a:p>
            <a:pPr indent="-355600" lvl="0" marL="457200" rtl="0" algn="l">
              <a:spcBef>
                <a:spcPts val="0"/>
              </a:spcBef>
              <a:spcAft>
                <a:spcPts val="0"/>
              </a:spcAft>
              <a:buSzPts val="2000"/>
              <a:buChar char="●"/>
            </a:pPr>
            <a:r>
              <a:rPr lang="en"/>
              <a:t>Mergesort these integers.</a:t>
            </a:r>
            <a:endParaRPr/>
          </a:p>
          <a:p>
            <a:pPr indent="-355600" lvl="0" marL="457200" rtl="0" algn="l">
              <a:spcBef>
                <a:spcPts val="0"/>
              </a:spcBef>
              <a:spcAft>
                <a:spcPts val="0"/>
              </a:spcAft>
              <a:buSzPts val="2000"/>
              <a:buChar char="●"/>
            </a:pPr>
            <a:r>
              <a:rPr lang="en"/>
              <a:t>Select one integer randomly and change it.</a:t>
            </a:r>
            <a:endParaRPr/>
          </a:p>
          <a:p>
            <a:pPr indent="-355600" lvl="0" marL="457200" rtl="0" algn="l">
              <a:spcBef>
                <a:spcPts val="0"/>
              </a:spcBef>
              <a:spcAft>
                <a:spcPts val="0"/>
              </a:spcAft>
              <a:buSzPts val="2000"/>
              <a:buChar char="●"/>
            </a:pPr>
            <a:r>
              <a:rPr lang="en"/>
              <a:t>Sort using algorithm X of your choice.</a:t>
            </a:r>
            <a:endParaRPr/>
          </a:p>
          <a:p>
            <a:pPr indent="-355600" lvl="0" marL="457200" rtl="0" algn="l">
              <a:spcBef>
                <a:spcPts val="0"/>
              </a:spcBef>
              <a:spcAft>
                <a:spcPts val="0"/>
              </a:spcAft>
              <a:buSzPts val="2000"/>
              <a:buChar char="●"/>
            </a:pPr>
            <a:r>
              <a:rPr lang="en"/>
              <a:t>In the worst case, we have 999,999 inversions: Θ(N) inversions.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sorting algorithm would be the fastest choice for X? Worst case run-times:</a:t>
            </a:r>
            <a:endParaRPr/>
          </a:p>
          <a:p>
            <a:pPr indent="-355600" lvl="0" marL="457200" rtl="0" algn="l">
              <a:spcBef>
                <a:spcPts val="600"/>
              </a:spcBef>
              <a:spcAft>
                <a:spcPts val="0"/>
              </a:spcAft>
              <a:buSzPts val="2000"/>
              <a:buAutoNum type="alphaUcPeriod"/>
            </a:pPr>
            <a:r>
              <a:rPr lang="en"/>
              <a:t>Selection Sort: Θ(N</a:t>
            </a:r>
            <a:r>
              <a:rPr baseline="30000" lang="en"/>
              <a:t>2</a:t>
            </a:r>
            <a:r>
              <a:rPr lang="en"/>
              <a:t>)</a:t>
            </a:r>
            <a:endParaRPr/>
          </a:p>
          <a:p>
            <a:pPr indent="-355600" lvl="0" marL="457200" rtl="0" algn="l">
              <a:spcBef>
                <a:spcPts val="0"/>
              </a:spcBef>
              <a:spcAft>
                <a:spcPts val="0"/>
              </a:spcAft>
              <a:buSzPts val="2000"/>
              <a:buAutoNum type="alphaUcPeriod"/>
            </a:pPr>
            <a:r>
              <a:rPr lang="en"/>
              <a:t>Heapsort: Θ(N log N)</a:t>
            </a:r>
            <a:endParaRPr/>
          </a:p>
          <a:p>
            <a:pPr indent="-355600" lvl="0" marL="457200" rtl="0" algn="l">
              <a:spcBef>
                <a:spcPts val="0"/>
              </a:spcBef>
              <a:spcAft>
                <a:spcPts val="0"/>
              </a:spcAft>
              <a:buSzPts val="2000"/>
              <a:buAutoNum type="alphaUcPeriod"/>
            </a:pPr>
            <a:r>
              <a:rPr lang="en"/>
              <a:t>Mergesort:  Θ(N log N)</a:t>
            </a:r>
            <a:endParaRPr/>
          </a:p>
          <a:p>
            <a:pPr indent="-355600" lvl="0" marL="457200" rtl="0" algn="l">
              <a:spcBef>
                <a:spcPts val="0"/>
              </a:spcBef>
              <a:spcAft>
                <a:spcPts val="0"/>
              </a:spcAft>
              <a:buSzPts val="2000"/>
              <a:buAutoNum type="alphaUcPeriod"/>
            </a:pPr>
            <a:r>
              <a:rPr b="1" lang="en"/>
              <a:t>Insertion Sort:  Θ(N)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Sort Sweet Spots</a:t>
            </a:r>
            <a:endParaRPr/>
          </a:p>
        </p:txBody>
      </p:sp>
      <p:sp>
        <p:nvSpPr>
          <p:cNvPr id="75" name="Google Shape;75;p14"/>
          <p:cNvSpPr txBox="1"/>
          <p:nvPr>
            <p:ph idx="1" type="body"/>
          </p:nvPr>
        </p:nvSpPr>
        <p:spPr>
          <a:xfrm>
            <a:off x="243000" y="556500"/>
            <a:ext cx="8532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arrays with a small number of inversions, insertion sort is extremely fast.</a:t>
            </a:r>
            <a:endParaRPr/>
          </a:p>
          <a:p>
            <a:pPr indent="-355600" lvl="0" marL="457200" rtl="0" algn="l">
              <a:spcBef>
                <a:spcPts val="600"/>
              </a:spcBef>
              <a:spcAft>
                <a:spcPts val="0"/>
              </a:spcAft>
              <a:buSzPts val="2000"/>
              <a:buChar char="●"/>
            </a:pPr>
            <a:r>
              <a:rPr lang="en"/>
              <a:t>One exchange per inversion (and number of comparisons is similar). Runtime is Θ(N + K) where K is number of inversions.</a:t>
            </a:r>
            <a:endParaRPr baseline="30000"/>
          </a:p>
          <a:p>
            <a:pPr indent="-355600" lvl="0" marL="457200" rtl="0" algn="l">
              <a:spcBef>
                <a:spcPts val="0"/>
              </a:spcBef>
              <a:spcAft>
                <a:spcPts val="0"/>
              </a:spcAft>
              <a:buSzPts val="2000"/>
              <a:buChar char="●"/>
            </a:pPr>
            <a:r>
              <a:rPr lang="en"/>
              <a:t>Define an </a:t>
            </a:r>
            <a:r>
              <a:rPr b="1" i="1" lang="en"/>
              <a:t>almost sorted</a:t>
            </a:r>
            <a:r>
              <a:rPr lang="en"/>
              <a:t> array as one in which number of inversions ≤ cN for some c. Insertion sort is excellent on these arrays.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Less obvious: For small arrays (N &lt; 15 or so), insertion sort is fastest.</a:t>
            </a:r>
            <a:endParaRPr/>
          </a:p>
          <a:p>
            <a:pPr indent="-355600" lvl="0" marL="457200" rtl="0" algn="l">
              <a:spcBef>
                <a:spcPts val="600"/>
              </a:spcBef>
              <a:spcAft>
                <a:spcPts val="0"/>
              </a:spcAft>
              <a:buSzPts val="2000"/>
              <a:buChar char="●"/>
            </a:pPr>
            <a:r>
              <a:rPr lang="en"/>
              <a:t>More of an empirical fact than a theoretical one.</a:t>
            </a:r>
            <a:endParaRPr/>
          </a:p>
          <a:p>
            <a:pPr indent="-355600" lvl="0" marL="457200" rtl="0" algn="l">
              <a:spcBef>
                <a:spcPts val="0"/>
              </a:spcBef>
              <a:spcAft>
                <a:spcPts val="0"/>
              </a:spcAft>
              <a:buSzPts val="2000"/>
              <a:buChar char="●"/>
            </a:pPr>
            <a:r>
              <a:rPr lang="en"/>
              <a:t>Theoretical analysis beyond scope of the course.</a:t>
            </a:r>
            <a:endParaRPr/>
          </a:p>
          <a:p>
            <a:pPr indent="-355600" lvl="0" marL="457200" rtl="0" algn="l">
              <a:spcBef>
                <a:spcPts val="0"/>
              </a:spcBef>
              <a:spcAft>
                <a:spcPts val="0"/>
              </a:spcAft>
              <a:buSzPts val="2000"/>
              <a:buChar char="●"/>
            </a:pPr>
            <a:r>
              <a:rPr lang="en"/>
              <a:t>Rough idea: Divide and conquer algorithms like heapsort / mergesort spend too much time dividing, but insertion sort goes straight to the conquest.</a:t>
            </a:r>
            <a:endParaRPr/>
          </a:p>
          <a:p>
            <a:pPr indent="-355600" lvl="0" marL="457200" rtl="0" algn="l">
              <a:spcBef>
                <a:spcPts val="0"/>
              </a:spcBef>
              <a:spcAft>
                <a:spcPts val="0"/>
              </a:spcAft>
              <a:buSzPts val="2000"/>
              <a:buChar char="●"/>
            </a:pPr>
            <a:r>
              <a:rPr lang="en"/>
              <a:t>The Java implementation of Mergesort does this (</a:t>
            </a:r>
            <a:r>
              <a:rPr lang="en" u="sng">
                <a:solidFill>
                  <a:schemeClr val="hlink"/>
                </a:solidFill>
                <a:hlinkClick r:id="rId3"/>
              </a:rPr>
              <a:t>Link</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Sorts So Far</a:t>
            </a:r>
            <a:endParaRPr/>
          </a:p>
        </p:txBody>
      </p:sp>
      <p:graphicFrame>
        <p:nvGraphicFramePr>
          <p:cNvPr id="81" name="Google Shape;81;p15"/>
          <p:cNvGraphicFramePr/>
          <p:nvPr/>
        </p:nvGraphicFramePr>
        <p:xfrm>
          <a:off x="418075" y="1084538"/>
          <a:ext cx="3000000" cy="3000000"/>
        </p:xfrm>
        <a:graphic>
          <a:graphicData uri="http://schemas.openxmlformats.org/drawingml/2006/table">
            <a:tbl>
              <a:tblPr>
                <a:noFill/>
                <a:tableStyleId>{3C18E537-AD01-466E-980D-321053A3F5FF}</a:tableStyleId>
              </a:tblPr>
              <a:tblGrid>
                <a:gridCol w="1749100"/>
                <a:gridCol w="1344650"/>
                <a:gridCol w="1375900"/>
                <a:gridCol w="900075"/>
                <a:gridCol w="884200"/>
                <a:gridCol w="2053875"/>
              </a:tblGrid>
              <a:tr h="6818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Best Case Runtime</a:t>
                      </a:r>
                      <a:endParaRPr sz="1800"/>
                    </a:p>
                  </a:txBody>
                  <a:tcPr marT="91425" marB="91425" marR="91425" marL="91425"/>
                </a:tc>
                <a:tc>
                  <a:txBody>
                    <a:bodyPr/>
                    <a:lstStyle/>
                    <a:p>
                      <a:pPr indent="0" lvl="0" marL="0" rtl="0" algn="l">
                        <a:spcBef>
                          <a:spcPts val="0"/>
                        </a:spcBef>
                        <a:spcAft>
                          <a:spcPts val="0"/>
                        </a:spcAft>
                        <a:buNone/>
                      </a:pPr>
                      <a:r>
                        <a:rPr lang="en" sz="1800"/>
                        <a:t>Worst Case Runtime</a:t>
                      </a:r>
                      <a:endParaRPr sz="1800"/>
                    </a:p>
                  </a:txBody>
                  <a:tcPr marT="91425" marB="91425" marR="91425" marL="91425"/>
                </a:tc>
                <a:tc>
                  <a:txBody>
                    <a:bodyPr/>
                    <a:lstStyle/>
                    <a:p>
                      <a:pPr indent="0" lvl="0" marL="0" rtl="0" algn="l">
                        <a:spcBef>
                          <a:spcPts val="0"/>
                        </a:spcBef>
                        <a:spcAft>
                          <a:spcPts val="0"/>
                        </a:spcAft>
                        <a:buNone/>
                      </a:pPr>
                      <a:r>
                        <a:rPr lang="en" sz="1800"/>
                        <a:t>Space</a:t>
                      </a:r>
                      <a:endParaRPr sz="1800"/>
                    </a:p>
                  </a:txBody>
                  <a:tcPr marT="91425" marB="91425" marR="91425" marL="91425"/>
                </a:tc>
                <a:tc>
                  <a:txBody>
                    <a:bodyPr/>
                    <a:lstStyle/>
                    <a:p>
                      <a:pPr indent="0" lvl="0" marL="0" rtl="0" algn="l">
                        <a:spcBef>
                          <a:spcPts val="0"/>
                        </a:spcBef>
                        <a:spcAft>
                          <a:spcPts val="0"/>
                        </a:spcAft>
                        <a:buNone/>
                      </a:pPr>
                      <a:r>
                        <a:rPr lang="en" sz="1800"/>
                        <a:t>Demo</a:t>
                      </a:r>
                      <a:endParaRPr sz="1800"/>
                    </a:p>
                  </a:txBody>
                  <a:tcPr marT="91425" marB="91425" marR="91425" marL="91425"/>
                </a:tc>
                <a:tc>
                  <a:txBody>
                    <a:bodyPr/>
                    <a:lstStyle/>
                    <a:p>
                      <a:pPr indent="0" lvl="0" marL="0" rtl="0" algn="l">
                        <a:spcBef>
                          <a:spcPts val="0"/>
                        </a:spcBef>
                        <a:spcAft>
                          <a:spcPts val="0"/>
                        </a:spcAft>
                        <a:buNone/>
                      </a:pPr>
                      <a:r>
                        <a:rPr lang="en" sz="1800"/>
                        <a:t>Notes</a:t>
                      </a:r>
                      <a:endParaRPr sz="1800"/>
                    </a:p>
                  </a:txBody>
                  <a:tcPr marT="91425" marB="91425" marR="91425" marL="91425"/>
                </a:tc>
              </a:tr>
              <a:tr h="317800">
                <a:tc>
                  <a:txBody>
                    <a:bodyPr/>
                    <a:lstStyle/>
                    <a:p>
                      <a:pPr indent="0" lvl="0" marL="0" rtl="0" algn="l">
                        <a:spcBef>
                          <a:spcPts val="0"/>
                        </a:spcBef>
                        <a:spcAft>
                          <a:spcPts val="0"/>
                        </a:spcAft>
                        <a:buNone/>
                      </a:pPr>
                      <a:r>
                        <a:rPr lang="en" sz="1800" u="sng">
                          <a:solidFill>
                            <a:schemeClr val="hlink"/>
                          </a:solidFill>
                          <a:hlinkClick r:id="rId3"/>
                        </a:rPr>
                        <a:t>Selection 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t>Θ(N</a:t>
                      </a:r>
                      <a:r>
                        <a:rPr baseline="30000" lang="en" sz="1800"/>
                        <a:t>2</a:t>
                      </a:r>
                      <a:r>
                        <a:rPr lang="en" sz="1800"/>
                        <a:t>)</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r:id="rId4"/>
                        </a:rPr>
                        <a:t>Link</a:t>
                      </a:r>
                      <a:endParaRPr sz="1800"/>
                    </a:p>
                  </a:txBody>
                  <a:tcPr marT="91425" marB="91425" marR="91425" marL="91425"/>
                </a:tc>
                <a:tc>
                  <a:txBody>
                    <a:bodyPr/>
                    <a:lstStyle/>
                    <a:p>
                      <a:pPr indent="0" lvl="0" marL="0" rtl="0" algn="l">
                        <a:spcBef>
                          <a:spcPts val="0"/>
                        </a:spcBef>
                        <a:spcAft>
                          <a:spcPts val="0"/>
                        </a:spcAft>
                        <a:buNone/>
                      </a:pPr>
                      <a:r>
                        <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5"/>
                        </a:rPr>
                        <a:t>Heapsort</a:t>
                      </a:r>
                      <a:r>
                        <a:rPr lang="en" sz="1800"/>
                        <a:t> </a:t>
                      </a:r>
                      <a:endParaRPr sz="1800"/>
                    </a:p>
                    <a:p>
                      <a:pPr indent="0" lvl="0" marL="0" rtl="0" algn="l">
                        <a:spcBef>
                          <a:spcPts val="0"/>
                        </a:spcBef>
                        <a:spcAft>
                          <a:spcPts val="0"/>
                        </a:spcAft>
                        <a:buNone/>
                      </a:pPr>
                      <a:r>
                        <a:rPr lang="en" sz="1800"/>
                        <a:t>(in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r:id="rId6"/>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Bad cache (61C) performance.</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7"/>
                        </a:rPr>
                        <a:t>Mergesort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 log 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Θ(N)</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r:id="rId8"/>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Fastest of these.</a:t>
                      </a:r>
                      <a:endParaRPr sz="1800">
                        <a:solidFill>
                          <a:schemeClr val="dk1"/>
                        </a:solidFill>
                      </a:endParaRPr>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9"/>
                        </a:rPr>
                        <a:t>Insertion Sort</a:t>
                      </a:r>
                      <a:r>
                        <a:rPr lang="en" sz="1800"/>
                        <a:t> (in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r:id="rId10"/>
                        </a:rPr>
                        <a:t>Link</a:t>
                      </a:r>
                      <a:endParaRPr sz="1800"/>
                    </a:p>
                  </a:txBody>
                  <a:tcPr marT="91425" marB="91425" marR="91425" marL="91425"/>
                </a:tc>
                <a:tc>
                  <a:txBody>
                    <a:bodyPr/>
                    <a:lstStyle/>
                    <a:p>
                      <a:pPr indent="0" lvl="0" marL="0" rtl="0" algn="l">
                        <a:spcBef>
                          <a:spcPts val="0"/>
                        </a:spcBef>
                        <a:spcAft>
                          <a:spcPts val="0"/>
                        </a:spcAft>
                        <a:buNone/>
                      </a:pPr>
                      <a:r>
                        <a:rPr lang="en" sz="1800"/>
                        <a:t>Best for small N or almost sorted. </a:t>
                      </a:r>
                      <a:endParaRPr sz="18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901125" y="2108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Backstory, Partitioning</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