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29" r:id="rId3"/>
    <p:sldId id="310" r:id="rId4"/>
    <p:sldId id="313" r:id="rId5"/>
    <p:sldId id="335" r:id="rId6"/>
    <p:sldId id="333" r:id="rId7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1C6063-C5BB-426D-9B0E-E633BF136C2C}">
          <p14:sldIdLst>
            <p14:sldId id="256"/>
            <p14:sldId id="329"/>
            <p14:sldId id="310"/>
            <p14:sldId id="313"/>
          </p14:sldIdLst>
        </p14:section>
        <p14:section name="Untitled Section" id="{247AFF72-5ED9-453C-BD7B-8F3F844C46AD}">
          <p14:sldIdLst>
            <p14:sldId id="335"/>
          </p14:sldIdLst>
        </p14:section>
        <p14:section name="Untitled Section" id="{8B54556A-EE88-4F14-8FBD-3A75B1B2E255}">
          <p14:sldIdLst/>
        </p14:section>
        <p14:section name="Untitled Section" id="{863570A4-0304-45DF-84D1-9D41DD58BBAF}">
          <p14:sldIdLst>
            <p14:sldId id="333"/>
          </p14:sldIdLst>
        </p14:section>
        <p14:section name="Untitled Section" id="{3DE32B46-0BC0-4756-BD9A-AB3BF93FE48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enico Bianculli" initials="DB" lastIdx="4" clrIdx="0"/>
  <p:cmAuthor id="1" name="Ivana Vukotić ex Todorović" initials="IVeT" lastIdx="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0AC"/>
    <a:srgbClr val="4E3466"/>
    <a:srgbClr val="0198D1"/>
    <a:srgbClr val="DC1819"/>
    <a:srgbClr val="FFFF05"/>
    <a:srgbClr val="0097D6"/>
    <a:srgbClr val="2C4E5E"/>
    <a:srgbClr val="137089"/>
    <a:srgbClr val="FFEEB7"/>
    <a:srgbClr val="F5D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4" autoAdjust="0"/>
    <p:restoredTop sz="92511" autoAdjust="0"/>
  </p:normalViewPr>
  <p:slideViewPr>
    <p:cSldViewPr>
      <p:cViewPr varScale="1">
        <p:scale>
          <a:sx n="64" d="100"/>
          <a:sy n="64" d="100"/>
        </p:scale>
        <p:origin x="1212" y="4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288" cy="480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189" y="0"/>
            <a:ext cx="3169288" cy="480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E6A5-A4F9-4A42-9B56-223CF7D26F4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519"/>
            <a:ext cx="3169288" cy="480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189" y="9119519"/>
            <a:ext cx="3169288" cy="480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EF3AF-2159-4FAC-8FA9-535E1F2F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6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6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24B324-8A5D-4BF6-A5E7-4D4B644E7A6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6" y="9119476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856810A-3467-425D-A1CA-E1680E94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4731" y="6381328"/>
            <a:ext cx="4914546" cy="15758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9494" y="6538914"/>
            <a:ext cx="506506" cy="319086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399494" y="6538914"/>
            <a:ext cx="506506" cy="3190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C364B3-F343-44BE-B88D-4261F52AD8AB}" type="slidenum">
              <a:rPr lang="en-US" sz="1800" smtClean="0"/>
              <a:pPr/>
              <a:t>‹#›</a:t>
            </a:fld>
            <a:endParaRPr lang="en-US" sz="18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4731" y="6381328"/>
            <a:ext cx="4914546" cy="15758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016" y="1600203"/>
            <a:ext cx="4375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99494" y="6538914"/>
            <a:ext cx="506506" cy="3190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C364B3-F343-44BE-B88D-4261F52AD8AB}" type="slidenum">
              <a:rPr lang="en-US" sz="1800" smtClean="0"/>
              <a:pPr/>
              <a:t>‹#›</a:t>
            </a:fld>
            <a:endParaRPr lang="en-US" sz="18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4731" y="6381328"/>
            <a:ext cx="4914546" cy="15758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9399494" y="6538914"/>
            <a:ext cx="506506" cy="3190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C364B3-F343-44BE-B88D-4261F52AD8AB}" type="slidenum">
              <a:rPr lang="en-US" sz="1800" smtClean="0"/>
              <a:pPr/>
              <a:t>‹#›</a:t>
            </a:fld>
            <a:endParaRPr lang="en-US" sz="180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4731" y="6381328"/>
            <a:ext cx="4914546" cy="15758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4731" y="6381328"/>
            <a:ext cx="4914546" cy="15758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399494" y="6538914"/>
            <a:ext cx="506506" cy="3190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C364B3-F343-44BE-B88D-4261F52AD8AB}" type="slidenum">
              <a:rPr lang="en-US" sz="1800" smtClean="0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218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054"/>
            <a:ext cx="9906000" cy="6855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5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224807" y="6605506"/>
            <a:ext cx="3528392" cy="252494"/>
          </a:xfrm>
          <a:prstGeom prst="rect">
            <a:avLst/>
          </a:prstGeom>
          <a:solidFill>
            <a:srgbClr val="4E3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6605506"/>
            <a:ext cx="3224808" cy="252494"/>
          </a:xfrm>
          <a:prstGeom prst="rect">
            <a:avLst/>
          </a:prstGeom>
          <a:solidFill>
            <a:srgbClr val="DC1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753200" y="6605506"/>
            <a:ext cx="3152800" cy="252494"/>
          </a:xfrm>
          <a:prstGeom prst="rect">
            <a:avLst/>
          </a:prstGeom>
          <a:solidFill>
            <a:srgbClr val="01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8"/>
          <a:srcRect l="27166" t="6432" b="80969"/>
          <a:stretch/>
        </p:blipFill>
        <p:spPr>
          <a:xfrm>
            <a:off x="0" y="314827"/>
            <a:ext cx="9063906" cy="88192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314827"/>
            <a:ext cx="9906000" cy="881925"/>
          </a:xfrm>
          <a:prstGeom prst="rect">
            <a:avLst/>
          </a:prstGeom>
          <a:gradFill>
            <a:gsLst>
              <a:gs pos="15000">
                <a:schemeClr val="bg1"/>
              </a:gs>
              <a:gs pos="61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04665"/>
            <a:ext cx="7656055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27" y="404665"/>
            <a:ext cx="970717" cy="720080"/>
          </a:xfrm>
          <a:prstGeom prst="rect">
            <a:avLst/>
          </a:prstGeom>
        </p:spPr>
      </p:pic>
      <p:pic>
        <p:nvPicPr>
          <p:cNvPr id="12" name="Picture 4" descr="Uni.lu_bottom_logo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0710"/>
            <a:ext cx="9906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99494" y="6538914"/>
            <a:ext cx="506506" cy="319086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4731" y="6381328"/>
            <a:ext cx="4914546" cy="15758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100"/>
            </a:lvl1pPr>
          </a:lstStyle>
          <a:p>
            <a:endParaRPr lang="en-US" dirty="0"/>
          </a:p>
        </p:txBody>
      </p:sp>
      <p:pic>
        <p:nvPicPr>
          <p:cNvPr id="19" name="Picture 18" descr="SNT_slide_pgInt.jpg"/>
          <p:cNvPicPr>
            <a:picLocks noChangeAspect="1"/>
          </p:cNvPicPr>
          <p:nvPr userDrawn="1"/>
        </p:nvPicPr>
        <p:blipFill rotWithShape="1">
          <a:blip r:embed="rId11" cstate="print"/>
          <a:srcRect l="3544" t="4200" r="82281" b="80244"/>
          <a:stretch/>
        </p:blipFill>
        <p:spPr>
          <a:xfrm>
            <a:off x="8553401" y="308413"/>
            <a:ext cx="1172524" cy="8657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449277" y="1066070"/>
            <a:ext cx="2432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pt-PT" sz="3600" b="0" i="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4E3466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anose="020F0704030504030204" pitchFamily="34" charset="0"/>
              </a:rPr>
              <a:t>C</a:t>
            </a:r>
            <a:r>
              <a:rPr lang="pt-PT" sz="2800" b="0" i="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4E3466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anose="020F0704030504030204" pitchFamily="34" charset="0"/>
              </a:rPr>
              <a:t>riti</a:t>
            </a:r>
            <a:r>
              <a:rPr lang="pt-PT" sz="3600" b="0" i="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4E3466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anose="020F0704030504030204" pitchFamily="34" charset="0"/>
              </a:rPr>
              <a:t>X</a:t>
            </a:r>
            <a:r>
              <a:rPr lang="pt-PT" sz="3200" b="0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4E3466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14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E3466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en.uni.lu/snt/research/critix" TargetMode="External"/><Relationship Id="rId2" Type="http://schemas.openxmlformats.org/officeDocument/2006/relationships/hyperlink" Target="mailto:paulo.verissimo@uni.l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845463393"/>
              </p:ext>
            </p:extLst>
          </p:nvPr>
        </p:nvSpPr>
        <p:spPr>
          <a:xfrm>
            <a:off x="776536" y="1772816"/>
            <a:ext cx="8064896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3F3151"/>
                </a:solidFill>
              </a:rPr>
              <a:t>Towards an </a:t>
            </a:r>
            <a:r>
              <a:rPr lang="en-US" dirty="0">
                <a:solidFill>
                  <a:srgbClr val="3F3151"/>
                </a:solidFill>
              </a:rPr>
              <a:t>Ecosystem for Verifying Implementations of BFT protocols</a:t>
            </a:r>
            <a:endParaRPr lang="pt-PT" dirty="0">
              <a:solidFill>
                <a:srgbClr val="3F315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00872" y="4797152"/>
            <a:ext cx="6048672" cy="1080120"/>
          </a:xfrm>
        </p:spPr>
        <p:txBody>
          <a:bodyPr>
            <a:normAutofit fontScale="55000" lnSpcReduction="20000"/>
          </a:bodyPr>
          <a:lstStyle/>
          <a:p>
            <a:pPr algn="l" fontAlgn="base">
              <a:lnSpc>
                <a:spcPct val="80000"/>
              </a:lnSpc>
              <a:spcAft>
                <a:spcPct val="0"/>
              </a:spcAft>
              <a:buClr>
                <a:srgbClr val="CC0000"/>
              </a:buClr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Ivana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Vukotic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, Vincent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Rahli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, Marcus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lp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and Paulo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Esteves-Ver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ssimo</a:t>
            </a:r>
            <a:endParaRPr 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</a:endParaRPr>
          </a:p>
          <a:p>
            <a:pPr lvl="0" algn="l" fontAlgn="base">
              <a:lnSpc>
                <a:spcPct val="80000"/>
              </a:lnSpc>
              <a:spcAft>
                <a:spcPct val="0"/>
              </a:spcAft>
              <a:buClr>
                <a:srgbClr val="CC0000"/>
              </a:buClr>
            </a:pPr>
            <a:endParaRPr lang="en-US" sz="1100" b="1" kern="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</a:endParaRPr>
          </a:p>
          <a:p>
            <a:pPr lvl="0" algn="l" fontAlgn="base">
              <a:lnSpc>
                <a:spcPct val="80000"/>
              </a:lnSpc>
              <a:spcAft>
                <a:spcPct val="0"/>
              </a:spcAft>
              <a:buClr>
                <a:srgbClr val="CC0000"/>
              </a:buClr>
            </a:pPr>
            <a:r>
              <a:rPr lang="en-US" sz="2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Univ. of Luxembourg </a:t>
            </a:r>
            <a:r>
              <a:rPr lang="en-US" sz="20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SnT</a:t>
            </a:r>
            <a:endParaRPr lang="en-US" sz="2000" i="1" kern="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</a:endParaRPr>
          </a:p>
          <a:p>
            <a:pPr lvl="0" algn="l" fontAlgn="base">
              <a:lnSpc>
                <a:spcPct val="80000"/>
              </a:lnSpc>
              <a:spcAft>
                <a:spcPct val="0"/>
              </a:spcAft>
              <a:buClr>
                <a:srgbClr val="CC0000"/>
              </a:buClr>
            </a:pPr>
            <a:r>
              <a:rPr lang="en-US" sz="2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Luxembourg</a:t>
            </a:r>
          </a:p>
          <a:p>
            <a:pPr lvl="0" algn="l" fontAlgn="base">
              <a:lnSpc>
                <a:spcPct val="80000"/>
              </a:lnSpc>
              <a:spcAft>
                <a:spcPct val="0"/>
              </a:spcAft>
              <a:buClr>
                <a:srgbClr val="CC0000"/>
              </a:buClr>
            </a:pPr>
            <a:endParaRPr lang="en-US" sz="1400" i="1" kern="0" dirty="0">
              <a:solidFill>
                <a:srgbClr val="000000"/>
              </a:solidFill>
              <a:latin typeface="Verdana"/>
            </a:endParaRPr>
          </a:p>
          <a:p>
            <a:pPr lvl="0" algn="l" fontAlgn="base">
              <a:lnSpc>
                <a:spcPct val="80000"/>
              </a:lnSpc>
              <a:spcAft>
                <a:spcPct val="0"/>
              </a:spcAft>
              <a:buClr>
                <a:srgbClr val="CC0000"/>
              </a:buClr>
            </a:pPr>
            <a:r>
              <a:rPr lang="en-US" sz="1800" kern="0" dirty="0">
                <a:solidFill>
                  <a:srgbClr val="000000"/>
                </a:solidFill>
                <a:latin typeface="Verdana"/>
                <a:hlinkClick r:id="rId2"/>
              </a:rPr>
              <a:t>&lt;name&gt;.&lt;surname&gt;@uni.lu</a:t>
            </a:r>
          </a:p>
          <a:p>
            <a:pPr lvl="0" algn="l" fontAlgn="base">
              <a:lnSpc>
                <a:spcPct val="80000"/>
              </a:lnSpc>
              <a:spcAft>
                <a:spcPct val="0"/>
              </a:spcAft>
              <a:buClr>
                <a:srgbClr val="CC0000"/>
              </a:buClr>
            </a:pPr>
            <a:r>
              <a:rPr lang="en-US" sz="1800" kern="0" dirty="0">
                <a:solidFill>
                  <a:srgbClr val="000000"/>
                </a:solidFill>
                <a:latin typeface="Verdana"/>
                <a:hlinkClick r:id="rId3"/>
              </a:rPr>
              <a:t>http://</a:t>
            </a:r>
            <a:r>
              <a:rPr lang="en-US" sz="1800" kern="0" dirty="0" smtClean="0">
                <a:solidFill>
                  <a:srgbClr val="000000"/>
                </a:solidFill>
                <a:latin typeface="Verdana"/>
                <a:hlinkClick r:id="rId3"/>
              </a:rPr>
              <a:t>wwwen.uni.lu/snt/research/critix</a:t>
            </a:r>
            <a:r>
              <a:rPr lang="en-US" sz="1800" kern="0" dirty="0" smtClean="0">
                <a:solidFill>
                  <a:srgbClr val="000000"/>
                </a:solidFill>
                <a:latin typeface="Verdana"/>
              </a:rPr>
              <a:t>v</a:t>
            </a:r>
            <a:endParaRPr lang="en-US" sz="18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Rectangle 7"/>
          <p:cNvSpPr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2054510898"/>
              </p:ext>
            </p:extLst>
          </p:nvPr>
        </p:nvSpPr>
        <p:spPr bwMode="auto">
          <a:xfrm>
            <a:off x="1424608" y="6236151"/>
            <a:ext cx="82274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 anchorCtr="0">
            <a:spAutoFit/>
          </a:bodyPr>
          <a:lstStyle/>
          <a:p>
            <a:pPr eaLnBrk="0" hangingPunct="0"/>
            <a:r>
              <a:rPr lang="pt-PT" sz="1400" dirty="0" smtClean="0"/>
              <a:t>DeepSpec 2018</a:t>
            </a:r>
            <a:endParaRPr lang="pt-PT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136576" y="66117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Ivana </a:t>
            </a:r>
            <a:r>
              <a:rPr lang="en-US" sz="1000" dirty="0" err="1">
                <a:solidFill>
                  <a:schemeClr val="bg1"/>
                </a:solidFill>
              </a:rPr>
              <a:t>Vukotic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2940414277"/>
              </p:ext>
            </p:extLst>
          </p:nvPr>
        </p:nvSpPr>
        <p:spPr>
          <a:xfrm>
            <a:off x="3221130" y="6611778"/>
            <a:ext cx="354853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An </a:t>
            </a:r>
            <a:r>
              <a:rPr lang="en-US" sz="1000" dirty="0">
                <a:solidFill>
                  <a:srgbClr val="FFFFFF"/>
                </a:solidFill>
              </a:rPr>
              <a:t>Ecosystem for Verifying Implementations of BFT protocols</a:t>
            </a:r>
            <a:endParaRPr lang="pt-PT" sz="1000" dirty="0">
              <a:solidFill>
                <a:srgbClr val="FFFFFF"/>
              </a:solidFill>
              <a:cs typeface="Calibri"/>
            </a:endParaRPr>
          </a:p>
          <a:p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7"/>
          <p:cNvSpPr txBox="1"/>
          <p:nvPr>
            <p:extLst>
              <p:ext uri="{D42A27DB-BD31-4B8C-83A1-F6EECF244321}">
                <p14:modId xmlns:p14="http://schemas.microsoft.com/office/powerpoint/2010/main" val="3882368040"/>
              </p:ext>
            </p:extLst>
          </p:nvPr>
        </p:nvSpPr>
        <p:spPr>
          <a:xfrm>
            <a:off x="7890140" y="6611337"/>
            <a:ext cx="10081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lang="pt-PT" sz="1000" dirty="0">
                <a:solidFill>
                  <a:schemeClr val="bg1"/>
                </a:solidFill>
              </a:rPr>
              <a:t>DeepSpec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872" y="6135107"/>
            <a:ext cx="6264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Supported by the </a:t>
            </a:r>
            <a:r>
              <a:rPr lang="en-US" sz="1000" dirty="0" err="1"/>
              <a:t>SnT</a:t>
            </a:r>
            <a:r>
              <a:rPr lang="en-US" sz="1000" dirty="0"/>
              <a:t> and the National Research Fund Luxembourg (FNR), through PEARL grant FNR/P14/8149128</a:t>
            </a:r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344488" y="4794853"/>
            <a:ext cx="273630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80000"/>
              </a:lnSpc>
              <a:spcAft>
                <a:spcPct val="0"/>
              </a:spcAft>
              <a:buClr>
                <a:srgbClr val="CC0000"/>
              </a:buClr>
            </a:pPr>
            <a:endParaRPr lang="en-US" sz="1100" kern="0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529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information infrastructure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1810133"/>
            <a:ext cx="2484277" cy="17909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013" t="15265" r="207013" b="-6056"/>
          <a:stretch/>
        </p:blipFill>
        <p:spPr>
          <a:xfrm>
            <a:off x="4127500" y="2546350"/>
            <a:ext cx="1651000" cy="1602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8" y="1820230"/>
            <a:ext cx="2488305" cy="1895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4" y="3937725"/>
            <a:ext cx="2502404" cy="1790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98" y="2708920"/>
            <a:ext cx="2502404" cy="17920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6576" y="66117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Ivana </a:t>
            </a:r>
            <a:r>
              <a:rPr lang="en-US" sz="1000" dirty="0" err="1">
                <a:solidFill>
                  <a:schemeClr val="bg1"/>
                </a:solidFill>
              </a:rPr>
              <a:t>Vukotic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>
            <p:extLst>
              <p:ext uri="{D42A27DB-BD31-4B8C-83A1-F6EECF244321}">
                <p14:modId xmlns:p14="http://schemas.microsoft.com/office/powerpoint/2010/main" val="2474848130"/>
              </p:ext>
            </p:extLst>
          </p:nvPr>
        </p:nvSpPr>
        <p:spPr>
          <a:xfrm>
            <a:off x="3309679" y="6611778"/>
            <a:ext cx="3371436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An Ecosystem for Verifying Implementations of BFT protocols</a:t>
            </a:r>
            <a:endParaRPr lang="pt-PT" sz="1000" dirty="0"/>
          </a:p>
          <a:p>
            <a:endParaRPr lang="en-US" sz="1000" dirty="0"/>
          </a:p>
          <a:p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3937725"/>
            <a:ext cx="2502404" cy="1790936"/>
          </a:xfrm>
          <a:prstGeom prst="rect">
            <a:avLst/>
          </a:prstGeom>
        </p:spPr>
      </p:pic>
      <p:sp>
        <p:nvSpPr>
          <p:cNvPr id="18" name="TextBox 17"/>
          <p:cNvSpPr txBox="1"/>
          <p:nvPr>
            <p:extLst>
              <p:ext uri="{D42A27DB-BD31-4B8C-83A1-F6EECF244321}">
                <p14:modId xmlns:p14="http://schemas.microsoft.com/office/powerpoint/2010/main" val="3447831611"/>
              </p:ext>
            </p:extLst>
          </p:nvPr>
        </p:nvSpPr>
        <p:spPr>
          <a:xfrm>
            <a:off x="7890140" y="6611337"/>
            <a:ext cx="10081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lang="pt-PT" sz="1000" dirty="0">
                <a:solidFill>
                  <a:schemeClr val="bg1"/>
                </a:solidFill>
              </a:rPr>
              <a:t>DeepSpec 2018</a:t>
            </a:r>
          </a:p>
        </p:txBody>
      </p:sp>
      <p:sp>
        <p:nvSpPr>
          <p:cNvPr id="15" name="CustomShape 2"/>
          <p:cNvSpPr/>
          <p:nvPr/>
        </p:nvSpPr>
        <p:spPr>
          <a:xfrm>
            <a:off x="128464" y="1686823"/>
            <a:ext cx="9649072" cy="426245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" name="Picture 4" descr="pasc-fault-tolerance-7-638.jpg"/>
          <p:cNvPicPr>
            <a:picLocks noChangeAspect="1"/>
          </p:cNvPicPr>
          <p:nvPr/>
        </p:nvPicPr>
        <p:blipFill rotWithShape="1">
          <a:blip r:embed="rId9"/>
          <a:srcRect l="3337" t="8434" r="2225" b="12441"/>
          <a:stretch/>
        </p:blipFill>
        <p:spPr>
          <a:xfrm>
            <a:off x="400267" y="1545882"/>
            <a:ext cx="5332978" cy="33685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10" y="4029462"/>
            <a:ext cx="3661247" cy="2060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17" y="1997587"/>
            <a:ext cx="3812684" cy="28619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607704">
            <a:off x="313024" y="2263706"/>
            <a:ext cx="45458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220AC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Testing?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220AC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854723">
            <a:off x="4741032" y="3946356"/>
            <a:ext cx="3807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220AC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Verification?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220AC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93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09649982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 dirty="0"/>
              <a:t>BFT-SMR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6576" y="66117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Ivana </a:t>
            </a:r>
            <a:r>
              <a:rPr lang="en-US" sz="1000" dirty="0" err="1">
                <a:solidFill>
                  <a:schemeClr val="bg1"/>
                </a:solidFill>
              </a:rPr>
              <a:t>Vukotic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9" descr="pasc-fault-tolerance-12-638.jp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898" t="54855" r="11844" b="5858"/>
          <a:stretch/>
        </p:blipFill>
        <p:spPr>
          <a:xfrm>
            <a:off x="609931" y="1676400"/>
            <a:ext cx="5999253" cy="27068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840" y="4534669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There is NO lunch for free!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</a:t>
            </a:r>
            <a:r>
              <a:rPr lang="en-US" sz="2400" b="1" dirty="0" smtClean="0"/>
              <a:t>ery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</a:t>
            </a:r>
            <a:r>
              <a:rPr lang="en-US" sz="2400" b="1" dirty="0" smtClean="0"/>
              <a:t>o formal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</a:t>
            </a:r>
            <a:r>
              <a:rPr lang="en-US" sz="2400" b="1" dirty="0" smtClean="0"/>
              <a:t>o implementation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45462">
            <a:off x="4021738" y="3319778"/>
            <a:ext cx="5089405" cy="1141309"/>
          </a:xfrm>
          <a:prstGeom prst="rect">
            <a:avLst/>
          </a:prstGeom>
        </p:spPr>
      </p:pic>
      <p:sp>
        <p:nvSpPr>
          <p:cNvPr id="10" name="TextBox 9"/>
          <p:cNvSpPr txBox="1"/>
          <p:nvPr>
            <p:extLst>
              <p:ext uri="{D42A27DB-BD31-4B8C-83A1-F6EECF244321}">
                <p14:modId xmlns:p14="http://schemas.microsoft.com/office/powerpoint/2010/main" val="3447831611"/>
              </p:ext>
            </p:extLst>
          </p:nvPr>
        </p:nvSpPr>
        <p:spPr>
          <a:xfrm>
            <a:off x="7890140" y="6611337"/>
            <a:ext cx="10081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lang="pt-PT" sz="1000" dirty="0">
                <a:solidFill>
                  <a:schemeClr val="bg1"/>
                </a:solidFill>
              </a:rPr>
              <a:t>DeepSpec 2018</a:t>
            </a:r>
          </a:p>
        </p:txBody>
      </p:sp>
      <p:sp>
        <p:nvSpPr>
          <p:cNvPr id="11" name="TextBox 10"/>
          <p:cNvSpPr txBox="1"/>
          <p:nvPr>
            <p:extLst>
              <p:ext uri="{D42A27DB-BD31-4B8C-83A1-F6EECF244321}">
                <p14:modId xmlns:p14="http://schemas.microsoft.com/office/powerpoint/2010/main" val="140053612"/>
              </p:ext>
            </p:extLst>
          </p:nvPr>
        </p:nvSpPr>
        <p:spPr>
          <a:xfrm>
            <a:off x="3309679" y="6611778"/>
            <a:ext cx="337143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An Ecosystem for Verifying Implementations of BFT protocols</a:t>
            </a:r>
            <a:endParaRPr lang="pt-PT" sz="1000" dirty="0">
              <a:solidFill>
                <a:srgbClr val="FFFFFF"/>
              </a:solidFill>
              <a:cs typeface="Calibri"/>
            </a:endParaRPr>
          </a:p>
          <a:p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97" y="4378486"/>
            <a:ext cx="1736335" cy="17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196752"/>
            <a:ext cx="7656055" cy="4752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53121707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66117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Ivana </a:t>
            </a:r>
            <a:r>
              <a:rPr lang="en-US" sz="1000" dirty="0" err="1">
                <a:solidFill>
                  <a:schemeClr val="bg1"/>
                </a:solidFill>
              </a:rPr>
              <a:t>Vukotic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>
            <p:extLst>
              <p:ext uri="{D42A27DB-BD31-4B8C-83A1-F6EECF244321}">
                <p14:modId xmlns:p14="http://schemas.microsoft.com/office/powerpoint/2010/main" val="3447831611"/>
              </p:ext>
            </p:extLst>
          </p:nvPr>
        </p:nvSpPr>
        <p:spPr>
          <a:xfrm>
            <a:off x="7890140" y="6611337"/>
            <a:ext cx="10081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lang="pt-PT" sz="1000" dirty="0">
                <a:solidFill>
                  <a:schemeClr val="bg1"/>
                </a:solidFill>
              </a:rPr>
              <a:t>DeepSpec 2018</a:t>
            </a:r>
          </a:p>
        </p:txBody>
      </p:sp>
      <p:sp>
        <p:nvSpPr>
          <p:cNvPr id="10" name="TextBox 9"/>
          <p:cNvSpPr txBox="1"/>
          <p:nvPr>
            <p:extLst>
              <p:ext uri="{D42A27DB-BD31-4B8C-83A1-F6EECF244321}">
                <p14:modId xmlns:p14="http://schemas.microsoft.com/office/powerpoint/2010/main" val="140053612"/>
              </p:ext>
            </p:extLst>
          </p:nvPr>
        </p:nvSpPr>
        <p:spPr>
          <a:xfrm>
            <a:off x="3309679" y="6611778"/>
            <a:ext cx="337143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An Ecosystem for Verifying Implementations of BFT protocols</a:t>
            </a:r>
            <a:endParaRPr lang="pt-PT" sz="1000" dirty="0">
              <a:solidFill>
                <a:srgbClr val="FFFFFF"/>
              </a:solidFill>
              <a:cs typeface="Calibri"/>
            </a:endParaRPr>
          </a:p>
          <a:p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9756" y="1706269"/>
            <a:ext cx="1396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BFT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1115" y="4291770"/>
            <a:ext cx="2634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Formal tools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Velisarios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6576" y="66117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Ivana </a:t>
            </a:r>
            <a:r>
              <a:rPr lang="en-US" sz="1000" dirty="0" err="1">
                <a:solidFill>
                  <a:schemeClr val="bg1"/>
                </a:solidFill>
              </a:rPr>
              <a:t>Vukotic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>
            <p:extLst/>
          </p:nvPr>
        </p:nvSpPr>
        <p:spPr>
          <a:xfrm>
            <a:off x="7890140" y="6611337"/>
            <a:ext cx="10081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lang="pt-PT" sz="1000" dirty="0">
                <a:solidFill>
                  <a:schemeClr val="bg1"/>
                </a:solidFill>
              </a:rPr>
              <a:t>DeepSpec 2018</a:t>
            </a:r>
          </a:p>
        </p:txBody>
      </p:sp>
      <p:sp>
        <p:nvSpPr>
          <p:cNvPr id="30" name="TextBox 29"/>
          <p:cNvSpPr txBox="1"/>
          <p:nvPr>
            <p:extLst/>
          </p:nvPr>
        </p:nvSpPr>
        <p:spPr>
          <a:xfrm>
            <a:off x="3309679" y="6611778"/>
            <a:ext cx="337143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An Ecosystem for Verifying Implementations of BFT protocols</a:t>
            </a:r>
            <a:endParaRPr lang="pt-PT" sz="1000" dirty="0">
              <a:solidFill>
                <a:srgbClr val="FFFFFF"/>
              </a:solidFill>
              <a:cs typeface="Calibri"/>
            </a:endParaRPr>
          </a:p>
          <a:p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84648" y="1692056"/>
            <a:ext cx="7848872" cy="4329232"/>
            <a:chOff x="776536" y="1692056"/>
            <a:chExt cx="7848872" cy="4329232"/>
          </a:xfrm>
        </p:grpSpPr>
        <p:sp>
          <p:nvSpPr>
            <p:cNvPr id="24" name="Rounded Rectangle 23"/>
            <p:cNvSpPr/>
            <p:nvPr/>
          </p:nvSpPr>
          <p:spPr>
            <a:xfrm>
              <a:off x="776536" y="1692056"/>
              <a:ext cx="7848872" cy="43292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endParaRPr lang="pt-PT" sz="2000" b="1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7604" y="2112847"/>
              <a:ext cx="5076525" cy="372855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endParaRPr lang="pt-PT" sz="2000" b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063363" y="2950623"/>
              <a:ext cx="1829498" cy="6357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pt-PT" b="1" dirty="0" smtClean="0"/>
                <a:t>PBFT implementation</a:t>
              </a:r>
              <a:endParaRPr lang="pt-PT" b="1" dirty="0"/>
            </a:p>
          </p:txBody>
        </p:sp>
        <p:cxnSp>
          <p:nvCxnSpPr>
            <p:cNvPr id="37" name="Straight Arrow Connector 36"/>
            <p:cNvCxnSpPr>
              <a:stCxn id="48" idx="3"/>
              <a:endCxn id="28" idx="1"/>
            </p:cNvCxnSpPr>
            <p:nvPr/>
          </p:nvCxnSpPr>
          <p:spPr>
            <a:xfrm flipV="1">
              <a:off x="3522449" y="3268514"/>
              <a:ext cx="540914" cy="793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84909" y="1717591"/>
              <a:ext cx="11317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Velisarios</a:t>
              </a:r>
              <a:endParaRPr lang="en-US" b="1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136" y="2137927"/>
              <a:ext cx="57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Coq</a:t>
              </a:r>
              <a:endParaRPr lang="en-US" b="1" dirty="0">
                <a:latin typeface="+mj-lt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99012" y="4424180"/>
              <a:ext cx="1373877" cy="6769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pt-PT" b="1" dirty="0" smtClean="0"/>
                <a:t>Safety</a:t>
              </a:r>
            </a:p>
            <a:p>
              <a:pPr algn="ctr"/>
              <a:r>
                <a:rPr lang="pt-PT" b="1" dirty="0" smtClean="0"/>
                <a:t>(agreement)</a:t>
              </a:r>
              <a:endParaRPr lang="pt-PT" b="1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313276" y="2112846"/>
              <a:ext cx="2107339" cy="2036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endParaRPr lang="pt-PT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46041" y="2181914"/>
              <a:ext cx="847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OCaml</a:t>
              </a:r>
              <a:endParaRPr lang="en-US" b="1" dirty="0">
                <a:latin typeface="+mj-lt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285136" y="2560599"/>
              <a:ext cx="2237313" cy="300356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36000" rtlCol="0" anchor="t" anchorCtr="0">
              <a:noAutofit/>
            </a:bodyPr>
            <a:lstStyle/>
            <a:p>
              <a:pPr algn="ctr"/>
              <a:endParaRPr lang="pt-PT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446041" y="2834482"/>
              <a:ext cx="1887395" cy="86806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pt-PT" b="1" dirty="0" smtClean="0"/>
                <a:t>Runtime envinronment</a:t>
              </a:r>
              <a:endParaRPr lang="pt-PT" b="1" dirty="0"/>
            </a:p>
          </p:txBody>
        </p:sp>
        <p:cxnSp>
          <p:nvCxnSpPr>
            <p:cNvPr id="51" name="Straight Arrow Connector 50"/>
            <p:cNvCxnSpPr>
              <a:endCxn id="42" idx="1"/>
            </p:cNvCxnSpPr>
            <p:nvPr/>
          </p:nvCxnSpPr>
          <p:spPr>
            <a:xfrm>
              <a:off x="3234126" y="4762638"/>
              <a:ext cx="10648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8" idx="3"/>
              <a:endCxn id="26" idx="1"/>
            </p:cNvCxnSpPr>
            <p:nvPr/>
          </p:nvCxnSpPr>
          <p:spPr>
            <a:xfrm flipV="1">
              <a:off x="5892861" y="3268513"/>
              <a:ext cx="55318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89"/>
            <p:cNvSpPr/>
            <p:nvPr/>
          </p:nvSpPr>
          <p:spPr>
            <a:xfrm>
              <a:off x="1484583" y="3942898"/>
              <a:ext cx="1784184" cy="81973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pt-PT" b="1" dirty="0" smtClean="0"/>
                <a:t>Model of distributed knowledge</a:t>
              </a:r>
              <a:endParaRPr lang="pt-PT" b="1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473696" y="4996552"/>
              <a:ext cx="1795071" cy="3967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pt-PT" b="1" dirty="0" smtClean="0"/>
                <a:t>Automation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1484583" y="3105747"/>
              <a:ext cx="1784184" cy="6371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pt-PT" b="1" dirty="0" smtClean="0"/>
                <a:t>Model of Byzantine faults</a:t>
              </a:r>
              <a:endParaRPr lang="pt-PT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73696" y="2559661"/>
              <a:ext cx="123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BFT model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25" name="Straight Arrow Connector 24"/>
            <p:cNvCxnSpPr>
              <a:stCxn id="42" idx="0"/>
              <a:endCxn id="28" idx="2"/>
            </p:cNvCxnSpPr>
            <p:nvPr/>
          </p:nvCxnSpPr>
          <p:spPr>
            <a:xfrm flipH="1" flipV="1">
              <a:off x="4978112" y="3586404"/>
              <a:ext cx="7839" cy="83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6" y="2924944"/>
            <a:ext cx="1532836" cy="14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Research for my PhD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66117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Ivana </a:t>
            </a:r>
            <a:r>
              <a:rPr lang="en-US" sz="1000" dirty="0" err="1">
                <a:solidFill>
                  <a:schemeClr val="bg1"/>
                </a:solidFill>
              </a:rPr>
              <a:t>Vukotic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5" y="2933994"/>
            <a:ext cx="1532836" cy="143111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819898" y="2414891"/>
            <a:ext cx="1617988" cy="137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941" y="3881426"/>
            <a:ext cx="2607186" cy="55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>
            <p:extLst>
              <p:ext uri="{D42A27DB-BD31-4B8C-83A1-F6EECF244321}">
                <p14:modId xmlns:p14="http://schemas.microsoft.com/office/powerpoint/2010/main" val="3447831611"/>
              </p:ext>
            </p:extLst>
          </p:nvPr>
        </p:nvSpPr>
        <p:spPr>
          <a:xfrm>
            <a:off x="7890140" y="6611337"/>
            <a:ext cx="10081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lang="pt-PT" sz="1000" dirty="0">
                <a:solidFill>
                  <a:schemeClr val="bg1"/>
                </a:solidFill>
              </a:rPr>
              <a:t>DeepSpec 2018</a:t>
            </a:r>
          </a:p>
        </p:txBody>
      </p:sp>
      <p:sp>
        <p:nvSpPr>
          <p:cNvPr id="30" name="TextBox 29"/>
          <p:cNvSpPr txBox="1"/>
          <p:nvPr>
            <p:extLst>
              <p:ext uri="{D42A27DB-BD31-4B8C-83A1-F6EECF244321}">
                <p14:modId xmlns:p14="http://schemas.microsoft.com/office/powerpoint/2010/main" val="140053612"/>
              </p:ext>
            </p:extLst>
          </p:nvPr>
        </p:nvSpPr>
        <p:spPr>
          <a:xfrm>
            <a:off x="3309679" y="6611778"/>
            <a:ext cx="337143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An Ecosystem for Verifying Implementations of BFT protocols</a:t>
            </a:r>
            <a:endParaRPr lang="pt-PT" sz="1000" dirty="0">
              <a:solidFill>
                <a:srgbClr val="FFFFFF"/>
              </a:solidFill>
              <a:cs typeface="Calibri"/>
            </a:endParaRPr>
          </a:p>
          <a:p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5478252"/>
            <a:ext cx="1220169" cy="1066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173" y="3344410"/>
            <a:ext cx="2514704" cy="1318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04" y="4376505"/>
            <a:ext cx="2390775" cy="191452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584848" y="1233687"/>
            <a:ext cx="4104456" cy="2362409"/>
            <a:chOff x="3614897" y="1056856"/>
            <a:chExt cx="4481735" cy="2362409"/>
          </a:xfrm>
        </p:grpSpPr>
        <p:sp>
          <p:nvSpPr>
            <p:cNvPr id="44" name="Cloud Callout 43"/>
            <p:cNvSpPr/>
            <p:nvPr/>
          </p:nvSpPr>
          <p:spPr>
            <a:xfrm>
              <a:off x="3614897" y="1056856"/>
              <a:ext cx="4481735" cy="2362409"/>
            </a:xfrm>
            <a:prstGeom prst="cloud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73727" y="1356792"/>
              <a:ext cx="821624" cy="800795"/>
              <a:chOff x="6321151" y="1476076"/>
              <a:chExt cx="821623" cy="800795"/>
            </a:xfrm>
          </p:grpSpPr>
          <p:sp>
            <p:nvSpPr>
              <p:cNvPr id="24" name="Flowchart: Magnetic Disk 23"/>
              <p:cNvSpPr/>
              <p:nvPr/>
            </p:nvSpPr>
            <p:spPr>
              <a:xfrm>
                <a:off x="6321151" y="1476076"/>
                <a:ext cx="817163" cy="80079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695777" y="1956549"/>
                <a:ext cx="446997" cy="18474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SGX</a:t>
                </a:r>
                <a:endParaRPr lang="en-US" sz="10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84589" y="1356792"/>
              <a:ext cx="821624" cy="800795"/>
              <a:chOff x="6321151" y="1476076"/>
              <a:chExt cx="821623" cy="800795"/>
            </a:xfrm>
          </p:grpSpPr>
          <p:sp>
            <p:nvSpPr>
              <p:cNvPr id="31" name="Flowchart: Magnetic Disk 30"/>
              <p:cNvSpPr/>
              <p:nvPr/>
            </p:nvSpPr>
            <p:spPr>
              <a:xfrm>
                <a:off x="6321151" y="1476076"/>
                <a:ext cx="817163" cy="80079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695777" y="1956549"/>
                <a:ext cx="446997" cy="18474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SGX</a:t>
                </a:r>
                <a:endParaRPr lang="en-US" sz="10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540692" y="2527360"/>
              <a:ext cx="821624" cy="800795"/>
              <a:chOff x="6321151" y="1476076"/>
              <a:chExt cx="821623" cy="800795"/>
            </a:xfrm>
          </p:grpSpPr>
          <p:sp>
            <p:nvSpPr>
              <p:cNvPr id="34" name="Flowchart: Magnetic Disk 33"/>
              <p:cNvSpPr/>
              <p:nvPr/>
            </p:nvSpPr>
            <p:spPr>
              <a:xfrm>
                <a:off x="6321151" y="1476076"/>
                <a:ext cx="817163" cy="80079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695777" y="1956549"/>
                <a:ext cx="446997" cy="18474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SGX</a:t>
                </a:r>
                <a:endParaRPr lang="en-US" sz="1000" dirty="0"/>
              </a:p>
            </p:txBody>
          </p:sp>
        </p:grpSp>
        <p:cxnSp>
          <p:nvCxnSpPr>
            <p:cNvPr id="21" name="Straight Arrow Connector 20"/>
            <p:cNvCxnSpPr>
              <a:stCxn id="31" idx="4"/>
              <a:endCxn id="24" idx="2"/>
            </p:cNvCxnSpPr>
            <p:nvPr/>
          </p:nvCxnSpPr>
          <p:spPr>
            <a:xfrm>
              <a:off x="5401751" y="1757190"/>
              <a:ext cx="9719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" idx="3"/>
              <a:endCxn id="34" idx="4"/>
            </p:cNvCxnSpPr>
            <p:nvPr/>
          </p:nvCxnSpPr>
          <p:spPr>
            <a:xfrm flipH="1">
              <a:off x="6357851" y="2157587"/>
              <a:ext cx="424453" cy="7701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1" idx="3"/>
              <a:endCxn id="34" idx="2"/>
            </p:cNvCxnSpPr>
            <p:nvPr/>
          </p:nvCxnSpPr>
          <p:spPr>
            <a:xfrm>
              <a:off x="4993171" y="2157587"/>
              <a:ext cx="547521" cy="7701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074325" y="3492618"/>
            <a:ext cx="946359" cy="5107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49495" y="2814891"/>
            <a:ext cx="616665" cy="62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027173" y="3449444"/>
            <a:ext cx="141850" cy="390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9128128">
            <a:off x="1222507" y="2805030"/>
            <a:ext cx="25171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Hybrid protocols</a:t>
            </a:r>
          </a:p>
        </p:txBody>
      </p:sp>
      <p:sp>
        <p:nvSpPr>
          <p:cNvPr id="54" name="Rectangle 53"/>
          <p:cNvSpPr/>
          <p:nvPr/>
        </p:nvSpPr>
        <p:spPr>
          <a:xfrm rot="741128">
            <a:off x="1706077" y="4232829"/>
            <a:ext cx="2839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transfer and rejuvenation</a:t>
            </a:r>
          </a:p>
        </p:txBody>
      </p:sp>
    </p:spTree>
    <p:extLst>
      <p:ext uri="{BB962C8B-B14F-4D97-AF65-F5344CB8AC3E}">
        <p14:creationId xmlns:p14="http://schemas.microsoft.com/office/powerpoint/2010/main" val="193656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194</Words>
  <Application>Microsoft Office PowerPoint</Application>
  <PresentationFormat>A4 Paper (210x297 mm)</PresentationFormat>
  <Paragraphs>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Verdana</vt:lpstr>
      <vt:lpstr>Office Theme</vt:lpstr>
      <vt:lpstr>Towards an Ecosystem for Verifying Implementations of BFT protocols</vt:lpstr>
      <vt:lpstr>Critical information infrastructure</vt:lpstr>
      <vt:lpstr>BFT-SMR</vt:lpstr>
      <vt:lpstr>Our Goal</vt:lpstr>
      <vt:lpstr>Velisarios</vt:lpstr>
      <vt:lpstr>Lines of Research for my PhD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OTTERSTEN</dc:creator>
  <cp:lastModifiedBy>Ivana VUKOTIC</cp:lastModifiedBy>
  <cp:revision>674</cp:revision>
  <cp:lastPrinted>2014-12-10T14:27:32Z</cp:lastPrinted>
  <dcterms:created xsi:type="dcterms:W3CDTF">2012-05-22T09:42:14Z</dcterms:created>
  <dcterms:modified xsi:type="dcterms:W3CDTF">2018-07-30T08:02:36Z</dcterms:modified>
</cp:coreProperties>
</file>