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395" r:id="rId2"/>
    <p:sldId id="415" r:id="rId3"/>
    <p:sldId id="416" r:id="rId4"/>
    <p:sldId id="447" r:id="rId5"/>
    <p:sldId id="419" r:id="rId6"/>
    <p:sldId id="420" r:id="rId7"/>
    <p:sldId id="394" r:id="rId8"/>
  </p:sldIdLst>
  <p:sldSz cx="12192000" cy="6858000"/>
  <p:notesSz cx="6858000" cy="9144000"/>
  <p:embeddedFontLst>
    <p:embeddedFont>
      <p:font typeface="Roboto Condensed" panose="02000000000000000000" pitchFamily="2" charset="0"/>
      <p:regular r:id="rId10"/>
      <p:bold r:id="rId11"/>
      <p:italic r:id="rId12"/>
      <p:boldItalic r:id="rId13"/>
    </p:embeddedFont>
    <p:embeddedFont>
      <p:font typeface="Roboto Condensed Light" panose="02000000000000000000" pitchFamily="2" charset="0"/>
      <p:regular r:id="rId14"/>
      <p:italic r:id="rId15"/>
    </p:embeddedFont>
    <p:embeddedFont>
      <p:font typeface="Wingdings 3" panose="05040102010807070707" pitchFamily="18" charset="2"/>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SzSFBhC1pztsyr3XwqzNVg==" hashData="zGROpx2Tw1xC8JLSWaaFHI1SSuwj89yxplgt8pbRxy3lUJ6WpPrmFU8H7elFcv1Ty4KClPedUFY6iMC3MCpT3g=="/>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0233"/>
    <a:srgbClr val="301B92"/>
    <a:srgbClr val="673BB7"/>
    <a:srgbClr val="607D8B"/>
    <a:srgbClr val="ED524F"/>
    <a:srgbClr val="B71B1C"/>
    <a:srgbClr val="F54337"/>
    <a:srgbClr val="D81A60"/>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1</a:t>
            </a:fld>
            <a:endParaRPr lang="en-US"/>
          </a:p>
        </p:txBody>
      </p:sp>
    </p:spTree>
    <p:extLst>
      <p:ext uri="{BB962C8B-B14F-4D97-AF65-F5344CB8AC3E}">
        <p14:creationId xmlns:p14="http://schemas.microsoft.com/office/powerpoint/2010/main" val="4186116420"/>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3.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3.wdp"/><Relationship Id="rId10" Type="http://schemas.openxmlformats.org/officeDocument/2006/relationships/image" Target="../media/image9.png"/><Relationship Id="rId4" Type="http://schemas.openxmlformats.org/officeDocument/2006/relationships/image" Target="../media/image14.png"/><Relationship Id="rId9" Type="http://schemas.openxmlformats.org/officeDocument/2006/relationships/image" Target="../media/image16.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id="{E75253BA-841C-4898-BAAF-3A16D7F9433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id="{65C24A8B-C009-4A74-9481-67BB67CA49B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a:extLst>
              <a:ext uri="{FF2B5EF4-FFF2-40B4-BE49-F238E27FC236}">
                <a16:creationId xmlns:a16="http://schemas.microsoft.com/office/drawing/2014/main" id="{8DCFBA18-DBB7-4232-9BDC-C0D95AE93AF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5E75AD4F-9BB9-4005-AB78-4A6D388A4CD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4964C355-848F-46E4-BB2A-EA2EE69FEBA2}"/>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036D56FE-CA91-4481-9096-27448303AC2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A561853C-B15A-4153-A982-7E7EB1213BC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B976521A-C815-4A64-A047-CE405ED0E59A}"/>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631765DD-2E04-4EE4-AFB7-43E328823E6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1018DFAF-9B15-4199-9C36-C730A2CE6C5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R. B. Gondaliya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#2301CS405(SE)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Introduction of Software Engineering</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333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34">
            <a:extLst>
              <a:ext uri="{FF2B5EF4-FFF2-40B4-BE49-F238E27FC236}">
                <a16:creationId xmlns:a16="http://schemas.microsoft.com/office/drawing/2014/main" id="{744A518A-BE68-4048-BDCB-77578CB5723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C248CBD5-99BA-4017-857A-5ED400F4365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3" name="Rectangle 42"/>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Rectangle 43"/>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47"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cxnSp>
        <p:nvCxnSpPr>
          <p:cNvPr id="48" name="Straight Connector 47">
            <a:extLst>
              <a:ext uri="{FF2B5EF4-FFF2-40B4-BE49-F238E27FC236}">
                <a16:creationId xmlns:a16="http://schemas.microsoft.com/office/drawing/2014/main"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9812EDA6-C656-492A-A9CA-44B03C6391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id="{627AEF91-6492-4B0C-A844-2296473B58D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51" name="Text Placeholder 2">
            <a:extLst>
              <a:ext uri="{FF2B5EF4-FFF2-40B4-BE49-F238E27FC236}">
                <a16:creationId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52" name="Text Placeholder 2">
            <a:extLst>
              <a:ext uri="{FF2B5EF4-FFF2-40B4-BE49-F238E27FC236}">
                <a16:creationId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56"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7"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8" name="Picture 57">
            <a:extLst>
              <a:ext uri="{FF2B5EF4-FFF2-40B4-BE49-F238E27FC236}">
                <a16:creationId xmlns:a16="http://schemas.microsoft.com/office/drawing/2014/main" id="{77B7B864-C091-4493-B14B-F5B61B586EE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6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6" name="Picture 25">
            <a:extLst>
              <a:ext uri="{FF2B5EF4-FFF2-40B4-BE49-F238E27FC236}">
                <a16:creationId xmlns:a16="http://schemas.microsoft.com/office/drawing/2014/main" id="{1917B14A-5130-41DB-8F00-6C6611C994D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048262" y="307556"/>
            <a:ext cx="2704049" cy="821995"/>
          </a:xfrm>
          <a:prstGeom prst="rect">
            <a:avLst/>
          </a:prstGeom>
        </p:spPr>
      </p:pic>
    </p:spTree>
    <p:extLst>
      <p:ext uri="{BB962C8B-B14F-4D97-AF65-F5344CB8AC3E}">
        <p14:creationId xmlns:p14="http://schemas.microsoft.com/office/powerpoint/2010/main" val="1605341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R. B. Gondaliya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#2301CS405(SE)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Introduction of Software Engineering</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7612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R. B. Gondaliya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#2301CS405(SE)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Introduction of Software Engineering</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8628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a16="http://schemas.microsoft.com/office/drawing/2014/main"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R. B. Gondaliya</a:t>
            </a: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#2301CS405(SE)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Introduction of Software Engineering</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R. B. Gondaliya</a:t>
            </a: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#2301CS405(SE)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Introduction of Software Engineering</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R. B. Gondaliya</a:t>
            </a: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#2301CS405(SE)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Introduction of Software Engineering</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8759F472-1FD0-4F1C-9A8D-BB1BC2650E4B}"/>
              </a:ext>
            </a:extLst>
          </p:cNvPr>
          <p:cNvGrpSpPr/>
          <p:nvPr userDrawn="1"/>
        </p:nvGrpSpPr>
        <p:grpSpPr>
          <a:xfrm>
            <a:off x="77648" y="6030563"/>
            <a:ext cx="1649043" cy="501287"/>
            <a:chOff x="10721798" y="852808"/>
            <a:chExt cx="1339023" cy="407045"/>
          </a:xfrm>
        </p:grpSpPr>
        <p:pic>
          <p:nvPicPr>
            <p:cNvPr id="21" name="Picture 20">
              <a:extLst>
                <a:ext uri="{FF2B5EF4-FFF2-40B4-BE49-F238E27FC236}">
                  <a16:creationId xmlns:a16="http://schemas.microsoft.com/office/drawing/2014/main" id="{AE28ADB9-71A2-4BA8-A110-0B47E20B6BA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3" name="Rectangle 22">
              <a:extLst>
                <a:ext uri="{FF2B5EF4-FFF2-40B4-BE49-F238E27FC236}">
                  <a16:creationId xmlns:a16="http://schemas.microsoft.com/office/drawing/2014/main" id="{1D19CEDE-31B1-4998-902D-244C358C541E}"/>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12/1/2024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D5B2E74-80A6-4F07-A7FA-978E4D2F1BD6}"/>
              </a:ext>
            </a:extLst>
          </p:cNvPr>
          <p:cNvSpPr>
            <a:spLocks noGrp="1"/>
          </p:cNvSpPr>
          <p:nvPr>
            <p:ph type="body" sz="quarter" idx="11"/>
          </p:nvPr>
        </p:nvSpPr>
        <p:spPr/>
        <p:txBody>
          <a:bodyPr/>
          <a:lstStyle/>
          <a:p>
            <a:r>
              <a:rPr lang="en-US" dirty="0"/>
              <a:t>rajkumar.gondaliya@darshan.ac.in</a:t>
            </a:r>
          </a:p>
        </p:txBody>
      </p:sp>
      <p:sp>
        <p:nvSpPr>
          <p:cNvPr id="11" name="Text Placeholder 10">
            <a:extLst>
              <a:ext uri="{FF2B5EF4-FFF2-40B4-BE49-F238E27FC236}">
                <a16:creationId xmlns:a16="http://schemas.microsoft.com/office/drawing/2014/main" id="{A6A0C49B-F435-476C-B3F1-40C1A36200FF}"/>
              </a:ext>
            </a:extLst>
          </p:cNvPr>
          <p:cNvSpPr>
            <a:spLocks noGrp="1"/>
          </p:cNvSpPr>
          <p:nvPr>
            <p:ph type="body" sz="quarter" idx="12"/>
          </p:nvPr>
        </p:nvSpPr>
        <p:spPr/>
        <p:txBody>
          <a:bodyPr/>
          <a:lstStyle/>
          <a:p>
            <a:r>
              <a:rPr lang="en-US" dirty="0"/>
              <a:t>+91-9723232741</a:t>
            </a:r>
          </a:p>
        </p:txBody>
      </p:sp>
      <p:sp>
        <p:nvSpPr>
          <p:cNvPr id="12" name="Text Placeholder 11">
            <a:extLst>
              <a:ext uri="{FF2B5EF4-FFF2-40B4-BE49-F238E27FC236}">
                <a16:creationId xmlns:a16="http://schemas.microsoft.com/office/drawing/2014/main" id="{EF0FE21D-9899-4D11-98BF-91E8BA562FC1}"/>
              </a:ext>
            </a:extLst>
          </p:cNvPr>
          <p:cNvSpPr>
            <a:spLocks noGrp="1"/>
          </p:cNvSpPr>
          <p:nvPr>
            <p:ph type="body" sz="quarter" idx="13"/>
          </p:nvPr>
        </p:nvSpPr>
        <p:spPr/>
        <p:txBody>
          <a:bodyPr/>
          <a:lstStyle/>
          <a:p>
            <a:r>
              <a:rPr lang="en-US" dirty="0"/>
              <a:t>Computer Engineering Department</a:t>
            </a:r>
          </a:p>
        </p:txBody>
      </p:sp>
      <p:sp>
        <p:nvSpPr>
          <p:cNvPr id="13" name="Text Placeholder 12">
            <a:extLst>
              <a:ext uri="{FF2B5EF4-FFF2-40B4-BE49-F238E27FC236}">
                <a16:creationId xmlns:a16="http://schemas.microsoft.com/office/drawing/2014/main" id="{3B6ABA64-C63D-491F-9124-201012CF8819}"/>
              </a:ext>
            </a:extLst>
          </p:cNvPr>
          <p:cNvSpPr>
            <a:spLocks noGrp="1"/>
          </p:cNvSpPr>
          <p:nvPr>
            <p:ph type="body" sz="quarter" idx="14"/>
          </p:nvPr>
        </p:nvSpPr>
        <p:spPr/>
        <p:txBody>
          <a:bodyPr/>
          <a:lstStyle/>
          <a:p>
            <a:r>
              <a:rPr lang="en-US" dirty="0"/>
              <a:t>Prof. R. B. Gondaliya</a:t>
            </a:r>
          </a:p>
        </p:txBody>
      </p:sp>
      <p:sp>
        <p:nvSpPr>
          <p:cNvPr id="14" name="Text Placeholder 13">
            <a:extLst>
              <a:ext uri="{FF2B5EF4-FFF2-40B4-BE49-F238E27FC236}">
                <a16:creationId xmlns:a16="http://schemas.microsoft.com/office/drawing/2014/main" id="{5919B75D-4B6D-4192-B4EB-B4E8000BD97C}"/>
              </a:ext>
            </a:extLst>
          </p:cNvPr>
          <p:cNvSpPr>
            <a:spLocks noGrp="1"/>
          </p:cNvSpPr>
          <p:nvPr>
            <p:ph type="body" sz="quarter" idx="16"/>
          </p:nvPr>
        </p:nvSpPr>
        <p:spPr/>
        <p:txBody>
          <a:bodyPr/>
          <a:lstStyle/>
          <a:p>
            <a:r>
              <a:rPr lang="en-US" dirty="0"/>
              <a:t>Software Engineering </a:t>
            </a:r>
          </a:p>
          <a:p>
            <a:r>
              <a:rPr lang="en-US" dirty="0"/>
              <a:t>(</a:t>
            </a:r>
            <a:r>
              <a:rPr lang="en-IN" sz="1800" b="0" i="0" u="none" strike="noStrike" baseline="0" dirty="0">
                <a:latin typeface="Roboto Condensed" panose="02000000000000000000" pitchFamily="2" charset="0"/>
              </a:rPr>
              <a:t>2301CS405</a:t>
            </a:r>
            <a:r>
              <a:rPr lang="en-US" dirty="0"/>
              <a:t>)</a:t>
            </a:r>
          </a:p>
        </p:txBody>
      </p:sp>
      <p:pic>
        <p:nvPicPr>
          <p:cNvPr id="2" name="Picture Placeholder 1"/>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p:pic>
      <p:sp>
        <p:nvSpPr>
          <p:cNvPr id="9" name="Title 1">
            <a:extLst>
              <a:ext uri="{FF2B5EF4-FFF2-40B4-BE49-F238E27FC236}">
                <a16:creationId xmlns:a16="http://schemas.microsoft.com/office/drawing/2014/main" id="{0E0A5353-D4D5-43D7-A039-6CFC6871D64F}"/>
              </a:ext>
            </a:extLst>
          </p:cNvPr>
          <p:cNvSpPr txBox="1">
            <a:spLocks/>
          </p:cNvSpPr>
          <p:nvPr/>
        </p:nvSpPr>
        <p:spPr>
          <a:xfrm>
            <a:off x="711890" y="1046156"/>
            <a:ext cx="7860610" cy="2578780"/>
          </a:xfrm>
          <a:prstGeom prst="rect">
            <a:avLst/>
          </a:prstGeom>
        </p:spPr>
        <p:txBody>
          <a:bodyPr vert="horz" wrap="square" lIns="91440" tIns="45720" rIns="91440" bIns="45720" rtlCol="0" anchor="t">
            <a:noAutofit/>
          </a:bodyPr>
          <a:lstStyle>
            <a:lvl1pPr algn="l" defTabSz="914400" rtl="0" eaLnBrk="1" latinLnBrk="0" hangingPunct="1">
              <a:lnSpc>
                <a:spcPct val="90000"/>
              </a:lnSpc>
              <a:spcBef>
                <a:spcPct val="0"/>
              </a:spcBef>
              <a:buNone/>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sz="4800" b="0" dirty="0">
                <a:latin typeface="Roboto Condensed Light" panose="02000000000000000000" pitchFamily="2" charset="0"/>
                <a:ea typeface="Roboto Condensed Light" panose="02000000000000000000" pitchFamily="2" charset="0"/>
              </a:rPr>
              <a:t>Introduction</a:t>
            </a:r>
            <a:r>
              <a:rPr lang="en-US" dirty="0"/>
              <a:t> </a:t>
            </a:r>
            <a:br>
              <a:rPr lang="en-US" dirty="0"/>
            </a:br>
            <a:r>
              <a:rPr lang="en-US" sz="5400" dirty="0"/>
              <a:t>Software Engineering</a:t>
            </a:r>
          </a:p>
        </p:txBody>
      </p:sp>
    </p:spTree>
    <p:extLst>
      <p:ext uri="{BB962C8B-B14F-4D97-AF65-F5344CB8AC3E}">
        <p14:creationId xmlns:p14="http://schemas.microsoft.com/office/powerpoint/2010/main" val="378872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8348-541D-EDE3-8809-1A4C14F49B18}"/>
              </a:ext>
            </a:extLst>
          </p:cNvPr>
          <p:cNvSpPr>
            <a:spLocks noGrp="1"/>
          </p:cNvSpPr>
          <p:nvPr>
            <p:ph type="title"/>
          </p:nvPr>
        </p:nvSpPr>
        <p:spPr/>
        <p:txBody>
          <a:bodyPr/>
          <a:lstStyle/>
          <a:p>
            <a:r>
              <a:rPr lang="en-IN" sz="3600" dirty="0"/>
              <a:t>Teaching &amp; </a:t>
            </a:r>
            <a:r>
              <a:rPr lang="en-US" b="1" dirty="0">
                <a:latin typeface="+mj-lt"/>
              </a:rPr>
              <a:t>Examination</a:t>
            </a:r>
            <a:r>
              <a:rPr lang="en-US" dirty="0"/>
              <a:t> </a:t>
            </a:r>
            <a:r>
              <a:rPr lang="en-US" b="1" dirty="0">
                <a:latin typeface="+mj-lt"/>
              </a:rPr>
              <a:t>Scheme</a:t>
            </a:r>
            <a:endParaRPr lang="en-IN" dirty="0"/>
          </a:p>
        </p:txBody>
      </p:sp>
      <p:graphicFrame>
        <p:nvGraphicFramePr>
          <p:cNvPr id="6" name="Table 6">
            <a:extLst>
              <a:ext uri="{FF2B5EF4-FFF2-40B4-BE49-F238E27FC236}">
                <a16:creationId xmlns:a16="http://schemas.microsoft.com/office/drawing/2014/main" id="{C6C442B2-F6CA-7179-8188-B22CD54A9108}"/>
              </a:ext>
            </a:extLst>
          </p:cNvPr>
          <p:cNvGraphicFramePr>
            <a:graphicFrameLocks noGrp="1"/>
          </p:cNvGraphicFramePr>
          <p:nvPr/>
        </p:nvGraphicFramePr>
        <p:xfrm>
          <a:off x="1468716" y="1276427"/>
          <a:ext cx="9254564" cy="1449292"/>
        </p:xfrm>
        <a:graphic>
          <a:graphicData uri="http://schemas.openxmlformats.org/drawingml/2006/table">
            <a:tbl>
              <a:tblPr firstRow="1" bandRow="1">
                <a:tableStyleId>{93296810-A885-4BE3-A3E7-6D5BEEA58F35}</a:tableStyleId>
              </a:tblPr>
              <a:tblGrid>
                <a:gridCol w="2313641">
                  <a:extLst>
                    <a:ext uri="{9D8B030D-6E8A-4147-A177-3AD203B41FA5}">
                      <a16:colId xmlns:a16="http://schemas.microsoft.com/office/drawing/2014/main" val="335410080"/>
                    </a:ext>
                  </a:extLst>
                </a:gridCol>
                <a:gridCol w="2313641">
                  <a:extLst>
                    <a:ext uri="{9D8B030D-6E8A-4147-A177-3AD203B41FA5}">
                      <a16:colId xmlns:a16="http://schemas.microsoft.com/office/drawing/2014/main" val="2443248449"/>
                    </a:ext>
                  </a:extLst>
                </a:gridCol>
                <a:gridCol w="2313641">
                  <a:extLst>
                    <a:ext uri="{9D8B030D-6E8A-4147-A177-3AD203B41FA5}">
                      <a16:colId xmlns:a16="http://schemas.microsoft.com/office/drawing/2014/main" val="3362135520"/>
                    </a:ext>
                  </a:extLst>
                </a:gridCol>
                <a:gridCol w="2313641">
                  <a:extLst>
                    <a:ext uri="{9D8B030D-6E8A-4147-A177-3AD203B41FA5}">
                      <a16:colId xmlns:a16="http://schemas.microsoft.com/office/drawing/2014/main" val="1191380431"/>
                    </a:ext>
                  </a:extLst>
                </a:gridCol>
              </a:tblGrid>
              <a:tr h="534892">
                <a:tc gridSpan="4">
                  <a:txBody>
                    <a:bodyPr/>
                    <a:lstStyle/>
                    <a:p>
                      <a:pPr algn="ctr">
                        <a:spcBef>
                          <a:spcPts val="600"/>
                        </a:spcBef>
                        <a:spcAft>
                          <a:spcPts val="600"/>
                        </a:spcAft>
                      </a:pPr>
                      <a:r>
                        <a:rPr lang="en-IN" sz="2400" dirty="0"/>
                        <a:t>Teaching Scheme </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4256368191"/>
                  </a:ext>
                </a:extLst>
              </a:tr>
              <a:tr h="370840">
                <a:tc>
                  <a:txBody>
                    <a:bodyPr/>
                    <a:lstStyle/>
                    <a:p>
                      <a:pPr algn="ctr"/>
                      <a:r>
                        <a:rPr lang="en-IN" sz="2400" dirty="0"/>
                        <a:t>L</a:t>
                      </a:r>
                    </a:p>
                  </a:txBody>
                  <a:tcPr/>
                </a:tc>
                <a:tc>
                  <a:txBody>
                    <a:bodyPr/>
                    <a:lstStyle/>
                    <a:p>
                      <a:pPr algn="ctr"/>
                      <a:r>
                        <a:rPr lang="en-IN" sz="2400" dirty="0"/>
                        <a:t>T</a:t>
                      </a:r>
                    </a:p>
                  </a:txBody>
                  <a:tcPr/>
                </a:tc>
                <a:tc>
                  <a:txBody>
                    <a:bodyPr/>
                    <a:lstStyle/>
                    <a:p>
                      <a:pPr algn="ctr"/>
                      <a:r>
                        <a:rPr lang="en-IN" sz="2400" dirty="0"/>
                        <a:t>P</a:t>
                      </a:r>
                    </a:p>
                  </a:txBody>
                  <a:tcPr/>
                </a:tc>
                <a:tc>
                  <a:txBody>
                    <a:bodyPr/>
                    <a:lstStyle/>
                    <a:p>
                      <a:pPr algn="ctr"/>
                      <a:r>
                        <a:rPr lang="en-IN" sz="2400" dirty="0"/>
                        <a:t>C</a:t>
                      </a:r>
                    </a:p>
                  </a:txBody>
                  <a:tcPr/>
                </a:tc>
                <a:extLst>
                  <a:ext uri="{0D108BD9-81ED-4DB2-BD59-A6C34878D82A}">
                    <a16:rowId xmlns:a16="http://schemas.microsoft.com/office/drawing/2014/main" val="1281046650"/>
                  </a:ext>
                </a:extLst>
              </a:tr>
              <a:tr h="370840">
                <a:tc>
                  <a:txBody>
                    <a:bodyPr/>
                    <a:lstStyle/>
                    <a:p>
                      <a:pPr algn="ctr"/>
                      <a:r>
                        <a:rPr lang="en-IN" sz="2400" dirty="0"/>
                        <a:t>3</a:t>
                      </a:r>
                    </a:p>
                  </a:txBody>
                  <a:tcPr/>
                </a:tc>
                <a:tc>
                  <a:txBody>
                    <a:bodyPr/>
                    <a:lstStyle/>
                    <a:p>
                      <a:pPr algn="ctr"/>
                      <a:r>
                        <a:rPr lang="en-IN" sz="2400" dirty="0"/>
                        <a:t>0</a:t>
                      </a:r>
                    </a:p>
                  </a:txBody>
                  <a:tcPr/>
                </a:tc>
                <a:tc>
                  <a:txBody>
                    <a:bodyPr/>
                    <a:lstStyle/>
                    <a:p>
                      <a:pPr algn="ctr"/>
                      <a:r>
                        <a:rPr lang="en-IN" sz="2400" dirty="0"/>
                        <a:t>2</a:t>
                      </a:r>
                    </a:p>
                  </a:txBody>
                  <a:tcPr/>
                </a:tc>
                <a:tc>
                  <a:txBody>
                    <a:bodyPr/>
                    <a:lstStyle/>
                    <a:p>
                      <a:pPr algn="ctr"/>
                      <a:r>
                        <a:rPr lang="en-IN" sz="2400" dirty="0"/>
                        <a:t>4</a:t>
                      </a:r>
                    </a:p>
                  </a:txBody>
                  <a:tcPr/>
                </a:tc>
                <a:extLst>
                  <a:ext uri="{0D108BD9-81ED-4DB2-BD59-A6C34878D82A}">
                    <a16:rowId xmlns:a16="http://schemas.microsoft.com/office/drawing/2014/main" val="3694254774"/>
                  </a:ext>
                </a:extLst>
              </a:tr>
            </a:tbl>
          </a:graphicData>
        </a:graphic>
      </p:graphicFrame>
      <p:graphicFrame>
        <p:nvGraphicFramePr>
          <p:cNvPr id="7" name="Table 7">
            <a:extLst>
              <a:ext uri="{FF2B5EF4-FFF2-40B4-BE49-F238E27FC236}">
                <a16:creationId xmlns:a16="http://schemas.microsoft.com/office/drawing/2014/main" id="{97A361DD-4981-B1E7-3FE9-35FBFB466C46}"/>
              </a:ext>
            </a:extLst>
          </p:cNvPr>
          <p:cNvGraphicFramePr>
            <a:graphicFrameLocks noGrp="1"/>
          </p:cNvGraphicFramePr>
          <p:nvPr/>
        </p:nvGraphicFramePr>
        <p:xfrm>
          <a:off x="1468715" y="3290945"/>
          <a:ext cx="9254565" cy="1876013"/>
        </p:xfrm>
        <a:graphic>
          <a:graphicData uri="http://schemas.openxmlformats.org/drawingml/2006/table">
            <a:tbl>
              <a:tblPr firstRow="1" bandRow="1">
                <a:tableStyleId>{93296810-A885-4BE3-A3E7-6D5BEEA58F35}</a:tableStyleId>
              </a:tblPr>
              <a:tblGrid>
                <a:gridCol w="1850913">
                  <a:extLst>
                    <a:ext uri="{9D8B030D-6E8A-4147-A177-3AD203B41FA5}">
                      <a16:colId xmlns:a16="http://schemas.microsoft.com/office/drawing/2014/main" val="1527287381"/>
                    </a:ext>
                  </a:extLst>
                </a:gridCol>
                <a:gridCol w="1850913">
                  <a:extLst>
                    <a:ext uri="{9D8B030D-6E8A-4147-A177-3AD203B41FA5}">
                      <a16:colId xmlns:a16="http://schemas.microsoft.com/office/drawing/2014/main" val="1505495704"/>
                    </a:ext>
                  </a:extLst>
                </a:gridCol>
                <a:gridCol w="1850913">
                  <a:extLst>
                    <a:ext uri="{9D8B030D-6E8A-4147-A177-3AD203B41FA5}">
                      <a16:colId xmlns:a16="http://schemas.microsoft.com/office/drawing/2014/main" val="2633743162"/>
                    </a:ext>
                  </a:extLst>
                </a:gridCol>
                <a:gridCol w="1850913">
                  <a:extLst>
                    <a:ext uri="{9D8B030D-6E8A-4147-A177-3AD203B41FA5}">
                      <a16:colId xmlns:a16="http://schemas.microsoft.com/office/drawing/2014/main" val="3890037757"/>
                    </a:ext>
                  </a:extLst>
                </a:gridCol>
                <a:gridCol w="1850913">
                  <a:extLst>
                    <a:ext uri="{9D8B030D-6E8A-4147-A177-3AD203B41FA5}">
                      <a16:colId xmlns:a16="http://schemas.microsoft.com/office/drawing/2014/main" val="2313809708"/>
                    </a:ext>
                  </a:extLst>
                </a:gridCol>
              </a:tblGrid>
              <a:tr h="504413">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Examination Scheme</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a:txBody>
                    <a:bodyPr/>
                    <a:lstStyle/>
                    <a:p>
                      <a:pPr algn="ctr"/>
                      <a:r>
                        <a:rPr lang="en-IN" sz="2400" dirty="0"/>
                        <a:t>Total Marks</a:t>
                      </a:r>
                    </a:p>
                  </a:txBody>
                  <a:tcPr/>
                </a:tc>
                <a:extLst>
                  <a:ext uri="{0D108BD9-81ED-4DB2-BD59-A6C34878D82A}">
                    <a16:rowId xmlns:a16="http://schemas.microsoft.com/office/drawing/2014/main" val="4106256817"/>
                  </a:ext>
                </a:extLst>
              </a:tr>
              <a:tr h="370840">
                <a:tc gridSpan="2">
                  <a:txBody>
                    <a:bodyPr/>
                    <a:lstStyle/>
                    <a:p>
                      <a:pPr algn="ctr"/>
                      <a:r>
                        <a:rPr lang="en-IN" sz="2400" dirty="0"/>
                        <a:t>Theory Marks</a:t>
                      </a:r>
                    </a:p>
                  </a:txBody>
                  <a:tcPr/>
                </a:tc>
                <a:tc hMerge="1">
                  <a:txBody>
                    <a:bodyPr/>
                    <a:lstStyle/>
                    <a:p>
                      <a:endParaRPr lang="en-IN"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Practical Marks</a:t>
                      </a:r>
                    </a:p>
                  </a:txBody>
                  <a:tcPr/>
                </a:tc>
                <a:tc hMerge="1">
                  <a:txBody>
                    <a:bodyPr/>
                    <a:lstStyle/>
                    <a:p>
                      <a:endParaRPr lang="en-IN" dirty="0"/>
                    </a:p>
                  </a:txBody>
                  <a:tcPr/>
                </a:tc>
                <a:tc rowSpan="3">
                  <a:txBody>
                    <a:bodyPr/>
                    <a:lstStyle/>
                    <a:p>
                      <a:pPr algn="ctr">
                        <a:lnSpc>
                          <a:spcPct val="100000"/>
                        </a:lnSpc>
                      </a:pPr>
                      <a:r>
                        <a:rPr lang="en-IN" sz="2400" dirty="0"/>
                        <a:t> 100</a:t>
                      </a:r>
                    </a:p>
                  </a:txBody>
                  <a:tcPr anchor="ctr"/>
                </a:tc>
                <a:extLst>
                  <a:ext uri="{0D108BD9-81ED-4DB2-BD59-A6C34878D82A}">
                    <a16:rowId xmlns:a16="http://schemas.microsoft.com/office/drawing/2014/main" val="2083160266"/>
                  </a:ext>
                </a:extLst>
              </a:tr>
              <a:tr h="370840">
                <a:tc>
                  <a:txBody>
                    <a:bodyPr/>
                    <a:lstStyle/>
                    <a:p>
                      <a:pPr algn="ctr"/>
                      <a:r>
                        <a:rPr lang="en-IN" sz="2400" dirty="0"/>
                        <a:t>SEE(E)</a:t>
                      </a:r>
                    </a:p>
                  </a:txBody>
                  <a:tcPr/>
                </a:tc>
                <a:tc>
                  <a:txBody>
                    <a:bodyPr/>
                    <a:lstStyle/>
                    <a:p>
                      <a:pPr algn="ctr"/>
                      <a:r>
                        <a:rPr lang="en-US" sz="2400" dirty="0"/>
                        <a:t>CIA (T)</a:t>
                      </a:r>
                      <a:endParaRPr lang="en-IN" sz="2400" dirty="0"/>
                    </a:p>
                  </a:txBody>
                  <a:tcPr/>
                </a:tc>
                <a:tc>
                  <a:txBody>
                    <a:bodyPr/>
                    <a:lstStyle/>
                    <a:p>
                      <a:pPr algn="ctr"/>
                      <a:r>
                        <a:rPr lang="en-IN" sz="2400" dirty="0"/>
                        <a:t>SEE</a:t>
                      </a:r>
                      <a:r>
                        <a:rPr lang="en-US" sz="2400" dirty="0"/>
                        <a:t> (P)</a:t>
                      </a:r>
                      <a:endParaRPr lang="en-IN" sz="2400" dirty="0"/>
                    </a:p>
                  </a:txBody>
                  <a:tcPr/>
                </a:tc>
                <a:tc>
                  <a:txBody>
                    <a:bodyPr/>
                    <a:lstStyle/>
                    <a:p>
                      <a:pPr algn="ctr"/>
                      <a:r>
                        <a:rPr lang="en-IN" sz="2400" dirty="0"/>
                        <a:t>CIA(P)</a:t>
                      </a:r>
                    </a:p>
                  </a:txBody>
                  <a:tcPr/>
                </a:tc>
                <a:tc vMerge="1">
                  <a:txBody>
                    <a:bodyPr/>
                    <a:lstStyle/>
                    <a:p>
                      <a:endParaRPr lang="en-IN" dirty="0"/>
                    </a:p>
                  </a:txBody>
                  <a:tcPr/>
                </a:tc>
                <a:extLst>
                  <a:ext uri="{0D108BD9-81ED-4DB2-BD59-A6C34878D82A}">
                    <a16:rowId xmlns:a16="http://schemas.microsoft.com/office/drawing/2014/main" val="2387788505"/>
                  </a:ext>
                </a:extLst>
              </a:tr>
              <a:tr h="370840">
                <a:tc>
                  <a:txBody>
                    <a:bodyPr/>
                    <a:lstStyle/>
                    <a:p>
                      <a:pPr algn="ctr"/>
                      <a:r>
                        <a:rPr lang="en-IN" sz="2400" dirty="0"/>
                        <a:t>40</a:t>
                      </a:r>
                    </a:p>
                  </a:txBody>
                  <a:tcPr/>
                </a:tc>
                <a:tc>
                  <a:txBody>
                    <a:bodyPr/>
                    <a:lstStyle/>
                    <a:p>
                      <a:pPr algn="ctr"/>
                      <a:r>
                        <a:rPr lang="en-IN" sz="2400" dirty="0"/>
                        <a:t>30</a:t>
                      </a:r>
                    </a:p>
                  </a:txBody>
                  <a:tcPr/>
                </a:tc>
                <a:tc>
                  <a:txBody>
                    <a:bodyPr/>
                    <a:lstStyle/>
                    <a:p>
                      <a:pPr algn="ctr"/>
                      <a:r>
                        <a:rPr lang="en-IN" sz="2400" dirty="0"/>
                        <a:t>20</a:t>
                      </a:r>
                    </a:p>
                  </a:txBody>
                  <a:tcPr/>
                </a:tc>
                <a:tc>
                  <a:txBody>
                    <a:bodyPr/>
                    <a:lstStyle/>
                    <a:p>
                      <a:pPr algn="ctr"/>
                      <a:r>
                        <a:rPr lang="en-IN" sz="2400" dirty="0"/>
                        <a:t>10</a:t>
                      </a:r>
                    </a:p>
                  </a:txBody>
                  <a:tcPr/>
                </a:tc>
                <a:tc vMerge="1">
                  <a:txBody>
                    <a:bodyPr/>
                    <a:lstStyle/>
                    <a:p>
                      <a:endParaRPr lang="en-IN" dirty="0"/>
                    </a:p>
                  </a:txBody>
                  <a:tcPr/>
                </a:tc>
                <a:extLst>
                  <a:ext uri="{0D108BD9-81ED-4DB2-BD59-A6C34878D82A}">
                    <a16:rowId xmlns:a16="http://schemas.microsoft.com/office/drawing/2014/main" val="3554040673"/>
                  </a:ext>
                </a:extLst>
              </a:tr>
            </a:tbl>
          </a:graphicData>
        </a:graphic>
      </p:graphicFrame>
    </p:spTree>
    <p:extLst>
      <p:ext uri="{BB962C8B-B14F-4D97-AF65-F5344CB8AC3E}">
        <p14:creationId xmlns:p14="http://schemas.microsoft.com/office/powerpoint/2010/main" val="308139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B172-927F-7AC2-E9DF-E4788F54D0D1}"/>
              </a:ext>
            </a:extLst>
          </p:cNvPr>
          <p:cNvSpPr>
            <a:spLocks noGrp="1"/>
          </p:cNvSpPr>
          <p:nvPr>
            <p:ph type="title"/>
          </p:nvPr>
        </p:nvSpPr>
        <p:spPr/>
        <p:txBody>
          <a:bodyPr/>
          <a:lstStyle/>
          <a:p>
            <a:r>
              <a:rPr lang="en-US" b="1" dirty="0">
                <a:latin typeface="+mj-lt"/>
              </a:rPr>
              <a:t>Syllabus</a:t>
            </a:r>
            <a:endParaRPr lang="en-IN" dirty="0"/>
          </a:p>
        </p:txBody>
      </p:sp>
      <p:graphicFrame>
        <p:nvGraphicFramePr>
          <p:cNvPr id="5" name="Content Placeholder 4">
            <a:extLst>
              <a:ext uri="{FF2B5EF4-FFF2-40B4-BE49-F238E27FC236}">
                <a16:creationId xmlns:a16="http://schemas.microsoft.com/office/drawing/2014/main" id="{0D057E1C-6DF7-46A0-FA19-C9C0C9968561}"/>
              </a:ext>
            </a:extLst>
          </p:cNvPr>
          <p:cNvGraphicFramePr>
            <a:graphicFrameLocks noGrp="1"/>
          </p:cNvGraphicFramePr>
          <p:nvPr>
            <p:ph idx="1"/>
          </p:nvPr>
        </p:nvGraphicFramePr>
        <p:xfrm>
          <a:off x="0" y="711200"/>
          <a:ext cx="12192000" cy="5840645"/>
        </p:xfrm>
        <a:graphic>
          <a:graphicData uri="http://schemas.openxmlformats.org/drawingml/2006/table">
            <a:tbl>
              <a:tblPr firstRow="1" bandRow="1">
                <a:tableStyleId>{3B4B98B0-60AC-42C2-AFA5-B58CD77FA1E5}</a:tableStyleId>
              </a:tblPr>
              <a:tblGrid>
                <a:gridCol w="901148">
                  <a:extLst>
                    <a:ext uri="{9D8B030D-6E8A-4147-A177-3AD203B41FA5}">
                      <a16:colId xmlns:a16="http://schemas.microsoft.com/office/drawing/2014/main" val="20000"/>
                    </a:ext>
                  </a:extLst>
                </a:gridCol>
                <a:gridCol w="8655228">
                  <a:extLst>
                    <a:ext uri="{9D8B030D-6E8A-4147-A177-3AD203B41FA5}">
                      <a16:colId xmlns:a16="http://schemas.microsoft.com/office/drawing/2014/main" val="20001"/>
                    </a:ext>
                  </a:extLst>
                </a:gridCol>
                <a:gridCol w="1228165">
                  <a:extLst>
                    <a:ext uri="{9D8B030D-6E8A-4147-A177-3AD203B41FA5}">
                      <a16:colId xmlns:a16="http://schemas.microsoft.com/office/drawing/2014/main" val="20002"/>
                    </a:ext>
                  </a:extLst>
                </a:gridCol>
                <a:gridCol w="1407459">
                  <a:extLst>
                    <a:ext uri="{9D8B030D-6E8A-4147-A177-3AD203B41FA5}">
                      <a16:colId xmlns:a16="http://schemas.microsoft.com/office/drawing/2014/main" val="20003"/>
                    </a:ext>
                  </a:extLst>
                </a:gridCol>
              </a:tblGrid>
              <a:tr h="384725">
                <a:tc>
                  <a:txBody>
                    <a:bodyPr/>
                    <a:lstStyle/>
                    <a:p>
                      <a:r>
                        <a:rPr lang="en-US" dirty="0"/>
                        <a:t>Unit</a:t>
                      </a:r>
                    </a:p>
                  </a:txBody>
                  <a:tcPr/>
                </a:tc>
                <a:tc>
                  <a:txBody>
                    <a:bodyPr/>
                    <a:lstStyle/>
                    <a:p>
                      <a:r>
                        <a:rPr lang="en-US" dirty="0"/>
                        <a:t>Content</a:t>
                      </a:r>
                    </a:p>
                  </a:txBody>
                  <a:tcPr/>
                </a:tc>
                <a:tc>
                  <a:txBody>
                    <a:bodyPr/>
                    <a:lstStyle/>
                    <a:p>
                      <a:r>
                        <a:rPr lang="en-US" dirty="0"/>
                        <a:t>Total</a:t>
                      </a:r>
                      <a:r>
                        <a:rPr lang="en-US" baseline="0" dirty="0"/>
                        <a:t> Hrs.</a:t>
                      </a:r>
                      <a:endParaRPr lang="en-US" dirty="0"/>
                    </a:p>
                  </a:txBody>
                  <a:tcPr/>
                </a:tc>
                <a:tc>
                  <a:txBody>
                    <a:bodyPr/>
                    <a:lstStyle/>
                    <a:p>
                      <a:r>
                        <a:rPr lang="en-US" dirty="0"/>
                        <a:t>% Weightage</a:t>
                      </a:r>
                    </a:p>
                  </a:txBody>
                  <a:tcPr/>
                </a:tc>
                <a:extLst>
                  <a:ext uri="{0D108BD9-81ED-4DB2-BD59-A6C34878D82A}">
                    <a16:rowId xmlns:a16="http://schemas.microsoft.com/office/drawing/2014/main" val="10000"/>
                  </a:ext>
                </a:extLst>
              </a:tr>
              <a:tr h="1802411">
                <a:tc>
                  <a:txBody>
                    <a:bodyPr/>
                    <a:lstStyle/>
                    <a:p>
                      <a:pPr algn="ctr"/>
                      <a:r>
                        <a:rPr lang="en-US" sz="1700" dirty="0"/>
                        <a:t>1</a:t>
                      </a:r>
                    </a:p>
                  </a:txBody>
                  <a:tcPr/>
                </a:tc>
                <a:tc>
                  <a:txBody>
                    <a:bodyPr/>
                    <a:lstStyle/>
                    <a:p>
                      <a:pPr algn="just"/>
                      <a:r>
                        <a:rPr lang="en-IN" sz="1700" b="1" dirty="0"/>
                        <a:t>Software Development Process </a:t>
                      </a:r>
                      <a:endParaRPr lang="en-US" sz="1700" b="1" dirty="0"/>
                    </a:p>
                    <a:p>
                      <a:pPr algn="just"/>
                      <a:r>
                        <a:rPr lang="en-US" sz="1700" b="1" dirty="0"/>
                        <a:t>Explain Software and Software Engineering: </a:t>
                      </a:r>
                      <a:r>
                        <a:rPr lang="en-US" sz="1700" b="0" dirty="0"/>
                        <a:t>Defining Software, Software Application Domains, Characteristics of Software, Introduction of Software Engineering, Software Engineering layers, Software Processes/Software Development Life Cycle, Software  Engineering practices, Software Myths, Generic Framework activities, Umbrella activities.</a:t>
                      </a:r>
                    </a:p>
                    <a:p>
                      <a:pPr algn="just"/>
                      <a:r>
                        <a:rPr lang="en-US" sz="1700" b="1" dirty="0"/>
                        <a:t> Project Process Models: </a:t>
                      </a:r>
                      <a:r>
                        <a:rPr lang="en-US" sz="1700" b="0" dirty="0"/>
                        <a:t>The Waterfall Model, Incremental Process Model, Evolutionary Process Model (Prototype Model, Spiral </a:t>
                      </a:r>
                    </a:p>
                    <a:p>
                      <a:pPr algn="just"/>
                      <a:r>
                        <a:rPr lang="en-US" sz="1700" b="0" dirty="0"/>
                        <a:t>Model), RAD Model, Component-Based Process Model.</a:t>
                      </a:r>
                    </a:p>
                  </a:txBody>
                  <a:tcPr/>
                </a:tc>
                <a:tc>
                  <a:txBody>
                    <a:bodyPr/>
                    <a:lstStyle/>
                    <a:p>
                      <a:pPr algn="ctr"/>
                      <a:r>
                        <a:rPr lang="en-IN" sz="1700" dirty="0"/>
                        <a:t>11</a:t>
                      </a:r>
                      <a:endParaRPr lang="en-US" sz="1700" dirty="0"/>
                    </a:p>
                  </a:txBody>
                  <a:tcPr/>
                </a:tc>
                <a:tc>
                  <a:txBody>
                    <a:bodyPr/>
                    <a:lstStyle/>
                    <a:p>
                      <a:pPr algn="ctr"/>
                      <a:r>
                        <a:rPr lang="en-US" sz="1700" dirty="0"/>
                        <a:t>20</a:t>
                      </a:r>
                    </a:p>
                  </a:txBody>
                  <a:tcPr/>
                </a:tc>
                <a:extLst>
                  <a:ext uri="{0D108BD9-81ED-4DB2-BD59-A6C34878D82A}">
                    <a16:rowId xmlns:a16="http://schemas.microsoft.com/office/drawing/2014/main" val="10001"/>
                  </a:ext>
                </a:extLst>
              </a:tr>
              <a:tr h="948638">
                <a:tc>
                  <a:txBody>
                    <a:bodyPr/>
                    <a:lstStyle/>
                    <a:p>
                      <a:pPr algn="ctr"/>
                      <a:r>
                        <a:rPr lang="en-US" sz="1700" dirty="0"/>
                        <a:t>2</a:t>
                      </a:r>
                    </a:p>
                  </a:txBody>
                  <a:tcPr/>
                </a:tc>
                <a:tc>
                  <a:txBody>
                    <a:bodyPr/>
                    <a:lstStyle/>
                    <a:p>
                      <a:pPr algn="just"/>
                      <a:r>
                        <a:rPr lang="en-US" sz="1700" b="1" dirty="0"/>
                        <a:t>Agile Development</a:t>
                      </a:r>
                    </a:p>
                    <a:p>
                      <a:pPr algn="just"/>
                      <a:r>
                        <a:rPr lang="en-US" sz="1700" b="1" dirty="0"/>
                        <a:t>Agile Models: </a:t>
                      </a:r>
                      <a:r>
                        <a:rPr lang="en-US" sz="1700" dirty="0"/>
                        <a:t>Defining Agility, Agile Manifesto and Principles, Agile Process, Extreme Programming, Adaptive Software Development, Scrum, Dynamic System Development Method</a:t>
                      </a:r>
                    </a:p>
                    <a:p>
                      <a:pPr algn="just"/>
                      <a:r>
                        <a:rPr lang="en-US" sz="1700" b="1" dirty="0"/>
                        <a:t>Agile Scrum Framework:</a:t>
                      </a:r>
                      <a:r>
                        <a:rPr lang="en-US" sz="1700" dirty="0"/>
                        <a:t> Introduction to Scrum, User Story Definition, Characteristics and Content of User Stories, Agile Estimation, Scrum Roles and Responsibilities, The Scrum Phases, Sprint Phases, Burn Down Chart, Tools for Agile Project Management.</a:t>
                      </a:r>
                    </a:p>
                  </a:txBody>
                  <a:tcPr/>
                </a:tc>
                <a:tc>
                  <a:txBody>
                    <a:bodyPr/>
                    <a:lstStyle/>
                    <a:p>
                      <a:pPr algn="ctr"/>
                      <a:r>
                        <a:rPr lang="en-US" sz="1700" dirty="0"/>
                        <a:t>11</a:t>
                      </a:r>
                    </a:p>
                  </a:txBody>
                  <a:tcPr/>
                </a:tc>
                <a:tc>
                  <a:txBody>
                    <a:bodyPr/>
                    <a:lstStyle/>
                    <a:p>
                      <a:pPr algn="ctr"/>
                      <a:r>
                        <a:rPr lang="en-US" sz="1700" dirty="0"/>
                        <a:t>20</a:t>
                      </a:r>
                    </a:p>
                  </a:txBody>
                  <a:tcPr/>
                </a:tc>
                <a:extLst>
                  <a:ext uri="{0D108BD9-81ED-4DB2-BD59-A6C34878D82A}">
                    <a16:rowId xmlns:a16="http://schemas.microsoft.com/office/drawing/2014/main" val="10002"/>
                  </a:ext>
                </a:extLst>
              </a:tr>
              <a:tr h="948638">
                <a:tc>
                  <a:txBody>
                    <a:bodyPr/>
                    <a:lstStyle/>
                    <a:p>
                      <a:pPr algn="ctr"/>
                      <a:r>
                        <a:rPr lang="en-US" sz="1700" dirty="0"/>
                        <a:t>3</a:t>
                      </a:r>
                    </a:p>
                  </a:txBody>
                  <a:tcPr/>
                </a:tc>
                <a:tc>
                  <a:txBody>
                    <a:bodyPr/>
                    <a:lstStyle/>
                    <a:p>
                      <a:pPr algn="just"/>
                      <a:r>
                        <a:rPr lang="en-US" sz="1700" b="1" dirty="0"/>
                        <a:t>Software Analysis and Design</a:t>
                      </a:r>
                    </a:p>
                    <a:p>
                      <a:pPr algn="just"/>
                      <a:r>
                        <a:rPr lang="en-US" sz="1700" b="1" dirty="0"/>
                        <a:t>Software Analysis: </a:t>
                      </a:r>
                      <a:r>
                        <a:rPr lang="en-US" sz="1700" b="0" dirty="0"/>
                        <a:t>Analysis and Identify Software Requirements, Requirement Engineering, Software Requirements Specification, Eliciting Requirements, Developing Use case, Requirement Modeling(Scenario based, Class-based, Behavioral, Flow-orientated &amp; Data-orientated) </a:t>
                      </a:r>
                    </a:p>
                    <a:p>
                      <a:pPr algn="just"/>
                      <a:r>
                        <a:rPr lang="en-US" sz="1700" b="1" dirty="0"/>
                        <a:t>Software Design: </a:t>
                      </a:r>
                      <a:r>
                        <a:rPr lang="en-US" sz="1700" b="0" dirty="0"/>
                        <a:t>Design Concepts, Architectural Design, Component level Design, User Interface Design, Web Application Design</a:t>
                      </a:r>
                    </a:p>
                  </a:txBody>
                  <a:tcPr/>
                </a:tc>
                <a:tc>
                  <a:txBody>
                    <a:bodyPr/>
                    <a:lstStyle/>
                    <a:p>
                      <a:pPr algn="ctr"/>
                      <a:r>
                        <a:rPr lang="en-US" sz="1700" dirty="0"/>
                        <a:t>11</a:t>
                      </a:r>
                    </a:p>
                  </a:txBody>
                  <a:tcPr/>
                </a:tc>
                <a:tc>
                  <a:txBody>
                    <a:bodyPr/>
                    <a:lstStyle/>
                    <a:p>
                      <a:pPr algn="ctr"/>
                      <a:r>
                        <a:rPr lang="en-US" sz="1700" dirty="0"/>
                        <a:t>20</a:t>
                      </a:r>
                    </a:p>
                  </a:txBody>
                  <a:tcPr/>
                </a:tc>
                <a:extLst>
                  <a:ext uri="{0D108BD9-81ED-4DB2-BD59-A6C34878D82A}">
                    <a16:rowId xmlns:a16="http://schemas.microsoft.com/office/drawing/2014/main" val="1306435668"/>
                  </a:ext>
                </a:extLst>
              </a:tr>
            </a:tbl>
          </a:graphicData>
        </a:graphic>
      </p:graphicFrame>
    </p:spTree>
    <p:extLst>
      <p:ext uri="{BB962C8B-B14F-4D97-AF65-F5344CB8AC3E}">
        <p14:creationId xmlns:p14="http://schemas.microsoft.com/office/powerpoint/2010/main" val="2590171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65B14-6796-0EF3-3F89-0B719F5CE0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C54B71-1C82-5C1D-7D5B-91B4C5BCAEF3}"/>
              </a:ext>
            </a:extLst>
          </p:cNvPr>
          <p:cNvSpPr>
            <a:spLocks noGrp="1"/>
          </p:cNvSpPr>
          <p:nvPr>
            <p:ph type="title"/>
          </p:nvPr>
        </p:nvSpPr>
        <p:spPr/>
        <p:txBody>
          <a:bodyPr/>
          <a:lstStyle/>
          <a:p>
            <a:r>
              <a:rPr lang="en-US" b="1" dirty="0">
                <a:latin typeface="+mj-lt"/>
              </a:rPr>
              <a:t>Syllabus</a:t>
            </a:r>
            <a:endParaRPr lang="en-IN" dirty="0"/>
          </a:p>
        </p:txBody>
      </p:sp>
      <p:graphicFrame>
        <p:nvGraphicFramePr>
          <p:cNvPr id="5" name="Content Placeholder 4">
            <a:extLst>
              <a:ext uri="{FF2B5EF4-FFF2-40B4-BE49-F238E27FC236}">
                <a16:creationId xmlns:a16="http://schemas.microsoft.com/office/drawing/2014/main" id="{448AEB1D-A813-75FC-FAC8-9257BD5ACE81}"/>
              </a:ext>
            </a:extLst>
          </p:cNvPr>
          <p:cNvGraphicFramePr>
            <a:graphicFrameLocks noGrp="1"/>
          </p:cNvGraphicFramePr>
          <p:nvPr>
            <p:ph idx="1"/>
          </p:nvPr>
        </p:nvGraphicFramePr>
        <p:xfrm>
          <a:off x="0" y="711200"/>
          <a:ext cx="12192000" cy="4062278"/>
        </p:xfrm>
        <a:graphic>
          <a:graphicData uri="http://schemas.openxmlformats.org/drawingml/2006/table">
            <a:tbl>
              <a:tblPr firstRow="1" bandRow="1">
                <a:tableStyleId>{3B4B98B0-60AC-42C2-AFA5-B58CD77FA1E5}</a:tableStyleId>
              </a:tblPr>
              <a:tblGrid>
                <a:gridCol w="901148">
                  <a:extLst>
                    <a:ext uri="{9D8B030D-6E8A-4147-A177-3AD203B41FA5}">
                      <a16:colId xmlns:a16="http://schemas.microsoft.com/office/drawing/2014/main" val="20000"/>
                    </a:ext>
                  </a:extLst>
                </a:gridCol>
                <a:gridCol w="8691087">
                  <a:extLst>
                    <a:ext uri="{9D8B030D-6E8A-4147-A177-3AD203B41FA5}">
                      <a16:colId xmlns:a16="http://schemas.microsoft.com/office/drawing/2014/main" val="20001"/>
                    </a:ext>
                  </a:extLst>
                </a:gridCol>
                <a:gridCol w="1228165">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397104">
                <a:tc>
                  <a:txBody>
                    <a:bodyPr/>
                    <a:lstStyle/>
                    <a:p>
                      <a:r>
                        <a:rPr lang="en-US" dirty="0"/>
                        <a:t>Unit</a:t>
                      </a:r>
                    </a:p>
                  </a:txBody>
                  <a:tcPr/>
                </a:tc>
                <a:tc>
                  <a:txBody>
                    <a:bodyPr/>
                    <a:lstStyle/>
                    <a:p>
                      <a:r>
                        <a:rPr lang="en-US" dirty="0"/>
                        <a:t>Content</a:t>
                      </a:r>
                    </a:p>
                  </a:txBody>
                  <a:tcPr/>
                </a:tc>
                <a:tc>
                  <a:txBody>
                    <a:bodyPr/>
                    <a:lstStyle/>
                    <a:p>
                      <a:r>
                        <a:rPr lang="en-US" dirty="0"/>
                        <a:t>Total</a:t>
                      </a:r>
                      <a:r>
                        <a:rPr lang="en-US" baseline="0" dirty="0"/>
                        <a:t> Hrs.</a:t>
                      </a:r>
                      <a:endParaRPr lang="en-US" dirty="0"/>
                    </a:p>
                  </a:txBody>
                  <a:tcPr/>
                </a:tc>
                <a:tc>
                  <a:txBody>
                    <a:bodyPr/>
                    <a:lstStyle/>
                    <a:p>
                      <a:r>
                        <a:rPr lang="en-US" dirty="0"/>
                        <a:t>% Weightage</a:t>
                      </a:r>
                    </a:p>
                  </a:txBody>
                  <a:tcPr/>
                </a:tc>
                <a:extLst>
                  <a:ext uri="{0D108BD9-81ED-4DB2-BD59-A6C34878D82A}">
                    <a16:rowId xmlns:a16="http://schemas.microsoft.com/office/drawing/2014/main" val="10000"/>
                  </a:ext>
                </a:extLst>
              </a:tr>
              <a:tr h="1698879">
                <a:tc>
                  <a:txBody>
                    <a:bodyPr/>
                    <a:lstStyle/>
                    <a:p>
                      <a:pPr algn="ctr"/>
                      <a:r>
                        <a:rPr lang="en-US" dirty="0"/>
                        <a:t>4</a:t>
                      </a:r>
                    </a:p>
                  </a:txBody>
                  <a:tcPr/>
                </a:tc>
                <a:tc>
                  <a:txBody>
                    <a:bodyPr/>
                    <a:lstStyle/>
                    <a:p>
                      <a:pPr algn="just"/>
                      <a:r>
                        <a:rPr lang="en-US" sz="1700" b="1" dirty="0"/>
                        <a:t>Software Coding, Testing &amp; Quality Management </a:t>
                      </a:r>
                    </a:p>
                    <a:p>
                      <a:pPr algn="just"/>
                      <a:r>
                        <a:rPr lang="en-US" sz="1700" b="1" dirty="0"/>
                        <a:t>Software Coding &amp; Testing</a:t>
                      </a:r>
                      <a:r>
                        <a:rPr lang="en-US" sz="1700" b="0" dirty="0"/>
                        <a:t>: Code Review, Software Documentation, Testing Strategies, Testing Techniques and Test Case, Test Suites Design, Testing Conventional Application, Testing Object Oriented Application, Testing Web and Mobile Application</a:t>
                      </a:r>
                    </a:p>
                    <a:p>
                      <a:pPr algn="just"/>
                      <a:r>
                        <a:rPr lang="en-US" sz="1700" b="1" dirty="0"/>
                        <a:t> Quality Assurance and Management: </a:t>
                      </a:r>
                      <a:r>
                        <a:rPr lang="en-US" sz="1700" b="0" dirty="0"/>
                        <a:t>Quality Concepts and Software Quality Assurance, Software Review (Formal Technical Review), Software Reliability, The Quality Standard.</a:t>
                      </a:r>
                    </a:p>
                  </a:txBody>
                  <a:tcPr/>
                </a:tc>
                <a:tc>
                  <a:txBody>
                    <a:bodyPr/>
                    <a:lstStyle/>
                    <a:p>
                      <a:pPr algn="ctr"/>
                      <a:r>
                        <a:rPr lang="en-US" dirty="0"/>
                        <a:t>11</a:t>
                      </a:r>
                    </a:p>
                  </a:txBody>
                  <a:tcPr/>
                </a:tc>
                <a:tc>
                  <a:txBody>
                    <a:bodyPr/>
                    <a:lstStyle/>
                    <a:p>
                      <a:pPr algn="ctr"/>
                      <a:r>
                        <a:rPr lang="en-US" dirty="0"/>
                        <a:t>20</a:t>
                      </a:r>
                    </a:p>
                  </a:txBody>
                  <a:tcPr/>
                </a:tc>
                <a:extLst>
                  <a:ext uri="{0D108BD9-81ED-4DB2-BD59-A6C34878D82A}">
                    <a16:rowId xmlns:a16="http://schemas.microsoft.com/office/drawing/2014/main" val="10002"/>
                  </a:ext>
                </a:extLst>
              </a:tr>
              <a:tr h="1966295">
                <a:tc>
                  <a:txBody>
                    <a:bodyPr/>
                    <a:lstStyle/>
                    <a:p>
                      <a:pPr algn="ctr"/>
                      <a:r>
                        <a:rPr lang="en-US" dirty="0"/>
                        <a:t>5</a:t>
                      </a:r>
                    </a:p>
                  </a:txBody>
                  <a:tcPr/>
                </a:tc>
                <a:tc>
                  <a:txBody>
                    <a:bodyPr/>
                    <a:lstStyle/>
                    <a:p>
                      <a:pPr algn="just"/>
                      <a:r>
                        <a:rPr lang="en-US" sz="1700" b="1" dirty="0"/>
                        <a:t>Project Management &amp; Configuration Management</a:t>
                      </a:r>
                    </a:p>
                    <a:p>
                      <a:pPr algn="just"/>
                      <a:r>
                        <a:rPr lang="en-US" sz="1700" b="1" dirty="0"/>
                        <a:t>Project Management:</a:t>
                      </a:r>
                      <a:r>
                        <a:rPr lang="en-US" sz="1700" b="0" dirty="0"/>
                        <a:t> Software Metrics (Process, Product, Project), Software Project Estimation, Software Project Planning, Software Project Scheduling &amp; Tracking, Risk Analysis &amp; Management, Risk Strategies (Reactive vs. Proactive), Risk Identification, Risk Projection, Risk Refinement, Risk Mitigation, Monitoring and Management. </a:t>
                      </a:r>
                    </a:p>
                    <a:p>
                      <a:pPr algn="just"/>
                      <a:r>
                        <a:rPr lang="en-US" sz="1700" b="1" dirty="0"/>
                        <a:t>Configuration Management: </a:t>
                      </a:r>
                      <a:r>
                        <a:rPr lang="en-US" sz="1700" b="0" dirty="0"/>
                        <a:t>Type of Software Maintenance, Re-Engineering, SCM process, Version Control</a:t>
                      </a:r>
                    </a:p>
                  </a:txBody>
                  <a:tcPr/>
                </a:tc>
                <a:tc>
                  <a:txBody>
                    <a:bodyPr/>
                    <a:lstStyle/>
                    <a:p>
                      <a:pPr algn="ctr"/>
                      <a:r>
                        <a:rPr lang="en-US" dirty="0"/>
                        <a:t>8</a:t>
                      </a:r>
                    </a:p>
                  </a:txBody>
                  <a:tcPr/>
                </a:tc>
                <a:tc>
                  <a:txBody>
                    <a:bodyPr/>
                    <a:lstStyle/>
                    <a:p>
                      <a:pPr algn="ctr"/>
                      <a:r>
                        <a:rPr lang="en-US" dirty="0"/>
                        <a:t>20</a:t>
                      </a:r>
                    </a:p>
                  </a:txBody>
                  <a:tcPr/>
                </a:tc>
                <a:extLst>
                  <a:ext uri="{0D108BD9-81ED-4DB2-BD59-A6C34878D82A}">
                    <a16:rowId xmlns:a16="http://schemas.microsoft.com/office/drawing/2014/main" val="2047721439"/>
                  </a:ext>
                </a:extLst>
              </a:tr>
            </a:tbl>
          </a:graphicData>
        </a:graphic>
      </p:graphicFrame>
    </p:spTree>
    <p:extLst>
      <p:ext uri="{BB962C8B-B14F-4D97-AF65-F5344CB8AC3E}">
        <p14:creationId xmlns:p14="http://schemas.microsoft.com/office/powerpoint/2010/main" val="354031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B787F-A364-C841-6CEF-3ECF9111DD57}"/>
              </a:ext>
            </a:extLst>
          </p:cNvPr>
          <p:cNvSpPr>
            <a:spLocks noGrp="1"/>
          </p:cNvSpPr>
          <p:nvPr>
            <p:ph type="title"/>
          </p:nvPr>
        </p:nvSpPr>
        <p:spPr/>
        <p:txBody>
          <a:bodyPr/>
          <a:lstStyle/>
          <a:p>
            <a:r>
              <a:rPr lang="en-US" b="1" dirty="0">
                <a:latin typeface="+mj-lt"/>
              </a:rPr>
              <a:t>Reference Books</a:t>
            </a:r>
          </a:p>
        </p:txBody>
      </p:sp>
      <p:sp>
        <p:nvSpPr>
          <p:cNvPr id="3" name="Content Placeholder 2">
            <a:extLst>
              <a:ext uri="{FF2B5EF4-FFF2-40B4-BE49-F238E27FC236}">
                <a16:creationId xmlns:a16="http://schemas.microsoft.com/office/drawing/2014/main" id="{083E8B11-8E77-0F16-42F5-430814068D33}"/>
              </a:ext>
            </a:extLst>
          </p:cNvPr>
          <p:cNvSpPr>
            <a:spLocks noGrp="1"/>
          </p:cNvSpPr>
          <p:nvPr>
            <p:ph idx="1"/>
          </p:nvPr>
        </p:nvSpPr>
        <p:spPr/>
        <p:txBody>
          <a:bodyPr/>
          <a:lstStyle/>
          <a:p>
            <a:r>
              <a:rPr lang="en-US" b="1" i="1" dirty="0">
                <a:solidFill>
                  <a:srgbClr val="C00000"/>
                </a:solidFill>
              </a:rPr>
              <a:t>Roger </a:t>
            </a:r>
            <a:r>
              <a:rPr lang="en-US" b="1" i="1" dirty="0" err="1">
                <a:solidFill>
                  <a:srgbClr val="C00000"/>
                </a:solidFill>
              </a:rPr>
              <a:t>S.Pressman</a:t>
            </a:r>
            <a:r>
              <a:rPr lang="en-US" b="1" i="1" dirty="0">
                <a:solidFill>
                  <a:srgbClr val="C00000"/>
                </a:solidFill>
              </a:rPr>
              <a:t>, Software engineering- A practitioner’s Approach, McGraw-Hill International Editions</a:t>
            </a:r>
          </a:p>
          <a:p>
            <a:r>
              <a:rPr lang="en-US" dirty="0"/>
              <a:t>Ian Sommerville, Software engineering, Pearson education Asia</a:t>
            </a:r>
          </a:p>
          <a:p>
            <a:r>
              <a:rPr lang="en-US" dirty="0"/>
              <a:t>Pankaj </a:t>
            </a:r>
            <a:r>
              <a:rPr lang="en-US" dirty="0" err="1"/>
              <a:t>Jalote</a:t>
            </a:r>
            <a:r>
              <a:rPr lang="en-US" dirty="0"/>
              <a:t>, Software Engineering – A Precise Approach Wiley</a:t>
            </a:r>
          </a:p>
          <a:p>
            <a:r>
              <a:rPr lang="en-US" dirty="0"/>
              <a:t>Software Engineering Fundamentals by Ali </a:t>
            </a:r>
            <a:r>
              <a:rPr lang="en-US" dirty="0" err="1"/>
              <a:t>Behhforoz</a:t>
            </a:r>
            <a:r>
              <a:rPr lang="en-US" dirty="0"/>
              <a:t> &amp; Frederick Hudson OXFORD</a:t>
            </a:r>
          </a:p>
          <a:p>
            <a:r>
              <a:rPr lang="en-US" dirty="0" err="1"/>
              <a:t>Rajib</a:t>
            </a:r>
            <a:r>
              <a:rPr lang="en-US" dirty="0"/>
              <a:t> Mall, Fundamentals of software Engineering, Prentice Hall of India.</a:t>
            </a:r>
          </a:p>
          <a:p>
            <a:r>
              <a:rPr lang="en-US" dirty="0"/>
              <a:t>Engineering Software as a Service An Agile Software Approach, Armando Fox and David Patterson</a:t>
            </a:r>
          </a:p>
          <a:p>
            <a:r>
              <a:rPr lang="en-US" dirty="0"/>
              <a:t>John M Nicolas, Project Management for Business, Engineering and Technology, Elsevier</a:t>
            </a:r>
          </a:p>
          <a:p>
            <a:endParaRPr lang="en-IN" dirty="0"/>
          </a:p>
        </p:txBody>
      </p:sp>
    </p:spTree>
    <p:extLst>
      <p:ext uri="{BB962C8B-B14F-4D97-AF65-F5344CB8AC3E}">
        <p14:creationId xmlns:p14="http://schemas.microsoft.com/office/powerpoint/2010/main" val="16695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9E94-2DE2-5F36-D3D3-105A9ED93ECE}"/>
              </a:ext>
            </a:extLst>
          </p:cNvPr>
          <p:cNvSpPr>
            <a:spLocks noGrp="1"/>
          </p:cNvSpPr>
          <p:nvPr>
            <p:ph type="title"/>
          </p:nvPr>
        </p:nvSpPr>
        <p:spPr/>
        <p:txBody>
          <a:bodyPr/>
          <a:lstStyle/>
          <a:p>
            <a:r>
              <a:rPr lang="en-US" dirty="0"/>
              <a:t>Roger </a:t>
            </a:r>
            <a:r>
              <a:rPr lang="en-US" dirty="0" err="1"/>
              <a:t>S.Pressman</a:t>
            </a:r>
            <a:r>
              <a:rPr lang="en-US" dirty="0"/>
              <a:t>, Software engineering</a:t>
            </a:r>
            <a:endParaRPr lang="en-IN" dirty="0"/>
          </a:p>
        </p:txBody>
      </p:sp>
      <p:pic>
        <p:nvPicPr>
          <p:cNvPr id="5" name="Content Placeholder 4">
            <a:extLst>
              <a:ext uri="{FF2B5EF4-FFF2-40B4-BE49-F238E27FC236}">
                <a16:creationId xmlns:a16="http://schemas.microsoft.com/office/drawing/2014/main" id="{A7CDBC8B-D8BB-A9D4-9117-7B99A78FB1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7564" y="753556"/>
            <a:ext cx="4609260" cy="5790528"/>
          </a:xfrm>
        </p:spPr>
      </p:pic>
    </p:spTree>
    <p:extLst>
      <p:ext uri="{BB962C8B-B14F-4D97-AF65-F5344CB8AC3E}">
        <p14:creationId xmlns:p14="http://schemas.microsoft.com/office/powerpoint/2010/main" val="9093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6"/>
          </p:nvPr>
        </p:nvSpPr>
        <p:spPr/>
        <p:txBody>
          <a:bodyPr/>
          <a:lstStyle/>
          <a:p>
            <a:r>
              <a:rPr lang="en-US" dirty="0"/>
              <a:t>Software Engineering</a:t>
            </a:r>
          </a:p>
          <a:p>
            <a:r>
              <a:rPr lang="en-US" dirty="0"/>
              <a:t>(</a:t>
            </a:r>
            <a:r>
              <a:rPr lang="en-IN" sz="1800" b="0" i="0" u="none" strike="noStrike" baseline="0" dirty="0">
                <a:latin typeface="Roboto Condensed" panose="02000000000000000000" pitchFamily="2" charset="0"/>
              </a:rPr>
              <a:t>2301CS405</a:t>
            </a:r>
            <a:r>
              <a:rPr lang="en-US" dirty="0"/>
              <a:t>)</a:t>
            </a:r>
          </a:p>
        </p:txBody>
      </p:sp>
      <p:sp>
        <p:nvSpPr>
          <p:cNvPr id="5" name="Text Placeholder 4"/>
          <p:cNvSpPr>
            <a:spLocks noGrp="1"/>
          </p:cNvSpPr>
          <p:nvPr>
            <p:ph type="body" sz="quarter" idx="11"/>
          </p:nvPr>
        </p:nvSpPr>
        <p:spPr/>
        <p:txBody>
          <a:bodyPr/>
          <a:lstStyle/>
          <a:p>
            <a:r>
              <a:rPr lang="en-US" dirty="0"/>
              <a:t>rajkumar.gondaliya@darshan.ac.in</a:t>
            </a:r>
          </a:p>
        </p:txBody>
      </p:sp>
      <p:sp>
        <p:nvSpPr>
          <p:cNvPr id="6" name="Text Placeholder 5"/>
          <p:cNvSpPr>
            <a:spLocks noGrp="1"/>
          </p:cNvSpPr>
          <p:nvPr>
            <p:ph type="body" sz="quarter" idx="12"/>
          </p:nvPr>
        </p:nvSpPr>
        <p:spPr/>
        <p:txBody>
          <a:bodyPr/>
          <a:lstStyle/>
          <a:p>
            <a:r>
              <a:rPr lang="en-US" dirty="0"/>
              <a:t>+91-9723232741</a:t>
            </a:r>
          </a:p>
        </p:txBody>
      </p:sp>
      <p:sp>
        <p:nvSpPr>
          <p:cNvPr id="7" name="Text Placeholder 6"/>
          <p:cNvSpPr>
            <a:spLocks noGrp="1"/>
          </p:cNvSpPr>
          <p:nvPr>
            <p:ph type="body" sz="quarter" idx="13"/>
          </p:nvPr>
        </p:nvSpPr>
        <p:spPr/>
        <p:txBody>
          <a:bodyPr/>
          <a:lstStyle/>
          <a:p>
            <a:r>
              <a:rPr lang="en-US" dirty="0"/>
              <a:t>Computer Engineering Department</a:t>
            </a:r>
          </a:p>
        </p:txBody>
      </p:sp>
      <p:sp>
        <p:nvSpPr>
          <p:cNvPr id="8" name="Text Placeholder 7"/>
          <p:cNvSpPr>
            <a:spLocks noGrp="1"/>
          </p:cNvSpPr>
          <p:nvPr>
            <p:ph type="body" sz="quarter" idx="14"/>
          </p:nvPr>
        </p:nvSpPr>
        <p:spPr/>
        <p:txBody>
          <a:bodyPr/>
          <a:lstStyle/>
          <a:p>
            <a:r>
              <a:rPr lang="en-US" dirty="0"/>
              <a:t>Prof. R. B. Gondaliya</a:t>
            </a:r>
          </a:p>
        </p:txBody>
      </p:sp>
      <p:pic>
        <p:nvPicPr>
          <p:cNvPr id="10" name="Picture Placeholder 9"/>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2058927578"/>
      </p:ext>
    </p:extLst>
  </p:cSld>
  <p:clrMapOvr>
    <a:masterClrMapping/>
  </p:clrMapOvr>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1809</TotalTime>
  <Words>588</Words>
  <Application>Microsoft Office PowerPoint</Application>
  <PresentationFormat>Widescreen</PresentationFormat>
  <Paragraphs>87</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Roboto Condensed Light</vt:lpstr>
      <vt:lpstr>Wingdings</vt:lpstr>
      <vt:lpstr>Roboto Condensed</vt:lpstr>
      <vt:lpstr>Wingdings 3</vt:lpstr>
      <vt:lpstr>Arial</vt:lpstr>
      <vt:lpstr>Calibri</vt:lpstr>
      <vt:lpstr>Office Theme</vt:lpstr>
      <vt:lpstr>PowerPoint Presentation</vt:lpstr>
      <vt:lpstr>Teaching &amp; Examination Scheme</vt:lpstr>
      <vt:lpstr>Syllabus</vt:lpstr>
      <vt:lpstr>Syllabus</vt:lpstr>
      <vt:lpstr>Reference Books</vt:lpstr>
      <vt:lpstr>Roger S.Pressman, Software engineering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Rajkumar Gondaliya</cp:lastModifiedBy>
  <cp:revision>179</cp:revision>
  <dcterms:created xsi:type="dcterms:W3CDTF">2020-05-01T05:09:15Z</dcterms:created>
  <dcterms:modified xsi:type="dcterms:W3CDTF">2024-12-01T12:08:06Z</dcterms:modified>
</cp:coreProperties>
</file>