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2"/>
  </p:notesMasterIdLst>
  <p:handoutMasterIdLst>
    <p:handoutMasterId r:id="rId13"/>
  </p:handoutMasterIdLst>
  <p:sldIdLst>
    <p:sldId id="256" r:id="rId2"/>
    <p:sldId id="258" r:id="rId3"/>
    <p:sldId id="284" r:id="rId4"/>
    <p:sldId id="287" r:id="rId5"/>
    <p:sldId id="285" r:id="rId6"/>
    <p:sldId id="286" r:id="rId7"/>
    <p:sldId id="289" r:id="rId8"/>
    <p:sldId id="264" r:id="rId9"/>
    <p:sldId id="281"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i Guardian" initials="NG" lastIdx="1" clrIdx="0">
    <p:extLst>
      <p:ext uri="{19B8F6BF-5375-455C-9EA6-DF929625EA0E}">
        <p15:presenceInfo xmlns:p15="http://schemas.microsoft.com/office/powerpoint/2012/main" userId="Navi Guard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4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6672"/>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55FA84-6ACD-4D6B-9D1B-AE495222C49A}" type="datetimeFigureOut">
              <a:rPr lang="en-IN" smtClean="0"/>
              <a:t>06-12-2016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E46E0B-3488-4B9F-87DB-01A0A30BE667}" type="slidenum">
              <a:rPr lang="en-IN" smtClean="0"/>
              <a:t>‹#›</a:t>
            </a:fld>
            <a:endParaRPr lang="en-IN"/>
          </a:p>
        </p:txBody>
      </p:sp>
    </p:spTree>
    <p:extLst>
      <p:ext uri="{BB962C8B-B14F-4D97-AF65-F5344CB8AC3E}">
        <p14:creationId xmlns:p14="http://schemas.microsoft.com/office/powerpoint/2010/main" val="1859235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9ED74-4B71-46CB-B39D-7BF1149F900A}" type="datetimeFigureOut">
              <a:rPr lang="en-IN" smtClean="0"/>
              <a:t>06-12-2016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18102-F2E1-4DBD-BDA5-335CCAF913B5}" type="slidenum">
              <a:rPr lang="en-IN" smtClean="0"/>
              <a:t>‹#›</a:t>
            </a:fld>
            <a:endParaRPr lang="en-IN" dirty="0"/>
          </a:p>
        </p:txBody>
      </p:sp>
    </p:spTree>
    <p:extLst>
      <p:ext uri="{BB962C8B-B14F-4D97-AF65-F5344CB8AC3E}">
        <p14:creationId xmlns:p14="http://schemas.microsoft.com/office/powerpoint/2010/main" val="86205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215900" y="6356350"/>
            <a:ext cx="2743200" cy="365125"/>
          </a:xfrm>
        </p:spPr>
        <p:txBody>
          <a:bodyPr/>
          <a:lstStyle/>
          <a:p>
            <a:fld id="{FB7A1AE3-F89A-474C-BBFF-56C4683707DA}"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49621453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AF86CA-F696-4DF5-8E5E-4A01DB028433}"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14190996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BBD99-54D9-4454-BAB9-A8EA3547E8C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320966682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 y="558800"/>
            <a:ext cx="11760200" cy="927100"/>
          </a:xfrm>
        </p:spPr>
        <p:txBody>
          <a:bodyPr/>
          <a:lstStyle>
            <a:lvl1pPr>
              <a:defRPr u="sng">
                <a:solidFill>
                  <a:schemeClr val="accent1"/>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215900" y="1689101"/>
            <a:ext cx="11760200" cy="4487862"/>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a:xfrm>
            <a:off x="215900" y="6356350"/>
            <a:ext cx="2743200" cy="365125"/>
          </a:xfrm>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a:xfrm>
            <a:off x="3073400" y="6356350"/>
            <a:ext cx="6045200" cy="365125"/>
          </a:xfrm>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a:xfrm>
            <a:off x="9232900" y="6356350"/>
            <a:ext cx="2743200" cy="365125"/>
          </a:xfrm>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01827622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492500"/>
            <a:ext cx="10515600" cy="1069975"/>
          </a:xfrm>
        </p:spPr>
        <p:txBody>
          <a:bodyPr anchor="b"/>
          <a:lstStyle>
            <a:lvl1pPr>
              <a:defRPr sz="6000"/>
            </a:lvl1pPr>
          </a:lstStyle>
          <a:p>
            <a:r>
              <a:rPr lang="en-US" dirty="0" smtClean="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F00A5B75-BAFF-48DC-A963-5F89B56F3F46}"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87292351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 y="546100"/>
            <a:ext cx="11760200" cy="865188"/>
          </a:xfrm>
        </p:spPr>
        <p:txBody>
          <a:bodyPr/>
          <a:lstStyle/>
          <a:p>
            <a:r>
              <a:rPr lang="en-US" dirty="0" smtClean="0"/>
              <a:t>Click to edit Master title style</a:t>
            </a:r>
            <a:endParaRPr lang="en-IN" dirty="0"/>
          </a:p>
        </p:txBody>
      </p:sp>
      <p:sp>
        <p:nvSpPr>
          <p:cNvPr id="3" name="Content Placeholder 2"/>
          <p:cNvSpPr>
            <a:spLocks noGrp="1"/>
          </p:cNvSpPr>
          <p:nvPr>
            <p:ph sz="half" idx="1"/>
          </p:nvPr>
        </p:nvSpPr>
        <p:spPr>
          <a:xfrm>
            <a:off x="215900" y="1730374"/>
            <a:ext cx="5638800" cy="45307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5981700" y="1730375"/>
            <a:ext cx="5994400" cy="453072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p>
            <a:fld id="{0C1B7825-8773-4395-BD9E-5F31E27BE1C1}" type="datetime1">
              <a:rPr lang="en-IN" smtClean="0"/>
              <a:t>06-12-2016</a:t>
            </a:fld>
            <a:endParaRPr lang="en-IN" dirty="0"/>
          </a:p>
        </p:txBody>
      </p:sp>
      <p:sp>
        <p:nvSpPr>
          <p:cNvPr id="6" name="Footer Placeholder 5"/>
          <p:cNvSpPr>
            <a:spLocks noGrp="1"/>
          </p:cNvSpPr>
          <p:nvPr>
            <p:ph type="ftr" sz="quarter" idx="11"/>
          </p:nvPr>
        </p:nvSpPr>
        <p:spPr/>
        <p:txBody>
          <a:bodyPr/>
          <a:lstStyle/>
          <a:p>
            <a:r>
              <a:rPr lang="en-IN" smtClean="0"/>
              <a:t>Group 19, Computer Networks Project</a:t>
            </a:r>
            <a:endParaRPr lang="en-IN" dirty="0"/>
          </a:p>
        </p:txBody>
      </p:sp>
      <p:sp>
        <p:nvSpPr>
          <p:cNvPr id="7" name="Slide Number Placeholder 6"/>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39966697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6100"/>
            <a:ext cx="10515600" cy="1093788"/>
          </a:xfrm>
        </p:spPr>
        <p:txBody>
          <a:bodyPr/>
          <a:lstStyle/>
          <a:p>
            <a:r>
              <a:rPr lang="en-US" dirty="0" smtClean="0"/>
              <a:t>Click to edit Master title style</a:t>
            </a:r>
            <a:endParaRPr lang="en-IN"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91E705-EB5C-479B-A213-849D97614D1D}" type="datetime1">
              <a:rPr lang="en-IN" smtClean="0"/>
              <a:t>06-12-2016</a:t>
            </a:fld>
            <a:endParaRPr lang="en-IN" dirty="0"/>
          </a:p>
        </p:txBody>
      </p:sp>
      <p:sp>
        <p:nvSpPr>
          <p:cNvPr id="8" name="Footer Placeholder 7"/>
          <p:cNvSpPr>
            <a:spLocks noGrp="1"/>
          </p:cNvSpPr>
          <p:nvPr>
            <p:ph type="ftr" sz="quarter" idx="11"/>
          </p:nvPr>
        </p:nvSpPr>
        <p:spPr/>
        <p:txBody>
          <a:bodyPr/>
          <a:lstStyle/>
          <a:p>
            <a:r>
              <a:rPr lang="en-IN" smtClean="0"/>
              <a:t>Group 19, Computer Networks Project</a:t>
            </a:r>
            <a:endParaRPr lang="en-IN" dirty="0"/>
          </a:p>
        </p:txBody>
      </p:sp>
      <p:sp>
        <p:nvSpPr>
          <p:cNvPr id="9" name="Slide Number Placeholder 8"/>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49218781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900" y="571500"/>
            <a:ext cx="11760200" cy="992188"/>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16BBB04B-77F5-4183-97BE-76F909C535EB}" type="datetime1">
              <a:rPr lang="en-IN" smtClean="0"/>
              <a:t>06-12-2016</a:t>
            </a:fld>
            <a:endParaRPr lang="en-IN" dirty="0"/>
          </a:p>
        </p:txBody>
      </p:sp>
      <p:sp>
        <p:nvSpPr>
          <p:cNvPr id="4" name="Footer Placeholder 3"/>
          <p:cNvSpPr>
            <a:spLocks noGrp="1"/>
          </p:cNvSpPr>
          <p:nvPr>
            <p:ph type="ftr" sz="quarter" idx="11"/>
          </p:nvPr>
        </p:nvSpPr>
        <p:spPr/>
        <p:txBody>
          <a:bodyPr/>
          <a:lstStyle/>
          <a:p>
            <a:r>
              <a:rPr lang="en-IN" smtClean="0"/>
              <a:t>Group 19, Computer Networks Project</a:t>
            </a:r>
            <a:endParaRPr lang="en-IN" dirty="0"/>
          </a:p>
        </p:txBody>
      </p:sp>
      <p:sp>
        <p:nvSpPr>
          <p:cNvPr id="5" name="Slide Number Placeholder 4"/>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144658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C5CB2-1BAB-4A0A-888C-98828A25A3CE}" type="datetime1">
              <a:rPr lang="en-IN" smtClean="0"/>
              <a:t>06-12-2016</a:t>
            </a:fld>
            <a:endParaRPr lang="en-IN" dirty="0"/>
          </a:p>
        </p:txBody>
      </p:sp>
      <p:sp>
        <p:nvSpPr>
          <p:cNvPr id="3" name="Footer Placeholder 2"/>
          <p:cNvSpPr>
            <a:spLocks noGrp="1"/>
          </p:cNvSpPr>
          <p:nvPr>
            <p:ph type="ftr" sz="quarter" idx="11"/>
          </p:nvPr>
        </p:nvSpPr>
        <p:spPr/>
        <p:txBody>
          <a:bodyPr/>
          <a:lstStyle/>
          <a:p>
            <a:r>
              <a:rPr lang="en-IN" smtClean="0"/>
              <a:t>Group 19, Computer Networks Project</a:t>
            </a:r>
            <a:endParaRPr lang="en-IN" dirty="0"/>
          </a:p>
        </p:txBody>
      </p:sp>
      <p:sp>
        <p:nvSpPr>
          <p:cNvPr id="4" name="Slide Number Placeholder 3"/>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224297295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443D7B-A72E-4183-B9E0-010DD26949A5}" type="datetime1">
              <a:rPr lang="en-IN" smtClean="0"/>
              <a:t>06-12-2016</a:t>
            </a:fld>
            <a:endParaRPr lang="en-IN" dirty="0"/>
          </a:p>
        </p:txBody>
      </p:sp>
      <p:sp>
        <p:nvSpPr>
          <p:cNvPr id="6" name="Footer Placeholder 5"/>
          <p:cNvSpPr>
            <a:spLocks noGrp="1"/>
          </p:cNvSpPr>
          <p:nvPr>
            <p:ph type="ftr" sz="quarter" idx="11"/>
          </p:nvPr>
        </p:nvSpPr>
        <p:spPr/>
        <p:txBody>
          <a:bodyPr/>
          <a:lstStyle/>
          <a:p>
            <a:r>
              <a:rPr lang="en-IN" smtClean="0"/>
              <a:t>Group 19, Computer Networks Project</a:t>
            </a:r>
            <a:endParaRPr lang="en-IN" dirty="0"/>
          </a:p>
        </p:txBody>
      </p:sp>
      <p:sp>
        <p:nvSpPr>
          <p:cNvPr id="7" name="Slide Number Placeholder 6"/>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103909632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48D00C-A5D1-4433-89F7-EAC4C22D8FB0}" type="datetime1">
              <a:rPr lang="en-IN" smtClean="0"/>
              <a:t>06-12-2016</a:t>
            </a:fld>
            <a:endParaRPr lang="en-IN" dirty="0"/>
          </a:p>
        </p:txBody>
      </p:sp>
      <p:sp>
        <p:nvSpPr>
          <p:cNvPr id="6" name="Footer Placeholder 5"/>
          <p:cNvSpPr>
            <a:spLocks noGrp="1"/>
          </p:cNvSpPr>
          <p:nvPr>
            <p:ph type="ftr" sz="quarter" idx="11"/>
          </p:nvPr>
        </p:nvSpPr>
        <p:spPr/>
        <p:txBody>
          <a:bodyPr/>
          <a:lstStyle/>
          <a:p>
            <a:r>
              <a:rPr lang="en-IN" smtClean="0"/>
              <a:t>Group 19, Computer Networks Project</a:t>
            </a:r>
            <a:endParaRPr lang="en-IN" dirty="0"/>
          </a:p>
        </p:txBody>
      </p:sp>
      <p:sp>
        <p:nvSpPr>
          <p:cNvPr id="7" name="Slide Number Placeholder 6"/>
          <p:cNvSpPr>
            <a:spLocks noGrp="1"/>
          </p:cNvSpPr>
          <p:nvPr>
            <p:ph type="sldNum" sz="quarter" idx="12"/>
          </p:nvPr>
        </p:nvSpPr>
        <p:spPr/>
        <p:txBody>
          <a:bodyPr/>
          <a:lstStyle/>
          <a:p>
            <a:fld id="{F2E946CD-5359-4C88-92AB-2C9414CB5ECF}" type="slidenum">
              <a:rPr lang="en-IN" smtClean="0"/>
              <a:t>‹#›</a:t>
            </a:fld>
            <a:endParaRPr lang="en-IN" dirty="0"/>
          </a:p>
        </p:txBody>
      </p:sp>
    </p:spTree>
    <p:extLst>
      <p:ext uri="{BB962C8B-B14F-4D97-AF65-F5344CB8AC3E}">
        <p14:creationId xmlns:p14="http://schemas.microsoft.com/office/powerpoint/2010/main" val="384736995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extLst>
              <a:ext uri="{BEBA8EAE-BF5A-486C-A8C5-ECC9F3942E4B}">
                <a14:imgProps xmlns:a14="http://schemas.microsoft.com/office/drawing/2010/main">
                  <a14:imgLayer r:embed="rId14">
                    <a14:imgEffect>
                      <a14:colorTemperature colorTemp="6700"/>
                    </a14:imgEffect>
                    <a14:imgEffect>
                      <a14:brightnessContrast bright="40000" contrast="-4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00" y="558800"/>
            <a:ext cx="11760200" cy="992188"/>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215900" y="1701801"/>
            <a:ext cx="11760200" cy="447516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2159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50521-E247-4276-BE76-EF40EA385CDA}" type="datetime1">
              <a:rPr lang="en-IN" smtClean="0"/>
              <a:t>06-12-2016</a:t>
            </a:fld>
            <a:endParaRPr lang="en-IN" dirty="0"/>
          </a:p>
        </p:txBody>
      </p:sp>
      <p:sp>
        <p:nvSpPr>
          <p:cNvPr id="5" name="Footer Placeholder 4"/>
          <p:cNvSpPr>
            <a:spLocks noGrp="1"/>
          </p:cNvSpPr>
          <p:nvPr>
            <p:ph type="ftr" sz="quarter" idx="3"/>
          </p:nvPr>
        </p:nvSpPr>
        <p:spPr>
          <a:xfrm>
            <a:off x="3086100" y="6356350"/>
            <a:ext cx="6057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Group 19, Computer Networks Project</a:t>
            </a:r>
            <a:endParaRPr lang="en-IN" dirty="0"/>
          </a:p>
        </p:txBody>
      </p:sp>
      <p:sp>
        <p:nvSpPr>
          <p:cNvPr id="6" name="Slide Number Placeholder 5"/>
          <p:cNvSpPr>
            <a:spLocks noGrp="1"/>
          </p:cNvSpPr>
          <p:nvPr>
            <p:ph type="sldNum" sz="quarter" idx="4"/>
          </p:nvPr>
        </p:nvSpPr>
        <p:spPr>
          <a:xfrm>
            <a:off x="92329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946CD-5359-4C88-92AB-2C9414CB5ECF}" type="slidenum">
              <a:rPr lang="en-IN" smtClean="0"/>
              <a:t>‹#›</a:t>
            </a:fld>
            <a:endParaRPr lang="en-IN" dirty="0"/>
          </a:p>
        </p:txBody>
      </p:sp>
    </p:spTree>
    <p:extLst>
      <p:ext uri="{BB962C8B-B14F-4D97-AF65-F5344CB8AC3E}">
        <p14:creationId xmlns:p14="http://schemas.microsoft.com/office/powerpoint/2010/main" val="38255480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slow">
    <p:push dir="u"/>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513" y="1228300"/>
            <a:ext cx="9144000" cy="2081487"/>
          </a:xfrm>
        </p:spPr>
        <p:txBody>
          <a:bodyPr>
            <a:noAutofit/>
          </a:bodyPr>
          <a:lstStyle/>
          <a:p>
            <a:r>
              <a:rPr lang="en-IN" dirty="0" smtClean="0">
                <a:solidFill>
                  <a:schemeClr val="accent1">
                    <a:lumMod val="75000"/>
                  </a:schemeClr>
                </a:solidFill>
                <a:latin typeface="Constantia" panose="02030602050306030303" pitchFamily="18" charset="0"/>
              </a:rPr>
              <a:t>Computer Networks</a:t>
            </a:r>
            <a:endParaRPr lang="en-IN" dirty="0">
              <a:solidFill>
                <a:schemeClr val="accent1">
                  <a:lumMod val="75000"/>
                </a:schemeClr>
              </a:solidFill>
              <a:latin typeface="Constantia" panose="02030602050306030303" pitchFamily="18" charset="0"/>
            </a:endParaRPr>
          </a:p>
        </p:txBody>
      </p:sp>
      <p:sp>
        <p:nvSpPr>
          <p:cNvPr id="3" name="Subtitle 2"/>
          <p:cNvSpPr>
            <a:spLocks noGrp="1"/>
          </p:cNvSpPr>
          <p:nvPr>
            <p:ph type="subTitle" idx="1"/>
          </p:nvPr>
        </p:nvSpPr>
        <p:spPr>
          <a:xfrm>
            <a:off x="8957481" y="4011786"/>
            <a:ext cx="3234519" cy="2648930"/>
          </a:xfrm>
        </p:spPr>
        <p:txBody>
          <a:bodyPr>
            <a:noAutofit/>
          </a:bodyPr>
          <a:lstStyle/>
          <a:p>
            <a:pPr algn="r"/>
            <a:r>
              <a:rPr lang="en-IN" sz="2000" b="1" dirty="0">
                <a:solidFill>
                  <a:schemeClr val="tx1">
                    <a:lumMod val="50000"/>
                    <a:lumOff val="50000"/>
                  </a:schemeClr>
                </a:solidFill>
                <a:latin typeface="+mj-lt"/>
              </a:rPr>
              <a:t>G</a:t>
            </a:r>
            <a:r>
              <a:rPr lang="en-IN" sz="2000" b="1" dirty="0" smtClean="0">
                <a:solidFill>
                  <a:schemeClr val="tx1">
                    <a:lumMod val="50000"/>
                    <a:lumOff val="50000"/>
                  </a:schemeClr>
                </a:solidFill>
                <a:latin typeface="+mj-lt"/>
              </a:rPr>
              <a:t>roup </a:t>
            </a:r>
            <a:r>
              <a:rPr lang="en-IN" sz="2000" b="1" dirty="0" smtClean="0">
                <a:solidFill>
                  <a:schemeClr val="tx1">
                    <a:lumMod val="50000"/>
                    <a:lumOff val="50000"/>
                  </a:schemeClr>
                </a:solidFill>
                <a:latin typeface="+mj-lt"/>
              </a:rPr>
              <a:t>19:</a:t>
            </a:r>
            <a:endParaRPr lang="en-IN" sz="2000" b="1" dirty="0" smtClean="0">
              <a:solidFill>
                <a:schemeClr val="tx1">
                  <a:lumMod val="50000"/>
                  <a:lumOff val="50000"/>
                </a:schemeClr>
              </a:solidFill>
              <a:latin typeface="+mj-lt"/>
            </a:endParaRPr>
          </a:p>
          <a:p>
            <a:pPr algn="r"/>
            <a:r>
              <a:rPr lang="en-IN" sz="2000" dirty="0" smtClean="0">
                <a:solidFill>
                  <a:schemeClr val="tx1">
                    <a:lumMod val="50000"/>
                    <a:lumOff val="50000"/>
                  </a:schemeClr>
                </a:solidFill>
                <a:latin typeface="+mj-lt"/>
              </a:rPr>
              <a:t>Jay Joshi (1401005)</a:t>
            </a:r>
          </a:p>
          <a:p>
            <a:pPr algn="r"/>
            <a:r>
              <a:rPr lang="en-IN" sz="2000" dirty="0" err="1" smtClean="0">
                <a:solidFill>
                  <a:schemeClr val="tx1">
                    <a:lumMod val="50000"/>
                    <a:lumOff val="50000"/>
                  </a:schemeClr>
                </a:solidFill>
                <a:latin typeface="+mj-lt"/>
              </a:rPr>
              <a:t>Nirav</a:t>
            </a:r>
            <a:r>
              <a:rPr lang="en-IN" sz="2000" dirty="0" smtClean="0">
                <a:solidFill>
                  <a:schemeClr val="tx1">
                    <a:lumMod val="50000"/>
                    <a:lumOff val="50000"/>
                  </a:schemeClr>
                </a:solidFill>
                <a:latin typeface="+mj-lt"/>
              </a:rPr>
              <a:t> Akbari (1401008)</a:t>
            </a:r>
          </a:p>
          <a:p>
            <a:pPr algn="r"/>
            <a:r>
              <a:rPr lang="en-IN" sz="2000" dirty="0" smtClean="0">
                <a:solidFill>
                  <a:schemeClr val="tx1">
                    <a:lumMod val="50000"/>
                    <a:lumOff val="50000"/>
                  </a:schemeClr>
                </a:solidFill>
                <a:latin typeface="+mj-lt"/>
              </a:rPr>
              <a:t>Harsh </a:t>
            </a:r>
            <a:r>
              <a:rPr lang="en-IN" sz="2000" dirty="0" err="1" smtClean="0">
                <a:solidFill>
                  <a:schemeClr val="tx1">
                    <a:lumMod val="50000"/>
                    <a:lumOff val="50000"/>
                  </a:schemeClr>
                </a:solidFill>
                <a:latin typeface="+mj-lt"/>
              </a:rPr>
              <a:t>Dalal</a:t>
            </a:r>
            <a:r>
              <a:rPr lang="en-IN" sz="2000" dirty="0" smtClean="0">
                <a:solidFill>
                  <a:schemeClr val="tx1">
                    <a:lumMod val="50000"/>
                    <a:lumOff val="50000"/>
                  </a:schemeClr>
                </a:solidFill>
                <a:latin typeface="+mj-lt"/>
              </a:rPr>
              <a:t> (1401022)</a:t>
            </a:r>
            <a:endParaRPr lang="en-IN" sz="2000" dirty="0" smtClean="0">
              <a:solidFill>
                <a:schemeClr val="tx1">
                  <a:lumMod val="50000"/>
                  <a:lumOff val="50000"/>
                </a:schemeClr>
              </a:solidFill>
              <a:latin typeface="+mj-lt"/>
            </a:endParaRPr>
          </a:p>
          <a:p>
            <a:pPr algn="r"/>
            <a:r>
              <a:rPr lang="en-IN" sz="2000" dirty="0" smtClean="0">
                <a:solidFill>
                  <a:schemeClr val="tx1">
                    <a:lumMod val="50000"/>
                    <a:lumOff val="50000"/>
                  </a:schemeClr>
                </a:solidFill>
                <a:latin typeface="+mj-lt"/>
              </a:rPr>
              <a:t>Raj </a:t>
            </a:r>
            <a:r>
              <a:rPr lang="en-IN" sz="2000" dirty="0" err="1" smtClean="0">
                <a:solidFill>
                  <a:schemeClr val="tx1">
                    <a:lumMod val="50000"/>
                    <a:lumOff val="50000"/>
                  </a:schemeClr>
                </a:solidFill>
                <a:latin typeface="+mj-lt"/>
              </a:rPr>
              <a:t>Derasari</a:t>
            </a:r>
            <a:r>
              <a:rPr lang="en-IN" sz="2000" dirty="0" smtClean="0">
                <a:solidFill>
                  <a:schemeClr val="tx1">
                    <a:lumMod val="50000"/>
                    <a:lumOff val="50000"/>
                  </a:schemeClr>
                </a:solidFill>
                <a:latin typeface="+mj-lt"/>
              </a:rPr>
              <a:t> (1401029)</a:t>
            </a:r>
          </a:p>
          <a:p>
            <a:pPr algn="r"/>
            <a:r>
              <a:rPr lang="en-IN" sz="2000" dirty="0" smtClean="0">
                <a:solidFill>
                  <a:schemeClr val="tx1">
                    <a:lumMod val="50000"/>
                    <a:lumOff val="50000"/>
                  </a:schemeClr>
                </a:solidFill>
                <a:latin typeface="+mj-lt"/>
              </a:rPr>
              <a:t>Ravi Patel (1401058)</a:t>
            </a:r>
            <a:endParaRPr lang="en-IN" sz="2000" dirty="0" smtClean="0">
              <a:solidFill>
                <a:schemeClr val="tx1">
                  <a:lumMod val="50000"/>
                  <a:lumOff val="50000"/>
                </a:schemeClr>
              </a:solidFill>
              <a:latin typeface="+mj-lt"/>
            </a:endParaRPr>
          </a:p>
        </p:txBody>
      </p:sp>
      <p:sp>
        <p:nvSpPr>
          <p:cNvPr id="7" name="Rectangle 6"/>
          <p:cNvSpPr/>
          <p:nvPr/>
        </p:nvSpPr>
        <p:spPr>
          <a:xfrm>
            <a:off x="3118513" y="3377765"/>
            <a:ext cx="6096000" cy="634020"/>
          </a:xfrm>
          <a:prstGeom prst="rect">
            <a:avLst/>
          </a:prstGeom>
        </p:spPr>
        <p:txBody>
          <a:bodyPr>
            <a:spAutoFit/>
          </a:bodyPr>
          <a:lstStyle/>
          <a:p>
            <a:pPr algn="ctr">
              <a:lnSpc>
                <a:spcPct val="110000"/>
              </a:lnSpc>
              <a:spcBef>
                <a:spcPts val="600"/>
              </a:spcBef>
              <a:spcAft>
                <a:spcPts val="1000"/>
              </a:spcAft>
            </a:pPr>
            <a:r>
              <a:rPr lang="en-IN" sz="3200" dirty="0" smtClean="0">
                <a:solidFill>
                  <a:srgbClr val="595959"/>
                </a:solidFill>
                <a:latin typeface="Calibri Light" panose="020F0302020204030204" pitchFamily="34" charset="0"/>
                <a:ea typeface="Constantia" panose="02030602050306030303" pitchFamily="18" charset="0"/>
                <a:cs typeface="Times New Roman" panose="02020603050405020304" pitchFamily="18" charset="0"/>
              </a:rPr>
              <a:t>Proxy Server and Web Cache Project</a:t>
            </a:r>
            <a:endParaRPr lang="en-IN" sz="1100" dirty="0">
              <a:solidFill>
                <a:srgbClr val="595959"/>
              </a:solidFill>
              <a:latin typeface="Calibri Light" panose="020F0302020204030204" pitchFamily="34" charset="0"/>
              <a:ea typeface="Constantia" panose="02030602050306030303" pitchFamily="18" charset="0"/>
              <a:cs typeface="Times New Roman" panose="02020603050405020304" pitchFamily="18" charset="0"/>
            </a:endParaRPr>
          </a:p>
        </p:txBody>
      </p:sp>
      <p:sp>
        <p:nvSpPr>
          <p:cNvPr id="8" name="Rectangle 7"/>
          <p:cNvSpPr/>
          <p:nvPr/>
        </p:nvSpPr>
        <p:spPr>
          <a:xfrm>
            <a:off x="4112104" y="47972"/>
            <a:ext cx="4108817" cy="369332"/>
          </a:xfrm>
          <a:prstGeom prst="rect">
            <a:avLst/>
          </a:prstGeom>
        </p:spPr>
        <p:txBody>
          <a:bodyPr wrap="none">
            <a:spAutoFit/>
          </a:bodyPr>
          <a:lstStyle/>
          <a:p>
            <a:r>
              <a:rPr lang="en-IN" dirty="0">
                <a:solidFill>
                  <a:schemeClr val="tx1">
                    <a:lumMod val="50000"/>
                    <a:lumOff val="50000"/>
                  </a:schemeClr>
                </a:solidFill>
              </a:rPr>
              <a:t>School of Engineering and Applied Science</a:t>
            </a:r>
          </a:p>
        </p:txBody>
      </p:sp>
    </p:spTree>
    <p:extLst>
      <p:ext uri="{BB962C8B-B14F-4D97-AF65-F5344CB8AC3E}">
        <p14:creationId xmlns:p14="http://schemas.microsoft.com/office/powerpoint/2010/main" val="163471156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3993" y="2821866"/>
            <a:ext cx="2244014" cy="576428"/>
          </a:xfrm>
        </p:spPr>
        <p:txBody>
          <a:bodyPr>
            <a:noAutofit/>
          </a:bodyPr>
          <a:lstStyle/>
          <a:p>
            <a:pPr marL="0" indent="0">
              <a:buNone/>
            </a:pPr>
            <a:r>
              <a:rPr lang="en-IN" sz="3200" dirty="0" smtClean="0"/>
              <a:t>Thank you</a:t>
            </a:r>
            <a:endParaRPr lang="en-IN" sz="3200" dirty="0"/>
          </a:p>
        </p:txBody>
      </p:sp>
      <p:sp>
        <p:nvSpPr>
          <p:cNvPr id="4" name="Date Placeholder 3"/>
          <p:cNvSpPr>
            <a:spLocks noGrp="1"/>
          </p:cNvSpPr>
          <p:nvPr>
            <p:ph type="dt" sz="half" idx="10"/>
          </p:nvPr>
        </p:nvSpPr>
        <p:spPr/>
        <p:txBody>
          <a:bodyPr/>
          <a:lstStyle/>
          <a:p>
            <a:fld id="{8852EF49-9BB6-4102-A63C-399BB24674C8}"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10</a:t>
            </a:fld>
            <a:endParaRPr lang="en-IN" dirty="0"/>
          </a:p>
        </p:txBody>
      </p:sp>
    </p:spTree>
    <p:extLst>
      <p:ext uri="{BB962C8B-B14F-4D97-AF65-F5344CB8AC3E}">
        <p14:creationId xmlns:p14="http://schemas.microsoft.com/office/powerpoint/2010/main" val="7286817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Proxy Server:</a:t>
            </a:r>
          </a:p>
          <a:p>
            <a:pPr lvl="1"/>
            <a:r>
              <a:rPr lang="en-US" sz="2800" dirty="0" smtClean="0"/>
              <a:t>We design a proxy server running on one device, that will connect to HTTP web server, receive data on port 80, and forward it to client device from the desired port number (pass as argument while compiling)</a:t>
            </a:r>
          </a:p>
          <a:p>
            <a:r>
              <a:rPr lang="en-US" sz="3200" dirty="0" smtClean="0"/>
              <a:t>Web Caching:</a:t>
            </a:r>
          </a:p>
          <a:p>
            <a:pPr lvl="1"/>
            <a:r>
              <a:rPr lang="en-US" sz="2800" dirty="0" smtClean="0"/>
              <a:t>A cache is maintained on the proxy server, and data that is “hit” or “miss” will be stored in cache/retrieved from cache if desired. The size limit of the cache/buffers is passed as argument while compiling.</a:t>
            </a:r>
            <a:endParaRPr lang="en-US" sz="2800" dirty="0" smtClean="0"/>
          </a:p>
        </p:txBody>
      </p:sp>
      <p:sp>
        <p:nvSpPr>
          <p:cNvPr id="4" name="Date Placeholder 3"/>
          <p:cNvSpPr>
            <a:spLocks noGrp="1"/>
          </p:cNvSpPr>
          <p:nvPr>
            <p:ph type="dt" sz="half" idx="10"/>
          </p:nvPr>
        </p:nvSpPr>
        <p:spPr/>
        <p:txBody>
          <a:bodyPr/>
          <a:lstStyle/>
          <a:p>
            <a:fld id="{6FE8F7F6-1C8D-43B4-9131-3AFDAA6218DB}"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2</a:t>
            </a:fld>
            <a:endParaRPr lang="en-IN" dirty="0"/>
          </a:p>
        </p:txBody>
      </p:sp>
      <p:sp>
        <p:nvSpPr>
          <p:cNvPr id="9" name="Title 1"/>
          <p:cNvSpPr>
            <a:spLocks noGrp="1"/>
          </p:cNvSpPr>
          <p:nvPr>
            <p:ph type="title"/>
          </p:nvPr>
        </p:nvSpPr>
        <p:spPr>
          <a:xfrm>
            <a:off x="215900" y="586096"/>
            <a:ext cx="11760200" cy="927100"/>
          </a:xfrm>
        </p:spPr>
        <p:txBody>
          <a:bodyPr/>
          <a:lstStyle/>
          <a:p>
            <a:r>
              <a:rPr lang="en-IN" dirty="0" smtClean="0"/>
              <a:t>Introduction</a:t>
            </a:r>
            <a:endParaRPr lang="en-IN" dirty="0"/>
          </a:p>
        </p:txBody>
      </p:sp>
    </p:spTree>
    <p:extLst>
      <p:ext uri="{BB962C8B-B14F-4D97-AF65-F5344CB8AC3E}">
        <p14:creationId xmlns:p14="http://schemas.microsoft.com/office/powerpoint/2010/main" val="16005453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used in running project</a:t>
            </a:r>
            <a:endParaRPr lang="en-IN" dirty="0"/>
          </a:p>
        </p:txBody>
      </p:sp>
      <p:sp>
        <p:nvSpPr>
          <p:cNvPr id="3" name="Content Placeholder 2"/>
          <p:cNvSpPr>
            <a:spLocks noGrp="1"/>
          </p:cNvSpPr>
          <p:nvPr>
            <p:ph idx="1"/>
          </p:nvPr>
        </p:nvSpPr>
        <p:spPr/>
        <p:txBody>
          <a:bodyPr>
            <a:normAutofit/>
          </a:bodyPr>
          <a:lstStyle/>
          <a:p>
            <a:r>
              <a:rPr lang="en-IN" dirty="0" smtClean="0"/>
              <a:t>Running make script on server device will start the proxy server.</a:t>
            </a:r>
          </a:p>
          <a:p>
            <a:pPr lvl="1"/>
            <a:r>
              <a:rPr lang="en-IN" dirty="0" smtClean="0"/>
              <a:t>This server will listen for connections from incoming clients and dedicate </a:t>
            </a:r>
            <a:r>
              <a:rPr lang="en-IN" dirty="0" err="1" smtClean="0"/>
              <a:t>p_threads</a:t>
            </a:r>
            <a:r>
              <a:rPr lang="en-IN" dirty="0" smtClean="0"/>
              <a:t> to these clients as required.</a:t>
            </a:r>
          </a:p>
          <a:p>
            <a:pPr lvl="1"/>
            <a:r>
              <a:rPr lang="en-IN" dirty="0" smtClean="0"/>
              <a:t>The client will open a webpage, and the TCP requests will be sent from this client to the server hosting the proxy.</a:t>
            </a:r>
          </a:p>
          <a:p>
            <a:pPr lvl="1"/>
            <a:r>
              <a:rPr lang="en-IN" dirty="0" smtClean="0"/>
              <a:t>The server will find URL from packets -&gt; IF URL is found in cache (hit condition), it is forwarded to the client from cache itself (using send() socket programming) and if NOT found (miss condition), it is requested from web server on port 80 (HTTP) and add it to cache.</a:t>
            </a:r>
          </a:p>
          <a:p>
            <a:pPr lvl="1"/>
            <a:r>
              <a:rPr lang="en-IN" dirty="0" smtClean="0"/>
              <a:t>If cache is FULL, then cache objects are removed using LRU management algorithm</a:t>
            </a:r>
            <a:endParaRPr lang="en-IN" dirty="0"/>
          </a:p>
          <a:p>
            <a:r>
              <a:rPr lang="en-IN" dirty="0" smtClean="0"/>
              <a:t>Please see readme.md for more!</a:t>
            </a:r>
            <a:endParaRPr lang="en-IN" dirty="0"/>
          </a:p>
        </p:txBody>
      </p:sp>
      <p:sp>
        <p:nvSpPr>
          <p:cNvPr id="4" name="Date Placeholder 3"/>
          <p:cNvSpPr>
            <a:spLocks noGrp="1"/>
          </p:cNvSpPr>
          <p:nvPr>
            <p:ph type="dt" sz="half" idx="10"/>
          </p:nvPr>
        </p:nvSpPr>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3</a:t>
            </a:fld>
            <a:endParaRPr lang="en-IN" dirty="0"/>
          </a:p>
        </p:txBody>
      </p:sp>
    </p:spTree>
    <p:extLst>
      <p:ext uri="{BB962C8B-B14F-4D97-AF65-F5344CB8AC3E}">
        <p14:creationId xmlns:p14="http://schemas.microsoft.com/office/powerpoint/2010/main" val="729619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Roadmap: Project approach</a:t>
            </a:r>
            <a:endParaRPr lang="en-IN" dirty="0"/>
          </a:p>
        </p:txBody>
      </p:sp>
      <p:sp>
        <p:nvSpPr>
          <p:cNvPr id="3" name="Content Placeholder 2"/>
          <p:cNvSpPr>
            <a:spLocks noGrp="1"/>
          </p:cNvSpPr>
          <p:nvPr>
            <p:ph idx="1"/>
          </p:nvPr>
        </p:nvSpPr>
        <p:spPr/>
        <p:txBody>
          <a:bodyPr/>
          <a:lstStyle/>
          <a:p>
            <a:r>
              <a:rPr lang="en-IN" dirty="0" smtClean="0"/>
              <a:t>Understanding theoretical concepts of both concepts and looking at popular approaches</a:t>
            </a:r>
          </a:p>
          <a:p>
            <a:r>
              <a:rPr lang="en-IN" dirty="0" smtClean="0"/>
              <a:t>We designed an implementation/approach on how to run the proxy</a:t>
            </a:r>
          </a:p>
          <a:p>
            <a:r>
              <a:rPr lang="en-IN" dirty="0" smtClean="0"/>
              <a:t>Then, add an approach to maintain cache (hit, miss, insertion, writing to file, etc.)</a:t>
            </a:r>
          </a:p>
          <a:p>
            <a:r>
              <a:rPr lang="en-IN" dirty="0" smtClean="0"/>
              <a:t>We implement the approach in C++ and display required information (such as hit/miss condition, URL of requested packet) on </a:t>
            </a:r>
            <a:r>
              <a:rPr lang="en-IN" dirty="0" err="1" smtClean="0"/>
              <a:t>linux</a:t>
            </a:r>
            <a:r>
              <a:rPr lang="en-IN" dirty="0" smtClean="0"/>
              <a:t> terminal</a:t>
            </a:r>
            <a:endParaRPr lang="en-IN" dirty="0"/>
          </a:p>
        </p:txBody>
      </p:sp>
      <p:sp>
        <p:nvSpPr>
          <p:cNvPr id="4" name="Date Placeholder 3"/>
          <p:cNvSpPr>
            <a:spLocks noGrp="1"/>
          </p:cNvSpPr>
          <p:nvPr>
            <p:ph type="dt" sz="half" idx="10"/>
          </p:nvPr>
        </p:nvSpPr>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4</a:t>
            </a:fld>
            <a:endParaRPr lang="en-IN" dirty="0"/>
          </a:p>
        </p:txBody>
      </p:sp>
    </p:spTree>
    <p:extLst>
      <p:ext uri="{BB962C8B-B14F-4D97-AF65-F5344CB8AC3E}">
        <p14:creationId xmlns:p14="http://schemas.microsoft.com/office/powerpoint/2010/main" val="9757557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we faced</a:t>
            </a:r>
            <a:endParaRPr lang="en-IN" dirty="0"/>
          </a:p>
        </p:txBody>
      </p:sp>
      <p:sp>
        <p:nvSpPr>
          <p:cNvPr id="3" name="Content Placeholder 2"/>
          <p:cNvSpPr>
            <a:spLocks noGrp="1"/>
          </p:cNvSpPr>
          <p:nvPr>
            <p:ph idx="1"/>
          </p:nvPr>
        </p:nvSpPr>
        <p:spPr/>
        <p:txBody>
          <a:bodyPr>
            <a:normAutofit lnSpcReduction="10000"/>
          </a:bodyPr>
          <a:lstStyle/>
          <a:p>
            <a:r>
              <a:rPr lang="en-IN" dirty="0" smtClean="0"/>
              <a:t>Restricted Information</a:t>
            </a:r>
          </a:p>
          <a:p>
            <a:pPr lvl="1"/>
            <a:r>
              <a:rPr lang="en-IN" dirty="0" smtClean="0"/>
              <a:t>The proxy server we designed, extracts information from TCP packets, hence we cannot deduce encrypted information (that is, HTTPS protocol websites)</a:t>
            </a:r>
          </a:p>
          <a:p>
            <a:r>
              <a:rPr lang="en-IN" dirty="0" smtClean="0"/>
              <a:t>Packets in an infinite loop</a:t>
            </a:r>
          </a:p>
          <a:p>
            <a:pPr lvl="1"/>
            <a:r>
              <a:rPr lang="en-IN" dirty="0" smtClean="0"/>
              <a:t>Sometimes if 404 error is encountered, server enters an infinite loop trying to send and receive packets, and has to be manually closed</a:t>
            </a:r>
          </a:p>
          <a:p>
            <a:r>
              <a:rPr lang="en-IN" dirty="0" smtClean="0"/>
              <a:t>Cache eviction policies</a:t>
            </a:r>
          </a:p>
          <a:p>
            <a:pPr lvl="1"/>
            <a:r>
              <a:rPr lang="en-IN" dirty="0" smtClean="0"/>
              <a:t>Storing of cache files can be troublesome. Individual webpages request a lot of URLs for all webpage objects. Each webpage can generate </a:t>
            </a:r>
            <a:r>
              <a:rPr lang="en-IN" dirty="0" err="1" smtClean="0"/>
              <a:t>upto</a:t>
            </a:r>
            <a:r>
              <a:rPr lang="en-IN" dirty="0" smtClean="0"/>
              <a:t> &gt;10 cache files. These have to be managed</a:t>
            </a:r>
          </a:p>
          <a:p>
            <a:r>
              <a:rPr lang="en-IN" dirty="0" smtClean="0"/>
              <a:t>Restricted Proxy Access:</a:t>
            </a:r>
          </a:p>
          <a:p>
            <a:pPr lvl="1"/>
            <a:r>
              <a:rPr lang="en-IN" dirty="0" smtClean="0"/>
              <a:t>Some firewalls (such as our college firewall) entirely block use of proxies.</a:t>
            </a:r>
            <a:endParaRPr lang="en-IN" dirty="0"/>
          </a:p>
        </p:txBody>
      </p:sp>
      <p:sp>
        <p:nvSpPr>
          <p:cNvPr id="4" name="Date Placeholder 3"/>
          <p:cNvSpPr>
            <a:spLocks noGrp="1"/>
          </p:cNvSpPr>
          <p:nvPr>
            <p:ph type="dt" sz="half" idx="10"/>
          </p:nvPr>
        </p:nvSpPr>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5</a:t>
            </a:fld>
            <a:endParaRPr lang="en-IN" dirty="0"/>
          </a:p>
        </p:txBody>
      </p:sp>
    </p:spTree>
    <p:extLst>
      <p:ext uri="{BB962C8B-B14F-4D97-AF65-F5344CB8AC3E}">
        <p14:creationId xmlns:p14="http://schemas.microsoft.com/office/powerpoint/2010/main" val="19632765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r>
              <a:rPr lang="en-IN" dirty="0" smtClean="0"/>
              <a:t>So, we wrote simulation for LRU, LFU, FIFO, and RR Cache management policies.</a:t>
            </a:r>
          </a:p>
          <a:p>
            <a:r>
              <a:rPr lang="en-IN" dirty="0" smtClean="0"/>
              <a:t>Insertion example:</a:t>
            </a:r>
          </a:p>
          <a:p>
            <a:pPr lvl="1"/>
            <a:r>
              <a:rPr lang="en-IN" dirty="0" smtClean="0"/>
              <a:t>Let Buffer size = 5</a:t>
            </a:r>
          </a:p>
          <a:p>
            <a:pPr lvl="1"/>
            <a:r>
              <a:rPr lang="en-IN" dirty="0" smtClean="0"/>
              <a:t>Let entered packet sequences be:</a:t>
            </a:r>
          </a:p>
          <a:p>
            <a:pPr marL="914400" lvl="2" indent="0">
              <a:buNone/>
            </a:pPr>
            <a:r>
              <a:rPr lang="en-IN" dirty="0" smtClean="0"/>
              <a:t>1 2 3 4 5 1 4 3 6 8 3 7 8 1 9 3 5</a:t>
            </a:r>
          </a:p>
          <a:p>
            <a:r>
              <a:rPr lang="en-IN" dirty="0" smtClean="0"/>
              <a:t>The table on the next page will be a simulation result for this example.</a:t>
            </a:r>
          </a:p>
        </p:txBody>
      </p:sp>
      <p:sp>
        <p:nvSpPr>
          <p:cNvPr id="4" name="Date Placeholder 3"/>
          <p:cNvSpPr>
            <a:spLocks noGrp="1"/>
          </p:cNvSpPr>
          <p:nvPr>
            <p:ph type="dt" sz="half" idx="10"/>
          </p:nvPr>
        </p:nvSpPr>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6</a:t>
            </a:fld>
            <a:endParaRPr lang="en-IN" dirty="0"/>
          </a:p>
        </p:txBody>
      </p:sp>
    </p:spTree>
    <p:extLst>
      <p:ext uri="{BB962C8B-B14F-4D97-AF65-F5344CB8AC3E}">
        <p14:creationId xmlns:p14="http://schemas.microsoft.com/office/powerpoint/2010/main" val="27305133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for caching algorithms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5039217"/>
              </p:ext>
            </p:extLst>
          </p:nvPr>
        </p:nvGraphicFramePr>
        <p:xfrm>
          <a:off x="215900" y="2994025"/>
          <a:ext cx="10429355" cy="1854200"/>
        </p:xfrm>
        <a:graphic>
          <a:graphicData uri="http://schemas.openxmlformats.org/drawingml/2006/table">
            <a:tbl>
              <a:tblPr firstRow="1" bandRow="1">
                <a:tableStyleId>{5C22544A-7EE6-4342-B048-85BDC9FD1C3A}</a:tableStyleId>
              </a:tblPr>
              <a:tblGrid>
                <a:gridCol w="3864781">
                  <a:extLst>
                    <a:ext uri="{9D8B030D-6E8A-4147-A177-3AD203B41FA5}">
                      <a16:colId xmlns:a16="http://schemas.microsoft.com/office/drawing/2014/main" val="2072876140"/>
                    </a:ext>
                  </a:extLst>
                </a:gridCol>
                <a:gridCol w="3330053">
                  <a:extLst>
                    <a:ext uri="{9D8B030D-6E8A-4147-A177-3AD203B41FA5}">
                      <a16:colId xmlns:a16="http://schemas.microsoft.com/office/drawing/2014/main" val="3501714000"/>
                    </a:ext>
                  </a:extLst>
                </a:gridCol>
                <a:gridCol w="1528550">
                  <a:extLst>
                    <a:ext uri="{9D8B030D-6E8A-4147-A177-3AD203B41FA5}">
                      <a16:colId xmlns:a16="http://schemas.microsoft.com/office/drawing/2014/main" val="1821648587"/>
                    </a:ext>
                  </a:extLst>
                </a:gridCol>
                <a:gridCol w="1705971">
                  <a:extLst>
                    <a:ext uri="{9D8B030D-6E8A-4147-A177-3AD203B41FA5}">
                      <a16:colId xmlns:a16="http://schemas.microsoft.com/office/drawing/2014/main" val="1250161736"/>
                    </a:ext>
                  </a:extLst>
                </a:gridCol>
              </a:tblGrid>
              <a:tr h="370840">
                <a:tc>
                  <a:txBody>
                    <a:bodyPr/>
                    <a:lstStyle/>
                    <a:p>
                      <a:pPr algn="ctr"/>
                      <a:r>
                        <a:rPr lang="en-IN" dirty="0" smtClean="0"/>
                        <a:t>Algorithm</a:t>
                      </a:r>
                      <a:endParaRPr lang="en-IN" dirty="0"/>
                    </a:p>
                  </a:txBody>
                  <a:tcPr/>
                </a:tc>
                <a:tc>
                  <a:txBody>
                    <a:bodyPr/>
                    <a:lstStyle/>
                    <a:p>
                      <a:pPr algn="ctr"/>
                      <a:r>
                        <a:rPr lang="en-IN" dirty="0" smtClean="0"/>
                        <a:t>Buffer At End</a:t>
                      </a:r>
                      <a:endParaRPr lang="en-IN" dirty="0"/>
                    </a:p>
                  </a:txBody>
                  <a:tcPr/>
                </a:tc>
                <a:tc>
                  <a:txBody>
                    <a:bodyPr/>
                    <a:lstStyle/>
                    <a:p>
                      <a:pPr algn="ctr"/>
                      <a:r>
                        <a:rPr lang="en-IN" dirty="0" smtClean="0"/>
                        <a:t>Hits</a:t>
                      </a:r>
                      <a:endParaRPr lang="en-IN" dirty="0"/>
                    </a:p>
                  </a:txBody>
                  <a:tcPr/>
                </a:tc>
                <a:tc>
                  <a:txBody>
                    <a:bodyPr/>
                    <a:lstStyle/>
                    <a:p>
                      <a:pPr algn="ctr"/>
                      <a:r>
                        <a:rPr lang="en-IN" dirty="0" smtClean="0"/>
                        <a:t>Misses</a:t>
                      </a:r>
                      <a:endParaRPr lang="en-IN" dirty="0"/>
                    </a:p>
                  </a:txBody>
                  <a:tcPr/>
                </a:tc>
                <a:extLst>
                  <a:ext uri="{0D108BD9-81ED-4DB2-BD59-A6C34878D82A}">
                    <a16:rowId xmlns:a16="http://schemas.microsoft.com/office/drawing/2014/main" val="3450317331"/>
                  </a:ext>
                </a:extLst>
              </a:tr>
              <a:tr h="370840">
                <a:tc>
                  <a:txBody>
                    <a:bodyPr/>
                    <a:lstStyle/>
                    <a:p>
                      <a:pPr algn="ctr"/>
                      <a:r>
                        <a:rPr lang="en-IN" dirty="0" smtClean="0"/>
                        <a:t>RR</a:t>
                      </a:r>
                      <a:r>
                        <a:rPr lang="en-IN" baseline="0" dirty="0" smtClean="0"/>
                        <a:t> (random removal)</a:t>
                      </a:r>
                      <a:endParaRPr lang="en-IN" dirty="0"/>
                    </a:p>
                  </a:txBody>
                  <a:tcPr/>
                </a:tc>
                <a:tc>
                  <a:txBody>
                    <a:bodyPr/>
                    <a:lstStyle/>
                    <a:p>
                      <a:pPr algn="ctr"/>
                      <a:r>
                        <a:rPr lang="en-IN" dirty="0" smtClean="0"/>
                        <a:t>9</a:t>
                      </a:r>
                      <a:r>
                        <a:rPr lang="en-IN" baseline="0" dirty="0" smtClean="0"/>
                        <a:t> 8 7 3 5</a:t>
                      </a:r>
                      <a:endParaRPr lang="en-IN" dirty="0"/>
                    </a:p>
                  </a:txBody>
                  <a:tcPr/>
                </a:tc>
                <a:tc>
                  <a:txBody>
                    <a:bodyPr/>
                    <a:lstStyle/>
                    <a:p>
                      <a:pPr algn="ctr"/>
                      <a:r>
                        <a:rPr lang="en-IN" dirty="0" smtClean="0"/>
                        <a:t>7</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078601173"/>
                  </a:ext>
                </a:extLst>
              </a:tr>
              <a:tr h="370840">
                <a:tc>
                  <a:txBody>
                    <a:bodyPr/>
                    <a:lstStyle/>
                    <a:p>
                      <a:pPr algn="ctr"/>
                      <a:r>
                        <a:rPr lang="en-IN" dirty="0" smtClean="0"/>
                        <a:t>LRU (least recently</a:t>
                      </a:r>
                      <a:r>
                        <a:rPr lang="en-IN" baseline="0" dirty="0" smtClean="0"/>
                        <a:t> used)</a:t>
                      </a:r>
                      <a:endParaRPr lang="en-IN" dirty="0"/>
                    </a:p>
                  </a:txBody>
                  <a:tcPr/>
                </a:tc>
                <a:tc>
                  <a:txBody>
                    <a:bodyPr/>
                    <a:lstStyle/>
                    <a:p>
                      <a:pPr algn="ctr"/>
                      <a:r>
                        <a:rPr lang="en-IN" dirty="0" smtClean="0"/>
                        <a:t>5 3 9 1 8</a:t>
                      </a:r>
                      <a:endParaRPr lang="en-IN" dirty="0"/>
                    </a:p>
                  </a:txBody>
                  <a:tcPr/>
                </a:tc>
                <a:tc>
                  <a:txBody>
                    <a:bodyPr/>
                    <a:lstStyle/>
                    <a:p>
                      <a:pPr algn="ctr"/>
                      <a:r>
                        <a:rPr lang="en-IN" dirty="0" smtClean="0"/>
                        <a:t>6</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435188941"/>
                  </a:ext>
                </a:extLst>
              </a:tr>
              <a:tr h="370840">
                <a:tc>
                  <a:txBody>
                    <a:bodyPr/>
                    <a:lstStyle/>
                    <a:p>
                      <a:pPr algn="ctr"/>
                      <a:r>
                        <a:rPr lang="en-IN" dirty="0" smtClean="0"/>
                        <a:t>LFU</a:t>
                      </a:r>
                      <a:r>
                        <a:rPr lang="en-IN" baseline="0" dirty="0" smtClean="0"/>
                        <a:t> (least frequently used)</a:t>
                      </a:r>
                      <a:endParaRPr lang="en-IN" dirty="0"/>
                    </a:p>
                  </a:txBody>
                  <a:tcPr/>
                </a:tc>
                <a:tc>
                  <a:txBody>
                    <a:bodyPr/>
                    <a:lstStyle/>
                    <a:p>
                      <a:pPr algn="ctr"/>
                      <a:r>
                        <a:rPr lang="en-IN" dirty="0" smtClean="0"/>
                        <a:t>5(1) 4(2)</a:t>
                      </a:r>
                      <a:r>
                        <a:rPr lang="en-IN" baseline="0" dirty="0" smtClean="0"/>
                        <a:t> 8(2) 1(3) 3(4)</a:t>
                      </a:r>
                      <a:endParaRPr lang="en-IN" dirty="0"/>
                    </a:p>
                  </a:txBody>
                  <a:tcPr/>
                </a:tc>
                <a:tc>
                  <a:txBody>
                    <a:bodyPr/>
                    <a:lstStyle/>
                    <a:p>
                      <a:pPr algn="ctr"/>
                      <a:r>
                        <a:rPr lang="en-IN" dirty="0" smtClean="0"/>
                        <a:t>7</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883077539"/>
                  </a:ext>
                </a:extLst>
              </a:tr>
              <a:tr h="370840">
                <a:tc>
                  <a:txBody>
                    <a:bodyPr/>
                    <a:lstStyle/>
                    <a:p>
                      <a:pPr algn="ctr"/>
                      <a:r>
                        <a:rPr lang="en-IN" dirty="0" smtClean="0"/>
                        <a:t>LIFO (last</a:t>
                      </a:r>
                      <a:r>
                        <a:rPr lang="en-IN" baseline="0" dirty="0" smtClean="0"/>
                        <a:t> </a:t>
                      </a:r>
                      <a:r>
                        <a:rPr lang="en-IN" dirty="0" smtClean="0"/>
                        <a:t>in,</a:t>
                      </a:r>
                      <a:r>
                        <a:rPr lang="en-IN" baseline="0" dirty="0" smtClean="0"/>
                        <a:t> first out)</a:t>
                      </a:r>
                      <a:endParaRPr lang="en-IN" dirty="0"/>
                    </a:p>
                  </a:txBody>
                  <a:tcPr/>
                </a:tc>
                <a:tc>
                  <a:txBody>
                    <a:bodyPr/>
                    <a:lstStyle/>
                    <a:p>
                      <a:pPr algn="ctr"/>
                      <a:r>
                        <a:rPr lang="en-IN" dirty="0" smtClean="0"/>
                        <a:t>5 4 3 2 1</a:t>
                      </a:r>
                      <a:endParaRPr lang="en-IN" dirty="0"/>
                    </a:p>
                  </a:txBody>
                  <a:tcPr/>
                </a:tc>
                <a:tc>
                  <a:txBody>
                    <a:bodyPr/>
                    <a:lstStyle/>
                    <a:p>
                      <a:pPr algn="ctr"/>
                      <a:r>
                        <a:rPr lang="en-IN" dirty="0" smtClean="0"/>
                        <a:t>6</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19690311"/>
                  </a:ext>
                </a:extLst>
              </a:tr>
            </a:tbl>
          </a:graphicData>
        </a:graphic>
      </p:graphicFrame>
      <p:sp>
        <p:nvSpPr>
          <p:cNvPr id="4" name="Date Placeholder 3"/>
          <p:cNvSpPr>
            <a:spLocks noGrp="1"/>
          </p:cNvSpPr>
          <p:nvPr>
            <p:ph type="dt" sz="half" idx="10"/>
          </p:nvPr>
        </p:nvSpPr>
        <p:spPr/>
        <p:txBody>
          <a:bodyPr/>
          <a:lstStyle/>
          <a:p>
            <a:fld id="{8A1A21FC-DBBA-4271-AD95-54204BD3FF8C}"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7</a:t>
            </a:fld>
            <a:endParaRPr lang="en-IN" dirty="0"/>
          </a:p>
        </p:txBody>
      </p:sp>
      <p:sp>
        <p:nvSpPr>
          <p:cNvPr id="8" name="Rectangle 7"/>
          <p:cNvSpPr/>
          <p:nvPr/>
        </p:nvSpPr>
        <p:spPr>
          <a:xfrm>
            <a:off x="215899" y="2055295"/>
            <a:ext cx="4410691" cy="461665"/>
          </a:xfrm>
          <a:prstGeom prst="rect">
            <a:avLst/>
          </a:prstGeom>
        </p:spPr>
        <p:txBody>
          <a:bodyPr wrap="square">
            <a:spAutoFit/>
          </a:bodyPr>
          <a:lstStyle/>
          <a:p>
            <a:r>
              <a:rPr lang="en-IN" sz="2400" dirty="0"/>
              <a:t>1 2 3 4 5 1 4 3 6 8 3 7 8 1 9 3 5</a:t>
            </a:r>
          </a:p>
        </p:txBody>
      </p:sp>
    </p:spTree>
    <p:extLst>
      <p:ext uri="{BB962C8B-B14F-4D97-AF65-F5344CB8AC3E}">
        <p14:creationId xmlns:p14="http://schemas.microsoft.com/office/powerpoint/2010/main" val="70048688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As part of our project we learnt about cache eviction policies and proxy servers. We implemented an HTTP proxy server which receives data from webservers (port 80) and sends it to clients on a user-defined por</a:t>
            </a:r>
            <a:r>
              <a:rPr lang="en-IN" dirty="0" smtClean="0"/>
              <a:t>t</a:t>
            </a:r>
          </a:p>
          <a:p>
            <a:r>
              <a:rPr lang="en-IN" dirty="0" smtClean="0"/>
              <a:t>Packets are sent and received from TCP protocol and information is extracted from these unencrypted packets</a:t>
            </a:r>
          </a:p>
          <a:p>
            <a:r>
              <a:rPr lang="en-IN" dirty="0" smtClean="0"/>
              <a:t>In our project we implement LRU caching algorithm, which should be </a:t>
            </a:r>
            <a:r>
              <a:rPr lang="en-IN" smtClean="0"/>
              <a:t>required only when </a:t>
            </a:r>
            <a:r>
              <a:rPr lang="en-IN" dirty="0" smtClean="0"/>
              <a:t>the cache is quite full.</a:t>
            </a:r>
          </a:p>
          <a:p>
            <a:endParaRPr lang="en-IN" dirty="0" smtClean="0"/>
          </a:p>
        </p:txBody>
      </p:sp>
      <p:sp>
        <p:nvSpPr>
          <p:cNvPr id="4" name="Date Placeholder 3"/>
          <p:cNvSpPr>
            <a:spLocks noGrp="1"/>
          </p:cNvSpPr>
          <p:nvPr>
            <p:ph type="dt" sz="half" idx="10"/>
          </p:nvPr>
        </p:nvSpPr>
        <p:spPr/>
        <p:txBody>
          <a:bodyPr/>
          <a:lstStyle/>
          <a:p>
            <a:fld id="{D6BE0F41-365E-459B-86A6-EFFFBAEF1BE3}"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8</a:t>
            </a:fld>
            <a:endParaRPr lang="en-IN" dirty="0"/>
          </a:p>
        </p:txBody>
      </p:sp>
      <p:sp>
        <p:nvSpPr>
          <p:cNvPr id="9" name="Title 1"/>
          <p:cNvSpPr>
            <a:spLocks noGrp="1"/>
          </p:cNvSpPr>
          <p:nvPr>
            <p:ph type="title"/>
          </p:nvPr>
        </p:nvSpPr>
        <p:spPr>
          <a:xfrm>
            <a:off x="215900" y="586096"/>
            <a:ext cx="11760200" cy="927100"/>
          </a:xfrm>
        </p:spPr>
        <p:txBody>
          <a:bodyPr/>
          <a:lstStyle/>
          <a:p>
            <a:r>
              <a:rPr lang="en-IN" dirty="0" smtClean="0"/>
              <a:t>Conclusion</a:t>
            </a:r>
            <a:endParaRPr lang="en-IN" dirty="0"/>
          </a:p>
        </p:txBody>
      </p:sp>
    </p:spTree>
    <p:extLst>
      <p:ext uri="{BB962C8B-B14F-4D97-AF65-F5344CB8AC3E}">
        <p14:creationId xmlns:p14="http://schemas.microsoft.com/office/powerpoint/2010/main" val="143159984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582614"/>
            <a:ext cx="11760200" cy="927100"/>
          </a:xfrm>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IN" dirty="0" smtClean="0"/>
              <a:t> Computer networks by Kurose and Ross</a:t>
            </a:r>
          </a:p>
          <a:p>
            <a:r>
              <a:rPr lang="en-IN" dirty="0" smtClean="0"/>
              <a:t>www.wikipedia.org/</a:t>
            </a:r>
            <a:r>
              <a:rPr lang="en-IN" dirty="0" smtClean="0"/>
              <a:t>cache-eviction-policies</a:t>
            </a:r>
            <a:endParaRPr lang="en-IN" dirty="0" smtClean="0"/>
          </a:p>
          <a:p>
            <a:r>
              <a:rPr lang="en-IN" dirty="0"/>
              <a:t>http://</a:t>
            </a:r>
            <a:r>
              <a:rPr lang="en-IN" dirty="0" smtClean="0"/>
              <a:t>www.ehcache.org/documentation/2.8/apis/cache-eviction-algorithms.html</a:t>
            </a:r>
          </a:p>
          <a:p>
            <a:r>
              <a:rPr lang="en-IN" dirty="0" smtClean="0"/>
              <a:t>http://www.stackoverflow.com</a:t>
            </a:r>
            <a:endParaRPr lang="en-IN" dirty="0"/>
          </a:p>
          <a:p>
            <a:r>
              <a:rPr lang="en-IN" dirty="0"/>
              <a:t>http://en.cppreference.com</a:t>
            </a:r>
            <a:r>
              <a:rPr lang="en-IN" dirty="0" smtClean="0"/>
              <a:t>/</a:t>
            </a:r>
            <a:endParaRPr lang="en-IN" dirty="0" smtClean="0"/>
          </a:p>
        </p:txBody>
      </p:sp>
      <p:sp>
        <p:nvSpPr>
          <p:cNvPr id="4" name="Date Placeholder 3"/>
          <p:cNvSpPr>
            <a:spLocks noGrp="1"/>
          </p:cNvSpPr>
          <p:nvPr>
            <p:ph type="dt" sz="half" idx="10"/>
          </p:nvPr>
        </p:nvSpPr>
        <p:spPr/>
        <p:txBody>
          <a:bodyPr/>
          <a:lstStyle/>
          <a:p>
            <a:fld id="{A351D689-3753-4172-95C6-091B6310C291}" type="datetime1">
              <a:rPr lang="en-IN" smtClean="0"/>
              <a:t>06-12-2016</a:t>
            </a:fld>
            <a:endParaRPr lang="en-IN" dirty="0"/>
          </a:p>
        </p:txBody>
      </p:sp>
      <p:sp>
        <p:nvSpPr>
          <p:cNvPr id="5" name="Footer Placeholder 4"/>
          <p:cNvSpPr>
            <a:spLocks noGrp="1"/>
          </p:cNvSpPr>
          <p:nvPr>
            <p:ph type="ftr" sz="quarter" idx="11"/>
          </p:nvPr>
        </p:nvSpPr>
        <p:spPr/>
        <p:txBody>
          <a:bodyPr/>
          <a:lstStyle/>
          <a:p>
            <a:r>
              <a:rPr lang="en-IN" smtClean="0"/>
              <a:t>Group 19, Computer Networks Project</a:t>
            </a:r>
            <a:endParaRPr lang="en-IN" dirty="0"/>
          </a:p>
        </p:txBody>
      </p:sp>
      <p:sp>
        <p:nvSpPr>
          <p:cNvPr id="6" name="Slide Number Placeholder 5"/>
          <p:cNvSpPr>
            <a:spLocks noGrp="1"/>
          </p:cNvSpPr>
          <p:nvPr>
            <p:ph type="sldNum" sz="quarter" idx="12"/>
          </p:nvPr>
        </p:nvSpPr>
        <p:spPr/>
        <p:txBody>
          <a:bodyPr/>
          <a:lstStyle/>
          <a:p>
            <a:fld id="{F2E946CD-5359-4C88-92AB-2C9414CB5ECF}" type="slidenum">
              <a:rPr lang="en-IN" smtClean="0"/>
              <a:t>9</a:t>
            </a:fld>
            <a:endParaRPr lang="en-IN" dirty="0"/>
          </a:p>
        </p:txBody>
      </p:sp>
    </p:spTree>
    <p:extLst>
      <p:ext uri="{BB962C8B-B14F-4D97-AF65-F5344CB8AC3E}">
        <p14:creationId xmlns:p14="http://schemas.microsoft.com/office/powerpoint/2010/main" val="253754072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TotalTime>
  <Words>782</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Constantia</vt:lpstr>
      <vt:lpstr>Times New Roman</vt:lpstr>
      <vt:lpstr>Office Theme</vt:lpstr>
      <vt:lpstr>Computer Networks</vt:lpstr>
      <vt:lpstr>Introduction</vt:lpstr>
      <vt:lpstr>Approach used in running project</vt:lpstr>
      <vt:lpstr>Roadmap: Project approach</vt:lpstr>
      <vt:lpstr>Problems we faced</vt:lpstr>
      <vt:lpstr>Statistics</vt:lpstr>
      <vt:lpstr>Results for caching algorithms</vt:lpstr>
      <vt:lpstr>Conclusion</vt:lpstr>
      <vt:lpstr>References</vt:lpstr>
      <vt:lpstr>PowerPoint Presentation</vt:lpstr>
    </vt:vector>
  </TitlesOfParts>
  <Company>Natus Vincere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dc:title>
  <dc:creator>Navi Guardian</dc:creator>
  <cp:lastModifiedBy>Navi Guardian</cp:lastModifiedBy>
  <cp:revision>170</cp:revision>
  <dcterms:created xsi:type="dcterms:W3CDTF">2016-10-28T16:08:34Z</dcterms:created>
  <dcterms:modified xsi:type="dcterms:W3CDTF">2016-12-06T09:25:11Z</dcterms:modified>
</cp:coreProperties>
</file>