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58" r:id="rId6"/>
    <p:sldId id="260" r:id="rId7"/>
    <p:sldId id="265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6CA2-C738-4022-A0C5-C9348D9702FB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43AC7-CCDD-4324-8FB6-CAA3A5254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7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3C4E5-F285-4D78-B10E-F46DFE9DDB03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Deepa Tilwani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01C28F-8F37-4CBA-9669-C13CA2594F3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8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C57D-C14F-448B-9702-E5D669515F3E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84FB-7131-4772-A188-7651860949C8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0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77B-3CAA-4110-98E9-5E83D1A7D402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2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1537-0221-4CBD-BC20-C734E804878C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7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0F7-7751-4819-BE64-1A1D79E73C3C}" type="datetime1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7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C4A4-04AC-4F7B-9115-3D0D919C406E}" type="datetime1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1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52CB-5DFF-4A5B-B2CA-87F7EB31B1E3}" type="datetime1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8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A220-CC8F-4152-908B-E8490F3EA18E}" type="datetime1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0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5A03-EC08-49B7-A272-535E4AEC39C4}" type="datetime1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3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0244-587A-413C-A0BC-A3CB8B443854}" type="datetime1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D25EE2D-71C1-4D4D-A5FB-C2195FAA8B4D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IN"/>
              <a:t>Deepa Tilwani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E01C28F-8F37-4CBA-9669-C13CA2594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0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259A-AA9F-4FC2-BA18-02ABA962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881" y="327318"/>
            <a:ext cx="9966960" cy="2926080"/>
          </a:xfrm>
        </p:spPr>
        <p:txBody>
          <a:bodyPr>
            <a:normAutofit/>
          </a:bodyPr>
          <a:lstStyle/>
          <a:p>
            <a:r>
              <a:rPr lang="en-GB" sz="3600" dirty="0"/>
              <a:t>A Comparative Study and Tool to Early Predict Diabetes using Various Machine and Deep Learning Based Techniques</a:t>
            </a:r>
            <a:br>
              <a:rPr lang="en-GB" sz="3600" dirty="0"/>
            </a:br>
            <a:r>
              <a:rPr lang="en-GB" sz="2000" dirty="0"/>
              <a:t>(DDCIOT -41)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11C16-D846-4188-BB86-189A6C2BB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607" y="3983161"/>
            <a:ext cx="9144000" cy="2426432"/>
          </a:xfrm>
        </p:spPr>
        <p:txBody>
          <a:bodyPr>
            <a:noAutofit/>
          </a:bodyPr>
          <a:lstStyle/>
          <a:p>
            <a:r>
              <a:rPr lang="en-IN" sz="1800" dirty="0"/>
              <a:t> Ms. </a:t>
            </a:r>
            <a:r>
              <a:rPr lang="en-IN" sz="1800" dirty="0" err="1"/>
              <a:t>Shrusti</a:t>
            </a:r>
            <a:r>
              <a:rPr lang="en-IN" sz="1800" dirty="0"/>
              <a:t> </a:t>
            </a:r>
            <a:r>
              <a:rPr lang="en-IN" sz="1800" dirty="0" err="1"/>
              <a:t>Porwal</a:t>
            </a:r>
            <a:r>
              <a:rPr lang="en-IN" sz="1800" dirty="0"/>
              <a:t> , Ms. Deepa Tilwani, Mr. </a:t>
            </a:r>
            <a:r>
              <a:rPr lang="en-IN" sz="1800" dirty="0" err="1"/>
              <a:t>Shrikrishn</a:t>
            </a:r>
            <a:r>
              <a:rPr lang="en-IN" sz="1800" dirty="0"/>
              <a:t> Bansal</a:t>
            </a:r>
          </a:p>
          <a:p>
            <a:r>
              <a:rPr lang="en-IN" sz="1800" dirty="0"/>
              <a:t>(Research Scholars, The LNM Institute of Information Technology, Jaipur)</a:t>
            </a:r>
          </a:p>
          <a:p>
            <a:r>
              <a:rPr lang="en-IN" sz="1800" dirty="0"/>
              <a:t> Mr. </a:t>
            </a:r>
            <a:r>
              <a:rPr lang="en-IN" sz="1800" dirty="0" err="1"/>
              <a:t>Chintal</a:t>
            </a:r>
            <a:r>
              <a:rPr lang="en-IN" sz="1800" dirty="0"/>
              <a:t> Kumar Patel </a:t>
            </a:r>
          </a:p>
          <a:p>
            <a:r>
              <a:rPr lang="en-IN" sz="1800" dirty="0"/>
              <a:t>(Assistant Professor , Geetanjali Institute of Technical Studies, Udaipur)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49525-41A9-4BA3-9BD9-3A28039B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94307-A7D7-42B8-BDC9-F836BC53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1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F060-F81A-40C4-A226-C1BD5721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1" y="1202790"/>
            <a:ext cx="9875520" cy="471854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3581400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Chi-Square Features results 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6DDCF5-805B-4209-8ABC-2DB6AD333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18370"/>
              </p:ext>
            </p:extLst>
          </p:nvPr>
        </p:nvGraphicFramePr>
        <p:xfrm>
          <a:off x="381041" y="1670540"/>
          <a:ext cx="7640516" cy="4897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725">
                  <a:extLst>
                    <a:ext uri="{9D8B030D-6E8A-4147-A177-3AD203B41FA5}">
                      <a16:colId xmlns:a16="http://schemas.microsoft.com/office/drawing/2014/main" val="1381926190"/>
                    </a:ext>
                  </a:extLst>
                </a:gridCol>
                <a:gridCol w="1022740">
                  <a:extLst>
                    <a:ext uri="{9D8B030D-6E8A-4147-A177-3AD203B41FA5}">
                      <a16:colId xmlns:a16="http://schemas.microsoft.com/office/drawing/2014/main" val="1305995038"/>
                    </a:ext>
                  </a:extLst>
                </a:gridCol>
                <a:gridCol w="611756">
                  <a:extLst>
                    <a:ext uri="{9D8B030D-6E8A-4147-A177-3AD203B41FA5}">
                      <a16:colId xmlns:a16="http://schemas.microsoft.com/office/drawing/2014/main" val="74423609"/>
                    </a:ext>
                  </a:extLst>
                </a:gridCol>
                <a:gridCol w="633206">
                  <a:extLst>
                    <a:ext uri="{9D8B030D-6E8A-4147-A177-3AD203B41FA5}">
                      <a16:colId xmlns:a16="http://schemas.microsoft.com/office/drawing/2014/main" val="4086263462"/>
                    </a:ext>
                  </a:extLst>
                </a:gridCol>
                <a:gridCol w="953241">
                  <a:extLst>
                    <a:ext uri="{9D8B030D-6E8A-4147-A177-3AD203B41FA5}">
                      <a16:colId xmlns:a16="http://schemas.microsoft.com/office/drawing/2014/main" val="3147146377"/>
                    </a:ext>
                  </a:extLst>
                </a:gridCol>
                <a:gridCol w="646077">
                  <a:extLst>
                    <a:ext uri="{9D8B030D-6E8A-4147-A177-3AD203B41FA5}">
                      <a16:colId xmlns:a16="http://schemas.microsoft.com/office/drawing/2014/main" val="1690547607"/>
                    </a:ext>
                  </a:extLst>
                </a:gridCol>
                <a:gridCol w="593738">
                  <a:extLst>
                    <a:ext uri="{9D8B030D-6E8A-4147-A177-3AD203B41FA5}">
                      <a16:colId xmlns:a16="http://schemas.microsoft.com/office/drawing/2014/main" val="3174918247"/>
                    </a:ext>
                  </a:extLst>
                </a:gridCol>
                <a:gridCol w="573146">
                  <a:extLst>
                    <a:ext uri="{9D8B030D-6E8A-4147-A177-3AD203B41FA5}">
                      <a16:colId xmlns:a16="http://schemas.microsoft.com/office/drawing/2014/main" val="1584379863"/>
                    </a:ext>
                  </a:extLst>
                </a:gridCol>
                <a:gridCol w="920637">
                  <a:extLst>
                    <a:ext uri="{9D8B030D-6E8A-4147-A177-3AD203B41FA5}">
                      <a16:colId xmlns:a16="http://schemas.microsoft.com/office/drawing/2014/main" val="4271101825"/>
                    </a:ext>
                  </a:extLst>
                </a:gridCol>
                <a:gridCol w="391250">
                  <a:extLst>
                    <a:ext uri="{9D8B030D-6E8A-4147-A177-3AD203B41FA5}">
                      <a16:colId xmlns:a16="http://schemas.microsoft.com/office/drawing/2014/main" val="3693706997"/>
                    </a:ext>
                  </a:extLst>
                </a:gridCol>
              </a:tblGrid>
              <a:tr h="472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Performance parameters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Class 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NB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KNN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Decision Tree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SVM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LR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RF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XGboost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ANN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extLst>
                  <a:ext uri="{0D108BD9-81ED-4DB2-BD59-A6C34878D82A}">
                    <a16:rowId xmlns:a16="http://schemas.microsoft.com/office/drawing/2014/main" val="2784063846"/>
                  </a:ext>
                </a:extLst>
              </a:tr>
              <a:tr h="1264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F- score measure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Positive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Negative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Weighted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0.88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0.81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0.86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extLst>
                  <a:ext uri="{0D108BD9-81ED-4DB2-BD59-A6C34878D82A}">
                    <a16:rowId xmlns:a16="http://schemas.microsoft.com/office/drawing/2014/main" val="295307003"/>
                  </a:ext>
                </a:extLst>
              </a:tr>
              <a:tr h="1264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Recall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Positive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Negative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Weighted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0.88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1.0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extLst>
                  <a:ext uri="{0D108BD9-81ED-4DB2-BD59-A6C34878D82A}">
                    <a16:rowId xmlns:a16="http://schemas.microsoft.com/office/drawing/2014/main" val="2883732305"/>
                  </a:ext>
                </a:extLst>
              </a:tr>
              <a:tr h="1264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Precision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Positive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Negative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Weighted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0.78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0.81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0.959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extLst>
                  <a:ext uri="{0D108BD9-81ED-4DB2-BD59-A6C34878D82A}">
                    <a16:rowId xmlns:a16="http://schemas.microsoft.com/office/drawing/2014/main" val="2961282983"/>
                  </a:ext>
                </a:extLst>
              </a:tr>
              <a:tr h="632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Accuracy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0.88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0.971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97" marR="57797" marT="0" marB="0"/>
                </a:tc>
                <a:extLst>
                  <a:ext uri="{0D108BD9-81ED-4DB2-BD59-A6C34878D82A}">
                    <a16:rowId xmlns:a16="http://schemas.microsoft.com/office/drawing/2014/main" val="78083054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C1A3FA2-8785-4B43-96F0-644B534AAC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15333" b="4409"/>
          <a:stretch/>
        </p:blipFill>
        <p:spPr>
          <a:xfrm>
            <a:off x="8130035" y="495300"/>
            <a:ext cx="3484603" cy="26699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C24471-14D5-4F4E-A6F9-1489759D76EE}"/>
              </a:ext>
            </a:extLst>
          </p:cNvPr>
          <p:cNvSpPr txBox="1">
            <a:spLocks/>
          </p:cNvSpPr>
          <p:nvPr/>
        </p:nvSpPr>
        <p:spPr>
          <a:xfrm>
            <a:off x="272562" y="134816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Results Continued…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3A864-9C47-468A-BA7B-382D3E71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D2DA5-D252-4636-9D00-F7D3DB8A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0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09D2-739F-4C5C-94E4-821F2305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0"/>
            <a:ext cx="9875520" cy="1239715"/>
          </a:xfrm>
        </p:spPr>
        <p:txBody>
          <a:bodyPr/>
          <a:lstStyle/>
          <a:p>
            <a:r>
              <a:rPr lang="en-IN" b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B6DA-0A0B-45E0-8B3A-351EB5774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6" y="888023"/>
            <a:ext cx="9872871" cy="5530362"/>
          </a:xfrm>
        </p:spPr>
        <p:txBody>
          <a:bodyPr>
            <a:noAutofit/>
          </a:bodyPr>
          <a:lstStyle/>
          <a:p>
            <a:r>
              <a:rPr lang="en-IN" sz="1000" dirty="0">
                <a:solidFill>
                  <a:schemeClr val="tx1"/>
                </a:solidFill>
              </a:rPr>
              <a:t>1. Priyanka Sonar and Prof. K. </a:t>
            </a:r>
            <a:r>
              <a:rPr lang="en-IN" sz="1000" dirty="0" err="1">
                <a:solidFill>
                  <a:schemeClr val="tx1"/>
                </a:solidFill>
              </a:rPr>
              <a:t>JayaMalini</a:t>
            </a:r>
            <a:r>
              <a:rPr lang="en-IN" sz="1000" dirty="0">
                <a:solidFill>
                  <a:schemeClr val="tx1"/>
                </a:solidFill>
              </a:rPr>
              <a:t> (2019), “Diabetes Prediction Using Different Machine Learning Approaches”, IEEE Xplore Part Number: CFP19K25-ART; ISBN: 978-1- 5386-7808-4.</a:t>
            </a:r>
          </a:p>
          <a:p>
            <a:r>
              <a:rPr lang="en-IN" sz="1000" dirty="0">
                <a:solidFill>
                  <a:schemeClr val="tx1"/>
                </a:solidFill>
              </a:rPr>
              <a:t> 2. Abdullah </a:t>
            </a:r>
            <a:r>
              <a:rPr lang="en-IN" sz="1000" dirty="0" err="1">
                <a:solidFill>
                  <a:schemeClr val="tx1"/>
                </a:solidFill>
              </a:rPr>
              <a:t>A.Aljumah</a:t>
            </a:r>
            <a:r>
              <a:rPr lang="en-IN" sz="1000" dirty="0">
                <a:solidFill>
                  <a:schemeClr val="tx1"/>
                </a:solidFill>
              </a:rPr>
              <a:t>, Mohammed Gulam Ahamad and Mohammad </a:t>
            </a:r>
            <a:r>
              <a:rPr lang="en-IN" sz="1000" dirty="0" err="1">
                <a:solidFill>
                  <a:schemeClr val="tx1"/>
                </a:solidFill>
              </a:rPr>
              <a:t>Khubeb</a:t>
            </a:r>
            <a:r>
              <a:rPr lang="en-IN" sz="1000" dirty="0">
                <a:solidFill>
                  <a:schemeClr val="tx1"/>
                </a:solidFill>
              </a:rPr>
              <a:t> Siddiqui (2013),”Application of data mining: Diabetes health care in young and old patients”, Journal of King Saud University - Computer and Information Sciences, Volume 25, Issue 2, July 2013, Pages 127-136. </a:t>
            </a:r>
          </a:p>
          <a:p>
            <a:r>
              <a:rPr lang="en-IN" sz="1000" dirty="0">
                <a:solidFill>
                  <a:schemeClr val="tx1"/>
                </a:solidFill>
              </a:rPr>
              <a:t>3. </a:t>
            </a:r>
            <a:r>
              <a:rPr lang="en-IN" sz="1000" dirty="0" err="1">
                <a:solidFill>
                  <a:schemeClr val="tx1"/>
                </a:solidFill>
              </a:rPr>
              <a:t>Lejla</a:t>
            </a:r>
            <a:r>
              <a:rPr lang="en-IN" sz="1000" dirty="0">
                <a:solidFill>
                  <a:schemeClr val="tx1"/>
                </a:solidFill>
              </a:rPr>
              <a:t> </a:t>
            </a:r>
            <a:r>
              <a:rPr lang="en-IN" sz="1000" dirty="0" err="1">
                <a:solidFill>
                  <a:schemeClr val="tx1"/>
                </a:solidFill>
              </a:rPr>
              <a:t>Alic</a:t>
            </a:r>
            <a:r>
              <a:rPr lang="en-IN" sz="1000" dirty="0">
                <a:solidFill>
                  <a:schemeClr val="tx1"/>
                </a:solidFill>
              </a:rPr>
              <a:t>, Hasan T. Abbas, </a:t>
            </a:r>
            <a:r>
              <a:rPr lang="en-IN" sz="1000" dirty="0" err="1">
                <a:solidFill>
                  <a:schemeClr val="tx1"/>
                </a:solidFill>
              </a:rPr>
              <a:t>Marelyn</a:t>
            </a:r>
            <a:r>
              <a:rPr lang="en-IN" sz="1000" dirty="0">
                <a:solidFill>
                  <a:schemeClr val="tx1"/>
                </a:solidFill>
              </a:rPr>
              <a:t> Rios, Muhammad </a:t>
            </a:r>
            <a:r>
              <a:rPr lang="en-IN" sz="1000" dirty="0" err="1">
                <a:solidFill>
                  <a:schemeClr val="tx1"/>
                </a:solidFill>
              </a:rPr>
              <a:t>AbdulGhani</a:t>
            </a:r>
            <a:r>
              <a:rPr lang="en-IN" sz="1000" dirty="0">
                <a:solidFill>
                  <a:schemeClr val="tx1"/>
                </a:solidFill>
              </a:rPr>
              <a:t>, and Khalid </a:t>
            </a:r>
            <a:r>
              <a:rPr lang="en-IN" sz="1000" dirty="0" err="1">
                <a:solidFill>
                  <a:schemeClr val="tx1"/>
                </a:solidFill>
              </a:rPr>
              <a:t>Qaraqe</a:t>
            </a:r>
            <a:r>
              <a:rPr lang="en-IN" sz="1000" dirty="0">
                <a:solidFill>
                  <a:schemeClr val="tx1"/>
                </a:solidFill>
              </a:rPr>
              <a:t> (2019), “Predicting Diabetes in Healthy Population through Machine Learning”. 2372- 9198/19/$31.00 ©2019 IEEE. </a:t>
            </a:r>
          </a:p>
          <a:p>
            <a:r>
              <a:rPr lang="en-IN" sz="1000" dirty="0">
                <a:solidFill>
                  <a:schemeClr val="tx1"/>
                </a:solidFill>
              </a:rPr>
              <a:t>4. M. M. </a:t>
            </a:r>
            <a:r>
              <a:rPr lang="en-IN" sz="1000" dirty="0" err="1">
                <a:solidFill>
                  <a:schemeClr val="tx1"/>
                </a:solidFill>
              </a:rPr>
              <a:t>Faniqul</a:t>
            </a:r>
            <a:r>
              <a:rPr lang="en-IN" sz="1000" dirty="0">
                <a:solidFill>
                  <a:schemeClr val="tx1"/>
                </a:solidFill>
              </a:rPr>
              <a:t> Islam, </a:t>
            </a:r>
            <a:r>
              <a:rPr lang="en-IN" sz="1000" dirty="0" err="1">
                <a:solidFill>
                  <a:schemeClr val="tx1"/>
                </a:solidFill>
              </a:rPr>
              <a:t>Rahatara</a:t>
            </a:r>
            <a:r>
              <a:rPr lang="en-IN" sz="1000" dirty="0">
                <a:solidFill>
                  <a:schemeClr val="tx1"/>
                </a:solidFill>
              </a:rPr>
              <a:t> </a:t>
            </a:r>
            <a:r>
              <a:rPr lang="en-IN" sz="1000" dirty="0" err="1">
                <a:solidFill>
                  <a:schemeClr val="tx1"/>
                </a:solidFill>
              </a:rPr>
              <a:t>Ferdousi</a:t>
            </a:r>
            <a:r>
              <a:rPr lang="en-IN" sz="1000" dirty="0">
                <a:solidFill>
                  <a:schemeClr val="tx1"/>
                </a:solidFill>
              </a:rPr>
              <a:t>, </a:t>
            </a:r>
            <a:r>
              <a:rPr lang="en-IN" sz="1000" dirty="0" err="1">
                <a:solidFill>
                  <a:schemeClr val="tx1"/>
                </a:solidFill>
              </a:rPr>
              <a:t>Sadikur</a:t>
            </a:r>
            <a:r>
              <a:rPr lang="en-IN" sz="1000" dirty="0">
                <a:solidFill>
                  <a:schemeClr val="tx1"/>
                </a:solidFill>
              </a:rPr>
              <a:t> Rahman and </a:t>
            </a:r>
            <a:r>
              <a:rPr lang="en-IN" sz="1000" dirty="0" err="1">
                <a:solidFill>
                  <a:schemeClr val="tx1"/>
                </a:solidFill>
              </a:rPr>
              <a:t>Humayra</a:t>
            </a:r>
            <a:r>
              <a:rPr lang="en-IN" sz="1000" dirty="0">
                <a:solidFill>
                  <a:schemeClr val="tx1"/>
                </a:solidFill>
              </a:rPr>
              <a:t> Yasmin Bushra (2020), “Likelihood Prediction of Diabetes at Early Stage Using Data Mining Techniques”, Springer, Singapore.10.1007/978-981-13-8798-2_12. </a:t>
            </a:r>
          </a:p>
          <a:p>
            <a:r>
              <a:rPr lang="en-IN" sz="1000" dirty="0">
                <a:solidFill>
                  <a:schemeClr val="tx1"/>
                </a:solidFill>
              </a:rPr>
              <a:t>5. C. R. Rao (2002), “Karl Pearson Chi-Square Test the Dawn of Statistical Inference”, 10.1007/978-1-4612-0103-8_2, ISBN978-1-4612-6613-6 </a:t>
            </a:r>
          </a:p>
          <a:p>
            <a:r>
              <a:rPr lang="en-IN" sz="1000" dirty="0">
                <a:solidFill>
                  <a:schemeClr val="tx1"/>
                </a:solidFill>
              </a:rPr>
              <a:t>6. Mohammed </a:t>
            </a:r>
            <a:r>
              <a:rPr lang="en-IN" sz="1000" dirty="0" err="1">
                <a:solidFill>
                  <a:schemeClr val="tx1"/>
                </a:solidFill>
              </a:rPr>
              <a:t>Chaouki</a:t>
            </a:r>
            <a:r>
              <a:rPr lang="en-IN" sz="1000" dirty="0">
                <a:solidFill>
                  <a:schemeClr val="tx1"/>
                </a:solidFill>
              </a:rPr>
              <a:t> </a:t>
            </a:r>
            <a:r>
              <a:rPr lang="en-IN" sz="1000" dirty="0" err="1">
                <a:solidFill>
                  <a:schemeClr val="tx1"/>
                </a:solidFill>
              </a:rPr>
              <a:t>Abounaima</a:t>
            </a:r>
            <a:r>
              <a:rPr lang="en-IN" sz="1000" dirty="0">
                <a:solidFill>
                  <a:schemeClr val="tx1"/>
                </a:solidFill>
              </a:rPr>
              <a:t>; Fatima Zahra El </a:t>
            </a:r>
            <a:r>
              <a:rPr lang="en-IN" sz="1000" dirty="0" err="1">
                <a:solidFill>
                  <a:schemeClr val="tx1"/>
                </a:solidFill>
              </a:rPr>
              <a:t>Mazouri</a:t>
            </a:r>
            <a:r>
              <a:rPr lang="en-IN" sz="1000" dirty="0">
                <a:solidFill>
                  <a:schemeClr val="tx1"/>
                </a:solidFill>
              </a:rPr>
              <a:t>; </a:t>
            </a:r>
            <a:r>
              <a:rPr lang="en-IN" sz="1000" dirty="0" err="1">
                <a:solidFill>
                  <a:schemeClr val="tx1"/>
                </a:solidFill>
              </a:rPr>
              <a:t>Loubna</a:t>
            </a:r>
            <a:r>
              <a:rPr lang="en-IN" sz="1000" dirty="0">
                <a:solidFill>
                  <a:schemeClr val="tx1"/>
                </a:solidFill>
              </a:rPr>
              <a:t> </a:t>
            </a:r>
            <a:r>
              <a:rPr lang="en-IN" sz="1000" dirty="0" err="1">
                <a:solidFill>
                  <a:schemeClr val="tx1"/>
                </a:solidFill>
              </a:rPr>
              <a:t>Lamrini</a:t>
            </a:r>
            <a:r>
              <a:rPr lang="en-IN" sz="1000" dirty="0">
                <a:solidFill>
                  <a:schemeClr val="tx1"/>
                </a:solidFill>
              </a:rPr>
              <a:t>; Najib </a:t>
            </a:r>
            <a:r>
              <a:rPr lang="en-IN" sz="1000" dirty="0" err="1">
                <a:solidFill>
                  <a:schemeClr val="tx1"/>
                </a:solidFill>
              </a:rPr>
              <a:t>Nfissi</a:t>
            </a:r>
            <a:r>
              <a:rPr lang="en-IN" sz="1000" dirty="0">
                <a:solidFill>
                  <a:schemeClr val="tx1"/>
                </a:solidFill>
              </a:rPr>
              <a:t>; Noureddine El </a:t>
            </a:r>
            <a:r>
              <a:rPr lang="en-IN" sz="1000" dirty="0" err="1">
                <a:solidFill>
                  <a:schemeClr val="tx1"/>
                </a:solidFill>
              </a:rPr>
              <a:t>Makhfi</a:t>
            </a:r>
            <a:r>
              <a:rPr lang="en-IN" sz="1000" dirty="0">
                <a:solidFill>
                  <a:schemeClr val="tx1"/>
                </a:solidFill>
              </a:rPr>
              <a:t> and Mohamed </a:t>
            </a:r>
            <a:r>
              <a:rPr lang="en-IN" sz="1000" dirty="0" err="1">
                <a:solidFill>
                  <a:schemeClr val="tx1"/>
                </a:solidFill>
              </a:rPr>
              <a:t>Ouzarf</a:t>
            </a:r>
            <a:r>
              <a:rPr lang="en-IN" sz="1000" dirty="0">
                <a:solidFill>
                  <a:schemeClr val="tx1"/>
                </a:solidFill>
              </a:rPr>
              <a:t> (2020), “The Pearson Correlation Coefficient Applied to Compare Multi-Criteria Methods: Case the Ranking Problematic”, 10.1109/IRASET48871.2020.9092242 ©2020 IEEE. </a:t>
            </a:r>
          </a:p>
          <a:p>
            <a:r>
              <a:rPr lang="en-IN" sz="1000" dirty="0">
                <a:solidFill>
                  <a:schemeClr val="tx1"/>
                </a:solidFill>
              </a:rPr>
              <a:t>7. Vasileios </a:t>
            </a:r>
            <a:r>
              <a:rPr lang="en-IN" sz="1000" dirty="0" err="1">
                <a:solidFill>
                  <a:schemeClr val="tx1"/>
                </a:solidFill>
              </a:rPr>
              <a:t>Tsoukas</a:t>
            </a:r>
            <a:r>
              <a:rPr lang="en-IN" sz="1000" dirty="0">
                <a:solidFill>
                  <a:schemeClr val="tx1"/>
                </a:solidFill>
              </a:rPr>
              <a:t>, Konstantinos </a:t>
            </a:r>
            <a:r>
              <a:rPr lang="en-IN" sz="1000" dirty="0" err="1">
                <a:solidFill>
                  <a:schemeClr val="tx1"/>
                </a:solidFill>
              </a:rPr>
              <a:t>Kolomvatsos</a:t>
            </a:r>
            <a:r>
              <a:rPr lang="en-IN" sz="1000" dirty="0">
                <a:solidFill>
                  <a:schemeClr val="tx1"/>
                </a:solidFill>
              </a:rPr>
              <a:t>, Vasileios </a:t>
            </a:r>
            <a:r>
              <a:rPr lang="en-IN" sz="1000" dirty="0" err="1">
                <a:solidFill>
                  <a:schemeClr val="tx1"/>
                </a:solidFill>
              </a:rPr>
              <a:t>Chioktour</a:t>
            </a:r>
            <a:r>
              <a:rPr lang="en-IN" sz="1000" dirty="0">
                <a:solidFill>
                  <a:schemeClr val="tx1"/>
                </a:solidFill>
              </a:rPr>
              <a:t> and Athanasios </a:t>
            </a:r>
            <a:r>
              <a:rPr lang="en-IN" sz="1000" dirty="0" err="1">
                <a:solidFill>
                  <a:schemeClr val="tx1"/>
                </a:solidFill>
              </a:rPr>
              <a:t>Kakarountas</a:t>
            </a:r>
            <a:r>
              <a:rPr lang="en-IN" sz="1000" dirty="0">
                <a:solidFill>
                  <a:schemeClr val="tx1"/>
                </a:solidFill>
              </a:rPr>
              <a:t> (2019), “A Comparative Assessment of Machine Learning Algorithms for Events Detection”, 10.1109/SEEDA-CECNSM.2019.8908366 Piraeus,©2019 IEEE. </a:t>
            </a:r>
          </a:p>
          <a:p>
            <a:r>
              <a:rPr lang="en-IN" sz="1000" dirty="0">
                <a:solidFill>
                  <a:schemeClr val="tx1"/>
                </a:solidFill>
              </a:rPr>
              <a:t>8. </a:t>
            </a:r>
            <a:r>
              <a:rPr lang="en-IN" sz="1000" dirty="0" err="1">
                <a:solidFill>
                  <a:schemeClr val="tx1"/>
                </a:solidFill>
              </a:rPr>
              <a:t>Susmita</a:t>
            </a:r>
            <a:r>
              <a:rPr lang="en-IN" sz="1000" dirty="0">
                <a:solidFill>
                  <a:schemeClr val="tx1"/>
                </a:solidFill>
              </a:rPr>
              <a:t> Ray (2019), “A Quick Review of Machine Learning Algorithms”, ISBN: 978-1- 7281-0212-2, 10.1109/COMITCon.2019.8862451, Faridabad </a:t>
            </a:r>
            <a:r>
              <a:rPr lang="en-IN" sz="1000" dirty="0" err="1">
                <a:solidFill>
                  <a:schemeClr val="tx1"/>
                </a:solidFill>
              </a:rPr>
              <a:t>india</a:t>
            </a:r>
            <a:r>
              <a:rPr lang="en-IN" sz="1000" dirty="0">
                <a:solidFill>
                  <a:schemeClr val="tx1"/>
                </a:solidFill>
              </a:rPr>
              <a:t>, ©2019 IEEE. </a:t>
            </a:r>
          </a:p>
          <a:p>
            <a:r>
              <a:rPr lang="en-IN" sz="1000" dirty="0">
                <a:solidFill>
                  <a:schemeClr val="tx1"/>
                </a:solidFill>
              </a:rPr>
              <a:t>9. Nabila Shahnaz Khan, Mehedi Hasan Muaz, Anusha Kabir and Muhammad Nazrul Islam (2017), “Diabetes Predicting mHealth Application Using Machine Learning”, WIECONECE, 978-1-5386-2621-4/17/$31.00 ©2017 IEEE. 10. Deepti Sisodia and </a:t>
            </a:r>
            <a:r>
              <a:rPr lang="en-IN" sz="1000" dirty="0" err="1">
                <a:solidFill>
                  <a:schemeClr val="tx1"/>
                </a:solidFill>
              </a:rPr>
              <a:t>Dilip</a:t>
            </a:r>
            <a:r>
              <a:rPr lang="en-IN" sz="1000" dirty="0">
                <a:solidFill>
                  <a:schemeClr val="tx1"/>
                </a:solidFill>
              </a:rPr>
              <a:t> Singh Sisodia (2018), “Prediction of Diabetes using Classification Algorithms”, ICCIDS, 10.1016/j.procs.2018.05.122, 132 (2018) 1578–1585.</a:t>
            </a:r>
          </a:p>
          <a:p>
            <a:r>
              <a:rPr lang="en-IN" sz="1000" dirty="0">
                <a:solidFill>
                  <a:schemeClr val="tx1"/>
                </a:solidFill>
              </a:rPr>
              <a:t> 11. Choubey, D.K., Paul, S., Kumar, S. and Kumar, S., (2017), “Classification of Pima Indian diabetes dataset using naive bayes with genetic algorithm as an attribute selection”, Communication and Computing Systems: Proceedings of the International Conference on Communication and Computing System (ICCCS 2016), pp. 451–455. </a:t>
            </a:r>
          </a:p>
          <a:p>
            <a:r>
              <a:rPr lang="en-IN" sz="1000" dirty="0">
                <a:solidFill>
                  <a:schemeClr val="tx1"/>
                </a:solidFill>
              </a:rPr>
              <a:t>12. </a:t>
            </a:r>
            <a:r>
              <a:rPr lang="en-IN" sz="1000" dirty="0" err="1">
                <a:solidFill>
                  <a:schemeClr val="tx1"/>
                </a:solidFill>
              </a:rPr>
              <a:t>Orabi</a:t>
            </a:r>
            <a:r>
              <a:rPr lang="en-IN" sz="1000" dirty="0">
                <a:solidFill>
                  <a:schemeClr val="tx1"/>
                </a:solidFill>
              </a:rPr>
              <a:t>, K.M., Kamal, Y.M., Rabah and T.M. (2016), “Early Predictive System for Diabetes Mellitus Disease”, Industrial Conference on Data Mining, Springer. Springer. pp. 420– 427.</a:t>
            </a:r>
          </a:p>
          <a:p>
            <a:r>
              <a:rPr lang="en-IN" sz="1000" dirty="0">
                <a:solidFill>
                  <a:schemeClr val="tx1"/>
                </a:solidFill>
              </a:rPr>
              <a:t> 13. </a:t>
            </a:r>
            <a:r>
              <a:rPr lang="en-IN" sz="1000" dirty="0" err="1">
                <a:solidFill>
                  <a:schemeClr val="tx1"/>
                </a:solidFill>
              </a:rPr>
              <a:t>Tiebin</a:t>
            </a:r>
            <a:r>
              <a:rPr lang="en-IN" sz="1000" dirty="0">
                <a:solidFill>
                  <a:schemeClr val="tx1"/>
                </a:solidFill>
              </a:rPr>
              <a:t> Liu, Rodolfo Valdez, Marta Gwinn and </a:t>
            </a:r>
            <a:r>
              <a:rPr lang="en-IN" sz="1000" dirty="0" err="1">
                <a:solidFill>
                  <a:schemeClr val="tx1"/>
                </a:solidFill>
              </a:rPr>
              <a:t>Muin</a:t>
            </a:r>
            <a:r>
              <a:rPr lang="en-IN" sz="1000" dirty="0">
                <a:solidFill>
                  <a:schemeClr val="tx1"/>
                </a:solidFill>
              </a:rPr>
              <a:t> J Khoury (2010), “Application of support vector machine </a:t>
            </a:r>
            <a:r>
              <a:rPr lang="en-IN" sz="1000" dirty="0" err="1">
                <a:solidFill>
                  <a:schemeClr val="tx1"/>
                </a:solidFill>
              </a:rPr>
              <a:t>modeling</a:t>
            </a:r>
            <a:r>
              <a:rPr lang="en-IN" sz="1000" dirty="0">
                <a:solidFill>
                  <a:schemeClr val="tx1"/>
                </a:solidFill>
              </a:rPr>
              <a:t> for prediction of common diseases: The case of diabetes and pre-diabetes” BMC Medical Informatics and Decision Making 10. DOI:10.1186/1472- 6947-10-16, arXiv:arXiv:1011.1669v3. </a:t>
            </a:r>
          </a:p>
          <a:p>
            <a:r>
              <a:rPr lang="en-IN" sz="1000" dirty="0">
                <a:solidFill>
                  <a:schemeClr val="tx1"/>
                </a:solidFill>
              </a:rPr>
              <a:t>14. </a:t>
            </a:r>
            <a:r>
              <a:rPr lang="en-IN" sz="1000" dirty="0" err="1">
                <a:solidFill>
                  <a:schemeClr val="tx1"/>
                </a:solidFill>
              </a:rPr>
              <a:t>Ioannis</a:t>
            </a:r>
            <a:r>
              <a:rPr lang="en-IN" sz="1000" dirty="0">
                <a:solidFill>
                  <a:schemeClr val="tx1"/>
                </a:solidFill>
              </a:rPr>
              <a:t> </a:t>
            </a:r>
            <a:r>
              <a:rPr lang="en-IN" sz="1000" dirty="0" err="1">
                <a:solidFill>
                  <a:schemeClr val="tx1"/>
                </a:solidFill>
              </a:rPr>
              <a:t>Kavakiotis</a:t>
            </a:r>
            <a:r>
              <a:rPr lang="en-IN" sz="1000" dirty="0">
                <a:solidFill>
                  <a:schemeClr val="tx1"/>
                </a:solidFill>
              </a:rPr>
              <a:t>, Olga </a:t>
            </a:r>
            <a:r>
              <a:rPr lang="en-IN" sz="1000" dirty="0" err="1">
                <a:solidFill>
                  <a:schemeClr val="tx1"/>
                </a:solidFill>
              </a:rPr>
              <a:t>Tsave</a:t>
            </a:r>
            <a:r>
              <a:rPr lang="en-IN" sz="1000" dirty="0">
                <a:solidFill>
                  <a:schemeClr val="tx1"/>
                </a:solidFill>
              </a:rPr>
              <a:t>, Athanasios </a:t>
            </a:r>
            <a:r>
              <a:rPr lang="en-IN" sz="1000" dirty="0" err="1">
                <a:solidFill>
                  <a:schemeClr val="tx1"/>
                </a:solidFill>
              </a:rPr>
              <a:t>Salifoglou</a:t>
            </a:r>
            <a:r>
              <a:rPr lang="en-IN" sz="1000" dirty="0">
                <a:solidFill>
                  <a:schemeClr val="tx1"/>
                </a:solidFill>
              </a:rPr>
              <a:t>, </a:t>
            </a:r>
            <a:r>
              <a:rPr lang="en-IN" sz="1000" dirty="0" err="1">
                <a:solidFill>
                  <a:schemeClr val="tx1"/>
                </a:solidFill>
              </a:rPr>
              <a:t>Nicos</a:t>
            </a:r>
            <a:r>
              <a:rPr lang="en-IN" sz="1000" dirty="0">
                <a:solidFill>
                  <a:schemeClr val="tx1"/>
                </a:solidFill>
              </a:rPr>
              <a:t> </a:t>
            </a:r>
            <a:r>
              <a:rPr lang="en-IN" sz="1000" dirty="0" err="1">
                <a:solidFill>
                  <a:schemeClr val="tx1"/>
                </a:solidFill>
              </a:rPr>
              <a:t>Maglaveras</a:t>
            </a:r>
            <a:r>
              <a:rPr lang="en-IN" sz="1000" dirty="0">
                <a:solidFill>
                  <a:schemeClr val="tx1"/>
                </a:solidFill>
              </a:rPr>
              <a:t>, </a:t>
            </a:r>
            <a:r>
              <a:rPr lang="en-IN" sz="1000" dirty="0" err="1">
                <a:solidFill>
                  <a:schemeClr val="tx1"/>
                </a:solidFill>
              </a:rPr>
              <a:t>Ioannis</a:t>
            </a:r>
            <a:r>
              <a:rPr lang="en-IN" sz="1000" dirty="0">
                <a:solidFill>
                  <a:schemeClr val="tx1"/>
                </a:solidFill>
              </a:rPr>
              <a:t> </a:t>
            </a:r>
            <a:r>
              <a:rPr lang="en-IN" sz="1000" dirty="0" err="1">
                <a:solidFill>
                  <a:schemeClr val="tx1"/>
                </a:solidFill>
              </a:rPr>
              <a:t>Vlahavas</a:t>
            </a:r>
            <a:r>
              <a:rPr lang="en-IN" sz="1000" dirty="0">
                <a:solidFill>
                  <a:schemeClr val="tx1"/>
                </a:solidFill>
              </a:rPr>
              <a:t> and </a:t>
            </a:r>
            <a:r>
              <a:rPr lang="en-IN" sz="1000" dirty="0" err="1">
                <a:solidFill>
                  <a:schemeClr val="tx1"/>
                </a:solidFill>
              </a:rPr>
              <a:t>Ioanna</a:t>
            </a:r>
            <a:r>
              <a:rPr lang="en-IN" sz="1000" dirty="0">
                <a:solidFill>
                  <a:schemeClr val="tx1"/>
                </a:solidFill>
              </a:rPr>
              <a:t> </a:t>
            </a:r>
            <a:r>
              <a:rPr lang="en-IN" sz="1000" dirty="0" err="1">
                <a:solidFill>
                  <a:schemeClr val="tx1"/>
                </a:solidFill>
              </a:rPr>
              <a:t>Chouvarda</a:t>
            </a:r>
            <a:r>
              <a:rPr lang="en-IN" sz="1000" dirty="0">
                <a:solidFill>
                  <a:schemeClr val="tx1"/>
                </a:solidFill>
              </a:rPr>
              <a:t> (2017), “Machine Learning and Data Mining Methods in Diabetes Research”, Computational and Structural Biotechnology Journal 15, 104–116. DOI:10.1016/j.csbj.2016.12.005.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C9E41-EA4E-4667-81AE-556088E4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FDD76-148D-4633-8DD3-46925FE4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4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2E7C-4FCD-458B-A5C9-BC435263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799" y="2257278"/>
            <a:ext cx="5768646" cy="1356360"/>
          </a:xfrm>
        </p:spPr>
        <p:txBody>
          <a:bodyPr>
            <a:noAutofit/>
          </a:bodyPr>
          <a:lstStyle/>
          <a:p>
            <a:r>
              <a:rPr lang="en-IN" sz="6000" dirty="0"/>
              <a:t>Thank You!</a:t>
            </a:r>
            <a:br>
              <a:rPr lang="en-IN" sz="6000" dirty="0"/>
            </a:br>
            <a:br>
              <a:rPr lang="en-IN" sz="6000" dirty="0"/>
            </a:br>
            <a:r>
              <a:rPr lang="en-IN" sz="6000" dirty="0"/>
              <a:t>QUESTIONS…??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8AAF1-3215-4458-BC74-47C903B4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54CFA-F1CA-412B-9FF3-DB134BB1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5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2D46-82A4-41AB-98BF-FC100F9E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23" y="0"/>
            <a:ext cx="9875520" cy="1356360"/>
          </a:xfrm>
        </p:spPr>
        <p:txBody>
          <a:bodyPr/>
          <a:lstStyle/>
          <a:p>
            <a:r>
              <a:rPr lang="en-IN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3CF3-DF5E-4E1A-9B2C-5C0E43BE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54" y="1600200"/>
            <a:ext cx="9872871" cy="4038600"/>
          </a:xfrm>
        </p:spPr>
        <p:txBody>
          <a:bodyPr>
            <a:normAutofit/>
          </a:bodyPr>
          <a:lstStyle/>
          <a:p>
            <a:r>
              <a:rPr lang="en-GB" sz="2400" i="0" dirty="0">
                <a:solidFill>
                  <a:srgbClr val="202124"/>
                </a:solidFill>
                <a:effectLst/>
                <a:cs typeface="Times New Roman" panose="02020603050405020304" pitchFamily="18" charset="0"/>
              </a:rPr>
              <a:t>Diabetes is a disease that occurs when your blood glucose, also called blood sugar, is too high.</a:t>
            </a:r>
          </a:p>
          <a:p>
            <a:r>
              <a:rPr lang="en-GB" sz="2400" i="0" dirty="0">
                <a:solidFill>
                  <a:srgbClr val="575757"/>
                </a:solidFill>
                <a:effectLst/>
                <a:cs typeface="Times New Roman" panose="02020603050405020304" pitchFamily="18" charset="0"/>
              </a:rPr>
              <a:t>Over time, having too much glucose in your blood can cause </a:t>
            </a:r>
            <a:r>
              <a:rPr lang="en-GB" sz="2400" i="0" u="none" strike="noStrike" dirty="0">
                <a:solidFill>
                  <a:srgbClr val="0072BC"/>
                </a:solidFill>
                <a:effectLst/>
                <a:cs typeface="Times New Roman" panose="02020603050405020304" pitchFamily="18" charset="0"/>
              </a:rPr>
              <a:t>health problems</a:t>
            </a:r>
            <a:r>
              <a:rPr lang="en-GB" sz="2400" i="0" dirty="0">
                <a:solidFill>
                  <a:srgbClr val="575757"/>
                </a:solidFill>
                <a:effectLst/>
                <a:cs typeface="Times New Roman" panose="02020603050405020304" pitchFamily="18" charset="0"/>
              </a:rPr>
              <a:t>. </a:t>
            </a:r>
          </a:p>
          <a:p>
            <a:r>
              <a:rPr lang="en-GB" sz="2400" i="0" dirty="0">
                <a:solidFill>
                  <a:srgbClr val="575757"/>
                </a:solidFill>
                <a:effectLst/>
                <a:cs typeface="Times New Roman" panose="02020603050405020304" pitchFamily="18" charset="0"/>
              </a:rPr>
              <a:t>The different types of diabetes:</a:t>
            </a:r>
          </a:p>
          <a:p>
            <a:pPr lvl="1"/>
            <a:r>
              <a:rPr lang="en-GB" sz="2400" dirty="0">
                <a:solidFill>
                  <a:srgbClr val="575757"/>
                </a:solidFill>
                <a:cs typeface="Times New Roman" panose="02020603050405020304" pitchFamily="18" charset="0"/>
              </a:rPr>
              <a:t>Type 1</a:t>
            </a:r>
          </a:p>
          <a:p>
            <a:pPr lvl="1"/>
            <a:r>
              <a:rPr lang="en-GB" sz="2400" i="0" dirty="0">
                <a:solidFill>
                  <a:srgbClr val="575757"/>
                </a:solidFill>
                <a:effectLst/>
                <a:cs typeface="Times New Roman" panose="02020603050405020304" pitchFamily="18" charset="0"/>
              </a:rPr>
              <a:t>Type2</a:t>
            </a:r>
          </a:p>
          <a:p>
            <a:pPr lvl="1"/>
            <a:r>
              <a:rPr lang="en-IN" sz="2400" i="0" dirty="0">
                <a:solidFill>
                  <a:srgbClr val="575757"/>
                </a:solidFill>
                <a:effectLst/>
                <a:cs typeface="Times New Roman" panose="02020603050405020304" pitchFamily="18" charset="0"/>
              </a:rPr>
              <a:t>Gestational diabetes</a:t>
            </a:r>
          </a:p>
          <a:p>
            <a:pPr lvl="1"/>
            <a:endParaRPr lang="en-GB" sz="2400" i="0" dirty="0">
              <a:solidFill>
                <a:srgbClr val="575757"/>
              </a:solidFill>
              <a:effectLst/>
              <a:cs typeface="Times New Roman" panose="02020603050405020304" pitchFamily="18" charset="0"/>
            </a:endParaRPr>
          </a:p>
          <a:p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2DE3E-1FBA-4F7C-973C-5D7E5DE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33E4E-4299-4BC1-BEEA-91C39755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9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9F76-2F24-4443-BDD9-4AE9C12B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51" y="1427285"/>
            <a:ext cx="9875520" cy="1356360"/>
          </a:xfrm>
        </p:spPr>
        <p:txBody>
          <a:bodyPr/>
          <a:lstStyle/>
          <a:p>
            <a:r>
              <a:rPr lang="en-GB" i="0" dirty="0">
                <a:solidFill>
                  <a:srgbClr val="92D050"/>
                </a:solidFill>
                <a:effectLst/>
              </a:rPr>
              <a:t>How common is diabetes?</a:t>
            </a:r>
            <a:br>
              <a:rPr lang="en-GB" i="0" dirty="0">
                <a:solidFill>
                  <a:srgbClr val="92D050"/>
                </a:solidFill>
                <a:effectLst/>
              </a:rPr>
            </a:b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F6DA-B735-494E-BF57-198368BB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479432"/>
            <a:ext cx="9872871" cy="4038600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chemeClr val="tx1"/>
                </a:solidFill>
                <a:effectLst/>
              </a:rPr>
              <a:t>One in six people with diabetes in the world is from India. </a:t>
            </a:r>
          </a:p>
          <a:p>
            <a:pPr algn="l"/>
            <a:r>
              <a:rPr lang="en-GB" b="0" i="0" dirty="0">
                <a:solidFill>
                  <a:schemeClr val="tx1"/>
                </a:solidFill>
                <a:effectLst/>
              </a:rPr>
              <a:t>India comes among the top 10 countries for people with diabetes.</a:t>
            </a:r>
          </a:p>
          <a:p>
            <a:pPr algn="l"/>
            <a:r>
              <a:rPr lang="en-GB" b="0" i="0" dirty="0">
                <a:solidFill>
                  <a:schemeClr val="tx1"/>
                </a:solidFill>
                <a:effectLst/>
              </a:rPr>
              <a:t>As of 2015, 30.3 million people in the United States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0" i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chemeClr val="tx1"/>
                </a:solidFill>
                <a:effectLst/>
              </a:rPr>
              <a:t>Diabetes affects 1 in 4 people over the age of 65. </a:t>
            </a:r>
          </a:p>
          <a:p>
            <a:pPr algn="l"/>
            <a:r>
              <a:rPr lang="en-GB" b="0" i="0" dirty="0">
                <a:solidFill>
                  <a:schemeClr val="tx1"/>
                </a:solidFill>
                <a:effectLst/>
              </a:rPr>
              <a:t>About 90-95 percent of cases in adults are type 2 diabetes.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E3187E-BCD5-4FE7-86B0-19C1E74E8347}"/>
              </a:ext>
            </a:extLst>
          </p:cNvPr>
          <p:cNvSpPr txBox="1">
            <a:spLocks/>
          </p:cNvSpPr>
          <p:nvPr/>
        </p:nvSpPr>
        <p:spPr>
          <a:xfrm>
            <a:off x="316523" y="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Introduction Continued…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501832-C503-4C0F-AA24-B7509D2EBE1D}"/>
              </a:ext>
            </a:extLst>
          </p:cNvPr>
          <p:cNvSpPr txBox="1">
            <a:spLocks/>
          </p:cNvSpPr>
          <p:nvPr/>
        </p:nvSpPr>
        <p:spPr>
          <a:xfrm>
            <a:off x="340251" y="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Introduction Continued…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B361-B5A0-443B-9820-768A84D6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9CCC6-458D-4D1B-BEF7-71E51933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85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1ACC-5D3B-4A22-A10B-0003788F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1541585"/>
            <a:ext cx="11157438" cy="1356360"/>
          </a:xfrm>
        </p:spPr>
        <p:txBody>
          <a:bodyPr>
            <a:noAutofit/>
          </a:bodyPr>
          <a:lstStyle/>
          <a:p>
            <a:r>
              <a:rPr lang="en-GB" i="0" dirty="0">
                <a:solidFill>
                  <a:srgbClr val="92D050"/>
                </a:solidFill>
                <a:effectLst/>
              </a:rPr>
              <a:t>What health problems can people with diabetes develop?</a:t>
            </a:r>
            <a:br>
              <a:rPr lang="en-GB" i="0" dirty="0">
                <a:solidFill>
                  <a:srgbClr val="92D050"/>
                </a:solidFill>
                <a:effectLst/>
              </a:rPr>
            </a:b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A1D3-0492-4571-B4E0-3A8AF878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998177"/>
            <a:ext cx="9872871" cy="4038600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575757"/>
                </a:solidFill>
                <a:effectLst/>
                <a:latin typeface="+mj-lt"/>
              </a:rPr>
              <a:t>Over time, high blood glucose leads to problems such 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75757"/>
                </a:solidFill>
                <a:effectLst/>
                <a:latin typeface="+mj-lt"/>
              </a:rPr>
              <a:t>heart disease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75757"/>
                </a:solidFill>
                <a:effectLst/>
                <a:latin typeface="+mj-lt"/>
              </a:rPr>
              <a:t>stroke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75757"/>
                </a:solidFill>
                <a:effectLst/>
                <a:latin typeface="+mj-lt"/>
              </a:rPr>
              <a:t>kidney disease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75757"/>
                </a:solidFill>
                <a:effectLst/>
                <a:latin typeface="+mj-lt"/>
              </a:rPr>
              <a:t>eye 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75757"/>
                </a:solidFill>
                <a:effectLst/>
                <a:latin typeface="+mj-lt"/>
              </a:rPr>
              <a:t>dental disease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75757"/>
                </a:solidFill>
                <a:effectLst/>
                <a:latin typeface="+mj-lt"/>
              </a:rPr>
              <a:t>nerve damage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75757"/>
                </a:solidFill>
                <a:effectLst/>
                <a:latin typeface="+mj-lt"/>
              </a:rPr>
              <a:t>foot problems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068545-3F80-4686-BD48-20019F4D7B1D}"/>
              </a:ext>
            </a:extLst>
          </p:cNvPr>
          <p:cNvSpPr txBox="1">
            <a:spLocks/>
          </p:cNvSpPr>
          <p:nvPr/>
        </p:nvSpPr>
        <p:spPr>
          <a:xfrm>
            <a:off x="340251" y="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Introduction Continued…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972D-12F1-423E-BFD4-3F7110E4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9BE2C-7FC2-4FF6-A3F6-567847E4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5714-0AE2-4D35-A6CA-4E3F1E2A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39" y="90854"/>
            <a:ext cx="9875520" cy="1356360"/>
          </a:xfrm>
        </p:spPr>
        <p:txBody>
          <a:bodyPr/>
          <a:lstStyle/>
          <a:p>
            <a:r>
              <a:rPr lang="en-IN" b="1" dirty="0"/>
              <a:t>Related Pervious Work: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0A22-44FA-451D-9A2A-C8A0495D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961" y="1816221"/>
            <a:ext cx="477422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Algorithm Used</a:t>
            </a:r>
            <a:r>
              <a:rPr lang="en-GB" sz="1800" dirty="0">
                <a:solidFill>
                  <a:schemeClr val="tx1"/>
                </a:solidFill>
              </a:rPr>
              <a:t>:</a:t>
            </a:r>
          </a:p>
          <a:p>
            <a:r>
              <a:rPr lang="en-GB" sz="1800" dirty="0">
                <a:solidFill>
                  <a:schemeClr val="tx1"/>
                </a:solidFill>
              </a:rPr>
              <a:t>Decision Tree,</a:t>
            </a:r>
          </a:p>
          <a:p>
            <a:r>
              <a:rPr lang="en-GB" sz="1800" dirty="0">
                <a:solidFill>
                  <a:schemeClr val="tx1"/>
                </a:solidFill>
              </a:rPr>
              <a:t>Support Vector Machine</a:t>
            </a:r>
          </a:p>
          <a:p>
            <a:r>
              <a:rPr lang="en-GB" sz="1800" dirty="0">
                <a:solidFill>
                  <a:schemeClr val="tx1"/>
                </a:solidFill>
              </a:rPr>
              <a:t> Naive Baye</a:t>
            </a:r>
          </a:p>
          <a:p>
            <a:r>
              <a:rPr lang="en-IN" sz="1800" dirty="0">
                <a:solidFill>
                  <a:schemeClr val="tx1"/>
                </a:solidFill>
              </a:rPr>
              <a:t>Random Forest (RF) Algorithm</a:t>
            </a:r>
          </a:p>
          <a:p>
            <a:r>
              <a:rPr lang="en-IN" sz="1800" dirty="0">
                <a:solidFill>
                  <a:schemeClr val="tx1"/>
                </a:solidFill>
              </a:rPr>
              <a:t>Logistic Regression (LR) Algorithm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7D25-82FB-4F09-91A2-07118C62C56D}"/>
              </a:ext>
            </a:extLst>
          </p:cNvPr>
          <p:cNvSpPr txBox="1"/>
          <p:nvPr/>
        </p:nvSpPr>
        <p:spPr>
          <a:xfrm>
            <a:off x="999394" y="2136338"/>
            <a:ext cx="4352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effectLst/>
                <a:latin typeface="+mj-lt"/>
              </a:rPr>
              <a:t>Dataset Used :</a:t>
            </a:r>
          </a:p>
          <a:p>
            <a:endParaRPr lang="en-GB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+mj-lt"/>
              </a:rPr>
              <a:t>Early stage diabetes risk prediction dataset. (UCI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0" dirty="0"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+mj-lt"/>
              </a:rPr>
              <a:t>This has been collected using direct questionnaires from the patients of Sylhet Diabetes Hospital in Sylhet, Bangladesh and approved by a doctor.</a:t>
            </a:r>
            <a:endParaRPr lang="en-IN" dirty="0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8E33-B53C-448E-B535-C72C3BB8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41F0-6A54-4262-86D2-BCCB5F8B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5</a:t>
            </a:fld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616C7AF-83F1-4BB5-A8C7-10321306D8A7}"/>
              </a:ext>
            </a:extLst>
          </p:cNvPr>
          <p:cNvSpPr/>
          <p:nvPr/>
        </p:nvSpPr>
        <p:spPr>
          <a:xfrm>
            <a:off x="8590085" y="1925323"/>
            <a:ext cx="1943099" cy="2708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4A4AD-31E5-42C6-8472-B4701C0B9A8A}"/>
              </a:ext>
            </a:extLst>
          </p:cNvPr>
          <p:cNvSpPr txBox="1"/>
          <p:nvPr/>
        </p:nvSpPr>
        <p:spPr>
          <a:xfrm>
            <a:off x="10735408" y="2866292"/>
            <a:ext cx="1063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Accuracy:70-90%</a:t>
            </a:r>
          </a:p>
        </p:txBody>
      </p:sp>
    </p:spTree>
    <p:extLst>
      <p:ext uri="{BB962C8B-B14F-4D97-AF65-F5344CB8AC3E}">
        <p14:creationId xmlns:p14="http://schemas.microsoft.com/office/powerpoint/2010/main" val="345793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BD16-D91A-409F-B127-38ECF3F5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30" y="0"/>
            <a:ext cx="9875520" cy="1356360"/>
          </a:xfrm>
        </p:spPr>
        <p:txBody>
          <a:bodyPr/>
          <a:lstStyle/>
          <a:p>
            <a:r>
              <a:rPr lang="en-IN" b="1" dirty="0"/>
              <a:t>Methodology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92CB1-6210-4DDA-9F8A-9DA04637D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87" y="1363460"/>
            <a:ext cx="6102152" cy="49025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0175E9-DDA7-4051-ACFD-874FCE75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7F82CD-E46B-4A74-9DF4-FDEFAB01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0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2B44-F262-4B36-BAFA-945A6B64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206675"/>
            <a:ext cx="9875520" cy="135636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3581400" algn="l"/>
              </a:tabLst>
            </a:pPr>
            <a:r>
              <a:rPr lang="en-IN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Tool Snapshots:</a:t>
            </a:r>
            <a:br>
              <a:rPr lang="en-IN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9CAD4A-576F-49F3-9786-789570BB4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84" y="2116654"/>
            <a:ext cx="5087248" cy="3856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FD5CA8-E58D-4612-B982-95D78EF90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2" y="2116655"/>
            <a:ext cx="5087248" cy="3850017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29B309F-9CE0-45FD-B778-4DDFC74D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EC0A67-A085-450C-A69F-C2918B88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69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81E0-4BCD-41AB-84B9-410ECD8B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23" y="222738"/>
            <a:ext cx="9875520" cy="1356360"/>
          </a:xfrm>
        </p:spPr>
        <p:txBody>
          <a:bodyPr/>
          <a:lstStyle/>
          <a:p>
            <a:r>
              <a:rPr lang="en-IN" b="1" dirty="0"/>
              <a:t>Algorithms Compared in our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530D-3B07-4364-83DB-215DD741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Support vector machine (SVM)</a:t>
            </a:r>
          </a:p>
          <a:p>
            <a:r>
              <a:rPr lang="en-GB" dirty="0">
                <a:solidFill>
                  <a:schemeClr val="tx1"/>
                </a:solidFill>
              </a:rPr>
              <a:t>Naive Bayes</a:t>
            </a:r>
          </a:p>
          <a:p>
            <a:r>
              <a:rPr lang="en-GB" dirty="0">
                <a:solidFill>
                  <a:schemeClr val="tx1"/>
                </a:solidFill>
              </a:rPr>
              <a:t> Logical Regression</a:t>
            </a:r>
          </a:p>
          <a:p>
            <a:r>
              <a:rPr lang="en-GB" dirty="0">
                <a:solidFill>
                  <a:schemeClr val="tx1"/>
                </a:solidFill>
              </a:rPr>
              <a:t> Decision Tree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XGBoost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Random forest</a:t>
            </a:r>
          </a:p>
          <a:p>
            <a:r>
              <a:rPr lang="en-GB" dirty="0">
                <a:solidFill>
                  <a:schemeClr val="tx1"/>
                </a:solidFill>
              </a:rPr>
              <a:t> KNN</a:t>
            </a:r>
          </a:p>
          <a:p>
            <a:r>
              <a:rPr lang="en-GB" dirty="0">
                <a:solidFill>
                  <a:schemeClr val="tx1"/>
                </a:solidFill>
              </a:rPr>
              <a:t> ANN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D33FD-C4AA-409B-AE9D-3AF7C0DA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1D249-F2D3-4E63-902F-B9C8D402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25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E360-3F2A-4500-B9B0-AD092603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134816"/>
            <a:ext cx="9875520" cy="1356360"/>
          </a:xfrm>
        </p:spPr>
        <p:txBody>
          <a:bodyPr/>
          <a:lstStyle/>
          <a:p>
            <a:r>
              <a:rPr lang="en-IN" b="1" dirty="0"/>
              <a:t>Results: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040DE5-196A-401A-AC68-1D8E415C4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14101"/>
              </p:ext>
            </p:extLst>
          </p:nvPr>
        </p:nvGraphicFramePr>
        <p:xfrm>
          <a:off x="441385" y="1584227"/>
          <a:ext cx="7425101" cy="4836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089">
                  <a:extLst>
                    <a:ext uri="{9D8B030D-6E8A-4147-A177-3AD203B41FA5}">
                      <a16:colId xmlns:a16="http://schemas.microsoft.com/office/drawing/2014/main" val="1522407016"/>
                    </a:ext>
                  </a:extLst>
                </a:gridCol>
                <a:gridCol w="972229">
                  <a:extLst>
                    <a:ext uri="{9D8B030D-6E8A-4147-A177-3AD203B41FA5}">
                      <a16:colId xmlns:a16="http://schemas.microsoft.com/office/drawing/2014/main" val="2482670880"/>
                    </a:ext>
                  </a:extLst>
                </a:gridCol>
                <a:gridCol w="564359">
                  <a:extLst>
                    <a:ext uri="{9D8B030D-6E8A-4147-A177-3AD203B41FA5}">
                      <a16:colId xmlns:a16="http://schemas.microsoft.com/office/drawing/2014/main" val="697414296"/>
                    </a:ext>
                  </a:extLst>
                </a:gridCol>
                <a:gridCol w="589330">
                  <a:extLst>
                    <a:ext uri="{9D8B030D-6E8A-4147-A177-3AD203B41FA5}">
                      <a16:colId xmlns:a16="http://schemas.microsoft.com/office/drawing/2014/main" val="1618013763"/>
                    </a:ext>
                  </a:extLst>
                </a:gridCol>
                <a:gridCol w="903141">
                  <a:extLst>
                    <a:ext uri="{9D8B030D-6E8A-4147-A177-3AD203B41FA5}">
                      <a16:colId xmlns:a16="http://schemas.microsoft.com/office/drawing/2014/main" val="1695162181"/>
                    </a:ext>
                  </a:extLst>
                </a:gridCol>
                <a:gridCol w="600984">
                  <a:extLst>
                    <a:ext uri="{9D8B030D-6E8A-4147-A177-3AD203B41FA5}">
                      <a16:colId xmlns:a16="http://schemas.microsoft.com/office/drawing/2014/main" val="1391548075"/>
                    </a:ext>
                  </a:extLst>
                </a:gridCol>
                <a:gridCol w="476327">
                  <a:extLst>
                    <a:ext uri="{9D8B030D-6E8A-4147-A177-3AD203B41FA5}">
                      <a16:colId xmlns:a16="http://schemas.microsoft.com/office/drawing/2014/main" val="2097335594"/>
                    </a:ext>
                  </a:extLst>
                </a:gridCol>
                <a:gridCol w="546047">
                  <a:extLst>
                    <a:ext uri="{9D8B030D-6E8A-4147-A177-3AD203B41FA5}">
                      <a16:colId xmlns:a16="http://schemas.microsoft.com/office/drawing/2014/main" val="3167170376"/>
                    </a:ext>
                  </a:extLst>
                </a:gridCol>
                <a:gridCol w="893153">
                  <a:extLst>
                    <a:ext uri="{9D8B030D-6E8A-4147-A177-3AD203B41FA5}">
                      <a16:colId xmlns:a16="http://schemas.microsoft.com/office/drawing/2014/main" val="1237140801"/>
                    </a:ext>
                  </a:extLst>
                </a:gridCol>
                <a:gridCol w="638442">
                  <a:extLst>
                    <a:ext uri="{9D8B030D-6E8A-4147-A177-3AD203B41FA5}">
                      <a16:colId xmlns:a16="http://schemas.microsoft.com/office/drawing/2014/main" val="4218563966"/>
                    </a:ext>
                  </a:extLst>
                </a:gridCol>
              </a:tblGrid>
              <a:tr h="481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Performance parameters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Class 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NB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KNN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Decision Tree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SVM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LR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RF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XGboost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ANN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8726673"/>
                  </a:ext>
                </a:extLst>
              </a:tr>
              <a:tr h="1391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F- score measure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Positive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Negative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Weighted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0.81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0.88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0.86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0.89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178456"/>
                  </a:ext>
                </a:extLst>
              </a:tr>
              <a:tr h="1075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Recall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Positive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Negative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Weighted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389944"/>
                  </a:ext>
                </a:extLst>
              </a:tr>
              <a:tr h="1188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Precision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Positive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Negative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Weighted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0.78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0.94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0.971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729763"/>
                  </a:ext>
                </a:extLst>
              </a:tr>
              <a:tr h="488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Accuracy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0.89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0.96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484120" algn="l"/>
                        </a:tabLst>
                      </a:pPr>
                      <a:r>
                        <a:rPr lang="en-IN" sz="1400" dirty="0">
                          <a:effectLst/>
                        </a:rPr>
                        <a:t>0.961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95763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AA7F49-988A-407E-9F0F-12DFEA8552CB}"/>
              </a:ext>
            </a:extLst>
          </p:cNvPr>
          <p:cNvSpPr txBox="1"/>
          <p:nvPr/>
        </p:nvSpPr>
        <p:spPr>
          <a:xfrm>
            <a:off x="351692" y="1068911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Pearson’s Coefficient Features Results: </a:t>
            </a: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35BE0-8055-4B36-BD84-CF30423F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" r="8901" b="6537"/>
          <a:stretch/>
        </p:blipFill>
        <p:spPr>
          <a:xfrm>
            <a:off x="7892797" y="694592"/>
            <a:ext cx="3857817" cy="225962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81B46-FEEB-41CA-8A07-EDA2C9C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Deepa Tilwani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51546-D064-474F-BDF8-53EE6255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C28F-8F37-4CBA-9669-C13CA2594F3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9981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1300</TotalTime>
  <Words>1228</Words>
  <Application>Microsoft Office PowerPoint</Application>
  <PresentationFormat>Widescreen</PresentationFormat>
  <Paragraphs>312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Basis</vt:lpstr>
      <vt:lpstr>A Comparative Study and Tool to Early Predict Diabetes using Various Machine and Deep Learning Based Techniques (DDCIOT -41)</vt:lpstr>
      <vt:lpstr>Introduction:</vt:lpstr>
      <vt:lpstr>How common is diabetes? </vt:lpstr>
      <vt:lpstr>What health problems can people with diabetes develop? </vt:lpstr>
      <vt:lpstr>Related Pervious Work: </vt:lpstr>
      <vt:lpstr>Methodology :</vt:lpstr>
      <vt:lpstr>  Tool Snapshots: </vt:lpstr>
      <vt:lpstr>Algorithms Compared in our study:</vt:lpstr>
      <vt:lpstr>Results:</vt:lpstr>
      <vt:lpstr>  Chi-Square Features results : </vt:lpstr>
      <vt:lpstr>References:</vt:lpstr>
      <vt:lpstr>Thank You!  QUESTIONS…??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and Tool to Early Predict Diabetes using Various Machine and Deep Learning Based Techniques</dc:title>
  <dc:creator>Deepa Tilwani</dc:creator>
  <cp:lastModifiedBy>Deepa Tilwani</cp:lastModifiedBy>
  <cp:revision>26</cp:revision>
  <dcterms:created xsi:type="dcterms:W3CDTF">2021-03-20T09:52:29Z</dcterms:created>
  <dcterms:modified xsi:type="dcterms:W3CDTF">2021-03-21T07:34:46Z</dcterms:modified>
</cp:coreProperties>
</file>