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0" d="100"/>
          <a:sy n="80"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2"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3"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14"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5"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6"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50" name="文本框"/>
          <p:cNvSpPr>
            <a:spLocks noGrp="1"/>
          </p:cNvSpPr>
          <p:nvPr>
            <p:ph type="sldImg"/>
          </p:nvPr>
        </p:nvSpPr>
        <p:spPr/>
      </p:sp>
      <p:sp>
        <p:nvSpPr>
          <p:cNvPr id="1048751" name="文本框"/>
          <p:cNvSpPr>
            <a:spLocks noGrp="1"/>
          </p:cNvSpPr>
          <p:nvPr>
            <p:ph type="body" idx="1"/>
          </p:nvPr>
        </p:nvSpPr>
        <p:spPr/>
        <p:txBody>
          <a:bodyPr/>
          <a:p>
            <a:endParaRPr altLang="en-US" lang="zh-CN"/>
          </a:p>
        </p:txBody>
      </p:sp>
      <p:sp>
        <p:nvSpPr>
          <p:cNvPr id="104875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8" name="文本框"/>
          <p:cNvSpPr>
            <a:spLocks noGrp="1"/>
          </p:cNvSpPr>
          <p:nvPr>
            <p:ph type="sldImg"/>
          </p:nvPr>
        </p:nvSpPr>
        <p:spPr/>
      </p:sp>
      <p:sp>
        <p:nvSpPr>
          <p:cNvPr id="1048689" name="文本框"/>
          <p:cNvSpPr>
            <a:spLocks noGrp="1"/>
          </p:cNvSpPr>
          <p:nvPr>
            <p:ph type="body" idx="1"/>
          </p:nvPr>
        </p:nvSpPr>
        <p:spPr/>
        <p:txBody>
          <a:bodyPr/>
          <a:p>
            <a:endParaRPr altLang="en-US" lang="zh-CN"/>
          </a:p>
        </p:txBody>
      </p:sp>
      <p:sp>
        <p:nvSpPr>
          <p:cNvPr id="10486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5" name="文本框"/>
          <p:cNvSpPr>
            <a:spLocks noGrp="1"/>
          </p:cNvSpPr>
          <p:nvPr>
            <p:ph type="sldImg"/>
          </p:nvPr>
        </p:nvSpPr>
        <p:spPr/>
      </p:sp>
      <p:sp>
        <p:nvSpPr>
          <p:cNvPr id="1048716" name="文本框"/>
          <p:cNvSpPr>
            <a:spLocks noGrp="1"/>
          </p:cNvSpPr>
          <p:nvPr>
            <p:ph type="body" idx="1"/>
          </p:nvPr>
        </p:nvSpPr>
        <p:spPr/>
        <p:txBody>
          <a:bodyPr/>
          <a:p>
            <a:endParaRPr altLang="en-US" lang="zh-CN"/>
          </a:p>
        </p:txBody>
      </p:sp>
      <p:sp>
        <p:nvSpPr>
          <p:cNvPr id="10487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53"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4"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94" name="文本框"/>
          <p:cNvSpPr>
            <a:spLocks noGrp="1"/>
          </p:cNvSpPr>
          <p:nvPr>
            <p:ph type="title"/>
          </p:nvPr>
        </p:nvSpPr>
        <p:spPr/>
        <p:txBody>
          <a:bodyPr/>
          <a:p>
            <a:r>
              <a:rPr altLang="en-US" lang="zh-CN" smtClean="0"/>
              <a:t>单击此处编辑母版标题样式</a:t>
            </a:r>
            <a:endParaRPr altLang="en-US" lang="zh-CN"/>
          </a:p>
        </p:txBody>
      </p:sp>
      <p:sp>
        <p:nvSpPr>
          <p:cNvPr id="1048795"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62"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3"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9" name="文本框"/>
          <p:cNvSpPr>
            <a:spLocks noGrp="1"/>
          </p:cNvSpPr>
          <p:nvPr>
            <p:ph type="title"/>
          </p:nvPr>
        </p:nvSpPr>
        <p:spPr/>
        <p:txBody>
          <a:bodyPr/>
          <a:p>
            <a:r>
              <a:rPr altLang="en-US" lang="zh-CN" smtClean="0"/>
              <a:t>单击此处编辑母版标题样式</a:t>
            </a:r>
            <a:endParaRPr altLang="en-US" lang="zh-CN"/>
          </a:p>
        </p:txBody>
      </p:sp>
      <p:sp>
        <p:nvSpPr>
          <p:cNvPr id="1048790"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73"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4"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9" name="文本框"/>
          <p:cNvSpPr>
            <a:spLocks noGrp="1"/>
          </p:cNvSpPr>
          <p:nvPr>
            <p:ph type="title"/>
          </p:nvPr>
        </p:nvSpPr>
        <p:spPr/>
        <p:txBody>
          <a:bodyPr/>
          <a:p>
            <a:r>
              <a:rPr altLang="en-US" lang="zh-CN" smtClean="0"/>
              <a:t>单击此处编辑母版标题样式</a:t>
            </a:r>
            <a:endParaRPr altLang="en-US" lang="zh-CN"/>
          </a:p>
        </p:txBody>
      </p:sp>
      <p:sp>
        <p:nvSpPr>
          <p:cNvPr id="1048800"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smtClean="0"/>
              <a:t>单击此处编辑母版标题样式</a:t>
            </a:r>
            <a:endParaRPr altLang="en-US" lang="zh-CN"/>
          </a:p>
        </p:txBody>
      </p:sp>
      <p:sp>
        <p:nvSpPr>
          <p:cNvPr id="1048779"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0"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2"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8" name="文本框"/>
          <p:cNvSpPr>
            <a:spLocks noGrp="1"/>
          </p:cNvSpPr>
          <p:nvPr>
            <p:ph type="title"/>
          </p:nvPr>
        </p:nvSpPr>
        <p:spPr/>
        <p:txBody>
          <a:bodyPr/>
          <a:p>
            <a:r>
              <a:rPr altLang="en-US" lang="zh-CN" smtClean="0"/>
              <a:t>单击此处编辑母版标题样式</a:t>
            </a:r>
            <a:endParaRPr altLang="en-US" lang="zh-CN"/>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9" name="文本框"/>
          <p:cNvSpPr>
            <a:spLocks noGrp="1"/>
          </p:cNvSpPr>
          <p:nvPr>
            <p:ph type="ftr" sz="quarter" idx="11"/>
          </p:nvPr>
        </p:nvSpPr>
        <p:spPr/>
        <p:txBody>
          <a:bodyPr/>
          <a:p>
            <a:endParaRPr altLang="en-US" lang="zh-CN"/>
          </a:p>
        </p:txBody>
      </p:sp>
      <p:sp>
        <p:nvSpPr>
          <p:cNvPr id="104881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en-GB" baseline="0" b="0" cap="none" sz="2400" i="0" kern="1200" lang="en-US" spc="0" strike="noStrike" u="none">
                <a:solidFill>
                  <a:schemeClr val="tx1"/>
                </a:solidFill>
                <a:latin typeface="Calibri" pitchFamily="0" charset="0"/>
                <a:ea typeface="宋体" pitchFamily="0" charset="0"/>
                <a:cs typeface="Calibri" pitchFamily="0" charset="0"/>
              </a:rPr>
              <a:t> </a:t>
            </a:r>
            <a:r>
              <a:rPr altLang="en-GB" baseline="0" b="0" cap="none" sz="2400" i="0" kern="1200" lang="en-US" spc="0" strike="noStrike" u="none">
                <a:solidFill>
                  <a:schemeClr val="tx1"/>
                </a:solidFill>
                <a:latin typeface="Calibri" pitchFamily="0" charset="0"/>
                <a:ea typeface="宋体" pitchFamily="0" charset="0"/>
                <a:cs typeface="Calibri" pitchFamily="0" charset="0"/>
              </a:rPr>
              <a:t>V</a:t>
            </a:r>
            <a:r>
              <a:rPr altLang="en-GB" baseline="0" b="0" cap="none" sz="2400" i="0" kern="1200" lang="en-US" spc="0" strike="noStrike" u="none">
                <a:solidFill>
                  <a:schemeClr val="tx1"/>
                </a:solidFill>
                <a:latin typeface="Calibri" pitchFamily="0" charset="0"/>
                <a:ea typeface="宋体" pitchFamily="0" charset="0"/>
                <a:cs typeface="Calibri" pitchFamily="0" charset="0"/>
              </a:rPr>
              <a:t>.</a:t>
            </a:r>
            <a:r>
              <a:rPr altLang="en-GB" baseline="0" b="0" cap="none" sz="2400" i="0" kern="1200" lang="en-US" spc="0" strike="noStrike" u="none">
                <a:solidFill>
                  <a:schemeClr val="tx1"/>
                </a:solidFill>
                <a:latin typeface="Calibri" pitchFamily="0" charset="0"/>
                <a:ea typeface="宋体" pitchFamily="0" charset="0"/>
                <a:cs typeface="Calibri" pitchFamily="0" charset="0"/>
              </a:rPr>
              <a:t>P</a:t>
            </a:r>
            <a:r>
              <a:rPr altLang="en-GB" baseline="0" b="0" cap="none" sz="2400" i="0" kern="1200" lang="en-US" spc="0" strike="noStrike" u="none">
                <a:solidFill>
                  <a:schemeClr val="tx1"/>
                </a:solidFill>
                <a:latin typeface="Calibri" pitchFamily="0" charset="0"/>
                <a:ea typeface="宋体" pitchFamily="0" charset="0"/>
                <a:cs typeface="Calibri" pitchFamily="0" charset="0"/>
              </a:rPr>
              <a:t>r</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b</a:t>
            </a:r>
            <a:r>
              <a:rPr altLang="en-GB" baseline="0" b="0" cap="none" sz="2400" i="0" kern="1200" lang="en-US" spc="0" strike="noStrike" u="none">
                <a:solidFill>
                  <a:schemeClr val="tx1"/>
                </a:solidFill>
                <a:latin typeface="Calibri" pitchFamily="0" charset="0"/>
                <a:ea typeface="宋体" pitchFamily="0" charset="0"/>
                <a:cs typeface="Calibri" pitchFamily="0" charset="0"/>
              </a:rPr>
              <a:t>h</a:t>
            </a:r>
            <a:r>
              <a:rPr altLang="en-GB" baseline="0" b="0" cap="none" sz="2400" i="0" kern="1200" lang="en-US" spc="0" strike="noStrike" u="none">
                <a:solidFill>
                  <a:schemeClr val="tx1"/>
                </a:solidFill>
                <a:latin typeface="Calibri" pitchFamily="0" charset="0"/>
                <a:ea typeface="宋体" pitchFamily="0" charset="0"/>
                <a:cs typeface="Calibri" pitchFamily="0" charset="0"/>
              </a:rPr>
              <a:t>u</a:t>
            </a:r>
            <a:r>
              <a:rPr altLang="en-GB" baseline="0" b="0" cap="none" sz="2400" i="0" kern="1200" lang="en-US" spc="0" strike="noStrike" u="none">
                <a:solidFill>
                  <a:schemeClr val="tx1"/>
                </a:solidFill>
                <a:latin typeface="Calibri" pitchFamily="0" charset="0"/>
                <a:ea typeface="宋体" pitchFamily="0" charset="0"/>
                <a:cs typeface="Calibri" pitchFamily="0" charset="0"/>
              </a:rPr>
              <a:t> </a:t>
            </a:r>
            <a:r>
              <a:rPr altLang="en-GB" baseline="0" b="0" cap="none" sz="2400" i="0" kern="1200" lang="en-US" spc="0" strike="noStrike" u="none">
                <a:solidFill>
                  <a:schemeClr val="tx1"/>
                </a:solidFill>
                <a:latin typeface="Calibri" pitchFamily="0" charset="0"/>
                <a:ea typeface="宋体" pitchFamily="0" charset="0"/>
                <a:cs typeface="Calibri" pitchFamily="0" charset="0"/>
              </a:rPr>
              <a:t>K</a:t>
            </a:r>
            <a:r>
              <a:rPr altLang="en-GB" baseline="0" b="0" cap="none" sz="2400" i="0" kern="1200" lang="en-US" spc="0" strike="noStrike" u="none">
                <a:solidFill>
                  <a:schemeClr val="tx1"/>
                </a:solidFill>
                <a:latin typeface="Calibri" pitchFamily="0" charset="0"/>
                <a:ea typeface="宋体" pitchFamily="0" charset="0"/>
                <a:cs typeface="Calibri" pitchFamily="0" charset="0"/>
              </a:rPr>
              <a:t>i</a:t>
            </a:r>
            <a:r>
              <a:rPr altLang="en-GB" baseline="0" b="0" cap="none" sz="2400" i="0" kern="1200" lang="en-US" spc="0" strike="noStrike" u="none">
                <a:solidFill>
                  <a:schemeClr val="tx1"/>
                </a:solidFill>
                <a:latin typeface="Calibri" pitchFamily="0" charset="0"/>
                <a:ea typeface="宋体" pitchFamily="0" charset="0"/>
                <a:cs typeface="Calibri" pitchFamily="0" charset="0"/>
              </a:rPr>
              <a:t>r</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312204</a:t>
            </a:r>
            <a:r>
              <a:rPr altLang="en-GB" baseline="0" b="0" cap="none" sz="2400" i="0" kern="1200" lang="en-US" spc="0" strike="noStrike" u="none">
                <a:solidFill>
                  <a:schemeClr val="tx1"/>
                </a:solidFill>
                <a:latin typeface="Calibri" pitchFamily="0" charset="0"/>
                <a:ea typeface="宋体" pitchFamily="0" charset="0"/>
                <a:cs typeface="Calibri" pitchFamily="0" charset="0"/>
              </a:rPr>
              <a:t>6</a:t>
            </a:r>
            <a:r>
              <a:rPr altLang="en-GB" baseline="0" b="0" cap="none" sz="2400" i="0" kern="1200" lang="en-US" spc="0" strike="noStrike" u="none">
                <a:solidFill>
                  <a:schemeClr val="tx1"/>
                </a:solidFill>
                <a:latin typeface="Calibri" pitchFamily="0" charset="0"/>
                <a:ea typeface="宋体" pitchFamily="0" charset="0"/>
                <a:cs typeface="Calibri" pitchFamily="0" charset="0"/>
              </a:rPr>
              <a:t>7</a:t>
            </a:r>
            <a:r>
              <a:rPr altLang="en-GB"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en-GB" baseline="0" b="0" cap="none" sz="2400" i="0" kern="1200" lang="en-US" spc="0" strike="noStrike" u="none">
                <a:solidFill>
                  <a:schemeClr val="tx1"/>
                </a:solidFill>
                <a:latin typeface="Calibri" pitchFamily="0" charset="0"/>
                <a:ea typeface="宋体" pitchFamily="0" charset="0"/>
                <a:cs typeface="Calibri" pitchFamily="0" charset="0"/>
              </a:rPr>
              <a:t>05839743F23D83197114DADCE9C1191F</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B. com (General) 3rd year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ew </a:t>
            </a:r>
            <a:r>
              <a:rPr altLang="en-GB"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rice Shri </a:t>
            </a:r>
            <a:r>
              <a:rPr altLang="en-GB"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havani </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rts and </a:t>
            </a:r>
            <a:r>
              <a:rPr altLang="en-GB"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cience </a:t>
            </a:r>
            <a:r>
              <a:rPr altLang="en-GB"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ollege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1" name="矩形"/>
          <p:cNvSpPr/>
          <p:nvPr/>
        </p:nvSpPr>
        <p:spPr>
          <a:xfrm rot="0">
            <a:off x="11277218" y="6473336"/>
            <a:ext cx="228600" cy="33083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2"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文本框"/>
          <p:cNvSpPr txBox="1"/>
          <p:nvPr/>
        </p:nvSpPr>
        <p:spPr>
          <a:xfrm rot="0">
            <a:off x="1123932" y="1200131"/>
            <a:ext cx="6628042"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performance evaluation model is crucial for a company as it measures individual and collective employee. This helps identify strengths and areas for improvement and contributes to professional development, goal alignment, and continuous improvement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35" name="文本框"/>
          <p:cNvSpPr txBox="1"/>
          <p:nvPr/>
        </p:nvSpPr>
        <p:spPr>
          <a:xfrm rot="0">
            <a:off x="1057258" y="3067003"/>
            <a:ext cx="6693891"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2"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3" name="矩形"/>
          <p:cNvSpPr/>
          <p:nvPr/>
        </p:nvSpPr>
        <p:spPr>
          <a:xfrm rot="0">
            <a:off x="11277218" y="6473336"/>
            <a:ext cx="228600" cy="33083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rot="0">
            <a:off x="1924020" y="1266805"/>
            <a:ext cx="6403945" cy="4871228"/>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8" name="文本框"/>
          <p:cNvSpPr txBox="1"/>
          <p:nvPr/>
        </p:nvSpPr>
        <p:spPr>
          <a:xfrm rot="0">
            <a:off x="1200131" y="1343004"/>
            <a:ext cx="7130909"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conclusion, performance appraisal is an important process that provides numerous benefits to both employees and organizations. It helps employees identify areas for improvement, set goals, receive feedback, and receive recognition for their achievements.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49" name="文本框"/>
          <p:cNvSpPr txBox="1"/>
          <p:nvPr/>
        </p:nvSpPr>
        <p:spPr>
          <a:xfrm rot="0">
            <a:off x="1419203" y="3286075"/>
            <a:ext cx="6404770"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1057258" y="1485877"/>
            <a:ext cx="5542733"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To write a problem statement on employee performance, you need to identify the specific area of performance that is problematic, such as low productivity, high absenteeism, or poor quality of work.</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76" name="文本框"/>
          <p:cNvSpPr txBox="1"/>
          <p:nvPr/>
        </p:nvSpPr>
        <p:spPr>
          <a:xfrm rot="0">
            <a:off x="1276330" y="3286075"/>
            <a:ext cx="568365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Establish Performance Goals.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2: Create a Performance Tracking Spreadsheet.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3: Track Performance.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4: Analyze Performance Data.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5: Provide Feedback.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6: Monitor Progress.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文本框"/>
          <p:cNvSpPr txBox="1"/>
          <p:nvPr/>
        </p:nvSpPr>
        <p:spPr>
          <a:xfrm rot="0">
            <a:off x="1057258" y="1628750"/>
            <a:ext cx="6190723" cy="1424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87" name="文本框"/>
          <p:cNvSpPr txBox="1"/>
          <p:nvPr/>
        </p:nvSpPr>
        <p:spPr>
          <a:xfrm rot="0">
            <a:off x="1628750" y="3648019"/>
            <a:ext cx="4762427"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Establish Performance Goals.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2: Create a Performance Tracking Spreadsheet.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3: Track Performance.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4: Analyze Performance Data.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5: Provide Feedback.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6: Monitor Progress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4"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6" name="文本框"/>
          <p:cNvSpPr txBox="1"/>
          <p:nvPr/>
        </p:nvSpPr>
        <p:spPr>
          <a:xfrm rot="0">
            <a:off x="1057258" y="1552551"/>
            <a:ext cx="5827654" cy="89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supervisor typically looks at an employee's skills and accomplishments during a specific time period and tracks whether the employee has lived up to …</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7" name="文本框"/>
          <p:cNvSpPr txBox="1"/>
          <p:nvPr/>
        </p:nvSpPr>
        <p:spPr>
          <a:xfrm rot="0">
            <a:off x="1123932" y="3067003"/>
            <a:ext cx="5692056"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8" name="文本框"/>
          <p:cNvSpPr txBox="1"/>
          <p:nvPr/>
        </p:nvSpPr>
        <p:spPr>
          <a:xfrm rot="0">
            <a:off x="1200131" y="4867201"/>
            <a:ext cx="5831854" cy="89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Often, performance reviews include the manager's evaluation of the employee's overall performance and a self-evaluation conducted by the employee about their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文本框"/>
          <p:cNvSpPr txBox="1"/>
          <p:nvPr/>
        </p:nvSpPr>
        <p:spPr>
          <a:xfrm rot="0">
            <a:off x="3219401" y="1704949"/>
            <a:ext cx="5828554"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08" name="文本框"/>
          <p:cNvSpPr txBox="1"/>
          <p:nvPr/>
        </p:nvSpPr>
        <p:spPr>
          <a:xfrm rot="0">
            <a:off x="3571820" y="3714693"/>
            <a:ext cx="4762427"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Establish Performance Goals.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2: Create a Performance Tracking Spreadsheet.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3: Track Performance.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4: Analyze Performance Data.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5: Provide Feedback.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6: Monitor Progress.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文本框"/>
          <p:cNvSpPr txBox="1"/>
          <p:nvPr/>
        </p:nvSpPr>
        <p:spPr>
          <a:xfrm rot="0">
            <a:off x="1200131" y="1485877"/>
            <a:ext cx="691183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 a calculated field in a pivot table to determine the average “Engagement Score” per year. Bring the Engagement Score Column from the Engagement table into the Employee Table using the Vlookup function and then select the Employee table to insert a pivot table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14" name="文本框"/>
          <p:cNvSpPr txBox="1"/>
          <p:nvPr/>
        </p:nvSpPr>
        <p:spPr>
          <a:xfrm rot="0">
            <a:off x="1485877" y="3352749"/>
            <a:ext cx="6266097"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Graphic rating scales. A typical graphic scale uses sequential numbers, such as 1 to 5, or 1 to 10, to rate an employee's relative performance in specific areas.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360-degree feedback.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Self-Evaluation.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Management by Objectives (MBO).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Checklists.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22"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5" name="文本框"/>
          <p:cNvSpPr txBox="1"/>
          <p:nvPr/>
        </p:nvSpPr>
        <p:spPr>
          <a:xfrm rot="0">
            <a:off x="2857456" y="3790892"/>
            <a:ext cx="5542508"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Establish Performance Goals.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2: Create a Performance Tracking Spreadsheet.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3: Track Performance.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4: Analyze Performance Data.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5: Provide Feedback.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6: Monitor Progress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26" name="文本框"/>
          <p:cNvSpPr txBox="1"/>
          <p:nvPr/>
        </p:nvSpPr>
        <p:spPr>
          <a:xfrm rot="0">
            <a:off x="2781257" y="1552551"/>
            <a:ext cx="5258713"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Role-relevant goal setting to gauge employee performance. Goals are vital to performance because good goals help engage employees in their work.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2: Set benchmarks.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3: Give employees a guide on how to improve and monitor their progress.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2024-09-11T08:25:22Z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6f995c9f30ff436e97b1fe0ce608907f</vt:lpwstr>
  </property>
</Properties>
</file>