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66" r:id="rId8"/>
    <p:sldId id="264" r:id="rId9"/>
    <p:sldId id="265" r:id="rId10"/>
    <p:sldId id="268" r:id="rId11"/>
    <p:sldId id="270" r:id="rId12"/>
    <p:sldId id="269" r:id="rId13"/>
    <p:sldId id="267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6"/>
    <p:restoredTop sz="94662"/>
  </p:normalViewPr>
  <p:slideViewPr>
    <p:cSldViewPr snapToGrid="0">
      <p:cViewPr varScale="1">
        <p:scale>
          <a:sx n="109" d="100"/>
          <a:sy n="10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B16E3C-0EE9-42DF-8DE5-EC67F03036EC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6CCD525-9FDB-496D-9308-9D1342786D07}">
      <dgm:prSet/>
      <dgm:spPr/>
      <dgm:t>
        <a:bodyPr/>
        <a:lstStyle/>
        <a:p>
          <a:r>
            <a:rPr lang="en-US"/>
            <a:t>The financial industry relies heavily on credit scoring models to assess the creditworthiness of applicants and make informed decisions about issuing credit cards.</a:t>
          </a:r>
        </a:p>
      </dgm:t>
    </dgm:pt>
    <dgm:pt modelId="{5B8DEE1F-A0F9-4A7D-8637-C96E992F0BF1}" type="parTrans" cxnId="{782C70EB-66F1-498E-83A6-B7FCAC45FED4}">
      <dgm:prSet/>
      <dgm:spPr/>
      <dgm:t>
        <a:bodyPr/>
        <a:lstStyle/>
        <a:p>
          <a:endParaRPr lang="en-US"/>
        </a:p>
      </dgm:t>
    </dgm:pt>
    <dgm:pt modelId="{FA442938-6655-4CB5-950C-38772414E3A4}" type="sibTrans" cxnId="{782C70EB-66F1-498E-83A6-B7FCAC45FED4}">
      <dgm:prSet/>
      <dgm:spPr/>
      <dgm:t>
        <a:bodyPr/>
        <a:lstStyle/>
        <a:p>
          <a:endParaRPr lang="en-US"/>
        </a:p>
      </dgm:t>
    </dgm:pt>
    <dgm:pt modelId="{940C19ED-5075-4488-98B4-3E3B7C219B7F}">
      <dgm:prSet/>
      <dgm:spPr/>
      <dgm:t>
        <a:bodyPr/>
        <a:lstStyle/>
        <a:p>
          <a:r>
            <a:rPr lang="en-US"/>
            <a:t>Many applicants are rejected for various reasons, such as low income levels or too many inquiries on an individual’s credit report.</a:t>
          </a:r>
        </a:p>
      </dgm:t>
    </dgm:pt>
    <dgm:pt modelId="{983789FC-4DE2-41EC-9EA4-EF8475DA07C9}" type="parTrans" cxnId="{092C133C-156A-4DB5-AA8B-C6B2B04B8C00}">
      <dgm:prSet/>
      <dgm:spPr/>
      <dgm:t>
        <a:bodyPr/>
        <a:lstStyle/>
        <a:p>
          <a:endParaRPr lang="en-US"/>
        </a:p>
      </dgm:t>
    </dgm:pt>
    <dgm:pt modelId="{1C1F01EE-4DE1-43B6-83F2-37E65081CC9E}" type="sibTrans" cxnId="{092C133C-156A-4DB5-AA8B-C6B2B04B8C00}">
      <dgm:prSet/>
      <dgm:spPr/>
      <dgm:t>
        <a:bodyPr/>
        <a:lstStyle/>
        <a:p>
          <a:endParaRPr lang="en-US"/>
        </a:p>
      </dgm:t>
    </dgm:pt>
    <dgm:pt modelId="{FD067B19-7D24-4F3D-8944-4DD4CEAAB040}">
      <dgm:prSet/>
      <dgm:spPr/>
      <dgm:t>
        <a:bodyPr/>
        <a:lstStyle/>
        <a:p>
          <a:r>
            <a:rPr lang="en-US"/>
            <a:t>The objective of this project is to develop a prediction model that determines whether an applicant is a 'good' or 'bad' client.</a:t>
          </a:r>
        </a:p>
      </dgm:t>
    </dgm:pt>
    <dgm:pt modelId="{2B09FDCA-D1A0-4144-8006-ED20581904DA}" type="parTrans" cxnId="{AD8BA1CD-81E8-4A8D-A298-8741AC633F04}">
      <dgm:prSet/>
      <dgm:spPr/>
      <dgm:t>
        <a:bodyPr/>
        <a:lstStyle/>
        <a:p>
          <a:endParaRPr lang="en-US"/>
        </a:p>
      </dgm:t>
    </dgm:pt>
    <dgm:pt modelId="{9C617F0A-616F-416C-9B54-7F372E92BF02}" type="sibTrans" cxnId="{AD8BA1CD-81E8-4A8D-A298-8741AC633F04}">
      <dgm:prSet/>
      <dgm:spPr/>
      <dgm:t>
        <a:bodyPr/>
        <a:lstStyle/>
        <a:p>
          <a:endParaRPr lang="en-US"/>
        </a:p>
      </dgm:t>
    </dgm:pt>
    <dgm:pt modelId="{43128B20-9C1C-4974-99D3-D1833FAA9D87}">
      <dgm:prSet/>
      <dgm:spPr/>
      <dgm:t>
        <a:bodyPr/>
        <a:lstStyle/>
        <a:p>
          <a:r>
            <a:rPr lang="en-US"/>
            <a:t>This analysis helps us to optimize risk management, improve fairness and operational efficiency</a:t>
          </a:r>
          <a:r>
            <a:rPr lang="en-US">
              <a:latin typeface="Avenir Next LT Pro"/>
            </a:rPr>
            <a:t>.</a:t>
          </a:r>
          <a:endParaRPr lang="en-IN"/>
        </a:p>
        <a:p>
          <a:endParaRPr lang="en-US"/>
        </a:p>
      </dgm:t>
    </dgm:pt>
    <dgm:pt modelId="{9D4AEB8C-77AA-46B3-8453-4522BE40AE43}" type="parTrans" cxnId="{845F32DF-CDA7-4C37-8A26-C579C7FEE53B}">
      <dgm:prSet/>
      <dgm:spPr/>
      <dgm:t>
        <a:bodyPr/>
        <a:lstStyle/>
        <a:p>
          <a:endParaRPr lang="en-US"/>
        </a:p>
      </dgm:t>
    </dgm:pt>
    <dgm:pt modelId="{A7188A43-D67F-46A5-970C-62626A95FD2A}" type="sibTrans" cxnId="{845F32DF-CDA7-4C37-8A26-C579C7FEE53B}">
      <dgm:prSet/>
      <dgm:spPr/>
      <dgm:t>
        <a:bodyPr/>
        <a:lstStyle/>
        <a:p>
          <a:endParaRPr lang="en-US"/>
        </a:p>
      </dgm:t>
    </dgm:pt>
    <dgm:pt modelId="{0DB7484E-B49B-4848-82CE-38EC9C4EE6CE}" type="pres">
      <dgm:prSet presAssocID="{9AB16E3C-0EE9-42DF-8DE5-EC67F03036EC}" presName="matrix" presStyleCnt="0">
        <dgm:presLayoutVars>
          <dgm:chMax val="1"/>
          <dgm:dir/>
          <dgm:resizeHandles val="exact"/>
        </dgm:presLayoutVars>
      </dgm:prSet>
      <dgm:spPr/>
    </dgm:pt>
    <dgm:pt modelId="{51EB4A2B-89CC-477F-90B8-E7D3D1AB114F}" type="pres">
      <dgm:prSet presAssocID="{9AB16E3C-0EE9-42DF-8DE5-EC67F03036EC}" presName="diamond" presStyleLbl="bgShp" presStyleIdx="0" presStyleCnt="1"/>
      <dgm:spPr/>
    </dgm:pt>
    <dgm:pt modelId="{F83F367E-DF73-4FC8-AFB0-6F5CAE385545}" type="pres">
      <dgm:prSet presAssocID="{9AB16E3C-0EE9-42DF-8DE5-EC67F03036E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4A96844-6421-43B5-9684-95BCF886845D}" type="pres">
      <dgm:prSet presAssocID="{9AB16E3C-0EE9-42DF-8DE5-EC67F03036E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7101A68-B0A6-4323-8F71-A1313D69AC48}" type="pres">
      <dgm:prSet presAssocID="{9AB16E3C-0EE9-42DF-8DE5-EC67F03036E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415C1B9-58F2-4967-9933-F13E06C24D5B}" type="pres">
      <dgm:prSet presAssocID="{9AB16E3C-0EE9-42DF-8DE5-EC67F03036E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92C133C-156A-4DB5-AA8B-C6B2B04B8C00}" srcId="{9AB16E3C-0EE9-42DF-8DE5-EC67F03036EC}" destId="{940C19ED-5075-4488-98B4-3E3B7C219B7F}" srcOrd="1" destOrd="0" parTransId="{983789FC-4DE2-41EC-9EA4-EF8475DA07C9}" sibTransId="{1C1F01EE-4DE1-43B6-83F2-37E65081CC9E}"/>
    <dgm:cxn modelId="{1C32AC63-2A49-4D90-A057-B46DD5D93048}" type="presOf" srcId="{940C19ED-5075-4488-98B4-3E3B7C219B7F}" destId="{A4A96844-6421-43B5-9684-95BCF886845D}" srcOrd="0" destOrd="0" presId="urn:microsoft.com/office/officeart/2005/8/layout/matrix3"/>
    <dgm:cxn modelId="{55BE8A65-9CED-4158-975A-29E1F1CB58D2}" type="presOf" srcId="{43128B20-9C1C-4974-99D3-D1833FAA9D87}" destId="{6415C1B9-58F2-4967-9933-F13E06C24D5B}" srcOrd="0" destOrd="0" presId="urn:microsoft.com/office/officeart/2005/8/layout/matrix3"/>
    <dgm:cxn modelId="{18438C68-DDC3-447A-97E2-71601E1D8EBC}" type="presOf" srcId="{A6CCD525-9FDB-496D-9308-9D1342786D07}" destId="{F83F367E-DF73-4FC8-AFB0-6F5CAE385545}" srcOrd="0" destOrd="0" presId="urn:microsoft.com/office/officeart/2005/8/layout/matrix3"/>
    <dgm:cxn modelId="{22624AB2-7AB6-45F6-9689-95A641AA6C3A}" type="presOf" srcId="{FD067B19-7D24-4F3D-8944-4DD4CEAAB040}" destId="{27101A68-B0A6-4323-8F71-A1313D69AC48}" srcOrd="0" destOrd="0" presId="urn:microsoft.com/office/officeart/2005/8/layout/matrix3"/>
    <dgm:cxn modelId="{AD8BA1CD-81E8-4A8D-A298-8741AC633F04}" srcId="{9AB16E3C-0EE9-42DF-8DE5-EC67F03036EC}" destId="{FD067B19-7D24-4F3D-8944-4DD4CEAAB040}" srcOrd="2" destOrd="0" parTransId="{2B09FDCA-D1A0-4144-8006-ED20581904DA}" sibTransId="{9C617F0A-616F-416C-9B54-7F372E92BF02}"/>
    <dgm:cxn modelId="{845F32DF-CDA7-4C37-8A26-C579C7FEE53B}" srcId="{9AB16E3C-0EE9-42DF-8DE5-EC67F03036EC}" destId="{43128B20-9C1C-4974-99D3-D1833FAA9D87}" srcOrd="3" destOrd="0" parTransId="{9D4AEB8C-77AA-46B3-8453-4522BE40AE43}" sibTransId="{A7188A43-D67F-46A5-970C-62626A95FD2A}"/>
    <dgm:cxn modelId="{782C70EB-66F1-498E-83A6-B7FCAC45FED4}" srcId="{9AB16E3C-0EE9-42DF-8DE5-EC67F03036EC}" destId="{A6CCD525-9FDB-496D-9308-9D1342786D07}" srcOrd="0" destOrd="0" parTransId="{5B8DEE1F-A0F9-4A7D-8637-C96E992F0BF1}" sibTransId="{FA442938-6655-4CB5-950C-38772414E3A4}"/>
    <dgm:cxn modelId="{4A72B2F6-8E09-416D-B988-40D718F21020}" type="presOf" srcId="{9AB16E3C-0EE9-42DF-8DE5-EC67F03036EC}" destId="{0DB7484E-B49B-4848-82CE-38EC9C4EE6CE}" srcOrd="0" destOrd="0" presId="urn:microsoft.com/office/officeart/2005/8/layout/matrix3"/>
    <dgm:cxn modelId="{4FDD9FEC-7302-41F0-8DD6-8EC55555E9FE}" type="presParOf" srcId="{0DB7484E-B49B-4848-82CE-38EC9C4EE6CE}" destId="{51EB4A2B-89CC-477F-90B8-E7D3D1AB114F}" srcOrd="0" destOrd="0" presId="urn:microsoft.com/office/officeart/2005/8/layout/matrix3"/>
    <dgm:cxn modelId="{9ADAA9E1-990F-4B6A-89DC-52B5CE12E292}" type="presParOf" srcId="{0DB7484E-B49B-4848-82CE-38EC9C4EE6CE}" destId="{F83F367E-DF73-4FC8-AFB0-6F5CAE385545}" srcOrd="1" destOrd="0" presId="urn:microsoft.com/office/officeart/2005/8/layout/matrix3"/>
    <dgm:cxn modelId="{B81D2632-2A21-45C4-A6F6-E287C9652B86}" type="presParOf" srcId="{0DB7484E-B49B-4848-82CE-38EC9C4EE6CE}" destId="{A4A96844-6421-43B5-9684-95BCF886845D}" srcOrd="2" destOrd="0" presId="urn:microsoft.com/office/officeart/2005/8/layout/matrix3"/>
    <dgm:cxn modelId="{D2044E1F-FC83-48FF-BD0F-CA763CBC4C46}" type="presParOf" srcId="{0DB7484E-B49B-4848-82CE-38EC9C4EE6CE}" destId="{27101A68-B0A6-4323-8F71-A1313D69AC48}" srcOrd="3" destOrd="0" presId="urn:microsoft.com/office/officeart/2005/8/layout/matrix3"/>
    <dgm:cxn modelId="{35A90D1E-8A03-4AD2-8EAA-469D25DE414B}" type="presParOf" srcId="{0DB7484E-B49B-4848-82CE-38EC9C4EE6CE}" destId="{6415C1B9-58F2-4967-9933-F13E06C24D5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93F4CC-F5F7-4536-9A87-6B294658820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EF417E1-6878-494E-9C94-B5B2F61DED4F}">
      <dgm:prSet/>
      <dgm:spPr/>
      <dgm:t>
        <a:bodyPr/>
        <a:lstStyle/>
        <a:p>
          <a:r>
            <a:rPr lang="en-US"/>
            <a:t>Prior to modeling our data, it's essential to ensure its cleanliness by addressing missing or erroneous values, as well as identifying and managing outliers.</a:t>
          </a:r>
        </a:p>
      </dgm:t>
    </dgm:pt>
    <dgm:pt modelId="{C9059AB9-A330-4436-9ED1-4826A70B160C}" type="parTrans" cxnId="{34C590D7-3731-4A0D-9A04-393A03EFD505}">
      <dgm:prSet/>
      <dgm:spPr/>
      <dgm:t>
        <a:bodyPr/>
        <a:lstStyle/>
        <a:p>
          <a:endParaRPr lang="en-US"/>
        </a:p>
      </dgm:t>
    </dgm:pt>
    <dgm:pt modelId="{8663A4EB-B473-4888-B847-F274E9ADA306}" type="sibTrans" cxnId="{34C590D7-3731-4A0D-9A04-393A03EFD505}">
      <dgm:prSet/>
      <dgm:spPr/>
      <dgm:t>
        <a:bodyPr/>
        <a:lstStyle/>
        <a:p>
          <a:endParaRPr lang="en-US"/>
        </a:p>
      </dgm:t>
    </dgm:pt>
    <dgm:pt modelId="{5CBA6EED-A1DC-4859-BB66-781AFF928ED4}">
      <dgm:prSet/>
      <dgm:spPr/>
      <dgm:t>
        <a:bodyPr/>
        <a:lstStyle/>
        <a:p>
          <a:r>
            <a:rPr lang="en-US"/>
            <a:t>We have used One hot encoding for Categorical variables to avoid ordinality, Min Max Scaling to shrink the data range from 0 to 1 and Ordinal encoding.</a:t>
          </a:r>
        </a:p>
      </dgm:t>
    </dgm:pt>
    <dgm:pt modelId="{8BC89892-8C91-4E70-9FE9-114ADE0BAE9B}" type="parTrans" cxnId="{9F4B6090-F779-4C7D-AC60-8CF075C97CBD}">
      <dgm:prSet/>
      <dgm:spPr/>
      <dgm:t>
        <a:bodyPr/>
        <a:lstStyle/>
        <a:p>
          <a:endParaRPr lang="en-US"/>
        </a:p>
      </dgm:t>
    </dgm:pt>
    <dgm:pt modelId="{A815C98E-B41E-4D4B-81BD-B4AEE71D9CC5}" type="sibTrans" cxnId="{9F4B6090-F779-4C7D-AC60-8CF075C97CBD}">
      <dgm:prSet/>
      <dgm:spPr/>
      <dgm:t>
        <a:bodyPr/>
        <a:lstStyle/>
        <a:p>
          <a:endParaRPr lang="en-US"/>
        </a:p>
      </dgm:t>
    </dgm:pt>
    <dgm:pt modelId="{F4F846DD-825F-46E2-9187-BB25B3639C7E}" type="pres">
      <dgm:prSet presAssocID="{5993F4CC-F5F7-4536-9A87-6B2946588202}" presName="linear" presStyleCnt="0">
        <dgm:presLayoutVars>
          <dgm:animLvl val="lvl"/>
          <dgm:resizeHandles val="exact"/>
        </dgm:presLayoutVars>
      </dgm:prSet>
      <dgm:spPr/>
    </dgm:pt>
    <dgm:pt modelId="{D1C9DCFC-67B3-434B-8A6B-C4F1116BDEEF}" type="pres">
      <dgm:prSet presAssocID="{BEF417E1-6878-494E-9C94-B5B2F61DED4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221F5D4-6DEE-495A-89B9-B59A634E6CAB}" type="pres">
      <dgm:prSet presAssocID="{8663A4EB-B473-4888-B847-F274E9ADA306}" presName="spacer" presStyleCnt="0"/>
      <dgm:spPr/>
    </dgm:pt>
    <dgm:pt modelId="{2E6DF1CB-61DF-4032-B392-8ECD11EAFB67}" type="pres">
      <dgm:prSet presAssocID="{5CBA6EED-A1DC-4859-BB66-781AFF928ED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5C67975-CAD3-4493-939B-4B9585B5FC7A}" type="presOf" srcId="{BEF417E1-6878-494E-9C94-B5B2F61DED4F}" destId="{D1C9DCFC-67B3-434B-8A6B-C4F1116BDEEF}" srcOrd="0" destOrd="0" presId="urn:microsoft.com/office/officeart/2005/8/layout/vList2"/>
    <dgm:cxn modelId="{9F4B6090-F779-4C7D-AC60-8CF075C97CBD}" srcId="{5993F4CC-F5F7-4536-9A87-6B2946588202}" destId="{5CBA6EED-A1DC-4859-BB66-781AFF928ED4}" srcOrd="1" destOrd="0" parTransId="{8BC89892-8C91-4E70-9FE9-114ADE0BAE9B}" sibTransId="{A815C98E-B41E-4D4B-81BD-B4AEE71D9CC5}"/>
    <dgm:cxn modelId="{3279FCB1-B186-4A1B-B052-23F5A39C5D51}" type="presOf" srcId="{5993F4CC-F5F7-4536-9A87-6B2946588202}" destId="{F4F846DD-825F-46E2-9187-BB25B3639C7E}" srcOrd="0" destOrd="0" presId="urn:microsoft.com/office/officeart/2005/8/layout/vList2"/>
    <dgm:cxn modelId="{CCEF85D4-4545-49CA-AF0C-BD5B38FDDCAA}" type="presOf" srcId="{5CBA6EED-A1DC-4859-BB66-781AFF928ED4}" destId="{2E6DF1CB-61DF-4032-B392-8ECD11EAFB67}" srcOrd="0" destOrd="0" presId="urn:microsoft.com/office/officeart/2005/8/layout/vList2"/>
    <dgm:cxn modelId="{34C590D7-3731-4A0D-9A04-393A03EFD505}" srcId="{5993F4CC-F5F7-4536-9A87-6B2946588202}" destId="{BEF417E1-6878-494E-9C94-B5B2F61DED4F}" srcOrd="0" destOrd="0" parTransId="{C9059AB9-A330-4436-9ED1-4826A70B160C}" sibTransId="{8663A4EB-B473-4888-B847-F274E9ADA306}"/>
    <dgm:cxn modelId="{53FE92B2-F16B-4F90-8899-CE63C88148E3}" type="presParOf" srcId="{F4F846DD-825F-46E2-9187-BB25B3639C7E}" destId="{D1C9DCFC-67B3-434B-8A6B-C4F1116BDEEF}" srcOrd="0" destOrd="0" presId="urn:microsoft.com/office/officeart/2005/8/layout/vList2"/>
    <dgm:cxn modelId="{24BA837D-D431-49E7-9355-93C8532F3384}" type="presParOf" srcId="{F4F846DD-825F-46E2-9187-BB25B3639C7E}" destId="{7221F5D4-6DEE-495A-89B9-B59A634E6CAB}" srcOrd="1" destOrd="0" presId="urn:microsoft.com/office/officeart/2005/8/layout/vList2"/>
    <dgm:cxn modelId="{3EE8BDD2-1F6A-4BBE-830D-2DE695D18AF3}" type="presParOf" srcId="{F4F846DD-825F-46E2-9187-BB25B3639C7E}" destId="{2E6DF1CB-61DF-4032-B392-8ECD11EAFB6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B4A2B-89CC-477F-90B8-E7D3D1AB114F}">
      <dsp:nvSpPr>
        <dsp:cNvPr id="0" name=""/>
        <dsp:cNvSpPr/>
      </dsp:nvSpPr>
      <dsp:spPr>
        <a:xfrm>
          <a:off x="580086" y="0"/>
          <a:ext cx="5843605" cy="5843605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3F367E-DF73-4FC8-AFB0-6F5CAE385545}">
      <dsp:nvSpPr>
        <dsp:cNvPr id="0" name=""/>
        <dsp:cNvSpPr/>
      </dsp:nvSpPr>
      <dsp:spPr>
        <a:xfrm>
          <a:off x="1135228" y="555142"/>
          <a:ext cx="2279005" cy="22790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financial industry relies heavily on credit scoring models to assess the creditworthiness of applicants and make informed decisions about issuing credit cards.</a:t>
          </a:r>
        </a:p>
      </dsp:txBody>
      <dsp:txXfrm>
        <a:off x="1246480" y="666394"/>
        <a:ext cx="2056501" cy="2056501"/>
      </dsp:txXfrm>
    </dsp:sp>
    <dsp:sp modelId="{A4A96844-6421-43B5-9684-95BCF886845D}">
      <dsp:nvSpPr>
        <dsp:cNvPr id="0" name=""/>
        <dsp:cNvSpPr/>
      </dsp:nvSpPr>
      <dsp:spPr>
        <a:xfrm>
          <a:off x="3589542" y="555142"/>
          <a:ext cx="2279005" cy="2279005"/>
        </a:xfrm>
        <a:prstGeom prst="roundRect">
          <a:avLst/>
        </a:prstGeom>
        <a:solidFill>
          <a:schemeClr val="accent5">
            <a:hueOff val="-3346655"/>
            <a:satOff val="12038"/>
            <a:lumOff val="5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Many applicants are rejected for various reasons, such as low income levels or too many inquiries on an individual’s credit report.</a:t>
          </a:r>
        </a:p>
      </dsp:txBody>
      <dsp:txXfrm>
        <a:off x="3700794" y="666394"/>
        <a:ext cx="2056501" cy="2056501"/>
      </dsp:txXfrm>
    </dsp:sp>
    <dsp:sp modelId="{27101A68-B0A6-4323-8F71-A1313D69AC48}">
      <dsp:nvSpPr>
        <dsp:cNvPr id="0" name=""/>
        <dsp:cNvSpPr/>
      </dsp:nvSpPr>
      <dsp:spPr>
        <a:xfrm>
          <a:off x="1135228" y="3009456"/>
          <a:ext cx="2279005" cy="2279005"/>
        </a:xfrm>
        <a:prstGeom prst="roundRect">
          <a:avLst/>
        </a:prstGeom>
        <a:solidFill>
          <a:schemeClr val="accent5">
            <a:hueOff val="-6693310"/>
            <a:satOff val="24077"/>
            <a:lumOff val="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objective of this project is to develop a prediction model that determines whether an applicant is a 'good' or 'bad' client.</a:t>
          </a:r>
        </a:p>
      </dsp:txBody>
      <dsp:txXfrm>
        <a:off x="1246480" y="3120708"/>
        <a:ext cx="2056501" cy="2056501"/>
      </dsp:txXfrm>
    </dsp:sp>
    <dsp:sp modelId="{6415C1B9-58F2-4967-9933-F13E06C24D5B}">
      <dsp:nvSpPr>
        <dsp:cNvPr id="0" name=""/>
        <dsp:cNvSpPr/>
      </dsp:nvSpPr>
      <dsp:spPr>
        <a:xfrm>
          <a:off x="3589542" y="3009456"/>
          <a:ext cx="2279005" cy="2279005"/>
        </a:xfrm>
        <a:prstGeom prst="roundRect">
          <a:avLst/>
        </a:prstGeom>
        <a:solidFill>
          <a:schemeClr val="accent5">
            <a:hueOff val="-10039964"/>
            <a:satOff val="36115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This analysis helps us to optimize risk management, improve fairness and operational efficiency</a:t>
          </a:r>
          <a:r>
            <a:rPr lang="en-US" sz="1500" kern="1200">
              <a:latin typeface="Avenir Next LT Pro"/>
            </a:rPr>
            <a:t>.</a:t>
          </a:r>
          <a:endParaRPr lang="en-IN" sz="1500" kern="120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700794" y="3120708"/>
        <a:ext cx="2056501" cy="20565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9DCFC-67B3-434B-8A6B-C4F1116BDEEF}">
      <dsp:nvSpPr>
        <dsp:cNvPr id="0" name=""/>
        <dsp:cNvSpPr/>
      </dsp:nvSpPr>
      <dsp:spPr>
        <a:xfrm>
          <a:off x="0" y="105162"/>
          <a:ext cx="7003777" cy="27705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Prior to modeling our data, it's essential to ensure its cleanliness by addressing missing or erroneous values, as well as identifying and managing outliers.</a:t>
          </a:r>
        </a:p>
      </dsp:txBody>
      <dsp:txXfrm>
        <a:off x="135248" y="240410"/>
        <a:ext cx="6733281" cy="2500063"/>
      </dsp:txXfrm>
    </dsp:sp>
    <dsp:sp modelId="{2E6DF1CB-61DF-4032-B392-8ECD11EAFB67}">
      <dsp:nvSpPr>
        <dsp:cNvPr id="0" name=""/>
        <dsp:cNvSpPr/>
      </dsp:nvSpPr>
      <dsp:spPr>
        <a:xfrm>
          <a:off x="0" y="2967882"/>
          <a:ext cx="7003777" cy="2770559"/>
        </a:xfrm>
        <a:prstGeom prst="roundRect">
          <a:avLst/>
        </a:prstGeom>
        <a:solidFill>
          <a:schemeClr val="accent5">
            <a:hueOff val="-10039964"/>
            <a:satOff val="36115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We have used One hot encoding for Categorical variables to avoid ordinality, Min Max Scaling to shrink the data range from 0 to 1 and Ordinal encoding.</a:t>
          </a:r>
        </a:p>
      </dsp:txBody>
      <dsp:txXfrm>
        <a:off x="135248" y="3103130"/>
        <a:ext cx="6733281" cy="2500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8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4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1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4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4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0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4/25/24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6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9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3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7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62" r:id="rId8"/>
    <p:sldLayoutId id="2147483663" r:id="rId9"/>
    <p:sldLayoutId id="2147483664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ECA84E-1776-4B03-9261-CF74A291D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43976" y="-43974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6EB2B4-1457-0F5A-C923-A86939ACD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506" y="719195"/>
            <a:ext cx="9601200" cy="1534297"/>
          </a:xfrm>
        </p:spPr>
        <p:txBody>
          <a:bodyPr anchor="b">
            <a:normAutofit/>
          </a:bodyPr>
          <a:lstStyle/>
          <a:p>
            <a:r>
              <a:rPr lang="en-IN" sz="4800" dirty="0">
                <a:solidFill>
                  <a:schemeClr val="tx2"/>
                </a:solidFill>
                <a:latin typeface="Trebuchet MS"/>
              </a:rPr>
              <a:t>Credit Card Approval Analysis</a:t>
            </a:r>
            <a:endParaRPr lang="en-US" sz="4800" dirty="0">
              <a:solidFill>
                <a:schemeClr val="tx2"/>
              </a:solidFill>
              <a:latin typeface="Trebuchet M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FFF490-82EC-4000-BB36-A67FD39E3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  <p:pic>
        <p:nvPicPr>
          <p:cNvPr id="4" name="Picture 3" descr="A group of hands holding credit cards&#10;&#10;Description automatically generated">
            <a:extLst>
              <a:ext uri="{FF2B5EF4-FFF2-40B4-BE49-F238E27FC236}">
                <a16:creationId xmlns:a16="http://schemas.microsoft.com/office/drawing/2014/main" id="{E51D54C6-0E1B-4335-B2BD-25DA4C8950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111" r="-2" b="16203"/>
          <a:stretch/>
        </p:blipFill>
        <p:spPr>
          <a:xfrm>
            <a:off x="619840" y="3003970"/>
            <a:ext cx="11084189" cy="385403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49514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E23C52-53D4-5063-CDCD-AF1290FF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953" y="831210"/>
            <a:ext cx="5638800" cy="1573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chemeClr val="tx2"/>
                </a:solidFill>
                <a:latin typeface="Trebuchet MS"/>
              </a:rPr>
              <a:t>Logistic Regression Model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2372B-A54D-CDC2-AB94-8E1AE20C8ED9}"/>
              </a:ext>
            </a:extLst>
          </p:cNvPr>
          <p:cNvSpPr txBox="1"/>
          <p:nvPr/>
        </p:nvSpPr>
        <p:spPr>
          <a:xfrm>
            <a:off x="6895927" y="831211"/>
            <a:ext cx="4633486" cy="1573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/>
              <a:t>The logistic regression model shows strong performance with a training accuracy of 96.6% and testing accuracy of 95.6%.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77B708B-B666-95E2-0ECE-434F7A71DA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732508"/>
              </p:ext>
            </p:extLst>
          </p:nvPr>
        </p:nvGraphicFramePr>
        <p:xfrm>
          <a:off x="1864963" y="3132033"/>
          <a:ext cx="8470927" cy="2552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053275">
                  <a:extLst>
                    <a:ext uri="{9D8B030D-6E8A-4147-A177-3AD203B41FA5}">
                      <a16:colId xmlns:a16="http://schemas.microsoft.com/office/drawing/2014/main" val="438654293"/>
                    </a:ext>
                  </a:extLst>
                </a:gridCol>
                <a:gridCol w="2680013">
                  <a:extLst>
                    <a:ext uri="{9D8B030D-6E8A-4147-A177-3AD203B41FA5}">
                      <a16:colId xmlns:a16="http://schemas.microsoft.com/office/drawing/2014/main" val="3371286299"/>
                    </a:ext>
                  </a:extLst>
                </a:gridCol>
                <a:gridCol w="2737639">
                  <a:extLst>
                    <a:ext uri="{9D8B030D-6E8A-4147-A177-3AD203B41FA5}">
                      <a16:colId xmlns:a16="http://schemas.microsoft.com/office/drawing/2014/main" val="1623503593"/>
                    </a:ext>
                  </a:extLst>
                </a:gridCol>
              </a:tblGrid>
              <a:tr h="14018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 b="1" cap="all" spc="6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</a:p>
                  </a:txBody>
                  <a:tcPr marL="260786" marR="260786" marT="170696" marB="17069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 b="1" cap="all" spc="60">
                          <a:solidFill>
                            <a:schemeClr val="tx1"/>
                          </a:solidFill>
                          <a:effectLst/>
                        </a:rPr>
                        <a:t>Testing Accuracy %</a:t>
                      </a:r>
                      <a:endParaRPr lang="en-GB" sz="20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0786" marR="260786" marT="170696" marB="17069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 u="none" strike="noStrike" cap="all" spc="60" noProof="0">
                          <a:solidFill>
                            <a:srgbClr val="000000"/>
                          </a:solidFill>
                        </a:rPr>
                        <a:t>Training </a:t>
                      </a:r>
                      <a:endParaRPr lang="en-US" sz="2000">
                        <a:solidFill>
                          <a:srgbClr val="000000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GB" sz="2000" u="none" strike="noStrike" cap="all" spc="60" noProof="0">
                          <a:solidFill>
                            <a:srgbClr val="000000"/>
                          </a:solidFill>
                        </a:rPr>
                        <a:t>Accuracy%</a:t>
                      </a:r>
                      <a:endParaRPr lang="en-US" sz="2000">
                        <a:solidFill>
                          <a:srgbClr val="000000"/>
                        </a:solidFill>
                      </a:endParaRPr>
                    </a:p>
                  </a:txBody>
                  <a:tcPr marL="312943" marR="312943" marT="170696" marB="170696" anchor="ctr"/>
                </a:tc>
                <a:extLst>
                  <a:ext uri="{0D108BD9-81ED-4DB2-BD59-A6C34878D82A}">
                    <a16:rowId xmlns:a16="http://schemas.microsoft.com/office/drawing/2014/main" val="4193816118"/>
                  </a:ext>
                </a:extLst>
              </a:tr>
              <a:tr h="115043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cap="none" spc="0">
                          <a:solidFill>
                            <a:srgbClr val="000000"/>
                          </a:solidFill>
                          <a:effectLst/>
                        </a:rPr>
                        <a:t>Logistic</a:t>
                      </a:r>
                      <a:endParaRPr lang="en-US" sz="2000" cap="none" spc="0">
                        <a:solidFill>
                          <a:srgbClr val="000000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GB" sz="2000" cap="none" spc="0">
                          <a:solidFill>
                            <a:srgbClr val="000000"/>
                          </a:solidFill>
                          <a:effectLst/>
                        </a:rPr>
                        <a:t> Regression</a:t>
                      </a:r>
                    </a:p>
                  </a:txBody>
                  <a:tcPr marL="132017" marR="288131" marT="37719" marB="282893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 u="none" strike="noStrike" cap="none" spc="0" noProof="0">
                          <a:solidFill>
                            <a:srgbClr val="000000"/>
                          </a:solidFill>
                          <a:effectLst/>
                        </a:rPr>
                        <a:t>0.956019</a:t>
                      </a:r>
                      <a:endParaRPr lang="en-GB" sz="2000" cap="none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017" marR="288131" marT="37719" marB="282893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 u="none" strike="noStrike" cap="none" spc="0" noProof="0">
                          <a:solidFill>
                            <a:srgbClr val="000000"/>
                          </a:solidFill>
                          <a:effectLst/>
                        </a:rPr>
                        <a:t>0.9665025</a:t>
                      </a:r>
                      <a:endParaRPr lang="en-GB" sz="2000" cap="none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2017" marR="288131" marT="37719" marB="282893" anchor="ctr"/>
                </a:tc>
                <a:extLst>
                  <a:ext uri="{0D108BD9-81ED-4DB2-BD59-A6C34878D82A}">
                    <a16:rowId xmlns:a16="http://schemas.microsoft.com/office/drawing/2014/main" val="3761212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62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5A76C2-D240-51E1-A699-EADE5D35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388"/>
            <a:ext cx="5638800" cy="1573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chemeClr val="tx2"/>
                </a:solidFill>
                <a:latin typeface="Trebuchet MS"/>
              </a:rPr>
              <a:t> Decision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0126E6-C5BD-8E2B-1BF4-66F9FA09CE8D}"/>
              </a:ext>
            </a:extLst>
          </p:cNvPr>
          <p:cNvSpPr txBox="1"/>
          <p:nvPr/>
        </p:nvSpPr>
        <p:spPr>
          <a:xfrm>
            <a:off x="6478393" y="935595"/>
            <a:ext cx="5051020" cy="1573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spcAft>
                <a:spcPts val="600"/>
              </a:spcAft>
              <a:buClr>
                <a:schemeClr val="accent1"/>
              </a:buClr>
            </a:pPr>
            <a:r>
              <a:rPr lang="en-US"/>
              <a:t>The Decision tree model achieved a high training accuracy of 98.07% but shows a reduced testing accuracy of 97.09%, which may suggest overfitting.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5EDF782-CDDD-C373-F254-DCC89BC62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889420"/>
              </p:ext>
            </p:extLst>
          </p:nvPr>
        </p:nvGraphicFramePr>
        <p:xfrm>
          <a:off x="1756775" y="3149023"/>
          <a:ext cx="8672319" cy="237220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287089">
                  <a:extLst>
                    <a:ext uri="{9D8B030D-6E8A-4147-A177-3AD203B41FA5}">
                      <a16:colId xmlns:a16="http://schemas.microsoft.com/office/drawing/2014/main" val="2608345338"/>
                    </a:ext>
                  </a:extLst>
                </a:gridCol>
                <a:gridCol w="2839011">
                  <a:extLst>
                    <a:ext uri="{9D8B030D-6E8A-4147-A177-3AD203B41FA5}">
                      <a16:colId xmlns:a16="http://schemas.microsoft.com/office/drawing/2014/main" val="4049367810"/>
                    </a:ext>
                  </a:extLst>
                </a:gridCol>
                <a:gridCol w="2546219">
                  <a:extLst>
                    <a:ext uri="{9D8B030D-6E8A-4147-A177-3AD203B41FA5}">
                      <a16:colId xmlns:a16="http://schemas.microsoft.com/office/drawing/2014/main" val="965065795"/>
                    </a:ext>
                  </a:extLst>
                </a:gridCol>
              </a:tblGrid>
              <a:tr h="109245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cap="all" spc="60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</a:p>
                  </a:txBody>
                  <a:tcPr marL="260786" marR="260786" marT="170696" marB="17069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cap="all" spc="60">
                          <a:solidFill>
                            <a:srgbClr val="000000"/>
                          </a:solidFill>
                          <a:effectLst/>
                        </a:rPr>
                        <a:t>Testing Accuracy %</a:t>
                      </a:r>
                    </a:p>
                  </a:txBody>
                  <a:tcPr marL="260786" marR="260786" marT="170696" marB="17069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 u="none" strike="noStrike" cap="all" spc="60" noProof="0">
                          <a:solidFill>
                            <a:srgbClr val="000000"/>
                          </a:solidFill>
                        </a:rPr>
                        <a:t>Training </a:t>
                      </a:r>
                      <a:endParaRPr lang="en-US" sz="2000">
                        <a:solidFill>
                          <a:srgbClr val="000000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GB" sz="2000" u="none" strike="noStrike" cap="all" spc="60" noProof="0">
                          <a:solidFill>
                            <a:srgbClr val="000000"/>
                          </a:solidFill>
                        </a:rPr>
                        <a:t>Accuracy%</a:t>
                      </a:r>
                      <a:endParaRPr lang="en-US" sz="2000">
                        <a:solidFill>
                          <a:srgbClr val="000000"/>
                        </a:solidFill>
                      </a:endParaRPr>
                    </a:p>
                  </a:txBody>
                  <a:tcPr marL="312943" marR="312943" marT="170696" marB="170696" anchor="ctr"/>
                </a:tc>
                <a:extLst>
                  <a:ext uri="{0D108BD9-81ED-4DB2-BD59-A6C34878D82A}">
                    <a16:rowId xmlns:a16="http://schemas.microsoft.com/office/drawing/2014/main" val="2278901753"/>
                  </a:ext>
                </a:extLst>
              </a:tr>
              <a:tr h="127974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cap="none" spc="0">
                          <a:solidFill>
                            <a:srgbClr val="000000"/>
                          </a:solidFill>
                          <a:effectLst/>
                        </a:rPr>
                        <a:t>Decision Tree</a:t>
                      </a:r>
                    </a:p>
                  </a:txBody>
                  <a:tcPr marL="260786" marR="260786" marT="130393" marB="17069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cap="none" spc="0" dirty="0">
                          <a:solidFill>
                            <a:srgbClr val="000000"/>
                          </a:solidFill>
                          <a:effectLst/>
                        </a:rPr>
                        <a:t>0.97090873</a:t>
                      </a:r>
                    </a:p>
                  </a:txBody>
                  <a:tcPr marL="260786" marR="260786" marT="130393" marB="17069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cap="none" spc="0" dirty="0">
                          <a:solidFill>
                            <a:srgbClr val="000000"/>
                          </a:solidFill>
                          <a:effectLst/>
                        </a:rPr>
                        <a:t>0.98073561</a:t>
                      </a:r>
                    </a:p>
                  </a:txBody>
                  <a:tcPr marL="260786" marR="260786" marT="130393" marB="170696" anchor="ctr"/>
                </a:tc>
                <a:extLst>
                  <a:ext uri="{0D108BD9-81ED-4DB2-BD59-A6C34878D82A}">
                    <a16:rowId xmlns:a16="http://schemas.microsoft.com/office/drawing/2014/main" val="4096840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048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537795-DD29-897E-3A73-1709CA2E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953" y="935594"/>
            <a:ext cx="5638800" cy="157378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chemeClr val="tx2"/>
                </a:solidFill>
                <a:latin typeface="Trebuchet MS"/>
              </a:rPr>
              <a:t>Random Forest Classifier</a:t>
            </a:r>
            <a:br>
              <a:rPr lang="en-US">
                <a:solidFill>
                  <a:schemeClr val="tx2"/>
                </a:solidFill>
                <a:latin typeface="Trebuchet MS"/>
              </a:rPr>
            </a:br>
            <a:endParaRPr lang="en-US">
              <a:solidFill>
                <a:schemeClr val="tx2"/>
              </a:solidFill>
              <a:latin typeface="Trebuchet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9D423-D5BF-1626-C001-428834B52BA9}"/>
              </a:ext>
            </a:extLst>
          </p:cNvPr>
          <p:cNvSpPr txBox="1"/>
          <p:nvPr/>
        </p:nvSpPr>
        <p:spPr>
          <a:xfrm>
            <a:off x="6687160" y="831211"/>
            <a:ext cx="4842253" cy="1573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The Random Forest model exhibits high training accuracy at 99.07% but a lower testing accuracy of 98.79%, indicating a potential overfit to the training data.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6800D7EB-BB3F-AD65-A480-422D8F708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286982"/>
              </p:ext>
            </p:extLst>
          </p:nvPr>
        </p:nvGraphicFramePr>
        <p:xfrm>
          <a:off x="205937" y="2600394"/>
          <a:ext cx="7304601" cy="20832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09456">
                  <a:extLst>
                    <a:ext uri="{9D8B030D-6E8A-4147-A177-3AD203B41FA5}">
                      <a16:colId xmlns:a16="http://schemas.microsoft.com/office/drawing/2014/main" val="941040448"/>
                    </a:ext>
                  </a:extLst>
                </a:gridCol>
                <a:gridCol w="2355621">
                  <a:extLst>
                    <a:ext uri="{9D8B030D-6E8A-4147-A177-3AD203B41FA5}">
                      <a16:colId xmlns:a16="http://schemas.microsoft.com/office/drawing/2014/main" val="2245202725"/>
                    </a:ext>
                  </a:extLst>
                </a:gridCol>
                <a:gridCol w="2139524">
                  <a:extLst>
                    <a:ext uri="{9D8B030D-6E8A-4147-A177-3AD203B41FA5}">
                      <a16:colId xmlns:a16="http://schemas.microsoft.com/office/drawing/2014/main" val="3938236013"/>
                    </a:ext>
                  </a:extLst>
                </a:gridCol>
              </a:tblGrid>
              <a:tr h="105011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2000" b="1" i="0" cap="all">
                          <a:solidFill>
                            <a:srgbClr val="000000"/>
                          </a:solidFill>
                          <a:effectLst/>
                          <a:latin typeface="Avenir Next LT Pro"/>
                        </a:rPr>
                        <a:t>MODEL</a:t>
                      </a:r>
                      <a:endParaRPr lang="en-GB" b="1" i="0">
                        <a:solidFill>
                          <a:srgbClr val="000000"/>
                        </a:solidFill>
                        <a:effectLst/>
                        <a:latin typeface="Avenir Next LT Pro"/>
                      </a:endParaRPr>
                    </a:p>
                  </a:txBody>
                  <a:tcPr marL="161354" marR="161354" marT="105613" marB="105613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1571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2000" b="1" i="0" cap="all" dirty="0">
                          <a:solidFill>
                            <a:srgbClr val="000000"/>
                          </a:solidFill>
                          <a:effectLst/>
                          <a:latin typeface="Avenir Next LT Pro"/>
                        </a:rPr>
                        <a:t>TESTING </a:t>
                      </a:r>
                      <a:endParaRPr lang="en-GB" b="1" i="0" dirty="0">
                        <a:solidFill>
                          <a:srgbClr val="000000"/>
                        </a:solidFill>
                        <a:effectLst/>
                        <a:latin typeface="Avenir Next LT Pro"/>
                      </a:endParaRPr>
                    </a:p>
                    <a:p>
                      <a:pPr lvl="0" algn="ctr">
                        <a:buNone/>
                      </a:pPr>
                      <a:r>
                        <a:rPr lang="en-GB" sz="2000" b="1" i="0" cap="all" dirty="0">
                          <a:solidFill>
                            <a:srgbClr val="000000"/>
                          </a:solidFill>
                          <a:effectLst/>
                          <a:latin typeface="Avenir Next LT Pro"/>
                        </a:rPr>
                        <a:t>ACCURACY %</a:t>
                      </a:r>
                      <a:endParaRPr lang="en-GB" b="1" i="0" dirty="0">
                        <a:solidFill>
                          <a:srgbClr val="000000"/>
                        </a:solidFill>
                        <a:effectLst/>
                        <a:latin typeface="Avenir Next LT Pro"/>
                      </a:endParaRPr>
                    </a:p>
                  </a:txBody>
                  <a:tcPr marL="161354" marR="161354" marT="105613" marB="105613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1571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2000" b="1" i="0" u="none" strike="noStrike" cap="all" dirty="0">
                          <a:solidFill>
                            <a:srgbClr val="000000"/>
                          </a:solidFill>
                          <a:effectLst/>
                          <a:latin typeface="Avenir Next LT Pro"/>
                        </a:rPr>
                        <a:t>TRAINING </a:t>
                      </a:r>
                      <a:endParaRPr lang="en-GB" b="1" i="0" dirty="0">
                        <a:solidFill>
                          <a:srgbClr val="000000"/>
                        </a:solidFill>
                        <a:effectLst/>
                        <a:latin typeface="Avenir Next LT Pro"/>
                      </a:endParaRPr>
                    </a:p>
                    <a:p>
                      <a:pPr algn="ctr" rtl="0" fontAlgn="base"/>
                      <a:r>
                        <a:rPr lang="en-GB" sz="2000" b="1" i="0" u="none" strike="noStrike" cap="all" dirty="0">
                          <a:solidFill>
                            <a:srgbClr val="000000"/>
                          </a:solidFill>
                          <a:effectLst/>
                          <a:latin typeface="Avenir Next LT Pro"/>
                        </a:rPr>
                        <a:t>ACCURACY%</a:t>
                      </a:r>
                      <a:endParaRPr lang="en-GB" b="1" i="0" dirty="0">
                        <a:solidFill>
                          <a:srgbClr val="000000"/>
                        </a:solidFill>
                        <a:effectLst/>
                        <a:latin typeface="Avenir Next LT Pro"/>
                      </a:endParaRPr>
                    </a:p>
                  </a:txBody>
                  <a:tcPr marL="193634" marR="193634" marT="105613" marB="105613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1571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041192"/>
                  </a:ext>
                </a:extLst>
              </a:tr>
              <a:tr h="103317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2000" b="0" i="0" dirty="0">
                          <a:solidFill>
                            <a:srgbClr val="000000"/>
                          </a:solidFill>
                          <a:effectLst/>
                          <a:latin typeface="Avenir Next LT Pro"/>
                        </a:rPr>
                        <a:t>Random Forest Classifier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venir Next LT Pro"/>
                      </a:endParaRPr>
                    </a:p>
                  </a:txBody>
                  <a:tcPr marL="161354" marR="161354" marT="80677" marB="105613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15715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2000" b="0" i="0" dirty="0">
                          <a:solidFill>
                            <a:srgbClr val="000000"/>
                          </a:solidFill>
                          <a:effectLst/>
                          <a:latin typeface="Avenir Next LT Pro"/>
                        </a:rPr>
                        <a:t>0.98790873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venir Next LT Pro"/>
                      </a:endParaRPr>
                    </a:p>
                  </a:txBody>
                  <a:tcPr marL="161354" marR="161354" marT="80677" marB="105613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15715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2000" b="0" i="0" dirty="0">
                          <a:solidFill>
                            <a:srgbClr val="000000"/>
                          </a:solidFill>
                          <a:effectLst/>
                          <a:latin typeface="Avenir Next LT Pro"/>
                        </a:rPr>
                        <a:t>0.99073561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Avenir Next LT Pro"/>
                      </a:endParaRPr>
                    </a:p>
                  </a:txBody>
                  <a:tcPr marL="161354" marR="161354" marT="80677" marB="105613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15715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450246"/>
                  </a:ext>
                </a:extLst>
              </a:tr>
            </a:tbl>
          </a:graphicData>
        </a:graphic>
      </p:graphicFrame>
      <p:pic>
        <p:nvPicPr>
          <p:cNvPr id="7" name="Picture 6" descr="A blue squares with numbers and a blue bar&#10;&#10;Description automatically generated">
            <a:extLst>
              <a:ext uri="{FF2B5EF4-FFF2-40B4-BE49-F238E27FC236}">
                <a16:creationId xmlns:a16="http://schemas.microsoft.com/office/drawing/2014/main" id="{5A472686-A180-8749-FE9B-0B9A507900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427" y="2600394"/>
            <a:ext cx="4080353" cy="318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63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pic>
        <p:nvPicPr>
          <p:cNvPr id="4" name="Content Placeholder 3" descr="A bar graph with different colored bars&#10;&#10;Description automatically generated">
            <a:extLst>
              <a:ext uri="{FF2B5EF4-FFF2-40B4-BE49-F238E27FC236}">
                <a16:creationId xmlns:a16="http://schemas.microsoft.com/office/drawing/2014/main" id="{5DACEF74-5323-898F-3B65-1E55B2CB1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337" y="3561933"/>
            <a:ext cx="8668226" cy="3293862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pic>
        <p:nvPicPr>
          <p:cNvPr id="2" name="Picture 1" descr="A bar graph with different colored bars&#10;&#10;Description automatically generated">
            <a:extLst>
              <a:ext uri="{FF2B5EF4-FFF2-40B4-BE49-F238E27FC236}">
                <a16:creationId xmlns:a16="http://schemas.microsoft.com/office/drawing/2014/main" id="{87204960-3F29-D9AB-0A2D-B432A0E79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2257"/>
            <a:ext cx="8263945" cy="3145719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88E1E6-1993-9D7E-D5AF-4C2333AAB835}"/>
              </a:ext>
            </a:extLst>
          </p:cNvPr>
          <p:cNvSpPr txBox="1"/>
          <p:nvPr/>
        </p:nvSpPr>
        <p:spPr>
          <a:xfrm>
            <a:off x="8704480" y="837840"/>
            <a:ext cx="315589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>
                <a:ea typeface="+mn-lt"/>
                <a:cs typeface="+mn-lt"/>
              </a:rPr>
              <a:t>Feature importances of the top 10 features determined by a Decision Tree Classifier and Random Forest algorithm.</a:t>
            </a:r>
          </a:p>
          <a:p>
            <a:pPr algn="just"/>
            <a:endParaRPr 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C9267D-C2BA-F5AC-1D76-46D6DC07F9C7}"/>
              </a:ext>
            </a:extLst>
          </p:cNvPr>
          <p:cNvSpPr txBox="1"/>
          <p:nvPr/>
        </p:nvSpPr>
        <p:spPr>
          <a:xfrm>
            <a:off x="180131" y="4260788"/>
            <a:ext cx="316938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>
                <a:ea typeface="+mn-lt"/>
                <a:cs typeface="+mn-lt"/>
              </a:rPr>
              <a:t>Feature importance scores can provide insight into the relative significance of the input features when predicting the target variable, in this case "Status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08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4737B6-AACC-8704-6A9C-9070525B9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anchor="t">
            <a:normAutofit/>
          </a:bodyPr>
          <a:lstStyle/>
          <a:p>
            <a:r>
              <a:rPr lang="en-GB">
                <a:solidFill>
                  <a:schemeClr val="tx2"/>
                </a:solidFill>
                <a:latin typeface="Trebuchet MS"/>
              </a:rPr>
              <a:t>Insights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80E6E-C0C3-44AA-CA16-49CC6A35C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428" y="1647841"/>
            <a:ext cx="9309593" cy="446524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buNone/>
            </a:pPr>
            <a:r>
              <a:rPr lang="en-GB" sz="2000" dirty="0">
                <a:solidFill>
                  <a:schemeClr val="tx1"/>
                </a:solidFill>
                <a:ea typeface="+mn-lt"/>
                <a:cs typeface="+mn-lt"/>
              </a:rPr>
              <a:t>For a financial institution to approve a client - </a:t>
            </a:r>
            <a:endParaRPr lang="en-US" sz="2000" dirty="0">
              <a:solidFill>
                <a:schemeClr val="tx1"/>
              </a:solidFill>
            </a:endParaRPr>
          </a:p>
          <a:p>
            <a:pPr algn="just"/>
            <a:r>
              <a:rPr lang="en-GB" sz="2000" dirty="0">
                <a:solidFill>
                  <a:schemeClr val="tx1"/>
                </a:solidFill>
                <a:ea typeface="+mn-lt"/>
                <a:cs typeface="+mn-lt"/>
              </a:rPr>
              <a:t>Age, Family Member count, Income and Employment Length are some of the most important features to consider.  </a:t>
            </a:r>
            <a:endParaRPr lang="en-GB" sz="2000" dirty="0">
              <a:solidFill>
                <a:schemeClr val="tx1"/>
              </a:solidFill>
            </a:endParaRPr>
          </a:p>
          <a:p>
            <a:pPr algn="just"/>
            <a:r>
              <a:rPr lang="en-GB" sz="2000" dirty="0">
                <a:solidFill>
                  <a:schemeClr val="tx1"/>
                </a:solidFill>
                <a:ea typeface="+mn-lt"/>
                <a:cs typeface="+mn-lt"/>
              </a:rPr>
              <a:t>These insights might suggest that demographic and socio-economic factors play significant roles in predicting good clients. </a:t>
            </a:r>
          </a:p>
          <a:p>
            <a:pPr algn="just"/>
            <a:r>
              <a:rPr lang="en-GB" sz="2000" dirty="0">
                <a:solidFill>
                  <a:schemeClr val="tx1"/>
                </a:solidFill>
                <a:latin typeface="Avenir Next LT Pro"/>
                <a:ea typeface="+mn-lt"/>
                <a:cs typeface="+mn-lt"/>
              </a:rPr>
              <a:t>Additionally, understanding the unique circumstances of each applicant allows financial institutions to tailor their lending products and services to meet diverse customer needs while managing risk effectively.</a:t>
            </a:r>
            <a:endParaRPr lang="en-GB" sz="2000" dirty="0">
              <a:solidFill>
                <a:schemeClr val="tx1"/>
              </a:solidFill>
              <a:latin typeface="Avenir Next LT Pro"/>
              <a:ea typeface="Calibri"/>
              <a:cs typeface="Calibri"/>
            </a:endParaRPr>
          </a:p>
          <a:p>
            <a:pPr algn="just"/>
            <a:endParaRPr lang="en-GB" sz="2000" dirty="0">
              <a:solidFill>
                <a:schemeClr val="tx1"/>
              </a:solidFill>
            </a:endParaRPr>
          </a:p>
          <a:p>
            <a:pPr algn="just"/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376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EAD9DD-074F-6594-D4A1-67557EC86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  <a:latin typeface="Trebuchet MS"/>
              </a:rPr>
              <a:t>Conclusion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91650-B4E2-0B10-3164-19DFA744D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570" y="1411824"/>
            <a:ext cx="9983928" cy="47821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These insights allow banks and financial companies to make more informed decisions based on data-driven risk profiles, which can lead to a healthier portfolio of clients and a reduction in the incidence of credit default. </a:t>
            </a:r>
            <a:endParaRPr lang="en-US" sz="2000">
              <a:solidFill>
                <a:schemeClr val="tx1"/>
              </a:solidFill>
            </a:endParaRPr>
          </a:p>
          <a:p>
            <a:pPr algn="just"/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While these features are significant, they must be used ethically and in accordance with regulations that protect consumer rights.</a:t>
            </a:r>
          </a:p>
          <a:p>
            <a:pPr algn="just"/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Banks can use these predictions to perform Risk assessment, credit limit determination, approval process time and policy development.</a:t>
            </a:r>
            <a:endParaRPr lang="en-US" sz="2000">
              <a:solidFill>
                <a:schemeClr val="tx1"/>
              </a:solidFill>
            </a:endParaRPr>
          </a:p>
          <a:p>
            <a:pPr algn="just"/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117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E2B10-F854-B77F-2070-80923679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GB">
                <a:latin typeface="Trebuchet MS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FA8A5-1E7A-E6BB-6F83-EC70FC617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62200"/>
            <a:ext cx="8796444" cy="3935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/>
            <a:r>
              <a:rPr lang="en-GB" sz="1800" b="1">
                <a:solidFill>
                  <a:schemeClr val="tx1">
                    <a:alpha val="80000"/>
                  </a:schemeClr>
                </a:solidFill>
                <a:latin typeface="Trebuchet MS"/>
                <a:ea typeface="+mn-lt"/>
                <a:cs typeface="+mn-lt"/>
              </a:rPr>
              <a:t>Dharmateja </a:t>
            </a:r>
            <a:r>
              <a:rPr lang="en-GB" sz="1800" b="1" err="1">
                <a:solidFill>
                  <a:schemeClr val="tx1">
                    <a:alpha val="80000"/>
                  </a:schemeClr>
                </a:solidFill>
                <a:latin typeface="Trebuchet MS"/>
                <a:ea typeface="+mn-lt"/>
                <a:cs typeface="+mn-lt"/>
              </a:rPr>
              <a:t>Vamisetty</a:t>
            </a:r>
            <a:r>
              <a:rPr lang="en-GB" sz="1800" b="1">
                <a:solidFill>
                  <a:schemeClr val="tx1">
                    <a:alpha val="80000"/>
                  </a:schemeClr>
                </a:solidFill>
                <a:latin typeface="Trebuchet MS"/>
                <a:ea typeface="+mn-lt"/>
                <a:cs typeface="+mn-lt"/>
              </a:rPr>
              <a:t> (DXV220010)</a:t>
            </a:r>
          </a:p>
          <a:p>
            <a:pPr marL="285750" indent="-285750"/>
            <a:r>
              <a:rPr lang="en-GB" sz="1800" b="1">
                <a:solidFill>
                  <a:schemeClr val="tx1">
                    <a:alpha val="80000"/>
                  </a:schemeClr>
                </a:solidFill>
                <a:latin typeface="Trebuchet MS"/>
                <a:ea typeface="+mn-lt"/>
                <a:cs typeface="+mn-lt"/>
              </a:rPr>
              <a:t>Shree Pragnya </a:t>
            </a:r>
            <a:r>
              <a:rPr lang="en-GB" sz="1800" b="1" err="1">
                <a:solidFill>
                  <a:schemeClr val="tx1">
                    <a:alpha val="80000"/>
                  </a:schemeClr>
                </a:solidFill>
                <a:latin typeface="Trebuchet MS"/>
                <a:ea typeface="+mn-lt"/>
                <a:cs typeface="+mn-lt"/>
              </a:rPr>
              <a:t>Sapineni</a:t>
            </a:r>
            <a:r>
              <a:rPr lang="en-GB" sz="1800" b="1">
                <a:solidFill>
                  <a:schemeClr val="tx1">
                    <a:alpha val="80000"/>
                  </a:schemeClr>
                </a:solidFill>
                <a:latin typeface="Trebuchet MS"/>
                <a:ea typeface="+mn-lt"/>
                <a:cs typeface="+mn-lt"/>
              </a:rPr>
              <a:t> (SXS220424)</a:t>
            </a:r>
          </a:p>
          <a:p>
            <a:pPr marL="285750" indent="-285750"/>
            <a:r>
              <a:rPr lang="en-GB" sz="1800" b="1">
                <a:solidFill>
                  <a:schemeClr val="tx1">
                    <a:alpha val="80000"/>
                  </a:schemeClr>
                </a:solidFill>
                <a:latin typeface="Trebuchet MS"/>
                <a:ea typeface="+mn-lt"/>
                <a:cs typeface="+mn-lt"/>
              </a:rPr>
              <a:t>Srikanth Venkateshwara Subramanian (SXV230015) </a:t>
            </a:r>
          </a:p>
          <a:p>
            <a:pPr marL="285750" indent="-285750"/>
            <a:r>
              <a:rPr lang="en-GB" sz="1800" b="1">
                <a:solidFill>
                  <a:schemeClr val="tx1">
                    <a:alpha val="80000"/>
                  </a:schemeClr>
                </a:solidFill>
                <a:latin typeface="Trebuchet MS"/>
                <a:ea typeface="+mn-lt"/>
                <a:cs typeface="+mn-lt"/>
              </a:rPr>
              <a:t>Deepa Nalla (DXN230011)</a:t>
            </a:r>
            <a:endParaRPr lang="en-GB" sz="1800" b="1">
              <a:solidFill>
                <a:schemeClr val="tx1">
                  <a:alpha val="80000"/>
                </a:schemeClr>
              </a:solidFill>
              <a:latin typeface="Trebuchet MS"/>
            </a:endParaRPr>
          </a:p>
          <a:p>
            <a:endParaRPr lang="en-GB" sz="1800" b="1">
              <a:solidFill>
                <a:schemeClr val="tx1">
                  <a:alpha val="80000"/>
                </a:schemeClr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4702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459BC-91BC-F9BD-E937-90CE6DAC2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sz="3400">
                <a:latin typeface="Trebuchet MS"/>
              </a:rPr>
              <a:t>Introduction</a:t>
            </a:r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0F153588-5565-8398-436D-53948C439B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139804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886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EA49A-C779-7CBD-8145-360F3151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>
                <a:latin typeface="Trebuchet MS"/>
              </a:rPr>
              <a:t>Target Audience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86DB-D6E2-B946-5BD6-D28E9B417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242" y="2227332"/>
            <a:ext cx="9804161" cy="3248164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Avenir Next LT Pro"/>
                <a:cs typeface="Arial"/>
              </a:rPr>
              <a:t>Our potential audience will be:</a:t>
            </a:r>
            <a:endParaRPr lang="en-US" dirty="0">
              <a:solidFill>
                <a:schemeClr val="tx1"/>
              </a:solidFill>
              <a:latin typeface="Avenir Next LT Pro"/>
              <a:cs typeface="Arial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Avenir Next LT Pro"/>
                <a:cs typeface="Arial"/>
              </a:rPr>
              <a:t>Financial Institutions</a:t>
            </a:r>
            <a:endParaRPr lang="en-US" dirty="0">
              <a:solidFill>
                <a:schemeClr val="tx1"/>
              </a:solidFill>
              <a:latin typeface="Avenir Next LT Pro"/>
              <a:cs typeface="Arial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Avenir Next LT Pro"/>
                <a:cs typeface="Arial"/>
              </a:rPr>
              <a:t>Credit Card Issuers</a:t>
            </a:r>
            <a:endParaRPr lang="en-US" dirty="0">
              <a:solidFill>
                <a:schemeClr val="tx1"/>
              </a:solidFill>
              <a:latin typeface="Avenir Next LT Pro"/>
              <a:cs typeface="Arial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Avenir Next LT Pro"/>
                <a:cs typeface="Arial"/>
              </a:rPr>
              <a:t>Consumer Protection Agencies. </a:t>
            </a:r>
            <a:endParaRPr lang="en-US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Avenir Next LT Pro"/>
                <a:cs typeface="Arial"/>
              </a:rPr>
              <a:t>Our analysis will assist financial institutions and credit card issuers by reducing default rates, streamlining the credit card approval process, and ensuring fairness in lending practices.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30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CA0BF-B97E-D26B-A3E5-33772131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"/>
              </a:rPr>
              <a:t>Diving into our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13FDA-CBAB-8164-225D-DA1802C84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194" y="2362200"/>
            <a:ext cx="9808964" cy="3935986"/>
          </a:xfrm>
        </p:spPr>
        <p:txBody>
          <a:bodyPr anchor="ctr">
            <a:normAutofit/>
          </a:bodyPr>
          <a:lstStyle/>
          <a:p>
            <a:pPr marL="285750" indent="-285750" algn="just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Avenir Next LT Pro"/>
                <a:cs typeface="Arial"/>
              </a:rPr>
              <a:t>The dataset is taken from a financial institutions and it consists historical data of </a:t>
            </a:r>
            <a:r>
              <a:rPr lang="en-US" sz="1800" b="1" dirty="0">
                <a:solidFill>
                  <a:schemeClr val="tx1"/>
                </a:solidFill>
                <a:latin typeface="Avenir Next LT Pro"/>
                <a:cs typeface="Arial"/>
              </a:rPr>
              <a:t>approved credit card applicants</a:t>
            </a:r>
            <a:endParaRPr lang="en-US" sz="1800" b="1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Avenir Next LT Pro"/>
                <a:cs typeface="Arial"/>
              </a:rPr>
              <a:t>Some of the attributes that we considered for our analysis are -</a:t>
            </a:r>
          </a:p>
          <a:p>
            <a:pPr marL="285750" indent="-285750" algn="just">
              <a:lnSpc>
                <a:spcPct val="100000"/>
              </a:lnSpc>
            </a:pPr>
            <a:r>
              <a:rPr lang="en-US" sz="1800" b="1" dirty="0">
                <a:solidFill>
                  <a:schemeClr val="tx1"/>
                </a:solidFill>
                <a:latin typeface="Avenir Next LT Pro"/>
                <a:cs typeface="Arial"/>
              </a:rPr>
              <a:t>Applicant age</a:t>
            </a:r>
            <a:r>
              <a:rPr lang="en-US" sz="1800" dirty="0">
                <a:solidFill>
                  <a:schemeClr val="tx1"/>
                </a:solidFill>
                <a:latin typeface="Avenir Next LT Pro"/>
                <a:cs typeface="Arial"/>
              </a:rPr>
              <a:t> – indicating age of individual</a:t>
            </a:r>
          </a:p>
          <a:p>
            <a:pPr marL="285750" indent="-285750" algn="just">
              <a:lnSpc>
                <a:spcPct val="100000"/>
              </a:lnSpc>
            </a:pPr>
            <a:r>
              <a:rPr lang="en-US" sz="1800" b="1" dirty="0">
                <a:solidFill>
                  <a:schemeClr val="tx1"/>
                </a:solidFill>
                <a:latin typeface="Avenir Next LT Pro"/>
                <a:cs typeface="Arial"/>
              </a:rPr>
              <a:t>Employment status </a:t>
            </a:r>
            <a:r>
              <a:rPr lang="en-US" sz="1800" dirty="0">
                <a:solidFill>
                  <a:schemeClr val="tx1"/>
                </a:solidFill>
                <a:latin typeface="Avenir Next LT Pro"/>
                <a:cs typeface="Arial"/>
              </a:rPr>
              <a:t>– represents which type of employment</a:t>
            </a:r>
          </a:p>
          <a:p>
            <a:pPr marL="285750" indent="-285750" algn="just">
              <a:lnSpc>
                <a:spcPct val="100000"/>
              </a:lnSpc>
            </a:pPr>
            <a:r>
              <a:rPr lang="en-US" sz="1800" b="1" dirty="0">
                <a:solidFill>
                  <a:schemeClr val="tx1"/>
                </a:solidFill>
                <a:latin typeface="Avenir Next LT Pro"/>
                <a:cs typeface="Arial"/>
              </a:rPr>
              <a:t>Family type and Family count</a:t>
            </a:r>
            <a:r>
              <a:rPr lang="en-US" sz="1800" dirty="0">
                <a:solidFill>
                  <a:schemeClr val="tx1"/>
                </a:solidFill>
                <a:latin typeface="Avenir Next LT Pro"/>
                <a:cs typeface="Arial"/>
              </a:rPr>
              <a:t> – indicates number of people in the applicant's family</a:t>
            </a:r>
          </a:p>
          <a:p>
            <a:pPr marL="285750" indent="-285750" algn="just">
              <a:lnSpc>
                <a:spcPct val="100000"/>
              </a:lnSpc>
            </a:pPr>
            <a:r>
              <a:rPr lang="en-US" sz="1800" b="1" dirty="0">
                <a:solidFill>
                  <a:schemeClr val="tx1"/>
                </a:solidFill>
                <a:latin typeface="Avenir Next LT Pro"/>
                <a:cs typeface="Arial"/>
              </a:rPr>
              <a:t>Educational level </a:t>
            </a:r>
            <a:r>
              <a:rPr lang="en-US" sz="1800" dirty="0">
                <a:solidFill>
                  <a:schemeClr val="tx1"/>
                </a:solidFill>
                <a:latin typeface="Avenir Next LT Pro"/>
                <a:cs typeface="Arial"/>
              </a:rPr>
              <a:t>– denotes kind of education applicant has pursued </a:t>
            </a:r>
          </a:p>
          <a:p>
            <a:pPr marL="285750" indent="-285750" algn="just">
              <a:lnSpc>
                <a:spcPct val="100000"/>
              </a:lnSpc>
            </a:pPr>
            <a:r>
              <a:rPr lang="en-US" sz="1800" b="1" dirty="0">
                <a:solidFill>
                  <a:schemeClr val="tx1"/>
                </a:solidFill>
                <a:latin typeface="Avenir Next LT Pro"/>
                <a:cs typeface="Arial"/>
              </a:rPr>
              <a:t>Properties owned </a:t>
            </a:r>
            <a:r>
              <a:rPr lang="en-US" sz="1800" dirty="0">
                <a:solidFill>
                  <a:schemeClr val="tx1"/>
                </a:solidFill>
                <a:latin typeface="Avenir Next LT Pro"/>
                <a:cs typeface="Arial"/>
              </a:rPr>
              <a:t>– indicates realties and assets owned by applicant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Avenir Next LT Pro"/>
                <a:cs typeface="Arial"/>
              </a:rPr>
              <a:t>And so on...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95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724E892-DA4B-4A2B-59A8-A28D6FE72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" b="26092"/>
          <a:stretch/>
        </p:blipFill>
        <p:spPr>
          <a:xfrm>
            <a:off x="603738" y="914743"/>
            <a:ext cx="11194676" cy="55162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D576C57-47BA-4566-87D4-DA179E259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69883" y="-43975"/>
            <a:ext cx="1447800" cy="15357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3A8B115-875D-4B9A-8153-2CD893FCF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14364" y="3672852"/>
            <a:ext cx="1371600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1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with a red and blue rectangle&#10;&#10;Description automatically generated">
            <a:extLst>
              <a:ext uri="{FF2B5EF4-FFF2-40B4-BE49-F238E27FC236}">
                <a16:creationId xmlns:a16="http://schemas.microsoft.com/office/drawing/2014/main" id="{80E521CE-DD8D-020E-9DCA-D2DA696DE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146" y="137919"/>
            <a:ext cx="4903009" cy="23700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chemeClr val="accent1"/>
            </a:solidFill>
          </a:ln>
          <a:effectLst/>
        </p:spPr>
      </p:pic>
      <p:pic>
        <p:nvPicPr>
          <p:cNvPr id="3" name="Picture 2" descr="A pie chart with a number of people&#10;&#10;Description automatically generated">
            <a:extLst>
              <a:ext uri="{FF2B5EF4-FFF2-40B4-BE49-F238E27FC236}">
                <a16:creationId xmlns:a16="http://schemas.microsoft.com/office/drawing/2014/main" id="{3025B699-3B95-50F6-D6F5-AE2B5AFED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576" y="3764688"/>
            <a:ext cx="4900977" cy="29507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chemeClr val="accent1"/>
            </a:solidFill>
          </a:ln>
          <a:effectLst/>
        </p:spPr>
      </p:pic>
      <p:pic>
        <p:nvPicPr>
          <p:cNvPr id="4" name="Picture 3" descr="A graph of a number of years of working&#10;&#10;Description automatically generated">
            <a:extLst>
              <a:ext uri="{FF2B5EF4-FFF2-40B4-BE49-F238E27FC236}">
                <a16:creationId xmlns:a16="http://schemas.microsoft.com/office/drawing/2014/main" id="{CE569F29-6F95-F2E6-7B8E-4220F61D0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48" y="2145464"/>
            <a:ext cx="5190757" cy="2787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chemeClr val="accent1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FB2745-5FCC-D4A9-BD75-AA2481721020}"/>
              </a:ext>
            </a:extLst>
          </p:cNvPr>
          <p:cNvSpPr txBox="1"/>
          <p:nvPr/>
        </p:nvSpPr>
        <p:spPr>
          <a:xfrm>
            <a:off x="509752" y="138103"/>
            <a:ext cx="704163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Trebuchet MS"/>
              </a:rPr>
              <a:t>Exploratory Data Analysis</a:t>
            </a:r>
            <a:endParaRPr lang="en-US" b="1">
              <a:solidFill>
                <a:schemeClr val="bg1"/>
              </a:solidFill>
              <a:latin typeface="Trebuchet M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99F10A-C019-E8DE-CAE2-6D1AF9BBCF9B}"/>
              </a:ext>
            </a:extLst>
          </p:cNvPr>
          <p:cNvSpPr txBox="1"/>
          <p:nvPr/>
        </p:nvSpPr>
        <p:spPr>
          <a:xfrm>
            <a:off x="984767" y="5766622"/>
            <a:ext cx="6096000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1600">
                <a:solidFill>
                  <a:schemeClr val="bg1"/>
                </a:solidFill>
              </a:rPr>
              <a:t>Most applicants are married, but while there are more separated applicants than widowed ones, the latter group appears to pose a higher risk.</a:t>
            </a:r>
            <a:endParaRPr lang="en-IN" sz="160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6C18B5-8EAF-475C-3F44-1CE0A6EC74B1}"/>
              </a:ext>
            </a:extLst>
          </p:cNvPr>
          <p:cNvSpPr txBox="1"/>
          <p:nvPr/>
        </p:nvSpPr>
        <p:spPr>
          <a:xfrm>
            <a:off x="5480554" y="2724451"/>
            <a:ext cx="6096000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The histogram indicates that most individuals possess 0 to 10 years of work experience, predominantly within the 0–5 year bracket.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6" name="TextBox 44">
            <a:extLst>
              <a:ext uri="{FF2B5EF4-FFF2-40B4-BE49-F238E27FC236}">
                <a16:creationId xmlns:a16="http://schemas.microsoft.com/office/drawing/2014/main" id="{AC57206E-2B4A-9884-17B8-037C3B65055E}"/>
              </a:ext>
            </a:extLst>
          </p:cNvPr>
          <p:cNvSpPr txBox="1"/>
          <p:nvPr/>
        </p:nvSpPr>
        <p:spPr>
          <a:xfrm>
            <a:off x="507901" y="893950"/>
            <a:ext cx="6521884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1600" dirty="0">
                <a:solidFill>
                  <a:schemeClr val="bg1"/>
                </a:solidFill>
              </a:rPr>
              <a:t>The graph shows a dominant 69.15% of customers own real estate, while very few rent or live with parents, indicating property ownership is prevalent among this group.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45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with a red and blue rectangle&#10;&#10;Description automatically generated">
            <a:extLst>
              <a:ext uri="{FF2B5EF4-FFF2-40B4-BE49-F238E27FC236}">
                <a16:creationId xmlns:a16="http://schemas.microsoft.com/office/drawing/2014/main" id="{30127B7C-EE5D-B972-DBF9-304B73FB0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12" y="1710905"/>
            <a:ext cx="5426229" cy="31038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chemeClr val="accent1"/>
            </a:solidFill>
          </a:ln>
          <a:effectLst/>
        </p:spPr>
      </p:pic>
      <p:pic>
        <p:nvPicPr>
          <p:cNvPr id="3" name="Picture 2" descr="A graph of a number of people&#10;&#10;Description automatically generated">
            <a:extLst>
              <a:ext uri="{FF2B5EF4-FFF2-40B4-BE49-F238E27FC236}">
                <a16:creationId xmlns:a16="http://schemas.microsoft.com/office/drawing/2014/main" id="{A340B6F6-D7CB-316B-5745-AD57BF6D5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189" y="101698"/>
            <a:ext cx="5283045" cy="27635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chemeClr val="accent1"/>
            </a:solidFill>
          </a:ln>
          <a:effectLst/>
        </p:spPr>
      </p:pic>
      <p:pic>
        <p:nvPicPr>
          <p:cNvPr id="4" name="Picture 3" descr="A graph of income&#10;&#10;Description automatically generated">
            <a:extLst>
              <a:ext uri="{FF2B5EF4-FFF2-40B4-BE49-F238E27FC236}">
                <a16:creationId xmlns:a16="http://schemas.microsoft.com/office/drawing/2014/main" id="{3501A349-B8AC-9AA1-B610-6B4467696B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97" b="-392"/>
          <a:stretch/>
        </p:blipFill>
        <p:spPr>
          <a:xfrm>
            <a:off x="7197969" y="3597407"/>
            <a:ext cx="4802019" cy="31661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chemeClr val="accent1"/>
            </a:solidFill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975CBD-33FF-CECC-9A4A-C9003DB79EA2}"/>
              </a:ext>
            </a:extLst>
          </p:cNvPr>
          <p:cNvSpPr txBox="1"/>
          <p:nvPr/>
        </p:nvSpPr>
        <p:spPr>
          <a:xfrm>
            <a:off x="5621123" y="3258853"/>
            <a:ext cx="6096000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IN" sz="1600">
                <a:solidFill>
                  <a:schemeClr val="bg1"/>
                </a:solidFill>
              </a:rPr>
              <a:t> We have more female applicants than male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91777-7AD1-8ADA-7222-AD03E744CD89}"/>
              </a:ext>
            </a:extLst>
          </p:cNvPr>
          <p:cNvSpPr txBox="1"/>
          <p:nvPr/>
        </p:nvSpPr>
        <p:spPr>
          <a:xfrm>
            <a:off x="476129" y="5148999"/>
            <a:ext cx="6217920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IN" sz="1600">
                <a:solidFill>
                  <a:schemeClr val="bg1"/>
                </a:solidFill>
              </a:rPr>
              <a:t>The histogram displays a high number of individuals with low incomes and a few with much higher earnings, as shown by the left-skewed distribution with a long right tail.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88F03-0D3D-0449-2A5D-0DB612D1A716}"/>
              </a:ext>
            </a:extLst>
          </p:cNvPr>
          <p:cNvSpPr txBox="1"/>
          <p:nvPr/>
        </p:nvSpPr>
        <p:spPr>
          <a:xfrm>
            <a:off x="372180" y="792071"/>
            <a:ext cx="6319085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IN" sz="1600">
                <a:solidFill>
                  <a:schemeClr val="bg1"/>
                </a:solidFill>
              </a:rPr>
              <a:t>The histogram suggests a youthful customer age profile, peaking between 30 to 40 years and tapering off beyond 40.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3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5DD8BF-EF39-39BA-FBEE-57F978D19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536" y="116847"/>
            <a:ext cx="5922163" cy="3195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chemeClr val="accent1"/>
            </a:solidFill>
          </a:ln>
          <a:effectLst/>
        </p:spPr>
      </p:pic>
      <p:pic>
        <p:nvPicPr>
          <p:cNvPr id="3" name="Picture 2" descr="A graph with dots and numbers&#10;&#10;Description automatically generated">
            <a:extLst>
              <a:ext uri="{FF2B5EF4-FFF2-40B4-BE49-F238E27FC236}">
                <a16:creationId xmlns:a16="http://schemas.microsoft.com/office/drawing/2014/main" id="{069C4437-F128-27B5-BC5C-E64B6E145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536" y="3545874"/>
            <a:ext cx="5922163" cy="31638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chemeClr val="accent1"/>
            </a:solidFill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153C4C-9CF8-C242-3611-BDD7CF6EEC37}"/>
              </a:ext>
            </a:extLst>
          </p:cNvPr>
          <p:cNvSpPr txBox="1"/>
          <p:nvPr/>
        </p:nvSpPr>
        <p:spPr>
          <a:xfrm>
            <a:off x="345579" y="1301269"/>
            <a:ext cx="5417507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1600">
                <a:solidFill>
                  <a:schemeClr val="bg1"/>
                </a:solidFill>
              </a:rPr>
              <a:t>The graph “Years of Working vs Applicant age” reveals a workforce aged 30-70, with up to 40 years of experience, skewed towards younger, less experienced individuals.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79045-FF65-B977-A7F9-E582198545AF}"/>
              </a:ext>
            </a:extLst>
          </p:cNvPr>
          <p:cNvSpPr txBox="1"/>
          <p:nvPr/>
        </p:nvSpPr>
        <p:spPr>
          <a:xfrm>
            <a:off x="345579" y="4714611"/>
            <a:ext cx="5417507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1600">
                <a:solidFill>
                  <a:schemeClr val="bg1"/>
                </a:solidFill>
              </a:rPr>
              <a:t>The graph “Total Family Members and Children” indicates small families prevail, typically with fewer than 4 members and 2 children.</a:t>
            </a:r>
            <a:endParaRPr lang="en-IN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03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9601F-D32C-6DBF-BADD-C3E92AB07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latin typeface="Trebuchet MS"/>
              </a:rPr>
              <a:t>Data Preprocessing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7CCF17-052D-0E00-AAE0-AA6C3E2A9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348495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652032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823</Words>
  <Application>Microsoft Macintosh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AvenirNext LT Pro Medium</vt:lpstr>
      <vt:lpstr>Trebuchet MS</vt:lpstr>
      <vt:lpstr>BlockprintVTI</vt:lpstr>
      <vt:lpstr>Credit Card Approval Analysis</vt:lpstr>
      <vt:lpstr>Introduction</vt:lpstr>
      <vt:lpstr>Target Audience</vt:lpstr>
      <vt:lpstr>Diving into our Dataset</vt:lpstr>
      <vt:lpstr>PowerPoint Presentation</vt:lpstr>
      <vt:lpstr>PowerPoint Presentation</vt:lpstr>
      <vt:lpstr>PowerPoint Presentation</vt:lpstr>
      <vt:lpstr>PowerPoint Presentation</vt:lpstr>
      <vt:lpstr>Data Preprocessing</vt:lpstr>
      <vt:lpstr>Logistic Regression Model</vt:lpstr>
      <vt:lpstr> Decision Tree</vt:lpstr>
      <vt:lpstr>Random Forest Classifier </vt:lpstr>
      <vt:lpstr>PowerPoint Presentation</vt:lpstr>
      <vt:lpstr>Insights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V.S</dc:creator>
  <cp:lastModifiedBy>Nalla, Deepa</cp:lastModifiedBy>
  <cp:revision>11</cp:revision>
  <dcterms:created xsi:type="dcterms:W3CDTF">2024-04-25T01:59:59Z</dcterms:created>
  <dcterms:modified xsi:type="dcterms:W3CDTF">2024-04-25T15:49:49Z</dcterms:modified>
</cp:coreProperties>
</file>